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300" r:id="rId10"/>
    <p:sldId id="264" r:id="rId11"/>
    <p:sldId id="301" r:id="rId12"/>
    <p:sldId id="302" r:id="rId13"/>
    <p:sldId id="309" r:id="rId14"/>
    <p:sldId id="304" r:id="rId15"/>
    <p:sldId id="303" r:id="rId16"/>
    <p:sldId id="305" r:id="rId17"/>
    <p:sldId id="351" r:id="rId18"/>
    <p:sldId id="306" r:id="rId19"/>
    <p:sldId id="310" r:id="rId20"/>
    <p:sldId id="307" r:id="rId21"/>
    <p:sldId id="308" r:id="rId22"/>
    <p:sldId id="311" r:id="rId23"/>
    <p:sldId id="375" r:id="rId24"/>
    <p:sldId id="321" r:id="rId25"/>
    <p:sldId id="312" r:id="rId26"/>
    <p:sldId id="322" r:id="rId27"/>
    <p:sldId id="313" r:id="rId28"/>
    <p:sldId id="314" r:id="rId29"/>
    <p:sldId id="315" r:id="rId30"/>
    <p:sldId id="316" r:id="rId31"/>
    <p:sldId id="317" r:id="rId32"/>
    <p:sldId id="318" r:id="rId33"/>
    <p:sldId id="329" r:id="rId34"/>
    <p:sldId id="319" r:id="rId35"/>
    <p:sldId id="320" r:id="rId36"/>
    <p:sldId id="323" r:id="rId37"/>
    <p:sldId id="324" r:id="rId38"/>
    <p:sldId id="325" r:id="rId39"/>
    <p:sldId id="326" r:id="rId40"/>
    <p:sldId id="327" r:id="rId41"/>
    <p:sldId id="328" r:id="rId42"/>
    <p:sldId id="344" r:id="rId43"/>
    <p:sldId id="330" r:id="rId44"/>
    <p:sldId id="350" r:id="rId45"/>
    <p:sldId id="331" r:id="rId46"/>
    <p:sldId id="332" r:id="rId47"/>
    <p:sldId id="333" r:id="rId48"/>
    <p:sldId id="335" r:id="rId49"/>
    <p:sldId id="334" r:id="rId50"/>
    <p:sldId id="336" r:id="rId51"/>
    <p:sldId id="352" r:id="rId52"/>
    <p:sldId id="337" r:id="rId53"/>
    <p:sldId id="338" r:id="rId54"/>
    <p:sldId id="339" r:id="rId55"/>
    <p:sldId id="340" r:id="rId56"/>
    <p:sldId id="343" r:id="rId57"/>
    <p:sldId id="346" r:id="rId58"/>
    <p:sldId id="361" r:id="rId59"/>
    <p:sldId id="341" r:id="rId60"/>
    <p:sldId id="342" r:id="rId61"/>
    <p:sldId id="345" r:id="rId62"/>
    <p:sldId id="348" r:id="rId63"/>
    <p:sldId id="347" r:id="rId64"/>
    <p:sldId id="349" r:id="rId65"/>
    <p:sldId id="354" r:id="rId66"/>
    <p:sldId id="355" r:id="rId67"/>
    <p:sldId id="353" r:id="rId68"/>
    <p:sldId id="356" r:id="rId69"/>
    <p:sldId id="358" r:id="rId70"/>
    <p:sldId id="357" r:id="rId71"/>
    <p:sldId id="359" r:id="rId72"/>
    <p:sldId id="360" r:id="rId73"/>
    <p:sldId id="362" r:id="rId74"/>
    <p:sldId id="363" r:id="rId75"/>
    <p:sldId id="364" r:id="rId76"/>
    <p:sldId id="365" r:id="rId77"/>
    <p:sldId id="366" r:id="rId78"/>
    <p:sldId id="367" r:id="rId79"/>
    <p:sldId id="368" r:id="rId80"/>
    <p:sldId id="369" r:id="rId81"/>
    <p:sldId id="370" r:id="rId82"/>
    <p:sldId id="371" r:id="rId83"/>
    <p:sldId id="372" r:id="rId84"/>
    <p:sldId id="373" r:id="rId85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1pPr>
    <a:lvl2pPr marL="0" marR="0" indent="45720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2pPr>
    <a:lvl3pPr marL="0" marR="0" indent="91440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3pPr>
    <a:lvl4pPr marL="0" marR="0" indent="137160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4pPr>
    <a:lvl5pPr marL="0" marR="0" indent="182880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5pPr>
    <a:lvl6pPr marL="0" marR="0" indent="228600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6pPr>
    <a:lvl7pPr marL="0" marR="0" indent="274320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7pPr>
    <a:lvl8pPr marL="0" marR="0" indent="320040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8pPr>
    <a:lvl9pPr marL="0" marR="0" indent="3657600" algn="l" defTabSz="449262" rtl="0" fontAlgn="auto" latinLnBrk="0" hangingPunct="0">
      <a:lnSpc>
        <a:spcPct val="11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Open Sans"/>
        <a:ea typeface="Open Sans"/>
        <a:cs typeface="Open Sans"/>
        <a:sym typeface="Open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0" autoAdjust="0"/>
    <p:restoredTop sz="88982" autoAdjust="0"/>
  </p:normalViewPr>
  <p:slideViewPr>
    <p:cSldViewPr snapToGrid="0" snapToObjects="1">
      <p:cViewPr varScale="1">
        <p:scale>
          <a:sx n="128" d="100"/>
          <a:sy n="128" d="100"/>
        </p:scale>
        <p:origin x="-1552" y="-96"/>
      </p:cViewPr>
      <p:guideLst>
        <p:guide orient="horz" pos="2380"/>
        <p:guide pos="31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9556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800" b="1" dirty="0" smtClean="0"/>
              <a:t>Order</a:t>
            </a:r>
            <a:r>
              <a:rPr lang="en-US" sz="800" dirty="0" smtClean="0"/>
              <a:t>: Ordered regions are those regions in which atomically detailed 3D structures are available in PDB.</a:t>
            </a:r>
          </a:p>
          <a:p>
            <a:endParaRPr lang="en-US" sz="800" dirty="0" smtClean="0"/>
          </a:p>
          <a:p>
            <a:r>
              <a:rPr lang="en-US" sz="800" b="1" dirty="0" smtClean="0"/>
              <a:t>Disorder</a:t>
            </a:r>
            <a:r>
              <a:rPr lang="en-US" sz="800" dirty="0" smtClean="0"/>
              <a:t>: Disordered regions in IDEAL are</a:t>
            </a:r>
          </a:p>
          <a:p>
            <a:r>
              <a:rPr lang="en-US" sz="800" dirty="0" smtClean="0"/>
              <a:t>1) missing residues in X-ray structural models</a:t>
            </a:r>
          </a:p>
          <a:p>
            <a:r>
              <a:rPr lang="en-US" sz="800" dirty="0" smtClean="0"/>
              <a:t>2) regions interfere protein crystallization in a X-ray experiment</a:t>
            </a:r>
          </a:p>
          <a:p>
            <a:r>
              <a:rPr lang="en-US" sz="800" dirty="0" smtClean="0"/>
              <a:t>3) regions highly fluctuate among an ensemble of model structures obtained by NMR, and their fluctuations are described explicitly in the corresponding literatures.</a:t>
            </a:r>
          </a:p>
          <a:p>
            <a:r>
              <a:rPr lang="en-US" sz="800" dirty="0" smtClean="0"/>
              <a:t>4) regions proved to be flexible in the experimental techniques such as NMR, CD, and others.</a:t>
            </a:r>
          </a:p>
          <a:p>
            <a:endParaRPr lang="en-US" sz="800" dirty="0" smtClean="0"/>
          </a:p>
          <a:p>
            <a:r>
              <a:rPr lang="en-US" sz="800" b="1" dirty="0" smtClean="0"/>
              <a:t>Conflict</a:t>
            </a:r>
            <a:r>
              <a:rPr lang="en-US" sz="800" dirty="0" smtClean="0"/>
              <a:t>: When a region is assigned as ordered in one annotation, but the alternative annotation describes it as disordered, the region is thought to be "conflict".</a:t>
            </a:r>
          </a:p>
          <a:p>
            <a:endParaRPr lang="en-US" sz="800" dirty="0" smtClean="0"/>
          </a:p>
          <a:p>
            <a:r>
              <a:rPr lang="en-US" sz="800" b="1" dirty="0" smtClean="0"/>
              <a:t>Protean segment</a:t>
            </a:r>
            <a:r>
              <a:rPr lang="en-US" sz="800" dirty="0" smtClean="0"/>
              <a:t>(</a:t>
            </a:r>
            <a:r>
              <a:rPr lang="en-US" sz="800" i="1" dirty="0" err="1" smtClean="0"/>
              <a:t>ProS</a:t>
            </a:r>
            <a:r>
              <a:rPr lang="en-US" sz="800" dirty="0" smtClean="0"/>
              <a:t>): The protean segment (</a:t>
            </a:r>
            <a:r>
              <a:rPr lang="en-US" sz="800" dirty="0" err="1" smtClean="0"/>
              <a:t>ProS</a:t>
            </a:r>
            <a:r>
              <a:rPr lang="en-US" sz="800" dirty="0" smtClean="0"/>
              <a:t>) is the region that is disordered in an isolated state, but ordered in a binding state with a partner molecule, via the coupled folding and binding mechanism. We defined three categories for </a:t>
            </a:r>
            <a:r>
              <a:rPr lang="en-US" sz="800" dirty="0" err="1" smtClean="0"/>
              <a:t>ProS</a:t>
            </a:r>
            <a:r>
              <a:rPr lang="en-US" sz="800" dirty="0" smtClean="0"/>
              <a:t>, </a:t>
            </a:r>
            <a:r>
              <a:rPr lang="en-US" sz="800" b="1" i="1" dirty="0" smtClean="0"/>
              <a:t>verified </a:t>
            </a:r>
            <a:r>
              <a:rPr lang="en-US" sz="800" b="1" i="1" dirty="0" err="1" smtClean="0"/>
              <a:t>ProS</a:t>
            </a:r>
            <a:r>
              <a:rPr lang="en-US" sz="800" b="1" i="1" dirty="0" smtClean="0"/>
              <a:t>, possible </a:t>
            </a:r>
            <a:r>
              <a:rPr lang="en-US" sz="800" b="1" i="1" dirty="0" err="1" smtClean="0"/>
              <a:t>ProS</a:t>
            </a:r>
            <a:r>
              <a:rPr lang="en-US" sz="800" b="1" i="1" dirty="0" smtClean="0"/>
              <a:t>, and predicted </a:t>
            </a:r>
            <a:r>
              <a:rPr lang="en-US" sz="800" b="1" i="1" dirty="0" err="1" smtClean="0"/>
              <a:t>ProS.</a:t>
            </a:r>
            <a:r>
              <a:rPr lang="en-US" sz="800" dirty="0" smtClean="0"/>
              <a:t> A verified </a:t>
            </a:r>
            <a:r>
              <a:rPr lang="en-US" sz="800" dirty="0" err="1" smtClean="0"/>
              <a:t>ProS</a:t>
            </a:r>
            <a:r>
              <a:rPr lang="en-US" sz="800" dirty="0" smtClean="0"/>
              <a:t> is defined as the sequence, which has both evidences of disordered and ordered. A possible </a:t>
            </a:r>
            <a:r>
              <a:rPr lang="en-US" sz="800" dirty="0" err="1" smtClean="0"/>
              <a:t>ProS</a:t>
            </a:r>
            <a:r>
              <a:rPr lang="en-US" sz="800" dirty="0" smtClean="0"/>
              <a:t> is defined as the sequence, which only has an evidence of ordered in a binding state, but is thought to be a </a:t>
            </a:r>
            <a:r>
              <a:rPr lang="en-US" sz="800" dirty="0" err="1" smtClean="0"/>
              <a:t>ProS</a:t>
            </a:r>
            <a:r>
              <a:rPr lang="en-US" sz="800" dirty="0" smtClean="0"/>
              <a:t> from circumstantial evidences even though it has no evidence of disordered in an isolated state. A predicted </a:t>
            </a:r>
            <a:r>
              <a:rPr lang="en-US" sz="800" dirty="0" err="1" smtClean="0"/>
              <a:t>ProS</a:t>
            </a:r>
            <a:r>
              <a:rPr lang="en-US" sz="800" dirty="0" smtClean="0"/>
              <a:t> is defined as the sequence, which only has an evidence of ordered in a binding state, but is thought to be disordered in an isolated state by manual inspections and the results of several disorder-prediction tools(DICHOT, </a:t>
            </a:r>
            <a:r>
              <a:rPr lang="en-US" sz="800" dirty="0" err="1" smtClean="0"/>
              <a:t>Mobi</a:t>
            </a:r>
            <a:r>
              <a:rPr lang="en-US" sz="800" dirty="0" smtClean="0"/>
              <a:t>, d</a:t>
            </a:r>
            <a:r>
              <a:rPr lang="en-US" sz="800" baseline="30000" dirty="0" smtClean="0"/>
              <a:t>2</a:t>
            </a:r>
            <a:r>
              <a:rPr lang="en-US" sz="800" dirty="0" smtClean="0"/>
              <a:t>p</a:t>
            </a:r>
            <a:r>
              <a:rPr lang="en-US" sz="800" baseline="30000" dirty="0" smtClean="0"/>
              <a:t>2</a:t>
            </a:r>
            <a:r>
              <a:rPr lang="en-US" sz="800" dirty="0" smtClean="0"/>
              <a:t> etc.).</a:t>
            </a:r>
          </a:p>
          <a:p>
            <a:endParaRPr lang="en-US" sz="800" dirty="0" smtClean="0"/>
          </a:p>
          <a:p>
            <a:r>
              <a:rPr lang="en-US" sz="800" b="1" dirty="0" smtClean="0"/>
              <a:t>At least rule</a:t>
            </a:r>
            <a:r>
              <a:rPr lang="en-US" sz="800" dirty="0" smtClean="0"/>
              <a:t>: This is a rule to summarize multiple annotations on a region. The "at least rule" assigns "order" ("disorder") to a region if the region was annotated as ordered (disordered) at least once. When the annotation is inconsistent, the region is annotated as conflict.</a:t>
            </a:r>
          </a:p>
          <a:p>
            <a:endParaRPr lang="en-US" sz="800" dirty="0" smtClean="0"/>
          </a:p>
          <a:p>
            <a:r>
              <a:rPr lang="en-US" sz="800" b="1" dirty="0" smtClean="0"/>
              <a:t>Majority rule</a:t>
            </a:r>
            <a:r>
              <a:rPr lang="en-US" sz="800" dirty="0" smtClean="0"/>
              <a:t>: This is a rule to summarize multiple annotations on a region. The "majority rule" assigns "order" or "disorder" to a region according to the majority decision of all evidences.</a:t>
            </a:r>
          </a:p>
          <a:p>
            <a:endParaRPr lang="en-US" sz="800" dirty="0" smtClean="0"/>
          </a:p>
          <a:p>
            <a:r>
              <a:rPr lang="en-US" sz="800" b="1" dirty="0" smtClean="0"/>
              <a:t>NODE and EDGE</a:t>
            </a:r>
            <a:r>
              <a:rPr lang="en-US" sz="800" dirty="0" smtClean="0"/>
              <a:t>: Each entry in IDEAL (protein) is referred to as a NODE, and the interaction of two entries is as an EDGE. An EDGE page provides the complex in the PDB. When the distance between two chains in complex was less than 8 </a:t>
            </a:r>
            <a:r>
              <a:rPr lang="en-US" sz="800" dirty="0" err="1" smtClean="0"/>
              <a:t>Å</a:t>
            </a:r>
            <a:r>
              <a:rPr lang="en-US" sz="800" dirty="0" smtClean="0"/>
              <a:t>, the interaction of the subunits was accepted as defining the EDGE.</a:t>
            </a:r>
          </a:p>
          <a:p>
            <a:endParaRPr lang="en-US" sz="800" dirty="0" smtClean="0"/>
          </a:p>
          <a:p>
            <a:r>
              <a:rPr lang="en-US" sz="800" b="1" dirty="0" smtClean="0"/>
              <a:t>Network</a:t>
            </a:r>
            <a:r>
              <a:rPr lang="en-US" sz="800" dirty="0" smtClean="0"/>
              <a:t>: Based on the edge information, the PPI network is illustrated. NODES and EDGES in the network are clickable to show the corresponding pages.</a:t>
            </a:r>
          </a:p>
          <a:p>
            <a:endParaRPr lang="en-US" sz="800" dirty="0" smtClean="0"/>
          </a:p>
          <a:p>
            <a:r>
              <a:rPr lang="en-US" sz="800" b="1" dirty="0" smtClean="0"/>
              <a:t>PDB cluster</a:t>
            </a:r>
            <a:r>
              <a:rPr lang="en-US" sz="800" dirty="0" smtClean="0"/>
              <a:t>: Since the PDB provides multiple structures for an identical protein or complex, almost equivalent PDB entries are clustered. In a comparison of two complexes, the sequence similarity of subunits from each complex and the interaction between subunits were evaluated. Monomers were also clustered using the sequence similarity (70%).  See more detail in (Fukuchi et al., NAR 2014).</a:t>
            </a:r>
          </a:p>
          <a:p>
            <a:endParaRPr lang="en-US" sz="800" dirty="0" smtClean="0"/>
          </a:p>
          <a:p>
            <a:r>
              <a:rPr lang="en-US" sz="800" b="1" dirty="0" smtClean="0"/>
              <a:t>High deviation of NMR models (</a:t>
            </a:r>
            <a:r>
              <a:rPr lang="en-US" sz="800" b="1" dirty="0" err="1" smtClean="0"/>
              <a:t>high_rmsd</a:t>
            </a:r>
            <a:r>
              <a:rPr lang="en-US" sz="800" b="1" dirty="0" smtClean="0"/>
              <a:t>)</a:t>
            </a:r>
            <a:r>
              <a:rPr lang="en-US" sz="800" dirty="0" smtClean="0"/>
              <a:t>: We proposed a computational method to assign IDRs based on NMR structures (Ota et al., JSB 2013). The residues are considered to be disordered if their residue-wise C a root-mean-square-deviations (RMSDs) of NMR models are larger than 3.2 </a:t>
            </a:r>
            <a:r>
              <a:rPr lang="en-US" sz="800" dirty="0" err="1" smtClean="0"/>
              <a:t>Å</a:t>
            </a:r>
            <a:r>
              <a:rPr lang="en-US" sz="800" dirty="0" smtClean="0"/>
              <a:t>. This method was applied to the NMR structures for IDEAL entries, and the regions detected are shown in NODE pages with "</a:t>
            </a:r>
            <a:r>
              <a:rPr lang="en-US" sz="800" dirty="0" err="1" smtClean="0"/>
              <a:t>high_rmsd</a:t>
            </a:r>
            <a:r>
              <a:rPr lang="en-US" sz="800" dirty="0" smtClean="0"/>
              <a:t>" labels.</a:t>
            </a:r>
          </a:p>
          <a:p>
            <a:endParaRPr lang="en-US" sz="800" dirty="0" smtClean="0"/>
          </a:p>
          <a:p>
            <a:r>
              <a:rPr lang="en-US" sz="800" b="1" dirty="0" smtClean="0"/>
              <a:t>SCOP Domain</a:t>
            </a:r>
            <a:r>
              <a:rPr lang="en-US" sz="800" dirty="0" smtClean="0"/>
              <a:t>: SCOP is the database of Structural Classification Of Protein 3D structures. SCOP domains are assigned to proteins in IDEAL by the sensitive homology search tools, Reverse PSI-BLAST and </a:t>
            </a:r>
            <a:r>
              <a:rPr lang="en-US" sz="800" dirty="0" err="1" smtClean="0"/>
              <a:t>Hmmer</a:t>
            </a:r>
            <a:r>
              <a:rPr lang="en-US" sz="800" dirty="0" smtClean="0"/>
              <a:t>. Note that ordered regions assigned in the order/disorder annotation process are experimentally verified ordered regions in a query sequence itself, while the SCOP domains are assigned employing homology searches.</a:t>
            </a:r>
          </a:p>
          <a:p>
            <a:endParaRPr lang="en-US" sz="800" dirty="0" smtClean="0"/>
          </a:p>
          <a:p>
            <a:r>
              <a:rPr lang="en-US" sz="800" b="1" dirty="0" err="1" smtClean="0"/>
              <a:t>Pfam</a:t>
            </a:r>
            <a:r>
              <a:rPr lang="en-US" sz="800" b="1" dirty="0" smtClean="0"/>
              <a:t> Domain</a:t>
            </a:r>
            <a:r>
              <a:rPr lang="en-US" sz="800" dirty="0" smtClean="0"/>
              <a:t>: </a:t>
            </a:r>
            <a:r>
              <a:rPr lang="en-US" sz="800" dirty="0" err="1" smtClean="0"/>
              <a:t>Pfam</a:t>
            </a:r>
            <a:r>
              <a:rPr lang="en-US" sz="800" dirty="0" smtClean="0"/>
              <a:t> is the protein family database. </a:t>
            </a:r>
            <a:r>
              <a:rPr lang="en-US" sz="800" dirty="0" err="1" smtClean="0"/>
              <a:t>Pfam</a:t>
            </a:r>
            <a:r>
              <a:rPr lang="en-US" sz="800" dirty="0" smtClean="0"/>
              <a:t> domains are defined based on sequence conservation, and they do not necessarily correspond to structural domains. </a:t>
            </a:r>
            <a:r>
              <a:rPr lang="en-US" sz="800" dirty="0" err="1" smtClean="0"/>
              <a:t>Pfam</a:t>
            </a:r>
            <a:r>
              <a:rPr lang="en-US" sz="800" dirty="0" smtClean="0"/>
              <a:t> domains are assigned by the sensitive homology search tools. </a:t>
            </a:r>
          </a:p>
          <a:p>
            <a:endParaRPr lang="en-US" sz="800" dirty="0" smtClean="0"/>
          </a:p>
          <a:p>
            <a:r>
              <a:rPr lang="en-US" sz="800" b="1" dirty="0" smtClean="0"/>
              <a:t>DICHOT</a:t>
            </a:r>
            <a:r>
              <a:rPr lang="en-US" sz="800" dirty="0" smtClean="0"/>
              <a:t>: A system to predict ordered/disordered regions (Fukuchi et al.,  BMC </a:t>
            </a:r>
            <a:r>
              <a:rPr lang="en-US" sz="800" dirty="0" err="1" smtClean="0"/>
              <a:t>Struct</a:t>
            </a:r>
            <a:r>
              <a:rPr lang="en-US" sz="800" dirty="0" smtClean="0"/>
              <a:t>. Biol. 2011).</a:t>
            </a:r>
          </a:p>
          <a:p>
            <a:endParaRPr lang="en-US" sz="800" dirty="0" smtClean="0"/>
          </a:p>
          <a:p>
            <a:r>
              <a:rPr lang="en-US" sz="800" b="1" dirty="0" smtClean="0"/>
              <a:t>Known domain</a:t>
            </a:r>
            <a:r>
              <a:rPr lang="en-US" sz="800" dirty="0" smtClean="0"/>
              <a:t>: In DICHOT prediction, a region predicted to be ordered with similarity to PDB sequence is referred to as Know domain.</a:t>
            </a:r>
          </a:p>
          <a:p>
            <a:endParaRPr lang="en-US" sz="800" dirty="0" smtClean="0"/>
          </a:p>
          <a:p>
            <a:r>
              <a:rPr lang="en-US" sz="800" b="1" dirty="0" smtClean="0"/>
              <a:t>Cryptic domain</a:t>
            </a:r>
            <a:r>
              <a:rPr lang="en-US" sz="800" dirty="0" smtClean="0"/>
              <a:t>: In DICHOT prediction, a region predicted to be ordered without similarity to PDB sequence is referred to as Cryptic domain domain.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755650" y="2347913"/>
            <a:ext cx="8569325" cy="1620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12887" y="4283075"/>
            <a:ext cx="7056438" cy="19319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/>
            <a:lvl2pPr marL="0" indent="457200" algn="ctr"/>
            <a:lvl3pPr marL="0" indent="914400" algn="ctr"/>
            <a:lvl4pPr marL="0" indent="1371600" algn="ctr"/>
            <a:lvl5pPr marL="0" indent="1828800"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828675" y="2879725"/>
            <a:ext cx="9069389" cy="39576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7631113" y="1619250"/>
            <a:ext cx="2266951" cy="52181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828675" y="1619250"/>
            <a:ext cx="6650039" cy="5218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755650" y="2347913"/>
            <a:ext cx="8569325" cy="1620838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12887" y="4283075"/>
            <a:ext cx="7056438" cy="19319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defRPr>
                <a:solidFill>
                  <a:srgbClr val="000000"/>
                </a:solidFill>
              </a:defRPr>
            </a:lvl1pPr>
            <a:lvl2pPr marL="0" indent="457200" algn="ctr">
              <a:defRPr>
                <a:solidFill>
                  <a:srgbClr val="000000"/>
                </a:solidFill>
              </a:defRPr>
            </a:lvl2pPr>
            <a:lvl3pPr marL="0" indent="914400" algn="ctr">
              <a:defRPr>
                <a:solidFill>
                  <a:srgbClr val="000000"/>
                </a:solidFill>
              </a:defRPr>
            </a:lvl3pPr>
            <a:lvl4pPr marL="0" indent="1371600" algn="ctr">
              <a:defRPr>
                <a:solidFill>
                  <a:srgbClr val="000000"/>
                </a:solidFill>
              </a:defRPr>
            </a:lvl4pPr>
            <a:lvl5pPr marL="0" indent="1828800" algn="ctr"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8" cy="126047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9388" cy="4987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796925" y="4857750"/>
            <a:ext cx="8567739" cy="1501775"/>
          </a:xfrm>
          <a:prstGeom prst="rect">
            <a:avLst/>
          </a:prstGeom>
        </p:spPr>
        <p:txBody>
          <a:bodyPr anchor="t"/>
          <a:lstStyle>
            <a:lvl1pPr>
              <a:defRPr b="1" cap="all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96925" y="3203575"/>
            <a:ext cx="8567739" cy="16541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defRPr sz="2000">
                <a:solidFill>
                  <a:srgbClr val="000000"/>
                </a:solidFill>
              </a:defRPr>
            </a:lvl1pPr>
            <a:lvl2pPr marL="0" indent="457200">
              <a:defRPr sz="2000">
                <a:solidFill>
                  <a:srgbClr val="000000"/>
                </a:solidFill>
              </a:defRPr>
            </a:lvl2pPr>
            <a:lvl3pPr marL="0" indent="914400">
              <a:defRPr sz="2000">
                <a:solidFill>
                  <a:srgbClr val="000000"/>
                </a:solidFill>
              </a:defRPr>
            </a:lvl3pPr>
            <a:lvl4pPr marL="0" indent="1371600">
              <a:defRPr sz="2000">
                <a:solidFill>
                  <a:srgbClr val="000000"/>
                </a:solidFill>
              </a:defRPr>
            </a:lvl4pPr>
            <a:lvl5pPr marL="0" indent="1828800">
              <a:defRPr sz="2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8" cy="126047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3237" y="1768475"/>
            <a:ext cx="4457701" cy="4987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800">
                <a:solidFill>
                  <a:srgbClr val="000000"/>
                </a:solidFill>
              </a:defRPr>
            </a:lvl2pPr>
            <a:lvl3pPr>
              <a:defRPr sz="2800">
                <a:solidFill>
                  <a:srgbClr val="000000"/>
                </a:solidFill>
              </a:defRPr>
            </a:lvl3pPr>
            <a:lvl4pPr>
              <a:defRPr sz="2800">
                <a:solidFill>
                  <a:srgbClr val="000000"/>
                </a:solidFill>
              </a:defRPr>
            </a:lvl4pPr>
            <a:lvl5pPr>
              <a:defRPr sz="2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504825" y="303213"/>
            <a:ext cx="9072564" cy="1258888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defRPr sz="2400" b="1">
                <a:solidFill>
                  <a:srgbClr val="000000"/>
                </a:solidFill>
              </a:defRPr>
            </a:lvl1pPr>
            <a:lvl2pPr marL="0" indent="457200">
              <a:defRPr sz="2400" b="1">
                <a:solidFill>
                  <a:srgbClr val="000000"/>
                </a:solidFill>
              </a:defRPr>
            </a:lvl2pPr>
            <a:lvl3pPr marL="0" indent="914400">
              <a:defRPr sz="2400" b="1">
                <a:solidFill>
                  <a:srgbClr val="000000"/>
                </a:solidFill>
              </a:defRPr>
            </a:lvl3pPr>
            <a:lvl4pPr marL="0" indent="1371600">
              <a:defRPr sz="2400" b="1">
                <a:solidFill>
                  <a:srgbClr val="000000"/>
                </a:solidFill>
              </a:defRPr>
            </a:lvl4pPr>
            <a:lvl5pPr marL="0" indent="1828800">
              <a:defRPr sz="24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Rectangle"/>
          <p:cNvSpPr>
            <a:spLocks noGrp="1"/>
          </p:cNvSpPr>
          <p:nvPr>
            <p:ph type="body" sz="quarter" idx="1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defRPr sz="24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8" cy="126047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idx="1"/>
          </p:nvPr>
        </p:nvSpPr>
        <p:spPr>
          <a:xfrm>
            <a:off x="3941762" y="301625"/>
            <a:ext cx="5635626" cy="645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Rectangle"/>
          <p:cNvSpPr>
            <a:spLocks noGrp="1"/>
          </p:cNvSpPr>
          <p:nvPr>
            <p:ph type="body" sz="half" idx="13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1976438" y="5291137"/>
            <a:ext cx="6048376" cy="625476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Image"/>
          <p:cNvSpPr>
            <a:spLocks noGrp="1"/>
          </p:cNvSpPr>
          <p:nvPr>
            <p:ph type="pic" sz="half" idx="13"/>
          </p:nvPr>
        </p:nvSpPr>
        <p:spPr>
          <a:xfrm>
            <a:off x="1976438" y="674687"/>
            <a:ext cx="6048376" cy="45370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76438" y="5916612"/>
            <a:ext cx="6048376" cy="887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400">
                <a:solidFill>
                  <a:srgbClr val="000000"/>
                </a:solidFill>
              </a:defRPr>
            </a:lvl1pPr>
            <a:lvl2pPr marL="0" indent="457200">
              <a:defRPr sz="1400">
                <a:solidFill>
                  <a:srgbClr val="000000"/>
                </a:solidFill>
              </a:defRPr>
            </a:lvl2pPr>
            <a:lvl3pPr marL="0" indent="914400">
              <a:defRPr sz="1400">
                <a:solidFill>
                  <a:srgbClr val="000000"/>
                </a:solidFill>
              </a:defRPr>
            </a:lvl3pPr>
            <a:lvl4pPr marL="0" indent="1371600">
              <a:defRPr sz="1400">
                <a:solidFill>
                  <a:srgbClr val="000000"/>
                </a:solidFill>
              </a:defRPr>
            </a:lvl4pPr>
            <a:lvl5pPr marL="0" indent="1828800">
              <a:defRPr sz="1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828675" y="2879725"/>
            <a:ext cx="9069389" cy="39576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8" cy="126047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9388" cy="4987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7305675" y="301625"/>
            <a:ext cx="2266950" cy="645477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xfrm>
            <a:off x="503237" y="301625"/>
            <a:ext cx="6650038" cy="64547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8" cy="126047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67698" y="7003756"/>
            <a:ext cx="2349924" cy="406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796925" y="4857750"/>
            <a:ext cx="8567739" cy="1501775"/>
          </a:xfrm>
          <a:prstGeom prst="rect">
            <a:avLst/>
          </a:prstGeom>
        </p:spPr>
        <p:txBody>
          <a:bodyPr anchor="t"/>
          <a:lstStyle>
            <a:lvl1pPr>
              <a:defRPr b="1" cap="all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96925" y="3203575"/>
            <a:ext cx="8567739" cy="16541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defRPr sz="2000"/>
            </a:lvl1pPr>
            <a:lvl2pPr marL="0" indent="457200">
              <a:defRPr sz="2000"/>
            </a:lvl2pPr>
            <a:lvl3pPr marL="0" indent="914400">
              <a:defRPr sz="2000"/>
            </a:lvl3pPr>
            <a:lvl4pPr marL="0" indent="1371600">
              <a:defRPr sz="2000"/>
            </a:lvl4pPr>
            <a:lvl5pPr marL="0" indent="18288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28675" y="2879725"/>
            <a:ext cx="4457700" cy="3957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504825" y="303213"/>
            <a:ext cx="9072564" cy="12588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defRPr sz="2400" b="1"/>
            </a:lvl1pPr>
            <a:lvl2pPr marL="0" indent="457200">
              <a:defRPr sz="2400" b="1"/>
            </a:lvl2pPr>
            <a:lvl3pPr marL="0" indent="914400">
              <a:defRPr sz="2400" b="1"/>
            </a:lvl3pPr>
            <a:lvl4pPr marL="0" indent="1371600">
              <a:defRPr sz="2400" b="1"/>
            </a:lvl4pPr>
            <a:lvl5pPr marL="0" indent="1828800"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Rectangle"/>
          <p:cNvSpPr>
            <a:spLocks noGrp="1"/>
          </p:cNvSpPr>
          <p:nvPr>
            <p:ph type="body" sz="quarter" idx="1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defRPr sz="2400" b="1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xfrm>
            <a:off x="3941762" y="301625"/>
            <a:ext cx="5635626" cy="645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Rectangle"/>
          <p:cNvSpPr>
            <a:spLocks noGrp="1"/>
          </p:cNvSpPr>
          <p:nvPr>
            <p:ph type="body" sz="half" idx="13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1976438" y="5291137"/>
            <a:ext cx="6048376" cy="625476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7" name="Image"/>
          <p:cNvSpPr>
            <a:spLocks noGrp="1"/>
          </p:cNvSpPr>
          <p:nvPr>
            <p:ph type="pic" sz="half" idx="13"/>
          </p:nvPr>
        </p:nvSpPr>
        <p:spPr>
          <a:xfrm>
            <a:off x="1976438" y="674687"/>
            <a:ext cx="6048376" cy="45370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76438" y="5916612"/>
            <a:ext cx="6048376" cy="887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400"/>
            </a:lvl1pPr>
            <a:lvl2pPr marL="0" indent="457200">
              <a:defRPr sz="1400"/>
            </a:lvl2pPr>
            <a:lvl3pPr marL="0" indent="914400">
              <a:defRPr sz="1400"/>
            </a:lvl3pPr>
            <a:lvl4pPr marL="0" indent="1371600">
              <a:defRPr sz="1400"/>
            </a:lvl4pPr>
            <a:lvl5pPr marL="0" indent="1828800"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image1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0" y="434975"/>
            <a:ext cx="10079039" cy="7124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MAGYAR TUDOMÁNYOS AKADÉMIA…"/>
          <p:cNvSpPr txBox="1"/>
          <p:nvPr/>
        </p:nvSpPr>
        <p:spPr>
          <a:xfrm>
            <a:off x="325438" y="7196138"/>
            <a:ext cx="2536822" cy="387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</a:tabLst>
              <a:defRPr sz="900" b="1">
                <a:solidFill>
                  <a:schemeClr val="accent3">
                    <a:lumOff val="44000"/>
                  </a:schemeClr>
                </a:solidFill>
              </a:defRPr>
            </a:pPr>
            <a:r>
              <a:t>MAGYAR TUDOMÁNYOS AKADÉMIA</a:t>
            </a:r>
          </a:p>
          <a:p>
            <a:pPr>
              <a:tabLst>
                <a:tab pos="723900" algn="l"/>
                <a:tab pos="1447800" algn="l"/>
                <a:tab pos="2171700" algn="l"/>
              </a:tabLst>
              <a:defRPr sz="900" b="1">
                <a:solidFill>
                  <a:schemeClr val="accent3">
                    <a:lumOff val="44000"/>
                  </a:schemeClr>
                </a:solidFill>
              </a:defRPr>
            </a:pPr>
            <a:r>
              <a:t>TERMÉSZETTUDOMÁNYI KUTATÓKÖZPONT</a:t>
            </a:r>
          </a:p>
        </p:txBody>
      </p:sp>
      <p:sp>
        <p:nvSpPr>
          <p:cNvPr id="4" name="ANYAG- ÉS KÖRNYEZETKÉMIAI INTÉZET"/>
          <p:cNvSpPr txBox="1"/>
          <p:nvPr/>
        </p:nvSpPr>
        <p:spPr>
          <a:xfrm>
            <a:off x="3240088" y="7189788"/>
            <a:ext cx="2371958" cy="22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ANYAG- ÉS KÖRNYEZETKÉMIAI INTÉZET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14698" y="438150"/>
            <a:ext cx="272216" cy="267800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828675" y="1619250"/>
            <a:ext cx="8458200" cy="126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503555" y="1763183"/>
            <a:ext cx="9063991" cy="498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transition xmlns:p14="http://schemas.microsoft.com/office/powerpoint/2010/main" spd="med"/>
  <p:txStyles>
    <p:titleStyle>
      <a:lvl1pPr marL="0" marR="0" indent="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228600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274320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320040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3657600" algn="l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342900" marR="0" indent="-3429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1pPr>
      <a:lvl2pPr marL="342900" marR="0" indent="1143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2pPr>
      <a:lvl3pPr marL="342900" marR="0" indent="5715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3pPr>
      <a:lvl4pPr marL="342900" marR="0" indent="10287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4pPr>
      <a:lvl5pPr marL="342900" marR="0" indent="14859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5pPr>
      <a:lvl6pPr marL="342900" marR="0" indent="19431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6pPr>
      <a:lvl7pPr marL="342900" marR="0" indent="24003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7pPr>
      <a:lvl8pPr marL="342900" marR="0" indent="28575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8pPr>
      <a:lvl9pPr marL="342900" marR="0" indent="3314700" algn="l" defTabSz="449262" rtl="0" latinLnBrk="0">
        <a:lnSpc>
          <a:spcPct val="11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FF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45720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91440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137160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182880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228600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274320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320040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3657600" algn="r" defTabSz="449262" rtl="0" latinLnBrk="0">
        <a:lnSpc>
          <a:spcPct val="11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rotdyn-database.org/index.php" TargetMode="External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4000"/>
            <a:ext cx="10079039" cy="7124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A rendezetlenség predikciója"/>
          <p:cNvSpPr txBox="1"/>
          <p:nvPr/>
        </p:nvSpPr>
        <p:spPr>
          <a:xfrm>
            <a:off x="233530" y="907124"/>
            <a:ext cx="8787894" cy="7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dirty="0" err="1"/>
              <a:t>Rendezetlen</a:t>
            </a:r>
            <a:r>
              <a:rPr lang="en-US" dirty="0"/>
              <a:t> </a:t>
            </a:r>
            <a:r>
              <a:rPr lang="en-US" dirty="0" err="1"/>
              <a:t>fehérjék</a:t>
            </a:r>
            <a:r>
              <a:rPr lang="en-US" dirty="0"/>
              <a:t> </a:t>
            </a:r>
            <a:r>
              <a:rPr lang="en-US" dirty="0" err="1"/>
              <a:t>bioinformatikája</a:t>
            </a:r>
            <a:r>
              <a:rPr lang="en-US" dirty="0"/>
              <a:t> I.</a:t>
            </a:r>
            <a:endParaRPr dirty="0"/>
          </a:p>
        </p:txBody>
      </p:sp>
      <p:sp>
        <p:nvSpPr>
          <p:cNvPr id="224" name="TOMPA PÉTER…"/>
          <p:cNvSpPr txBox="1"/>
          <p:nvPr/>
        </p:nvSpPr>
        <p:spPr>
          <a:xfrm>
            <a:off x="2998271" y="2597489"/>
            <a:ext cx="2301205" cy="466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</a:tabLst>
              <a:defRPr sz="2200">
                <a:solidFill>
                  <a:srgbClr val="0000FF"/>
                </a:solidFill>
              </a:defRPr>
            </a:pPr>
            <a:r>
              <a:rPr dirty="0" smtClean="0"/>
              <a:t>TANTOS </a:t>
            </a:r>
            <a:r>
              <a:rPr dirty="0"/>
              <a:t>ÁGNES</a:t>
            </a:r>
          </a:p>
        </p:txBody>
      </p:sp>
      <p:sp>
        <p:nvSpPr>
          <p:cNvPr id="225" name="MAGYAR TUDOMÁNYOS AKADÉMIA…"/>
          <p:cNvSpPr txBox="1"/>
          <p:nvPr/>
        </p:nvSpPr>
        <p:spPr>
          <a:xfrm>
            <a:off x="1655763" y="284163"/>
            <a:ext cx="2814535" cy="586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</a:tabLst>
              <a:defRPr sz="1000">
                <a:solidFill>
                  <a:srgbClr val="808080"/>
                </a:solidFill>
              </a:defRPr>
            </a:pPr>
            <a:r>
              <a:t>MAGYAR TUDOMÁNYOS AKADÉMIA</a:t>
            </a:r>
          </a:p>
          <a:p>
            <a:pPr>
              <a:tabLst>
                <a:tab pos="723900" algn="l"/>
                <a:tab pos="1447800" algn="l"/>
                <a:tab pos="2171700" algn="l"/>
              </a:tabLst>
              <a:defRPr sz="1000">
                <a:solidFill>
                  <a:srgbClr val="808080"/>
                </a:solidFill>
              </a:defRPr>
            </a:pPr>
            <a:r>
              <a:t>TERMÉSZETTUDOMÁNYI KUTATÓKÖZPONT</a:t>
            </a:r>
          </a:p>
          <a:p>
            <a:pPr>
              <a:tabLst>
                <a:tab pos="723900" algn="l"/>
                <a:tab pos="1447800" algn="l"/>
                <a:tab pos="2171700" algn="l"/>
              </a:tabLst>
              <a:defRPr sz="1000">
                <a:solidFill>
                  <a:srgbClr val="808080"/>
                </a:solidFill>
              </a:defRPr>
            </a:pPr>
            <a:r>
              <a:t>ENZIMOLÓGIAI INTÉZET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2449" y="1844394"/>
            <a:ext cx="4993675" cy="569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ALAPOK ÉS ADATBÁZISOK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7" name="Suppl_mov_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49" y="1421731"/>
            <a:ext cx="8643805" cy="4664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650" y="6158605"/>
            <a:ext cx="2766855" cy="64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PDB: 3U88, 2MSR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5939" y="6337427"/>
            <a:ext cx="2710584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Lázár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i="1" dirty="0">
                <a:solidFill>
                  <a:srgbClr val="0000FF"/>
                </a:solidFill>
              </a:rPr>
              <a:t>et al. </a:t>
            </a:r>
            <a:r>
              <a:rPr lang="en-US" sz="1200" dirty="0">
                <a:solidFill>
                  <a:srgbClr val="0000FF"/>
                </a:solidFill>
              </a:rPr>
              <a:t>(2016) Biology Direct</a:t>
            </a:r>
          </a:p>
        </p:txBody>
      </p:sp>
      <p:sp>
        <p:nvSpPr>
          <p:cNvPr id="3" name="Oval 2"/>
          <p:cNvSpPr/>
          <p:nvPr/>
        </p:nvSpPr>
        <p:spPr>
          <a:xfrm>
            <a:off x="4999417" y="3674038"/>
            <a:ext cx="4036633" cy="1633733"/>
          </a:xfrm>
          <a:prstGeom prst="ellipse">
            <a:avLst/>
          </a:prstGeom>
          <a:noFill/>
          <a:ln w="381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55360" y="1628598"/>
            <a:ext cx="3222476" cy="1910716"/>
          </a:xfrm>
          <a:prstGeom prst="ellipse">
            <a:avLst/>
          </a:prstGeom>
          <a:noFill/>
          <a:ln w="38100" cap="flat">
            <a:solidFill>
              <a:srgbClr val="0000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7051" y="1016000"/>
            <a:ext cx="7663598" cy="12699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Open Sans" charset="0"/>
                <a:cs typeface="Arial Unicode MS" charset="0"/>
              </a:rPr>
              <a:t>A </a:t>
            </a:r>
            <a:r>
              <a:rPr lang="en-US" b="1" dirty="0" err="1">
                <a:latin typeface="Open Sans" charset="0"/>
                <a:cs typeface="Arial Unicode MS" charset="0"/>
              </a:rPr>
              <a:t>rendezetlen</a:t>
            </a:r>
            <a:r>
              <a:rPr lang="en-US" b="1" dirty="0">
                <a:latin typeface="Open Sans" charset="0"/>
                <a:cs typeface="Arial Unicode MS" charset="0"/>
              </a:rPr>
              <a:t> </a:t>
            </a:r>
            <a:r>
              <a:rPr lang="en-US" b="1" dirty="0" err="1" smtClean="0">
                <a:latin typeface="Open Sans" charset="0"/>
                <a:cs typeface="Arial Unicode MS" charset="0"/>
              </a:rPr>
              <a:t>fehérjék</a:t>
            </a:r>
            <a:r>
              <a:rPr lang="en-US" b="1" dirty="0" smtClean="0">
                <a:latin typeface="Open Sans" charset="0"/>
                <a:cs typeface="Arial Unicode MS" charset="0"/>
              </a:rPr>
              <a:t> </a:t>
            </a:r>
            <a:r>
              <a:rPr lang="en-US" b="1" dirty="0" err="1" smtClean="0">
                <a:latin typeface="Open Sans" charset="0"/>
                <a:cs typeface="Arial Unicode MS" charset="0"/>
              </a:rPr>
              <a:t>specifikus</a:t>
            </a:r>
            <a:r>
              <a:rPr lang="en-US" b="1" dirty="0" smtClean="0">
                <a:latin typeface="Open Sans" charset="0"/>
                <a:cs typeface="Arial Unicode MS" charset="0"/>
              </a:rPr>
              <a:t> </a:t>
            </a:r>
            <a:r>
              <a:rPr lang="en-US" b="1" dirty="0" err="1" smtClean="0">
                <a:latin typeface="Open Sans" charset="0"/>
                <a:cs typeface="Arial Unicode MS" charset="0"/>
              </a:rPr>
              <a:t>tulajdonságai</a:t>
            </a:r>
            <a:endParaRPr lang="hu-HU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49153" y="2832353"/>
            <a:ext cx="8650302" cy="3761063"/>
          </a:xfrm>
        </p:spPr>
        <p:txBody>
          <a:bodyPr/>
          <a:lstStyle/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dirty="0" err="1">
                <a:latin typeface="Open Sans" charset="0"/>
                <a:cs typeface="Arial Unicode MS" charset="0"/>
              </a:rPr>
              <a:t>Sajátos</a:t>
            </a:r>
            <a:r>
              <a:rPr lang="en-US" dirty="0">
                <a:latin typeface="Open Sans" charset="0"/>
                <a:cs typeface="Arial Unicode MS" charset="0"/>
              </a:rPr>
              <a:t> </a:t>
            </a:r>
            <a:r>
              <a:rPr lang="en-US" dirty="0" err="1">
                <a:latin typeface="Open Sans" charset="0"/>
                <a:cs typeface="Arial Unicode MS" charset="0"/>
              </a:rPr>
              <a:t>aminosav</a:t>
            </a:r>
            <a:r>
              <a:rPr lang="en-US" dirty="0">
                <a:latin typeface="Open Sans" charset="0"/>
                <a:cs typeface="Arial Unicode MS" charset="0"/>
              </a:rPr>
              <a:t> </a:t>
            </a:r>
            <a:r>
              <a:rPr lang="en-US" dirty="0" err="1">
                <a:latin typeface="Open Sans" charset="0"/>
                <a:cs typeface="Arial Unicode MS" charset="0"/>
              </a:rPr>
              <a:t>összetétel</a:t>
            </a:r>
            <a:endParaRPr lang="en-US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dirty="0" err="1">
                <a:latin typeface="Open Sans" charset="0"/>
                <a:cs typeface="Arial Unicode MS" charset="0"/>
              </a:rPr>
              <a:t>Nyílt</a:t>
            </a:r>
            <a:r>
              <a:rPr lang="en-US" dirty="0">
                <a:latin typeface="Open Sans" charset="0"/>
                <a:cs typeface="Arial Unicode MS" charset="0"/>
              </a:rPr>
              <a:t> </a:t>
            </a:r>
            <a:r>
              <a:rPr lang="en-US" dirty="0" err="1">
                <a:latin typeface="Open Sans" charset="0"/>
                <a:cs typeface="Arial Unicode MS" charset="0"/>
              </a:rPr>
              <a:t>és</a:t>
            </a:r>
            <a:r>
              <a:rPr lang="en-US" dirty="0">
                <a:latin typeface="Open Sans" charset="0"/>
                <a:cs typeface="Arial Unicode MS" charset="0"/>
              </a:rPr>
              <a:t> </a:t>
            </a:r>
            <a:r>
              <a:rPr lang="en-US" dirty="0" err="1">
                <a:latin typeface="Open Sans" charset="0"/>
                <a:cs typeface="Arial Unicode MS" charset="0"/>
              </a:rPr>
              <a:t>oldószernek</a:t>
            </a:r>
            <a:r>
              <a:rPr lang="en-US" dirty="0">
                <a:latin typeface="Open Sans" charset="0"/>
                <a:cs typeface="Arial Unicode MS" charset="0"/>
              </a:rPr>
              <a:t> </a:t>
            </a:r>
            <a:r>
              <a:rPr lang="en-US" dirty="0" err="1">
                <a:latin typeface="Open Sans" charset="0"/>
                <a:cs typeface="Arial Unicode MS" charset="0"/>
              </a:rPr>
              <a:t>kitett</a:t>
            </a:r>
            <a:r>
              <a:rPr lang="en-US" dirty="0">
                <a:latin typeface="Open Sans" charset="0"/>
                <a:cs typeface="Arial Unicode MS" charset="0"/>
              </a:rPr>
              <a:t> </a:t>
            </a:r>
            <a:r>
              <a:rPr lang="en-US" dirty="0" err="1">
                <a:latin typeface="Open Sans" charset="0"/>
                <a:cs typeface="Arial Unicode MS" charset="0"/>
              </a:rPr>
              <a:t>peptidlánc</a:t>
            </a:r>
            <a:endParaRPr lang="en-US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dirty="0" err="1">
                <a:latin typeface="Open Sans" charset="0"/>
                <a:cs typeface="Arial Unicode MS" charset="0"/>
              </a:rPr>
              <a:t>Flexibilitás</a:t>
            </a:r>
            <a:r>
              <a:rPr lang="en-US" dirty="0">
                <a:latin typeface="Open Sans" charset="0"/>
                <a:cs typeface="Arial Unicode MS" charset="0"/>
              </a:rPr>
              <a:t>, </a:t>
            </a:r>
            <a:r>
              <a:rPr lang="en-US" dirty="0" err="1">
                <a:latin typeface="Open Sans" charset="0"/>
                <a:cs typeface="Arial Unicode MS" charset="0"/>
              </a:rPr>
              <a:t>mobilitás</a:t>
            </a:r>
            <a:endParaRPr lang="en-US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dirty="0" err="1">
                <a:latin typeface="Open Sans" charset="0"/>
                <a:cs typeface="Arial Unicode MS" charset="0"/>
              </a:rPr>
              <a:t>Szerkezeti</a:t>
            </a:r>
            <a:r>
              <a:rPr lang="en-US" dirty="0">
                <a:latin typeface="Open Sans" charset="0"/>
                <a:cs typeface="Arial Unicode MS" charset="0"/>
              </a:rPr>
              <a:t> </a:t>
            </a:r>
            <a:r>
              <a:rPr lang="en-US" dirty="0" err="1">
                <a:latin typeface="Open Sans" charset="0"/>
                <a:cs typeface="Arial Unicode MS" charset="0"/>
              </a:rPr>
              <a:t>heterogenitás</a:t>
            </a:r>
            <a:r>
              <a:rPr lang="en-US" dirty="0">
                <a:latin typeface="Open Sans" charset="0"/>
                <a:cs typeface="Arial Unicode MS" charset="0"/>
              </a:rPr>
              <a:t> (</a:t>
            </a:r>
            <a:r>
              <a:rPr lang="en-US" dirty="0" err="1">
                <a:latin typeface="Open Sans" charset="0"/>
                <a:cs typeface="Arial Unicode MS" charset="0"/>
              </a:rPr>
              <a:t>sokaság</a:t>
            </a:r>
            <a:r>
              <a:rPr lang="en-US" dirty="0">
                <a:latin typeface="Open Sans" charset="0"/>
                <a:cs typeface="Arial Unicode MS" charset="0"/>
              </a:rPr>
              <a:t>)</a:t>
            </a: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Open Sans" charset="0"/>
                <a:cs typeface="Arial Unicode MS" charset="0"/>
              </a:rPr>
              <a:t>Nagy </a:t>
            </a:r>
            <a:r>
              <a:rPr lang="en-US" dirty="0" err="1">
                <a:latin typeface="Open Sans" charset="0"/>
                <a:cs typeface="Arial Unicode MS" charset="0"/>
              </a:rPr>
              <a:t>hidrodinamikai</a:t>
            </a:r>
            <a:r>
              <a:rPr lang="en-US" dirty="0">
                <a:latin typeface="Open Sans" charset="0"/>
                <a:cs typeface="Arial Unicode MS" charset="0"/>
              </a:rPr>
              <a:t> </a:t>
            </a:r>
            <a:r>
              <a:rPr lang="en-US" dirty="0" err="1" smtClean="0">
                <a:latin typeface="Open Sans" charset="0"/>
                <a:cs typeface="Arial Unicode MS" charset="0"/>
              </a:rPr>
              <a:t>térfogat</a:t>
            </a:r>
            <a:endParaRPr lang="en-US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950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7664557" y="6930657"/>
            <a:ext cx="237141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Habchi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et al. </a:t>
            </a:r>
            <a:r>
              <a:rPr lang="en-US" sz="1200" dirty="0" smtClean="0">
                <a:solidFill>
                  <a:srgbClr val="0000FF"/>
                </a:solidFill>
              </a:rPr>
              <a:t>(2014) Chem. Rev.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9082"/>
            <a:ext cx="10071100" cy="5748709"/>
          </a:xfrm>
          <a:prstGeom prst="rect">
            <a:avLst/>
          </a:prstGeom>
        </p:spPr>
      </p:pic>
      <p:sp>
        <p:nvSpPr>
          <p:cNvPr id="8" name="AutoShape 11"/>
          <p:cNvSpPr>
            <a:spLocks/>
          </p:cNvSpPr>
          <p:nvPr/>
        </p:nvSpPr>
        <p:spPr bwMode="auto">
          <a:xfrm rot="16200000">
            <a:off x="2896370" y="4381889"/>
            <a:ext cx="431800" cy="4124971"/>
          </a:xfrm>
          <a:prstGeom prst="leftBrace">
            <a:avLst>
              <a:gd name="adj1" fmla="val 55576"/>
              <a:gd name="adj2" fmla="val 50000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>
              <a:solidFill>
                <a:srgbClr val="0000FF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736482" y="6593929"/>
            <a:ext cx="292965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 err="1">
                <a:solidFill>
                  <a:srgbClr val="0000FF"/>
                </a:solidFill>
                <a:latin typeface="Arial" charset="0"/>
              </a:rPr>
              <a:t>order-promoting</a:t>
            </a:r>
            <a:endParaRPr lang="hu-HU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" name="AutoShape 14"/>
          <p:cNvSpPr>
            <a:spLocks/>
          </p:cNvSpPr>
          <p:nvPr/>
        </p:nvSpPr>
        <p:spPr bwMode="auto">
          <a:xfrm rot="16200000">
            <a:off x="7158754" y="4449249"/>
            <a:ext cx="431800" cy="3992832"/>
          </a:xfrm>
          <a:prstGeom prst="leftBrace">
            <a:avLst>
              <a:gd name="adj1" fmla="val 62531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>
              <a:solidFill>
                <a:srgbClr val="0000FF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650824" y="6593807"/>
            <a:ext cx="349934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 err="1">
                <a:solidFill>
                  <a:srgbClr val="0000FF"/>
                </a:solidFill>
                <a:latin typeface="Arial" charset="0"/>
              </a:rPr>
              <a:t>disorder-promoting</a:t>
            </a:r>
            <a:endParaRPr lang="hu-HU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50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1" y="638548"/>
            <a:ext cx="8460110" cy="1240032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A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fehérjék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specifikus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tulajdonságai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1841" y="2587550"/>
            <a:ext cx="8650302" cy="1156342"/>
          </a:xfrm>
        </p:spPr>
        <p:txBody>
          <a:bodyPr/>
          <a:lstStyle/>
          <a:p>
            <a:pPr marL="0" indent="0" algn="ctr">
              <a:buClr>
                <a:srgbClr val="0000FF"/>
              </a:buClr>
            </a:pPr>
            <a:r>
              <a:rPr lang="en-US" sz="2800" dirty="0" err="1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Hasonlítanak</a:t>
            </a:r>
            <a:r>
              <a:rPr lang="en-US" sz="2800" dirty="0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 a </a:t>
            </a:r>
            <a:r>
              <a:rPr lang="en-US" sz="2800" dirty="0" err="1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denaturált</a:t>
            </a:r>
            <a:r>
              <a:rPr lang="en-US" sz="2800" dirty="0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globuláris</a:t>
            </a:r>
            <a:r>
              <a:rPr lang="en-US" sz="2800" dirty="0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fehérjékhez</a:t>
            </a:r>
            <a:r>
              <a:rPr lang="en-US" sz="2800" dirty="0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, de NEM </a:t>
            </a:r>
            <a:r>
              <a:rPr lang="en-US" sz="2800" dirty="0" err="1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azonosak</a:t>
            </a:r>
            <a:r>
              <a:rPr lang="en-US" sz="2800" dirty="0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velük</a:t>
            </a:r>
            <a:r>
              <a:rPr lang="en-US" sz="2800" dirty="0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.</a:t>
            </a:r>
            <a:endParaRPr lang="en-US" sz="2800" dirty="0">
              <a:solidFill>
                <a:srgbClr val="FF0000"/>
              </a:solidFill>
              <a:latin typeface="Open Sans" charset="0"/>
              <a:cs typeface="Arial Unicode MS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01553" y="4315695"/>
            <a:ext cx="8650302" cy="2499884"/>
          </a:xfrm>
        </p:spPr>
        <p:txBody>
          <a:bodyPr/>
          <a:lstStyle/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Extrém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ellenállóképesség</a:t>
            </a:r>
            <a:r>
              <a:rPr lang="en-US" sz="2800" dirty="0" smtClean="0">
                <a:latin typeface="Open Sans" charset="0"/>
                <a:cs typeface="Arial Unicode MS" charset="0"/>
              </a:rPr>
              <a:t>: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hő</a:t>
            </a:r>
            <a:r>
              <a:rPr lang="en-US" sz="2800" dirty="0" smtClean="0">
                <a:latin typeface="Open Sans" charset="0"/>
                <a:cs typeface="Arial Unicode MS" charset="0"/>
              </a:rPr>
              <a:t>-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és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kémiai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stabilitás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Proteolitikus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érzékenység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Mobilitási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anomáliák</a:t>
            </a:r>
            <a:r>
              <a:rPr lang="en-US" sz="2800" dirty="0" smtClean="0">
                <a:latin typeface="Open Sans" charset="0"/>
                <a:cs typeface="Arial Unicode MS" charset="0"/>
              </a:rPr>
              <a:t>: SDS-PAGE,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méretkizárásos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kromatográfia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tömegspektrometria</a:t>
            </a:r>
            <a:endParaRPr lang="en-US" sz="2800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342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1841" y="1790076"/>
            <a:ext cx="8352928" cy="518588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/>
            </a:pPr>
            <a:r>
              <a:rPr lang="en-US" sz="2400" dirty="0" err="1">
                <a:latin typeface="Open Sans" charset="0"/>
                <a:cs typeface="Arial Unicode MS" charset="0"/>
              </a:rPr>
              <a:t>Entrópikus</a:t>
            </a:r>
            <a:r>
              <a:rPr lang="en-US" sz="2400" dirty="0">
                <a:latin typeface="Open Sans" charset="0"/>
                <a:cs typeface="Arial Unicode MS" charset="0"/>
              </a:rPr>
              <a:t> </a:t>
            </a:r>
            <a:r>
              <a:rPr lang="en-US" sz="2400" dirty="0" err="1" smtClean="0">
                <a:latin typeface="Open Sans" charset="0"/>
                <a:cs typeface="Arial Unicode MS" charset="0"/>
              </a:rPr>
              <a:t>láncok</a:t>
            </a:r>
            <a:endParaRPr lang="en-US" sz="2400" dirty="0" smtClean="0">
              <a:latin typeface="Open Sans" charset="0"/>
              <a:cs typeface="Arial Unicode MS" charset="0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</a:pPr>
            <a:r>
              <a:rPr lang="en-US" sz="2400" dirty="0">
                <a:latin typeface="Open Sans" charset="0"/>
                <a:cs typeface="Arial Unicode MS" charset="0"/>
              </a:rPr>
              <a:t>	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rugalmasság</a:t>
            </a: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változatos</a:t>
            </a: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kötéstávolság</a:t>
            </a:r>
            <a:endParaRPr lang="en-US" sz="2400" dirty="0" smtClean="0">
              <a:solidFill>
                <a:srgbClr val="008000"/>
              </a:solidFill>
              <a:latin typeface="Open Sans" charset="0"/>
              <a:cs typeface="Arial Unicode MS" charset="0"/>
            </a:endParaRP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 startAt="2"/>
            </a:pPr>
            <a:r>
              <a:rPr lang="en-US" sz="2400" dirty="0" err="1" smtClean="0">
                <a:latin typeface="Open Sans" charset="0"/>
                <a:cs typeface="Arial Unicode MS" charset="0"/>
              </a:rPr>
              <a:t>Specificitás</a:t>
            </a:r>
            <a:r>
              <a:rPr lang="en-US" sz="2400" dirty="0" smtClean="0">
                <a:latin typeface="Open Sans" charset="0"/>
                <a:cs typeface="Arial Unicode MS" charset="0"/>
              </a:rPr>
              <a:t> </a:t>
            </a:r>
            <a:r>
              <a:rPr lang="en-US" sz="2400" dirty="0" err="1">
                <a:latin typeface="Open Sans" charset="0"/>
                <a:cs typeface="Arial Unicode MS" charset="0"/>
              </a:rPr>
              <a:t>erős</a:t>
            </a:r>
            <a:r>
              <a:rPr lang="en-US" sz="2400" dirty="0">
                <a:latin typeface="Open Sans" charset="0"/>
                <a:cs typeface="Arial Unicode MS" charset="0"/>
              </a:rPr>
              <a:t> </a:t>
            </a:r>
            <a:r>
              <a:rPr lang="en-US" sz="2400" dirty="0" err="1">
                <a:latin typeface="Open Sans" charset="0"/>
                <a:cs typeface="Arial Unicode MS" charset="0"/>
              </a:rPr>
              <a:t>kötődés</a:t>
            </a:r>
            <a:r>
              <a:rPr lang="en-US" sz="2400" dirty="0">
                <a:latin typeface="Open Sans" charset="0"/>
                <a:cs typeface="Arial Unicode MS" charset="0"/>
              </a:rPr>
              <a:t> </a:t>
            </a:r>
            <a:r>
              <a:rPr lang="en-US" sz="2400" dirty="0" err="1" smtClean="0">
                <a:latin typeface="Open Sans" charset="0"/>
                <a:cs typeface="Arial Unicode MS" charset="0"/>
              </a:rPr>
              <a:t>nélkül</a:t>
            </a:r>
            <a:endParaRPr lang="en-US" sz="2400" dirty="0" smtClean="0">
              <a:latin typeface="Open Sans" charset="0"/>
              <a:cs typeface="Arial Unicode MS" charset="0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</a:pPr>
            <a:r>
              <a:rPr lang="en-US" sz="2400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	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reverzibilitás</a:t>
            </a:r>
            <a:r>
              <a:rPr lang="en-US" sz="2400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indukálhatóság</a:t>
            </a:r>
            <a:endParaRPr lang="en-US" sz="2400" dirty="0" smtClean="0">
              <a:solidFill>
                <a:srgbClr val="008000"/>
              </a:solidFill>
              <a:latin typeface="Open Sans" charset="0"/>
              <a:cs typeface="Arial Unicode MS" charset="0"/>
            </a:endParaRP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 startAt="3"/>
            </a:pPr>
            <a:r>
              <a:rPr lang="en-US" sz="2400" dirty="0" smtClean="0">
                <a:latin typeface="Open Sans" charset="0"/>
                <a:cs typeface="Arial Unicode MS" charset="0"/>
              </a:rPr>
              <a:t>Nagy </a:t>
            </a:r>
            <a:r>
              <a:rPr lang="en-US" sz="2400" dirty="0" err="1">
                <a:latin typeface="Open Sans" charset="0"/>
                <a:cs typeface="Arial Unicode MS" charset="0"/>
              </a:rPr>
              <a:t>kötőfelszín</a:t>
            </a:r>
            <a:r>
              <a:rPr lang="en-US" sz="2400" dirty="0">
                <a:latin typeface="Open Sans" charset="0"/>
                <a:cs typeface="Arial Unicode MS" charset="0"/>
              </a:rPr>
              <a:t> a </a:t>
            </a:r>
            <a:r>
              <a:rPr lang="en-US" sz="2400" dirty="0" err="1" smtClean="0">
                <a:latin typeface="Open Sans" charset="0"/>
                <a:cs typeface="Arial Unicode MS" charset="0"/>
              </a:rPr>
              <a:t>komplexekben</a:t>
            </a:r>
            <a:endParaRPr lang="en-US" sz="2400" dirty="0" smtClean="0">
              <a:latin typeface="Open Sans" charset="0"/>
              <a:cs typeface="Arial Unicode MS" charset="0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</a:pPr>
            <a:r>
              <a:rPr lang="en-US" sz="2400" dirty="0">
                <a:solidFill>
                  <a:srgbClr val="00CC99"/>
                </a:solidFill>
                <a:latin typeface="Open Sans" charset="0"/>
                <a:cs typeface="Arial Unicode MS" charset="0"/>
              </a:rPr>
              <a:t>	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specificitás</a:t>
            </a:r>
            <a:r>
              <a:rPr lang="en-US" sz="2400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, </a:t>
            </a:r>
            <a:r>
              <a:rPr lang="en-US" sz="2400" dirty="0" err="1">
                <a:solidFill>
                  <a:srgbClr val="008000"/>
                </a:solidFill>
                <a:latin typeface="Open Sans" charset="0"/>
                <a:cs typeface="Arial Unicode MS" charset="0"/>
              </a:rPr>
              <a:t>több</a:t>
            </a:r>
            <a:r>
              <a:rPr lang="en-US" sz="2400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partner</a:t>
            </a: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 startAt="4"/>
            </a:pPr>
            <a:r>
              <a:rPr lang="en-US" sz="2400" dirty="0" err="1" smtClean="0">
                <a:latin typeface="Open Sans" charset="0"/>
                <a:cs typeface="Arial Unicode MS" charset="0"/>
              </a:rPr>
              <a:t>Gyors</a:t>
            </a:r>
            <a:r>
              <a:rPr lang="en-US" sz="2400" dirty="0" smtClean="0">
                <a:latin typeface="Open Sans" charset="0"/>
                <a:cs typeface="Arial Unicode MS" charset="0"/>
              </a:rPr>
              <a:t> </a:t>
            </a:r>
            <a:r>
              <a:rPr lang="en-US" sz="2400" dirty="0" err="1" smtClean="0">
                <a:latin typeface="Open Sans" charset="0"/>
                <a:cs typeface="Arial Unicode MS" charset="0"/>
              </a:rPr>
              <a:t>kötődés</a:t>
            </a:r>
            <a:endParaRPr lang="en-US" sz="2400" dirty="0" smtClean="0">
              <a:latin typeface="Open Sans" charset="0"/>
              <a:cs typeface="Arial Unicode MS" charset="0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</a:pPr>
            <a:r>
              <a:rPr lang="en-US" sz="2400" dirty="0">
                <a:latin typeface="Open Sans" charset="0"/>
                <a:cs typeface="Arial Unicode MS" charset="0"/>
              </a:rPr>
              <a:t>	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aktiválás</a:t>
            </a: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gátlás</a:t>
            </a: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felismerés</a:t>
            </a:r>
            <a:endParaRPr lang="en-US" sz="2400" dirty="0" smtClean="0">
              <a:solidFill>
                <a:srgbClr val="008000"/>
              </a:solidFill>
              <a:latin typeface="Open Sans" charset="0"/>
              <a:cs typeface="Arial Unicode MS" charset="0"/>
            </a:endParaRP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 startAt="5"/>
            </a:pPr>
            <a:r>
              <a:rPr lang="en-US" sz="2400" dirty="0" err="1" smtClean="0">
                <a:latin typeface="Open Sans" charset="0"/>
                <a:cs typeface="Arial Unicode MS" charset="0"/>
              </a:rPr>
              <a:t>Kötődési</a:t>
            </a:r>
            <a:r>
              <a:rPr lang="en-US" sz="2400" dirty="0" smtClean="0">
                <a:latin typeface="Open Sans" charset="0"/>
                <a:cs typeface="Arial Unicode MS" charset="0"/>
              </a:rPr>
              <a:t> </a:t>
            </a:r>
            <a:r>
              <a:rPr lang="en-US" sz="2400" dirty="0" err="1" smtClean="0">
                <a:latin typeface="Open Sans" charset="0"/>
                <a:cs typeface="Arial Unicode MS" charset="0"/>
              </a:rPr>
              <a:t>promiszkuitás</a:t>
            </a:r>
            <a:endParaRPr lang="en-US" sz="2400" dirty="0" smtClean="0">
              <a:latin typeface="Open Sans" charset="0"/>
              <a:cs typeface="Arial Unicode MS" charset="0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</a:pPr>
            <a:r>
              <a:rPr lang="en-US" sz="2400" dirty="0" smtClean="0">
                <a:solidFill>
                  <a:srgbClr val="00CC99"/>
                </a:solidFill>
                <a:latin typeface="Open Sans" charset="0"/>
                <a:cs typeface="Arial Unicode MS" charset="0"/>
              </a:rPr>
              <a:t>	</a:t>
            </a: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one</a:t>
            </a:r>
            <a:r>
              <a:rPr lang="en-US" sz="2400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-to-many signaling, </a:t>
            </a: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moonlighting</a:t>
            </a: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 startAt="6"/>
            </a:pPr>
            <a:r>
              <a:rPr lang="en-US" sz="2400" dirty="0" err="1" smtClean="0">
                <a:latin typeface="Open Sans" charset="0"/>
                <a:cs typeface="Arial Unicode MS" charset="0"/>
              </a:rPr>
              <a:t>Flexibilitás</a:t>
            </a:r>
            <a:endParaRPr lang="en-US" sz="2400" dirty="0">
              <a:latin typeface="Open Sans" charset="0"/>
              <a:cs typeface="Arial Unicode MS" charset="0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</a:pP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	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komplexek</a:t>
            </a:r>
            <a:r>
              <a:rPr lang="en-US" sz="24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összeszerelése</a:t>
            </a:r>
            <a:endParaRPr lang="en-US" sz="2400" dirty="0">
              <a:solidFill>
                <a:srgbClr val="008000"/>
              </a:solidFill>
              <a:latin typeface="Open Sans" charset="0"/>
              <a:cs typeface="Arial Unicode MS" charset="0"/>
            </a:endParaRPr>
          </a:p>
          <a:p>
            <a:pPr eaLnBrk="1">
              <a:lnSpc>
                <a:spcPct val="100000"/>
              </a:lnSpc>
              <a:spcBef>
                <a:spcPts val="500"/>
              </a:spcBef>
            </a:pPr>
            <a:endParaRPr lang="hu-HU" sz="2400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1" y="771475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Open Sans" charset="0"/>
                <a:cs typeface="Arial Unicode MS" charset="0"/>
              </a:rPr>
              <a:t>A </a:t>
            </a:r>
            <a:r>
              <a:rPr lang="en-US" sz="3600" b="1" dirty="0" err="1">
                <a:latin typeface="Open Sans" charset="0"/>
                <a:cs typeface="Arial Unicode MS" charset="0"/>
              </a:rPr>
              <a:t>rendezetlenség</a:t>
            </a:r>
            <a:r>
              <a:rPr lang="en-US" sz="3600" b="1" dirty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>
                <a:latin typeface="Open Sans" charset="0"/>
                <a:cs typeface="Arial Unicode MS" charset="0"/>
              </a:rPr>
              <a:t>funkcionális</a:t>
            </a:r>
            <a:r>
              <a:rPr lang="en-US" sz="3600" b="1" dirty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előnyei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969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42" y="1431208"/>
            <a:ext cx="7837341" cy="5682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5502" y="6809909"/>
            <a:ext cx="237141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Habchi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et al. </a:t>
            </a:r>
            <a:r>
              <a:rPr lang="en-US" sz="1200" dirty="0" smtClean="0">
                <a:solidFill>
                  <a:srgbClr val="0000FF"/>
                </a:solidFill>
              </a:rPr>
              <a:t>(2014) Chem. Rev.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70641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fehérjék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és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betegségek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922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32729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Szerkezet-funkció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paradigmaváltás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15" y="1639734"/>
            <a:ext cx="4802427" cy="1872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10" y="3810243"/>
            <a:ext cx="9300863" cy="1507035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>
          <a:xfrm rot="5400000">
            <a:off x="5542330" y="2514389"/>
            <a:ext cx="1328521" cy="1111535"/>
          </a:xfrm>
          <a:prstGeom prst="ben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650" y="5839689"/>
            <a:ext cx="2210862" cy="399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FF"/>
                </a:solidFill>
                <a:latin typeface="Arial Unicode MS" pitchFamily="34" charset="-128"/>
              </a:rPr>
              <a:t>Szerkezet = funkció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411924" y="5839689"/>
            <a:ext cx="1232084" cy="521301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72917" y="5322160"/>
            <a:ext cx="4504023" cy="1718812"/>
            <a:chOff x="5272917" y="5322160"/>
            <a:chExt cx="4504023" cy="1718812"/>
          </a:xfrm>
        </p:grpSpPr>
        <p:sp>
          <p:nvSpPr>
            <p:cNvPr id="10" name="Rectangle 9"/>
            <p:cNvSpPr/>
            <p:nvPr/>
          </p:nvSpPr>
          <p:spPr>
            <a:xfrm>
              <a:off x="6970818" y="5322160"/>
              <a:ext cx="1223412" cy="3993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b="1" dirty="0">
                  <a:solidFill>
                    <a:srgbClr val="0000FF"/>
                  </a:solidFill>
                  <a:latin typeface="Arial Unicode MS" pitchFamily="34" charset="-128"/>
                </a:rPr>
                <a:t>Szerkezet 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72917" y="5882625"/>
              <a:ext cx="1697901" cy="3993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b="1" dirty="0" smtClean="0">
                  <a:solidFill>
                    <a:srgbClr val="0000FF"/>
                  </a:solidFill>
                  <a:latin typeface="Arial Unicode MS" pitchFamily="34" charset="-128"/>
                </a:rPr>
                <a:t>Molten globula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463359" y="5721500"/>
              <a:ext cx="1313581" cy="7123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b="1" dirty="0" smtClean="0">
                  <a:solidFill>
                    <a:srgbClr val="0000FF"/>
                  </a:solidFill>
                  <a:latin typeface="Arial Unicode MS" pitchFamily="34" charset="-128"/>
                </a:rPr>
                <a:t>Pre-molten </a:t>
              </a:r>
            </a:p>
            <a:p>
              <a:r>
                <a:rPr lang="hu-HU" b="1" dirty="0" smtClean="0">
                  <a:solidFill>
                    <a:srgbClr val="0000FF"/>
                  </a:solidFill>
                  <a:latin typeface="Arial Unicode MS" pitchFamily="34" charset="-128"/>
                </a:rPr>
                <a:t>globula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17964" y="6641632"/>
              <a:ext cx="1853016" cy="3993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b="1" dirty="0" smtClean="0">
                  <a:solidFill>
                    <a:srgbClr val="0000FF"/>
                  </a:solidFill>
                  <a:latin typeface="Arial Unicode MS" pitchFamily="34" charset="-128"/>
                </a:rPr>
                <a:t>Rendezetlenség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805074" y="5717029"/>
              <a:ext cx="288952" cy="24531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arrow"/>
              <a:tailEnd type="arrow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8194230" y="6396313"/>
              <a:ext cx="288952" cy="24531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arrow"/>
              <a:tailEnd type="arrow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6805074" y="6396312"/>
              <a:ext cx="288952" cy="24531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arrow"/>
              <a:tailEnd type="arrow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8217603" y="5717029"/>
              <a:ext cx="288952" cy="24531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arrow"/>
              <a:tailEnd type="arrow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7332307" y="6115672"/>
              <a:ext cx="653013" cy="1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arrow"/>
              <a:tailEnd type="arrow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5183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32729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Indukált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feltekeredés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756834"/>
            <a:ext cx="7569200" cy="4254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69935" y="6661407"/>
            <a:ext cx="3272425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Kovács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et al. </a:t>
            </a:r>
            <a:r>
              <a:rPr lang="en-US" sz="1200" dirty="0" smtClean="0">
                <a:solidFill>
                  <a:srgbClr val="0000FF"/>
                </a:solidFill>
              </a:rPr>
              <a:t>(2013) Arch. </a:t>
            </a:r>
            <a:r>
              <a:rPr lang="en-US" sz="1200" dirty="0" err="1" smtClean="0">
                <a:solidFill>
                  <a:srgbClr val="0000FF"/>
                </a:solidFill>
              </a:rPr>
              <a:t>Biochem</a:t>
            </a:r>
            <a:r>
              <a:rPr lang="en-US" sz="1200" dirty="0" smtClean="0">
                <a:solidFill>
                  <a:srgbClr val="0000FF"/>
                </a:solidFill>
              </a:rPr>
              <a:t>. </a:t>
            </a:r>
            <a:r>
              <a:rPr lang="en-US" sz="1200" dirty="0" err="1" smtClean="0">
                <a:solidFill>
                  <a:srgbClr val="0000FF"/>
                </a:solidFill>
              </a:rPr>
              <a:t>Biophys</a:t>
            </a:r>
            <a:r>
              <a:rPr lang="en-US" sz="1200" dirty="0" smtClean="0">
                <a:solidFill>
                  <a:srgbClr val="0000FF"/>
                </a:solidFill>
              </a:rPr>
              <a:t>.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320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32729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Összességében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49153" y="1661049"/>
            <a:ext cx="8650302" cy="5276998"/>
          </a:xfrm>
        </p:spPr>
        <p:txBody>
          <a:bodyPr/>
          <a:lstStyle/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smtClean="0">
                <a:latin typeface="Open Sans" charset="0"/>
                <a:cs typeface="Arial Unicode MS" charset="0"/>
              </a:rPr>
              <a:t>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fehérjék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lehetnek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globulárisak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rendezetlenek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ezek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keveréke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de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mindegyik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állapotból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eredhet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funkció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smtClean="0">
                <a:latin typeface="Open Sans" charset="0"/>
                <a:cs typeface="Arial Unicode MS" charset="0"/>
              </a:rPr>
              <a:t>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rendezetlenség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általános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jelenség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proteomok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jelentős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része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rendezetlen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fehérjék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fehérje-szakaszok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fontos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funkciókat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látnak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el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smtClean="0">
                <a:latin typeface="Open Sans" charset="0"/>
                <a:cs typeface="Arial Unicode MS" charset="0"/>
              </a:rPr>
              <a:t>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fehérjék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kémiailag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fizikailag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és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funkcionálisan</a:t>
            </a:r>
            <a:r>
              <a:rPr lang="en-US" sz="2800" dirty="0" smtClean="0">
                <a:latin typeface="Open Sans" charset="0"/>
                <a:cs typeface="Arial Unicode MS" charset="0"/>
              </a:rPr>
              <a:t> is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eltérnek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globuláris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fehérjéktől</a:t>
            </a:r>
            <a:endParaRPr lang="en-US" sz="2800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48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89370"/>
            <a:ext cx="8460110" cy="1240032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Honnan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tudjuk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,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hogy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egy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fehérje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?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1841" y="2303204"/>
            <a:ext cx="8352928" cy="4682234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Hiányzó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elektron-denzitás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kristály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szerkezetben</a:t>
            </a:r>
            <a:r>
              <a:rPr lang="en-US" sz="2800" dirty="0" smtClean="0">
                <a:latin typeface="Open Sans" charset="0"/>
                <a:cs typeface="Arial Unicode MS" charset="0"/>
              </a:rPr>
              <a:t/>
            </a:r>
            <a:br>
              <a:rPr lang="en-US" sz="2800" dirty="0" smtClean="0">
                <a:latin typeface="Open Sans" charset="0"/>
                <a:cs typeface="Arial Unicode MS" charset="0"/>
              </a:rPr>
            </a:b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Erős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bizonyíték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, de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nem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ad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részletes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információt</a:t>
            </a:r>
            <a:endParaRPr lang="en-US" sz="2800" dirty="0" smtClean="0">
              <a:solidFill>
                <a:srgbClr val="008000"/>
              </a:solidFill>
              <a:latin typeface="Open Sans" charset="0"/>
              <a:cs typeface="Arial Unicode MS" charset="0"/>
            </a:endParaRP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 startAt="2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Szerkezet-meghatározó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módszerek</a:t>
            </a:r>
            <a:r>
              <a:rPr lang="en-US" sz="2800" dirty="0" smtClean="0">
                <a:latin typeface="Open Sans" charset="0"/>
                <a:cs typeface="Arial Unicode MS" charset="0"/>
              </a:rPr>
              <a:t>: NMR, SAXS, CD, MS</a:t>
            </a:r>
            <a:br>
              <a:rPr lang="en-US" sz="2800" dirty="0" smtClean="0">
                <a:latin typeface="Open Sans" charset="0"/>
                <a:cs typeface="Arial Unicode MS" charset="0"/>
              </a:rPr>
            </a:br>
            <a:r>
              <a:rPr lang="en-US" sz="2800" dirty="0" err="1">
                <a:solidFill>
                  <a:srgbClr val="008000"/>
                </a:solidFill>
                <a:latin typeface="Open Sans" charset="0"/>
                <a:cs typeface="Arial Unicode MS" charset="0"/>
              </a:rPr>
              <a:t>Erős</a:t>
            </a:r>
            <a:r>
              <a:rPr lang="en-US" sz="2800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bizonyítékok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részletes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nagy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felbontású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szerkezeti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információt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szolgáltatnak</a:t>
            </a:r>
            <a:endParaRPr lang="en-US" sz="2800" dirty="0" smtClean="0">
              <a:solidFill>
                <a:srgbClr val="008000"/>
              </a:solidFill>
              <a:latin typeface="Open Sans" charset="0"/>
              <a:cs typeface="Arial Unicode MS" charset="0"/>
            </a:endParaRP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Clr>
                <a:srgbClr val="0000FF"/>
              </a:buClr>
              <a:buFont typeface="+mj-lt"/>
              <a:buAutoNum type="arabicPeriod" startAt="3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Fizikai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módszerek</a:t>
            </a:r>
            <a:r>
              <a:rPr lang="en-US" sz="2800" dirty="0" smtClean="0">
                <a:latin typeface="Open Sans" charset="0"/>
                <a:cs typeface="Arial Unicode MS" charset="0"/>
              </a:rPr>
              <a:t>: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abnormális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mobilitás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hőstabilitás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proteolitikus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érzékenység</a:t>
            </a:r>
            <a:r>
              <a:rPr lang="en-US" sz="2800" dirty="0" smtClean="0">
                <a:latin typeface="Open Sans" charset="0"/>
                <a:cs typeface="Arial Unicode MS" charset="0"/>
              </a:rPr>
              <a:t/>
            </a:r>
            <a:br>
              <a:rPr lang="en-US" sz="2800" dirty="0" smtClean="0">
                <a:latin typeface="Open Sans" charset="0"/>
                <a:cs typeface="Arial Unicode MS" charset="0"/>
              </a:rPr>
            </a:b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Közepesen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erős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Open Sans" charset="0"/>
                <a:cs typeface="Arial Unicode MS" charset="0"/>
              </a:rPr>
              <a:t>bizonyítékok</a:t>
            </a:r>
            <a:r>
              <a:rPr lang="en-US" sz="2800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kis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felbontású</a:t>
            </a:r>
            <a:r>
              <a:rPr lang="en-US" sz="2800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szerkezeti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információt</a:t>
            </a:r>
            <a:r>
              <a:rPr lang="en-US" sz="2800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adnak</a:t>
            </a:r>
            <a:endParaRPr lang="en-US" sz="2800" dirty="0" smtClean="0">
              <a:solidFill>
                <a:srgbClr val="008000"/>
              </a:solidFill>
              <a:latin typeface="Open Sans" charset="0"/>
              <a:cs typeface="Arial Unicode MS" charset="0"/>
            </a:endParaRPr>
          </a:p>
          <a:p>
            <a:pPr eaLnBrk="1">
              <a:lnSpc>
                <a:spcPct val="100000"/>
              </a:lnSpc>
              <a:spcBef>
                <a:spcPts val="500"/>
              </a:spcBef>
            </a:pPr>
            <a:endParaRPr lang="hu-HU" sz="2800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031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28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229" name="Rectangle"/>
          <p:cNvSpPr/>
          <p:nvPr/>
        </p:nvSpPr>
        <p:spPr>
          <a:xfrm>
            <a:off x="3201310" y="72451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92" y="899651"/>
            <a:ext cx="3931972" cy="5667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4176" y="6567284"/>
            <a:ext cx="4354189" cy="399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</a:t>
            </a:r>
            <a:r>
              <a:rPr lang="en-US" b="1" dirty="0" err="1" smtClean="0">
                <a:solidFill>
                  <a:srgbClr val="0000FF"/>
                </a:solidFill>
              </a:rPr>
              <a:t>humán</a:t>
            </a:r>
            <a:r>
              <a:rPr lang="en-US" b="1" dirty="0" smtClean="0">
                <a:solidFill>
                  <a:srgbClr val="0000FF"/>
                </a:solidFill>
              </a:rPr>
              <a:t> m-</a:t>
            </a:r>
            <a:r>
              <a:rPr lang="en-US" b="1" dirty="0" err="1" smtClean="0">
                <a:solidFill>
                  <a:srgbClr val="0000FF"/>
                </a:solidFill>
              </a:rPr>
              <a:t>calpain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kristályszerkezete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154" y="2037815"/>
            <a:ext cx="7537815" cy="38197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1335927"/>
            <a:ext cx="8460110" cy="1240032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A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fehérjék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gyakoriak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a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proteomokban</a:t>
            </a:r>
            <a:endParaRPr lang="hu-HU" sz="3600" dirty="0">
              <a:latin typeface="Open Sans" charset="0"/>
              <a:cs typeface="Arial Unicode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650" y="3171238"/>
            <a:ext cx="9105997" cy="569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az</a:t>
            </a:r>
            <a:r>
              <a:rPr lang="en-US" sz="2800" b="1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Open Sans" charset="0"/>
                <a:cs typeface="Arial Unicode MS" charset="0"/>
              </a:rPr>
              <a:t>expresszálódó</a:t>
            </a:r>
            <a:r>
              <a:rPr lang="en-US" sz="2800" b="1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fehérjék</a:t>
            </a:r>
            <a:r>
              <a:rPr lang="en-US" sz="2800" b="1" dirty="0">
                <a:solidFill>
                  <a:srgbClr val="008000"/>
                </a:solidFill>
                <a:latin typeface="Open Sans" charset="0"/>
                <a:cs typeface="Arial Unicode MS" charset="0"/>
              </a:rPr>
              <a:t> kb. </a:t>
            </a:r>
            <a:r>
              <a:rPr lang="en-US" sz="2800" b="1" dirty="0" err="1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harmada</a:t>
            </a:r>
            <a:r>
              <a:rPr lang="en-US" sz="2800" b="1" dirty="0" smtClean="0">
                <a:solidFill>
                  <a:srgbClr val="008000"/>
                </a:solidFill>
                <a:latin typeface="Open Sans" charset="0"/>
                <a:cs typeface="Arial Unicode MS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Open Sans" charset="0"/>
                <a:cs typeface="Arial Unicode MS" charset="0"/>
              </a:rPr>
              <a:t>rendezetlen</a:t>
            </a:r>
            <a:endParaRPr lang="en-US" sz="2800" b="1"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39345" y="4574974"/>
            <a:ext cx="8460110" cy="1866049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A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szerkezeti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rendezetlenség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és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a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hozzá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köthető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specifikus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funkciók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élettani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szempontból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fontosak</a:t>
            </a:r>
            <a:endParaRPr lang="hu-HU" sz="3600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825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15976" y="683493"/>
            <a:ext cx="5734199" cy="57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 eaLnBrk="0" hangingPunct="0"/>
            <a:r>
              <a:rPr lang="hu-HU" sz="2800" b="1" dirty="0" smtClean="0">
                <a:solidFill>
                  <a:srgbClr val="0000FF"/>
                </a:solidFill>
                <a:latin typeface="Trebuchet MS" pitchFamily="34" charset="0"/>
              </a:rPr>
              <a:t>Publikációs aktivitás</a:t>
            </a:r>
            <a:endParaRPr lang="hu-HU" sz="2800" b="1" dirty="0">
              <a:solidFill>
                <a:srgbClr val="0000FF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0" y="1331565"/>
            <a:ext cx="993904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33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89370"/>
            <a:ext cx="8460110" cy="1240032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fehérjéket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gyűjtő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adatbázisok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49153" y="3032314"/>
            <a:ext cx="8650302" cy="2104162"/>
          </a:xfrm>
        </p:spPr>
        <p:txBody>
          <a:bodyPr/>
          <a:lstStyle/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Szekvencia</a:t>
            </a:r>
            <a:r>
              <a:rPr lang="en-US" sz="2800" dirty="0" smtClean="0">
                <a:latin typeface="Open Sans" charset="0"/>
                <a:cs typeface="Arial Unicode MS" charset="0"/>
              </a:rPr>
              <a:t> (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DisProt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MobiDB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IDEAL)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Szerkezeti</a:t>
            </a:r>
            <a:r>
              <a:rPr lang="en-US" sz="2800" dirty="0" smtClean="0">
                <a:latin typeface="Open Sans" charset="0"/>
                <a:cs typeface="Arial Unicode MS" charset="0"/>
              </a:rPr>
              <a:t> (PED,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FuzDB</a:t>
            </a:r>
            <a:r>
              <a:rPr lang="en-US" sz="2800" dirty="0" smtClean="0">
                <a:latin typeface="Open Sans" charset="0"/>
                <a:cs typeface="Arial Unicode MS" charset="0"/>
              </a:rPr>
              <a:t>)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Interakciós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(ELM, DIBS, MFIB)</a:t>
            </a:r>
            <a:endParaRPr lang="en-US" sz="2800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44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1102379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Mire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használjuk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az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adatbázisokat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?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49153" y="2744141"/>
            <a:ext cx="8650302" cy="3168713"/>
          </a:xfrm>
        </p:spPr>
        <p:txBody>
          <a:bodyPr/>
          <a:lstStyle/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Információ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gyűjtésre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adott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fehérjéről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Nagyszabású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bioinformatikai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elemzésekre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Algoritmusok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fejlesztésére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tesztelésére</a:t>
            </a:r>
            <a:endParaRPr lang="en-US" sz="2800" dirty="0" smtClean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smtClean="0">
                <a:latin typeface="Open Sans" charset="0"/>
                <a:cs typeface="Arial Unicode MS" charset="0"/>
              </a:rPr>
              <a:t>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rendelkezésre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álló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információ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rendszerezésére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kategorizálására</a:t>
            </a:r>
            <a:endParaRPr lang="en-US" sz="2800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195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969586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Szekvenica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adatbázisok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366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37292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DisProt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12781" y="1449959"/>
            <a:ext cx="6346825" cy="4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http</a:t>
            </a: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://www.disprot.org </a:t>
            </a:r>
            <a:endParaRPr lang="hu-HU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2480" y="3084770"/>
            <a:ext cx="3456384" cy="231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Megjelenés</a:t>
            </a:r>
            <a:r>
              <a:rPr lang="en-US" sz="1600" dirty="0" smtClean="0">
                <a:solidFill>
                  <a:srgbClr val="0000FF"/>
                </a:solidFill>
              </a:rPr>
              <a:t>: 2005 – 179 </a:t>
            </a:r>
            <a:r>
              <a:rPr lang="en-US" sz="1600" dirty="0" err="1" smtClean="0">
                <a:solidFill>
                  <a:srgbClr val="0000FF"/>
                </a:solidFill>
              </a:rPr>
              <a:t>fehérje</a:t>
            </a:r>
            <a:r>
              <a:rPr lang="en-US" sz="1600" dirty="0" smtClean="0">
                <a:solidFill>
                  <a:srgbClr val="0000FF"/>
                </a:solidFill>
              </a:rPr>
              <a:t>, 290 </a:t>
            </a:r>
            <a:r>
              <a:rPr lang="en-US" sz="1600" dirty="0" err="1" smtClean="0">
                <a:solidFill>
                  <a:srgbClr val="0000FF"/>
                </a:solidFill>
              </a:rPr>
              <a:t>rendezetlen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szakasz</a:t>
            </a:r>
            <a:endParaRPr lang="en-US" sz="1600" dirty="0" smtClean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Jelenlegi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adatbázis</a:t>
            </a:r>
            <a:r>
              <a:rPr lang="en-US" sz="1600" b="1" dirty="0" smtClean="0">
                <a:solidFill>
                  <a:srgbClr val="0000FF"/>
                </a:solidFill>
              </a:rPr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- </a:t>
            </a:r>
            <a:r>
              <a:rPr lang="en-US" sz="1600" dirty="0" err="1" smtClean="0">
                <a:solidFill>
                  <a:srgbClr val="0000FF"/>
                </a:solidFill>
              </a:rPr>
              <a:t>utoljára</a:t>
            </a:r>
            <a:r>
              <a:rPr lang="en-US" sz="1600" dirty="0" smtClean="0">
                <a:solidFill>
                  <a:srgbClr val="0000FF"/>
                </a:solidFill>
              </a:rPr>
              <a:t> 2016-ban </a:t>
            </a:r>
            <a:r>
              <a:rPr lang="en-US" sz="1600" dirty="0" err="1" smtClean="0">
                <a:solidFill>
                  <a:srgbClr val="0000FF"/>
                </a:solidFill>
              </a:rPr>
              <a:t>frissítették</a:t>
            </a:r>
            <a:r>
              <a:rPr lang="en-US" sz="1600" dirty="0" smtClean="0">
                <a:solidFill>
                  <a:srgbClr val="0000FF"/>
                </a:solidFill>
              </a:rPr>
              <a:t> – 803 </a:t>
            </a:r>
            <a:r>
              <a:rPr lang="en-US" sz="1600" dirty="0" err="1" smtClean="0">
                <a:solidFill>
                  <a:srgbClr val="0000FF"/>
                </a:solidFill>
              </a:rPr>
              <a:t>fehérje</a:t>
            </a:r>
            <a:r>
              <a:rPr lang="en-US" sz="1600" dirty="0" smtClean="0">
                <a:solidFill>
                  <a:srgbClr val="0000FF"/>
                </a:solidFill>
              </a:rPr>
              <a:t>, 2167 </a:t>
            </a:r>
            <a:r>
              <a:rPr lang="en-US" sz="1600" dirty="0" err="1" smtClean="0">
                <a:solidFill>
                  <a:srgbClr val="0000FF"/>
                </a:solidFill>
              </a:rPr>
              <a:t>rendezetlen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szakasz</a:t>
            </a:r>
            <a:endParaRPr lang="en-US" sz="1600" dirty="0" smtClean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Következő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frissítés</a:t>
            </a:r>
            <a:r>
              <a:rPr lang="en-US" sz="1600" dirty="0" smtClean="0">
                <a:solidFill>
                  <a:srgbClr val="0000FF"/>
                </a:solidFill>
              </a:rPr>
              <a:t>: 2019 </a:t>
            </a:r>
            <a:r>
              <a:rPr lang="en-US" sz="1600" dirty="0" err="1" smtClean="0">
                <a:solidFill>
                  <a:srgbClr val="0000FF"/>
                </a:solidFill>
              </a:rPr>
              <a:t>év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vége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6" y="2404177"/>
            <a:ext cx="5663931" cy="3244997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320232" y="5849241"/>
            <a:ext cx="1944216" cy="33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smtClean="0">
                <a:solidFill>
                  <a:srgbClr val="0000FF"/>
                </a:solidFill>
                <a:latin typeface="Times New Roman MT Extra Bold" pitchFamily="18" charset="0"/>
              </a:rPr>
              <a:t>Piovesan (2016) </a:t>
            </a:r>
            <a:r>
              <a:rPr lang="hu-HU" sz="1400" i="1" dirty="0" smtClean="0">
                <a:solidFill>
                  <a:srgbClr val="0000FF"/>
                </a:solidFill>
                <a:latin typeface="Times New Roman MT Extra Bold" pitchFamily="18" charset="0"/>
              </a:rPr>
              <a:t>NAR</a:t>
            </a:r>
            <a:endParaRPr lang="hu-HU" sz="1400" dirty="0">
              <a:solidFill>
                <a:srgbClr val="0000FF"/>
              </a:solidFill>
              <a:latin typeface="Times New Roman MT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689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2782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Kísérletesen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igazolt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rendezetlenség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49153" y="2530681"/>
            <a:ext cx="8650302" cy="3743892"/>
          </a:xfrm>
        </p:spPr>
        <p:txBody>
          <a:bodyPr/>
          <a:lstStyle/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smtClean="0">
                <a:latin typeface="Open Sans" charset="0"/>
                <a:cs typeface="Arial Unicode MS" charset="0"/>
              </a:rPr>
              <a:t>Minden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fehérjéhez</a:t>
            </a:r>
            <a:r>
              <a:rPr lang="en-US" sz="2800" dirty="0" smtClean="0">
                <a:latin typeface="Open Sans" charset="0"/>
                <a:cs typeface="Arial Unicode MS" charset="0"/>
              </a:rPr>
              <a:t>/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régióhoz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tartozik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mérési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módszer</a:t>
            </a:r>
            <a:r>
              <a:rPr lang="en-US" sz="2800" dirty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és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hivatkozás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publikációra</a:t>
            </a:r>
            <a:endParaRPr lang="en-US" sz="2800" dirty="0" smtClean="0">
              <a:latin typeface="Open Sans" charset="0"/>
              <a:cs typeface="Arial Unicode MS" charset="0"/>
            </a:endParaRPr>
          </a:p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Szakértők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töltik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fel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az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adatokat</a:t>
            </a:r>
            <a:r>
              <a:rPr lang="en-US" sz="2800" dirty="0" smtClean="0">
                <a:latin typeface="Open Sans" charset="0"/>
                <a:cs typeface="Arial Unicode MS" charset="0"/>
              </a:rPr>
              <a:t>: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csak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ellenőrzött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adatok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kerülnek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az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adatbázisba</a:t>
            </a:r>
            <a:endParaRPr lang="en-US" sz="2800" dirty="0" smtClean="0">
              <a:latin typeface="Open Sans" charset="0"/>
              <a:cs typeface="Arial Unicode MS" charset="0"/>
            </a:endParaRPr>
          </a:p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smtClean="0">
                <a:latin typeface="Open Sans" charset="0"/>
                <a:cs typeface="Arial Unicode MS" charset="0"/>
              </a:rPr>
              <a:t>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hibás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bejegyzéseket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folyamatosan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javítják</a:t>
            </a:r>
            <a:endParaRPr lang="en-US" sz="2800" dirty="0" smtClean="0">
              <a:latin typeface="Open Sans" charset="0"/>
              <a:cs typeface="Arial Unicode MS" charset="0"/>
            </a:endParaRPr>
          </a:p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smtClean="0">
                <a:latin typeface="Open Sans" charset="0"/>
                <a:cs typeface="Arial Unicode MS" charset="0"/>
              </a:rPr>
              <a:t>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rendezetlenség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legmegbízhatóbb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adatbázisa</a:t>
            </a:r>
            <a:endParaRPr lang="en-US" sz="2800" dirty="0" smtClean="0">
              <a:latin typeface="Open Sans" charset="0"/>
              <a:cs typeface="Arial Unicode MS" charset="0"/>
            </a:endParaRPr>
          </a:p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endParaRPr lang="en-US" sz="2800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369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300"/>
            <a:ext cx="10071100" cy="55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79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10071100" cy="549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4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0"/>
            <a:ext cx="10071100" cy="55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738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36" name="Rectangle"/>
          <p:cNvSpPr/>
          <p:nvPr/>
        </p:nvSpPr>
        <p:spPr>
          <a:xfrm>
            <a:off x="3250470" y="7235825"/>
            <a:ext cx="2449514" cy="144463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7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391" y="1894465"/>
            <a:ext cx="8247151" cy="410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174632" y="6376673"/>
            <a:ext cx="3132340" cy="27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defTabSz="982663">
              <a:lnSpc>
                <a:spcPct val="80000"/>
              </a:lnSpc>
              <a:spcBef>
                <a:spcPct val="50000"/>
              </a:spcBef>
            </a:pPr>
            <a:r>
              <a:rPr lang="hu-HU" sz="1400" dirty="0" err="1">
                <a:solidFill>
                  <a:srgbClr val="0000FF"/>
                </a:solidFill>
                <a:latin typeface="Times New Roman MT Extra Bold" pitchFamily="18" charset="0"/>
              </a:rPr>
              <a:t>Pawson</a:t>
            </a:r>
            <a:r>
              <a:rPr lang="hu-HU" sz="1400" dirty="0">
                <a:solidFill>
                  <a:srgbClr val="0000FF"/>
                </a:solidFill>
                <a:latin typeface="Times New Roman MT Extra Bold" pitchFamily="18" charset="0"/>
              </a:rPr>
              <a:t> et </a:t>
            </a:r>
            <a:r>
              <a:rPr lang="hu-HU" sz="1400" dirty="0" err="1">
                <a:solidFill>
                  <a:srgbClr val="0000FF"/>
                </a:solidFill>
                <a:latin typeface="Times New Roman MT Extra Bold" pitchFamily="18" charset="0"/>
              </a:rPr>
              <a:t>al</a:t>
            </a:r>
            <a:r>
              <a:rPr lang="hu-HU" sz="1400" dirty="0">
                <a:solidFill>
                  <a:srgbClr val="0000FF"/>
                </a:solidFill>
                <a:latin typeface="Times New Roman MT Extra Bold" pitchFamily="18" charset="0"/>
              </a:rPr>
              <a:t>. (2002) </a:t>
            </a:r>
            <a:r>
              <a:rPr lang="hu-HU" sz="1400" i="1" dirty="0">
                <a:solidFill>
                  <a:srgbClr val="0000FF"/>
                </a:solidFill>
                <a:latin typeface="Times New Roman MT Extra Bold" pitchFamily="18" charset="0"/>
              </a:rPr>
              <a:t>FEBS </a:t>
            </a:r>
            <a:r>
              <a:rPr lang="hu-HU" sz="1400" i="1" dirty="0" smtClean="0">
                <a:solidFill>
                  <a:srgbClr val="0000FF"/>
                </a:solidFill>
                <a:latin typeface="Times New Roman MT Extra Bold" pitchFamily="18" charset="0"/>
              </a:rPr>
              <a:t>Letters</a:t>
            </a:r>
            <a:endParaRPr lang="hu-HU" sz="1400" noProof="1">
              <a:solidFill>
                <a:srgbClr val="0000FF"/>
              </a:solidFill>
              <a:latin typeface="Times New Roman MT Extra Bold" pitchFamily="18" charset="0"/>
            </a:endParaRP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39" y="827510"/>
            <a:ext cx="7681105" cy="5760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Open Sans" charset="0"/>
                <a:cs typeface="Arial Unicode MS" charset="0"/>
              </a:rPr>
              <a:t>A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proteomok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“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sötét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anyaga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”</a:t>
            </a:r>
            <a:endParaRPr lang="hu-HU" sz="3200" dirty="0">
              <a:latin typeface="Open Sans" charset="0"/>
              <a:cs typeface="Arial Unicode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10071100" cy="52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49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200"/>
            <a:ext cx="10071100" cy="56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543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200"/>
            <a:ext cx="10071100" cy="56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20886"/>
              </p:ext>
            </p:extLst>
          </p:nvPr>
        </p:nvGraphicFramePr>
        <p:xfrm>
          <a:off x="1597877" y="2658963"/>
          <a:ext cx="6714068" cy="23170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7034"/>
                <a:gridCol w="3357034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ELŐNYÖK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HÁTRÁNYOK,</a:t>
                      </a:r>
                      <a:r>
                        <a:rPr lang="hu-HU" sz="180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HIÁNYOSSÁGOK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Kísérletes</a:t>
                      </a:r>
                      <a:r>
                        <a:rPr lang="hu-HU" sz="1800" b="0" baseline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 bizonyíték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Hibás adatok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Minden</a:t>
                      </a:r>
                      <a:r>
                        <a:rPr lang="hu-HU" sz="1800" b="0" baseline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 típusú rendezetlenség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Ambivalens</a:t>
                      </a:r>
                      <a:r>
                        <a:rPr lang="hu-HU" sz="1800" b="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esetek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Konkrét irodalmi hivatkozás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Lassan bővül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Rendezetlen régiók funkciója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Szűk, egyenlőtlen</a:t>
                      </a:r>
                      <a:r>
                        <a:rPr lang="hu-HU" sz="1800" b="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lefedettség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2782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DisProt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összefoglalás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935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37292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MobiDB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112781" y="1449959"/>
            <a:ext cx="6346825" cy="4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http://</a:t>
            </a:r>
            <a:r>
              <a:rPr lang="en-GB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mobidb.bio.unipd.it</a:t>
            </a:r>
            <a:endParaRPr lang="hu-HU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04" y="2198628"/>
            <a:ext cx="7923246" cy="43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91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2782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Minden,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ami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rendezetlenség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49153" y="2530681"/>
            <a:ext cx="8650302" cy="3743892"/>
          </a:xfrm>
        </p:spPr>
        <p:txBody>
          <a:bodyPr/>
          <a:lstStyle/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Több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adatbázis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és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predikciós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módszer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egyesítése</a:t>
            </a:r>
            <a:endParaRPr lang="en-US" sz="2800" dirty="0" smtClean="0">
              <a:latin typeface="Open Sans" charset="0"/>
              <a:cs typeface="Arial Unicode MS" charset="0"/>
            </a:endParaRPr>
          </a:p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Automatizált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adatfelvitel</a:t>
            </a:r>
            <a:endParaRPr lang="en-US" sz="2800" dirty="0" smtClean="0">
              <a:latin typeface="Open Sans" charset="0"/>
              <a:cs typeface="Arial Unicode MS" charset="0"/>
            </a:endParaRPr>
          </a:p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smtClean="0">
                <a:latin typeface="Open Sans" charset="0"/>
                <a:cs typeface="Arial Unicode MS" charset="0"/>
              </a:rPr>
              <a:t>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rendezetlenség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minden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aspektusát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tartalmazza</a:t>
            </a:r>
            <a:r>
              <a:rPr lang="en-US" sz="2800" dirty="0" smtClean="0">
                <a:latin typeface="Open Sans" charset="0"/>
                <a:cs typeface="Arial Unicode MS" charset="0"/>
              </a:rPr>
              <a:t> (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hosszú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és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rövid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szakaszok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alacsony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komplexitású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régiók</a:t>
            </a:r>
            <a:r>
              <a:rPr lang="en-US" sz="2800" dirty="0" smtClean="0">
                <a:latin typeface="Open Sans" charset="0"/>
                <a:cs typeface="Arial Unicode MS" charset="0"/>
              </a:rPr>
              <a:t>)</a:t>
            </a:r>
          </a:p>
          <a:p>
            <a:pPr marL="514350" indent="-514350" algn="just">
              <a:buClr>
                <a:srgbClr val="0000FF"/>
              </a:buClr>
              <a:buFont typeface="+mj-lt"/>
              <a:buAutoNum type="arabicPeriod"/>
            </a:pPr>
            <a:endParaRPr lang="en-US" sz="2800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537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2302296"/>
            <a:ext cx="4795529" cy="190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42" y="4558831"/>
            <a:ext cx="7512157" cy="2348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9050" y="3075291"/>
            <a:ext cx="2699470" cy="36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Felhasznált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adatbázisok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35" y="5227593"/>
            <a:ext cx="2699470" cy="36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Felhasznált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módszerek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735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10071100" cy="55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742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0300"/>
            <a:ext cx="10071100" cy="529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47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200"/>
            <a:ext cx="10071100" cy="48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03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46" name="Rectangle"/>
          <p:cNvSpPr/>
          <p:nvPr/>
        </p:nvSpPr>
        <p:spPr>
          <a:xfrm>
            <a:off x="3283091" y="7235825"/>
            <a:ext cx="2449514" cy="144463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7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269" y="1263098"/>
            <a:ext cx="4095310" cy="5309781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324639" y="6799518"/>
            <a:ext cx="3790305" cy="27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defTabSz="982663">
              <a:lnSpc>
                <a:spcPct val="80000"/>
              </a:lnSpc>
              <a:spcBef>
                <a:spcPct val="50000"/>
              </a:spcBef>
            </a:pPr>
            <a:r>
              <a:rPr lang="hu-HU" sz="1400" dirty="0" smtClean="0">
                <a:solidFill>
                  <a:srgbClr val="0000FF"/>
                </a:solidFill>
                <a:latin typeface="Times New Roman MT Extra Bold" pitchFamily="18" charset="0"/>
              </a:rPr>
              <a:t>Herz (2013) </a:t>
            </a:r>
            <a:r>
              <a:rPr lang="hu-HU" sz="1400" i="1" dirty="0" smtClean="0">
                <a:solidFill>
                  <a:srgbClr val="0000FF"/>
                </a:solidFill>
                <a:latin typeface="Times New Roman MT Extra Bold" pitchFamily="18" charset="0"/>
              </a:rPr>
              <a:t>Trends in Biochemical Sciences</a:t>
            </a:r>
            <a:endParaRPr lang="hu-HU" sz="1400" noProof="1">
              <a:solidFill>
                <a:srgbClr val="0000FF"/>
              </a:solidFill>
              <a:latin typeface="Times New Roman MT Extra Bold" pitchFamily="18" charset="0"/>
            </a:endParaRPr>
          </a:p>
        </p:txBody>
      </p:sp>
      <p:sp>
        <p:nvSpPr>
          <p:cNvPr id="10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8600"/>
            <a:ext cx="10071100" cy="45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602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200"/>
            <a:ext cx="10071100" cy="56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940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926840"/>
              </p:ext>
            </p:extLst>
          </p:nvPr>
        </p:nvGraphicFramePr>
        <p:xfrm>
          <a:off x="1597877" y="2658963"/>
          <a:ext cx="6714068" cy="2937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7034"/>
                <a:gridCol w="3357034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ELŐNYÖK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HÁTRÁNYOK,</a:t>
                      </a:r>
                      <a:r>
                        <a:rPr lang="hu-HU" sz="180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HIÁNYOSSÁGOK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Nagyon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nagy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lefedettség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Sokszor „csak” predikciók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Többféle forrásból származó információ szintézise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Nincs szakértő kontroll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Konszenzus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rendezetlenség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predikciót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ad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Funkcionális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annotáció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nincs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Átfogó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kép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egy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fehérjéről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Kevés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specifikus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adat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2782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MobiDB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összefoglalás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982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865288"/>
            <a:ext cx="8460110" cy="1102251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IDEAL: Intrinsically Disordered proteins with Extensive Annotations and Literature  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72907" y="2189259"/>
            <a:ext cx="8914007" cy="4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http://</a:t>
            </a:r>
            <a:r>
              <a:rPr lang="en-GB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www.ideal.force.cs.is.nagoya-u.ac.jp</a:t>
            </a: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/IDEAL/</a:t>
            </a:r>
            <a:endParaRPr lang="hu-HU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8" y="2824506"/>
            <a:ext cx="3104971" cy="4324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4288" y="3084770"/>
            <a:ext cx="3456384" cy="147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Megjelenés</a:t>
            </a:r>
            <a:r>
              <a:rPr lang="en-US" sz="1600" dirty="0" smtClean="0">
                <a:solidFill>
                  <a:srgbClr val="0000FF"/>
                </a:solidFill>
              </a:rPr>
              <a:t>: 2011 – 153 </a:t>
            </a:r>
            <a:r>
              <a:rPr lang="en-US" sz="1600" dirty="0" err="1" smtClean="0">
                <a:solidFill>
                  <a:srgbClr val="0000FF"/>
                </a:solidFill>
              </a:rPr>
              <a:t>fehérje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Jelenlegi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adatbázis</a:t>
            </a:r>
            <a:r>
              <a:rPr lang="en-US" sz="1600" b="1" dirty="0" smtClean="0">
                <a:solidFill>
                  <a:srgbClr val="0000FF"/>
                </a:solidFill>
              </a:rPr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- </a:t>
            </a:r>
            <a:r>
              <a:rPr lang="en-US" sz="1600" dirty="0" err="1" smtClean="0">
                <a:solidFill>
                  <a:srgbClr val="0000FF"/>
                </a:solidFill>
              </a:rPr>
              <a:t>utoljára</a:t>
            </a:r>
            <a:r>
              <a:rPr lang="en-US" sz="1600" dirty="0" smtClean="0">
                <a:solidFill>
                  <a:srgbClr val="0000FF"/>
                </a:solidFill>
              </a:rPr>
              <a:t> 2017-ben </a:t>
            </a:r>
            <a:r>
              <a:rPr lang="en-US" sz="1600" dirty="0" err="1" smtClean="0">
                <a:solidFill>
                  <a:srgbClr val="0000FF"/>
                </a:solidFill>
              </a:rPr>
              <a:t>frissítették</a:t>
            </a:r>
            <a:r>
              <a:rPr lang="en-US" sz="1600" dirty="0" smtClean="0">
                <a:solidFill>
                  <a:srgbClr val="0000FF"/>
                </a:solidFill>
              </a:rPr>
              <a:t> – 913 </a:t>
            </a:r>
            <a:r>
              <a:rPr lang="en-US" sz="1600" dirty="0" err="1" smtClean="0">
                <a:solidFill>
                  <a:srgbClr val="0000FF"/>
                </a:solidFill>
              </a:rPr>
              <a:t>fehérje</a:t>
            </a:r>
            <a:r>
              <a:rPr lang="en-US" sz="1600" dirty="0" smtClean="0">
                <a:solidFill>
                  <a:srgbClr val="0000FF"/>
                </a:solidFill>
              </a:rPr>
              <a:t>, 9003 </a:t>
            </a:r>
            <a:r>
              <a:rPr lang="en-US" sz="1600" dirty="0" err="1" smtClean="0">
                <a:solidFill>
                  <a:srgbClr val="0000FF"/>
                </a:solidFill>
              </a:rPr>
              <a:t>egyedi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rendezetlen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szakasz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901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72907" y="2233667"/>
            <a:ext cx="8914007" cy="4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marL="514350" indent="-514350" algn="just" defTabSz="982663">
              <a:lnSpc>
                <a:spcPct val="1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Kézi annotáció, olyan fehérjékről melyekről több publikáció született</a:t>
            </a:r>
          </a:p>
          <a:p>
            <a:pPr marL="514350" indent="-514350" algn="just" defTabSz="982663">
              <a:lnSpc>
                <a:spcPct val="1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Szerkezeti besorolás: PDB szerkezet</a:t>
            </a:r>
          </a:p>
          <a:p>
            <a:pPr marL="514350" indent="-514350" algn="just" defTabSz="982663">
              <a:lnSpc>
                <a:spcPct val="1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>
                <a:solidFill>
                  <a:srgbClr val="0000FF"/>
                </a:solidFill>
                <a:latin typeface="Trebuchet MS" pitchFamily="34" charset="0"/>
              </a:rPr>
              <a:t>R</a:t>
            </a: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endezetlenség: hiányzó kristályszerkezet, mozgékony vagy flexibilis szakaszok NMR, CD és egyéb mérésekben</a:t>
            </a:r>
          </a:p>
          <a:p>
            <a:pPr marL="514350" indent="-514350" algn="just" defTabSz="982663">
              <a:lnSpc>
                <a:spcPct val="1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„Protean segment” (ProS): kötődéskor feltekeredő szakaszok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143518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A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másik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kísérletes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adatbázis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264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78" y="977633"/>
            <a:ext cx="8070391" cy="4589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7316" y="2741084"/>
            <a:ext cx="1121804" cy="243417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7316" y="2942170"/>
            <a:ext cx="1121804" cy="243417"/>
          </a:xfrm>
          <a:prstGeom prst="ellipse">
            <a:avLst/>
          </a:prstGeom>
          <a:noFill/>
          <a:ln w="25400" cap="flat">
            <a:solidFill>
              <a:srgbClr val="0000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77316" y="3185587"/>
            <a:ext cx="1121804" cy="243417"/>
          </a:xfrm>
          <a:prstGeom prst="ellipse">
            <a:avLst/>
          </a:prstGeom>
          <a:noFill/>
          <a:ln w="25400" cap="flat">
            <a:solidFill>
              <a:srgbClr val="008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481086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725"/>
            <a:ext cx="10071100" cy="559184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440357" y="2198944"/>
            <a:ext cx="2739017" cy="540258"/>
          </a:xfrm>
          <a:prstGeom prst="straightConnector1">
            <a:avLst/>
          </a:prstGeom>
          <a:noFill/>
          <a:ln w="25400" cap="flat">
            <a:solidFill>
              <a:srgbClr val="00800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/>
          <p:cNvCxnSpPr/>
          <p:nvPr/>
        </p:nvCxnSpPr>
        <p:spPr>
          <a:xfrm>
            <a:off x="3288716" y="3431860"/>
            <a:ext cx="1298427" cy="150902"/>
          </a:xfrm>
          <a:prstGeom prst="straightConnector1">
            <a:avLst/>
          </a:prstGeom>
          <a:noFill/>
          <a:ln w="25400" cap="flat">
            <a:solidFill>
              <a:srgbClr val="00800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>
            <a:off x="3288716" y="3972118"/>
            <a:ext cx="2028199" cy="1335678"/>
          </a:xfrm>
          <a:prstGeom prst="straightConnector1">
            <a:avLst/>
          </a:prstGeom>
          <a:noFill/>
          <a:ln w="25400" cap="flat">
            <a:solidFill>
              <a:srgbClr val="00800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777014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59" y="1781897"/>
            <a:ext cx="4633272" cy="5073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096" y="1781896"/>
            <a:ext cx="4642519" cy="5073211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25082" y="805441"/>
            <a:ext cx="8914007" cy="4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Interakciós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hálózatok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az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IDEAL-ban</a:t>
            </a:r>
            <a:endParaRPr lang="hu-HU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1441"/>
            <a:ext cx="10071100" cy="57268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757506" y="2634941"/>
            <a:ext cx="834025" cy="360172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568910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929651"/>
              </p:ext>
            </p:extLst>
          </p:nvPr>
        </p:nvGraphicFramePr>
        <p:xfrm>
          <a:off x="1597877" y="2658963"/>
          <a:ext cx="6714068" cy="23170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7034"/>
                <a:gridCol w="3357034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ELŐNYÖK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HÁTRÁNYOK,</a:t>
                      </a:r>
                      <a:r>
                        <a:rPr lang="hu-HU" sz="180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HIÁNYOSSÁGOK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Közepesen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nagy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lefedettség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Többségében humán fehérjék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Interakciós</a:t>
                      </a:r>
                      <a:r>
                        <a:rPr lang="hu-HU" sz="1800" b="0" baseline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 régiók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Nincs funkcionális információ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PTM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és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interakciós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hálózat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Funkcionális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annotáció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nincs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Kísérletes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adatok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alapján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Kevés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specifikus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adat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2782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IDEAL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összefoglalás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107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797731"/>
              </p:ext>
            </p:extLst>
          </p:nvPr>
        </p:nvGraphicFramePr>
        <p:xfrm>
          <a:off x="342716" y="1620857"/>
          <a:ext cx="9424728" cy="5162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6182"/>
                <a:gridCol w="2356182"/>
                <a:gridCol w="2356182"/>
                <a:gridCol w="2356182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endParaRPr lang="hu-HU" sz="1800" dirty="0" smtClean="0">
                        <a:solidFill>
                          <a:srgbClr val="0000FF"/>
                        </a:solidFill>
                        <a:latin typeface="Times New Roman MT Extra Bold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DisProt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MobiDB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IDEAL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Bizonyíték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Kísérletes</a:t>
                      </a:r>
                      <a:r>
                        <a:rPr lang="hu-HU" sz="1800" b="0" baseline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 bizonyíték</a:t>
                      </a:r>
                      <a:endParaRPr lang="en-US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Predikciók és közvetett bizonyítékok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Kísérletes és közvetett bizonyítékok is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Annotáció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Kézi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Automatikus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Kézi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PPI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hálózat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információ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Csak páros</a:t>
                      </a:r>
                      <a:r>
                        <a:rPr lang="hu-HU" sz="1800" b="0" baseline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 interakciók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Csak páros interakciók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Van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Lefedettség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Kicsi,</a:t>
                      </a:r>
                      <a:r>
                        <a:rPr lang="hu-HU" sz="1800" b="0" baseline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 torzított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Nagy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Közepes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torzított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Rendezetlenség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a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teljes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szekvencián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Nem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Részletes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+/-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Globuláris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domének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Igen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Igen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Igen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PTM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Kontexus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</a:rPr>
                        <a:t>függő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Nem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Igen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Funkcionális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annotáció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Részletes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hivatkozással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Nincs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Nincs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771404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Open Sans" charset="0"/>
                <a:cs typeface="Arial Unicode MS" charset="0"/>
              </a:rPr>
              <a:t>Szekvencia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adatbázisok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összehasonlítása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298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66" name="Rectangle"/>
          <p:cNvSpPr/>
          <p:nvPr/>
        </p:nvSpPr>
        <p:spPr>
          <a:xfrm>
            <a:off x="3230602" y="7235825"/>
            <a:ext cx="2449514" cy="144463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7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827510"/>
            <a:ext cx="5976664" cy="57606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Open Sans" charset="0"/>
                <a:cs typeface="Arial Unicode MS" charset="0"/>
              </a:rPr>
              <a:t>Szekvenica</a:t>
            </a:r>
            <a:r>
              <a:rPr lang="en-US" b="1" dirty="0">
                <a:latin typeface="Open Sans" charset="0"/>
                <a:cs typeface="Arial Unicode MS" charset="0"/>
              </a:rPr>
              <a:t> </a:t>
            </a:r>
            <a:r>
              <a:rPr lang="en-US" b="1" dirty="0" err="1" smtClean="0">
                <a:latin typeface="Open Sans" charset="0"/>
                <a:cs typeface="Arial Unicode MS" charset="0"/>
              </a:rPr>
              <a:t>komplexitás</a:t>
            </a:r>
            <a:endParaRPr lang="hu-HU" dirty="0">
              <a:latin typeface="Open Sans" charset="0"/>
              <a:cs typeface="Arial Unicode MS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03808" y="1619597"/>
            <a:ext cx="9318401" cy="102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 smtClean="0">
                <a:solidFill>
                  <a:srgbClr val="0000FF"/>
                </a:solidFill>
                <a:latin typeface="Arial Unicode MS" pitchFamily="34" charset="-128"/>
              </a:rPr>
              <a:t>A szekvencia adatbázisok sok olyan régiót tartalmaznak, melyekben alig néhány aminosav fordul elő (egyszerűek), vagy néhány aminosav túlnyomó többségben van (torzultak). Ez a jelenség egy entrópia-egyenlettel jellemezhető - </a:t>
            </a:r>
            <a:r>
              <a:rPr lang="hu-HU" b="1" dirty="0" err="1" smtClean="0">
                <a:solidFill>
                  <a:srgbClr val="0000FF"/>
                </a:solidFill>
                <a:latin typeface="Arial Unicode MS" pitchFamily="34" charset="-128"/>
              </a:rPr>
              <a:t>Wootton</a:t>
            </a:r>
            <a:r>
              <a:rPr lang="en-US" b="1" dirty="0" smtClean="0">
                <a:solidFill>
                  <a:srgbClr val="0000FF"/>
                </a:solidFill>
                <a:latin typeface="Arial Unicode MS" pitchFamily="34" charset="-128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 Unicode MS" pitchFamily="34" charset="-128"/>
              </a:rPr>
              <a:t>(1993)</a:t>
            </a:r>
            <a:endParaRPr lang="hu-HU" b="1" dirty="0">
              <a:solidFill>
                <a:srgbClr val="0000FF"/>
              </a:solidFill>
              <a:latin typeface="Arial Unicode MS" pitchFamily="34" charset="-128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54075" y="3789363"/>
            <a:ext cx="3009900" cy="112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3000" b="1" dirty="0" smtClean="0">
                <a:solidFill>
                  <a:srgbClr val="0000FF"/>
                </a:solidFill>
              </a:rPr>
              <a:t>Shannon</a:t>
            </a:r>
            <a:r>
              <a:rPr lang="hu-HU" sz="3000" b="1" dirty="0" smtClean="0">
                <a:solidFill>
                  <a:srgbClr val="0000FF"/>
                </a:solidFill>
              </a:rPr>
              <a:t>- féle</a:t>
            </a:r>
            <a:r>
              <a:rPr lang="en-GB" sz="3000" b="1" dirty="0" smtClean="0">
                <a:solidFill>
                  <a:srgbClr val="0000FF"/>
                </a:solidFill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</a:rPr>
              <a:t>entr</a:t>
            </a:r>
            <a:r>
              <a:rPr lang="hu-HU" sz="3000" b="1" dirty="0" err="1" smtClean="0">
                <a:solidFill>
                  <a:srgbClr val="0000FF"/>
                </a:solidFill>
              </a:rPr>
              <a:t>ópia</a:t>
            </a:r>
            <a:endParaRPr lang="hu-HU" sz="3000" b="1" dirty="0">
              <a:solidFill>
                <a:srgbClr val="0000FF"/>
              </a:solidFill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4014391" y="2996952"/>
            <a:ext cx="5778500" cy="3457575"/>
            <a:chOff x="340" y="1979"/>
            <a:chExt cx="2222" cy="1315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40" y="1979"/>
              <a:ext cx="2222" cy="13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" y="2014"/>
              <a:ext cx="1518" cy="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521" y="2704"/>
              <a:ext cx="18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dirty="0"/>
                <a:t>L &gt; 20; </a:t>
              </a:r>
              <a:r>
                <a:rPr lang="hu-HU" sz="1600" dirty="0" smtClean="0"/>
                <a:t>ablak nagysága</a:t>
              </a:r>
              <a:r>
                <a:rPr lang="en-US" sz="1600" dirty="0" smtClean="0"/>
                <a:t>, </a:t>
              </a:r>
              <a:endParaRPr lang="en-US" sz="1600" dirty="0"/>
            </a:p>
            <a:p>
              <a:pPr eaLnBrk="0" hangingPunct="0"/>
              <a:r>
                <a:rPr lang="en-US" sz="1600" dirty="0"/>
                <a:t>N </a:t>
              </a:r>
              <a:r>
                <a:rPr lang="hu-HU" sz="1600" dirty="0" smtClean="0"/>
                <a:t>az ABC mérete </a:t>
              </a:r>
              <a:r>
                <a:rPr lang="en-US" sz="1600" dirty="0" smtClean="0"/>
                <a:t>(20</a:t>
              </a:r>
              <a:r>
                <a:rPr lang="en-US" sz="1600" dirty="0"/>
                <a:t>), </a:t>
              </a:r>
            </a:p>
            <a:p>
              <a:pPr eaLnBrk="0" hangingPunct="0"/>
              <a:r>
                <a:rPr lang="en-US" sz="1600" dirty="0" err="1"/>
                <a:t>n</a:t>
              </a:r>
              <a:r>
                <a:rPr lang="en-US" sz="1600" baseline="-25000" dirty="0" err="1"/>
                <a:t>i</a:t>
              </a:r>
              <a:r>
                <a:rPr lang="en-US" sz="1600" dirty="0"/>
                <a:t>: </a:t>
              </a:r>
              <a:r>
                <a:rPr lang="hu-HU" sz="1600" dirty="0"/>
                <a:t>az i.</a:t>
              </a:r>
              <a:r>
                <a:rPr lang="en-US" sz="1600" dirty="0"/>
                <a:t> </a:t>
              </a:r>
              <a:r>
                <a:rPr lang="en-US" sz="1600" dirty="0" err="1"/>
                <a:t>aminosav</a:t>
              </a:r>
              <a:r>
                <a:rPr lang="en-US" sz="1600" dirty="0"/>
                <a:t> </a:t>
              </a:r>
              <a:r>
                <a:rPr lang="en-US" sz="1600" dirty="0" err="1"/>
                <a:t>sz</a:t>
              </a:r>
              <a:r>
                <a:rPr lang="hu-HU" sz="1600" dirty="0" err="1"/>
                <a:t>áma</a:t>
              </a:r>
              <a:endParaRPr lang="en-US" sz="1600" dirty="0"/>
            </a:p>
          </p:txBody>
        </p:sp>
      </p:grpSp>
      <p:sp>
        <p:nvSpPr>
          <p:cNvPr id="16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3197063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Szerkezeti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adatbázisok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340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72907" y="2233667"/>
            <a:ext cx="8914007" cy="261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Kísérletesen meghatározott szerkezeti sokaságok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Cél: olyan szerkezeti adatok szolgáltatása, amelyek racionális molekulatervezés alapját adhatják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Rendezetlen fehérjék szabad állapotáról ad részletes szerkezeti leírást</a:t>
            </a: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143518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A “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PDB”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10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870623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PED</a:t>
            </a:r>
            <a:r>
              <a:rPr lang="en-US" sz="3200" b="1" baseline="30000" dirty="0" smtClean="0">
                <a:latin typeface="Open Sans" charset="0"/>
                <a:cs typeface="Arial Unicode MS" charset="0"/>
              </a:rPr>
              <a:t>2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: Protein Ensemble Database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30143" y="1604708"/>
            <a:ext cx="6530044" cy="4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http://</a:t>
            </a:r>
            <a:r>
              <a:rPr lang="en-GB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pedb.vib.be</a:t>
            </a:r>
            <a:endParaRPr lang="hu-HU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9" y="2497089"/>
            <a:ext cx="6133886" cy="4131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2480" y="3084770"/>
            <a:ext cx="3456384" cy="147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Megjelenés</a:t>
            </a:r>
            <a:r>
              <a:rPr lang="en-US" sz="1600" dirty="0" smtClean="0">
                <a:solidFill>
                  <a:srgbClr val="0000FF"/>
                </a:solidFill>
              </a:rPr>
              <a:t>: 2013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Jelenlegi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adatbázis</a:t>
            </a:r>
            <a:r>
              <a:rPr lang="en-US" sz="1600" b="1" dirty="0" smtClean="0">
                <a:solidFill>
                  <a:srgbClr val="0000FF"/>
                </a:solidFill>
              </a:rPr>
              <a:t>: 24 </a:t>
            </a:r>
            <a:r>
              <a:rPr lang="en-US" sz="1600" b="1" dirty="0" err="1" smtClean="0">
                <a:solidFill>
                  <a:srgbClr val="0000FF"/>
                </a:solidFill>
              </a:rPr>
              <a:t>fehérje</a:t>
            </a:r>
            <a:r>
              <a:rPr lang="en-US" sz="1600" b="1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60 </a:t>
            </a:r>
            <a:r>
              <a:rPr lang="en-US" sz="1600" dirty="0" err="1" smtClean="0">
                <a:solidFill>
                  <a:srgbClr val="0000FF"/>
                </a:solidFill>
              </a:rPr>
              <a:t>szerkezeti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sokaság</a:t>
            </a:r>
            <a:r>
              <a:rPr lang="en-US" sz="1600" dirty="0" smtClean="0">
                <a:solidFill>
                  <a:srgbClr val="0000FF"/>
                </a:solidFill>
              </a:rPr>
              <a:t>, 25473 </a:t>
            </a:r>
            <a:r>
              <a:rPr lang="en-US" sz="1600" dirty="0" err="1" smtClean="0">
                <a:solidFill>
                  <a:srgbClr val="0000FF"/>
                </a:solidFill>
              </a:rPr>
              <a:t>egyedi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szerkezet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759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0"/>
            <a:ext cx="10071100" cy="55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08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100"/>
            <a:ext cx="10071100" cy="54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709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55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10071100" cy="53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272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56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270698"/>
              </p:ext>
            </p:extLst>
          </p:nvPr>
        </p:nvGraphicFramePr>
        <p:xfrm>
          <a:off x="994805" y="2658963"/>
          <a:ext cx="8041244" cy="1605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0622"/>
                <a:gridCol w="4020622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ELŐNYÖK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HÁTRÁNYOK,</a:t>
                      </a:r>
                      <a:r>
                        <a:rPr lang="hu-HU" sz="180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HIÁNYOSSÁGOK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Szerkezeti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sokaságok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Kevés adat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Letölthető,</a:t>
                      </a:r>
                      <a:r>
                        <a:rPr lang="hu-HU" sz="1800" b="0" baseline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 részletes mérési adatok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Kérdéses gyakorlati</a:t>
                      </a:r>
                      <a:r>
                        <a:rPr lang="hu-HU" sz="1800" b="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haszon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Szerkezet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szabad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állapotban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2016 </a:t>
                      </a: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óta</a:t>
                      </a:r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nem</a:t>
                      </a:r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frissül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2782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PED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összefoglalás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812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57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723097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Open Sans" charset="0"/>
                <a:cs typeface="Arial Unicode MS" charset="0"/>
              </a:rPr>
              <a:t>Rendezetlenség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kötött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állapotban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7" y="1845738"/>
            <a:ext cx="2118555" cy="2061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409" y="1845738"/>
            <a:ext cx="1500693" cy="2061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029" y="1845738"/>
            <a:ext cx="1870250" cy="2061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206" y="1845738"/>
            <a:ext cx="2016968" cy="2061297"/>
          </a:xfrm>
          <a:prstGeom prst="rect">
            <a:avLst/>
          </a:prstGeom>
        </p:spPr>
      </p:pic>
      <p:sp>
        <p:nvSpPr>
          <p:cNvPr id="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476435" y="5225247"/>
            <a:ext cx="5302112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Fuzzy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Open Sans" charset="0"/>
                <a:cs typeface="Arial Unicode MS" charset="0"/>
              </a:rPr>
              <a:t>komplexek</a:t>
            </a:r>
            <a:endParaRPr lang="hu-HU" sz="3200" b="1" dirty="0">
              <a:solidFill>
                <a:srgbClr val="FF0000"/>
              </a:solidFill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071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58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72907" y="2783987"/>
            <a:ext cx="8914007" cy="226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Kísérletesen meghatározott komplexek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Különböző mértékű rendezetlenség a komplexen belül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Rendezetlen fehérjék kötött állapotáról ad részletes szerkezeti leírást</a:t>
            </a:r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9876" y="1195269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A fuzzy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komplexek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adatbázisa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743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59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870623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Open Sans" charset="0"/>
                <a:cs typeface="Arial Unicode MS" charset="0"/>
              </a:rPr>
              <a:t>FuzDB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: Fuzzy Complexes Database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37666" y="1604708"/>
            <a:ext cx="9315450" cy="101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hlinkClick r:id="rId3"/>
              </a:rPr>
              <a:t>http://protdyn-database.org/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hlinkClick r:id="rId3"/>
              </a:rPr>
              <a:t>index.php</a:t>
            </a:r>
            <a:endParaRPr lang="en-GB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endParaRPr lang="hu-HU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071" y="3098149"/>
            <a:ext cx="3456384" cy="92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Megjelenés</a:t>
            </a:r>
            <a:r>
              <a:rPr lang="en-US" sz="1600" dirty="0" smtClean="0">
                <a:solidFill>
                  <a:srgbClr val="0000FF"/>
                </a:solidFill>
              </a:rPr>
              <a:t>: 2015 – 85 </a:t>
            </a:r>
            <a:r>
              <a:rPr lang="en-US" sz="1600" dirty="0" err="1" smtClean="0">
                <a:solidFill>
                  <a:srgbClr val="0000FF"/>
                </a:solidFill>
              </a:rPr>
              <a:t>komplex</a:t>
            </a:r>
            <a:endParaRPr lang="en-US" sz="1600" dirty="0" smtClean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Jelenlegi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adatbázis</a:t>
            </a:r>
            <a:r>
              <a:rPr lang="en-US" sz="1600" b="1" dirty="0" smtClean="0">
                <a:solidFill>
                  <a:srgbClr val="0000FF"/>
                </a:solidFill>
              </a:rPr>
              <a:t>: 110 </a:t>
            </a:r>
            <a:r>
              <a:rPr lang="en-US" sz="1600" b="1" dirty="0" err="1" smtClean="0">
                <a:solidFill>
                  <a:srgbClr val="0000FF"/>
                </a:solidFill>
              </a:rPr>
              <a:t>komplex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72" y="2212505"/>
            <a:ext cx="4750135" cy="48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52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52" name="Rectangle"/>
          <p:cNvSpPr/>
          <p:nvPr/>
        </p:nvSpPr>
        <p:spPr>
          <a:xfrm>
            <a:off x="3159884" y="7235825"/>
            <a:ext cx="2449514" cy="144463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3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007864" y="827509"/>
            <a:ext cx="8178800" cy="48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hu-HU" sz="3000" b="1" dirty="0" smtClean="0">
                <a:solidFill>
                  <a:srgbClr val="0000FF"/>
                </a:solidFill>
                <a:latin typeface="Trebuchet MS" pitchFamily="34" charset="0"/>
              </a:rPr>
              <a:t>Alacsony komplexitású régiók a fehérjékben</a:t>
            </a:r>
            <a:endParaRPr lang="hu-HU" sz="3000" b="1" dirty="0">
              <a:solidFill>
                <a:srgbClr val="0000FF"/>
              </a:solidFill>
              <a:latin typeface="Trebuchet MS" pitchFamily="34" charset="0"/>
            </a:endParaRP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242162"/>
              </p:ext>
            </p:extLst>
          </p:nvPr>
        </p:nvGraphicFramePr>
        <p:xfrm>
          <a:off x="1799952" y="1475581"/>
          <a:ext cx="5832648" cy="4982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CorelPhotoPaint.Image.11" r:id="rId3" imgW="4896622" imgH="4406857" progId="CorelPhotoPaint.Image.11">
                  <p:embed/>
                </p:oleObj>
              </mc:Choice>
              <mc:Fallback>
                <p:oleObj name="CorelPhotoPaint.Image.11" r:id="rId3" imgW="4896622" imgH="4406857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9952" y="1475581"/>
                        <a:ext cx="5832648" cy="4982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43639" y="3753370"/>
            <a:ext cx="938279" cy="91938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246183" y="1886163"/>
            <a:ext cx="1596357" cy="81512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480472" y="6804173"/>
            <a:ext cx="2593180" cy="27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8225" tIns="49113" rIns="98225" bIns="49113">
            <a:spAutoFit/>
          </a:bodyPr>
          <a:lstStyle/>
          <a:p>
            <a:pPr defTabSz="982663">
              <a:lnSpc>
                <a:spcPct val="80000"/>
              </a:lnSpc>
              <a:spcBef>
                <a:spcPct val="50000"/>
              </a:spcBef>
            </a:pPr>
            <a:r>
              <a:rPr lang="hu-HU" sz="1400" dirty="0" err="1">
                <a:solidFill>
                  <a:srgbClr val="0000FF"/>
                </a:solidFill>
                <a:latin typeface="Times New Roman MT Extra Bold" pitchFamily="18" charset="0"/>
              </a:rPr>
              <a:t>Wootton</a:t>
            </a:r>
            <a:r>
              <a:rPr lang="hu-HU" sz="1400" dirty="0">
                <a:solidFill>
                  <a:srgbClr val="0000FF"/>
                </a:solidFill>
                <a:latin typeface="Times New Roman MT Extra Bold" pitchFamily="18" charset="0"/>
              </a:rPr>
              <a:t> (1994) </a:t>
            </a:r>
            <a:r>
              <a:rPr lang="hu-HU" sz="1400" i="1" dirty="0" err="1">
                <a:solidFill>
                  <a:srgbClr val="0000FF"/>
                </a:solidFill>
                <a:latin typeface="Times New Roman MT Extra Bold" pitchFamily="18" charset="0"/>
              </a:rPr>
              <a:t>Comp</a:t>
            </a:r>
            <a:r>
              <a:rPr lang="hu-HU" sz="1400" i="1" dirty="0">
                <a:solidFill>
                  <a:srgbClr val="0000FF"/>
                </a:solidFill>
                <a:latin typeface="Times New Roman MT Extra Bold" pitchFamily="18" charset="0"/>
              </a:rPr>
              <a:t>. Chem</a:t>
            </a:r>
            <a:r>
              <a:rPr lang="hu-HU" sz="1400" i="1" dirty="0" smtClean="0">
                <a:solidFill>
                  <a:srgbClr val="0000FF"/>
                </a:solidFill>
                <a:latin typeface="Times New Roman MT Extra Bold" pitchFamily="18" charset="0"/>
              </a:rPr>
              <a:t>.</a:t>
            </a:r>
            <a:endParaRPr lang="hu-HU" sz="1400" noProof="1">
              <a:solidFill>
                <a:srgbClr val="0000FF"/>
              </a:solidFill>
              <a:latin typeface="Times New Roman MT Extra Bold" pitchFamily="18" charset="0"/>
            </a:endParaRPr>
          </a:p>
        </p:txBody>
      </p:sp>
      <p:sp>
        <p:nvSpPr>
          <p:cNvPr id="21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60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72" y="783377"/>
            <a:ext cx="6695518" cy="63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767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61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836973"/>
            <a:ext cx="8490326" cy="61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680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62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99760"/>
              </p:ext>
            </p:extLst>
          </p:nvPr>
        </p:nvGraphicFramePr>
        <p:xfrm>
          <a:off x="994805" y="2658963"/>
          <a:ext cx="8041244" cy="1915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0622"/>
                <a:gridCol w="4020622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ELŐNYÖK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HÁTRÁNYOK,</a:t>
                      </a:r>
                      <a:r>
                        <a:rPr lang="hu-HU" sz="180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HIÁNYOSSÁGOK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Fuzzy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komplexek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Kevés adat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Igen</a:t>
                      </a:r>
                      <a:r>
                        <a:rPr lang="hu-HU" sz="1800" b="0" baseline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 részletes funkcionális leírás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Kicsit körülményes használat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Széles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spektruma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a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különböző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interakcióknak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Nincsenek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adatok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az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adatbázisban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2782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FuzDB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összefoglalás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355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63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142427"/>
              </p:ext>
            </p:extLst>
          </p:nvPr>
        </p:nvGraphicFramePr>
        <p:xfrm>
          <a:off x="550317" y="2476500"/>
          <a:ext cx="9036597" cy="3214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2199"/>
                <a:gridCol w="2734402"/>
                <a:gridCol w="3289996"/>
              </a:tblGrid>
              <a:tr h="404636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endParaRPr lang="hu-HU" sz="1800" dirty="0" smtClean="0">
                        <a:solidFill>
                          <a:srgbClr val="0000FF"/>
                        </a:solidFill>
                        <a:latin typeface="Times New Roman MT Extra Bold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PED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FuzDB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Szerkezet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Szabad állapotban</a:t>
                      </a:r>
                      <a:endParaRPr lang="en-US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Kötött</a:t>
                      </a:r>
                      <a:r>
                        <a:rPr lang="hu-HU" sz="1800" b="0" baseline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 állapotban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Sokaság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Igen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Nem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Mérési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adatok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Hozzáférhetők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Nem feltétlenül hozzáférhetők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Lefedettség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Kicsi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Közepes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növekvő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Funkcionális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leírás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Tömör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Részletes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Módszerek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NMR, SAXS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NMR, SAXS, X-Ray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Kötő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partner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Nincs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Van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940738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Open Sans" charset="0"/>
                <a:cs typeface="Arial Unicode MS" charset="0"/>
              </a:rPr>
              <a:t>Szerkezeti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adatbázisok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összehasonlítása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696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64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3197063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Interakciós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adatbázisok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498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65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725054"/>
            <a:ext cx="8460110" cy="1240032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A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rendezetlen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fehérjék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“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interakciós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specialisták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”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3164" y="5616468"/>
            <a:ext cx="2083398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</a:rPr>
              <a:t>Tompa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i="1" dirty="0" smtClean="0">
                <a:solidFill>
                  <a:srgbClr val="0000FF"/>
                </a:solidFill>
              </a:rPr>
              <a:t>et al. </a:t>
            </a:r>
            <a:r>
              <a:rPr lang="en-US" sz="1200" dirty="0" smtClean="0">
                <a:solidFill>
                  <a:srgbClr val="0000FF"/>
                </a:solidFill>
              </a:rPr>
              <a:t>(2015) </a:t>
            </a:r>
            <a:r>
              <a:rPr lang="en-US" sz="1200" dirty="0" err="1" smtClean="0">
                <a:solidFill>
                  <a:srgbClr val="0000FF"/>
                </a:solidFill>
              </a:rPr>
              <a:t>COStBi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85" y="2095498"/>
            <a:ext cx="4196527" cy="3286137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92607" y="2393878"/>
            <a:ext cx="4263638" cy="441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hu-HU" sz="2000" dirty="0" smtClean="0">
                <a:solidFill>
                  <a:srgbClr val="0000FF"/>
                </a:solidFill>
                <a:latin typeface="Trebuchet MS" pitchFamily="34" charset="0"/>
              </a:rPr>
              <a:t>A rendezetlen felismerő szakaszok felosztása </a:t>
            </a:r>
          </a:p>
          <a:p>
            <a:pPr marL="514350" indent="-514350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000" dirty="0" smtClean="0">
                <a:solidFill>
                  <a:srgbClr val="0000FF"/>
                </a:solidFill>
                <a:latin typeface="Trebuchet MS" pitchFamily="34" charset="0"/>
              </a:rPr>
              <a:t>Lineáris motívum (ELM): rövid, 5-25 aa hosszúságú, rendezetlenebb a </a:t>
            </a:r>
            <a:r>
              <a:rPr lang="hu-HU" sz="2000" dirty="0" smtClean="0">
                <a:solidFill>
                  <a:srgbClr val="0000FF"/>
                </a:solidFill>
                <a:latin typeface="Trebuchet MS" pitchFamily="34" charset="0"/>
              </a:rPr>
              <a:t>környezeténél, </a:t>
            </a:r>
            <a:r>
              <a:rPr lang="hu-HU" sz="2000" b="1" dirty="0" smtClean="0">
                <a:solidFill>
                  <a:srgbClr val="FF0000"/>
                </a:solidFill>
                <a:latin typeface="Trebuchet MS" pitchFamily="34" charset="0"/>
              </a:rPr>
              <a:t>szekvencia mintázat</a:t>
            </a:r>
            <a:endParaRPr lang="hu-HU" sz="2000" b="1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marL="514350" indent="-514350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000" dirty="0" smtClean="0">
                <a:solidFill>
                  <a:srgbClr val="0000FF"/>
                </a:solidFill>
                <a:latin typeface="Trebuchet MS" pitchFamily="34" charset="0"/>
              </a:rPr>
              <a:t>Felismerő elem (MoRF, PresMo): hosszabb, 20-50 aa hosszúságú, tranziens szerkezettel rendelkezik</a:t>
            </a:r>
          </a:p>
          <a:p>
            <a:pPr defTabSz="982663">
              <a:lnSpc>
                <a:spcPct val="80000"/>
              </a:lnSpc>
              <a:spcBef>
                <a:spcPct val="50000"/>
              </a:spcBef>
            </a:pPr>
            <a:endParaRPr lang="hu-HU" sz="2000" dirty="0">
              <a:solidFill>
                <a:srgbClr val="0000FF"/>
              </a:solidFill>
              <a:latin typeface="Trebuchet MS" pitchFamily="34" charset="0"/>
            </a:endParaRPr>
          </a:p>
          <a:p>
            <a:pPr defTabSz="982663">
              <a:lnSpc>
                <a:spcPct val="80000"/>
              </a:lnSpc>
              <a:spcBef>
                <a:spcPct val="50000"/>
              </a:spcBef>
            </a:pPr>
            <a:r>
              <a:rPr lang="hu-HU" sz="2000" dirty="0" smtClean="0">
                <a:solidFill>
                  <a:srgbClr val="FF0000"/>
                </a:solidFill>
                <a:latin typeface="Trebuchet MS" pitchFamily="34" charset="0"/>
              </a:rPr>
              <a:t>Közös jellemző: nagy szerkezeti és szekvenciális változatosság, nagyon sok eltérő funkció</a:t>
            </a:r>
          </a:p>
        </p:txBody>
      </p:sp>
    </p:spTree>
    <p:extLst>
      <p:ext uri="{BB962C8B-B14F-4D97-AF65-F5344CB8AC3E}">
        <p14:creationId xmlns:p14="http://schemas.microsoft.com/office/powerpoint/2010/main" val="26265037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66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870623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A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lineáris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motívumok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gyűjtőhelye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72907" y="2783987"/>
            <a:ext cx="8914007" cy="269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Kísérletes adatokon alapszik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Kézi annotáció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Nagyon nagy adatmennyiség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Szerkezeti és szekvenciális információ is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Predikció</a:t>
            </a:r>
          </a:p>
        </p:txBody>
      </p:sp>
    </p:spTree>
    <p:extLst>
      <p:ext uri="{BB962C8B-B14F-4D97-AF65-F5344CB8AC3E}">
        <p14:creationId xmlns:p14="http://schemas.microsoft.com/office/powerpoint/2010/main" val="34392984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67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870623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ELM: Eukaryotic Linear Motif resource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30143" y="1604708"/>
            <a:ext cx="6530044" cy="4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http://</a:t>
            </a:r>
            <a:r>
              <a:rPr lang="en-GB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elm.eu.org</a:t>
            </a:r>
            <a:endParaRPr lang="hu-HU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45" y="2254252"/>
            <a:ext cx="6250045" cy="44344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6335" y="2401008"/>
            <a:ext cx="3602044" cy="147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Megjelenés</a:t>
            </a:r>
            <a:r>
              <a:rPr lang="en-US" sz="1600" dirty="0" smtClean="0">
                <a:solidFill>
                  <a:srgbClr val="0000FF"/>
                </a:solidFill>
              </a:rPr>
              <a:t>: </a:t>
            </a:r>
            <a:r>
              <a:rPr lang="en-US" sz="1600" dirty="0" smtClean="0">
                <a:solidFill>
                  <a:srgbClr val="0000FF"/>
                </a:solidFill>
              </a:rPr>
              <a:t>2003 </a:t>
            </a:r>
            <a:r>
              <a:rPr lang="en-US" sz="1600" dirty="0" smtClean="0">
                <a:solidFill>
                  <a:srgbClr val="0000FF"/>
                </a:solidFill>
              </a:rPr>
              <a:t>– 146 </a:t>
            </a:r>
            <a:r>
              <a:rPr lang="en-US" sz="1600" dirty="0" err="1" smtClean="0">
                <a:solidFill>
                  <a:srgbClr val="0000FF"/>
                </a:solidFill>
              </a:rPr>
              <a:t>motívum</a:t>
            </a:r>
            <a:r>
              <a:rPr lang="en-US" sz="1600" dirty="0" smtClean="0">
                <a:solidFill>
                  <a:srgbClr val="0000FF"/>
                </a:solidFill>
              </a:rPr>
              <a:t>, 1300 </a:t>
            </a:r>
            <a:r>
              <a:rPr lang="en-US" sz="1600" dirty="0" err="1" smtClean="0">
                <a:solidFill>
                  <a:srgbClr val="0000FF"/>
                </a:solidFill>
              </a:rPr>
              <a:t>előfordulási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hely</a:t>
            </a:r>
            <a:endParaRPr lang="en-US" sz="1600" dirty="0" smtClean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Jelenlegi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adatbázis</a:t>
            </a:r>
            <a:r>
              <a:rPr lang="en-US" sz="1600" b="1" dirty="0" smtClean="0">
                <a:solidFill>
                  <a:srgbClr val="0000FF"/>
                </a:solidFill>
              </a:rPr>
              <a:t>: 268 </a:t>
            </a:r>
            <a:r>
              <a:rPr lang="en-US" sz="1600" b="1" dirty="0" err="1" smtClean="0">
                <a:solidFill>
                  <a:srgbClr val="0000FF"/>
                </a:solidFill>
              </a:rPr>
              <a:t>motívum</a:t>
            </a:r>
            <a:r>
              <a:rPr lang="en-US" sz="1600" b="1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3700 </a:t>
            </a:r>
            <a:r>
              <a:rPr lang="en-US" sz="1600" dirty="0" err="1" smtClean="0">
                <a:solidFill>
                  <a:srgbClr val="0000FF"/>
                </a:solidFill>
              </a:rPr>
              <a:t>előfordulási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hely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567" y="4335717"/>
            <a:ext cx="3768811" cy="25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55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68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4" y="754445"/>
            <a:ext cx="3236015" cy="467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564" y="1103695"/>
            <a:ext cx="4107267" cy="4074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552" y="5483138"/>
            <a:ext cx="7757381" cy="16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16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69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500"/>
            <a:ext cx="10071100" cy="46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838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74" name="Rectangle"/>
          <p:cNvSpPr/>
          <p:nvPr/>
        </p:nvSpPr>
        <p:spPr>
          <a:xfrm>
            <a:off x="3311525" y="7235825"/>
            <a:ext cx="2449514" cy="144463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5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7" name="Drosophila mastermind"/>
          <p:cNvSpPr txBox="1"/>
          <p:nvPr/>
        </p:nvSpPr>
        <p:spPr>
          <a:xfrm>
            <a:off x="143768" y="827508"/>
            <a:ext cx="480060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 b="1">
                <a:solidFill>
                  <a:srgbClr val="0000FF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/>
              <a:t>Drosophila mastermind</a:t>
            </a:r>
          </a:p>
        </p:txBody>
      </p:sp>
      <p:sp>
        <p:nvSpPr>
          <p:cNvPr id="8" name="&gt;sp|P21519|MAM_DROME Neurogenic protein mastermind OS=Drosophila melanogaster GN=mam PE=2 SV=2…"/>
          <p:cNvSpPr txBox="1"/>
          <p:nvPr/>
        </p:nvSpPr>
        <p:spPr>
          <a:xfrm>
            <a:off x="73594" y="1619597"/>
            <a:ext cx="5038726" cy="5131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&gt;sp|P21519|MAM_DROME Neurogenic protein mastermind OS</a:t>
            </a:r>
            <a:r>
              <a:rPr dirty="0" smtClean="0"/>
              <a:t>=</a:t>
            </a:r>
            <a:endParaRPr lang="hu-HU" dirty="0" smtClean="0"/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 smtClean="0"/>
              <a:t>Drosophila </a:t>
            </a:r>
            <a:r>
              <a:rPr dirty="0"/>
              <a:t>melanogaster GN=mam PE=2 SV=2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MDAGGLPVFQSASQAAAVAQQQQQQQQQQQQHLNLQLHQQHLGLHLQQQQQLQLQQQQHN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AQAQQQQIQVQQQQQQQQQQQQQQHSPYNANLGATGGIAGITGGNGAGGPTNPGAVPTAP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GDTMPTKRMPVVDRLRRRMENYRRRQTDCVPRYEQAFNTVCEQQNQETTVLQKRFLESKN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KRAAKKTDKKLPDPSQQHQQQQHQQQQQHQQHQQHQQAQTMLAGQLQSSVHVQQKFLKRP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AEDVDNGPDSFEPPHKLPNNNNNSNSNNNNGNANANNGGNGSNTGNNTNNNGNSTNNNGG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SNNNGSENLTKFSVEIVQQLEFTTSAANSQPQQISTNVTVKALTNTSVKSEPGVGGGGGG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GGGGGSGNNNNNGGGGGGGNGNNNNNGGDHHQQQHQQQQQQQGGGLGGLGNNGRGGGPGG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MATGPGGVAGGLGGMGMPPNMMSAQQKSALGNLANLVECKREPDHDFPDLGSLDKDGGGG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QFPGFPDLLGDDNSENNDTFKDLINNLQDFNPSFLDGFDEKPLLDIKTEDGIKVEPPNAQ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DLINSLNVKSEGGLGHGFGGFGLGLDNPGMKMRGGNPGNQGGFPNGPNGGTGGAPNAGGN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GGNSGNLMSEHPLAAQTLKQMAEQHQHKNAMGGMGGFPRPPHGMNPQQQQQQQQQQQQQQ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AQQQHGQMMGQGQPGRYNDYGGGFPNDFGLGPNGPQQQQQAQQQQPQQQHLPPQFHQQKG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PGPGAGMNVQQNFLDIKQELFYSSQNDFDLKRLQQQQAMQQQQQQQHHQQQQQQQQPKMG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GVPNFNKQQQQQQVPQQQLQQQQQQQQQQQQQQQQQYSPFSNQNPNAAANFLNCPPRGGP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NGNQQPGNLAQQQQQPGAGPQQQQQRGNAANGQQNNPNAGPGGNTPNAPQQQQQQSTTTT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LQMKQTQQLHISQQGGGAHGIQVSAGQHLHLSGDMKSNVSVAAQQGVFFSQQQAQQQQQQ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QQPGGTNGPNPQQQQQQPHGGNAGGGVGVGVGVGVGNGGPNPGQQQQQPNQNMSNANVPS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DGFSLSQSQSMNFNQQQQQQAAAQQQQVQPNMRQRQTQAQAAAAAAAAAAQAQAAANASG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PNVPLMQQPQVGVGVGVGVGVGVGVGNGGVVGGPGSGGPNNGAMNQMGGPMGGMPGMQMG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GPMNPMQMNPNAAGPTAQQMMMGSGAGGPGQVPGPGQGPNPNQAKFLQQQQMMRAQAMQQ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QQQHMSGARPPPPEYNATKAQLMQAQMMQQTVGGGGVGVGGVGVGVGVGGVGGANGGRFP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NSAAQAAAMRRMTQQPIPPSGPMMRPQHAMYMQQHGGAGGGPRTGMGVPYGGGAGGPMGG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PQQQQRPPNVQVTPDGMPMGSQQEWRHMMMTQQQTQMGFGGPGPGGPMRQGPGGFNGGNF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MPNGAPNGAAGSGPNAGGMMSGPNVPQMQLTPAQMQQQLMRQQQQQQQQQQQHMGPGAAN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NMQMQQLLQQQQSGGGGNMMASQMQMTSMHMTQTQQQITMQQQQQFVQSTTTTTHQQQQM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MQMGPGGGGGGGGPGSANNNNGGGGGGAAGGGNSASTIASASSISQTINSVVANSNDFGL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EFLDNLPVDSNFSTQDLINSLDNDNFNLQDFNMP</a:t>
            </a:r>
          </a:p>
        </p:txBody>
      </p:sp>
      <p:sp>
        <p:nvSpPr>
          <p:cNvPr id="9" name="&gt;sp|Q9NZW4|DSPP_HUMAN Dentin sialophosphoprotein OS=Homo sapiens GN=DSPP PE=1 SV=2…"/>
          <p:cNvSpPr txBox="1"/>
          <p:nvPr/>
        </p:nvSpPr>
        <p:spPr>
          <a:xfrm>
            <a:off x="5040312" y="1619596"/>
            <a:ext cx="5038726" cy="426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&gt;sp|Q9NZW4|DSPP_HUMAN Dentin sialophosphoprotein OS</a:t>
            </a:r>
            <a:r>
              <a:rPr dirty="0" smtClean="0"/>
              <a:t>=</a:t>
            </a:r>
            <a:endParaRPr lang="hu-HU" dirty="0" smtClean="0"/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 smtClean="0"/>
              <a:t>Homo </a:t>
            </a:r>
            <a:r>
              <a:rPr dirty="0"/>
              <a:t>sapiens GN=DSPP PE=1 SV=2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MKIITYFCIWAVAWAIPVPQSKPLERHVEKSMNLHLLARSNVSVQDELNASGTIKESGVL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VHEGDRGRQENTQDGHKGEGNGSKWAEVGGKSFSTYSTLANEEGNIEGWNGDTGKAETYG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HDGIHGKEENITANGIQGQVSIIDNAGATNRSNTNGNTDKNTQNGDVGDAGHNEDVAVVQ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EDGPQVAGSNNSTDNEDEIIENSCRNEGNTSEITPQINSKRNGTKEAEVTPGTGEDAGLD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NSDGSPSGNGADEDEDEGSGDDEDEEAGNGKDSSNNSKGQEGQDHGKEDDHDSSIGQNSD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SKEYYDPEGKEDPHNEVDGDKTSKSEENSAGIPEDNGSQRIEDTQKLNHRESKRVENRIT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KESETHAVGKSQDKGIEIKGPSSGNRNITKEVGKGNEGKEDKGQHGMILGKGNVKTQGEV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VNIEGPGQKSEPGNKVGHSNTGSDSNSDGYDSYDFDDKSMQGDDPNSSDESNGNDDANSE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SDNNSSSRGDASYNSDESKDNGNGSDSKGAEDDDSDSTSDTNNSDSNGNGNNGNDDNDKS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DSGKGKSDSSDSDSSDSSNSSDSSDSSDSDSSDSNSSSDSDSSDSDSSDSSDSDSSDSSN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SSDSSDSSDSSDSSDSSDSSDSKSDSSKSESDSSDSDSKSDSSDSNSSDSSDNSDSSDSS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NSSNSSDSSDSSDSSDSSSSSDSSNSSDSSDSSDSSNSSESSDSSDSSDSDSSDSSDSSN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SNSSDSDSSNSSDSSDSSNSSDSSDSSDSSNSSDSSDSSDSSNSSDSSDSSDSSDSSDSS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NSSDSNDSSNSSDSSDSSNSSDSSNSSDSSDSSDSSDSDSSNSSDSSNSSDSSDSSNSSD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SSDSSDSSDGSDSDSSNRSDSSNSSDSSDSSDSSNSSDSSDSSDSNESSNSSDSSDSSNS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SDSDSSDSSNSSDSSDSSNSSDSSESSNSSDNSNSSDSSNSSDSSDSSDSSNSSDSSNSS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DSSNSSDSSDSNSSDSSDSSNSSDSSDSSDSSDSSDSSDSSNSSDSSDSSDSSDSSNSSD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SSNSSDSSNSSDSSDSSDSSDSSDSSDSSDSSDSSNSSDSSDSSDSSDSSDSSDSSDSSD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SSESSDSSDSSNSSDSSDSSDSSDSSDSSDSSDSSDSSDSSNSSDSSDSSDSSDSSDSSN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SSDSSDSSESSDSSDSSDSSDSSDSSDSSDSSDSSDSSNSSDSSDSSDSSDSSDSSDSSD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SSDSSDSSDSSDSSDSSDSSDSSDSSDSSDSNESSDSSDSSDSSDSSNSSDSSDSSDSSD</a:t>
            </a:r>
          </a:p>
          <a:p>
            <a:pPr>
              <a:defRPr sz="1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STSDSNDESDSQSKSGNGNNNGSDSDSDSEGSDSNHSTSDD</a:t>
            </a:r>
          </a:p>
        </p:txBody>
      </p:sp>
      <p:sp>
        <p:nvSpPr>
          <p:cNvPr id="10" name="Dentin sialophosphoprotein"/>
          <p:cNvSpPr txBox="1"/>
          <p:nvPr/>
        </p:nvSpPr>
        <p:spPr>
          <a:xfrm>
            <a:off x="5040312" y="827508"/>
            <a:ext cx="480060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 b="1">
                <a:solidFill>
                  <a:srgbClr val="0000FF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Dentin sialophosphoprotein</a:t>
            </a:r>
          </a:p>
        </p:txBody>
      </p:sp>
      <p:sp>
        <p:nvSpPr>
          <p:cNvPr id="11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70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8" y="1239478"/>
            <a:ext cx="6370999" cy="397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946" y="888999"/>
            <a:ext cx="4994104" cy="4505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2689431"/>
            <a:ext cx="5380138" cy="3969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565" y="2803262"/>
            <a:ext cx="5155524" cy="42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291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71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32" y="963083"/>
            <a:ext cx="9253698" cy="61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697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72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338" y="1064275"/>
            <a:ext cx="5365609" cy="5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80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73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822827"/>
              </p:ext>
            </p:extLst>
          </p:nvPr>
        </p:nvGraphicFramePr>
        <p:xfrm>
          <a:off x="994805" y="1855281"/>
          <a:ext cx="8404650" cy="27185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2325"/>
                <a:gridCol w="420232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ELŐNYÖK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HÁTRÁNYOK,</a:t>
                      </a:r>
                      <a:r>
                        <a:rPr lang="hu-HU" sz="180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HIÁNYOSSÁGOK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Hatalmas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adatmennyiség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Kicsit nehéz benne eligazodni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Kereshető, predikálható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predikciók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nem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mindig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megbízhatók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Irodalmi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adatokon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alapszik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Torzított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Kézzel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annotált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Viszonylag</a:t>
                      </a:r>
                      <a:r>
                        <a:rPr lang="hu-HU" sz="1800" b="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lassan bővül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Nyitott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Hibás</a:t>
                      </a:r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bejegyzések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lehetnek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főleg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a “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jelölt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”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kategóriákban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7821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ELM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összefoglalás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005" y="4664170"/>
            <a:ext cx="4094005" cy="24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844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74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870623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Open Sans" charset="0"/>
                <a:cs typeface="Arial Unicode MS" charset="0"/>
              </a:rPr>
              <a:t>Szerkezetek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kötött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állapotban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72907" y="2783987"/>
            <a:ext cx="8914007" cy="192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Két hasonló adatbázis: globuláris/rendezetlen ill. </a:t>
            </a:r>
            <a:r>
              <a:rPr lang="en-US" sz="2800" dirty="0" smtClean="0">
                <a:solidFill>
                  <a:srgbClr val="0000FF"/>
                </a:solidFill>
                <a:latin typeface="Trebuchet MS" pitchFamily="34" charset="0"/>
              </a:rPr>
              <a:t>R</a:t>
            </a: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endezetlen/rendezetlen partnerek szerkezete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PDB szerkezeteket tartalmaznak</a:t>
            </a:r>
          </a:p>
          <a:p>
            <a:pPr marL="514350" indent="-514350" algn="just" defTabSz="982663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2800" dirty="0" smtClean="0">
                <a:solidFill>
                  <a:srgbClr val="0000FF"/>
                </a:solidFill>
                <a:latin typeface="Trebuchet MS" pitchFamily="34" charset="0"/>
              </a:rPr>
              <a:t>Kézzel annotáltak</a:t>
            </a:r>
          </a:p>
        </p:txBody>
      </p:sp>
    </p:spTree>
    <p:extLst>
      <p:ext uri="{BB962C8B-B14F-4D97-AF65-F5344CB8AC3E}">
        <p14:creationId xmlns:p14="http://schemas.microsoft.com/office/powerpoint/2010/main" val="36894840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75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10" y="728427"/>
            <a:ext cx="4355966" cy="1102251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MFIB: Mutual Folding Induced by Binding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1555" y="1936758"/>
            <a:ext cx="4614212" cy="4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http://</a:t>
            </a:r>
            <a:r>
              <a:rPr lang="en-GB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mfib.enzim.ttk.mta.hu</a:t>
            </a:r>
            <a:endParaRPr lang="hu-HU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99" y="2607050"/>
            <a:ext cx="7090646" cy="3057629"/>
          </a:xfrm>
          <a:prstGeom prst="rect">
            <a:avLst/>
          </a:prstGeom>
        </p:spPr>
      </p:pic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974036" y="728427"/>
            <a:ext cx="4931704" cy="1102251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Open Sans" charset="0"/>
                <a:cs typeface="Arial Unicode MS" charset="0"/>
              </a:rPr>
              <a:t>DIBS: Database of Disordered Binding Sites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36893" y="1936758"/>
            <a:ext cx="4614212" cy="4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http://</a:t>
            </a:r>
            <a:r>
              <a:rPr lang="en-GB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dibs.enzim.ttk.mta.hu</a:t>
            </a:r>
            <a:endParaRPr lang="hu-HU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155" y="3861793"/>
            <a:ext cx="7195950" cy="3160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72715" y="2717149"/>
            <a:ext cx="2233025" cy="57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</a:rPr>
              <a:t>Megjelenés</a:t>
            </a:r>
            <a:r>
              <a:rPr lang="en-US" sz="1400" dirty="0" smtClean="0">
                <a:solidFill>
                  <a:srgbClr val="0000FF"/>
                </a:solidFill>
              </a:rPr>
              <a:t>: 2017 – 205 </a:t>
            </a:r>
            <a:r>
              <a:rPr lang="en-US" sz="1400" dirty="0" err="1" smtClean="0">
                <a:solidFill>
                  <a:srgbClr val="0000FF"/>
                </a:solidFill>
              </a:rPr>
              <a:t>elem</a:t>
            </a:r>
            <a:r>
              <a:rPr lang="en-US" sz="1400" dirty="0" smtClean="0">
                <a:solidFill>
                  <a:srgbClr val="0000FF"/>
                </a:solidFill>
              </a:rPr>
              <a:t>, 1406 </a:t>
            </a:r>
            <a:r>
              <a:rPr lang="en-US" sz="1400" dirty="0" err="1" smtClean="0">
                <a:solidFill>
                  <a:srgbClr val="0000FF"/>
                </a:solidFill>
              </a:rPr>
              <a:t>szerkezet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951" y="6103475"/>
            <a:ext cx="2233025" cy="57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</a:rPr>
              <a:t>Megjelenés</a:t>
            </a:r>
            <a:r>
              <a:rPr lang="en-US" sz="1400" dirty="0" smtClean="0">
                <a:solidFill>
                  <a:srgbClr val="0000FF"/>
                </a:solidFill>
              </a:rPr>
              <a:t>: 2017 –773 </a:t>
            </a:r>
            <a:r>
              <a:rPr lang="en-US" sz="1400" dirty="0" err="1" smtClean="0">
                <a:solidFill>
                  <a:srgbClr val="0000FF"/>
                </a:solidFill>
              </a:rPr>
              <a:t>elem</a:t>
            </a:r>
            <a:r>
              <a:rPr lang="en-US" sz="1400" dirty="0" smtClean="0">
                <a:solidFill>
                  <a:srgbClr val="0000FF"/>
                </a:solidFill>
              </a:rPr>
              <a:t>, 1577 </a:t>
            </a:r>
            <a:r>
              <a:rPr lang="en-US" sz="1400" dirty="0" err="1" smtClean="0">
                <a:solidFill>
                  <a:srgbClr val="0000FF"/>
                </a:solidFill>
              </a:rPr>
              <a:t>szerkezet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392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76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4" y="1562388"/>
            <a:ext cx="9036050" cy="49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756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77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6" y="4015781"/>
            <a:ext cx="8875749" cy="3135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6" y="811150"/>
            <a:ext cx="8875749" cy="30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4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78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400"/>
            <a:ext cx="10071100" cy="546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41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79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5" y="1864873"/>
            <a:ext cx="8998779" cy="341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12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80" name="Rectangle"/>
          <p:cNvSpPr/>
          <p:nvPr/>
        </p:nvSpPr>
        <p:spPr>
          <a:xfrm>
            <a:off x="3230602" y="7235825"/>
            <a:ext cx="2449514" cy="144463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1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graphicFrame>
        <p:nvGraphicFramePr>
          <p:cNvPr id="10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115348"/>
              </p:ext>
            </p:extLst>
          </p:nvPr>
        </p:nvGraphicFramePr>
        <p:xfrm>
          <a:off x="364697" y="1442459"/>
          <a:ext cx="6152315" cy="3467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CorelPhotoPaint.Image.11" r:id="rId3" imgW="7735839" imgH="4390653" progId="CorelPhotoPaint.Image.11">
                  <p:embed/>
                </p:oleObj>
              </mc:Choice>
              <mc:Fallback>
                <p:oleObj name="CorelPhotoPaint.Image.11" r:id="rId3" imgW="7735839" imgH="4390653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697" y="1442459"/>
                        <a:ext cx="6152315" cy="3467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201" y="3459539"/>
            <a:ext cx="7642713" cy="3527406"/>
          </a:xfrm>
          <a:prstGeom prst="rect">
            <a:avLst/>
          </a:prstGeom>
        </p:spPr>
      </p:pic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07864" y="827509"/>
            <a:ext cx="8178800" cy="48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hu-HU" sz="3000" b="1" dirty="0" smtClean="0">
                <a:solidFill>
                  <a:srgbClr val="0000FF"/>
                </a:solidFill>
                <a:latin typeface="Trebuchet MS" pitchFamily="34" charset="0"/>
              </a:rPr>
              <a:t>Egy tudományterület születése</a:t>
            </a:r>
            <a:endParaRPr lang="hu-HU" sz="3000" b="1" dirty="0">
              <a:solidFill>
                <a:srgbClr val="0000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80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300"/>
            <a:ext cx="10071100" cy="55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698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81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900"/>
            <a:ext cx="10071100" cy="557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190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82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126709"/>
              </p:ext>
            </p:extLst>
          </p:nvPr>
        </p:nvGraphicFramePr>
        <p:xfrm>
          <a:off x="994805" y="2658963"/>
          <a:ext cx="8404650" cy="2007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2325"/>
                <a:gridCol w="420232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ELŐNYÖK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HÁTRÁNYOK,</a:t>
                      </a:r>
                      <a:r>
                        <a:rPr lang="hu-HU" sz="180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 HIÁNYOSSÁGOK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Különleges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komplexek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Kevés adat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Sok</a:t>
                      </a:r>
                      <a:r>
                        <a:rPr lang="hu-HU" sz="1800" b="0" baseline="0" dirty="0" smtClean="0">
                          <a:solidFill>
                            <a:srgbClr val="008000"/>
                          </a:solidFill>
                          <a:latin typeface="Times New Roman MT Extra Bold" pitchFamily="18" charset="0"/>
                        </a:rPr>
                        <a:t> konkrét információ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</a:rPr>
                        <a:t>Torzítottak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Irodalmi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adatokon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alapszanak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Lassan </a:t>
                      </a:r>
                      <a:r>
                        <a:rPr lang="hu-HU" sz="1800" b="0" baseline="0" dirty="0" smtClean="0">
                          <a:solidFill>
                            <a:srgbClr val="FF0000"/>
                          </a:solidFill>
                          <a:latin typeface="Times New Roman MT Extra Bold" pitchFamily="18" charset="0"/>
                        </a:rPr>
                        <a:t>bővülnek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Jól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csoportosított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információ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A fuzzy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komplexek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FF0000"/>
                          </a:solidFill>
                        </a:rPr>
                        <a:t>hiányoznak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278298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Open Sans" charset="0"/>
                <a:cs typeface="Arial Unicode MS" charset="0"/>
              </a:rPr>
              <a:t>MFIB, DIBS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összefoglalás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349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83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501463"/>
              </p:ext>
            </p:extLst>
          </p:nvPr>
        </p:nvGraphicFramePr>
        <p:xfrm>
          <a:off x="550317" y="2476500"/>
          <a:ext cx="9036597" cy="3214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2199"/>
                <a:gridCol w="2734402"/>
                <a:gridCol w="3289996"/>
              </a:tblGrid>
              <a:tr h="404636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endParaRPr lang="hu-HU" sz="1800" dirty="0" smtClean="0">
                        <a:solidFill>
                          <a:srgbClr val="0000FF"/>
                        </a:solidFill>
                        <a:latin typeface="Times New Roman MT Extra Bold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ELM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MFIB, DIBS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Szerkezet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Közvetetten</a:t>
                      </a:r>
                      <a:endParaRPr lang="en-US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Kötött</a:t>
                      </a:r>
                      <a:r>
                        <a:rPr lang="hu-HU" sz="1800" b="0" baseline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 állapotban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Sokaság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Nem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Nem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Mérési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adatok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Közvetetten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Közvetetten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Lefedettség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hu-HU" sz="1800" b="0" dirty="0" smtClean="0">
                          <a:solidFill>
                            <a:srgbClr val="0000FF"/>
                          </a:solidFill>
                          <a:latin typeface="Times New Roman MT Extra Bold" pitchFamily="18" charset="0"/>
                        </a:rPr>
                        <a:t>Nagy, növekvő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Kicsi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Funkcionális</a:t>
                      </a:r>
                      <a:r>
                        <a:rPr lang="en-US" sz="18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8000"/>
                          </a:solidFill>
                        </a:rPr>
                        <a:t>leírás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Részletes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Részletes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Módszerek</a:t>
                      </a:r>
                      <a:endParaRPr lang="en-US" sz="1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Változatos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NMR, X-Ray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8000"/>
                          </a:solidFill>
                        </a:rPr>
                        <a:t>Kötő</a:t>
                      </a:r>
                      <a:r>
                        <a:rPr lang="en-US" sz="1800" b="0" dirty="0" smtClean="0">
                          <a:solidFill>
                            <a:srgbClr val="008000"/>
                          </a:solidFill>
                        </a:rPr>
                        <a:t> partner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Kontextus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</a:rPr>
                        <a:t>függő</a:t>
                      </a:r>
                      <a:endParaRPr lang="en-US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49262" rtl="0" eaLnBrk="1" fontAlgn="auto" latinLnBrk="0" hangingPunct="1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</a:rPr>
                        <a:t>Van</a:t>
                      </a: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940738"/>
            <a:ext cx="8460110" cy="545790"/>
          </a:xfr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Open Sans" charset="0"/>
                <a:cs typeface="Arial Unicode MS" charset="0"/>
              </a:rPr>
              <a:t>Interakciós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adatbázisok</a:t>
            </a:r>
            <a:r>
              <a:rPr lang="en-US" sz="32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200" b="1" dirty="0" err="1" smtClean="0">
                <a:latin typeface="Open Sans" charset="0"/>
                <a:cs typeface="Arial Unicode MS" charset="0"/>
              </a:rPr>
              <a:t>összehasonlítása</a:t>
            </a:r>
            <a:endParaRPr lang="hu-HU" sz="3200" b="1" dirty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002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84</a:t>
            </a:fld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3201310" y="72324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sp>
        <p:nvSpPr>
          <p:cNvPr id="13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1039736"/>
            <a:ext cx="8460110" cy="614014"/>
          </a:xfr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Open Sans" charset="0"/>
                <a:cs typeface="Arial Unicode MS" charset="0"/>
              </a:rPr>
              <a:t>Amire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érdemes</a:t>
            </a:r>
            <a:r>
              <a:rPr lang="en-US" sz="3600" b="1" dirty="0" smtClean="0">
                <a:latin typeface="Open Sans" charset="0"/>
                <a:cs typeface="Arial Unicode MS" charset="0"/>
              </a:rPr>
              <a:t> </a:t>
            </a:r>
            <a:r>
              <a:rPr lang="en-US" sz="3600" b="1" dirty="0" err="1" smtClean="0">
                <a:latin typeface="Open Sans" charset="0"/>
                <a:cs typeface="Arial Unicode MS" charset="0"/>
              </a:rPr>
              <a:t>odafigyelni</a:t>
            </a:r>
            <a:endParaRPr lang="hu-HU" sz="3600" b="1" dirty="0">
              <a:latin typeface="Open Sans" charset="0"/>
              <a:cs typeface="Arial Unicode MS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2557582"/>
            <a:ext cx="8650302" cy="3579405"/>
          </a:xfrm>
        </p:spPr>
        <p:txBody>
          <a:bodyPr/>
          <a:lstStyle/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Mi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az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adatbázis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forrása</a:t>
            </a:r>
            <a:r>
              <a:rPr lang="en-US" sz="2800" dirty="0" smtClean="0">
                <a:latin typeface="Open Sans" charset="0"/>
                <a:cs typeface="Arial Unicode MS" charset="0"/>
              </a:rPr>
              <a:t>: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másik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adatbázis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független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kísrérletek</a:t>
            </a:r>
            <a:r>
              <a:rPr lang="en-US" sz="2800" dirty="0" smtClean="0">
                <a:latin typeface="Open Sans" charset="0"/>
                <a:cs typeface="Arial Unicode MS" charset="0"/>
              </a:rPr>
              <a:t>,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predikciók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Mi</a:t>
            </a:r>
            <a:r>
              <a:rPr lang="en-US" sz="2800" dirty="0" smtClean="0">
                <a:latin typeface="Open Sans" charset="0"/>
                <a:cs typeface="Arial Unicode MS" charset="0"/>
              </a:rPr>
              <a:t> 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listázott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adatok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forrása</a:t>
            </a:r>
            <a:r>
              <a:rPr lang="en-US" sz="2800" dirty="0" smtClean="0">
                <a:latin typeface="Open Sans" charset="0"/>
                <a:cs typeface="Arial Unicode MS" charset="0"/>
              </a:rPr>
              <a:t>: </a:t>
            </a:r>
            <a:r>
              <a:rPr lang="en-US" sz="2800" dirty="0" err="1">
                <a:latin typeface="Open Sans" charset="0"/>
                <a:cs typeface="Arial Unicode MS" charset="0"/>
              </a:rPr>
              <a:t>kísérlet</a:t>
            </a:r>
            <a:r>
              <a:rPr lang="en-US" sz="2800" dirty="0">
                <a:latin typeface="Open Sans" charset="0"/>
                <a:cs typeface="Arial Unicode MS" charset="0"/>
              </a:rPr>
              <a:t>, </a:t>
            </a:r>
            <a:r>
              <a:rPr lang="en-US" sz="2800" dirty="0" err="1">
                <a:latin typeface="Open Sans" charset="0"/>
                <a:cs typeface="Arial Unicode MS" charset="0"/>
              </a:rPr>
              <a:t>homológia</a:t>
            </a:r>
            <a:r>
              <a:rPr lang="en-US" sz="2800" dirty="0">
                <a:latin typeface="Open Sans" charset="0"/>
                <a:cs typeface="Arial Unicode MS" charset="0"/>
              </a:rPr>
              <a:t>, </a:t>
            </a:r>
            <a:r>
              <a:rPr lang="en-US" sz="2800" dirty="0" err="1">
                <a:latin typeface="Open Sans" charset="0"/>
                <a:cs typeface="Arial Unicode MS" charset="0"/>
              </a:rPr>
              <a:t>predikció</a:t>
            </a:r>
            <a:endParaRPr lang="en-US" sz="2800" dirty="0">
              <a:latin typeface="Open Sans" charset="0"/>
              <a:cs typeface="Arial Unicode MS" charset="0"/>
            </a:endParaRPr>
          </a:p>
          <a:p>
            <a:pPr marL="514350" indent="-514350">
              <a:buClr>
                <a:srgbClr val="0000FF"/>
              </a:buClr>
              <a:buFont typeface="+mj-lt"/>
              <a:buAutoNum type="arabicPeriod"/>
            </a:pPr>
            <a:r>
              <a:rPr lang="en-US" sz="2800" dirty="0" err="1" smtClean="0">
                <a:latin typeface="Open Sans" charset="0"/>
                <a:cs typeface="Arial Unicode MS" charset="0"/>
              </a:rPr>
              <a:t>Esetleges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ellentmondások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a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különböző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adatbázisok</a:t>
            </a:r>
            <a:r>
              <a:rPr lang="en-US" sz="2800" dirty="0" smtClean="0">
                <a:latin typeface="Open Sans" charset="0"/>
                <a:cs typeface="Arial Unicode MS" charset="0"/>
              </a:rPr>
              <a:t> </a:t>
            </a:r>
            <a:r>
              <a:rPr lang="en-US" sz="2800" dirty="0" err="1" smtClean="0">
                <a:latin typeface="Open Sans" charset="0"/>
                <a:cs typeface="Arial Unicode MS" charset="0"/>
              </a:rPr>
              <a:t>között</a:t>
            </a:r>
            <a:endParaRPr lang="en-US" sz="2800" dirty="0" smtClean="0">
              <a:latin typeface="Open San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655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9455" y="438150"/>
            <a:ext cx="187459" cy="26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28" name="RENDEZETLEN FEHÉRJÉK - PREDIKCIÓ"/>
          <p:cNvSpPr txBox="1"/>
          <p:nvPr/>
        </p:nvSpPr>
        <p:spPr>
          <a:xfrm>
            <a:off x="755650" y="360363"/>
            <a:ext cx="8280400" cy="2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hu-HU" dirty="0" smtClean="0"/>
              <a:t>Rendezetlen fehérjék bioinformatikája I.</a:t>
            </a:r>
            <a:endParaRPr dirty="0"/>
          </a:p>
        </p:txBody>
      </p:sp>
      <p:sp>
        <p:nvSpPr>
          <p:cNvPr id="229" name="Rectangle"/>
          <p:cNvSpPr/>
          <p:nvPr/>
        </p:nvSpPr>
        <p:spPr>
          <a:xfrm>
            <a:off x="3201310" y="7245106"/>
            <a:ext cx="2449514" cy="144464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0" name="ENZIMOLÓGIAI INTÉZET"/>
          <p:cNvSpPr txBox="1"/>
          <p:nvPr/>
        </p:nvSpPr>
        <p:spPr>
          <a:xfrm>
            <a:off x="3005067" y="7350424"/>
            <a:ext cx="145029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ENZIMOLÓGIAI INTÉZET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68" y="1406803"/>
            <a:ext cx="3691913" cy="5321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994" y="6728410"/>
            <a:ext cx="4354189" cy="399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</a:t>
            </a:r>
            <a:r>
              <a:rPr lang="en-US" b="1" dirty="0" err="1" smtClean="0">
                <a:solidFill>
                  <a:srgbClr val="0000FF"/>
                </a:solidFill>
              </a:rPr>
              <a:t>humán</a:t>
            </a:r>
            <a:r>
              <a:rPr lang="en-US" b="1" dirty="0" smtClean="0">
                <a:solidFill>
                  <a:srgbClr val="0000FF"/>
                </a:solidFill>
              </a:rPr>
              <a:t> m-</a:t>
            </a:r>
            <a:r>
              <a:rPr lang="en-US" b="1" dirty="0" err="1" smtClean="0">
                <a:solidFill>
                  <a:srgbClr val="0000FF"/>
                </a:solidFill>
              </a:rPr>
              <a:t>calpain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kristályszerkezete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270" y="1995879"/>
            <a:ext cx="4782644" cy="36608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31035" y="6728410"/>
            <a:ext cx="4162017" cy="399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TSP9 NMR </a:t>
            </a:r>
            <a:r>
              <a:rPr lang="en-US" b="1" dirty="0" err="1" smtClean="0">
                <a:solidFill>
                  <a:srgbClr val="0000FF"/>
                </a:solidFill>
              </a:rPr>
              <a:t>szerkezeteinek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sokasága</a:t>
            </a:r>
            <a:endParaRPr lang="en-US" sz="11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07864" y="827509"/>
            <a:ext cx="8178800" cy="48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225" tIns="49113" rIns="98225" bIns="49113">
            <a:spAutoFit/>
          </a:bodyPr>
          <a:lstStyle/>
          <a:p>
            <a:pPr algn="ctr" defTabSz="982663">
              <a:lnSpc>
                <a:spcPct val="80000"/>
              </a:lnSpc>
              <a:spcBef>
                <a:spcPct val="50000"/>
              </a:spcBef>
            </a:pPr>
            <a:r>
              <a:rPr lang="hu-HU" sz="3000" b="1" dirty="0" smtClean="0">
                <a:solidFill>
                  <a:srgbClr val="0000FF"/>
                </a:solidFill>
                <a:latin typeface="Trebuchet MS" pitchFamily="34" charset="0"/>
              </a:rPr>
              <a:t>De mégis mi az, hogy rendezetlen fehérje?</a:t>
            </a:r>
            <a:endParaRPr lang="hu-HU" sz="3000" b="1" dirty="0">
              <a:solidFill>
                <a:srgbClr val="0000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919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mta_ttk_ppt_a">
  <a:themeElements>
    <a:clrScheme name="mta_ttk_ppt_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mta_ttk_ppt_a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mta_ttk_ppt_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1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1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ta_ttk_ppt_a">
  <a:themeElements>
    <a:clrScheme name="mta_ttk_ppt_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mta_ttk_ppt_a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mta_ttk_ppt_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1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1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23077</TotalTime>
  <Words>2640</Words>
  <Application>Microsoft Macintosh PowerPoint</Application>
  <PresentationFormat>Custom</PresentationFormat>
  <Paragraphs>667</Paragraphs>
  <Slides>84</Slides>
  <Notes>75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mta_ttk_ppt_a</vt:lpstr>
      <vt:lpstr>CorelPhotoPaint.Image.11</vt:lpstr>
      <vt:lpstr>PowerPoint Presentation</vt:lpstr>
      <vt:lpstr>PowerPoint Presentation</vt:lpstr>
      <vt:lpstr>A proteomok “sötét anyaga”</vt:lpstr>
      <vt:lpstr>PowerPoint Presentation</vt:lpstr>
      <vt:lpstr>Szekvenica komplexitás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rendezetlen fehérjék specifikus tulajdonságai</vt:lpstr>
      <vt:lpstr>PowerPoint Presentation</vt:lpstr>
      <vt:lpstr>A rendezetlen fehérjék specifikus tulajdonságai</vt:lpstr>
      <vt:lpstr>A rendezetlenség funkcionális előnyei</vt:lpstr>
      <vt:lpstr>Rendezetlen fehérjék és betegségek</vt:lpstr>
      <vt:lpstr>Szerkezet-funkció paradigmaváltás</vt:lpstr>
      <vt:lpstr>Indukált feltekeredés</vt:lpstr>
      <vt:lpstr>Összességében</vt:lpstr>
      <vt:lpstr>Honnan tudjuk, hogy egy fehérje rendezetlen?</vt:lpstr>
      <vt:lpstr>A rendezetlen fehérjék gyakoriak a proteomokban</vt:lpstr>
      <vt:lpstr>PowerPoint Presentation</vt:lpstr>
      <vt:lpstr>Rendezetlen fehérjéket gyűjtő adatbázisok</vt:lpstr>
      <vt:lpstr>Mire használjuk az adatbázisokat?</vt:lpstr>
      <vt:lpstr>Szekvenica adatbázisok</vt:lpstr>
      <vt:lpstr>DisProt</vt:lpstr>
      <vt:lpstr>Kísérletesen igazolt rendezetlenség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DisProt összefoglalás</vt:lpstr>
      <vt:lpstr>MobiDB</vt:lpstr>
      <vt:lpstr>Minden, ami rendezetlenség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MobiDB összefoglalás</vt:lpstr>
      <vt:lpstr>IDEAL: Intrinsically Disordered proteins with Extensive Annotations and Literature  </vt:lpstr>
      <vt:lpstr>A másik kísérletes adatbázis</vt:lpstr>
      <vt:lpstr>PowerPoint Presentation</vt:lpstr>
      <vt:lpstr>PowerPoint Presentation</vt:lpstr>
      <vt:lpstr>PowerPoint Presentation</vt:lpstr>
      <vt:lpstr>IDEAL összefoglalás</vt:lpstr>
      <vt:lpstr>Szekvencia adatbázisok összehasonlítása</vt:lpstr>
      <vt:lpstr>Szerkezeti adatbázisok</vt:lpstr>
      <vt:lpstr>A “rendezetlen PDB”</vt:lpstr>
      <vt:lpstr>PED2: Protein Ensemble Database</vt:lpstr>
      <vt:lpstr>PowerPoint Presentation</vt:lpstr>
      <vt:lpstr>PowerPoint Presentation</vt:lpstr>
      <vt:lpstr>PowerPoint Presentation</vt:lpstr>
      <vt:lpstr>PED összefoglalás</vt:lpstr>
      <vt:lpstr>Rendezetlenség kötött állapotban</vt:lpstr>
      <vt:lpstr>A fuzzy komplexek adatbázisa</vt:lpstr>
      <vt:lpstr>FuzDB: Fuzzy Complexes Database</vt:lpstr>
      <vt:lpstr>PowerPoint Presentation</vt:lpstr>
      <vt:lpstr>PowerPoint Presentation</vt:lpstr>
      <vt:lpstr>FuzDB összefoglalás</vt:lpstr>
      <vt:lpstr>Szerkezeti adatbázisok összehasonlítása</vt:lpstr>
      <vt:lpstr>Interakciós adatbázisok</vt:lpstr>
      <vt:lpstr>A rendezetlen fehérjék “interakciós specialisták”</vt:lpstr>
      <vt:lpstr>A lineáris motívumok gyűjtőhelye</vt:lpstr>
      <vt:lpstr>ELM: Eukaryotic Linear Motif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ELM összefoglalás</vt:lpstr>
      <vt:lpstr>Szerkezetek kötött állapotban</vt:lpstr>
      <vt:lpstr>MFIB: Mutual Folding Induced by Binding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MFIB, DIBS összefoglalás</vt:lpstr>
      <vt:lpstr>Interakciós adatbázisok összehasonlítása</vt:lpstr>
      <vt:lpstr>Amire érdemes odafigyelni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Agnes Tantos</cp:lastModifiedBy>
  <cp:revision>115</cp:revision>
  <dcterms:modified xsi:type="dcterms:W3CDTF">2019-02-25T15:04:21Z</dcterms:modified>
</cp:coreProperties>
</file>