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66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2EFE-F33E-4907-B6E3-21C8EB0338F1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710AE-AF1F-4308-AE5E-79293C1F5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26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47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69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24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319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333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DFD507-834E-4C60-B604-D1F3702CA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599E2B-1698-48FC-BF7F-F1B0CAEAC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228802-0BB0-4C8C-9B7C-C57B9EF5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B3781F-2BEA-4CBD-9A94-69E93B5F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60764E-762F-43DB-9C7F-82092A2C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40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F2903-E31D-481C-91C4-C6CD49FC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06EFC0C-ED24-4A3F-AC64-0EEFE2691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205F00-1E57-413D-BBF2-4310FD78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9852AD-583E-4E19-B3F0-45337904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62461B8-FE2B-47F7-84C0-CD65C839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54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2C98BCF-FFBA-463B-B48A-5C167A2A8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2398274-B28C-4D5A-90B7-889A2EAB2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5F443F-F22B-4366-8681-2BCF31A6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E03010-DDDC-43D4-8982-A3E4D9B0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B66EF0-AA6D-4F35-A9BA-C434A61B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92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21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5388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D13690-DEB4-4B55-AC43-AFE6229D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A2DDB1-545E-400D-B8D5-AFB715D9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373D4F-5DE9-418B-BDAB-3DB5A6BE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781291-897C-42AC-AC1E-1CE8357C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8ABB9D-E731-4C12-821E-03FFCE94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96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7A239B-708C-45C7-8A2E-0E922A3D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223445-D57C-4AB0-A233-CDEEA20B8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7679F0-2F5C-473F-B4EC-6CC59E58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625952-4E4A-43EA-A0F5-734B5CF6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FCF005-331D-4374-A64B-1D0AC10A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57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EB537-F073-47CE-872B-4F3D7B42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6B5A6-2467-4ACF-B7D7-B39658DD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152EDB7-8399-4C6A-A116-9D68E01E3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3A3E149-AC0C-471E-B7AA-51B5314C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7FFCEA-2BDD-45C8-9BE0-960BB54D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6C48E35-F1D4-48A3-914D-EDDD8232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37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D3B22-7C02-4EE1-919A-AB5A73D2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6C30BC-84AF-4758-8A17-946B9D6FB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A4E974-CB7E-4673-862F-EF2C8F258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85EA8FD-7197-4F6B-A58D-2BD7313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14401A6-6222-47C3-ABCE-800D2AAC9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C239F5-C307-40CB-A2F9-C2EBB8AC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4FBE027-EE15-4DE6-9F72-0041C3CA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341C5CE-F411-4E37-A225-27C4D0D1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953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1E5A5B-A0CD-421A-840F-E6D5B14E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91B546F-34D1-4522-8C09-8A376C65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C1F4485-BD2E-4A4C-B362-1BAA04D5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4A61548-3B47-49BD-B490-02660695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4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06654F3-77B3-4382-9D54-5DB0568E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255F07D-DFAE-451F-9015-799B041F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BA614D0-F0CA-40CF-9A30-E213153C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81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C60E1D-D223-4469-BE11-857BA580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A2BA92-8B0D-4824-A078-AAF562F8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8349821-C1AA-4224-8C29-4C4548E8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1C2BA3-F498-4533-8242-8428B632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4B8984-79A4-460C-BE7E-214D009F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40F25D-729B-4A16-87EB-0DF76A3F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19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B16857-9DDE-495A-AA41-27B63ADC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5CCF3D0-C21A-454C-9BBA-35F3BCED6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9F7DACE-8F68-45A2-BAA7-5C8F1688E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CA678D3-42A4-4534-B7E3-B92D11A6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6D31FF-A274-4913-A6F0-70E33CC4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25FFD8-F71D-4F90-BD25-8F222CA8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12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28B71B-D6C8-41DA-B154-CF250B85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0962E6-09BF-4C9B-9150-125621933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DC56E18-02DC-4881-B5B5-04A781B5B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129C-F44E-4C50-8636-3D7447A84578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0E48F5-C559-448A-B371-C33B041C6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9B7CB3-B912-493A-943C-45ABEAE65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BB18-AC7A-477F-8ACB-DCDF9DA6A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27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1024238" y="2156005"/>
            <a:ext cx="71956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hu-HU" dirty="0"/>
              <a:t>Enzimek a diagnosztikában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4589FBA-8C48-4F24-97A4-2C27571E7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165" y="3975330"/>
            <a:ext cx="9183045" cy="2515729"/>
          </a:xfrm>
        </p:spPr>
        <p:txBody>
          <a:bodyPr/>
          <a:lstStyle/>
          <a:p>
            <a:pPr marL="152396" indent="0" algn="just">
              <a:buNone/>
            </a:pPr>
            <a:r>
              <a:rPr lang="hu-HU" dirty="0"/>
              <a:t>A reakció az erre speciálisan kifejlesztett PCR-készülékben zajlik, ami ciklikusan fűti fel és hűti le magát a megfelelő </a:t>
            </a:r>
            <a:r>
              <a:rPr lang="hu-HU" dirty="0" err="1"/>
              <a:t>hőmérsékeletekre</a:t>
            </a:r>
            <a:r>
              <a:rPr lang="hu-HU" dirty="0"/>
              <a:t>. Az eljárás általában 3 fő lépésből áll: denaturálás[1], kapcsolódási lépés[2] (</a:t>
            </a:r>
            <a:r>
              <a:rPr lang="hu-HU" dirty="0" err="1"/>
              <a:t>annealing</a:t>
            </a:r>
            <a:r>
              <a:rPr lang="hu-HU" dirty="0"/>
              <a:t>), és meghosszabbítás[3] (</a:t>
            </a:r>
            <a:r>
              <a:rPr lang="hu-HU" dirty="0" err="1"/>
              <a:t>extension</a:t>
            </a:r>
            <a:r>
              <a:rPr lang="hu-HU" dirty="0"/>
              <a:t>).</a:t>
            </a:r>
          </a:p>
          <a:p>
            <a:pPr marL="152396" indent="0" algn="just">
              <a:buNone/>
            </a:pPr>
            <a:r>
              <a:rPr lang="hu-HU" dirty="0"/>
              <a:t>A PCR-technika szabadalmi jogait jelenleg a Hoffmann-La Roche gyógyszergyártó birtokolja.</a:t>
            </a:r>
          </a:p>
        </p:txBody>
      </p:sp>
      <p:pic>
        <p:nvPicPr>
          <p:cNvPr id="1026" name="Picture 2" descr="KÃ©ptalÃ¡lat a kÃ¶vetkezÅre: âpcr amplificationâ">
            <a:extLst>
              <a:ext uri="{FF2B5EF4-FFF2-40B4-BE49-F238E27FC236}">
                <a16:creationId xmlns:a16="http://schemas.microsoft.com/office/drawing/2014/main" id="{A2ED8559-5768-4A0A-BFBF-87CD4C4F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79" y="366941"/>
            <a:ext cx="6926449" cy="36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4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2">
            <a:extLst>
              <a:ext uri="{FF2B5EF4-FFF2-40B4-BE49-F238E27FC236}">
                <a16:creationId xmlns:a16="http://schemas.microsoft.com/office/drawing/2014/main" id="{5D0A053B-D693-4D79-829D-226F7134486D}"/>
              </a:ext>
            </a:extLst>
          </p:cNvPr>
          <p:cNvSpPr txBox="1">
            <a:spLocks/>
          </p:cNvSpPr>
          <p:nvPr/>
        </p:nvSpPr>
        <p:spPr>
          <a:xfrm>
            <a:off x="643465" y="641774"/>
            <a:ext cx="5601691" cy="55744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Aminosav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dehidrogenáz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enzimek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0617958" y="6356350"/>
            <a:ext cx="96791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028" name="Picture 4" descr="KÃ©ptalÃ¡lat a kÃ¶vetkezÅre: âsuccinate dehydrogenaseâ">
            <a:extLst>
              <a:ext uri="{FF2B5EF4-FFF2-40B4-BE49-F238E27FC236}">
                <a16:creationId xmlns:a16="http://schemas.microsoft.com/office/drawing/2014/main" id="{56EBF8BA-8BFA-47A4-8DAE-334B22CA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56" y="-1"/>
            <a:ext cx="543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12</a:t>
            </a:fld>
            <a:endParaRPr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41" y="1861451"/>
            <a:ext cx="7943076" cy="3135097"/>
          </a:xfrm>
        </p:spPr>
        <p:txBody>
          <a:bodyPr/>
          <a:lstStyle/>
          <a:p>
            <a:pPr marL="152396" indent="0" algn="just">
              <a:buNone/>
            </a:pPr>
            <a:r>
              <a:rPr lang="hu-HU" dirty="0"/>
              <a:t>Az aminosav-</a:t>
            </a:r>
            <a:r>
              <a:rPr lang="hu-HU" dirty="0" err="1"/>
              <a:t>dehidrogeznáz</a:t>
            </a:r>
            <a:r>
              <a:rPr lang="hu-HU" dirty="0"/>
              <a:t> enzimet aminosavak, ammónia vagy </a:t>
            </a:r>
            <a:r>
              <a:rPr lang="hu-HU" dirty="0" err="1"/>
              <a:t>urea</a:t>
            </a:r>
            <a:r>
              <a:rPr lang="hu-HU" dirty="0"/>
              <a:t> kvantitatív, mennyiségi meghatározására lehet használni. Az ammónia </a:t>
            </a:r>
            <a:r>
              <a:rPr lang="hu-HU" dirty="0" err="1"/>
              <a:t>sztöchiometriai</a:t>
            </a:r>
            <a:r>
              <a:rPr lang="hu-HU" dirty="0"/>
              <a:t> átalakulásának mérése, vagyis az </a:t>
            </a:r>
            <a:r>
              <a:rPr lang="hu-HU" dirty="0" err="1"/>
              <a:t>urea</a:t>
            </a:r>
            <a:r>
              <a:rPr lang="hu-HU" dirty="0"/>
              <a:t> meghatározása volt az első megvalósított módszer.</a:t>
            </a:r>
          </a:p>
          <a:p>
            <a:pPr marL="152396" indent="0" algn="just">
              <a:buNone/>
            </a:pPr>
            <a:r>
              <a:rPr lang="hu-HU" dirty="0"/>
              <a:t>Manapság inkább a </a:t>
            </a:r>
            <a:r>
              <a:rPr lang="hu-HU" dirty="0" err="1"/>
              <a:t>ketosav-szubsztrát</a:t>
            </a:r>
            <a:r>
              <a:rPr lang="hu-HU" dirty="0"/>
              <a:t>- és az aminosav-</a:t>
            </a:r>
            <a:r>
              <a:rPr lang="hu-HU" dirty="0" err="1"/>
              <a:t>dehidrogenáz</a:t>
            </a:r>
            <a:r>
              <a:rPr lang="hu-HU" dirty="0"/>
              <a:t> enzim alkalmazásával valósul meg.</a:t>
            </a:r>
          </a:p>
          <a:p>
            <a:pPr marL="152396" indent="0" algn="just">
              <a:buNone/>
            </a:pPr>
            <a:r>
              <a:rPr lang="hu-HU" dirty="0"/>
              <a:t>Pl. </a:t>
            </a:r>
            <a:r>
              <a:rPr lang="hu-HU" dirty="0" err="1"/>
              <a:t>glutamát-dehidrogenáz</a:t>
            </a:r>
            <a:r>
              <a:rPr lang="hu-HU" dirty="0"/>
              <a:t>; </a:t>
            </a:r>
            <a:r>
              <a:rPr lang="hu-HU" dirty="0" err="1"/>
              <a:t>leucin-dehidrogenáz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13</a:t>
            </a:fld>
            <a:endParaRPr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6C1CFD8-5D3C-4569-B21E-1CD8225B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fenilketonuria</a:t>
            </a:r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2350200"/>
            <a:ext cx="9248949" cy="4116000"/>
          </a:xfrm>
        </p:spPr>
        <p:txBody>
          <a:bodyPr/>
          <a:lstStyle/>
          <a:p>
            <a:r>
              <a:rPr lang="hu-HU" dirty="0"/>
              <a:t>Genetikailag öröklődő anyagcserezavar</a:t>
            </a:r>
          </a:p>
          <a:p>
            <a:r>
              <a:rPr lang="hu-HU" dirty="0" err="1"/>
              <a:t>Fenilalanin-hidroláz</a:t>
            </a:r>
            <a:r>
              <a:rPr lang="hu-HU" dirty="0"/>
              <a:t> enzim elégtelen, hibás működése okozza</a:t>
            </a:r>
          </a:p>
          <a:p>
            <a:r>
              <a:rPr lang="hu-HU" dirty="0"/>
              <a:t>L-</a:t>
            </a:r>
            <a:r>
              <a:rPr lang="hu-HU" dirty="0" err="1"/>
              <a:t>fenilalanin</a:t>
            </a:r>
            <a:r>
              <a:rPr lang="hu-HU" dirty="0"/>
              <a:t> koncentráció a vérben:</a:t>
            </a:r>
          </a:p>
          <a:p>
            <a:pPr marL="1080000" indent="0">
              <a:buNone/>
            </a:pPr>
            <a:r>
              <a:rPr lang="hu-HU" dirty="0"/>
              <a:t>Normál működés: 60 µM</a:t>
            </a:r>
          </a:p>
          <a:p>
            <a:pPr marL="1080000" indent="0">
              <a:buNone/>
            </a:pPr>
            <a:r>
              <a:rPr lang="hu-HU" dirty="0"/>
              <a:t>Hibás működés: 2,4 </a:t>
            </a:r>
            <a:r>
              <a:rPr lang="hu-HU" dirty="0" err="1"/>
              <a:t>mM</a:t>
            </a:r>
            <a:endParaRPr lang="hu-HU" dirty="0"/>
          </a:p>
          <a:p>
            <a:pPr marL="494100" indent="-342900"/>
            <a:r>
              <a:rPr lang="hu-HU" dirty="0"/>
              <a:t>Kezeletlenül szellemi leépülést eredményez</a:t>
            </a:r>
          </a:p>
          <a:p>
            <a:pPr marL="494100" indent="-342900"/>
            <a:r>
              <a:rPr lang="hu-HU" dirty="0"/>
              <a:t>Megelőzés: korai diagnózissal és szigorú, </a:t>
            </a:r>
            <a:r>
              <a:rPr lang="hu-HU" dirty="0" err="1"/>
              <a:t>fenilalanin</a:t>
            </a:r>
            <a:r>
              <a:rPr lang="hu-HU" dirty="0"/>
              <a:t>-szegény diétával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344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14</a:t>
            </a:fld>
            <a:endParaRPr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6C1CFD8-5D3C-4569-B21E-1CD8225B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45" y="545754"/>
            <a:ext cx="9014800" cy="1143200"/>
          </a:xfrm>
        </p:spPr>
        <p:txBody>
          <a:bodyPr/>
          <a:lstStyle/>
          <a:p>
            <a:r>
              <a:rPr lang="hu-HU" dirty="0"/>
              <a:t>Kimutatási módszerek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945" y="3145689"/>
            <a:ext cx="4734613" cy="1601409"/>
          </a:xfrm>
        </p:spPr>
        <p:txBody>
          <a:bodyPr/>
          <a:lstStyle/>
          <a:p>
            <a:pPr marL="152396" indent="0">
              <a:buNone/>
            </a:pPr>
            <a:r>
              <a:rPr lang="hu-HU" dirty="0"/>
              <a:t>Újszülötteknél baktérium-inhibíciós módszerrel is végeznek szűréseket.</a:t>
            </a:r>
          </a:p>
          <a:p>
            <a:pPr marL="152396" indent="0">
              <a:buNone/>
            </a:pPr>
            <a:r>
              <a:rPr lang="hu-HU" dirty="0"/>
              <a:t>Felhasznált faj: </a:t>
            </a:r>
            <a:r>
              <a:rPr lang="hu-HU" i="1" dirty="0"/>
              <a:t>Bacillus </a:t>
            </a:r>
            <a:r>
              <a:rPr lang="hu-HU" i="1" dirty="0" err="1"/>
              <a:t>subtilis</a:t>
            </a:r>
            <a:endParaRPr lang="hu-HU" i="1" dirty="0"/>
          </a:p>
        </p:txBody>
      </p:sp>
      <p:pic>
        <p:nvPicPr>
          <p:cNvPr id="2050" name="Picture 2" descr="KÃ©ptalÃ¡lat a kÃ¶vetkezÅre: âbaktÃ©rium inhibÃ­ciÃ³s tesztâ">
            <a:extLst>
              <a:ext uri="{FF2B5EF4-FFF2-40B4-BE49-F238E27FC236}">
                <a16:creationId xmlns:a16="http://schemas.microsoft.com/office/drawing/2014/main" id="{6BE81232-7838-4D80-9F3B-9455A20E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74" y="2143740"/>
            <a:ext cx="3595835" cy="31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9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15</a:t>
            </a:fld>
            <a:endParaRPr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2350200"/>
            <a:ext cx="7952803" cy="4116000"/>
          </a:xfrm>
        </p:spPr>
        <p:txBody>
          <a:bodyPr/>
          <a:lstStyle/>
          <a:p>
            <a:pPr marL="152396" indent="0">
              <a:buNone/>
            </a:pPr>
            <a:r>
              <a:rPr lang="hu-HU" dirty="0" err="1"/>
              <a:t>Enzimatikus</a:t>
            </a:r>
            <a:r>
              <a:rPr lang="hu-HU" dirty="0"/>
              <a:t> módszer a </a:t>
            </a:r>
            <a:r>
              <a:rPr lang="hu-HU" dirty="0" err="1"/>
              <a:t>fenilalanin-hidroláz</a:t>
            </a:r>
            <a:r>
              <a:rPr lang="hu-HU" dirty="0"/>
              <a:t> használatával.</a:t>
            </a:r>
          </a:p>
          <a:p>
            <a:pPr marL="152396" indent="0">
              <a:buNone/>
            </a:pPr>
            <a:r>
              <a:rPr lang="hu-HU" dirty="0"/>
              <a:t>Két lehetőség is van a </a:t>
            </a:r>
            <a:r>
              <a:rPr lang="hu-HU" dirty="0" err="1"/>
              <a:t>fenilalaninszint</a:t>
            </a:r>
            <a:r>
              <a:rPr lang="hu-HU" dirty="0"/>
              <a:t> megmérésére: </a:t>
            </a:r>
          </a:p>
          <a:p>
            <a:pPr marL="540000" indent="0">
              <a:buNone/>
            </a:pPr>
            <a:r>
              <a:rPr lang="hu-HU" dirty="0"/>
              <a:t>reakciósebesség mérése</a:t>
            </a:r>
          </a:p>
          <a:p>
            <a:pPr marL="540000" indent="0">
              <a:buNone/>
            </a:pPr>
            <a:r>
              <a:rPr lang="hu-HU" dirty="0"/>
              <a:t>„végpont” módszer</a:t>
            </a:r>
          </a:p>
          <a:p>
            <a:pPr marL="540000" indent="0">
              <a:buNone/>
            </a:pPr>
            <a:endParaRPr lang="hu-HU" dirty="0"/>
          </a:p>
          <a:p>
            <a:pPr marL="151200" indent="0" algn="just">
              <a:buNone/>
            </a:pPr>
            <a:r>
              <a:rPr lang="hu-HU" dirty="0"/>
              <a:t>Mindkét módszer méri a redukált NADH mennyiségét, ami direkt spektrofotometriás úton </a:t>
            </a:r>
            <a:r>
              <a:rPr lang="hu-HU" dirty="0" err="1"/>
              <a:t>fluorometriásan</a:t>
            </a:r>
            <a:r>
              <a:rPr lang="hu-HU" dirty="0"/>
              <a:t> 340 nm-en meghatározható.</a:t>
            </a:r>
          </a:p>
        </p:txBody>
      </p:sp>
      <p:sp>
        <p:nvSpPr>
          <p:cNvPr id="8" name="Cím 2">
            <a:extLst>
              <a:ext uri="{FF2B5EF4-FFF2-40B4-BE49-F238E27FC236}">
                <a16:creationId xmlns:a16="http://schemas.microsoft.com/office/drawing/2014/main" id="{7F8A300F-46DB-453E-82F5-C9607C4D2D69}"/>
              </a:ext>
            </a:extLst>
          </p:cNvPr>
          <p:cNvSpPr txBox="1">
            <a:spLocks/>
          </p:cNvSpPr>
          <p:nvPr/>
        </p:nvSpPr>
        <p:spPr>
          <a:xfrm>
            <a:off x="1184945" y="545754"/>
            <a:ext cx="9014800" cy="11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hu-HU"/>
              <a:t>Kimutatási módszerek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518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16</a:t>
            </a:fld>
            <a:endParaRPr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6C1CFD8-5D3C-4569-B21E-1CD8225B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1" y="391800"/>
            <a:ext cx="9014800" cy="1143200"/>
          </a:xfrm>
        </p:spPr>
        <p:txBody>
          <a:bodyPr/>
          <a:lstStyle/>
          <a:p>
            <a:r>
              <a:rPr lang="hu-HU" dirty="0" err="1"/>
              <a:t>Enzimatikus</a:t>
            </a:r>
            <a:r>
              <a:rPr lang="hu-HU" dirty="0"/>
              <a:t> módszer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2350200"/>
            <a:ext cx="9014799" cy="4116000"/>
          </a:xfrm>
        </p:spPr>
        <p:txBody>
          <a:bodyPr/>
          <a:lstStyle/>
          <a:p>
            <a:pPr marL="152396" indent="0" algn="just">
              <a:lnSpc>
                <a:spcPct val="100000"/>
              </a:lnSpc>
              <a:buNone/>
            </a:pPr>
            <a:r>
              <a:rPr lang="hu-HU" dirty="0"/>
              <a:t>Fontos az </a:t>
            </a:r>
            <a:r>
              <a:rPr lang="hu-HU" dirty="0" err="1"/>
              <a:t>analit</a:t>
            </a:r>
            <a:r>
              <a:rPr lang="hu-HU" dirty="0"/>
              <a:t> és a kinetikus paraméterek gondos megválasztása: az </a:t>
            </a:r>
            <a:r>
              <a:rPr lang="hu-HU" dirty="0" err="1"/>
              <a:t>analit</a:t>
            </a:r>
            <a:r>
              <a:rPr lang="hu-HU" dirty="0"/>
              <a:t> koncentrációjának kicsinek kell lennie az enzim </a:t>
            </a:r>
            <a:r>
              <a:rPr lang="hu-HU" dirty="0" err="1"/>
              <a:t>Michaelis</a:t>
            </a:r>
            <a:r>
              <a:rPr lang="hu-HU" dirty="0"/>
              <a:t>-állandójához képest ([S]&lt;K</a:t>
            </a:r>
            <a:r>
              <a:rPr lang="hu-HU" baseline="-25000" dirty="0"/>
              <a:t>m</a:t>
            </a:r>
            <a:r>
              <a:rPr lang="hu-HU" dirty="0"/>
              <a:t>)</a:t>
            </a:r>
          </a:p>
        </p:txBody>
      </p:sp>
      <p:pic>
        <p:nvPicPr>
          <p:cNvPr id="3074" name="Picture 2" descr="KÃ©ptalÃ¡lat a kÃ¶vetkezÅre: âmichaelis menten graphâ">
            <a:extLst>
              <a:ext uri="{FF2B5EF4-FFF2-40B4-BE49-F238E27FC236}">
                <a16:creationId xmlns:a16="http://schemas.microsoft.com/office/drawing/2014/main" id="{774C21F2-E58D-4945-84A7-D2ABBEB3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73" y="3429000"/>
            <a:ext cx="3796500" cy="30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17</a:t>
            </a:fld>
            <a:endParaRPr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41" y="1732362"/>
            <a:ext cx="9091095" cy="4116000"/>
          </a:xfrm>
        </p:spPr>
        <p:txBody>
          <a:bodyPr>
            <a:normAutofit/>
          </a:bodyPr>
          <a:lstStyle/>
          <a:p>
            <a:pPr marL="152396" indent="0" algn="just">
              <a:buNone/>
            </a:pPr>
            <a:r>
              <a:rPr lang="hu-HU" dirty="0"/>
              <a:t>Az L-</a:t>
            </a:r>
            <a:r>
              <a:rPr lang="hu-HU" dirty="0" err="1"/>
              <a:t>fenilalanin</a:t>
            </a:r>
            <a:r>
              <a:rPr lang="hu-HU" dirty="0"/>
              <a:t> alacsony K</a:t>
            </a:r>
            <a:r>
              <a:rPr lang="hu-HU" baseline="-25000" dirty="0"/>
              <a:t>m</a:t>
            </a:r>
            <a:r>
              <a:rPr lang="hu-HU" dirty="0"/>
              <a:t>-je végpont módszernél is fontos így az esetleges az L-</a:t>
            </a:r>
            <a:r>
              <a:rPr lang="hu-HU" dirty="0" err="1"/>
              <a:t>tirozinnal</a:t>
            </a:r>
            <a:r>
              <a:rPr lang="hu-HU" dirty="0"/>
              <a:t> való </a:t>
            </a:r>
            <a:r>
              <a:rPr lang="hu-HU" dirty="0" err="1"/>
              <a:t>interferáció</a:t>
            </a:r>
            <a:r>
              <a:rPr lang="hu-HU" dirty="0"/>
              <a:t> kiküszöbölhető. A humán szérumban mindkét aminosav átlagos koncentrációja 0,06 </a:t>
            </a:r>
            <a:r>
              <a:rPr lang="hu-HU" dirty="0" err="1"/>
              <a:t>mM</a:t>
            </a:r>
            <a:r>
              <a:rPr lang="hu-HU" dirty="0"/>
              <a:t>. </a:t>
            </a:r>
          </a:p>
        </p:txBody>
      </p:sp>
      <p:sp>
        <p:nvSpPr>
          <p:cNvPr id="8" name="Cím 2">
            <a:extLst>
              <a:ext uri="{FF2B5EF4-FFF2-40B4-BE49-F238E27FC236}">
                <a16:creationId xmlns:a16="http://schemas.microsoft.com/office/drawing/2014/main" id="{67489B80-BF83-4916-A3A2-11CAA9A9DCE6}"/>
              </a:ext>
            </a:extLst>
          </p:cNvPr>
          <p:cNvSpPr txBox="1">
            <a:spLocks/>
          </p:cNvSpPr>
          <p:nvPr/>
        </p:nvSpPr>
        <p:spPr>
          <a:xfrm>
            <a:off x="1034028" y="391800"/>
            <a:ext cx="9014800" cy="11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hu-HU" dirty="0" err="1"/>
              <a:t>Enzimatikus</a:t>
            </a:r>
            <a:r>
              <a:rPr lang="hu-HU" dirty="0"/>
              <a:t> módszer</a:t>
            </a:r>
          </a:p>
        </p:txBody>
      </p:sp>
      <p:pic>
        <p:nvPicPr>
          <p:cNvPr id="5124" name="Picture 4" descr="KapcsolÃ³dÃ³ kÃ©p">
            <a:extLst>
              <a:ext uri="{FF2B5EF4-FFF2-40B4-BE49-F238E27FC236}">
                <a16:creationId xmlns:a16="http://schemas.microsoft.com/office/drawing/2014/main" id="{4F72B4F2-194E-445B-8536-CD0CB00A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1" y="3187248"/>
            <a:ext cx="4024355" cy="22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ile:L-Tyrosin - L-Tyrosine.svg">
            <a:extLst>
              <a:ext uri="{FF2B5EF4-FFF2-40B4-BE49-F238E27FC236}">
                <a16:creationId xmlns:a16="http://schemas.microsoft.com/office/drawing/2014/main" id="{E8EE1DEF-968A-44FB-A0B5-1D9E7E4C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4" y="3187248"/>
            <a:ext cx="4808532" cy="2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2747379-6225-4C84-BEF0-6FF399592631}"/>
              </a:ext>
            </a:extLst>
          </p:cNvPr>
          <p:cNvSpPr txBox="1"/>
          <p:nvPr/>
        </p:nvSpPr>
        <p:spPr>
          <a:xfrm>
            <a:off x="2189746" y="5663696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L-</a:t>
            </a:r>
            <a:r>
              <a:rPr lang="hu-HU" dirty="0" err="1"/>
              <a:t>fenilalanin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8CFBC93-D450-4297-8E62-4A982FA16627}"/>
              </a:ext>
            </a:extLst>
          </p:cNvPr>
          <p:cNvSpPr txBox="1"/>
          <p:nvPr/>
        </p:nvSpPr>
        <p:spPr>
          <a:xfrm>
            <a:off x="7068385" y="5663696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L-</a:t>
            </a:r>
            <a:r>
              <a:rPr lang="hu-HU" dirty="0" err="1"/>
              <a:t>tirozin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682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1032475" y="2114815"/>
            <a:ext cx="71956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hu-HU" dirty="0"/>
              <a:t>Köszönjük a figyelmet!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D6C1CFD8-5D3C-4569-B21E-1CD8225B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42" y="640079"/>
            <a:ext cx="5169828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DNS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polimeráz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enzim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2F6545C-5B7A-42B2-9591-49606A6521C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632" y="1255941"/>
            <a:ext cx="5452534" cy="4342725"/>
          </a:xfrm>
          <a:prstGeom prst="rect">
            <a:avLst/>
          </a:prstGeom>
          <a:noFill/>
        </p:spPr>
      </p:pic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-568411" y="6492875"/>
            <a:ext cx="96791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3</a:t>
            </a:fld>
            <a:endParaRPr dirty="0"/>
          </a:p>
        </p:txBody>
      </p:sp>
      <p:sp>
        <p:nvSpPr>
          <p:cNvPr id="8" name="Szöveg helye 6">
            <a:extLst>
              <a:ext uri="{FF2B5EF4-FFF2-40B4-BE49-F238E27FC236}">
                <a16:creationId xmlns:a16="http://schemas.microsoft.com/office/drawing/2014/main" id="{7B5FAC4B-375B-4FAC-A1BA-D1D83B2BA2A2}"/>
              </a:ext>
            </a:extLst>
          </p:cNvPr>
          <p:cNvSpPr txBox="1">
            <a:spLocks/>
          </p:cNvSpPr>
          <p:nvPr/>
        </p:nvSpPr>
        <p:spPr>
          <a:xfrm>
            <a:off x="853641" y="1371000"/>
            <a:ext cx="9014800" cy="411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▫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▫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▫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▫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▫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hu-HU" dirty="0"/>
              <a:t>Funkciók: </a:t>
            </a:r>
          </a:p>
          <a:p>
            <a:pPr marL="540000" indent="0">
              <a:buFont typeface="Arial" panose="020B0604020202020204" pitchFamily="34" charset="0"/>
              <a:buNone/>
            </a:pPr>
            <a:r>
              <a:rPr lang="hu-HU" dirty="0"/>
              <a:t>DNS másolása</a:t>
            </a:r>
          </a:p>
          <a:p>
            <a:pPr marL="540000" indent="0">
              <a:buFont typeface="Arial" panose="020B0604020202020204" pitchFamily="34" charset="0"/>
              <a:buNone/>
            </a:pPr>
            <a:r>
              <a:rPr lang="hu-HU" dirty="0"/>
              <a:t>genomi integritás fenntartása</a:t>
            </a:r>
          </a:p>
          <a:p>
            <a:pPr marL="540000" indent="0">
              <a:buFont typeface="Arial" panose="020B0604020202020204" pitchFamily="34" charset="0"/>
              <a:buNone/>
            </a:pPr>
            <a:r>
              <a:rPr lang="hu-HU" dirty="0"/>
              <a:t>DNS javítása</a:t>
            </a:r>
          </a:p>
          <a:p>
            <a:pPr marL="540000" indent="0">
              <a:buFont typeface="Arial" panose="020B0604020202020204" pitchFamily="34" charset="0"/>
              <a:buNone/>
            </a:pPr>
            <a:r>
              <a:rPr lang="hu-HU" dirty="0"/>
              <a:t>homológok átrendezése</a:t>
            </a:r>
          </a:p>
          <a:p>
            <a:pPr marL="540000" indent="0">
              <a:buFont typeface="Arial" panose="020B0604020202020204" pitchFamily="34" charset="0"/>
              <a:buNone/>
            </a:pPr>
            <a:endParaRPr lang="hu-HU" dirty="0"/>
          </a:p>
          <a:p>
            <a:pPr marL="151200" indent="0">
              <a:buFont typeface="Arial" panose="020B0604020202020204" pitchFamily="34" charset="0"/>
              <a:buNone/>
            </a:pPr>
            <a:r>
              <a:rPr lang="hu-HU" dirty="0"/>
              <a:t>Rendellenes működése szemizombántalmat, holdfény betegséget, tumorképződést okoz.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4</a:t>
            </a:fld>
            <a:endParaRPr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841" y="668724"/>
            <a:ext cx="7650808" cy="4116000"/>
          </a:xfrm>
        </p:spPr>
        <p:txBody>
          <a:bodyPr/>
          <a:lstStyle/>
          <a:p>
            <a:pPr marL="152396" indent="0" algn="just">
              <a:buNone/>
            </a:pPr>
            <a:r>
              <a:rPr lang="hu-HU" dirty="0"/>
              <a:t>A </a:t>
            </a:r>
            <a:r>
              <a:rPr lang="hu-HU" dirty="0" err="1"/>
              <a:t>polimerázok</a:t>
            </a:r>
            <a:r>
              <a:rPr lang="hu-HU" dirty="0"/>
              <a:t> katalitikus helyei különböző aminosav-szekvenciákat tartalmaznak. Ugyanakkor mindegyik DNS-</a:t>
            </a:r>
            <a:r>
              <a:rPr lang="hu-HU" dirty="0" err="1"/>
              <a:t>polimeráznak</a:t>
            </a:r>
            <a:r>
              <a:rPr lang="hu-HU" dirty="0"/>
              <a:t> nagyon hasonló szerkezeti konformációja van.</a:t>
            </a:r>
          </a:p>
        </p:txBody>
      </p:sp>
      <p:pic>
        <p:nvPicPr>
          <p:cNvPr id="1026" name="Picture 2" descr="KÃ©ptalÃ¡lat a kÃ¶vetkezÅre: âdrawn handâ">
            <a:extLst>
              <a:ext uri="{FF2B5EF4-FFF2-40B4-BE49-F238E27FC236}">
                <a16:creationId xmlns:a16="http://schemas.microsoft.com/office/drawing/2014/main" id="{96A6B5D5-4630-45AE-9209-8544FA34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51" y="2826222"/>
            <a:ext cx="2941588" cy="346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50008E9-CF9E-443D-A658-FB9BE42362A7}"/>
              </a:ext>
            </a:extLst>
          </p:cNvPr>
          <p:cNvCxnSpPr>
            <a:cxnSpLocks/>
          </p:cNvCxnSpPr>
          <p:nvPr/>
        </p:nvCxnSpPr>
        <p:spPr>
          <a:xfrm flipV="1">
            <a:off x="4313245" y="2726724"/>
            <a:ext cx="1568571" cy="329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A4CB6C74-D2CA-4FE0-A7D8-DBA1B6F1BE36}"/>
              </a:ext>
            </a:extLst>
          </p:cNvPr>
          <p:cNvCxnSpPr/>
          <p:nvPr/>
        </p:nvCxnSpPr>
        <p:spPr>
          <a:xfrm flipV="1">
            <a:off x="5140411" y="2826222"/>
            <a:ext cx="749643" cy="30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BC05E97-91C0-4FF5-AD4A-FBA92A1F232E}"/>
              </a:ext>
            </a:extLst>
          </p:cNvPr>
          <p:cNvSpPr txBox="1"/>
          <p:nvPr/>
        </p:nvSpPr>
        <p:spPr>
          <a:xfrm>
            <a:off x="5881816" y="2447394"/>
            <a:ext cx="2318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templát</a:t>
            </a:r>
            <a:r>
              <a:rPr lang="hu-HU" sz="1600" dirty="0"/>
              <a:t> megfelelő mozgatása, pozicionálása</a:t>
            </a:r>
          </a:p>
        </p:txBody>
      </p: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464AFA06-E0BC-4B71-ABA5-C8256C250AE2}"/>
              </a:ext>
            </a:extLst>
          </p:cNvPr>
          <p:cNvCxnSpPr/>
          <p:nvPr/>
        </p:nvCxnSpPr>
        <p:spPr>
          <a:xfrm>
            <a:off x="4448432" y="4876800"/>
            <a:ext cx="2463114" cy="296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10EC5C6-590E-42CB-B0CE-A8F1E81782EF}"/>
              </a:ext>
            </a:extLst>
          </p:cNvPr>
          <p:cNvSpPr txBox="1"/>
          <p:nvPr/>
        </p:nvSpPr>
        <p:spPr>
          <a:xfrm>
            <a:off x="6911546" y="5028092"/>
            <a:ext cx="211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katalitikusan aktív hely </a:t>
            </a:r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B428527D-FE9F-4F01-8E37-4D76982C4329}"/>
              </a:ext>
            </a:extLst>
          </p:cNvPr>
          <p:cNvCxnSpPr/>
          <p:nvPr/>
        </p:nvCxnSpPr>
        <p:spPr>
          <a:xfrm flipH="1">
            <a:off x="1985319" y="3921211"/>
            <a:ext cx="1087395" cy="33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78DB27D-FF8F-410F-8260-3B6E0C2ED74A}"/>
              </a:ext>
            </a:extLst>
          </p:cNvPr>
          <p:cNvSpPr txBox="1"/>
          <p:nvPr/>
        </p:nvSpPr>
        <p:spPr>
          <a:xfrm>
            <a:off x="598879" y="4191503"/>
            <a:ext cx="1494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DNS megkötése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5</a:t>
            </a:fld>
            <a:endParaRPr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841" y="2190964"/>
            <a:ext cx="6719932" cy="2476070"/>
          </a:xfrm>
        </p:spPr>
        <p:txBody>
          <a:bodyPr/>
          <a:lstStyle/>
          <a:p>
            <a:pPr marL="152396" indent="0">
              <a:buNone/>
            </a:pPr>
            <a:r>
              <a:rPr lang="hu-HU" dirty="0" err="1"/>
              <a:t>Enzimatikus</a:t>
            </a:r>
            <a:r>
              <a:rPr lang="hu-HU" dirty="0"/>
              <a:t> aktivitások:</a:t>
            </a:r>
          </a:p>
          <a:p>
            <a:pPr marL="540000" indent="0">
              <a:buNone/>
            </a:pPr>
            <a:r>
              <a:rPr lang="hu-HU" dirty="0"/>
              <a:t>DNS-</a:t>
            </a:r>
            <a:r>
              <a:rPr lang="hu-HU" dirty="0" err="1"/>
              <a:t>polimeráz</a:t>
            </a:r>
            <a:r>
              <a:rPr lang="hu-HU" dirty="0"/>
              <a:t> </a:t>
            </a:r>
          </a:p>
          <a:p>
            <a:pPr marL="540000" indent="0">
              <a:buNone/>
            </a:pPr>
            <a:r>
              <a:rPr lang="hu-HU" dirty="0" err="1"/>
              <a:t>exonukleáz</a:t>
            </a:r>
            <a:r>
              <a:rPr lang="hu-HU" dirty="0"/>
              <a:t> javító </a:t>
            </a:r>
            <a:r>
              <a:rPr lang="hu-HU" dirty="0" err="1"/>
              <a:t>mechnizmus</a:t>
            </a:r>
            <a:endParaRPr lang="hu-HU" dirty="0"/>
          </a:p>
          <a:p>
            <a:pPr marL="540000" indent="0">
              <a:buNone/>
            </a:pPr>
            <a:r>
              <a:rPr lang="hu-HU" dirty="0" err="1"/>
              <a:t>exonukleáz</a:t>
            </a:r>
            <a:r>
              <a:rPr lang="hu-HU" dirty="0"/>
              <a:t> </a:t>
            </a:r>
            <a:r>
              <a:rPr lang="hu-HU" dirty="0" err="1"/>
              <a:t>nick</a:t>
            </a:r>
            <a:r>
              <a:rPr lang="hu-HU" dirty="0"/>
              <a:t>-transzlációs </a:t>
            </a:r>
          </a:p>
          <a:p>
            <a:pPr marL="540000" indent="0">
              <a:buNone/>
            </a:pPr>
            <a:r>
              <a:rPr lang="hu-HU" dirty="0"/>
              <a:t>terminális </a:t>
            </a:r>
            <a:r>
              <a:rPr lang="hu-HU" dirty="0" err="1"/>
              <a:t>transzferáz</a:t>
            </a:r>
            <a:endParaRPr lang="hu-HU" dirty="0"/>
          </a:p>
        </p:txBody>
      </p:sp>
      <p:pic>
        <p:nvPicPr>
          <p:cNvPr id="8" name="Kép 7" descr="https://upload.wikimedia.org/wikipedia/commons/thumb/6/6f/DNA_polymerase.svg/700px-DNA_polymerase.svg.png">
            <a:extLst>
              <a:ext uri="{FF2B5EF4-FFF2-40B4-BE49-F238E27FC236}">
                <a16:creationId xmlns:a16="http://schemas.microsoft.com/office/drawing/2014/main" id="{0FDB01D3-706A-47BD-B813-15E509522F8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7057"/>
            <a:ext cx="3031524" cy="564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6</a:t>
            </a:fld>
            <a:endParaRPr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6C1CFD8-5D3C-4569-B21E-1CD8225B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Polimeráz</a:t>
            </a:r>
            <a:r>
              <a:rPr lang="hu-HU" dirty="0"/>
              <a:t>-láncreakció (PCR)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2350200"/>
            <a:ext cx="9014799" cy="4116000"/>
          </a:xfrm>
        </p:spPr>
        <p:txBody>
          <a:bodyPr/>
          <a:lstStyle/>
          <a:p>
            <a:pPr marL="152396" indent="0">
              <a:buNone/>
            </a:pPr>
            <a:r>
              <a:rPr lang="hu-HU" dirty="0"/>
              <a:t>Általánosan használt módszer a legkülönfélébb feladatokra:</a:t>
            </a:r>
          </a:p>
          <a:p>
            <a:pPr marL="540000" indent="0">
              <a:buNone/>
            </a:pPr>
            <a:r>
              <a:rPr lang="hu-HU" dirty="0"/>
              <a:t>örökletes betegségek kimutatása</a:t>
            </a:r>
          </a:p>
          <a:p>
            <a:pPr marL="540000" indent="0">
              <a:buNone/>
            </a:pPr>
            <a:r>
              <a:rPr lang="hu-HU" dirty="0"/>
              <a:t>genetikai ujjlenyomat azonosítása</a:t>
            </a:r>
          </a:p>
          <a:p>
            <a:pPr marL="540000" indent="0">
              <a:buNone/>
            </a:pPr>
            <a:r>
              <a:rPr lang="hu-HU" dirty="0"/>
              <a:t>fertőző betegségek diagnosztikájára</a:t>
            </a:r>
          </a:p>
          <a:p>
            <a:pPr marL="540000" indent="0">
              <a:buNone/>
            </a:pPr>
            <a:r>
              <a:rPr lang="hu-HU" dirty="0"/>
              <a:t>gének klónozása</a:t>
            </a:r>
          </a:p>
          <a:p>
            <a:pPr marL="540000" indent="0">
              <a:buNone/>
            </a:pPr>
            <a:r>
              <a:rPr lang="hu-HU" dirty="0"/>
              <a:t>apasági vizsgálatok elvégzése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7</a:t>
            </a:fld>
            <a:endParaRPr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60FB164-1695-4306-BCC0-1CA906F7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8586" y="1371000"/>
            <a:ext cx="4545144" cy="4116000"/>
          </a:xfrm>
        </p:spPr>
        <p:txBody>
          <a:bodyPr/>
          <a:lstStyle/>
          <a:p>
            <a:pPr marL="152396" indent="0" algn="just">
              <a:buNone/>
            </a:pPr>
            <a:r>
              <a:rPr lang="hu-HU" dirty="0"/>
              <a:t>Az eredeti PCR-eljárásnál 94°C-os hevítést alkalmaztak a DNS denaturálásához, és így a </a:t>
            </a:r>
            <a:r>
              <a:rPr lang="hu-HU" dirty="0" err="1"/>
              <a:t>polimeráz</a:t>
            </a:r>
            <a:r>
              <a:rPr lang="hu-HU" dirty="0"/>
              <a:t> enzimeket újra kellett tölteni minden hevítési ciklust követően. </a:t>
            </a:r>
          </a:p>
          <a:p>
            <a:pPr marL="152396" indent="0" algn="just">
              <a:buNone/>
            </a:pPr>
            <a:r>
              <a:rPr lang="hu-HU" dirty="0"/>
              <a:t>Az ötlet, hogy hőstabil DNS-</a:t>
            </a:r>
            <a:r>
              <a:rPr lang="hu-HU" dirty="0" err="1"/>
              <a:t>polimerázt</a:t>
            </a:r>
            <a:r>
              <a:rPr lang="hu-HU" dirty="0"/>
              <a:t> használjanak oldotta meg a problémát. Ezt a </a:t>
            </a:r>
            <a:r>
              <a:rPr lang="hu-HU" i="1" dirty="0" err="1"/>
              <a:t>Thermus</a:t>
            </a:r>
            <a:r>
              <a:rPr lang="hu-HU" i="1" dirty="0"/>
              <a:t> </a:t>
            </a:r>
            <a:r>
              <a:rPr lang="hu-HU" i="1" dirty="0" err="1"/>
              <a:t>aquaticus</a:t>
            </a:r>
            <a:r>
              <a:rPr lang="hu-HU" dirty="0"/>
              <a:t> fajban találták meg.</a:t>
            </a:r>
          </a:p>
        </p:txBody>
      </p:sp>
      <p:pic>
        <p:nvPicPr>
          <p:cNvPr id="2050" name="Picture 2" descr="KapcsolÃ³dÃ³ kÃ©p">
            <a:extLst>
              <a:ext uri="{FF2B5EF4-FFF2-40B4-BE49-F238E27FC236}">
                <a16:creationId xmlns:a16="http://schemas.microsoft.com/office/drawing/2014/main" id="{D709AD6D-8513-4E29-95BA-7793E6A6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1" y="1055515"/>
            <a:ext cx="4721311" cy="47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7D537AB-7ECA-455D-9FDF-BBCF8886DB3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0217" y="2350200"/>
            <a:ext cx="9386833" cy="1900524"/>
          </a:xfrm>
        </p:spPr>
        <p:txBody>
          <a:bodyPr>
            <a:normAutofit lnSpcReduction="10000"/>
          </a:bodyPr>
          <a:lstStyle/>
          <a:p>
            <a:pPr marL="152396" indent="0" algn="just">
              <a:buNone/>
            </a:pPr>
            <a:r>
              <a:rPr lang="hu-HU" dirty="0"/>
              <a:t>Az élő szervezetekben zajló replikációtól jól megkülönböztethető, PCR során csak kis DNS-</a:t>
            </a:r>
            <a:r>
              <a:rPr lang="hu-HU" dirty="0" err="1"/>
              <a:t>fragmentek</a:t>
            </a:r>
            <a:r>
              <a:rPr lang="hu-HU" dirty="0"/>
              <a:t> </a:t>
            </a:r>
            <a:r>
              <a:rPr lang="hu-HU" dirty="0" err="1"/>
              <a:t>amplifikálódhatnak</a:t>
            </a:r>
            <a:r>
              <a:rPr lang="hu-HU" dirty="0"/>
              <a:t>, bővülhetnek általában </a:t>
            </a:r>
            <a:r>
              <a:rPr lang="hu-HU" b="1" dirty="0"/>
              <a:t>10 </a:t>
            </a:r>
            <a:r>
              <a:rPr lang="hu-HU" b="1" dirty="0" err="1"/>
              <a:t>kbp</a:t>
            </a:r>
            <a:r>
              <a:rPr lang="hu-HU" dirty="0"/>
              <a:t> hosszúságra. Ugyanakkor </a:t>
            </a:r>
            <a:r>
              <a:rPr lang="hu-HU" dirty="0" err="1"/>
              <a:t>rekombináns</a:t>
            </a:r>
            <a:r>
              <a:rPr lang="hu-HU" dirty="0"/>
              <a:t> </a:t>
            </a:r>
            <a:r>
              <a:rPr lang="hu-HU" dirty="0" err="1"/>
              <a:t>polimerázok</a:t>
            </a:r>
            <a:r>
              <a:rPr lang="hu-HU" dirty="0"/>
              <a:t> használatával a bővített </a:t>
            </a:r>
            <a:r>
              <a:rPr lang="hu-HU" dirty="0" err="1"/>
              <a:t>fragmentek</a:t>
            </a:r>
            <a:r>
              <a:rPr lang="hu-HU" dirty="0"/>
              <a:t> hossza a </a:t>
            </a:r>
            <a:r>
              <a:rPr lang="hu-HU" b="1" dirty="0"/>
              <a:t>70 </a:t>
            </a:r>
            <a:r>
              <a:rPr lang="hu-HU" b="1" dirty="0" err="1"/>
              <a:t>kbp</a:t>
            </a:r>
            <a:r>
              <a:rPr lang="hu-HU" dirty="0"/>
              <a:t> hosszúságot is elérheti. </a:t>
            </a:r>
          </a:p>
        </p:txBody>
      </p:sp>
    </p:spTree>
    <p:extLst>
      <p:ext uri="{BB962C8B-B14F-4D97-AF65-F5344CB8AC3E}">
        <p14:creationId xmlns:p14="http://schemas.microsoft.com/office/powerpoint/2010/main" val="255121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9</a:t>
            </a:fld>
            <a:endParaRPr/>
          </a:p>
        </p:txBody>
      </p:sp>
      <p:pic>
        <p:nvPicPr>
          <p:cNvPr id="3074" name="Picture 2" descr="KÃ©ptalÃ¡lat">
            <a:extLst>
              <a:ext uri="{FF2B5EF4-FFF2-40B4-BE49-F238E27FC236}">
                <a16:creationId xmlns:a16="http://schemas.microsoft.com/office/drawing/2014/main" id="{62FD13A1-07B4-4889-A39C-DB58E70A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40" y="2641817"/>
            <a:ext cx="4176584" cy="41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Ív 1">
            <a:extLst>
              <a:ext uri="{FF2B5EF4-FFF2-40B4-BE49-F238E27FC236}">
                <a16:creationId xmlns:a16="http://schemas.microsoft.com/office/drawing/2014/main" id="{BCCA9E30-502E-4CF4-AEB7-9BAF7ECFFEBA}"/>
              </a:ext>
            </a:extLst>
          </p:cNvPr>
          <p:cNvSpPr/>
          <p:nvPr/>
        </p:nvSpPr>
        <p:spPr>
          <a:xfrm>
            <a:off x="2833816" y="2841585"/>
            <a:ext cx="1927654" cy="92263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92F1693-9734-4E67-94F9-EA834088CACF}"/>
              </a:ext>
            </a:extLst>
          </p:cNvPr>
          <p:cNvCxnSpPr/>
          <p:nvPr/>
        </p:nvCxnSpPr>
        <p:spPr>
          <a:xfrm>
            <a:off x="4934465" y="2437931"/>
            <a:ext cx="0" cy="864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Ív 10">
            <a:extLst>
              <a:ext uri="{FF2B5EF4-FFF2-40B4-BE49-F238E27FC236}">
                <a16:creationId xmlns:a16="http://schemas.microsoft.com/office/drawing/2014/main" id="{7CB841FC-CECE-4D54-98EE-9C6F06B5EBA1}"/>
              </a:ext>
            </a:extLst>
          </p:cNvPr>
          <p:cNvSpPr/>
          <p:nvPr/>
        </p:nvSpPr>
        <p:spPr>
          <a:xfrm>
            <a:off x="2689657" y="3208169"/>
            <a:ext cx="1927654" cy="92263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Ív 11">
            <a:extLst>
              <a:ext uri="{FF2B5EF4-FFF2-40B4-BE49-F238E27FC236}">
                <a16:creationId xmlns:a16="http://schemas.microsoft.com/office/drawing/2014/main" id="{C8432B0A-D8FD-460E-90CF-E37ACB877629}"/>
              </a:ext>
            </a:extLst>
          </p:cNvPr>
          <p:cNvSpPr/>
          <p:nvPr/>
        </p:nvSpPr>
        <p:spPr>
          <a:xfrm flipH="1">
            <a:off x="5082746" y="2841585"/>
            <a:ext cx="1927654" cy="92263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Ív 12">
            <a:extLst>
              <a:ext uri="{FF2B5EF4-FFF2-40B4-BE49-F238E27FC236}">
                <a16:creationId xmlns:a16="http://schemas.microsoft.com/office/drawing/2014/main" id="{0861EEFE-04F3-4C3E-B42D-5E76B130540E}"/>
              </a:ext>
            </a:extLst>
          </p:cNvPr>
          <p:cNvSpPr/>
          <p:nvPr/>
        </p:nvSpPr>
        <p:spPr>
          <a:xfrm flipH="1">
            <a:off x="5255741" y="3208169"/>
            <a:ext cx="1927654" cy="92263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3C29966-E90F-42A5-AD86-B5A85420F32F}"/>
              </a:ext>
            </a:extLst>
          </p:cNvPr>
          <p:cNvSpPr txBox="1"/>
          <p:nvPr/>
        </p:nvSpPr>
        <p:spPr>
          <a:xfrm>
            <a:off x="4307979" y="2099377"/>
            <a:ext cx="1252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/>
              <a:t>DNS-templát</a:t>
            </a:r>
            <a:endParaRPr lang="hu-HU" sz="16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476378E-E074-48E2-AF1E-738A588A9671}"/>
              </a:ext>
            </a:extLst>
          </p:cNvPr>
          <p:cNvSpPr txBox="1"/>
          <p:nvPr/>
        </p:nvSpPr>
        <p:spPr>
          <a:xfrm>
            <a:off x="2209484" y="2641817"/>
            <a:ext cx="1594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primer szakaszok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55F9FFA-454B-42F5-A05E-71418BBA872A}"/>
              </a:ext>
            </a:extLst>
          </p:cNvPr>
          <p:cNvSpPr txBox="1"/>
          <p:nvPr/>
        </p:nvSpPr>
        <p:spPr>
          <a:xfrm>
            <a:off x="6045075" y="2641817"/>
            <a:ext cx="197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DNS-</a:t>
            </a:r>
            <a:r>
              <a:rPr lang="hu-HU" sz="1600" dirty="0" err="1"/>
              <a:t>polimeráz</a:t>
            </a:r>
            <a:r>
              <a:rPr lang="hu-HU" sz="1600" dirty="0"/>
              <a:t> enzim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225BAFD-C672-4549-BBFB-397950F0B304}"/>
              </a:ext>
            </a:extLst>
          </p:cNvPr>
          <p:cNvSpPr txBox="1"/>
          <p:nvPr/>
        </p:nvSpPr>
        <p:spPr>
          <a:xfrm>
            <a:off x="2478162" y="3038892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nukleotidok</a:t>
            </a:r>
            <a:endParaRPr lang="hu-HU" sz="16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0FE122E-CB2F-489D-A519-F2047E5E117D}"/>
              </a:ext>
            </a:extLst>
          </p:cNvPr>
          <p:cNvSpPr txBox="1"/>
          <p:nvPr/>
        </p:nvSpPr>
        <p:spPr>
          <a:xfrm>
            <a:off x="6219568" y="3038892"/>
            <a:ext cx="85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puffer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99960CB-5C20-46F1-A465-16C2210140AC}"/>
              </a:ext>
            </a:extLst>
          </p:cNvPr>
          <p:cNvSpPr txBox="1"/>
          <p:nvPr/>
        </p:nvSpPr>
        <p:spPr>
          <a:xfrm>
            <a:off x="737289" y="576575"/>
            <a:ext cx="5555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latin typeface="+mj-lt"/>
              </a:rPr>
              <a:t>Alapvető komponensek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460</Words>
  <Application>Microsoft Office PowerPoint</Application>
  <PresentationFormat>Szélesvásznú</PresentationFormat>
  <Paragraphs>79</Paragraphs>
  <Slides>18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Enzimek a diagnosztikában</vt:lpstr>
      <vt:lpstr>DNS polimeráz enzim</vt:lpstr>
      <vt:lpstr>PowerPoint-bemutató</vt:lpstr>
      <vt:lpstr>PowerPoint-bemutató</vt:lpstr>
      <vt:lpstr>PowerPoint-bemutató</vt:lpstr>
      <vt:lpstr>Polimeráz-láncreakció (PCR)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fenilketonuria</vt:lpstr>
      <vt:lpstr>Kimutatási módszerek</vt:lpstr>
      <vt:lpstr>PowerPoint-bemutató</vt:lpstr>
      <vt:lpstr>Enzimatikus módszer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Enzimek a diagnosztikában</dc:title>
  <dc:creator>EDU_PTDN_5715@diakoffice.onmicrosoft.com</dc:creator>
  <cp:lastModifiedBy>EDU_PTDN_5715@diakoffice.onmicrosoft.com</cp:lastModifiedBy>
  <cp:revision>7</cp:revision>
  <dcterms:created xsi:type="dcterms:W3CDTF">2018-10-28T08:06:30Z</dcterms:created>
  <dcterms:modified xsi:type="dcterms:W3CDTF">2018-11-08T13:12:00Z</dcterms:modified>
</cp:coreProperties>
</file>