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7" r:id="rId13"/>
    <p:sldId id="269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ba Áron" initials="TÁ" lastIdx="1" clrIdx="0">
    <p:extLst>
      <p:ext uri="{19B8F6BF-5375-455C-9EA6-DF929625EA0E}">
        <p15:presenceInfo xmlns:p15="http://schemas.microsoft.com/office/powerpoint/2012/main" userId="Taba Ár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600" autoAdjust="0"/>
  </p:normalViewPr>
  <p:slideViewPr>
    <p:cSldViewPr snapToGrid="0">
      <p:cViewPr varScale="1">
        <p:scale>
          <a:sx n="47" d="100"/>
          <a:sy n="47" d="100"/>
        </p:scale>
        <p:origin x="1392" y="52"/>
      </p:cViewPr>
      <p:guideLst/>
    </p:cSldViewPr>
  </p:slideViewPr>
  <p:notesTextViewPr>
    <p:cViewPr>
      <p:scale>
        <a:sx n="1" d="1"/>
        <a:sy n="1" d="1"/>
      </p:scale>
      <p:origin x="0" y="-12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91B606-C8C9-4012-884F-9C24B767AD0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2CF00F4-5EE6-4254-B846-CD20DBED3AE7}">
      <dgm:prSet/>
      <dgm:spPr/>
      <dgm:t>
        <a:bodyPr/>
        <a:lstStyle/>
        <a:p>
          <a:r>
            <a:rPr lang="hu-HU"/>
            <a:t>Glutén</a:t>
          </a:r>
          <a:endParaRPr lang="en-US"/>
        </a:p>
      </dgm:t>
    </dgm:pt>
    <dgm:pt modelId="{6DEA2FEA-19C8-4B95-9DA5-7D4411CA4183}" type="parTrans" cxnId="{A25681C4-8912-450F-A89F-5E658172A49F}">
      <dgm:prSet/>
      <dgm:spPr/>
      <dgm:t>
        <a:bodyPr/>
        <a:lstStyle/>
        <a:p>
          <a:endParaRPr lang="en-US"/>
        </a:p>
      </dgm:t>
    </dgm:pt>
    <dgm:pt modelId="{CE51162E-CD43-4FAB-8071-DAEF4D45929C}" type="sibTrans" cxnId="{A25681C4-8912-450F-A89F-5E658172A49F}">
      <dgm:prSet/>
      <dgm:spPr/>
      <dgm:t>
        <a:bodyPr/>
        <a:lstStyle/>
        <a:p>
          <a:endParaRPr lang="en-US"/>
        </a:p>
      </dgm:t>
    </dgm:pt>
    <dgm:pt modelId="{47FE7226-5D3C-4F1D-8902-1B823368EE85}">
      <dgm:prSet/>
      <dgm:spPr/>
      <dgm:t>
        <a:bodyPr/>
        <a:lstStyle/>
        <a:p>
          <a:r>
            <a:rPr lang="hu-HU"/>
            <a:t>Keményítő</a:t>
          </a:r>
          <a:endParaRPr lang="en-US"/>
        </a:p>
      </dgm:t>
    </dgm:pt>
    <dgm:pt modelId="{E39CEDE7-384F-4478-AADC-736D4ADD2CC0}" type="parTrans" cxnId="{07E4C134-D915-4784-966B-786938846676}">
      <dgm:prSet/>
      <dgm:spPr/>
      <dgm:t>
        <a:bodyPr/>
        <a:lstStyle/>
        <a:p>
          <a:endParaRPr lang="en-US"/>
        </a:p>
      </dgm:t>
    </dgm:pt>
    <dgm:pt modelId="{A28014FF-FFCC-4701-A6E2-ADB19897A930}" type="sibTrans" cxnId="{07E4C134-D915-4784-966B-786938846676}">
      <dgm:prSet/>
      <dgm:spPr/>
      <dgm:t>
        <a:bodyPr/>
        <a:lstStyle/>
        <a:p>
          <a:endParaRPr lang="en-US"/>
        </a:p>
      </dgm:t>
    </dgm:pt>
    <dgm:pt modelId="{794E7005-0BC5-4124-AB81-D1EFF8DC6E09}">
      <dgm:prSet/>
      <dgm:spPr/>
      <dgm:t>
        <a:bodyPr/>
        <a:lstStyle/>
        <a:p>
          <a:r>
            <a:rPr lang="hu-HU"/>
            <a:t>Nem keményítő alapú poliszacharidok</a:t>
          </a:r>
          <a:endParaRPr lang="en-US"/>
        </a:p>
      </dgm:t>
    </dgm:pt>
    <dgm:pt modelId="{587F6594-CFA5-4D93-8BB6-9BCCAF5FAB2C}" type="parTrans" cxnId="{B8EA2B46-6C16-4B46-90DF-F73ED002C781}">
      <dgm:prSet/>
      <dgm:spPr/>
      <dgm:t>
        <a:bodyPr/>
        <a:lstStyle/>
        <a:p>
          <a:endParaRPr lang="en-US"/>
        </a:p>
      </dgm:t>
    </dgm:pt>
    <dgm:pt modelId="{CB447AE8-01B3-4FB8-B207-70AED837A443}" type="sibTrans" cxnId="{B8EA2B46-6C16-4B46-90DF-F73ED002C781}">
      <dgm:prSet/>
      <dgm:spPr/>
      <dgm:t>
        <a:bodyPr/>
        <a:lstStyle/>
        <a:p>
          <a:endParaRPr lang="en-US"/>
        </a:p>
      </dgm:t>
    </dgm:pt>
    <dgm:pt modelId="{A5DE8FBE-F022-42C4-9319-F95058D6EA76}">
      <dgm:prSet/>
      <dgm:spPr/>
      <dgm:t>
        <a:bodyPr/>
        <a:lstStyle/>
        <a:p>
          <a:r>
            <a:rPr lang="hu-HU"/>
            <a:t>Lipidek</a:t>
          </a:r>
          <a:endParaRPr lang="en-US"/>
        </a:p>
      </dgm:t>
    </dgm:pt>
    <dgm:pt modelId="{A36BCAFE-CDAC-40A3-9DD6-74C9C20D52E1}" type="parTrans" cxnId="{D2590DEA-E012-407E-8F04-B9FD10684DF3}">
      <dgm:prSet/>
      <dgm:spPr/>
      <dgm:t>
        <a:bodyPr/>
        <a:lstStyle/>
        <a:p>
          <a:endParaRPr lang="en-US"/>
        </a:p>
      </dgm:t>
    </dgm:pt>
    <dgm:pt modelId="{7A1BAEE5-D4C0-4496-9EA3-D65C7E865F25}" type="sibTrans" cxnId="{D2590DEA-E012-407E-8F04-B9FD10684DF3}">
      <dgm:prSet/>
      <dgm:spPr/>
      <dgm:t>
        <a:bodyPr/>
        <a:lstStyle/>
        <a:p>
          <a:endParaRPr lang="en-US"/>
        </a:p>
      </dgm:t>
    </dgm:pt>
    <dgm:pt modelId="{CCD3ED78-8237-4EE2-BEC4-B5E8AE8899D6}" type="pres">
      <dgm:prSet presAssocID="{4191B606-C8C9-4012-884F-9C24B767AD0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F06BD7E0-E169-4F4A-98BA-110102720155}" type="pres">
      <dgm:prSet presAssocID="{22CF00F4-5EE6-4254-B846-CD20DBED3AE7}" presName="thickLine" presStyleLbl="alignNode1" presStyleIdx="0" presStyleCnt="4"/>
      <dgm:spPr/>
    </dgm:pt>
    <dgm:pt modelId="{D310869F-5C79-43E2-B175-F802AE90C1F9}" type="pres">
      <dgm:prSet presAssocID="{22CF00F4-5EE6-4254-B846-CD20DBED3AE7}" presName="horz1" presStyleCnt="0"/>
      <dgm:spPr/>
    </dgm:pt>
    <dgm:pt modelId="{C9534462-7CC7-4BA5-BC92-7AAA7FD12D45}" type="pres">
      <dgm:prSet presAssocID="{22CF00F4-5EE6-4254-B846-CD20DBED3AE7}" presName="tx1" presStyleLbl="revTx" presStyleIdx="0" presStyleCnt="4"/>
      <dgm:spPr/>
      <dgm:t>
        <a:bodyPr/>
        <a:lstStyle/>
        <a:p>
          <a:endParaRPr lang="hu-HU"/>
        </a:p>
      </dgm:t>
    </dgm:pt>
    <dgm:pt modelId="{871AA7B4-3BC0-4D71-A2AB-31C50AA5DDF6}" type="pres">
      <dgm:prSet presAssocID="{22CF00F4-5EE6-4254-B846-CD20DBED3AE7}" presName="vert1" presStyleCnt="0"/>
      <dgm:spPr/>
    </dgm:pt>
    <dgm:pt modelId="{33B0AA5F-3356-42E6-8F3F-FEBEAC7C8B7E}" type="pres">
      <dgm:prSet presAssocID="{47FE7226-5D3C-4F1D-8902-1B823368EE85}" presName="thickLine" presStyleLbl="alignNode1" presStyleIdx="1" presStyleCnt="4"/>
      <dgm:spPr/>
    </dgm:pt>
    <dgm:pt modelId="{F48F9647-A67B-452A-B516-990A2128D67F}" type="pres">
      <dgm:prSet presAssocID="{47FE7226-5D3C-4F1D-8902-1B823368EE85}" presName="horz1" presStyleCnt="0"/>
      <dgm:spPr/>
    </dgm:pt>
    <dgm:pt modelId="{2B35500E-A215-4A85-A07B-6169029049EB}" type="pres">
      <dgm:prSet presAssocID="{47FE7226-5D3C-4F1D-8902-1B823368EE85}" presName="tx1" presStyleLbl="revTx" presStyleIdx="1" presStyleCnt="4"/>
      <dgm:spPr/>
      <dgm:t>
        <a:bodyPr/>
        <a:lstStyle/>
        <a:p>
          <a:endParaRPr lang="hu-HU"/>
        </a:p>
      </dgm:t>
    </dgm:pt>
    <dgm:pt modelId="{CE8803F1-BAC5-48FA-AE3D-03AD83886ED3}" type="pres">
      <dgm:prSet presAssocID="{47FE7226-5D3C-4F1D-8902-1B823368EE85}" presName="vert1" presStyleCnt="0"/>
      <dgm:spPr/>
    </dgm:pt>
    <dgm:pt modelId="{CD588475-6232-48AA-9EF9-E1BD312D942C}" type="pres">
      <dgm:prSet presAssocID="{794E7005-0BC5-4124-AB81-D1EFF8DC6E09}" presName="thickLine" presStyleLbl="alignNode1" presStyleIdx="2" presStyleCnt="4"/>
      <dgm:spPr/>
    </dgm:pt>
    <dgm:pt modelId="{D2A30B63-A389-4874-AC53-C8130883BDEE}" type="pres">
      <dgm:prSet presAssocID="{794E7005-0BC5-4124-AB81-D1EFF8DC6E09}" presName="horz1" presStyleCnt="0"/>
      <dgm:spPr/>
    </dgm:pt>
    <dgm:pt modelId="{8FE7A8B7-4BA1-4ED8-A5D5-5B3B71E57E8C}" type="pres">
      <dgm:prSet presAssocID="{794E7005-0BC5-4124-AB81-D1EFF8DC6E09}" presName="tx1" presStyleLbl="revTx" presStyleIdx="2" presStyleCnt="4"/>
      <dgm:spPr/>
      <dgm:t>
        <a:bodyPr/>
        <a:lstStyle/>
        <a:p>
          <a:endParaRPr lang="hu-HU"/>
        </a:p>
      </dgm:t>
    </dgm:pt>
    <dgm:pt modelId="{BD565140-DF51-4F95-9E62-D3C4B04E48E8}" type="pres">
      <dgm:prSet presAssocID="{794E7005-0BC5-4124-AB81-D1EFF8DC6E09}" presName="vert1" presStyleCnt="0"/>
      <dgm:spPr/>
    </dgm:pt>
    <dgm:pt modelId="{88F366FD-AFAB-4485-AB94-8DF146168D38}" type="pres">
      <dgm:prSet presAssocID="{A5DE8FBE-F022-42C4-9319-F95058D6EA76}" presName="thickLine" presStyleLbl="alignNode1" presStyleIdx="3" presStyleCnt="4"/>
      <dgm:spPr/>
    </dgm:pt>
    <dgm:pt modelId="{DE3F4DAA-6C40-4C51-A6AA-45983E26547F}" type="pres">
      <dgm:prSet presAssocID="{A5DE8FBE-F022-42C4-9319-F95058D6EA76}" presName="horz1" presStyleCnt="0"/>
      <dgm:spPr/>
    </dgm:pt>
    <dgm:pt modelId="{145C92E2-FC9F-4215-BE5E-A24C00B5C16F}" type="pres">
      <dgm:prSet presAssocID="{A5DE8FBE-F022-42C4-9319-F95058D6EA76}" presName="tx1" presStyleLbl="revTx" presStyleIdx="3" presStyleCnt="4"/>
      <dgm:spPr/>
      <dgm:t>
        <a:bodyPr/>
        <a:lstStyle/>
        <a:p>
          <a:endParaRPr lang="hu-HU"/>
        </a:p>
      </dgm:t>
    </dgm:pt>
    <dgm:pt modelId="{FB7D999B-2385-4786-A71C-FF364C9A462E}" type="pres">
      <dgm:prSet presAssocID="{A5DE8FBE-F022-42C4-9319-F95058D6EA76}" presName="vert1" presStyleCnt="0"/>
      <dgm:spPr/>
    </dgm:pt>
  </dgm:ptLst>
  <dgm:cxnLst>
    <dgm:cxn modelId="{D2590DEA-E012-407E-8F04-B9FD10684DF3}" srcId="{4191B606-C8C9-4012-884F-9C24B767AD0A}" destId="{A5DE8FBE-F022-42C4-9319-F95058D6EA76}" srcOrd="3" destOrd="0" parTransId="{A36BCAFE-CDAC-40A3-9DD6-74C9C20D52E1}" sibTransId="{7A1BAEE5-D4C0-4496-9EA3-D65C7E865F25}"/>
    <dgm:cxn modelId="{07E4C134-D915-4784-966B-786938846676}" srcId="{4191B606-C8C9-4012-884F-9C24B767AD0A}" destId="{47FE7226-5D3C-4F1D-8902-1B823368EE85}" srcOrd="1" destOrd="0" parTransId="{E39CEDE7-384F-4478-AADC-736D4ADD2CC0}" sibTransId="{A28014FF-FFCC-4701-A6E2-ADB19897A930}"/>
    <dgm:cxn modelId="{B8EA2B46-6C16-4B46-90DF-F73ED002C781}" srcId="{4191B606-C8C9-4012-884F-9C24B767AD0A}" destId="{794E7005-0BC5-4124-AB81-D1EFF8DC6E09}" srcOrd="2" destOrd="0" parTransId="{587F6594-CFA5-4D93-8BB6-9BCCAF5FAB2C}" sibTransId="{CB447AE8-01B3-4FB8-B207-70AED837A443}"/>
    <dgm:cxn modelId="{50C44D69-89DA-4DAA-B666-7E3451B55970}" type="presOf" srcId="{794E7005-0BC5-4124-AB81-D1EFF8DC6E09}" destId="{8FE7A8B7-4BA1-4ED8-A5D5-5B3B71E57E8C}" srcOrd="0" destOrd="0" presId="urn:microsoft.com/office/officeart/2008/layout/LinedList"/>
    <dgm:cxn modelId="{7B408798-9847-4FF6-85DD-7EB01872C9A7}" type="presOf" srcId="{47FE7226-5D3C-4F1D-8902-1B823368EE85}" destId="{2B35500E-A215-4A85-A07B-6169029049EB}" srcOrd="0" destOrd="0" presId="urn:microsoft.com/office/officeart/2008/layout/LinedList"/>
    <dgm:cxn modelId="{A25681C4-8912-450F-A89F-5E658172A49F}" srcId="{4191B606-C8C9-4012-884F-9C24B767AD0A}" destId="{22CF00F4-5EE6-4254-B846-CD20DBED3AE7}" srcOrd="0" destOrd="0" parTransId="{6DEA2FEA-19C8-4B95-9DA5-7D4411CA4183}" sibTransId="{CE51162E-CD43-4FAB-8071-DAEF4D45929C}"/>
    <dgm:cxn modelId="{9B07DE07-5ACC-4E30-A20D-D4C49AC6E870}" type="presOf" srcId="{22CF00F4-5EE6-4254-B846-CD20DBED3AE7}" destId="{C9534462-7CC7-4BA5-BC92-7AAA7FD12D45}" srcOrd="0" destOrd="0" presId="urn:microsoft.com/office/officeart/2008/layout/LinedList"/>
    <dgm:cxn modelId="{6115C12B-CF75-4084-8C22-05C171E4B997}" type="presOf" srcId="{4191B606-C8C9-4012-884F-9C24B767AD0A}" destId="{CCD3ED78-8237-4EE2-BEC4-B5E8AE8899D6}" srcOrd="0" destOrd="0" presId="urn:microsoft.com/office/officeart/2008/layout/LinedList"/>
    <dgm:cxn modelId="{EA1CA71B-19A6-4827-A587-5E4A1A1B23C0}" type="presOf" srcId="{A5DE8FBE-F022-42C4-9319-F95058D6EA76}" destId="{145C92E2-FC9F-4215-BE5E-A24C00B5C16F}" srcOrd="0" destOrd="0" presId="urn:microsoft.com/office/officeart/2008/layout/LinedList"/>
    <dgm:cxn modelId="{4326521E-079A-4C7A-B172-1852853ECD3E}" type="presParOf" srcId="{CCD3ED78-8237-4EE2-BEC4-B5E8AE8899D6}" destId="{F06BD7E0-E169-4F4A-98BA-110102720155}" srcOrd="0" destOrd="0" presId="urn:microsoft.com/office/officeart/2008/layout/LinedList"/>
    <dgm:cxn modelId="{A502476E-2B39-4D07-A1FC-F47D8CCC43B0}" type="presParOf" srcId="{CCD3ED78-8237-4EE2-BEC4-B5E8AE8899D6}" destId="{D310869F-5C79-43E2-B175-F802AE90C1F9}" srcOrd="1" destOrd="0" presId="urn:microsoft.com/office/officeart/2008/layout/LinedList"/>
    <dgm:cxn modelId="{2DCED617-2A5E-4E39-A9B3-0D0E4DE076CE}" type="presParOf" srcId="{D310869F-5C79-43E2-B175-F802AE90C1F9}" destId="{C9534462-7CC7-4BA5-BC92-7AAA7FD12D45}" srcOrd="0" destOrd="0" presId="urn:microsoft.com/office/officeart/2008/layout/LinedList"/>
    <dgm:cxn modelId="{F78D9AED-3038-43C6-8934-72479D05243A}" type="presParOf" srcId="{D310869F-5C79-43E2-B175-F802AE90C1F9}" destId="{871AA7B4-3BC0-4D71-A2AB-31C50AA5DDF6}" srcOrd="1" destOrd="0" presId="urn:microsoft.com/office/officeart/2008/layout/LinedList"/>
    <dgm:cxn modelId="{B546E184-02CB-4E5D-9482-58927F17B316}" type="presParOf" srcId="{CCD3ED78-8237-4EE2-BEC4-B5E8AE8899D6}" destId="{33B0AA5F-3356-42E6-8F3F-FEBEAC7C8B7E}" srcOrd="2" destOrd="0" presId="urn:microsoft.com/office/officeart/2008/layout/LinedList"/>
    <dgm:cxn modelId="{2098C8CD-0CBC-4E78-A006-977765973B72}" type="presParOf" srcId="{CCD3ED78-8237-4EE2-BEC4-B5E8AE8899D6}" destId="{F48F9647-A67B-452A-B516-990A2128D67F}" srcOrd="3" destOrd="0" presId="urn:microsoft.com/office/officeart/2008/layout/LinedList"/>
    <dgm:cxn modelId="{F2893AD2-0C23-4675-809A-9E5FFF07A750}" type="presParOf" srcId="{F48F9647-A67B-452A-B516-990A2128D67F}" destId="{2B35500E-A215-4A85-A07B-6169029049EB}" srcOrd="0" destOrd="0" presId="urn:microsoft.com/office/officeart/2008/layout/LinedList"/>
    <dgm:cxn modelId="{A6FE7016-1E89-467C-B6F0-DC9D79EC3D19}" type="presParOf" srcId="{F48F9647-A67B-452A-B516-990A2128D67F}" destId="{CE8803F1-BAC5-48FA-AE3D-03AD83886ED3}" srcOrd="1" destOrd="0" presId="urn:microsoft.com/office/officeart/2008/layout/LinedList"/>
    <dgm:cxn modelId="{DD498530-0FA6-421F-A93A-F6A731C2F7D8}" type="presParOf" srcId="{CCD3ED78-8237-4EE2-BEC4-B5E8AE8899D6}" destId="{CD588475-6232-48AA-9EF9-E1BD312D942C}" srcOrd="4" destOrd="0" presId="urn:microsoft.com/office/officeart/2008/layout/LinedList"/>
    <dgm:cxn modelId="{54301475-EC1C-48C3-BBCA-519F2F33AF70}" type="presParOf" srcId="{CCD3ED78-8237-4EE2-BEC4-B5E8AE8899D6}" destId="{D2A30B63-A389-4874-AC53-C8130883BDEE}" srcOrd="5" destOrd="0" presId="urn:microsoft.com/office/officeart/2008/layout/LinedList"/>
    <dgm:cxn modelId="{568B9585-388D-4CF5-BE99-06A863C69C3A}" type="presParOf" srcId="{D2A30B63-A389-4874-AC53-C8130883BDEE}" destId="{8FE7A8B7-4BA1-4ED8-A5D5-5B3B71E57E8C}" srcOrd="0" destOrd="0" presId="urn:microsoft.com/office/officeart/2008/layout/LinedList"/>
    <dgm:cxn modelId="{CF68594A-677B-4DE5-9E59-297480EE57E1}" type="presParOf" srcId="{D2A30B63-A389-4874-AC53-C8130883BDEE}" destId="{BD565140-DF51-4F95-9E62-D3C4B04E48E8}" srcOrd="1" destOrd="0" presId="urn:microsoft.com/office/officeart/2008/layout/LinedList"/>
    <dgm:cxn modelId="{ADD310E3-FB49-471B-9237-E9E71A1A440F}" type="presParOf" srcId="{CCD3ED78-8237-4EE2-BEC4-B5E8AE8899D6}" destId="{88F366FD-AFAB-4485-AB94-8DF146168D38}" srcOrd="6" destOrd="0" presId="urn:microsoft.com/office/officeart/2008/layout/LinedList"/>
    <dgm:cxn modelId="{C87DDCCA-34D0-4EA6-B746-211031C2716B}" type="presParOf" srcId="{CCD3ED78-8237-4EE2-BEC4-B5E8AE8899D6}" destId="{DE3F4DAA-6C40-4C51-A6AA-45983E26547F}" srcOrd="7" destOrd="0" presId="urn:microsoft.com/office/officeart/2008/layout/LinedList"/>
    <dgm:cxn modelId="{92014775-48AB-49F6-8175-636EF4529CA3}" type="presParOf" srcId="{DE3F4DAA-6C40-4C51-A6AA-45983E26547F}" destId="{145C92E2-FC9F-4215-BE5E-A24C00B5C16F}" srcOrd="0" destOrd="0" presId="urn:microsoft.com/office/officeart/2008/layout/LinedList"/>
    <dgm:cxn modelId="{DDE7787F-DC30-4B78-8BE5-C07BD2B2A993}" type="presParOf" srcId="{DE3F4DAA-6C40-4C51-A6AA-45983E26547F}" destId="{FB7D999B-2385-4786-A71C-FF364C9A462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D79514-BC45-42F8-A923-58BD14E2F58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05AE14E-DBA3-41F1-9666-A5A0C3DFE8F9}">
      <dgm:prSet/>
      <dgm:spPr/>
      <dgm:t>
        <a:bodyPr/>
        <a:lstStyle/>
        <a:p>
          <a:r>
            <a:rPr lang="hu-HU" dirty="0"/>
            <a:t>Alfa-amiláz: a  keményítő bontásával késlelteti a </a:t>
          </a:r>
          <a:r>
            <a:rPr lang="hu-HU" dirty="0" err="1"/>
            <a:t>retrogradációt</a:t>
          </a:r>
          <a:r>
            <a:rPr lang="hu-HU" dirty="0"/>
            <a:t>, de túl adagolva ragadós, gumis lesz a tészta. → </a:t>
          </a:r>
          <a:r>
            <a:rPr lang="hu-HU" dirty="0" err="1"/>
            <a:t>maltodextrinek</a:t>
          </a:r>
          <a:r>
            <a:rPr lang="hu-HU" dirty="0"/>
            <a:t> keletkeznek</a:t>
          </a:r>
          <a:endParaRPr lang="en-US" dirty="0"/>
        </a:p>
      </dgm:t>
    </dgm:pt>
    <dgm:pt modelId="{9A0F1E2C-FA50-4974-B3BB-4492CD251AFB}" type="parTrans" cxnId="{DC09A863-3C6B-43FD-87A6-41AE5D04F2A3}">
      <dgm:prSet/>
      <dgm:spPr/>
      <dgm:t>
        <a:bodyPr/>
        <a:lstStyle/>
        <a:p>
          <a:endParaRPr lang="en-US"/>
        </a:p>
      </dgm:t>
    </dgm:pt>
    <dgm:pt modelId="{0CEAE87E-54A0-4C94-82F0-DD7E8504953A}" type="sibTrans" cxnId="{DC09A863-3C6B-43FD-87A6-41AE5D04F2A3}">
      <dgm:prSet/>
      <dgm:spPr/>
      <dgm:t>
        <a:bodyPr/>
        <a:lstStyle/>
        <a:p>
          <a:endParaRPr lang="en-US"/>
        </a:p>
      </dgm:t>
    </dgm:pt>
    <dgm:pt modelId="{1518BB75-DF01-410F-97F5-8B026A6B15FC}">
      <dgm:prSet/>
      <dgm:spPr/>
      <dgm:t>
        <a:bodyPr/>
        <a:lstStyle/>
        <a:p>
          <a:r>
            <a:rPr lang="hu-HU" dirty="0"/>
            <a:t>+</a:t>
          </a:r>
          <a:r>
            <a:rPr lang="hu-HU" dirty="0" err="1"/>
            <a:t>Pullulanáz</a:t>
          </a:r>
          <a:r>
            <a:rPr lang="hu-HU" dirty="0"/>
            <a:t> adagolása →a probléma megszűnik</a:t>
          </a:r>
          <a:br>
            <a:rPr lang="hu-HU" dirty="0"/>
          </a:br>
          <a:r>
            <a:rPr lang="hu-HU" dirty="0"/>
            <a:t> </a:t>
          </a:r>
          <a:endParaRPr lang="en-US" dirty="0"/>
        </a:p>
      </dgm:t>
    </dgm:pt>
    <dgm:pt modelId="{BE3F58D6-0416-4CD2-A845-253B76B91076}" type="parTrans" cxnId="{F7D47620-2DD8-4B07-A730-28BA858BB04B}">
      <dgm:prSet/>
      <dgm:spPr/>
      <dgm:t>
        <a:bodyPr/>
        <a:lstStyle/>
        <a:p>
          <a:endParaRPr lang="en-US"/>
        </a:p>
      </dgm:t>
    </dgm:pt>
    <dgm:pt modelId="{8FA291D7-7A87-4031-8B3C-C91189EA9A92}" type="sibTrans" cxnId="{F7D47620-2DD8-4B07-A730-28BA858BB04B}">
      <dgm:prSet/>
      <dgm:spPr/>
      <dgm:t>
        <a:bodyPr/>
        <a:lstStyle/>
        <a:p>
          <a:endParaRPr lang="en-US"/>
        </a:p>
      </dgm:t>
    </dgm:pt>
    <dgm:pt modelId="{182BA0ED-E1DF-493A-A991-D30E307F3016}">
      <dgm:prSet/>
      <dgm:spPr/>
      <dgm:t>
        <a:bodyPr/>
        <a:lstStyle/>
        <a:p>
          <a:endParaRPr lang="en-US" dirty="0"/>
        </a:p>
      </dgm:t>
    </dgm:pt>
    <dgm:pt modelId="{ACF0594E-1B33-4D63-B45A-D33E8B15C302}" type="parTrans" cxnId="{7029FE36-CD48-4665-80F2-11B64FD51823}">
      <dgm:prSet/>
      <dgm:spPr/>
      <dgm:t>
        <a:bodyPr/>
        <a:lstStyle/>
        <a:p>
          <a:endParaRPr lang="hu-HU"/>
        </a:p>
      </dgm:t>
    </dgm:pt>
    <dgm:pt modelId="{7398D6DC-CF3E-4577-A2E6-581E19964FB2}" type="sibTrans" cxnId="{7029FE36-CD48-4665-80F2-11B64FD51823}">
      <dgm:prSet/>
      <dgm:spPr/>
      <dgm:t>
        <a:bodyPr/>
        <a:lstStyle/>
        <a:p>
          <a:endParaRPr lang="hu-HU"/>
        </a:p>
      </dgm:t>
    </dgm:pt>
    <dgm:pt modelId="{D0A53230-4E1B-48CA-9A98-CE7D90F1D115}" type="pres">
      <dgm:prSet presAssocID="{43D79514-BC45-42F8-A923-58BD14E2F5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3E4E08E-F7CA-4780-8F4C-F676BB1F4B8E}" type="pres">
      <dgm:prSet presAssocID="{405AE14E-DBA3-41F1-9666-A5A0C3DFE8F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A65E194-67D8-4637-9A6F-C6E0D7882F2B}" type="pres">
      <dgm:prSet presAssocID="{0CEAE87E-54A0-4C94-82F0-DD7E8504953A}" presName="spacer" presStyleCnt="0"/>
      <dgm:spPr/>
    </dgm:pt>
    <dgm:pt modelId="{D59FA1CA-68C4-48D0-A7F3-9EDCE67AD99A}" type="pres">
      <dgm:prSet presAssocID="{1518BB75-DF01-410F-97F5-8B026A6B15FC}" presName="parentText" presStyleLbl="node1" presStyleIdx="1" presStyleCnt="3" custLinFactNeighborX="2576" custLinFactNeighborY="12667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5727CEC-04A0-49DC-824C-48D3E8E98C38}" type="pres">
      <dgm:prSet presAssocID="{8FA291D7-7A87-4031-8B3C-C91189EA9A92}" presName="spacer" presStyleCnt="0"/>
      <dgm:spPr/>
    </dgm:pt>
    <dgm:pt modelId="{14DA84B1-9C67-41AB-BFA1-7D00EF79299E}" type="pres">
      <dgm:prSet presAssocID="{182BA0ED-E1DF-493A-A991-D30E307F301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F4C4EF9-13D5-4833-A34A-80EF2EA207F6}" type="presOf" srcId="{43D79514-BC45-42F8-A923-58BD14E2F58D}" destId="{D0A53230-4E1B-48CA-9A98-CE7D90F1D115}" srcOrd="0" destOrd="0" presId="urn:microsoft.com/office/officeart/2005/8/layout/vList2"/>
    <dgm:cxn modelId="{10724D9E-516B-4380-896E-FC82ACBC5415}" type="presOf" srcId="{182BA0ED-E1DF-493A-A991-D30E307F3016}" destId="{14DA84B1-9C67-41AB-BFA1-7D00EF79299E}" srcOrd="0" destOrd="0" presId="urn:microsoft.com/office/officeart/2005/8/layout/vList2"/>
    <dgm:cxn modelId="{7029FE36-CD48-4665-80F2-11B64FD51823}" srcId="{43D79514-BC45-42F8-A923-58BD14E2F58D}" destId="{182BA0ED-E1DF-493A-A991-D30E307F3016}" srcOrd="2" destOrd="0" parTransId="{ACF0594E-1B33-4D63-B45A-D33E8B15C302}" sibTransId="{7398D6DC-CF3E-4577-A2E6-581E19964FB2}"/>
    <dgm:cxn modelId="{C0F3CC20-C429-4A87-A928-C5D8BD918C09}" type="presOf" srcId="{1518BB75-DF01-410F-97F5-8B026A6B15FC}" destId="{D59FA1CA-68C4-48D0-A7F3-9EDCE67AD99A}" srcOrd="0" destOrd="0" presId="urn:microsoft.com/office/officeart/2005/8/layout/vList2"/>
    <dgm:cxn modelId="{ECADCC21-E000-4E07-AED5-4B82E95D1607}" type="presOf" srcId="{405AE14E-DBA3-41F1-9666-A5A0C3DFE8F9}" destId="{73E4E08E-F7CA-4780-8F4C-F676BB1F4B8E}" srcOrd="0" destOrd="0" presId="urn:microsoft.com/office/officeart/2005/8/layout/vList2"/>
    <dgm:cxn modelId="{F7D47620-2DD8-4B07-A730-28BA858BB04B}" srcId="{43D79514-BC45-42F8-A923-58BD14E2F58D}" destId="{1518BB75-DF01-410F-97F5-8B026A6B15FC}" srcOrd="1" destOrd="0" parTransId="{BE3F58D6-0416-4CD2-A845-253B76B91076}" sibTransId="{8FA291D7-7A87-4031-8B3C-C91189EA9A92}"/>
    <dgm:cxn modelId="{DC09A863-3C6B-43FD-87A6-41AE5D04F2A3}" srcId="{43D79514-BC45-42F8-A923-58BD14E2F58D}" destId="{405AE14E-DBA3-41F1-9666-A5A0C3DFE8F9}" srcOrd="0" destOrd="0" parTransId="{9A0F1E2C-FA50-4974-B3BB-4492CD251AFB}" sibTransId="{0CEAE87E-54A0-4C94-82F0-DD7E8504953A}"/>
    <dgm:cxn modelId="{4449D1F8-27A6-4724-BCC0-24E561ABD011}" type="presParOf" srcId="{D0A53230-4E1B-48CA-9A98-CE7D90F1D115}" destId="{73E4E08E-F7CA-4780-8F4C-F676BB1F4B8E}" srcOrd="0" destOrd="0" presId="urn:microsoft.com/office/officeart/2005/8/layout/vList2"/>
    <dgm:cxn modelId="{7EEE028C-6BCE-44F1-9016-1F0868664FF0}" type="presParOf" srcId="{D0A53230-4E1B-48CA-9A98-CE7D90F1D115}" destId="{FA65E194-67D8-4637-9A6F-C6E0D7882F2B}" srcOrd="1" destOrd="0" presId="urn:microsoft.com/office/officeart/2005/8/layout/vList2"/>
    <dgm:cxn modelId="{4D609304-FCA9-4459-AAD2-FE6343A376CA}" type="presParOf" srcId="{D0A53230-4E1B-48CA-9A98-CE7D90F1D115}" destId="{D59FA1CA-68C4-48D0-A7F3-9EDCE67AD99A}" srcOrd="2" destOrd="0" presId="urn:microsoft.com/office/officeart/2005/8/layout/vList2"/>
    <dgm:cxn modelId="{F9C5393B-29BC-42D1-95D3-5E3661854094}" type="presParOf" srcId="{D0A53230-4E1B-48CA-9A98-CE7D90F1D115}" destId="{F5727CEC-04A0-49DC-824C-48D3E8E98C38}" srcOrd="3" destOrd="0" presId="urn:microsoft.com/office/officeart/2005/8/layout/vList2"/>
    <dgm:cxn modelId="{11BA1B15-95AC-41DA-B8DD-368F277FAF69}" type="presParOf" srcId="{D0A53230-4E1B-48CA-9A98-CE7D90F1D115}" destId="{14DA84B1-9C67-41AB-BFA1-7D00EF79299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0EF920-98F6-4FB5-B556-D9E4B6A815F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335358C-76A3-4884-B377-E4A025BFBEA5}">
      <dgm:prSet custT="1"/>
      <dgm:spPr/>
      <dgm:t>
        <a:bodyPr/>
        <a:lstStyle/>
        <a:p>
          <a:r>
            <a:rPr lang="hu-HU" sz="3000" b="1" i="1" dirty="0"/>
            <a:t>egészségügyi szempont:</a:t>
          </a:r>
        </a:p>
        <a:p>
          <a:r>
            <a:rPr lang="hu-HU" sz="3000" b="1" i="1" dirty="0" err="1"/>
            <a:t>akrilamid</a:t>
          </a:r>
          <a:r>
            <a:rPr lang="hu-HU" sz="3000" b="1" i="1" dirty="0"/>
            <a:t> képződésének csökkentése</a:t>
          </a:r>
        </a:p>
        <a:p>
          <a:endParaRPr lang="en-US" sz="3000" dirty="0"/>
        </a:p>
      </dgm:t>
    </dgm:pt>
    <dgm:pt modelId="{0CCD66E7-7D98-41AB-A459-0F31F7BC03FD}" type="sibTrans" cxnId="{3A676948-3655-4952-AD0B-63DC772F268F}">
      <dgm:prSet/>
      <dgm:spPr/>
      <dgm:t>
        <a:bodyPr/>
        <a:lstStyle/>
        <a:p>
          <a:endParaRPr lang="en-US"/>
        </a:p>
      </dgm:t>
    </dgm:pt>
    <dgm:pt modelId="{DC953076-BB38-473D-A3FD-68D0B1B23717}" type="parTrans" cxnId="{3A676948-3655-4952-AD0B-63DC772F268F}">
      <dgm:prSet/>
      <dgm:spPr/>
      <dgm:t>
        <a:bodyPr/>
        <a:lstStyle/>
        <a:p>
          <a:endParaRPr lang="en-US"/>
        </a:p>
      </dgm:t>
    </dgm:pt>
    <dgm:pt modelId="{9B67323C-2372-4667-B021-6979CA3C1E64}" type="pres">
      <dgm:prSet presAssocID="{450EF920-98F6-4FB5-B556-D9E4B6A815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50BA30B-6177-4E3E-AB46-FC0ADA53A754}" type="pres">
      <dgm:prSet presAssocID="{3335358C-76A3-4884-B377-E4A025BFBEA5}" presName="parentText" presStyleLbl="node1" presStyleIdx="0" presStyleCnt="1" custLinFactNeighborX="-874" custLinFactNeighborY="-2140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A676948-3655-4952-AD0B-63DC772F268F}" srcId="{450EF920-98F6-4FB5-B556-D9E4B6A815F9}" destId="{3335358C-76A3-4884-B377-E4A025BFBEA5}" srcOrd="0" destOrd="0" parTransId="{DC953076-BB38-473D-A3FD-68D0B1B23717}" sibTransId="{0CCD66E7-7D98-41AB-A459-0F31F7BC03FD}"/>
    <dgm:cxn modelId="{3883C26E-7BB3-4A5C-A967-F7A45310E2D0}" type="presOf" srcId="{450EF920-98F6-4FB5-B556-D9E4B6A815F9}" destId="{9B67323C-2372-4667-B021-6979CA3C1E64}" srcOrd="0" destOrd="0" presId="urn:microsoft.com/office/officeart/2005/8/layout/vList2"/>
    <dgm:cxn modelId="{A8B56155-BFC7-4BD5-A397-BD8B1CD14416}" type="presOf" srcId="{3335358C-76A3-4884-B377-E4A025BFBEA5}" destId="{050BA30B-6177-4E3E-AB46-FC0ADA53A754}" srcOrd="0" destOrd="0" presId="urn:microsoft.com/office/officeart/2005/8/layout/vList2"/>
    <dgm:cxn modelId="{07706002-8E9F-4CC9-80BF-3C5A62520B9C}" type="presParOf" srcId="{9B67323C-2372-4667-B021-6979CA3C1E64}" destId="{050BA30B-6177-4E3E-AB46-FC0ADA53A75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4E08E-F7CA-4780-8F4C-F676BB1F4B8E}">
      <dsp:nvSpPr>
        <dsp:cNvPr id="0" name=""/>
        <dsp:cNvSpPr/>
      </dsp:nvSpPr>
      <dsp:spPr>
        <a:xfrm>
          <a:off x="0" y="46359"/>
          <a:ext cx="6578523" cy="21411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000" kern="1200" dirty="0"/>
            <a:t>Alfa-amiláz: a  keményítő bontásával késlelteti a </a:t>
          </a:r>
          <a:r>
            <a:rPr lang="hu-HU" sz="3000" kern="1200" dirty="0" err="1"/>
            <a:t>retrogradációt</a:t>
          </a:r>
          <a:r>
            <a:rPr lang="hu-HU" sz="3000" kern="1200" dirty="0"/>
            <a:t>, de túl adagolva ragadós, gumis lesz a tészta. → </a:t>
          </a:r>
          <a:r>
            <a:rPr lang="hu-HU" sz="3000" kern="1200" dirty="0" err="1"/>
            <a:t>maltodextrinek</a:t>
          </a:r>
          <a:r>
            <a:rPr lang="hu-HU" sz="3000" kern="1200" dirty="0"/>
            <a:t> keletkeznek</a:t>
          </a:r>
          <a:endParaRPr lang="en-US" sz="3000" kern="1200" dirty="0"/>
        </a:p>
      </dsp:txBody>
      <dsp:txXfrm>
        <a:off x="104520" y="150879"/>
        <a:ext cx="6369483" cy="1932060"/>
      </dsp:txXfrm>
    </dsp:sp>
    <dsp:sp modelId="{D59FA1CA-68C4-48D0-A7F3-9EDCE67AD99A}">
      <dsp:nvSpPr>
        <dsp:cNvPr id="0" name=""/>
        <dsp:cNvSpPr/>
      </dsp:nvSpPr>
      <dsp:spPr>
        <a:xfrm>
          <a:off x="0" y="2284804"/>
          <a:ext cx="6578523" cy="214110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000" kern="1200" dirty="0"/>
            <a:t>+</a:t>
          </a:r>
          <a:r>
            <a:rPr lang="hu-HU" sz="3000" kern="1200" dirty="0" err="1"/>
            <a:t>Pullulanáz</a:t>
          </a:r>
          <a:r>
            <a:rPr lang="hu-HU" sz="3000" kern="1200" dirty="0"/>
            <a:t> adagolása →a probléma megszűnik</a:t>
          </a:r>
          <a:br>
            <a:rPr lang="hu-HU" sz="3000" kern="1200" dirty="0"/>
          </a:br>
          <a:r>
            <a:rPr lang="hu-HU" sz="3000" kern="1200" dirty="0"/>
            <a:t> </a:t>
          </a:r>
          <a:endParaRPr lang="en-US" sz="3000" kern="1200" dirty="0"/>
        </a:p>
      </dsp:txBody>
      <dsp:txXfrm>
        <a:off x="104520" y="2389324"/>
        <a:ext cx="6369483" cy="1932060"/>
      </dsp:txXfrm>
    </dsp:sp>
    <dsp:sp modelId="{14DA84B1-9C67-41AB-BFA1-7D00EF79299E}">
      <dsp:nvSpPr>
        <dsp:cNvPr id="0" name=""/>
        <dsp:cNvSpPr/>
      </dsp:nvSpPr>
      <dsp:spPr>
        <a:xfrm>
          <a:off x="0" y="4501360"/>
          <a:ext cx="6578523" cy="21411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/>
        </a:p>
      </dsp:txBody>
      <dsp:txXfrm>
        <a:off x="104520" y="4605880"/>
        <a:ext cx="6369483" cy="19320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0BA30B-6177-4E3E-AB46-FC0ADA53A754}">
      <dsp:nvSpPr>
        <dsp:cNvPr id="0" name=""/>
        <dsp:cNvSpPr/>
      </dsp:nvSpPr>
      <dsp:spPr>
        <a:xfrm>
          <a:off x="0" y="914404"/>
          <a:ext cx="4683690" cy="25096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000" b="1" i="1" kern="1200" dirty="0"/>
            <a:t>egészségügyi szempont: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000" b="1" i="1" kern="1200" dirty="0" err="1"/>
            <a:t>akrilamid</a:t>
          </a:r>
          <a:r>
            <a:rPr lang="hu-HU" sz="3000" b="1" i="1" kern="1200" dirty="0"/>
            <a:t> képződésének csökkentése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/>
        </a:p>
      </dsp:txBody>
      <dsp:txXfrm>
        <a:off x="122511" y="1036915"/>
        <a:ext cx="4438668" cy="2264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B0BE7-73DB-49FC-B36F-BF512EF62886}" type="datetimeFigureOut">
              <a:rPr lang="hu-HU" smtClean="0"/>
              <a:t>2020. 11. 12.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00720-0985-48AD-876A-3AC048C124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1211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700720-0985-48AD-876A-3AC048C124EB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7217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Proteázok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hidrolázok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csoportjába taroznak a fehérjéket bontó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proteázok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melyek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peptidkötés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hidrolízisét végzik. A sütőiparban többnyire neutrális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proteázokat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alkalmaznak, megváltoztatják a tészta szerkezetét és ezzel a sütési tulajdonságokat is.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endoproteázok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lánc közben hasítják a fehérjéket. Ez a fehérjék molekuláris méretének csökkenését eredményezi, ami nagymértékben befolyásolja a tészta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reológiáját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glutén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szerkezete lazul és könnyebben formázhatóvá, nyújthatóvá válik a tészta. A sűrű fehérjeszerkezet miatt nem tágulna megfelelően a pékáru, tömött és kicsi maradna.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Azonban, ha a hidrolízis túl sokáig tart, a sikérváz elveszíti rugalmasságát, ez pl. kekszek gyártásánál fontos tulajdonság. Az enzim eltávolítja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glutén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térhálót, amely a nyújthatóságot biztosította és egy merev, ropogós állagot kapunk.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exoproteázok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terminális aminosavakat a fehérjeláncról leválasztják. Szabad redukáló cukrok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jelenlétében,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hő hatására az aminosavak elreagálnak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velük,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ez a már korábban is említett </a:t>
            </a:r>
            <a:r>
              <a:rPr lang="hu-H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Maillard</a:t>
            </a:r>
            <a:r>
              <a:rPr lang="hu-HU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reakció.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700720-0985-48AD-876A-3AC048C124EB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8066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Lipázok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lipázok</a:t>
            </a:r>
            <a:r>
              <a:rPr lang="hu-HU" sz="1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olyan enzimek, amelyek a tészta endogén 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lipidfrakciójára</a:t>
            </a:r>
            <a:r>
              <a:rPr lang="hu-HU" sz="1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hatnak. A tipikus fehér búzaliszt legfeljebb 2% 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lipidet</a:t>
            </a:r>
            <a:r>
              <a:rPr lang="hu-HU" sz="1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tartalmaz, amelyeknek az apoláris frakciója, 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triacil</a:t>
            </a:r>
            <a:r>
              <a:rPr lang="hu-HU" sz="1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-glicerint, 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diacil</a:t>
            </a:r>
            <a:r>
              <a:rPr lang="hu-HU" sz="1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-glicerint és szabad zsírsavakat tartalmaz.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első generációs 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lipázokkal</a:t>
            </a: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ezt a frakciót célozzák meg. </a:t>
            </a:r>
            <a:r>
              <a:rPr lang="hu-HU" sz="1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első generációs 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lipázok</a:t>
            </a:r>
            <a:r>
              <a:rPr lang="hu-HU" sz="1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(1980- 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</a:t>
            </a:r>
            <a:r>
              <a:rPr lang="hu-HU" sz="1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kerültek forgalomba) 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hidrolizálták</a:t>
            </a:r>
            <a:r>
              <a:rPr lang="hu-HU" sz="1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ezeket a semleges vagy apoláris 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triacil</a:t>
            </a:r>
            <a:r>
              <a:rPr lang="hu-HU" sz="1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-glicerin-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lipideket</a:t>
            </a:r>
            <a:r>
              <a:rPr lang="hu-HU" sz="1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amelyekből szabad zsírsavak és 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diacil</a:t>
            </a:r>
            <a:r>
              <a:rPr lang="hu-HU" sz="1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vagy 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monoacil</a:t>
            </a:r>
            <a:r>
              <a:rPr lang="hu-HU" sz="1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-glicerinek keletkeztek. Így a kenyér lágyabb lett, de a stabilitása nem javult jelentősen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poláris 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lipidek</a:t>
            </a: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pozitív hatással rendelkeznek, elősegítik a gázbuborékok stabilitását a gáz/folyadék határrétegben feldúsulva ezáltal védik a tésztát az összeeséstől kelés és sütés közben. Az apoláris 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lipidek</a:t>
            </a: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rontják a kenyérkészítés folyamatát ezért azokat átalakítják polárissá.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második generációs 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lipideket</a:t>
            </a:r>
            <a:r>
              <a:rPr lang="hu-HU" sz="1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1990-től alkalmazzák. Ezek az enzimek 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foszfo</a:t>
            </a:r>
            <a:r>
              <a:rPr lang="hu-HU" sz="1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és 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galaktolipideken</a:t>
            </a:r>
            <a:r>
              <a:rPr lang="hu-HU" sz="1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aktívak így a korábban hasznát kémia emulgálószereket tudják helyettesíteni Az egyik zsírsav enzim 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álltaki</a:t>
            </a:r>
            <a:r>
              <a:rPr lang="hu-HU" sz="1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lehasításával egy még polárisabb 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lizolipidet</a:t>
            </a:r>
            <a:r>
              <a:rPr lang="hu-HU" sz="1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kapunk, amelynek még jobbak a felületaktív és emulziós tulajdonságaik. 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túlzott enzimadagolás viszont lebontja a hasznos 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lizolipideket</a:t>
            </a:r>
            <a:r>
              <a:rPr lang="hu-HU" sz="1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azáltal elveszti a kenyér a poláris 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lipidek</a:t>
            </a:r>
            <a:r>
              <a:rPr lang="hu-HU" sz="1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által biztosított pozitív tulajdonságait. A használt enzimek általában gomba eredetűek (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Aspergillius</a:t>
            </a:r>
            <a:r>
              <a:rPr lang="hu-HU" sz="1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lipázok</a:t>
            </a: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hasznos hatásai: </a:t>
            </a:r>
            <a:r>
              <a:rPr lang="hu-HU" sz="1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megnövekedett térfogat,</a:t>
            </a: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megnöveli a stabilitást</a:t>
            </a: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lágyabb kenyérszerkezet</a:t>
            </a: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kémia</a:t>
            </a:r>
            <a:r>
              <a:rPr lang="hu-HU" sz="1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emulgálószereket lehet vele helyettesíteni.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700720-0985-48AD-876A-3AC048C124EB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4671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Hemilcelluázok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hemicelluázok</a:t>
            </a: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egy változatos enzimcsoport, amelyek képesek 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hidrolizálni</a:t>
            </a: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hemicelluózt</a:t>
            </a: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ami a búzalisztben nagyrészt 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arabinoxilánból</a:t>
            </a: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áll. Az 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arabinoxilánok</a:t>
            </a: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csak a liszt körülbelül 2% -át teszik ki, de ennek kétharmada vízben nem extrahálható, amik nagy mennyiségű vizet képesek felszívni, és így befolyásolják a tészta viszkozitását. 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sütőiparban ezeket az 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arabinoxilánokat</a:t>
            </a: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endoxilánokkal</a:t>
            </a: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bontják. Ezek az enzimek a 1,4-β-D-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xilozidos</a:t>
            </a: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kötésnél 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hidrolizálják</a:t>
            </a: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az 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arabixiloszánokat</a:t>
            </a: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 legelterjedtebben olyan 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xilanázt</a:t>
            </a: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alkalmaznak, ami a vízben nem 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extraháható</a:t>
            </a: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arabinoxilázok</a:t>
            </a: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jobban 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hidrolizálja</a:t>
            </a: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míg a vízben oldhatatlanokat kevésbé.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xilánokat</a:t>
            </a: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az 1980-as években váltak a kereskedelem számára hozzáférhetővé gobákkal (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Aspergillus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Trichoderma</a:t>
            </a: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és baktériumokkal (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Bacillus</a:t>
            </a: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termeltetik meg őket 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xilanázok</a:t>
            </a: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előnye, hogy alkalmazásukkal puhább héjú, nagyobb a térfogatú, jobb szerketű kenyeret kapunk, valamint a tésztában lévő gázbuborékok stabilitását is megnövelik. 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xilanázok</a:t>
            </a: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hátránya, hogy nagy koncentráció esetén ragadóssá teszik a tésztát, illetve, hogy nem elég specifikusak a vízoldhatatlan 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arabinoxilánokra</a:t>
            </a: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700720-0985-48AD-876A-3AC048C124EB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9867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Oxidoreduktázok</a:t>
            </a:r>
            <a:endParaRPr lang="hu-H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700720-0985-48AD-876A-3AC048C124EB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3861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Lipoxigenázok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lipooxigenázok</a:t>
            </a: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többszörösen telítetlen zsírsavak (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linolsav</a:t>
            </a: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liolénsav</a:t>
            </a: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molekuláris oxigénnel történő oxidációját katalizálják mely során zsírsav hidrogénperoxidok képződnek. </a:t>
            </a:r>
            <a:r>
              <a:rPr lang="hu-HU" sz="1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enzim oxidálja az 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tiol</a:t>
            </a:r>
            <a:r>
              <a:rPr lang="hu-HU" sz="1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tartalmú fehérjéket és pigmenteket, például a 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karotinoidokat</a:t>
            </a:r>
            <a:r>
              <a:rPr lang="hu-HU" sz="1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 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lipooxigenázok</a:t>
            </a: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szójalisztben találhatóak meg a legnagyobb mértékben. Mikrobák által előállított 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lipoxigenáz</a:t>
            </a: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kereskedelmi forgalomban nem kapható. 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tiol</a:t>
            </a: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csoprtokat</a:t>
            </a: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oxidáló képessége miatt az enzim növeli a kenyér térfogatát a glutén fehérjék 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tiol</a:t>
            </a: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csoportjának oxidációjával.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enzimnek fehérítőhatása is van mivel a 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karotinoidokat</a:t>
            </a: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oxidálja.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700720-0985-48AD-876A-3AC048C124EB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7817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Glükóz </a:t>
            </a:r>
            <a:r>
              <a:rPr lang="hu-H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oxidázok</a:t>
            </a: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enzim oxigén jelenlétében oxidálja a glükózt hidrogénperoxiddá és 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glükono</a:t>
            </a: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-δ-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laktonná</a:t>
            </a: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ez utóbbi kémiailag instabil és 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glükonsavvá</a:t>
            </a: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alakul. 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hidrogén-peroxid ezt követően oxidálhatja a glutén s-s csoportjait a búza endogén 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peroxidáz</a:t>
            </a: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jelenlétben. Feltételezik, hogy 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tirozin</a:t>
            </a: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keresztkapcsoltok kialakulásáért is felelős lehet. 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Mivel az enzim megköveteli mind az oxigén, mind a glükóz jelenlétét ezért hatását leginkább a keverés közben fejti ki. 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enzim tipikusan gomba eredetű (pl. 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Penicillium</a:t>
            </a: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vagy 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Aspergillus</a:t>
            </a: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és egyre inkább használják vegyi adalék anyagok helyett. Kereskedelmi forgalmazása az 1980-as évek végén kezdődött. 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Az enzim használatával erősseb és kevésbe ragacsos tésztát kapunk, növeli a kenyér térfogatát és a kenyérbél struktúráját is javítja. Az enzim túladagolása lehetséges, aminek hatására túl merev gluténhálózatot jöhet lére, amely megakadályozza a tészta megkelését ezáltal nagyon sűrű tésztát és kenyeret eredményezve. Az enzimmel túlzott mértékű 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xilanáz</a:t>
            </a: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adagolás miatt kialakult </a:t>
            </a:r>
            <a:r>
              <a:rPr lang="hu-H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ragacsosodást</a:t>
            </a: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is meg lehet szüntetni.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700720-0985-48AD-876A-3AC048C124EB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3897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kovász mind élesztő gombákat, mind baktériumokat tartalmaz, előnye, hogy javítják a kenyér emészthetőségét, erősítik a belek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mikroflóráját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egyben az immunrendszerünket. „A kovász további pozitívuma az, hogy  baktériumai a lisztben lebontják a glutén és a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fitosav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összetett kötéseit olyan egyszerűbbekre, melyek  nem terhelik szervezetünket.   Ezért szervezetünk képes arra, hogy elraktározza a lisztben levő vitaminokat és ásványi anyagokat.)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700720-0985-48AD-876A-3AC048C124EB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2812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gabonaszem fizikailag is szétválasztható három fő része a héj, a magbelső és a csíra. Az összetevők eltérő koncentrációban vannak jelen ezekben. A héj a fő cellulóz-, élelmirost-hordozó rész, az alatta lévő rétegek ásványi anyagokban és vitaminokban gazdagok. A magbelsőt főleg keményítő és fehérjék alkotják, jelentős a cukor-, zsír- és ásványianyag-tartalma. A csíra szintén gazdag ásványi anyagban, A- és E-vitaminban.</a:t>
            </a:r>
          </a:p>
          <a:p>
            <a:r>
              <a:rPr lang="hu-HU" dirty="0"/>
              <a:t>Sikér: 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gabonafélék szemtermésében előforduló, vízben nem oldódó fehérjék együttese, amelyek főként a tészta rugalmasságát és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nyújthatóságát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határozzák meg.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700720-0985-48AD-876A-3AC048C124EB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6898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Ahhoz, hogy az élesztő szén-dioxidot termeljen (ami megemeli a tésztát) erjeszthető cukrokra van szükség.  A lisztben kevés (0.5%) fermentálható cukor van, többnyire maltóz, de ez nem elegendő a kenyér gyártáshoz. A búzaliszt α-, és β-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amilázokat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tartalmaz, amelyek hatására több erjeszthető cukor keletkezik a tésztában. Csírázás során a búza nagy mennyiségűβ-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amilázt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és kis mennyiségű α-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amilázt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tartalmaz, amelynek eredményeként a fermentálható cukrok mennyisége nem elegendő. Ezért gyakran kiegészítésként a liszthez gombaeredetű α-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amilázt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adnak. </a:t>
            </a:r>
            <a:b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amilázok szerepe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maláta vagy gombaeredetű α-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amilázokat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széleskörben használják a sütőiparban. Ezek az enzimek optimalizálják a lisztben az amiláz aktivitását, növelik a fermentálható és redukáló cukrok mennyiségét. Az α- és β-amilázok különböző, de egymást kiegészítő funkciókkal rendelkeznek a kenyérkészítés folyamata alatt. Az α-amilázok lebontják a sérült keményítőszemcséket alacsony molekulatömegű dextrinekre, míg a β-amilázok átalakítják ezeket az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oligoszacharidokat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maltózzá, amelyet az élesztők képesek erjeszteni.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redukáló cukrok növekvő mennyisége vezet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Maillard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reakció (a redukáló cukrok aldehid csoportjai a fehérjék szabad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aminocsoportjaival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reagálnak) termékeinek kialakulásához. A reakció során aromakomponensek és barna színű pigmentek,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melanoidinek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keletkeznek, fokozva a kenyér ízét és a héj színét.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700720-0985-48AD-876A-3AC048C124EB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317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Öregedés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Amint a megsült kenyeret kiveszik a kemencéből, számtalan, a kenyér minőségromlását előidéző változás indul meg. Ezek közé tartozik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bélzet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jól ismert megkeményedése, a héj ropogósságának csökkenése, a nedvességtartalom csökkenése és az illat fokozatos elvesztése. Mindezeket a változásokat, amelyek a tárolás során tovább folytatódnak, összefoglalóan öregedésnek nevezik. A kenyéröregedés egyik fő előidézője a keményítő, elsősorban az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amilopektin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retrogradációja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Retrogradáció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során a keményítőkomponensekben lejátszódó változások következtében az oldott és disszociált állapot megszűnik. (A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retrogradációért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elsősorban az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amilóz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felelős, az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amilopektin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kevésbé hajlamos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retrogradációra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Az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amilóz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gyengén, az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amilopektin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vízben oldódik, mindkettő micellákat képez.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retrogradáció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során 2 molekula ütközik, részlegesen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dehidratálódik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hidrogén kötések révén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asszociálódik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és így pelyhes csapadék alakul ki.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700720-0985-48AD-876A-3AC048C124EB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5617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Különböző adalékanyagokat alkalmaznak a termék térfogatának, ízének és bélszerkezetének javítására, illetve az öregedés késleltetésére. Természetes eredetű anyagokkal, illetve egyéb kémiai adalékok alkalmazásával érik el a kívánt hatást.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legismertebbek: </a:t>
            </a:r>
            <a:r>
              <a:rPr lang="hu-H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kis molekulatömegű cukrok, enzimek, tejpor, </a:t>
            </a:r>
            <a:r>
              <a:rPr lang="hu-H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glutén</a:t>
            </a:r>
            <a:r>
              <a:rPr lang="hu-H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emulgeálószerek (</a:t>
            </a:r>
            <a:r>
              <a:rPr lang="hu-H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mono-</a:t>
            </a:r>
            <a:r>
              <a:rPr lang="hu-H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és </a:t>
            </a:r>
            <a:r>
              <a:rPr lang="hu-H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digliceridek</a:t>
            </a:r>
            <a:r>
              <a:rPr lang="hu-H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cukorészterek</a:t>
            </a:r>
            <a:r>
              <a:rPr lang="hu-H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lecitin</a:t>
            </a:r>
            <a:r>
              <a:rPr lang="hu-H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stb.), granulált zsír, oxidálószerek (</a:t>
            </a:r>
            <a:r>
              <a:rPr lang="hu-H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kálium-bromát</a:t>
            </a:r>
            <a:r>
              <a:rPr lang="hu-H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Magyarországon be van tiltva rákkeltő hatása miatt), cisztein, cukrok és sók.</a:t>
            </a:r>
            <a:endParaRPr lang="hu-H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0720-0985-48AD-876A-3AC048C124EB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1013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α-amilázok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késleltetik az öregedést, csökkentik a morzsálódást. Túladagolásuk ragadós, gumiszerű tésztát eredményez. A ragadósságot elágazó szénláncú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maltodextrin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idézi elő, amely az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α-amiláz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hatására keletkezik. Elágazásbontó enzim,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pullulanáz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adagolásával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megszünthethető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ez a probléma.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pullulanáz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hidrolizálja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az elágazó szerkezetű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maltodextrint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az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amilopektint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azonban nem bontja.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exoamilázok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közül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β-amiláz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az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amiloglükozidáz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hasítja az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amilopektin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oldalláncán lévő maltózt, illetve glükózt. A két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exoamiláz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együttes hatására csökken az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amilopektin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retrogradációja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ezáltal megnő a sütőipari termékek minőségének fenntartási ideje.</a:t>
            </a:r>
            <a:r>
              <a:rPr lang="hu-H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legismertebb és leghatékonyabb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exoamiláz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amit alkalmaznak a</a:t>
            </a:r>
            <a:r>
              <a:rPr lang="hu-H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sütőiparban,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maltogén</a:t>
            </a:r>
            <a:r>
              <a:rPr lang="hu-H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amiláz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Bacillus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stearothermophilus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baktériumból izolálható.</a:t>
            </a:r>
            <a:endParaRPr lang="hu-H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700720-0985-48AD-876A-3AC048C124EB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1141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</a:t>
            </a:r>
            <a:r>
              <a:rPr lang="hu-HU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aszparagináz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Egészségügyi szempontból fontos a szerepe. Csökkenti az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akrilamid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képződését a sütés alatt, ami egy rákkeltő anyag. Az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aszparagináz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katalizálja az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aszparagin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hidrolízisét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aszparaginsavra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ammóniára, eltávolítva az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akrilamid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képződéséhez szükséges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prekurzort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700720-0985-48AD-876A-3AC048C124EB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8553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búzaszemek jelentős mennyiségű fehérjét tartalmaznak, a fehérjék minősége és mennyisége meghatározza a búzaliszt minőségét. Egy búzaszem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kb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12-18%-a fehérje.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búzafehérjéken belül négy féle egyszerű fehérjét különböztetünk meg: albumin, globulin,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gliadin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glutenin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Az albumin és globulin vízoldhatók, a két sikérképző fehérje (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gliadin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glutenin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víz hatására olyan jellegzetes térhálós szerkezetet alakít ki, amelyben a fehérje–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fehérje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a fehérje–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lipid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kölcsönhatások eredményeképp egy erősen rugalmas térhálós szerkezet jön létre, ez eredményezi a tészta nyújthatóságát. A búzasikér maga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glutén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glutén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mátrix visszatartja a kelesztés során keletkező CO</a:t>
            </a:r>
            <a:r>
              <a:rPr lang="hu-HU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gázt a tésztában, és egy buborékokkal lazított szerkezet jön létre. Ez a laza, rugalmas szerkezet sütés után is megmarad.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0720-0985-48AD-876A-3AC048C124EB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6278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5FF90DC-95FA-4B5A-ACCA-B7661512C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69DB3949-416D-4D39-A7CA-9CE953B545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CA73023D-1C83-4179-9AA4-F0C1C3055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322E-34EF-441E-B54E-3E784F61A7A3}" type="datetimeFigureOut">
              <a:rPr lang="hu-HU" smtClean="0"/>
              <a:t>2020. 11. 12.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B70398CC-07F2-408E-881E-E18616141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8F345536-8BD0-4681-BF07-5C7898E73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5A4E-D91B-4AA8-B713-C885F1AD1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985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358A3DB-587C-482C-A759-370CB3156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2C0BE8A3-CCB5-4806-8951-B2D542E12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8790504D-8F6E-4567-BCFE-57C84FC30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322E-34EF-441E-B54E-3E784F61A7A3}" type="datetimeFigureOut">
              <a:rPr lang="hu-HU" smtClean="0"/>
              <a:t>2020. 11. 12.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104CB21E-ECA0-4AF4-B04F-27455E367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8CD78009-C956-4ACF-9CCB-311AA541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5A4E-D91B-4AA8-B713-C885F1AD1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293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3BF3F06A-143D-4496-B08C-3023E64FAE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548DBA42-4FB3-4893-8BFB-D8AA3F71DF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9DEB7931-A222-4876-8D97-96545782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322E-34EF-441E-B54E-3E784F61A7A3}" type="datetimeFigureOut">
              <a:rPr lang="hu-HU" smtClean="0"/>
              <a:t>2020. 11. 12.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D04D4CDF-9CFD-4044-BADA-BF2BE544A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739C4959-9977-4232-9006-B9A360D8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5A4E-D91B-4AA8-B713-C885F1AD1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6799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FF0CDC4-8141-479E-9F41-1AB174165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A273D4C4-A7A8-4D52-9EBE-1AF07E913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D791A875-E090-4F05-88E8-D7BB404E8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322E-34EF-441E-B54E-3E784F61A7A3}" type="datetimeFigureOut">
              <a:rPr lang="hu-HU" smtClean="0"/>
              <a:t>2020. 11. 12.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18B294EF-8F28-45B9-A737-6D6DDD555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043BD051-5804-4F1C-9EC2-6A22B7C6F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5A4E-D91B-4AA8-B713-C885F1AD1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556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4828AC6-BC4C-41CE-B036-10935BE31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76D8C78B-1511-4720-BDC3-52F24F50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985A2A8D-5687-40F8-ABAC-8FFF8B1D8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322E-34EF-441E-B54E-3E784F61A7A3}" type="datetimeFigureOut">
              <a:rPr lang="hu-HU" smtClean="0"/>
              <a:t>2020. 11. 12.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F877C8C7-33BA-4C1B-ADDB-E7E1A28E5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6D5BAD65-7449-45F6-AF1A-3D1F40A3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5A4E-D91B-4AA8-B713-C885F1AD1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283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000FE19-A3AF-49BD-8FD2-FAF22BD81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3EAA7165-F75B-49E1-BC5C-9E0D21D95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4787C588-6A9C-4162-94C8-036B835D1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4F8D99E5-7503-4317-85C0-06CC553C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322E-34EF-441E-B54E-3E784F61A7A3}" type="datetimeFigureOut">
              <a:rPr lang="hu-HU" smtClean="0"/>
              <a:t>2020. 11. 12.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BE22515E-858C-4E07-BE73-21D818B11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2BBF1670-28E9-4F86-90DA-AAE6DFA18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5A4E-D91B-4AA8-B713-C885F1AD1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7360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B7C3E57-2CE2-48F1-9529-88D89F952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5EA621D5-14BE-4DD3-B3C0-D953F6455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8A5A0BCD-A184-4CFE-84A4-C0D503CAB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839B8052-109E-4760-B784-F18CA3CE6F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C39138B5-6883-4BA7-B7AB-C75FE28232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BB132B46-0B1C-4A66-A81E-D25FEE98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322E-34EF-441E-B54E-3E784F61A7A3}" type="datetimeFigureOut">
              <a:rPr lang="hu-HU" smtClean="0"/>
              <a:t>2020. 11. 12.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CB9AB365-56B5-49D9-96B9-3AEF6F394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52083B6D-EA5B-4879-81AB-326A862FE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5A4E-D91B-4AA8-B713-C885F1AD1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3280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9026777-8294-482D-B6E9-92092B871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F60FC4DA-59EA-4F86-BAC5-0FA8D46FA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322E-34EF-441E-B54E-3E784F61A7A3}" type="datetimeFigureOut">
              <a:rPr lang="hu-HU" smtClean="0"/>
              <a:t>2020. 11. 12.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8E2113BA-3F1A-421E-95C8-9EF3999DD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FEA7FEBC-2D57-4939-8F16-32275DBBE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5A4E-D91B-4AA8-B713-C885F1AD1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443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F4A4797D-778C-4C75-874E-E13157CD2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322E-34EF-441E-B54E-3E784F61A7A3}" type="datetimeFigureOut">
              <a:rPr lang="hu-HU" smtClean="0"/>
              <a:t>2020. 11. 12.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69FDB5BB-10DE-4874-A58D-C822162BE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18EB6A27-68E3-4176-8083-D11504E0B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5A4E-D91B-4AA8-B713-C885F1AD1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84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3BB5C4B-E29B-41B1-BD73-7C218679C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91AF22B6-CF6E-462C-9845-40DE6B784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083ACD66-1175-466A-A625-0504D07BE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AB74EB89-95AF-4CC6-819A-9D7539474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322E-34EF-441E-B54E-3E784F61A7A3}" type="datetimeFigureOut">
              <a:rPr lang="hu-HU" smtClean="0"/>
              <a:t>2020. 11. 12.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E5E03B67-FD3D-419F-AC02-41FDFE8E9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8B655B30-12AA-4BCB-830D-C87CACEAE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5A4E-D91B-4AA8-B713-C885F1AD1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874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947A093-3728-47A5-90D8-ED4370A54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A5343100-199A-4F9D-A240-A04F2F95EA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07A29812-4B8B-4104-B6CA-F80B2C10B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C6B4E554-0F1A-471D-B75E-131C3102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322E-34EF-441E-B54E-3E784F61A7A3}" type="datetimeFigureOut">
              <a:rPr lang="hu-HU" smtClean="0"/>
              <a:t>2020. 11. 12.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77D21BE1-AC0F-480F-9B8A-E3497E3FC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2CFDCDB2-7E8B-4F31-85E5-D2360614F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5A4E-D91B-4AA8-B713-C885F1AD1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972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DBB167A6-F5B9-480A-92F1-6E9166595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1E66438D-E744-4C9E-9A3A-A55798263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722B5879-F33D-4529-82DE-760E3D917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6322E-34EF-441E-B54E-3E784F61A7A3}" type="datetimeFigureOut">
              <a:rPr lang="hu-HU" smtClean="0"/>
              <a:t>2020. 11. 12.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DC1CFE52-7CAF-4EE6-9A63-294F6B5BD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61D8DFED-15FC-4C9A-8F7C-63E8BA956E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85A4E-D91B-4AA8-B713-C885F1AD1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834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xmlns="" id="{F188890D-A887-4757-972D-ED89A18428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0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55B68286-3687-4AC1-8041-37B0957D58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hu-HU" sz="4000" dirty="0"/>
              <a:t>Sütőipari enzimek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D90EA9A6-8596-47D2-9F41-4EAB09063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1072400"/>
          </a:xfrm>
        </p:spPr>
        <p:txBody>
          <a:bodyPr>
            <a:normAutofit fontScale="92500" lnSpcReduction="10000"/>
          </a:bodyPr>
          <a:lstStyle/>
          <a:p>
            <a:r>
              <a:rPr lang="hu-HU" sz="2000" dirty="0"/>
              <a:t>Készítette:</a:t>
            </a:r>
            <a:br>
              <a:rPr lang="hu-HU" sz="2000" dirty="0"/>
            </a:br>
            <a:r>
              <a:rPr lang="hu-HU" sz="2000" dirty="0"/>
              <a:t> </a:t>
            </a:r>
            <a:r>
              <a:rPr lang="hu-HU" sz="2000" dirty="0" err="1"/>
              <a:t>Taba</a:t>
            </a:r>
            <a:r>
              <a:rPr lang="hu-HU" sz="2000" dirty="0"/>
              <a:t> Áron </a:t>
            </a:r>
            <a:br>
              <a:rPr lang="hu-HU" sz="2000" dirty="0"/>
            </a:br>
            <a:r>
              <a:rPr lang="hu-HU" sz="2000" dirty="0"/>
              <a:t>Kis Dorottya Gréta</a:t>
            </a:r>
            <a:br>
              <a:rPr lang="hu-HU" sz="2000" dirty="0"/>
            </a:br>
            <a:r>
              <a:rPr lang="hu-HU" sz="2000" dirty="0"/>
              <a:t>Nagy Kristóf Győző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144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BD55E05-51A2-4173-A7FA-869DE4F71A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1345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16DAE402-2781-46EF-96EC-02FB837A6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792"/>
            <a:ext cx="4795157" cy="5413248"/>
          </a:xfrm>
        </p:spPr>
        <p:txBody>
          <a:bodyPr>
            <a:normAutofit/>
          </a:bodyPr>
          <a:lstStyle/>
          <a:p>
            <a:r>
              <a:rPr lang="hu-HU" sz="5200" dirty="0">
                <a:solidFill>
                  <a:schemeClr val="bg1"/>
                </a:solidFill>
              </a:rPr>
              <a:t>Egyéb fontos enzim: </a:t>
            </a:r>
            <a:r>
              <a:rPr lang="hu-HU" sz="5200" dirty="0" err="1">
                <a:solidFill>
                  <a:schemeClr val="bg1"/>
                </a:solidFill>
              </a:rPr>
              <a:t>Aszparagináz</a:t>
            </a:r>
            <a:endParaRPr lang="hu-HU" sz="5200" dirty="0">
              <a:solidFill>
                <a:schemeClr val="bg1"/>
              </a:solidFill>
            </a:endParaRP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xmlns="" id="{C0E16FAB-E17A-4C2B-AE28-2DFA6C3D3B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2372382"/>
              </p:ext>
            </p:extLst>
          </p:nvPr>
        </p:nvGraphicFramePr>
        <p:xfrm>
          <a:off x="6670110" y="622301"/>
          <a:ext cx="4683690" cy="5412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898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C4E4288A-DFC8-40A2-90E5-70E851A933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8569B57B-DC43-4C66-B9B5-6CE007C49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447741"/>
            <a:ext cx="4278623" cy="1645919"/>
          </a:xfrm>
        </p:spPr>
        <p:txBody>
          <a:bodyPr>
            <a:normAutofit/>
          </a:bodyPr>
          <a:lstStyle/>
          <a:p>
            <a:r>
              <a:rPr lang="hu-HU" sz="4000"/>
              <a:t>Búzafehérjék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9AD93FD3-7DF2-4DC8-BD55-8B2EB5F63F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53579"/>
            <a:ext cx="8109718" cy="4604421"/>
          </a:xfrm>
          <a:custGeom>
            <a:avLst/>
            <a:gdLst>
              <a:gd name="connsiteX0" fmla="*/ 7381313 w 8109718"/>
              <a:gd name="connsiteY0" fmla="*/ 1839459 h 4604421"/>
              <a:gd name="connsiteX1" fmla="*/ 7381313 w 8109718"/>
              <a:gd name="connsiteY1" fmla="*/ 1853646 h 4604421"/>
              <a:gd name="connsiteX2" fmla="*/ 7379359 w 8109718"/>
              <a:gd name="connsiteY2" fmla="*/ 1846552 h 4604421"/>
              <a:gd name="connsiteX3" fmla="*/ 1321854 w 8109718"/>
              <a:gd name="connsiteY3" fmla="*/ 0 h 4604421"/>
              <a:gd name="connsiteX4" fmla="*/ 5365317 w 8109718"/>
              <a:gd name="connsiteY4" fmla="*/ 0 h 4604421"/>
              <a:gd name="connsiteX5" fmla="*/ 5985373 w 8109718"/>
              <a:gd name="connsiteY5" fmla="*/ 365439 h 4604421"/>
              <a:gd name="connsiteX6" fmla="*/ 8011470 w 8109718"/>
              <a:gd name="connsiteY6" fmla="*/ 3854515 h 4604421"/>
              <a:gd name="connsiteX7" fmla="*/ 8011470 w 8109718"/>
              <a:gd name="connsiteY7" fmla="*/ 4567993 h 4604421"/>
              <a:gd name="connsiteX8" fmla="*/ 7998115 w 8109718"/>
              <a:gd name="connsiteY8" fmla="*/ 4590992 h 4604421"/>
              <a:gd name="connsiteX9" fmla="*/ 7990317 w 8109718"/>
              <a:gd name="connsiteY9" fmla="*/ 4604421 h 4604421"/>
              <a:gd name="connsiteX10" fmla="*/ 0 w 8109718"/>
              <a:gd name="connsiteY10" fmla="*/ 4604421 h 4604421"/>
              <a:gd name="connsiteX11" fmla="*/ 0 w 8109718"/>
              <a:gd name="connsiteY11" fmla="*/ 1564110 h 4604421"/>
              <a:gd name="connsiteX12" fmla="*/ 27177 w 8109718"/>
              <a:gd name="connsiteY12" fmla="*/ 1517107 h 4604421"/>
              <a:gd name="connsiteX13" fmla="*/ 693065 w 8109718"/>
              <a:gd name="connsiteY13" fmla="*/ 365439 h 4604421"/>
              <a:gd name="connsiteX14" fmla="*/ 1321854 w 8109718"/>
              <a:gd name="connsiteY14" fmla="*/ 0 h 460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09718" h="4604421">
                <a:moveTo>
                  <a:pt x="7381313" y="1839459"/>
                </a:moveTo>
                <a:lnTo>
                  <a:pt x="7381313" y="1853646"/>
                </a:lnTo>
                <a:lnTo>
                  <a:pt x="7379359" y="1846552"/>
                </a:lnTo>
                <a:close/>
                <a:moveTo>
                  <a:pt x="1321854" y="0"/>
                </a:moveTo>
                <a:cubicBezTo>
                  <a:pt x="1321854" y="0"/>
                  <a:pt x="1321854" y="0"/>
                  <a:pt x="5365317" y="0"/>
                </a:cubicBezTo>
                <a:cubicBezTo>
                  <a:pt x="5618580" y="0"/>
                  <a:pt x="5863108" y="139215"/>
                  <a:pt x="5985373" y="365439"/>
                </a:cubicBezTo>
                <a:cubicBezTo>
                  <a:pt x="5985373" y="365439"/>
                  <a:pt x="5985373" y="365439"/>
                  <a:pt x="8011470" y="3854515"/>
                </a:cubicBezTo>
                <a:cubicBezTo>
                  <a:pt x="8142468" y="4072039"/>
                  <a:pt x="8142468" y="4350470"/>
                  <a:pt x="8011470" y="4567993"/>
                </a:cubicBezTo>
                <a:cubicBezTo>
                  <a:pt x="8011470" y="4567993"/>
                  <a:pt x="8011470" y="4567993"/>
                  <a:pt x="7998115" y="4590992"/>
                </a:cubicBezTo>
                <a:lnTo>
                  <a:pt x="7990317" y="4604421"/>
                </a:lnTo>
                <a:lnTo>
                  <a:pt x="0" y="4604421"/>
                </a:lnTo>
                <a:lnTo>
                  <a:pt x="0" y="1564110"/>
                </a:lnTo>
                <a:lnTo>
                  <a:pt x="27177" y="1517107"/>
                </a:lnTo>
                <a:cubicBezTo>
                  <a:pt x="220245" y="1183191"/>
                  <a:pt x="440895" y="801574"/>
                  <a:pt x="693065" y="365439"/>
                </a:cubicBezTo>
                <a:cubicBezTo>
                  <a:pt x="824063" y="139215"/>
                  <a:pt x="1059859" y="0"/>
                  <a:pt x="132185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xmlns="" id="{956571CF-1434-4180-A385-D4AC63B626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7276856" y="1827416"/>
            <a:ext cx="4418320" cy="387728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19D0EF7D-8D7F-4A18-A68B-92E2D44873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52343" y="825104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  <a:alpha val="5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770F868-28FE-4B38-8FC7-E9C841B83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307830" y="567451"/>
            <a:ext cx="1128382" cy="847206"/>
            <a:chOff x="5307830" y="325570"/>
            <a:chExt cx="1128382" cy="84720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xmlns="" id="{3E5BF88F-B1F5-4A09-887A-B5CA246CAC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xmlns="" id="{D8984A5C-991A-40D3-A4C9-7E0DCA2A7A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55871C26-29ED-4F08-8C9B-C104B9A2B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9668" y="2054415"/>
            <a:ext cx="3357349" cy="3093546"/>
          </a:xfrm>
        </p:spPr>
        <p:txBody>
          <a:bodyPr>
            <a:normAutofit/>
          </a:bodyPr>
          <a:lstStyle/>
          <a:p>
            <a:r>
              <a:rPr lang="hu-HU" sz="3200" dirty="0"/>
              <a:t>albumin</a:t>
            </a:r>
          </a:p>
          <a:p>
            <a:r>
              <a:rPr lang="hu-HU" sz="3200" dirty="0"/>
              <a:t>globulin</a:t>
            </a:r>
          </a:p>
          <a:p>
            <a:r>
              <a:rPr lang="hu-HU" sz="3200" dirty="0" err="1"/>
              <a:t>gliadin</a:t>
            </a:r>
            <a:endParaRPr lang="hu-HU" sz="3200" dirty="0"/>
          </a:p>
          <a:p>
            <a:r>
              <a:rPr lang="hu-HU" sz="3200" dirty="0" err="1"/>
              <a:t>glutenin</a:t>
            </a:r>
            <a:endParaRPr lang="hu-HU" sz="3200" dirty="0"/>
          </a:p>
        </p:txBody>
      </p:sp>
      <p:pic>
        <p:nvPicPr>
          <p:cNvPr id="11" name="Kép 10" descr="Mi az a glutén? Mitől okozza a gluténérzékenységet?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530" y="3064045"/>
            <a:ext cx="4389975" cy="2983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9570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1F32EBA-ED97-466E-8CFA-8382584155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62A38935-BB53-4DF7-A56E-48DD25B685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0B12354A-5B15-438E-AFB6-AF65811E6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75" y="290639"/>
            <a:ext cx="5130795" cy="1461778"/>
          </a:xfrm>
        </p:spPr>
        <p:txBody>
          <a:bodyPr>
            <a:normAutofit/>
          </a:bodyPr>
          <a:lstStyle/>
          <a:p>
            <a:r>
              <a:rPr lang="hu-HU" sz="4000" b="1" dirty="0" err="1"/>
              <a:t>Proteázok</a:t>
            </a:r>
            <a:r>
              <a:rPr lang="hu-HU" sz="4000" b="1" dirty="0"/>
              <a:t/>
            </a:r>
            <a:br>
              <a:rPr lang="hu-HU" sz="4000" b="1" dirty="0"/>
            </a:br>
            <a:r>
              <a:rPr lang="hu-HU" sz="4000" b="1" dirty="0"/>
              <a:t>- </a:t>
            </a:r>
            <a:r>
              <a:rPr lang="hu-HU" sz="2400" b="1" dirty="0" err="1"/>
              <a:t>peptid</a:t>
            </a:r>
            <a:r>
              <a:rPr lang="hu-HU" sz="2400" b="1" dirty="0"/>
              <a:t> kötés hidrolízise</a:t>
            </a:r>
            <a:endParaRPr lang="hu-HU" sz="4000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5F82F142-20F0-4648-AD1C-734989F95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575" y="1767990"/>
            <a:ext cx="4048344" cy="3536236"/>
          </a:xfrm>
        </p:spPr>
        <p:txBody>
          <a:bodyPr>
            <a:normAutofit/>
          </a:bodyPr>
          <a:lstStyle/>
          <a:p>
            <a:r>
              <a:rPr lang="hu-HU" sz="3000" dirty="0" err="1"/>
              <a:t>Endoproteázok</a:t>
            </a:r>
            <a:r>
              <a:rPr lang="hu-HU" sz="3000" dirty="0"/>
              <a:t>:</a:t>
            </a:r>
          </a:p>
          <a:p>
            <a:endParaRPr lang="hu-HU" sz="2400" dirty="0"/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xmlns="" id="{5F82F142-20F0-4648-AD1C-734989F95914}"/>
              </a:ext>
            </a:extLst>
          </p:cNvPr>
          <p:cNvSpPr txBox="1">
            <a:spLocks/>
          </p:cNvSpPr>
          <p:nvPr/>
        </p:nvSpPr>
        <p:spPr>
          <a:xfrm>
            <a:off x="379575" y="2690112"/>
            <a:ext cx="4883815" cy="2629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000" dirty="0"/>
              <a:t>lánc közben hasítanak         → könnyű nyújthatóság, formázhatóság</a:t>
            </a:r>
          </a:p>
          <a:p>
            <a:r>
              <a:rPr lang="hu-HU" sz="3000" dirty="0"/>
              <a:t>de ha sokáig tart a hidrolízis →ropogós állag</a:t>
            </a:r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715" y="1600041"/>
            <a:ext cx="4170025" cy="365791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/>
          <a:srcRect b="47865"/>
          <a:stretch/>
        </p:blipFill>
        <p:spPr>
          <a:xfrm>
            <a:off x="5895914" y="2569387"/>
            <a:ext cx="5431728" cy="179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25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1F32EBA-ED97-466E-8CFA-8382584155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9FE9FD81-F8F9-426B-853D-A5E617DF5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655" y="387547"/>
            <a:ext cx="6247722" cy="1461778"/>
          </a:xfrm>
        </p:spPr>
        <p:txBody>
          <a:bodyPr anchor="t">
            <a:normAutofit/>
          </a:bodyPr>
          <a:lstStyle/>
          <a:p>
            <a:r>
              <a:rPr lang="hu-HU" dirty="0" err="1"/>
              <a:t>Lipázok</a:t>
            </a:r>
            <a:endParaRPr lang="hu-H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0F06C9D3-00DF-4B71-AE88-29075022FC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219545" y="1333265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xmlns="" id="{4300F7B2-2FBB-4B65-B588-6331766027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7575032" y="1327438"/>
            <a:ext cx="675351" cy="595380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xmlns="" id="{EFA5A327-531A-495C-BCA7-27F04811AF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8152922" y="1075612"/>
            <a:ext cx="550492" cy="48530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xmlns="" id="{8FFE149B-C8C6-4A04-B282-FEF230FCC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670" y="1462260"/>
            <a:ext cx="8509091" cy="4351338"/>
          </a:xfrm>
        </p:spPr>
        <p:txBody>
          <a:bodyPr/>
          <a:lstStyle/>
          <a:p>
            <a:r>
              <a:rPr lang="hu-HU" dirty="0"/>
              <a:t>apoláris </a:t>
            </a:r>
            <a:r>
              <a:rPr lang="hu-HU" dirty="0" err="1"/>
              <a:t>lipidek</a:t>
            </a:r>
            <a:r>
              <a:rPr lang="hu-HU" dirty="0"/>
              <a:t> </a:t>
            </a:r>
            <a:r>
              <a:rPr lang="hu-HU" dirty="0" err="1"/>
              <a:t>hidrolizálása</a:t>
            </a:r>
            <a:r>
              <a:rPr lang="hu-HU" dirty="0"/>
              <a:t> polárisokká</a:t>
            </a:r>
          </a:p>
          <a:p>
            <a:r>
              <a:rPr lang="hu-HU" dirty="0"/>
              <a:t>megnövekedett térfogat, lágyabb kenyérszerkezet, kémiai emulgálószerek </a:t>
            </a:r>
            <a:r>
              <a:rPr lang="hu-HU" dirty="0" err="1"/>
              <a:t>helyettesitése</a:t>
            </a:r>
            <a:endParaRPr lang="hu-HU" dirty="0"/>
          </a:p>
          <a:p>
            <a:r>
              <a:rPr lang="hu-HU" dirty="0"/>
              <a:t>túlzott </a:t>
            </a:r>
            <a:r>
              <a:rPr lang="hu-HU" dirty="0" err="1"/>
              <a:t>elzimadagolás</a:t>
            </a:r>
            <a:endParaRPr lang="hu-HU" dirty="0"/>
          </a:p>
          <a:p>
            <a:r>
              <a:rPr lang="hu-HU" dirty="0"/>
              <a:t>gomba eredetűek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18240258-0221-4C5B-9AF3-30DC26D92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955" y="4185352"/>
            <a:ext cx="8877045" cy="270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97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557A916-FDD1-44A1-A7A1-70009FD6BE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6C4B4C0C-8455-4400-B7F7-F551484DB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669" y="737578"/>
            <a:ext cx="3689091" cy="3777665"/>
          </a:xfrm>
        </p:spPr>
        <p:txBody>
          <a:bodyPr anchor="t">
            <a:normAutofit/>
          </a:bodyPr>
          <a:lstStyle/>
          <a:p>
            <a:r>
              <a:rPr lang="hu-HU" sz="4100" dirty="0" err="1"/>
              <a:t>Hemicellulázok</a:t>
            </a:r>
            <a:r>
              <a:rPr lang="hu-HU" sz="4100" dirty="0"/>
              <a:t>/ </a:t>
            </a:r>
            <a:r>
              <a:rPr lang="hu-HU" sz="4100" dirty="0" err="1"/>
              <a:t>xilanázok</a:t>
            </a:r>
            <a:endParaRPr lang="hu-HU" sz="41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B874C19-9B23-4B12-823E-D67615A9B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743949" cy="6858000"/>
          </a:xfrm>
          <a:custGeom>
            <a:avLst/>
            <a:gdLst>
              <a:gd name="connsiteX0" fmla="*/ 956085 w 7743949"/>
              <a:gd name="connsiteY0" fmla="*/ 2071857 h 6858000"/>
              <a:gd name="connsiteX1" fmla="*/ 4999548 w 7743949"/>
              <a:gd name="connsiteY1" fmla="*/ 2071857 h 6858000"/>
              <a:gd name="connsiteX2" fmla="*/ 5619604 w 7743949"/>
              <a:gd name="connsiteY2" fmla="*/ 2437296 h 6858000"/>
              <a:gd name="connsiteX3" fmla="*/ 7645701 w 7743949"/>
              <a:gd name="connsiteY3" fmla="*/ 5926372 h 6858000"/>
              <a:gd name="connsiteX4" fmla="*/ 7645701 w 7743949"/>
              <a:gd name="connsiteY4" fmla="*/ 6639850 h 6858000"/>
              <a:gd name="connsiteX5" fmla="*/ 7538856 w 7743949"/>
              <a:gd name="connsiteY5" fmla="*/ 6823844 h 6858000"/>
              <a:gd name="connsiteX6" fmla="*/ 7519022 w 7743949"/>
              <a:gd name="connsiteY6" fmla="*/ 6858000 h 6858000"/>
              <a:gd name="connsiteX7" fmla="*/ 0 w 7743949"/>
              <a:gd name="connsiteY7" fmla="*/ 6858000 h 6858000"/>
              <a:gd name="connsiteX8" fmla="*/ 0 w 7743949"/>
              <a:gd name="connsiteY8" fmla="*/ 3003362 h 6858000"/>
              <a:gd name="connsiteX9" fmla="*/ 144017 w 7743949"/>
              <a:gd name="connsiteY9" fmla="*/ 2754282 h 6858000"/>
              <a:gd name="connsiteX10" fmla="*/ 327296 w 7743949"/>
              <a:gd name="connsiteY10" fmla="*/ 2437296 h 6858000"/>
              <a:gd name="connsiteX11" fmla="*/ 956085 w 7743949"/>
              <a:gd name="connsiteY11" fmla="*/ 2071857 h 6858000"/>
              <a:gd name="connsiteX12" fmla="*/ 6281397 w 7743949"/>
              <a:gd name="connsiteY12" fmla="*/ 1163923 h 6858000"/>
              <a:gd name="connsiteX13" fmla="*/ 7148441 w 7743949"/>
              <a:gd name="connsiteY13" fmla="*/ 1163923 h 6858000"/>
              <a:gd name="connsiteX14" fmla="*/ 7281401 w 7743949"/>
              <a:gd name="connsiteY14" fmla="*/ 1242285 h 6858000"/>
              <a:gd name="connsiteX15" fmla="*/ 7715859 w 7743949"/>
              <a:gd name="connsiteY15" fmla="*/ 1990451 h 6858000"/>
              <a:gd name="connsiteX16" fmla="*/ 7715859 w 7743949"/>
              <a:gd name="connsiteY16" fmla="*/ 2143443 h 6858000"/>
              <a:gd name="connsiteX17" fmla="*/ 7281401 w 7743949"/>
              <a:gd name="connsiteY17" fmla="*/ 2891610 h 6858000"/>
              <a:gd name="connsiteX18" fmla="*/ 7148441 w 7743949"/>
              <a:gd name="connsiteY18" fmla="*/ 2969971 h 6858000"/>
              <a:gd name="connsiteX19" fmla="*/ 6281397 w 7743949"/>
              <a:gd name="connsiteY19" fmla="*/ 2969971 h 6858000"/>
              <a:gd name="connsiteX20" fmla="*/ 6146565 w 7743949"/>
              <a:gd name="connsiteY20" fmla="*/ 2891610 h 6858000"/>
              <a:gd name="connsiteX21" fmla="*/ 5713979 w 7743949"/>
              <a:gd name="connsiteY21" fmla="*/ 2143443 h 6858000"/>
              <a:gd name="connsiteX22" fmla="*/ 5713979 w 7743949"/>
              <a:gd name="connsiteY22" fmla="*/ 1990451 h 6858000"/>
              <a:gd name="connsiteX23" fmla="*/ 6146565 w 7743949"/>
              <a:gd name="connsiteY23" fmla="*/ 1242285 h 6858000"/>
              <a:gd name="connsiteX24" fmla="*/ 6281397 w 7743949"/>
              <a:gd name="connsiteY24" fmla="*/ 1163923 h 6858000"/>
              <a:gd name="connsiteX25" fmla="*/ 0 w 7743949"/>
              <a:gd name="connsiteY25" fmla="*/ 0 h 6858000"/>
              <a:gd name="connsiteX26" fmla="*/ 6600525 w 7743949"/>
              <a:gd name="connsiteY26" fmla="*/ 0 h 6858000"/>
              <a:gd name="connsiteX27" fmla="*/ 6486618 w 7743949"/>
              <a:gd name="connsiteY27" fmla="*/ 196155 h 6858000"/>
              <a:gd name="connsiteX28" fmla="*/ 5677553 w 7743949"/>
              <a:gd name="connsiteY28" fmla="*/ 1589421 h 6858000"/>
              <a:gd name="connsiteX29" fmla="*/ 5057496 w 7743949"/>
              <a:gd name="connsiteY29" fmla="*/ 1954861 h 6858000"/>
              <a:gd name="connsiteX30" fmla="*/ 1014033 w 7743949"/>
              <a:gd name="connsiteY30" fmla="*/ 1954861 h 6858000"/>
              <a:gd name="connsiteX31" fmla="*/ 385244 w 7743949"/>
              <a:gd name="connsiteY31" fmla="*/ 1589421 h 6858000"/>
              <a:gd name="connsiteX32" fmla="*/ 69234 w 7743949"/>
              <a:gd name="connsiteY32" fmla="*/ 1042874 h 6858000"/>
              <a:gd name="connsiteX33" fmla="*/ 0 w 7743949"/>
              <a:gd name="connsiteY33" fmla="*/ 9231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9DF42036-B869-474D-AEE0-42F7B978DF7C}"/>
              </a:ext>
            </a:extLst>
          </p:cNvPr>
          <p:cNvSpPr txBox="1"/>
          <p:nvPr/>
        </p:nvSpPr>
        <p:spPr>
          <a:xfrm rot="10800000" flipV="1">
            <a:off x="7399664" y="3124157"/>
            <a:ext cx="490193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1,4-β-D-</a:t>
            </a:r>
            <a:r>
              <a:rPr lang="hu-H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xilozidos</a:t>
            </a:r>
            <a:r>
              <a:rPr lang="hu-H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kötésnél </a:t>
            </a:r>
            <a:r>
              <a:rPr lang="hu-H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hidrolizálása</a:t>
            </a:r>
            <a:endParaRPr lang="hu-H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xilanáz</a:t>
            </a:r>
            <a:endParaRPr lang="hu-H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-Lehet gomba és baktérium eredetű is</a:t>
            </a:r>
          </a:p>
          <a:p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-Akkor a legjobb ha a vízoldhatatlan </a:t>
            </a:r>
            <a:r>
              <a:rPr lang="hu-H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arabinoxilánokat</a:t>
            </a:r>
            <a:r>
              <a:rPr lang="hu-H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jobban </a:t>
            </a:r>
            <a:r>
              <a:rPr lang="hu-H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hirolizálja</a:t>
            </a:r>
            <a:r>
              <a:rPr lang="hu-H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vízoldhatóakat</a:t>
            </a:r>
            <a:r>
              <a:rPr lang="hu-H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pedig kevésbé</a:t>
            </a:r>
            <a:endParaRPr lang="hu-H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-Puhább héj, jobb térfogat</a:t>
            </a:r>
          </a:p>
          <a:p>
            <a:endParaRPr lang="hu-HU" dirty="0"/>
          </a:p>
        </p:txBody>
      </p:sp>
      <p:pic>
        <p:nvPicPr>
          <p:cNvPr id="13" name="Tartalom helye 12">
            <a:extLst>
              <a:ext uri="{FF2B5EF4-FFF2-40B4-BE49-F238E27FC236}">
                <a16:creationId xmlns:a16="http://schemas.microsoft.com/office/drawing/2014/main" xmlns="" id="{7CEDF184-6262-4309-9F5F-AB4B6190E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5" y="2387201"/>
            <a:ext cx="6690381" cy="3761808"/>
          </a:xfrm>
        </p:spPr>
      </p:pic>
    </p:spTree>
    <p:extLst>
      <p:ext uri="{BB962C8B-B14F-4D97-AF65-F5344CB8AC3E}">
        <p14:creationId xmlns:p14="http://schemas.microsoft.com/office/powerpoint/2010/main" val="1259065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3CD251C-A887-4D2F-925B-FC09719853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68FDD706-09CF-4F63-A22E-EA83734AC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567843"/>
            <a:ext cx="3712224" cy="3714496"/>
          </a:xfrm>
        </p:spPr>
        <p:txBody>
          <a:bodyPr anchor="ctr">
            <a:normAutofit/>
          </a:bodyPr>
          <a:lstStyle/>
          <a:p>
            <a:r>
              <a:rPr lang="hu-HU" sz="4100"/>
              <a:t>Oxidoreduktázok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C3846A5-A498-4C9E-B4DC-13532657D7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35506" y="643467"/>
            <a:ext cx="1128382" cy="847206"/>
            <a:chOff x="8183879" y="1000124"/>
            <a:chExt cx="1562267" cy="117297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8A845FC1-FE68-40DE-B785-AA0F3DBD6F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C26048ED-7A92-4694-A168-2C6C5C0D63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662A3FAA-D056-4098-8115-EA61EAF068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7645" y="839534"/>
            <a:ext cx="6781601" cy="5652388"/>
          </a:xfrm>
          <a:custGeom>
            <a:avLst/>
            <a:gdLst>
              <a:gd name="connsiteX0" fmla="*/ 2768595 w 4574113"/>
              <a:gd name="connsiteY0" fmla="*/ 2476119 h 3812472"/>
              <a:gd name="connsiteX1" fmla="*/ 3374676 w 4574113"/>
              <a:gd name="connsiteY1" fmla="*/ 2476119 h 3812472"/>
              <a:gd name="connsiteX2" fmla="*/ 3403209 w 4574113"/>
              <a:gd name="connsiteY2" fmla="*/ 2479909 h 3812472"/>
              <a:gd name="connsiteX3" fmla="*/ 3422833 w 4574113"/>
              <a:gd name="connsiteY3" fmla="*/ 2488137 h 3812472"/>
              <a:gd name="connsiteX4" fmla="*/ 3410840 w 4574113"/>
              <a:gd name="connsiteY4" fmla="*/ 2508879 h 3812472"/>
              <a:gd name="connsiteX5" fmla="*/ 2985934 w 4574113"/>
              <a:gd name="connsiteY5" fmla="*/ 3243764 h 3812472"/>
              <a:gd name="connsiteX6" fmla="*/ 2732784 w 4574113"/>
              <a:gd name="connsiteY6" fmla="*/ 3390890 h 3812472"/>
              <a:gd name="connsiteX7" fmla="*/ 2529297 w 4574113"/>
              <a:gd name="connsiteY7" fmla="*/ 3390890 h 3812472"/>
              <a:gd name="connsiteX8" fmla="*/ 2505559 w 4574113"/>
              <a:gd name="connsiteY8" fmla="*/ 3390890 h 3812472"/>
              <a:gd name="connsiteX9" fmla="*/ 2482907 w 4574113"/>
              <a:gd name="connsiteY9" fmla="*/ 3351884 h 3812472"/>
              <a:gd name="connsiteX10" fmla="*/ 2371959 w 4574113"/>
              <a:gd name="connsiteY10" fmla="*/ 3160822 h 3812472"/>
              <a:gd name="connsiteX11" fmla="*/ 2371959 w 4574113"/>
              <a:gd name="connsiteY11" fmla="*/ 3053878 h 3812472"/>
              <a:gd name="connsiteX12" fmla="*/ 2675654 w 4574113"/>
              <a:gd name="connsiteY12" fmla="*/ 2530895 h 3812472"/>
              <a:gd name="connsiteX13" fmla="*/ 2768595 w 4574113"/>
              <a:gd name="connsiteY13" fmla="*/ 2476119 h 3812472"/>
              <a:gd name="connsiteX14" fmla="*/ 3909778 w 4574113"/>
              <a:gd name="connsiteY14" fmla="*/ 676847 h 3812472"/>
              <a:gd name="connsiteX15" fmla="*/ 4305516 w 4574113"/>
              <a:gd name="connsiteY15" fmla="*/ 676847 h 3812472"/>
              <a:gd name="connsiteX16" fmla="*/ 4367056 w 4574113"/>
              <a:gd name="connsiteY16" fmla="*/ 712612 h 3812472"/>
              <a:gd name="connsiteX17" fmla="*/ 4564498 w 4574113"/>
              <a:gd name="connsiteY17" fmla="*/ 1054092 h 3812472"/>
              <a:gd name="connsiteX18" fmla="*/ 4564498 w 4574113"/>
              <a:gd name="connsiteY18" fmla="*/ 1123921 h 3812472"/>
              <a:gd name="connsiteX19" fmla="*/ 4367056 w 4574113"/>
              <a:gd name="connsiteY19" fmla="*/ 1465401 h 3812472"/>
              <a:gd name="connsiteX20" fmla="*/ 4305516 w 4574113"/>
              <a:gd name="connsiteY20" fmla="*/ 1501167 h 3812472"/>
              <a:gd name="connsiteX21" fmla="*/ 3909778 w 4574113"/>
              <a:gd name="connsiteY21" fmla="*/ 1501167 h 3812472"/>
              <a:gd name="connsiteX22" fmla="*/ 3849091 w 4574113"/>
              <a:gd name="connsiteY22" fmla="*/ 1465401 h 3812472"/>
              <a:gd name="connsiteX23" fmla="*/ 3650795 w 4574113"/>
              <a:gd name="connsiteY23" fmla="*/ 1123921 h 3812472"/>
              <a:gd name="connsiteX24" fmla="*/ 3650795 w 4574113"/>
              <a:gd name="connsiteY24" fmla="*/ 1054092 h 3812472"/>
              <a:gd name="connsiteX25" fmla="*/ 3849091 w 4574113"/>
              <a:gd name="connsiteY25" fmla="*/ 712612 h 3812472"/>
              <a:gd name="connsiteX26" fmla="*/ 3909778 w 4574113"/>
              <a:gd name="connsiteY26" fmla="*/ 676847 h 3812472"/>
              <a:gd name="connsiteX27" fmla="*/ 1104892 w 4574113"/>
              <a:gd name="connsiteY27" fmla="*/ 0 h 3812472"/>
              <a:gd name="connsiteX28" fmla="*/ 2732784 w 4574113"/>
              <a:gd name="connsiteY28" fmla="*/ 0 h 3812472"/>
              <a:gd name="connsiteX29" fmla="*/ 2985934 w 4574113"/>
              <a:gd name="connsiteY29" fmla="*/ 147125 h 3812472"/>
              <a:gd name="connsiteX30" fmla="*/ 3798122 w 4574113"/>
              <a:gd name="connsiteY30" fmla="*/ 1551823 h 3812472"/>
              <a:gd name="connsiteX31" fmla="*/ 3798122 w 4574113"/>
              <a:gd name="connsiteY31" fmla="*/ 1839068 h 3812472"/>
              <a:gd name="connsiteX32" fmla="*/ 3496551 w 4574113"/>
              <a:gd name="connsiteY32" fmla="*/ 2360642 h 3812472"/>
              <a:gd name="connsiteX33" fmla="*/ 3471135 w 4574113"/>
              <a:gd name="connsiteY33" fmla="*/ 2404597 h 3812472"/>
              <a:gd name="connsiteX34" fmla="*/ 3472029 w 4574113"/>
              <a:gd name="connsiteY34" fmla="*/ 2404972 h 3812472"/>
              <a:gd name="connsiteX35" fmla="*/ 3516881 w 4574113"/>
              <a:gd name="connsiteY35" fmla="*/ 2450209 h 3812472"/>
              <a:gd name="connsiteX36" fmla="*/ 3857970 w 4574113"/>
              <a:gd name="connsiteY36" fmla="*/ 3040131 h 3812472"/>
              <a:gd name="connsiteX37" fmla="*/ 3857970 w 4574113"/>
              <a:gd name="connsiteY37" fmla="*/ 3160764 h 3812472"/>
              <a:gd name="connsiteX38" fmla="*/ 3516881 w 4574113"/>
              <a:gd name="connsiteY38" fmla="*/ 3750684 h 3812472"/>
              <a:gd name="connsiteX39" fmla="*/ 3410567 w 4574113"/>
              <a:gd name="connsiteY39" fmla="*/ 3812472 h 3812472"/>
              <a:gd name="connsiteX40" fmla="*/ 2726911 w 4574113"/>
              <a:gd name="connsiteY40" fmla="*/ 3812472 h 3812472"/>
              <a:gd name="connsiteX41" fmla="*/ 2622074 w 4574113"/>
              <a:gd name="connsiteY41" fmla="*/ 3750684 h 3812472"/>
              <a:gd name="connsiteX42" fmla="*/ 2438330 w 4574113"/>
              <a:gd name="connsiteY42" fmla="*/ 3434265 h 3812472"/>
              <a:gd name="connsiteX43" fmla="*/ 2417573 w 4574113"/>
              <a:gd name="connsiteY43" fmla="*/ 3398519 h 3812472"/>
              <a:gd name="connsiteX44" fmla="*/ 2433905 w 4574113"/>
              <a:gd name="connsiteY44" fmla="*/ 3398519 h 3812472"/>
              <a:gd name="connsiteX45" fmla="*/ 2511101 w 4574113"/>
              <a:gd name="connsiteY45" fmla="*/ 3398519 h 3812472"/>
              <a:gd name="connsiteX46" fmla="*/ 2544636 w 4574113"/>
              <a:gd name="connsiteY46" fmla="*/ 3456269 h 3812472"/>
              <a:gd name="connsiteX47" fmla="*/ 2672757 w 4574113"/>
              <a:gd name="connsiteY47" fmla="*/ 3676902 h 3812472"/>
              <a:gd name="connsiteX48" fmla="*/ 2765699 w 4574113"/>
              <a:gd name="connsiteY48" fmla="*/ 3731679 h 3812472"/>
              <a:gd name="connsiteX49" fmla="*/ 3371780 w 4574113"/>
              <a:gd name="connsiteY49" fmla="*/ 3731679 h 3812472"/>
              <a:gd name="connsiteX50" fmla="*/ 3466029 w 4574113"/>
              <a:gd name="connsiteY50" fmla="*/ 3676902 h 3812472"/>
              <a:gd name="connsiteX51" fmla="*/ 3768415 w 4574113"/>
              <a:gd name="connsiteY51" fmla="*/ 3153920 h 3812472"/>
              <a:gd name="connsiteX52" fmla="*/ 3768415 w 4574113"/>
              <a:gd name="connsiteY52" fmla="*/ 3046975 h 3812472"/>
              <a:gd name="connsiteX53" fmla="*/ 3466029 w 4574113"/>
              <a:gd name="connsiteY53" fmla="*/ 2523992 h 3812472"/>
              <a:gd name="connsiteX54" fmla="*/ 3426268 w 4574113"/>
              <a:gd name="connsiteY54" fmla="*/ 2483888 h 3812472"/>
              <a:gd name="connsiteX55" fmla="*/ 3421667 w 4574113"/>
              <a:gd name="connsiteY55" fmla="*/ 2481960 h 3812472"/>
              <a:gd name="connsiteX56" fmla="*/ 3446331 w 4574113"/>
              <a:gd name="connsiteY56" fmla="*/ 2439303 h 3812472"/>
              <a:gd name="connsiteX57" fmla="*/ 3464674 w 4574113"/>
              <a:gd name="connsiteY57" fmla="*/ 2407578 h 3812472"/>
              <a:gd name="connsiteX58" fmla="*/ 3445649 w 4574113"/>
              <a:gd name="connsiteY58" fmla="*/ 2399601 h 3812472"/>
              <a:gd name="connsiteX59" fmla="*/ 3413464 w 4574113"/>
              <a:gd name="connsiteY59" fmla="*/ 2395325 h 3812472"/>
              <a:gd name="connsiteX60" fmla="*/ 2729808 w 4574113"/>
              <a:gd name="connsiteY60" fmla="*/ 2395325 h 3812472"/>
              <a:gd name="connsiteX61" fmla="*/ 2624971 w 4574113"/>
              <a:gd name="connsiteY61" fmla="*/ 2457112 h 3812472"/>
              <a:gd name="connsiteX62" fmla="*/ 2282405 w 4574113"/>
              <a:gd name="connsiteY62" fmla="*/ 3047034 h 3812472"/>
              <a:gd name="connsiteX63" fmla="*/ 2282405 w 4574113"/>
              <a:gd name="connsiteY63" fmla="*/ 3167666 h 3812472"/>
              <a:gd name="connsiteX64" fmla="*/ 2395478 w 4574113"/>
              <a:gd name="connsiteY64" fmla="*/ 3362386 h 3812472"/>
              <a:gd name="connsiteX65" fmla="*/ 2412031 w 4574113"/>
              <a:gd name="connsiteY65" fmla="*/ 3390890 h 3812472"/>
              <a:gd name="connsiteX66" fmla="*/ 2335350 w 4574113"/>
              <a:gd name="connsiteY66" fmla="*/ 3390890 h 3812472"/>
              <a:gd name="connsiteX67" fmla="*/ 1104892 w 4574113"/>
              <a:gd name="connsiteY67" fmla="*/ 3390890 h 3812472"/>
              <a:gd name="connsiteX68" fmla="*/ 855258 w 4574113"/>
              <a:gd name="connsiteY68" fmla="*/ 3243764 h 3812472"/>
              <a:gd name="connsiteX69" fmla="*/ 39555 w 4574113"/>
              <a:gd name="connsiteY69" fmla="*/ 1839068 h 3812472"/>
              <a:gd name="connsiteX70" fmla="*/ 39555 w 4574113"/>
              <a:gd name="connsiteY70" fmla="*/ 1551823 h 3812472"/>
              <a:gd name="connsiteX71" fmla="*/ 855258 w 4574113"/>
              <a:gd name="connsiteY71" fmla="*/ 147125 h 3812472"/>
              <a:gd name="connsiteX72" fmla="*/ 1104892 w 4574113"/>
              <a:gd name="connsiteY72" fmla="*/ 0 h 381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574113" h="3812472">
                <a:moveTo>
                  <a:pt x="2768595" y="2476119"/>
                </a:moveTo>
                <a:cubicBezTo>
                  <a:pt x="2768595" y="2476119"/>
                  <a:pt x="2768595" y="2476119"/>
                  <a:pt x="3374676" y="2476119"/>
                </a:cubicBezTo>
                <a:cubicBezTo>
                  <a:pt x="3384493" y="2476119"/>
                  <a:pt x="3394066" y="2477423"/>
                  <a:pt x="3403209" y="2479909"/>
                </a:cubicBezTo>
                <a:lnTo>
                  <a:pt x="3422833" y="2488137"/>
                </a:lnTo>
                <a:lnTo>
                  <a:pt x="3410840" y="2508879"/>
                </a:lnTo>
                <a:cubicBezTo>
                  <a:pt x="3302401" y="2696426"/>
                  <a:pt x="3163600" y="2936487"/>
                  <a:pt x="2985934" y="3243764"/>
                </a:cubicBezTo>
                <a:cubicBezTo>
                  <a:pt x="2933195" y="3334842"/>
                  <a:pt x="2838263" y="3390890"/>
                  <a:pt x="2732784" y="3390890"/>
                </a:cubicBezTo>
                <a:cubicBezTo>
                  <a:pt x="2732784" y="3390890"/>
                  <a:pt x="2732784" y="3390890"/>
                  <a:pt x="2529297" y="3390890"/>
                </a:cubicBezTo>
                <a:lnTo>
                  <a:pt x="2505559" y="3390890"/>
                </a:lnTo>
                <a:lnTo>
                  <a:pt x="2482907" y="3351884"/>
                </a:lnTo>
                <a:cubicBezTo>
                  <a:pt x="2451367" y="3297569"/>
                  <a:pt x="2414666" y="3234367"/>
                  <a:pt x="2371959" y="3160822"/>
                </a:cubicBezTo>
                <a:cubicBezTo>
                  <a:pt x="2352324" y="3128217"/>
                  <a:pt x="2352324" y="3086483"/>
                  <a:pt x="2371959" y="3053878"/>
                </a:cubicBezTo>
                <a:cubicBezTo>
                  <a:pt x="2371959" y="3053878"/>
                  <a:pt x="2371959" y="3053878"/>
                  <a:pt x="2675654" y="2530895"/>
                </a:cubicBezTo>
                <a:cubicBezTo>
                  <a:pt x="2693981" y="2496986"/>
                  <a:pt x="2730633" y="2476119"/>
                  <a:pt x="2768595" y="2476119"/>
                </a:cubicBezTo>
                <a:close/>
                <a:moveTo>
                  <a:pt x="3909778" y="676847"/>
                </a:moveTo>
                <a:cubicBezTo>
                  <a:pt x="3909778" y="676847"/>
                  <a:pt x="3909778" y="676847"/>
                  <a:pt x="4305516" y="676847"/>
                </a:cubicBezTo>
                <a:cubicBezTo>
                  <a:pt x="4331158" y="676847"/>
                  <a:pt x="4354235" y="690472"/>
                  <a:pt x="4367056" y="712612"/>
                </a:cubicBezTo>
                <a:cubicBezTo>
                  <a:pt x="4367056" y="712612"/>
                  <a:pt x="4367056" y="712612"/>
                  <a:pt x="4564498" y="1054092"/>
                </a:cubicBezTo>
                <a:cubicBezTo>
                  <a:pt x="4577319" y="1075382"/>
                  <a:pt x="4577319" y="1102632"/>
                  <a:pt x="4564498" y="1123921"/>
                </a:cubicBezTo>
                <a:cubicBezTo>
                  <a:pt x="4564498" y="1123921"/>
                  <a:pt x="4564498" y="1123921"/>
                  <a:pt x="4367056" y="1465401"/>
                </a:cubicBezTo>
                <a:cubicBezTo>
                  <a:pt x="4354235" y="1487542"/>
                  <a:pt x="4331158" y="1501167"/>
                  <a:pt x="4305516" y="1501167"/>
                </a:cubicBezTo>
                <a:cubicBezTo>
                  <a:pt x="4305516" y="1501167"/>
                  <a:pt x="4305516" y="1501167"/>
                  <a:pt x="3909778" y="1501167"/>
                </a:cubicBezTo>
                <a:cubicBezTo>
                  <a:pt x="3884990" y="1501167"/>
                  <a:pt x="3861058" y="1487542"/>
                  <a:pt x="3849091" y="1465401"/>
                </a:cubicBezTo>
                <a:cubicBezTo>
                  <a:pt x="3849091" y="1465401"/>
                  <a:pt x="3849091" y="1465401"/>
                  <a:pt x="3650795" y="1123921"/>
                </a:cubicBezTo>
                <a:cubicBezTo>
                  <a:pt x="3637974" y="1102632"/>
                  <a:pt x="3637974" y="1075382"/>
                  <a:pt x="3650795" y="1054092"/>
                </a:cubicBezTo>
                <a:cubicBezTo>
                  <a:pt x="3650795" y="1054092"/>
                  <a:pt x="3650795" y="1054092"/>
                  <a:pt x="3849091" y="712612"/>
                </a:cubicBezTo>
                <a:cubicBezTo>
                  <a:pt x="3861058" y="690472"/>
                  <a:pt x="3884990" y="676847"/>
                  <a:pt x="3909778" y="676847"/>
                </a:cubicBezTo>
                <a:close/>
                <a:moveTo>
                  <a:pt x="1104892" y="0"/>
                </a:moveTo>
                <a:cubicBezTo>
                  <a:pt x="1104892" y="0"/>
                  <a:pt x="1104892" y="0"/>
                  <a:pt x="2732784" y="0"/>
                </a:cubicBezTo>
                <a:cubicBezTo>
                  <a:pt x="2838263" y="0"/>
                  <a:pt x="2933195" y="56047"/>
                  <a:pt x="2985934" y="147125"/>
                </a:cubicBezTo>
                <a:cubicBezTo>
                  <a:pt x="2985934" y="147125"/>
                  <a:pt x="2985934" y="147125"/>
                  <a:pt x="3798122" y="1551823"/>
                </a:cubicBezTo>
                <a:cubicBezTo>
                  <a:pt x="3850862" y="1639397"/>
                  <a:pt x="3850862" y="1751493"/>
                  <a:pt x="3798122" y="1839068"/>
                </a:cubicBezTo>
                <a:cubicBezTo>
                  <a:pt x="3798122" y="1839068"/>
                  <a:pt x="3798122" y="1839068"/>
                  <a:pt x="3496551" y="2360642"/>
                </a:cubicBezTo>
                <a:lnTo>
                  <a:pt x="3471135" y="2404597"/>
                </a:lnTo>
                <a:lnTo>
                  <a:pt x="3472029" y="2404972"/>
                </a:lnTo>
                <a:cubicBezTo>
                  <a:pt x="3490302" y="2415638"/>
                  <a:pt x="3505806" y="2431084"/>
                  <a:pt x="3516881" y="2450209"/>
                </a:cubicBezTo>
                <a:cubicBezTo>
                  <a:pt x="3516881" y="2450209"/>
                  <a:pt x="3516881" y="2450209"/>
                  <a:pt x="3857970" y="3040131"/>
                </a:cubicBezTo>
                <a:cubicBezTo>
                  <a:pt x="3880120" y="3076909"/>
                  <a:pt x="3880120" y="3123985"/>
                  <a:pt x="3857970" y="3160764"/>
                </a:cubicBezTo>
                <a:cubicBezTo>
                  <a:pt x="3857970" y="3160764"/>
                  <a:pt x="3857970" y="3160764"/>
                  <a:pt x="3516881" y="3750684"/>
                </a:cubicBezTo>
                <a:cubicBezTo>
                  <a:pt x="3494732" y="3788933"/>
                  <a:pt x="3454864" y="3812472"/>
                  <a:pt x="3410567" y="3812472"/>
                </a:cubicBezTo>
                <a:cubicBezTo>
                  <a:pt x="3410567" y="3812472"/>
                  <a:pt x="3410567" y="3812472"/>
                  <a:pt x="2726911" y="3812472"/>
                </a:cubicBezTo>
                <a:cubicBezTo>
                  <a:pt x="2684090" y="3812472"/>
                  <a:pt x="2642747" y="3788933"/>
                  <a:pt x="2622074" y="3750684"/>
                </a:cubicBezTo>
                <a:cubicBezTo>
                  <a:pt x="2622074" y="3750684"/>
                  <a:pt x="2622074" y="3750684"/>
                  <a:pt x="2438330" y="3434265"/>
                </a:cubicBezTo>
                <a:lnTo>
                  <a:pt x="2417573" y="3398519"/>
                </a:lnTo>
                <a:lnTo>
                  <a:pt x="2433905" y="3398519"/>
                </a:lnTo>
                <a:lnTo>
                  <a:pt x="2511101" y="3398519"/>
                </a:lnTo>
                <a:lnTo>
                  <a:pt x="2544636" y="3456269"/>
                </a:lnTo>
                <a:cubicBezTo>
                  <a:pt x="2672757" y="3676902"/>
                  <a:pt x="2672757" y="3676902"/>
                  <a:pt x="2672757" y="3676902"/>
                </a:cubicBezTo>
                <a:cubicBezTo>
                  <a:pt x="2691084" y="3710811"/>
                  <a:pt x="2727737" y="3731679"/>
                  <a:pt x="2765699" y="3731679"/>
                </a:cubicBezTo>
                <a:cubicBezTo>
                  <a:pt x="3371780" y="3731679"/>
                  <a:pt x="3371780" y="3731679"/>
                  <a:pt x="3371780" y="3731679"/>
                </a:cubicBezTo>
                <a:cubicBezTo>
                  <a:pt x="3411050" y="3731679"/>
                  <a:pt x="3446394" y="3710811"/>
                  <a:pt x="3466029" y="3676902"/>
                </a:cubicBezTo>
                <a:cubicBezTo>
                  <a:pt x="3768415" y="3153920"/>
                  <a:pt x="3768415" y="3153920"/>
                  <a:pt x="3768415" y="3153920"/>
                </a:cubicBezTo>
                <a:cubicBezTo>
                  <a:pt x="3788051" y="3121314"/>
                  <a:pt x="3788051" y="3079580"/>
                  <a:pt x="3768415" y="3046975"/>
                </a:cubicBezTo>
                <a:cubicBezTo>
                  <a:pt x="3466029" y="2523992"/>
                  <a:pt x="3466029" y="2523992"/>
                  <a:pt x="3466029" y="2523992"/>
                </a:cubicBezTo>
                <a:cubicBezTo>
                  <a:pt x="3456211" y="2507037"/>
                  <a:pt x="3442467" y="2493343"/>
                  <a:pt x="3426268" y="2483888"/>
                </a:cubicBezTo>
                <a:lnTo>
                  <a:pt x="3421667" y="2481960"/>
                </a:lnTo>
                <a:lnTo>
                  <a:pt x="3446331" y="2439303"/>
                </a:lnTo>
                <a:lnTo>
                  <a:pt x="3464674" y="2407578"/>
                </a:lnTo>
                <a:lnTo>
                  <a:pt x="3445649" y="2399601"/>
                </a:lnTo>
                <a:cubicBezTo>
                  <a:pt x="3435335" y="2396796"/>
                  <a:pt x="3424538" y="2395325"/>
                  <a:pt x="3413464" y="2395325"/>
                </a:cubicBezTo>
                <a:cubicBezTo>
                  <a:pt x="2729808" y="2395325"/>
                  <a:pt x="2729808" y="2395325"/>
                  <a:pt x="2729808" y="2395325"/>
                </a:cubicBezTo>
                <a:cubicBezTo>
                  <a:pt x="2686987" y="2395325"/>
                  <a:pt x="2645644" y="2418863"/>
                  <a:pt x="2624971" y="2457112"/>
                </a:cubicBezTo>
                <a:cubicBezTo>
                  <a:pt x="2282405" y="3047034"/>
                  <a:pt x="2282405" y="3047034"/>
                  <a:pt x="2282405" y="3047034"/>
                </a:cubicBezTo>
                <a:cubicBezTo>
                  <a:pt x="2260256" y="3083811"/>
                  <a:pt x="2260256" y="3130887"/>
                  <a:pt x="2282405" y="3167666"/>
                </a:cubicBezTo>
                <a:cubicBezTo>
                  <a:pt x="2325225" y="3241406"/>
                  <a:pt x="2362693" y="3305929"/>
                  <a:pt x="2395478" y="3362386"/>
                </a:cubicBezTo>
                <a:lnTo>
                  <a:pt x="2412031" y="3390890"/>
                </a:lnTo>
                <a:lnTo>
                  <a:pt x="2335350" y="3390890"/>
                </a:lnTo>
                <a:cubicBezTo>
                  <a:pt x="2096889" y="3390890"/>
                  <a:pt x="1715352" y="3390890"/>
                  <a:pt x="1104892" y="3390890"/>
                </a:cubicBezTo>
                <a:cubicBezTo>
                  <a:pt x="1002929" y="3390890"/>
                  <a:pt x="904482" y="3334842"/>
                  <a:pt x="855258" y="3243764"/>
                </a:cubicBezTo>
                <a:cubicBezTo>
                  <a:pt x="855258" y="3243764"/>
                  <a:pt x="855258" y="3243764"/>
                  <a:pt x="39555" y="1839068"/>
                </a:cubicBezTo>
                <a:cubicBezTo>
                  <a:pt x="-13185" y="1751493"/>
                  <a:pt x="-13185" y="1639397"/>
                  <a:pt x="39555" y="1551823"/>
                </a:cubicBezTo>
                <a:cubicBezTo>
                  <a:pt x="39555" y="1551823"/>
                  <a:pt x="39555" y="1551823"/>
                  <a:pt x="855258" y="147125"/>
                </a:cubicBezTo>
                <a:cubicBezTo>
                  <a:pt x="904482" y="56047"/>
                  <a:pt x="1002929" y="0"/>
                  <a:pt x="110489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94A670B-E84E-4F52-BE46-CBAB9F485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9382" y="2096162"/>
            <a:ext cx="3894161" cy="2657858"/>
          </a:xfrm>
        </p:spPr>
        <p:txBody>
          <a:bodyPr anchor="ctr">
            <a:normAutofit/>
          </a:bodyPr>
          <a:lstStyle/>
          <a:p>
            <a:r>
              <a:rPr lang="hu-HU" sz="2000">
                <a:solidFill>
                  <a:schemeClr val="bg1"/>
                </a:solidFill>
              </a:rPr>
              <a:t>Lipoxigenázok</a:t>
            </a:r>
          </a:p>
          <a:p>
            <a:r>
              <a:rPr lang="hu-HU" sz="2000">
                <a:solidFill>
                  <a:schemeClr val="bg1"/>
                </a:solidFill>
              </a:rPr>
              <a:t>Glükóz oxidázok</a:t>
            </a:r>
          </a:p>
          <a:p>
            <a:endParaRPr lang="hu-HU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362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3CD251C-A887-4D2F-925B-FC09719853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19D093C-27FB-4032-B282-42C4563F2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5EE815E-1BD3-4777-B652-6D98825BF6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xmlns="" id="{E6692982-4A7D-4392-87CD-F0CD4B027D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196485F7-F277-4123-AC53-98EA4C8587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xmlns="" id="{EF2F4C9E-5853-4F30-8D78-4FF8A106E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166932"/>
            <a:ext cx="3582073" cy="4279709"/>
          </a:xfrm>
        </p:spPr>
        <p:txBody>
          <a:bodyPr anchor="ctr">
            <a:normAutofit/>
          </a:bodyPr>
          <a:lstStyle/>
          <a:p>
            <a:r>
              <a:rPr lang="hu-HU" sz="3700">
                <a:solidFill>
                  <a:schemeClr val="bg1"/>
                </a:solidFill>
              </a:rPr>
              <a:t>Liopooxigenázok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CBE8AB8-8BF6-4871-97C1-55E78716D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864" y="1166933"/>
            <a:ext cx="5716988" cy="4279709"/>
          </a:xfrm>
        </p:spPr>
        <p:txBody>
          <a:bodyPr anchor="ctr">
            <a:norm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Oxidálja a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tiol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tartalmú fehérjéket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Általában szójalisztből nyerik ki őket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Fehérítő hatás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Kenyér térfogatának növelése</a:t>
            </a:r>
          </a:p>
        </p:txBody>
      </p:sp>
    </p:spTree>
    <p:extLst>
      <p:ext uri="{BB962C8B-B14F-4D97-AF65-F5344CB8AC3E}">
        <p14:creationId xmlns:p14="http://schemas.microsoft.com/office/powerpoint/2010/main" val="244458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EA67B5B4-3A24-436E-B663-1B2EBFF8A0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13">
            <a:extLst>
              <a:ext uri="{FF2B5EF4-FFF2-40B4-BE49-F238E27FC236}">
                <a16:creationId xmlns:a16="http://schemas.microsoft.com/office/drawing/2014/main" xmlns="" id="{987FDF89-C993-41F4-A1B8-DBAFF16008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11">
            <a:extLst>
              <a:ext uri="{FF2B5EF4-FFF2-40B4-BE49-F238E27FC236}">
                <a16:creationId xmlns:a16="http://schemas.microsoft.com/office/drawing/2014/main" xmlns="" id="{64E585EA-75FD-4025-8270-F66A58A15C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EB0A401A-AAF2-43E0-B689-47FB90F33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hu-HU">
                <a:solidFill>
                  <a:srgbClr val="FFFFFF"/>
                </a:solidFill>
              </a:rPr>
              <a:t>Glükóz oxidázok</a:t>
            </a:r>
          </a:p>
        </p:txBody>
      </p:sp>
      <p:pic>
        <p:nvPicPr>
          <p:cNvPr id="17" name="Tartalom helye 16">
            <a:extLst>
              <a:ext uri="{FF2B5EF4-FFF2-40B4-BE49-F238E27FC236}">
                <a16:creationId xmlns:a16="http://schemas.microsoft.com/office/drawing/2014/main" xmlns="" id="{23FE00B6-1D5B-493E-B46C-94A3FD6AA8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2279"/>
            <a:ext cx="6090706" cy="2332254"/>
          </a:xfrm>
        </p:spPr>
      </p:pic>
      <p:sp>
        <p:nvSpPr>
          <p:cNvPr id="18" name="Szövegdoboz 17">
            <a:extLst>
              <a:ext uri="{FF2B5EF4-FFF2-40B4-BE49-F238E27FC236}">
                <a16:creationId xmlns:a16="http://schemas.microsoft.com/office/drawing/2014/main" xmlns="" id="{0E052752-E2A9-4737-8A65-25703B82B405}"/>
              </a:ext>
            </a:extLst>
          </p:cNvPr>
          <p:cNvSpPr txBox="1"/>
          <p:nvPr/>
        </p:nvSpPr>
        <p:spPr>
          <a:xfrm>
            <a:off x="1028765" y="3149197"/>
            <a:ext cx="55052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-Glutén s-s csoportjainak oxidálása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Tirozin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keresztkapcsolatok 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-Gomba eredetű ( pl.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Penicillium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vagy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Aspergillius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-Kevésbé ragacsos tészta, nagyobb térfogat</a:t>
            </a:r>
          </a:p>
        </p:txBody>
      </p:sp>
    </p:spTree>
    <p:extLst>
      <p:ext uri="{BB962C8B-B14F-4D97-AF65-F5344CB8AC3E}">
        <p14:creationId xmlns:p14="http://schemas.microsoft.com/office/powerpoint/2010/main" val="244505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3892EAD3-89B9-45ED-925C-4158317667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636" r="14659"/>
          <a:stretch/>
        </p:blipFill>
        <p:spPr>
          <a:xfrm>
            <a:off x="6355442" y="10"/>
            <a:ext cx="5836558" cy="5130404"/>
          </a:xfrm>
          <a:custGeom>
            <a:avLst/>
            <a:gdLst/>
            <a:ahLst/>
            <a:cxnLst/>
            <a:rect l="l" t="t" r="r" b="b"/>
            <a:pathLst>
              <a:path w="5836558" h="5130414">
                <a:moveTo>
                  <a:pt x="2376055" y="0"/>
                </a:moveTo>
                <a:lnTo>
                  <a:pt x="5836558" y="0"/>
                </a:lnTo>
                <a:lnTo>
                  <a:pt x="5836558" y="5130414"/>
                </a:lnTo>
                <a:lnTo>
                  <a:pt x="0" y="5130414"/>
                </a:lnTo>
                <a:close/>
              </a:path>
            </a:pathLst>
          </a:cu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xmlns="" id="{B62D4895-B72C-4BFA-9A04-5D423D9E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97442"/>
            <a:ext cx="6270964" cy="10531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z="5400" dirty="0"/>
              <a:t>A kenyérsütés</a:t>
            </a:r>
            <a:endParaRPr lang="en-US" sz="54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5EB73228-F09B-409F-9EC1-7E853C4F5B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1840" y="5292509"/>
            <a:ext cx="6610160" cy="1565491"/>
          </a:xfrm>
          <a:custGeom>
            <a:avLst/>
            <a:gdLst>
              <a:gd name="connsiteX0" fmla="*/ 1186806 w 6610160"/>
              <a:gd name="connsiteY0" fmla="*/ 0 h 1565491"/>
              <a:gd name="connsiteX1" fmla="*/ 1692132 w 6610160"/>
              <a:gd name="connsiteY1" fmla="*/ 0 h 1565491"/>
              <a:gd name="connsiteX2" fmla="*/ 6104834 w 6610160"/>
              <a:gd name="connsiteY2" fmla="*/ 0 h 1565491"/>
              <a:gd name="connsiteX3" fmla="*/ 6610160 w 6610160"/>
              <a:gd name="connsiteY3" fmla="*/ 0 h 1565491"/>
              <a:gd name="connsiteX4" fmla="*/ 6610160 w 6610160"/>
              <a:gd name="connsiteY4" fmla="*/ 1565491 h 1565491"/>
              <a:gd name="connsiteX5" fmla="*/ 0 w 6610160"/>
              <a:gd name="connsiteY5" fmla="*/ 1565491 h 1565491"/>
              <a:gd name="connsiteX6" fmla="*/ 724290 w 6610160"/>
              <a:gd name="connsiteY6" fmla="*/ 1591 h 1565491"/>
              <a:gd name="connsiteX7" fmla="*/ 1186070 w 6610160"/>
              <a:gd name="connsiteY7" fmla="*/ 1591 h 156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0160" h="1565491">
                <a:moveTo>
                  <a:pt x="1186806" y="0"/>
                </a:moveTo>
                <a:lnTo>
                  <a:pt x="1692132" y="0"/>
                </a:lnTo>
                <a:lnTo>
                  <a:pt x="6104834" y="0"/>
                </a:lnTo>
                <a:lnTo>
                  <a:pt x="6610160" y="0"/>
                </a:lnTo>
                <a:lnTo>
                  <a:pt x="6610160" y="1565491"/>
                </a:lnTo>
                <a:lnTo>
                  <a:pt x="0" y="1565491"/>
                </a:lnTo>
                <a:lnTo>
                  <a:pt x="724290" y="1591"/>
                </a:lnTo>
                <a:lnTo>
                  <a:pt x="1186070" y="159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3150A4AE-7BE7-480D-BD8C-3951E64799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292510"/>
            <a:ext cx="6144370" cy="1565491"/>
          </a:xfrm>
          <a:custGeom>
            <a:avLst/>
            <a:gdLst>
              <a:gd name="connsiteX0" fmla="*/ 0 w 6144370"/>
              <a:gd name="connsiteY0" fmla="*/ 0 h 1565491"/>
              <a:gd name="connsiteX1" fmla="*/ 6144370 w 6144370"/>
              <a:gd name="connsiteY1" fmla="*/ 0 h 1565491"/>
              <a:gd name="connsiteX2" fmla="*/ 5419344 w 6144370"/>
              <a:gd name="connsiteY2" fmla="*/ 1565491 h 1565491"/>
              <a:gd name="connsiteX3" fmla="*/ 0 w 6144370"/>
              <a:gd name="connsiteY3" fmla="*/ 1565491 h 156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4370" h="1565491">
                <a:moveTo>
                  <a:pt x="0" y="0"/>
                </a:moveTo>
                <a:lnTo>
                  <a:pt x="6144370" y="0"/>
                </a:lnTo>
                <a:lnTo>
                  <a:pt x="5419344" y="1565491"/>
                </a:lnTo>
                <a:lnTo>
                  <a:pt x="0" y="1565491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CF75ABF9-31A2-4BBD-AEFC-3FC8B0E13CDD}"/>
              </a:ext>
            </a:extLst>
          </p:cNvPr>
          <p:cNvSpPr txBox="1"/>
          <p:nvPr/>
        </p:nvSpPr>
        <p:spPr>
          <a:xfrm>
            <a:off x="1068947" y="2565212"/>
            <a:ext cx="4454746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Története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A folyamat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A jó kenyér</a:t>
            </a:r>
            <a:br>
              <a:rPr lang="hu-HU" sz="2800" dirty="0"/>
            </a:br>
            <a:r>
              <a:rPr lang="hu-HU" sz="2800" dirty="0"/>
              <a:t>Összetevők és bel tartalom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45622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264F718-7FAC-4056-9FA9-A603EC682F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F74639F7-E3C7-4165-A83E-6386A86BA1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B3AF0F1-707A-463E-B5EE-33C63A40CF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A8BDBC06-4C32-4A53-B6A5-348BA72FA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04850"/>
            <a:ext cx="3785616" cy="2978150"/>
          </a:xfrm>
        </p:spPr>
        <p:txBody>
          <a:bodyPr anchor="b">
            <a:normAutofit/>
          </a:bodyPr>
          <a:lstStyle/>
          <a:p>
            <a:r>
              <a:rPr lang="hu-HU" dirty="0"/>
              <a:t>Történeti áttekintés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xmlns="" id="{87CD676C-FB65-40FC-BEE1-6A6934BAE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0884" y="1040567"/>
            <a:ext cx="5979591" cy="581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74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4">
            <a:extLst>
              <a:ext uri="{FF2B5EF4-FFF2-40B4-BE49-F238E27FC236}">
                <a16:creationId xmlns:a16="http://schemas.microsoft.com/office/drawing/2014/main" xmlns="" id="{2CB6C291-6CAF-46DF-ACFF-AADF0FD03F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8170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xmlns="" id="{4735DC46-5663-471D-AADB-81E00E65BC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419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18">
            <a:extLst>
              <a:ext uri="{FF2B5EF4-FFF2-40B4-BE49-F238E27FC236}">
                <a16:creationId xmlns:a16="http://schemas.microsoft.com/office/drawing/2014/main" xmlns="" id="{595E59CC-7059-4455-9789-EDFBBE8F5A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983" r="60644" b="14447"/>
          <a:stretch/>
        </p:blipFill>
        <p:spPr>
          <a:xfrm>
            <a:off x="2777490" y="2"/>
            <a:ext cx="6185757" cy="6857999"/>
          </a:xfrm>
          <a:custGeom>
            <a:avLst/>
            <a:gdLst>
              <a:gd name="connsiteX0" fmla="*/ 0 w 9414510"/>
              <a:gd name="connsiteY0" fmla="*/ 0 h 6857999"/>
              <a:gd name="connsiteX1" fmla="*/ 9414510 w 9414510"/>
              <a:gd name="connsiteY1" fmla="*/ 0 h 6857999"/>
              <a:gd name="connsiteX2" fmla="*/ 9414510 w 9414510"/>
              <a:gd name="connsiteY2" fmla="*/ 6857999 h 6857999"/>
              <a:gd name="connsiteX3" fmla="*/ 0 w 941451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4510" h="6857999">
                <a:moveTo>
                  <a:pt x="0" y="0"/>
                </a:moveTo>
                <a:lnTo>
                  <a:pt x="9414510" y="0"/>
                </a:lnTo>
                <a:lnTo>
                  <a:pt x="9414510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xmlns="" id="{BDA56B49-A58D-4618-9A45-6D2AB7BA5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hu-HU">
                <a:solidFill>
                  <a:srgbClr val="3F3F3F"/>
                </a:solidFill>
              </a:rPr>
              <a:t>A folyamat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A0B69B44-1F56-4746-96A1-C37B619EB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5550" y="1032987"/>
            <a:ext cx="5246370" cy="4792027"/>
          </a:xfrm>
        </p:spPr>
        <p:txBody>
          <a:bodyPr anchor="ctr">
            <a:normAutofit/>
          </a:bodyPr>
          <a:lstStyle/>
          <a:p>
            <a:r>
              <a:rPr lang="hu-HU" sz="2400" dirty="0">
                <a:solidFill>
                  <a:srgbClr val="FFFFFF"/>
                </a:solidFill>
              </a:rPr>
              <a:t>Összetevők: Víz, liszt, só és élesztő.</a:t>
            </a:r>
            <a:br>
              <a:rPr lang="hu-HU" sz="2400" dirty="0">
                <a:solidFill>
                  <a:srgbClr val="FFFFFF"/>
                </a:solidFill>
              </a:rPr>
            </a:br>
            <a:r>
              <a:rPr lang="hu-HU" sz="2400" dirty="0">
                <a:solidFill>
                  <a:srgbClr val="FFFFFF"/>
                </a:solidFill>
              </a:rPr>
              <a:t>(Kovász: élesztőgombák és tejsav-, </a:t>
            </a:r>
            <a:r>
              <a:rPr lang="hu-HU" sz="2400" dirty="0" err="1">
                <a:solidFill>
                  <a:srgbClr val="FFFFFF"/>
                </a:solidFill>
              </a:rPr>
              <a:t>ecetsavbaktériumok</a:t>
            </a:r>
            <a:r>
              <a:rPr lang="hu-HU" sz="2400" dirty="0">
                <a:solidFill>
                  <a:srgbClr val="FFFFFF"/>
                </a:solidFill>
              </a:rPr>
              <a:t>)</a:t>
            </a:r>
          </a:p>
          <a:p>
            <a:r>
              <a:rPr lang="hu-HU" sz="2400" dirty="0">
                <a:solidFill>
                  <a:srgbClr val="FFFFFF"/>
                </a:solidFill>
              </a:rPr>
              <a:t>A tészta megkeléséhez szükséges cukor a búza keményítőtartalmából származik, őrlés során  az alfa- és béta- </a:t>
            </a:r>
            <a:r>
              <a:rPr lang="hu-HU" sz="2400" dirty="0" err="1">
                <a:solidFill>
                  <a:srgbClr val="FFFFFF"/>
                </a:solidFill>
              </a:rPr>
              <a:t>amilázok</a:t>
            </a:r>
            <a:r>
              <a:rPr lang="hu-HU" sz="2400" dirty="0">
                <a:solidFill>
                  <a:srgbClr val="FFFFFF"/>
                </a:solidFill>
              </a:rPr>
              <a:t> kiszabadulnak és elkezdik bontani a keményítőt.</a:t>
            </a:r>
          </a:p>
          <a:p>
            <a:r>
              <a:rPr lang="hu-HU" sz="2400" dirty="0">
                <a:solidFill>
                  <a:srgbClr val="FFFFFF"/>
                </a:solidFill>
              </a:rPr>
              <a:t>Nagy mennyiségű béta-amiláz és kis mennyiségű alfa-amiláz miatt, gombaeredetű </a:t>
            </a:r>
            <a:r>
              <a:rPr lang="hu-HU" sz="2400" dirty="0" err="1">
                <a:solidFill>
                  <a:srgbClr val="FFFFFF"/>
                </a:solidFill>
              </a:rPr>
              <a:t>amilázt</a:t>
            </a:r>
            <a:r>
              <a:rPr lang="hu-HU" sz="2400" dirty="0">
                <a:solidFill>
                  <a:srgbClr val="FFFFFF"/>
                </a:solidFill>
              </a:rPr>
              <a:t> szoktak adagolni a liszthez. </a:t>
            </a:r>
          </a:p>
        </p:txBody>
      </p:sp>
    </p:spTree>
    <p:extLst>
      <p:ext uri="{BB962C8B-B14F-4D97-AF65-F5344CB8AC3E}">
        <p14:creationId xmlns:p14="http://schemas.microsoft.com/office/powerpoint/2010/main" val="1369175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15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17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xmlns="" id="{DF58A260-B59D-4F97-A943-76E842819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hu-HU" sz="4000">
                <a:solidFill>
                  <a:srgbClr val="FFFFFF"/>
                </a:solidFill>
              </a:rPr>
              <a:t>Liszt bel tartalma </a:t>
            </a:r>
          </a:p>
        </p:txBody>
      </p:sp>
      <p:graphicFrame>
        <p:nvGraphicFramePr>
          <p:cNvPr id="28" name="Tartalom helye 2">
            <a:extLst>
              <a:ext uri="{FF2B5EF4-FFF2-40B4-BE49-F238E27FC236}">
                <a16:creationId xmlns:a16="http://schemas.microsoft.com/office/drawing/2014/main" xmlns="" id="{340B970C-4F1D-4E42-BC7F-20F5C9D907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0235708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0998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xmlns="" id="{85016AEC-0320-4ED0-8ECB-FE11DDDFE1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3CDB30C-1F82-41E6-A067-831D6E8918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DDA86DD-F997-4F66-A87C-5B58AB6D19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D241B827-437E-40A3-A732-669230D6A5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9737CFBA-9180-49AB-A7B0-7AEBADADD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>
            <a:normAutofit/>
          </a:bodyPr>
          <a:lstStyle/>
          <a:p>
            <a:r>
              <a:rPr lang="hu-HU" sz="3700"/>
              <a:t>Amilázok</a:t>
            </a:r>
            <a:br>
              <a:rPr lang="hu-HU" sz="3700"/>
            </a:br>
            <a:endParaRPr lang="hu-HU" sz="370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117FB8FD-69BE-481B-B116-CC41B7C25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399099"/>
            <a:ext cx="9465564" cy="3400969"/>
          </a:xfrm>
        </p:spPr>
        <p:txBody>
          <a:bodyPr>
            <a:normAutofit/>
          </a:bodyPr>
          <a:lstStyle/>
          <a:p>
            <a:r>
              <a:rPr lang="hu-HU" sz="2400"/>
              <a:t>Növelik a fermentálható cukrok mennyiségét</a:t>
            </a:r>
          </a:p>
          <a:p>
            <a:r>
              <a:rPr lang="hu-HU" sz="2400"/>
              <a:t>Javítják a tészta gáz visszatartó tulajdonságát</a:t>
            </a:r>
          </a:p>
          <a:p>
            <a:pPr marL="0" indent="0">
              <a:buNone/>
            </a:pPr>
            <a:r>
              <a:rPr lang="hu-HU" sz="2400"/>
              <a:t>→ a termék nagyobb térfogatú és lágyabb, rugalmasabb lesz. </a:t>
            </a:r>
          </a:p>
          <a:p>
            <a:r>
              <a:rPr lang="hu-HU" sz="2400"/>
              <a:t>→ hatásukra növekedik a redukálócukrok mennyisége → Maillard reakció → fokozza a kenyér ízét és a héj színét</a:t>
            </a:r>
          </a:p>
          <a:p>
            <a:endParaRPr lang="hu-HU" sz="2400"/>
          </a:p>
        </p:txBody>
      </p:sp>
    </p:spTree>
    <p:extLst>
      <p:ext uri="{BB962C8B-B14F-4D97-AF65-F5344CB8AC3E}">
        <p14:creationId xmlns:p14="http://schemas.microsoft.com/office/powerpoint/2010/main" val="154776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7FA33FF-088D-4F16-95A2-2C64D353DE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376EFB1-01CF-419F-ABF1-2AF02BBFC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FF9DEA15-78BD-4750-AA18-B9F28A6D5A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63045E41-C903-4BD5-8317-9401E4DBA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640263"/>
            <a:ext cx="3284331" cy="5254510"/>
          </a:xfrm>
        </p:spPr>
        <p:txBody>
          <a:bodyPr>
            <a:normAutofit/>
          </a:bodyPr>
          <a:lstStyle/>
          <a:p>
            <a:r>
              <a:rPr lang="hu-HU" dirty="0"/>
              <a:t>Öregedés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2458383-5992-443E-9F4B-9648450E4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263"/>
            <a:ext cx="6028944" cy="525451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u-HU" sz="2200">
                <a:solidFill>
                  <a:schemeClr val="bg1"/>
                </a:solidFill>
              </a:rPr>
              <a:t>Jellemzői: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200">
                <a:solidFill>
                  <a:schemeClr val="bg1"/>
                </a:solidFill>
              </a:rPr>
              <a:t>Bélzet megkeményedik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200">
                <a:solidFill>
                  <a:schemeClr val="bg1"/>
                </a:solidFill>
              </a:rPr>
              <a:t>Héj ropogóssága csökken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200">
                <a:solidFill>
                  <a:schemeClr val="bg1"/>
                </a:solidFill>
              </a:rPr>
              <a:t>Illat fokozatosan megszűnik</a:t>
            </a:r>
          </a:p>
          <a:p>
            <a:pPr marL="0" indent="0">
              <a:buNone/>
            </a:pPr>
            <a:r>
              <a:rPr lang="hu-HU" sz="2200">
                <a:solidFill>
                  <a:schemeClr val="bg1"/>
                </a:solidFill>
              </a:rPr>
              <a:t>Fő előidézője a keményítő retrogradációja!</a:t>
            </a:r>
          </a:p>
          <a:p>
            <a:pPr marL="0" indent="0">
              <a:buNone/>
            </a:pPr>
            <a:endParaRPr lang="hu-HU" sz="2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877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3CD251C-A887-4D2F-925B-FC09719853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BD149F57-F1A1-4964-AA61-F459F6220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567843"/>
            <a:ext cx="3712224" cy="3714496"/>
          </a:xfrm>
        </p:spPr>
        <p:txBody>
          <a:bodyPr anchor="ctr">
            <a:normAutofit/>
          </a:bodyPr>
          <a:lstStyle/>
          <a:p>
            <a:r>
              <a:rPr lang="hu-HU" sz="4800" dirty="0"/>
              <a:t>Adalékok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C3846A5-A498-4C9E-B4DC-13532657D7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35506" y="643467"/>
            <a:ext cx="1128382" cy="847206"/>
            <a:chOff x="8183879" y="1000124"/>
            <a:chExt cx="1562267" cy="117297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8A845FC1-FE68-40DE-B785-AA0F3DBD6F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C26048ED-7A92-4694-A168-2C6C5C0D63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662A3FAA-D056-4098-8115-EA61EAF068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7645" y="839534"/>
            <a:ext cx="6781601" cy="5652388"/>
          </a:xfrm>
          <a:custGeom>
            <a:avLst/>
            <a:gdLst>
              <a:gd name="connsiteX0" fmla="*/ 2768595 w 4574113"/>
              <a:gd name="connsiteY0" fmla="*/ 2476119 h 3812472"/>
              <a:gd name="connsiteX1" fmla="*/ 3374676 w 4574113"/>
              <a:gd name="connsiteY1" fmla="*/ 2476119 h 3812472"/>
              <a:gd name="connsiteX2" fmla="*/ 3403209 w 4574113"/>
              <a:gd name="connsiteY2" fmla="*/ 2479909 h 3812472"/>
              <a:gd name="connsiteX3" fmla="*/ 3422833 w 4574113"/>
              <a:gd name="connsiteY3" fmla="*/ 2488137 h 3812472"/>
              <a:gd name="connsiteX4" fmla="*/ 3410840 w 4574113"/>
              <a:gd name="connsiteY4" fmla="*/ 2508879 h 3812472"/>
              <a:gd name="connsiteX5" fmla="*/ 2985934 w 4574113"/>
              <a:gd name="connsiteY5" fmla="*/ 3243764 h 3812472"/>
              <a:gd name="connsiteX6" fmla="*/ 2732784 w 4574113"/>
              <a:gd name="connsiteY6" fmla="*/ 3390890 h 3812472"/>
              <a:gd name="connsiteX7" fmla="*/ 2529297 w 4574113"/>
              <a:gd name="connsiteY7" fmla="*/ 3390890 h 3812472"/>
              <a:gd name="connsiteX8" fmla="*/ 2505559 w 4574113"/>
              <a:gd name="connsiteY8" fmla="*/ 3390890 h 3812472"/>
              <a:gd name="connsiteX9" fmla="*/ 2482907 w 4574113"/>
              <a:gd name="connsiteY9" fmla="*/ 3351884 h 3812472"/>
              <a:gd name="connsiteX10" fmla="*/ 2371959 w 4574113"/>
              <a:gd name="connsiteY10" fmla="*/ 3160822 h 3812472"/>
              <a:gd name="connsiteX11" fmla="*/ 2371959 w 4574113"/>
              <a:gd name="connsiteY11" fmla="*/ 3053878 h 3812472"/>
              <a:gd name="connsiteX12" fmla="*/ 2675654 w 4574113"/>
              <a:gd name="connsiteY12" fmla="*/ 2530895 h 3812472"/>
              <a:gd name="connsiteX13" fmla="*/ 2768595 w 4574113"/>
              <a:gd name="connsiteY13" fmla="*/ 2476119 h 3812472"/>
              <a:gd name="connsiteX14" fmla="*/ 3909778 w 4574113"/>
              <a:gd name="connsiteY14" fmla="*/ 676847 h 3812472"/>
              <a:gd name="connsiteX15" fmla="*/ 4305516 w 4574113"/>
              <a:gd name="connsiteY15" fmla="*/ 676847 h 3812472"/>
              <a:gd name="connsiteX16" fmla="*/ 4367056 w 4574113"/>
              <a:gd name="connsiteY16" fmla="*/ 712612 h 3812472"/>
              <a:gd name="connsiteX17" fmla="*/ 4564498 w 4574113"/>
              <a:gd name="connsiteY17" fmla="*/ 1054092 h 3812472"/>
              <a:gd name="connsiteX18" fmla="*/ 4564498 w 4574113"/>
              <a:gd name="connsiteY18" fmla="*/ 1123921 h 3812472"/>
              <a:gd name="connsiteX19" fmla="*/ 4367056 w 4574113"/>
              <a:gd name="connsiteY19" fmla="*/ 1465401 h 3812472"/>
              <a:gd name="connsiteX20" fmla="*/ 4305516 w 4574113"/>
              <a:gd name="connsiteY20" fmla="*/ 1501167 h 3812472"/>
              <a:gd name="connsiteX21" fmla="*/ 3909778 w 4574113"/>
              <a:gd name="connsiteY21" fmla="*/ 1501167 h 3812472"/>
              <a:gd name="connsiteX22" fmla="*/ 3849091 w 4574113"/>
              <a:gd name="connsiteY22" fmla="*/ 1465401 h 3812472"/>
              <a:gd name="connsiteX23" fmla="*/ 3650795 w 4574113"/>
              <a:gd name="connsiteY23" fmla="*/ 1123921 h 3812472"/>
              <a:gd name="connsiteX24" fmla="*/ 3650795 w 4574113"/>
              <a:gd name="connsiteY24" fmla="*/ 1054092 h 3812472"/>
              <a:gd name="connsiteX25" fmla="*/ 3849091 w 4574113"/>
              <a:gd name="connsiteY25" fmla="*/ 712612 h 3812472"/>
              <a:gd name="connsiteX26" fmla="*/ 3909778 w 4574113"/>
              <a:gd name="connsiteY26" fmla="*/ 676847 h 3812472"/>
              <a:gd name="connsiteX27" fmla="*/ 1104892 w 4574113"/>
              <a:gd name="connsiteY27" fmla="*/ 0 h 3812472"/>
              <a:gd name="connsiteX28" fmla="*/ 2732784 w 4574113"/>
              <a:gd name="connsiteY28" fmla="*/ 0 h 3812472"/>
              <a:gd name="connsiteX29" fmla="*/ 2985934 w 4574113"/>
              <a:gd name="connsiteY29" fmla="*/ 147125 h 3812472"/>
              <a:gd name="connsiteX30" fmla="*/ 3798122 w 4574113"/>
              <a:gd name="connsiteY30" fmla="*/ 1551823 h 3812472"/>
              <a:gd name="connsiteX31" fmla="*/ 3798122 w 4574113"/>
              <a:gd name="connsiteY31" fmla="*/ 1839068 h 3812472"/>
              <a:gd name="connsiteX32" fmla="*/ 3496551 w 4574113"/>
              <a:gd name="connsiteY32" fmla="*/ 2360642 h 3812472"/>
              <a:gd name="connsiteX33" fmla="*/ 3471135 w 4574113"/>
              <a:gd name="connsiteY33" fmla="*/ 2404597 h 3812472"/>
              <a:gd name="connsiteX34" fmla="*/ 3472029 w 4574113"/>
              <a:gd name="connsiteY34" fmla="*/ 2404972 h 3812472"/>
              <a:gd name="connsiteX35" fmla="*/ 3516881 w 4574113"/>
              <a:gd name="connsiteY35" fmla="*/ 2450209 h 3812472"/>
              <a:gd name="connsiteX36" fmla="*/ 3857970 w 4574113"/>
              <a:gd name="connsiteY36" fmla="*/ 3040131 h 3812472"/>
              <a:gd name="connsiteX37" fmla="*/ 3857970 w 4574113"/>
              <a:gd name="connsiteY37" fmla="*/ 3160764 h 3812472"/>
              <a:gd name="connsiteX38" fmla="*/ 3516881 w 4574113"/>
              <a:gd name="connsiteY38" fmla="*/ 3750684 h 3812472"/>
              <a:gd name="connsiteX39" fmla="*/ 3410567 w 4574113"/>
              <a:gd name="connsiteY39" fmla="*/ 3812472 h 3812472"/>
              <a:gd name="connsiteX40" fmla="*/ 2726911 w 4574113"/>
              <a:gd name="connsiteY40" fmla="*/ 3812472 h 3812472"/>
              <a:gd name="connsiteX41" fmla="*/ 2622074 w 4574113"/>
              <a:gd name="connsiteY41" fmla="*/ 3750684 h 3812472"/>
              <a:gd name="connsiteX42" fmla="*/ 2438330 w 4574113"/>
              <a:gd name="connsiteY42" fmla="*/ 3434265 h 3812472"/>
              <a:gd name="connsiteX43" fmla="*/ 2417573 w 4574113"/>
              <a:gd name="connsiteY43" fmla="*/ 3398519 h 3812472"/>
              <a:gd name="connsiteX44" fmla="*/ 2433905 w 4574113"/>
              <a:gd name="connsiteY44" fmla="*/ 3398519 h 3812472"/>
              <a:gd name="connsiteX45" fmla="*/ 2511101 w 4574113"/>
              <a:gd name="connsiteY45" fmla="*/ 3398519 h 3812472"/>
              <a:gd name="connsiteX46" fmla="*/ 2544636 w 4574113"/>
              <a:gd name="connsiteY46" fmla="*/ 3456269 h 3812472"/>
              <a:gd name="connsiteX47" fmla="*/ 2672757 w 4574113"/>
              <a:gd name="connsiteY47" fmla="*/ 3676902 h 3812472"/>
              <a:gd name="connsiteX48" fmla="*/ 2765699 w 4574113"/>
              <a:gd name="connsiteY48" fmla="*/ 3731679 h 3812472"/>
              <a:gd name="connsiteX49" fmla="*/ 3371780 w 4574113"/>
              <a:gd name="connsiteY49" fmla="*/ 3731679 h 3812472"/>
              <a:gd name="connsiteX50" fmla="*/ 3466029 w 4574113"/>
              <a:gd name="connsiteY50" fmla="*/ 3676902 h 3812472"/>
              <a:gd name="connsiteX51" fmla="*/ 3768415 w 4574113"/>
              <a:gd name="connsiteY51" fmla="*/ 3153920 h 3812472"/>
              <a:gd name="connsiteX52" fmla="*/ 3768415 w 4574113"/>
              <a:gd name="connsiteY52" fmla="*/ 3046975 h 3812472"/>
              <a:gd name="connsiteX53" fmla="*/ 3466029 w 4574113"/>
              <a:gd name="connsiteY53" fmla="*/ 2523992 h 3812472"/>
              <a:gd name="connsiteX54" fmla="*/ 3426268 w 4574113"/>
              <a:gd name="connsiteY54" fmla="*/ 2483888 h 3812472"/>
              <a:gd name="connsiteX55" fmla="*/ 3421667 w 4574113"/>
              <a:gd name="connsiteY55" fmla="*/ 2481960 h 3812472"/>
              <a:gd name="connsiteX56" fmla="*/ 3446331 w 4574113"/>
              <a:gd name="connsiteY56" fmla="*/ 2439303 h 3812472"/>
              <a:gd name="connsiteX57" fmla="*/ 3464674 w 4574113"/>
              <a:gd name="connsiteY57" fmla="*/ 2407578 h 3812472"/>
              <a:gd name="connsiteX58" fmla="*/ 3445649 w 4574113"/>
              <a:gd name="connsiteY58" fmla="*/ 2399601 h 3812472"/>
              <a:gd name="connsiteX59" fmla="*/ 3413464 w 4574113"/>
              <a:gd name="connsiteY59" fmla="*/ 2395325 h 3812472"/>
              <a:gd name="connsiteX60" fmla="*/ 2729808 w 4574113"/>
              <a:gd name="connsiteY60" fmla="*/ 2395325 h 3812472"/>
              <a:gd name="connsiteX61" fmla="*/ 2624971 w 4574113"/>
              <a:gd name="connsiteY61" fmla="*/ 2457112 h 3812472"/>
              <a:gd name="connsiteX62" fmla="*/ 2282405 w 4574113"/>
              <a:gd name="connsiteY62" fmla="*/ 3047034 h 3812472"/>
              <a:gd name="connsiteX63" fmla="*/ 2282405 w 4574113"/>
              <a:gd name="connsiteY63" fmla="*/ 3167666 h 3812472"/>
              <a:gd name="connsiteX64" fmla="*/ 2395478 w 4574113"/>
              <a:gd name="connsiteY64" fmla="*/ 3362386 h 3812472"/>
              <a:gd name="connsiteX65" fmla="*/ 2412031 w 4574113"/>
              <a:gd name="connsiteY65" fmla="*/ 3390890 h 3812472"/>
              <a:gd name="connsiteX66" fmla="*/ 2335350 w 4574113"/>
              <a:gd name="connsiteY66" fmla="*/ 3390890 h 3812472"/>
              <a:gd name="connsiteX67" fmla="*/ 1104892 w 4574113"/>
              <a:gd name="connsiteY67" fmla="*/ 3390890 h 3812472"/>
              <a:gd name="connsiteX68" fmla="*/ 855258 w 4574113"/>
              <a:gd name="connsiteY68" fmla="*/ 3243764 h 3812472"/>
              <a:gd name="connsiteX69" fmla="*/ 39555 w 4574113"/>
              <a:gd name="connsiteY69" fmla="*/ 1839068 h 3812472"/>
              <a:gd name="connsiteX70" fmla="*/ 39555 w 4574113"/>
              <a:gd name="connsiteY70" fmla="*/ 1551823 h 3812472"/>
              <a:gd name="connsiteX71" fmla="*/ 855258 w 4574113"/>
              <a:gd name="connsiteY71" fmla="*/ 147125 h 3812472"/>
              <a:gd name="connsiteX72" fmla="*/ 1104892 w 4574113"/>
              <a:gd name="connsiteY72" fmla="*/ 0 h 381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574113" h="3812472">
                <a:moveTo>
                  <a:pt x="2768595" y="2476119"/>
                </a:moveTo>
                <a:cubicBezTo>
                  <a:pt x="2768595" y="2476119"/>
                  <a:pt x="2768595" y="2476119"/>
                  <a:pt x="3374676" y="2476119"/>
                </a:cubicBezTo>
                <a:cubicBezTo>
                  <a:pt x="3384493" y="2476119"/>
                  <a:pt x="3394066" y="2477423"/>
                  <a:pt x="3403209" y="2479909"/>
                </a:cubicBezTo>
                <a:lnTo>
                  <a:pt x="3422833" y="2488137"/>
                </a:lnTo>
                <a:lnTo>
                  <a:pt x="3410840" y="2508879"/>
                </a:lnTo>
                <a:cubicBezTo>
                  <a:pt x="3302401" y="2696426"/>
                  <a:pt x="3163600" y="2936487"/>
                  <a:pt x="2985934" y="3243764"/>
                </a:cubicBezTo>
                <a:cubicBezTo>
                  <a:pt x="2933195" y="3334842"/>
                  <a:pt x="2838263" y="3390890"/>
                  <a:pt x="2732784" y="3390890"/>
                </a:cubicBezTo>
                <a:cubicBezTo>
                  <a:pt x="2732784" y="3390890"/>
                  <a:pt x="2732784" y="3390890"/>
                  <a:pt x="2529297" y="3390890"/>
                </a:cubicBezTo>
                <a:lnTo>
                  <a:pt x="2505559" y="3390890"/>
                </a:lnTo>
                <a:lnTo>
                  <a:pt x="2482907" y="3351884"/>
                </a:lnTo>
                <a:cubicBezTo>
                  <a:pt x="2451367" y="3297569"/>
                  <a:pt x="2414666" y="3234367"/>
                  <a:pt x="2371959" y="3160822"/>
                </a:cubicBezTo>
                <a:cubicBezTo>
                  <a:pt x="2352324" y="3128217"/>
                  <a:pt x="2352324" y="3086483"/>
                  <a:pt x="2371959" y="3053878"/>
                </a:cubicBezTo>
                <a:cubicBezTo>
                  <a:pt x="2371959" y="3053878"/>
                  <a:pt x="2371959" y="3053878"/>
                  <a:pt x="2675654" y="2530895"/>
                </a:cubicBezTo>
                <a:cubicBezTo>
                  <a:pt x="2693981" y="2496986"/>
                  <a:pt x="2730633" y="2476119"/>
                  <a:pt x="2768595" y="2476119"/>
                </a:cubicBezTo>
                <a:close/>
                <a:moveTo>
                  <a:pt x="3909778" y="676847"/>
                </a:moveTo>
                <a:cubicBezTo>
                  <a:pt x="3909778" y="676847"/>
                  <a:pt x="3909778" y="676847"/>
                  <a:pt x="4305516" y="676847"/>
                </a:cubicBezTo>
                <a:cubicBezTo>
                  <a:pt x="4331158" y="676847"/>
                  <a:pt x="4354235" y="690472"/>
                  <a:pt x="4367056" y="712612"/>
                </a:cubicBezTo>
                <a:cubicBezTo>
                  <a:pt x="4367056" y="712612"/>
                  <a:pt x="4367056" y="712612"/>
                  <a:pt x="4564498" y="1054092"/>
                </a:cubicBezTo>
                <a:cubicBezTo>
                  <a:pt x="4577319" y="1075382"/>
                  <a:pt x="4577319" y="1102632"/>
                  <a:pt x="4564498" y="1123921"/>
                </a:cubicBezTo>
                <a:cubicBezTo>
                  <a:pt x="4564498" y="1123921"/>
                  <a:pt x="4564498" y="1123921"/>
                  <a:pt x="4367056" y="1465401"/>
                </a:cubicBezTo>
                <a:cubicBezTo>
                  <a:pt x="4354235" y="1487542"/>
                  <a:pt x="4331158" y="1501167"/>
                  <a:pt x="4305516" y="1501167"/>
                </a:cubicBezTo>
                <a:cubicBezTo>
                  <a:pt x="4305516" y="1501167"/>
                  <a:pt x="4305516" y="1501167"/>
                  <a:pt x="3909778" y="1501167"/>
                </a:cubicBezTo>
                <a:cubicBezTo>
                  <a:pt x="3884990" y="1501167"/>
                  <a:pt x="3861058" y="1487542"/>
                  <a:pt x="3849091" y="1465401"/>
                </a:cubicBezTo>
                <a:cubicBezTo>
                  <a:pt x="3849091" y="1465401"/>
                  <a:pt x="3849091" y="1465401"/>
                  <a:pt x="3650795" y="1123921"/>
                </a:cubicBezTo>
                <a:cubicBezTo>
                  <a:pt x="3637974" y="1102632"/>
                  <a:pt x="3637974" y="1075382"/>
                  <a:pt x="3650795" y="1054092"/>
                </a:cubicBezTo>
                <a:cubicBezTo>
                  <a:pt x="3650795" y="1054092"/>
                  <a:pt x="3650795" y="1054092"/>
                  <a:pt x="3849091" y="712612"/>
                </a:cubicBezTo>
                <a:cubicBezTo>
                  <a:pt x="3861058" y="690472"/>
                  <a:pt x="3884990" y="676847"/>
                  <a:pt x="3909778" y="676847"/>
                </a:cubicBezTo>
                <a:close/>
                <a:moveTo>
                  <a:pt x="1104892" y="0"/>
                </a:moveTo>
                <a:cubicBezTo>
                  <a:pt x="1104892" y="0"/>
                  <a:pt x="1104892" y="0"/>
                  <a:pt x="2732784" y="0"/>
                </a:cubicBezTo>
                <a:cubicBezTo>
                  <a:pt x="2838263" y="0"/>
                  <a:pt x="2933195" y="56047"/>
                  <a:pt x="2985934" y="147125"/>
                </a:cubicBezTo>
                <a:cubicBezTo>
                  <a:pt x="2985934" y="147125"/>
                  <a:pt x="2985934" y="147125"/>
                  <a:pt x="3798122" y="1551823"/>
                </a:cubicBezTo>
                <a:cubicBezTo>
                  <a:pt x="3850862" y="1639397"/>
                  <a:pt x="3850862" y="1751493"/>
                  <a:pt x="3798122" y="1839068"/>
                </a:cubicBezTo>
                <a:cubicBezTo>
                  <a:pt x="3798122" y="1839068"/>
                  <a:pt x="3798122" y="1839068"/>
                  <a:pt x="3496551" y="2360642"/>
                </a:cubicBezTo>
                <a:lnTo>
                  <a:pt x="3471135" y="2404597"/>
                </a:lnTo>
                <a:lnTo>
                  <a:pt x="3472029" y="2404972"/>
                </a:lnTo>
                <a:cubicBezTo>
                  <a:pt x="3490302" y="2415638"/>
                  <a:pt x="3505806" y="2431084"/>
                  <a:pt x="3516881" y="2450209"/>
                </a:cubicBezTo>
                <a:cubicBezTo>
                  <a:pt x="3516881" y="2450209"/>
                  <a:pt x="3516881" y="2450209"/>
                  <a:pt x="3857970" y="3040131"/>
                </a:cubicBezTo>
                <a:cubicBezTo>
                  <a:pt x="3880120" y="3076909"/>
                  <a:pt x="3880120" y="3123985"/>
                  <a:pt x="3857970" y="3160764"/>
                </a:cubicBezTo>
                <a:cubicBezTo>
                  <a:pt x="3857970" y="3160764"/>
                  <a:pt x="3857970" y="3160764"/>
                  <a:pt x="3516881" y="3750684"/>
                </a:cubicBezTo>
                <a:cubicBezTo>
                  <a:pt x="3494732" y="3788933"/>
                  <a:pt x="3454864" y="3812472"/>
                  <a:pt x="3410567" y="3812472"/>
                </a:cubicBezTo>
                <a:cubicBezTo>
                  <a:pt x="3410567" y="3812472"/>
                  <a:pt x="3410567" y="3812472"/>
                  <a:pt x="2726911" y="3812472"/>
                </a:cubicBezTo>
                <a:cubicBezTo>
                  <a:pt x="2684090" y="3812472"/>
                  <a:pt x="2642747" y="3788933"/>
                  <a:pt x="2622074" y="3750684"/>
                </a:cubicBezTo>
                <a:cubicBezTo>
                  <a:pt x="2622074" y="3750684"/>
                  <a:pt x="2622074" y="3750684"/>
                  <a:pt x="2438330" y="3434265"/>
                </a:cubicBezTo>
                <a:lnTo>
                  <a:pt x="2417573" y="3398519"/>
                </a:lnTo>
                <a:lnTo>
                  <a:pt x="2433905" y="3398519"/>
                </a:lnTo>
                <a:lnTo>
                  <a:pt x="2511101" y="3398519"/>
                </a:lnTo>
                <a:lnTo>
                  <a:pt x="2544636" y="3456269"/>
                </a:lnTo>
                <a:cubicBezTo>
                  <a:pt x="2672757" y="3676902"/>
                  <a:pt x="2672757" y="3676902"/>
                  <a:pt x="2672757" y="3676902"/>
                </a:cubicBezTo>
                <a:cubicBezTo>
                  <a:pt x="2691084" y="3710811"/>
                  <a:pt x="2727737" y="3731679"/>
                  <a:pt x="2765699" y="3731679"/>
                </a:cubicBezTo>
                <a:cubicBezTo>
                  <a:pt x="3371780" y="3731679"/>
                  <a:pt x="3371780" y="3731679"/>
                  <a:pt x="3371780" y="3731679"/>
                </a:cubicBezTo>
                <a:cubicBezTo>
                  <a:pt x="3411050" y="3731679"/>
                  <a:pt x="3446394" y="3710811"/>
                  <a:pt x="3466029" y="3676902"/>
                </a:cubicBezTo>
                <a:cubicBezTo>
                  <a:pt x="3768415" y="3153920"/>
                  <a:pt x="3768415" y="3153920"/>
                  <a:pt x="3768415" y="3153920"/>
                </a:cubicBezTo>
                <a:cubicBezTo>
                  <a:pt x="3788051" y="3121314"/>
                  <a:pt x="3788051" y="3079580"/>
                  <a:pt x="3768415" y="3046975"/>
                </a:cubicBezTo>
                <a:cubicBezTo>
                  <a:pt x="3466029" y="2523992"/>
                  <a:pt x="3466029" y="2523992"/>
                  <a:pt x="3466029" y="2523992"/>
                </a:cubicBezTo>
                <a:cubicBezTo>
                  <a:pt x="3456211" y="2507037"/>
                  <a:pt x="3442467" y="2493343"/>
                  <a:pt x="3426268" y="2483888"/>
                </a:cubicBezTo>
                <a:lnTo>
                  <a:pt x="3421667" y="2481960"/>
                </a:lnTo>
                <a:lnTo>
                  <a:pt x="3446331" y="2439303"/>
                </a:lnTo>
                <a:lnTo>
                  <a:pt x="3464674" y="2407578"/>
                </a:lnTo>
                <a:lnTo>
                  <a:pt x="3445649" y="2399601"/>
                </a:lnTo>
                <a:cubicBezTo>
                  <a:pt x="3435335" y="2396796"/>
                  <a:pt x="3424538" y="2395325"/>
                  <a:pt x="3413464" y="2395325"/>
                </a:cubicBezTo>
                <a:cubicBezTo>
                  <a:pt x="2729808" y="2395325"/>
                  <a:pt x="2729808" y="2395325"/>
                  <a:pt x="2729808" y="2395325"/>
                </a:cubicBezTo>
                <a:cubicBezTo>
                  <a:pt x="2686987" y="2395325"/>
                  <a:pt x="2645644" y="2418863"/>
                  <a:pt x="2624971" y="2457112"/>
                </a:cubicBezTo>
                <a:cubicBezTo>
                  <a:pt x="2282405" y="3047034"/>
                  <a:pt x="2282405" y="3047034"/>
                  <a:pt x="2282405" y="3047034"/>
                </a:cubicBezTo>
                <a:cubicBezTo>
                  <a:pt x="2260256" y="3083811"/>
                  <a:pt x="2260256" y="3130887"/>
                  <a:pt x="2282405" y="3167666"/>
                </a:cubicBezTo>
                <a:cubicBezTo>
                  <a:pt x="2325225" y="3241406"/>
                  <a:pt x="2362693" y="3305929"/>
                  <a:pt x="2395478" y="3362386"/>
                </a:cubicBezTo>
                <a:lnTo>
                  <a:pt x="2412031" y="3390890"/>
                </a:lnTo>
                <a:lnTo>
                  <a:pt x="2335350" y="3390890"/>
                </a:lnTo>
                <a:cubicBezTo>
                  <a:pt x="2096889" y="3390890"/>
                  <a:pt x="1715352" y="3390890"/>
                  <a:pt x="1104892" y="3390890"/>
                </a:cubicBezTo>
                <a:cubicBezTo>
                  <a:pt x="1002929" y="3390890"/>
                  <a:pt x="904482" y="3334842"/>
                  <a:pt x="855258" y="3243764"/>
                </a:cubicBezTo>
                <a:cubicBezTo>
                  <a:pt x="855258" y="3243764"/>
                  <a:pt x="855258" y="3243764"/>
                  <a:pt x="39555" y="1839068"/>
                </a:cubicBezTo>
                <a:cubicBezTo>
                  <a:pt x="-13185" y="1751493"/>
                  <a:pt x="-13185" y="1639397"/>
                  <a:pt x="39555" y="1551823"/>
                </a:cubicBezTo>
                <a:cubicBezTo>
                  <a:pt x="39555" y="1551823"/>
                  <a:pt x="39555" y="1551823"/>
                  <a:pt x="855258" y="147125"/>
                </a:cubicBezTo>
                <a:cubicBezTo>
                  <a:pt x="904482" y="56047"/>
                  <a:pt x="1002929" y="0"/>
                  <a:pt x="110489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096B360-F6BE-471E-A1E5-8E90C6774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9382" y="2096162"/>
            <a:ext cx="3894161" cy="2657858"/>
          </a:xfrm>
          <a:noFill/>
        </p:spPr>
        <p:txBody>
          <a:bodyPr anchor="ctr">
            <a:normAutofit/>
          </a:bodyPr>
          <a:lstStyle/>
          <a:p>
            <a:r>
              <a:rPr lang="hu-HU" sz="2000" dirty="0">
                <a:solidFill>
                  <a:schemeClr val="bg1"/>
                </a:solidFill>
              </a:rPr>
              <a:t>Kis molekulatömegű cukrok </a:t>
            </a:r>
          </a:p>
          <a:p>
            <a:r>
              <a:rPr lang="hu-HU" sz="2000" dirty="0">
                <a:solidFill>
                  <a:schemeClr val="bg1"/>
                </a:solidFill>
              </a:rPr>
              <a:t>Enzimek </a:t>
            </a:r>
          </a:p>
          <a:p>
            <a:r>
              <a:rPr lang="hu-HU" sz="2000" dirty="0">
                <a:solidFill>
                  <a:schemeClr val="bg1"/>
                </a:solidFill>
              </a:rPr>
              <a:t>Egyéb vegyszerek pl.: tejpor, glutén, emulgeálószerek (</a:t>
            </a:r>
            <a:r>
              <a:rPr lang="hu-HU" sz="2000" dirty="0" err="1">
                <a:solidFill>
                  <a:schemeClr val="bg1"/>
                </a:solidFill>
              </a:rPr>
              <a:t>mono</a:t>
            </a:r>
            <a:r>
              <a:rPr lang="hu-HU" sz="2000" dirty="0">
                <a:solidFill>
                  <a:schemeClr val="bg1"/>
                </a:solidFill>
              </a:rPr>
              <a:t>- és </a:t>
            </a:r>
            <a:r>
              <a:rPr lang="hu-HU" sz="2000" dirty="0" err="1">
                <a:solidFill>
                  <a:schemeClr val="bg1"/>
                </a:solidFill>
              </a:rPr>
              <a:t>digliceridek</a:t>
            </a:r>
            <a:r>
              <a:rPr lang="hu-HU" sz="2000" dirty="0">
                <a:solidFill>
                  <a:schemeClr val="bg1"/>
                </a:solidFill>
              </a:rPr>
              <a:t>, cukorészterek, </a:t>
            </a:r>
            <a:r>
              <a:rPr lang="hu-HU" sz="2000" dirty="0" err="1">
                <a:solidFill>
                  <a:schemeClr val="bg1"/>
                </a:solidFill>
              </a:rPr>
              <a:t>lecitin</a:t>
            </a:r>
            <a:r>
              <a:rPr lang="hu-HU" sz="2000" dirty="0">
                <a:solidFill>
                  <a:schemeClr val="bg1"/>
                </a:solidFill>
              </a:rPr>
              <a:t> stb.), granulált zsír, oxidálószerek (kálium-</a:t>
            </a:r>
            <a:r>
              <a:rPr lang="hu-HU" sz="2000" dirty="0" err="1">
                <a:solidFill>
                  <a:schemeClr val="bg1"/>
                </a:solidFill>
              </a:rPr>
              <a:t>bromát</a:t>
            </a:r>
            <a:r>
              <a:rPr lang="hu-HU" sz="2000" dirty="0">
                <a:solidFill>
                  <a:schemeClr val="bg1"/>
                </a:solidFill>
              </a:rPr>
              <a:t>), cisztein és sók</a:t>
            </a:r>
          </a:p>
        </p:txBody>
      </p:sp>
    </p:spTree>
    <p:extLst>
      <p:ext uri="{BB962C8B-B14F-4D97-AF65-F5344CB8AC3E}">
        <p14:creationId xmlns:p14="http://schemas.microsoft.com/office/powerpoint/2010/main" val="940700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33CD251C-A887-4D2F-925B-FC09719853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19D093C-27FB-4032-B282-42C4563F2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85F4EEDB-FB48-40B9-9DB6-4E6B50C0E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780661"/>
            <a:ext cx="3582073" cy="3196856"/>
          </a:xfrm>
        </p:spPr>
        <p:txBody>
          <a:bodyPr anchor="t">
            <a:normAutofit/>
          </a:bodyPr>
          <a:lstStyle/>
          <a:p>
            <a:r>
              <a:rPr lang="hu-HU">
                <a:solidFill>
                  <a:schemeClr val="bg1"/>
                </a:solidFill>
              </a:rPr>
              <a:t>Öregedésgátló enzimek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5EE815E-1BD3-4777-B652-6D98825BF6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E6692982-4A7D-4392-87CD-F0CD4B027D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196485F7-F277-4123-AC53-98EA4C8587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xmlns="" id="{54E4C061-7916-4AC6-9D2A-B5FB3D6EBF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895091"/>
              </p:ext>
            </p:extLst>
          </p:nvPr>
        </p:nvGraphicFramePr>
        <p:xfrm>
          <a:off x="4947169" y="169180"/>
          <a:ext cx="6578523" cy="6688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Kép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3" y="3672475"/>
            <a:ext cx="4550621" cy="1773459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5116653" y="4831308"/>
            <a:ext cx="62246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>
                <a:solidFill>
                  <a:schemeClr val="bg1"/>
                </a:solidFill>
              </a:rPr>
              <a:t>Béta-amiláz és </a:t>
            </a:r>
            <a:r>
              <a:rPr lang="hu-HU" sz="3000" dirty="0" err="1">
                <a:solidFill>
                  <a:schemeClr val="bg1"/>
                </a:solidFill>
              </a:rPr>
              <a:t>amiloglükozidáz</a:t>
            </a:r>
            <a:r>
              <a:rPr lang="hu-HU" sz="3000" dirty="0">
                <a:solidFill>
                  <a:schemeClr val="bg1"/>
                </a:solidFill>
              </a:rPr>
              <a:t> hatása→ maltóz és glükóz</a:t>
            </a:r>
          </a:p>
          <a:p>
            <a:endParaRPr lang="hu-HU" sz="3000" dirty="0">
              <a:solidFill>
                <a:schemeClr val="bg1"/>
              </a:solidFill>
            </a:endParaRPr>
          </a:p>
          <a:p>
            <a:pPr algn="ctr"/>
            <a:r>
              <a:rPr lang="hu-HU" sz="3000" b="1" dirty="0" err="1">
                <a:solidFill>
                  <a:schemeClr val="bg1"/>
                </a:solidFill>
              </a:rPr>
              <a:t>Maltogén</a:t>
            </a:r>
            <a:r>
              <a:rPr lang="hu-HU" sz="3000" b="1" dirty="0">
                <a:solidFill>
                  <a:schemeClr val="bg1"/>
                </a:solidFill>
              </a:rPr>
              <a:t> </a:t>
            </a:r>
            <a:r>
              <a:rPr lang="hu-HU" sz="3000" b="1" dirty="0" err="1">
                <a:solidFill>
                  <a:schemeClr val="bg1"/>
                </a:solidFill>
              </a:rPr>
              <a:t>amiláz</a:t>
            </a:r>
            <a:endParaRPr lang="hu-HU" sz="3000" b="1" dirty="0">
              <a:solidFill>
                <a:schemeClr val="bg1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67305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1345</Words>
  <Application>Microsoft Office PowerPoint</Application>
  <PresentationFormat>Szélesvásznú</PresentationFormat>
  <Paragraphs>143</Paragraphs>
  <Slides>17</Slides>
  <Notes>15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Times</vt:lpstr>
      <vt:lpstr>Times New Roman</vt:lpstr>
      <vt:lpstr>Wingdings</vt:lpstr>
      <vt:lpstr>Office-téma</vt:lpstr>
      <vt:lpstr>Sütőipari enzimek</vt:lpstr>
      <vt:lpstr>A kenyérsütés</vt:lpstr>
      <vt:lpstr>Történeti áttekintés</vt:lpstr>
      <vt:lpstr>A folyamat</vt:lpstr>
      <vt:lpstr>Liszt bel tartalma </vt:lpstr>
      <vt:lpstr>Amilázok </vt:lpstr>
      <vt:lpstr>Öregedés</vt:lpstr>
      <vt:lpstr>Adalékok</vt:lpstr>
      <vt:lpstr>Öregedésgátló enzimek</vt:lpstr>
      <vt:lpstr>Egyéb fontos enzim: Aszparagináz</vt:lpstr>
      <vt:lpstr>Búzafehérjék</vt:lpstr>
      <vt:lpstr>Proteázok - peptid kötés hidrolízise</vt:lpstr>
      <vt:lpstr>Lipázok</vt:lpstr>
      <vt:lpstr>Hemicellulázok/ xilanázok</vt:lpstr>
      <vt:lpstr>Oxidoreduktázok</vt:lpstr>
      <vt:lpstr>Liopooxigenázok</vt:lpstr>
      <vt:lpstr>Glükóz oxidázok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Sütőipari enzimek</dc:title>
  <dc:creator>Taba Áron</dc:creator>
  <cp:lastModifiedBy>Kis Dorottya</cp:lastModifiedBy>
  <cp:revision>19</cp:revision>
  <dcterms:created xsi:type="dcterms:W3CDTF">2020-11-12T00:08:58Z</dcterms:created>
  <dcterms:modified xsi:type="dcterms:W3CDTF">2020-11-12T20:10:03Z</dcterms:modified>
</cp:coreProperties>
</file>