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82" r:id="rId17"/>
    <p:sldId id="283" r:id="rId18"/>
    <p:sldId id="284" r:id="rId19"/>
    <p:sldId id="276" r:id="rId20"/>
    <p:sldId id="277" r:id="rId21"/>
    <p:sldId id="278" r:id="rId22"/>
    <p:sldId id="279" r:id="rId23"/>
    <p:sldId id="280" r:id="rId24"/>
    <p:sldId id="263" r:id="rId25"/>
    <p:sldId id="264" r:id="rId26"/>
    <p:sldId id="265" r:id="rId27"/>
    <p:sldId id="266" r:id="rId28"/>
    <p:sldId id="267" r:id="rId29"/>
    <p:sldId id="268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F6B8-5D8F-4E6C-9393-2EE76F56D8B2}" type="datetimeFigureOut">
              <a:rPr lang="hu-HU" smtClean="0"/>
              <a:pPr/>
              <a:t>2019.02.12.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FCBE1-EB38-44A5-B982-26B816BB1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Fehérjék szabályozása II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Kovalens módosítás, limitált </a:t>
            </a:r>
            <a:r>
              <a:rPr lang="hu-HU" dirty="0" err="1" smtClean="0"/>
              <a:t>proteolízis</a:t>
            </a:r>
            <a:endParaRPr lang="hu-HU" dirty="0" smtClean="0"/>
          </a:p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r>
              <a:rPr lang="hu-HU" dirty="0" smtClean="0"/>
              <a:t>, Biokémia II, 2017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61975"/>
            <a:ext cx="7361238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2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47688"/>
            <a:ext cx="778033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4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14375"/>
            <a:ext cx="74183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6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90550"/>
            <a:ext cx="7850188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8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747871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5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7456487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Szövegdoboz 6"/>
          <p:cNvSpPr txBox="1">
            <a:spLocks noChangeArrowheads="1"/>
          </p:cNvSpPr>
          <p:nvPr/>
        </p:nvSpPr>
        <p:spPr bwMode="auto">
          <a:xfrm>
            <a:off x="7607300" y="6396038"/>
            <a:ext cx="1536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/>
              <a:t>(32. tétel)</a:t>
            </a:r>
          </a:p>
        </p:txBody>
      </p:sp>
    </p:spTree>
    <p:extLst>
      <p:ext uri="{BB962C8B-B14F-4D97-AF65-F5344CB8AC3E}">
        <p14:creationId xmlns:p14="http://schemas.microsoft.com/office/powerpoint/2010/main" val="332019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514350"/>
            <a:ext cx="6418262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7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71500"/>
            <a:ext cx="75612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8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66738"/>
            <a:ext cx="7516812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7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47688"/>
            <a:ext cx="758348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35343" y="196687"/>
            <a:ext cx="14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Jóllakottság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125524" y="6410265"/>
            <a:ext cx="894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Éhezés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5165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71670" y="642918"/>
            <a:ext cx="4971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err="1" smtClean="0"/>
              <a:t>Foszforiláció</a:t>
            </a:r>
            <a:r>
              <a:rPr lang="hu-HU" sz="3200" b="1" dirty="0" smtClean="0"/>
              <a:t>, </a:t>
            </a:r>
            <a:r>
              <a:rPr lang="hu-HU" sz="3200" b="1" dirty="0" err="1" smtClean="0"/>
              <a:t>defoszforiláció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42976" y="2000240"/>
            <a:ext cx="4216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Az </a:t>
            </a:r>
            <a:r>
              <a:rPr lang="hu-HU" sz="2000" dirty="0" err="1" smtClean="0"/>
              <a:t>allosztérikus</a:t>
            </a:r>
            <a:r>
              <a:rPr lang="hu-HU" sz="2000" dirty="0" smtClean="0"/>
              <a:t> szabályozáshoz képest: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1538" y="2357430"/>
            <a:ext cx="2500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- lassabb</a:t>
            </a:r>
          </a:p>
          <a:p>
            <a:r>
              <a:rPr lang="hu-HU" sz="2000" b="1" dirty="0" smtClean="0"/>
              <a:t>- tartósabb</a:t>
            </a:r>
          </a:p>
          <a:p>
            <a:r>
              <a:rPr lang="hu-HU" sz="2000" b="1" dirty="0" smtClean="0"/>
              <a:t>- enzim által katalizált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42976" y="3643314"/>
            <a:ext cx="440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foszforiláció</a:t>
            </a:r>
            <a:r>
              <a:rPr lang="hu-HU" sz="2000" dirty="0" smtClean="0"/>
              <a:t> következményei lehetnek: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71538" y="4286256"/>
            <a:ext cx="627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-</a:t>
            </a:r>
            <a:r>
              <a:rPr lang="hu-HU" b="1" dirty="0" smtClean="0"/>
              <a:t> A foszfát negatív töltése megváltoztatja a térszerkezetet</a:t>
            </a:r>
          </a:p>
          <a:p>
            <a:r>
              <a:rPr lang="hu-HU" b="1" dirty="0"/>
              <a:t>-</a:t>
            </a:r>
            <a:r>
              <a:rPr lang="hu-HU" b="1" dirty="0" smtClean="0"/>
              <a:t> Új kapcsolófelület keletkezhet, vagy tűnhet el (SH2 </a:t>
            </a:r>
            <a:r>
              <a:rPr lang="hu-HU" b="1" dirty="0" err="1" smtClean="0"/>
              <a:t>domének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42976" y="1428736"/>
            <a:ext cx="138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Reverzibilis</a:t>
            </a:r>
            <a:endParaRPr lang="hu-HU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19113"/>
            <a:ext cx="7732712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93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23875"/>
            <a:ext cx="7770812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8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38188"/>
            <a:ext cx="7418388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2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3421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0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14612" y="428604"/>
            <a:ext cx="334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Limitált </a:t>
            </a:r>
            <a:r>
              <a:rPr lang="hu-HU" sz="3200" b="1" dirty="0" err="1" smtClean="0"/>
              <a:t>proteolízis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2910" y="1714488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Csak a katalízis helyén, vagy bizonyos körülmények között történjen aktiváció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2910" y="2857496"/>
            <a:ext cx="5127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Emésztő enzimek, véralvadási faktorok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00430" y="1000108"/>
            <a:ext cx="185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Irreverzibilis!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2910" y="4357694"/>
            <a:ext cx="6186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limitált hasadás következtében katalitikus hely</a:t>
            </a:r>
            <a:endParaRPr lang="hu-HU" sz="2400" dirty="0"/>
          </a:p>
          <a:p>
            <a:r>
              <a:rPr lang="hu-HU" sz="2400" dirty="0" smtClean="0"/>
              <a:t>- </a:t>
            </a:r>
            <a:r>
              <a:rPr lang="hu-HU" sz="2400" b="1" dirty="0" smtClean="0"/>
              <a:t>keletkezik</a:t>
            </a:r>
            <a:r>
              <a:rPr lang="hu-HU" sz="2400" dirty="0" smtClean="0"/>
              <a:t> (pl. </a:t>
            </a:r>
            <a:r>
              <a:rPr lang="hu-HU" sz="2400" dirty="0" err="1" smtClean="0"/>
              <a:t>tripszinogén</a:t>
            </a:r>
            <a:r>
              <a:rPr lang="hu-HU" sz="2400" dirty="0" smtClean="0"/>
              <a:t>),</a:t>
            </a:r>
          </a:p>
          <a:p>
            <a:pPr algn="ctr"/>
            <a:r>
              <a:rPr lang="hu-HU" sz="2400" dirty="0" smtClean="0"/>
              <a:t>vagy</a:t>
            </a:r>
          </a:p>
          <a:p>
            <a:r>
              <a:rPr lang="hu-HU" sz="2400" dirty="0"/>
              <a:t>-</a:t>
            </a:r>
            <a:r>
              <a:rPr lang="hu-HU" sz="2400" dirty="0" smtClean="0"/>
              <a:t> </a:t>
            </a:r>
            <a:r>
              <a:rPr lang="hu-HU" sz="2400" b="1" dirty="0" smtClean="0"/>
              <a:t>felszínre kerül </a:t>
            </a:r>
            <a:r>
              <a:rPr lang="hu-HU" sz="2400" dirty="0" smtClean="0"/>
              <a:t>(pl. </a:t>
            </a:r>
            <a:r>
              <a:rPr lang="hu-HU" sz="2400" dirty="0" err="1" smtClean="0"/>
              <a:t>pepszinogén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2910" y="3643314"/>
            <a:ext cx="4624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Zimogén</a:t>
            </a:r>
            <a:r>
              <a:rPr lang="hu-HU" sz="2400" dirty="0" smtClean="0"/>
              <a:t> formában szintetizálódnak</a:t>
            </a:r>
            <a:endParaRPr lang="hu-H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83" y="1142984"/>
            <a:ext cx="878533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2500298" y="142852"/>
            <a:ext cx="4575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 </a:t>
            </a:r>
            <a:r>
              <a:rPr lang="hu-HU" sz="3200" b="1" dirty="0" err="1" smtClean="0"/>
              <a:t>pepszinogén</a:t>
            </a:r>
            <a:r>
              <a:rPr lang="hu-HU" sz="3200" b="1" dirty="0" smtClean="0"/>
              <a:t> aktivációja</a:t>
            </a:r>
            <a:endParaRPr lang="hu-H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510499" cy="503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857224" y="428604"/>
            <a:ext cx="7468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Az </a:t>
            </a:r>
            <a:r>
              <a:rPr lang="hu-HU" sz="3200" b="1" dirty="0" err="1" smtClean="0"/>
              <a:t>enterális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proteázok</a:t>
            </a:r>
            <a:r>
              <a:rPr lang="hu-HU" sz="3200" b="1" dirty="0" smtClean="0"/>
              <a:t> aktivációs kaszkádja</a:t>
            </a:r>
            <a:endParaRPr lang="hu-HU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14546" y="428604"/>
            <a:ext cx="460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Emésztőenzim </a:t>
            </a:r>
            <a:r>
              <a:rPr lang="hu-HU" sz="3200" b="1" dirty="0" err="1" smtClean="0"/>
              <a:t>inhibítorok</a:t>
            </a:r>
            <a:endParaRPr lang="hu-HU" sz="32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85786" y="1500174"/>
            <a:ext cx="7533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Tripszin </a:t>
            </a:r>
            <a:r>
              <a:rPr lang="hu-HU" sz="2400" b="1" dirty="0" err="1" smtClean="0"/>
              <a:t>inhibítor</a:t>
            </a:r>
            <a:r>
              <a:rPr lang="hu-HU" sz="2400" b="1" dirty="0" smtClean="0"/>
              <a:t>:</a:t>
            </a:r>
          </a:p>
          <a:p>
            <a:endParaRPr lang="hu-HU" sz="2400" dirty="0"/>
          </a:p>
          <a:p>
            <a:r>
              <a:rPr lang="hu-HU" sz="2400" dirty="0" smtClean="0"/>
              <a:t>6 </a:t>
            </a:r>
            <a:r>
              <a:rPr lang="hu-HU" sz="2400" dirty="0" err="1" smtClean="0"/>
              <a:t>kDa-os</a:t>
            </a:r>
            <a:r>
              <a:rPr lang="hu-HU" sz="2400" dirty="0" smtClean="0"/>
              <a:t> kompetitív </a:t>
            </a:r>
            <a:r>
              <a:rPr lang="hu-HU" sz="2400" dirty="0" err="1" smtClean="0"/>
              <a:t>inhibítor</a:t>
            </a:r>
            <a:r>
              <a:rPr lang="hu-HU" sz="2400" dirty="0" smtClean="0"/>
              <a:t> fehérje, tripszin lassan bontja</a:t>
            </a:r>
          </a:p>
          <a:p>
            <a:r>
              <a:rPr lang="hu-HU" sz="2400" dirty="0" smtClean="0"/>
              <a:t>(több hónapos </a:t>
            </a:r>
            <a:r>
              <a:rPr lang="hu-HU" sz="2400" dirty="0" err="1" smtClean="0"/>
              <a:t>féléletidő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4348" y="3143248"/>
            <a:ext cx="77896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</a:t>
            </a:r>
            <a:r>
              <a:rPr lang="hu-HU" sz="2400" b="1" dirty="0" smtClean="0"/>
              <a:t>1 </a:t>
            </a:r>
            <a:r>
              <a:rPr lang="hu-HU" sz="2400" b="1" dirty="0" err="1" smtClean="0"/>
              <a:t>proteáz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inhibítor</a:t>
            </a:r>
            <a:r>
              <a:rPr lang="hu-HU" sz="2400" b="1" dirty="0" smtClean="0"/>
              <a:t>:</a:t>
            </a:r>
          </a:p>
          <a:p>
            <a:endParaRPr lang="hu-HU" sz="2400" dirty="0"/>
          </a:p>
          <a:p>
            <a:r>
              <a:rPr lang="hu-HU" sz="2400" dirty="0" smtClean="0"/>
              <a:t>Szerin </a:t>
            </a:r>
            <a:r>
              <a:rPr lang="hu-HU" sz="2400" dirty="0" err="1" smtClean="0"/>
              <a:t>proteázokat</a:t>
            </a:r>
            <a:r>
              <a:rPr lang="hu-HU" sz="2400" dirty="0" smtClean="0"/>
              <a:t> (elsősorban </a:t>
            </a:r>
            <a:r>
              <a:rPr lang="hu-HU" sz="2400" dirty="0" err="1" smtClean="0"/>
              <a:t>elasztázt</a:t>
            </a:r>
            <a:r>
              <a:rPr lang="hu-HU" sz="2400" dirty="0" smtClean="0"/>
              <a:t>) kompetitíven gátló</a:t>
            </a:r>
          </a:p>
          <a:p>
            <a:r>
              <a:rPr lang="hu-HU" sz="2400" dirty="0" smtClean="0"/>
              <a:t>fehérje, </a:t>
            </a:r>
            <a:r>
              <a:rPr lang="hu-HU" sz="2400" dirty="0" err="1" smtClean="0"/>
              <a:t>kovalaens</a:t>
            </a:r>
            <a:r>
              <a:rPr lang="hu-HU" sz="2400" dirty="0" smtClean="0"/>
              <a:t> (észter) kötés. </a:t>
            </a:r>
          </a:p>
          <a:p>
            <a:r>
              <a:rPr lang="hu-HU" sz="2400" dirty="0" smtClean="0"/>
              <a:t>Behatoló baktériumok </a:t>
            </a:r>
            <a:r>
              <a:rPr lang="hu-HU" sz="2400" dirty="0" err="1" smtClean="0"/>
              <a:t>proteáza</a:t>
            </a:r>
            <a:r>
              <a:rPr lang="hu-HU" sz="2400" dirty="0" smtClean="0"/>
              <a:t> ellen is védelem. </a:t>
            </a:r>
          </a:p>
          <a:p>
            <a:r>
              <a:rPr lang="hu-HU" sz="2400" dirty="0" smtClean="0"/>
              <a:t>Met358 oxidálódása: </a:t>
            </a:r>
            <a:r>
              <a:rPr lang="hu-HU" sz="2400" dirty="0" err="1" smtClean="0"/>
              <a:t>inaktiválódik</a:t>
            </a:r>
            <a:r>
              <a:rPr lang="hu-HU" sz="2400" dirty="0" smtClean="0"/>
              <a:t> az </a:t>
            </a:r>
            <a:r>
              <a:rPr lang="hu-HU" sz="2400" dirty="0" err="1" smtClean="0"/>
              <a:t>inhibítor</a:t>
            </a:r>
            <a:r>
              <a:rPr lang="hu-HU" sz="2400" dirty="0" smtClean="0"/>
              <a:t> (tüdő tágulás) </a:t>
            </a:r>
          </a:p>
          <a:p>
            <a:endParaRPr lang="hu-HU" sz="2400" dirty="0"/>
          </a:p>
          <a:p>
            <a:r>
              <a:rPr lang="hu-HU" sz="2400" dirty="0" err="1" smtClean="0"/>
              <a:t>Pancreatitis</a:t>
            </a:r>
            <a:endParaRPr lang="hu-H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13931"/>
            <a:ext cx="4929222" cy="559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357290" y="214290"/>
            <a:ext cx="636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Limitált </a:t>
            </a:r>
            <a:r>
              <a:rPr lang="hu-HU" sz="2800" b="1" dirty="0" err="1" smtClean="0"/>
              <a:t>proteolízis</a:t>
            </a:r>
            <a:r>
              <a:rPr lang="hu-HU" sz="2800" b="1" dirty="0" smtClean="0"/>
              <a:t>: A véralvadási kaszkád</a:t>
            </a:r>
            <a:endParaRPr lang="hu-H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62099"/>
            <a:ext cx="7000923" cy="49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571604" y="357166"/>
            <a:ext cx="5698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Az inzulin érése limitált </a:t>
            </a:r>
            <a:r>
              <a:rPr lang="hu-HU" sz="2800" b="1" dirty="0" err="1" smtClean="0"/>
              <a:t>proteolízissel</a:t>
            </a:r>
            <a:endParaRPr lang="hu-H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429256" cy="44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785786" y="428604"/>
            <a:ext cx="725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Az emlősfehérjék kb. harmada </a:t>
            </a:r>
            <a:r>
              <a:rPr lang="hu-HU" sz="3200" b="1" dirty="0" err="1" smtClean="0"/>
              <a:t>foszforilált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0166" y="5857892"/>
            <a:ext cx="6292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/>
              <a:t>Sok-sok protein </a:t>
            </a:r>
            <a:r>
              <a:rPr lang="hu-HU" sz="2400" b="1" dirty="0" err="1" smtClean="0"/>
              <a:t>kináz</a:t>
            </a:r>
            <a:r>
              <a:rPr lang="hu-HU" sz="2400" b="1" dirty="0" smtClean="0"/>
              <a:t> és </a:t>
            </a:r>
            <a:r>
              <a:rPr lang="hu-HU" sz="2400" b="1" dirty="0" err="1" smtClean="0"/>
              <a:t>foszfoprotein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foszfatáz</a:t>
            </a:r>
            <a:r>
              <a:rPr lang="hu-HU" sz="2400" b="1" dirty="0" smtClean="0"/>
              <a:t>:</a:t>
            </a:r>
          </a:p>
          <a:p>
            <a:pPr algn="ctr"/>
            <a:r>
              <a:rPr lang="hu-HU" sz="2400" b="1" dirty="0" smtClean="0"/>
              <a:t>nagyon specifikusak és kevésbé specifikusak</a:t>
            </a:r>
            <a:endParaRPr lang="hu-H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6343634" cy="62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72011"/>
            <a:ext cx="4286248" cy="50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3000364" y="285728"/>
            <a:ext cx="2910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Protein </a:t>
            </a:r>
            <a:r>
              <a:rPr lang="hu-HU" sz="3200" b="1" dirty="0" err="1" smtClean="0"/>
              <a:t>kinázok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14348" y="121442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- nagy enzimcsalád tagjai</a:t>
            </a:r>
          </a:p>
          <a:p>
            <a:r>
              <a:rPr lang="hu-HU" sz="2400" b="1" dirty="0" smtClean="0"/>
              <a:t>- 290 aminosav hosszú katalitikus </a:t>
            </a:r>
            <a:r>
              <a:rPr lang="hu-HU" sz="2400" b="1" dirty="0" err="1" smtClean="0"/>
              <a:t>domén</a:t>
            </a:r>
            <a:endParaRPr lang="hu-HU" sz="2400" b="1" dirty="0" smtClean="0"/>
          </a:p>
          <a:p>
            <a:r>
              <a:rPr lang="hu-HU" sz="2400" b="1" dirty="0" smtClean="0"/>
              <a:t>- változatos felismerő-helyek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14348" y="385762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Lehetséges szabályozásuk:</a:t>
            </a:r>
          </a:p>
          <a:p>
            <a:endParaRPr lang="hu-HU" sz="2400" b="1" dirty="0"/>
          </a:p>
          <a:p>
            <a:r>
              <a:rPr lang="hu-HU" sz="2400" b="1" dirty="0" smtClean="0"/>
              <a:t>- </a:t>
            </a:r>
            <a:r>
              <a:rPr lang="hu-HU" sz="2400" b="1" dirty="0" err="1" smtClean="0"/>
              <a:t>allosztérikus</a:t>
            </a:r>
            <a:r>
              <a:rPr lang="hu-HU" sz="2400" b="1" dirty="0" smtClean="0"/>
              <a:t> (pl. </a:t>
            </a:r>
            <a:r>
              <a:rPr lang="hu-HU" sz="2400" b="1" dirty="0" err="1" smtClean="0"/>
              <a:t>cAMP</a:t>
            </a:r>
            <a:r>
              <a:rPr lang="hu-HU" sz="2400" b="1" dirty="0" smtClean="0"/>
              <a:t>, Ca2+</a:t>
            </a:r>
            <a:r>
              <a:rPr lang="hu-HU" sz="2400" b="1" dirty="0" err="1" smtClean="0"/>
              <a:t>-kalmodulin</a:t>
            </a:r>
            <a:r>
              <a:rPr lang="hu-HU" sz="2400" b="1" dirty="0" smtClean="0"/>
              <a:t>)</a:t>
            </a:r>
          </a:p>
          <a:p>
            <a:r>
              <a:rPr lang="hu-HU" sz="2400" b="1" dirty="0" smtClean="0"/>
              <a:t>- </a:t>
            </a:r>
            <a:r>
              <a:rPr lang="hu-HU" sz="2400" b="1" dirty="0" err="1" smtClean="0"/>
              <a:t>foszforiláció</a:t>
            </a:r>
            <a:r>
              <a:rPr lang="hu-HU" sz="2400" b="1" dirty="0" smtClean="0"/>
              <a:t> (jelerősítés, jelátviteli hálózatok) </a:t>
            </a:r>
            <a:endParaRPr lang="hu-H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643866" cy="573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3000364" y="214290"/>
            <a:ext cx="3235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Jelátviteli kaszkád</a:t>
            </a:r>
            <a:endParaRPr lang="hu-H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52" y="1643050"/>
            <a:ext cx="8277158" cy="46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1214414" y="500042"/>
            <a:ext cx="686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Az aktivációnak nincs kitüntetett iránya</a:t>
            </a:r>
            <a:endParaRPr lang="hu-H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981075"/>
            <a:ext cx="4295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4183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2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248</Words>
  <Application>Microsoft Office PowerPoint</Application>
  <PresentationFormat>Diavetítés a képernyőre (4:3 oldalarány)</PresentationFormat>
  <Paragraphs>54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Office-téma</vt:lpstr>
      <vt:lpstr>Fehérjék szabályozása II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Alkalmazott Biotechnológia és Élelmiszert. T.sz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Fehérjék szabályozása II</dc:title>
  <dc:creator>Wunderlich Lívius</dc:creator>
  <cp:lastModifiedBy>Lívius Wunderlich</cp:lastModifiedBy>
  <cp:revision>26</cp:revision>
  <dcterms:created xsi:type="dcterms:W3CDTF">2016-02-23T10:49:08Z</dcterms:created>
  <dcterms:modified xsi:type="dcterms:W3CDTF">2019-02-12T13:09:30Z</dcterms:modified>
</cp:coreProperties>
</file>