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4" r:id="rId3"/>
    <p:sldId id="313" r:id="rId4"/>
    <p:sldId id="281" r:id="rId5"/>
    <p:sldId id="315" r:id="rId6"/>
    <p:sldId id="365" r:id="rId7"/>
    <p:sldId id="364" r:id="rId8"/>
    <p:sldId id="366" r:id="rId9"/>
    <p:sldId id="318" r:id="rId10"/>
    <p:sldId id="319" r:id="rId11"/>
    <p:sldId id="320" r:id="rId12"/>
    <p:sldId id="321" r:id="rId13"/>
    <p:sldId id="322" r:id="rId14"/>
    <p:sldId id="323" r:id="rId15"/>
    <p:sldId id="324" r:id="rId16"/>
    <p:sldId id="325" r:id="rId17"/>
    <p:sldId id="326" r:id="rId18"/>
    <p:sldId id="327" r:id="rId19"/>
    <p:sldId id="328" r:id="rId20"/>
    <p:sldId id="329" r:id="rId21"/>
    <p:sldId id="330" r:id="rId22"/>
    <p:sldId id="331" r:id="rId23"/>
    <p:sldId id="332" r:id="rId24"/>
    <p:sldId id="333" r:id="rId25"/>
    <p:sldId id="334" r:id="rId26"/>
    <p:sldId id="335" r:id="rId27"/>
    <p:sldId id="336" r:id="rId28"/>
    <p:sldId id="337" r:id="rId29"/>
    <p:sldId id="338" r:id="rId30"/>
    <p:sldId id="339" r:id="rId31"/>
    <p:sldId id="340" r:id="rId32"/>
    <p:sldId id="341" r:id="rId33"/>
    <p:sldId id="342" r:id="rId34"/>
    <p:sldId id="343" r:id="rId35"/>
    <p:sldId id="344" r:id="rId36"/>
    <p:sldId id="345" r:id="rId37"/>
    <p:sldId id="346" r:id="rId38"/>
    <p:sldId id="347" r:id="rId39"/>
    <p:sldId id="348" r:id="rId40"/>
    <p:sldId id="349" r:id="rId41"/>
    <p:sldId id="350" r:id="rId42"/>
    <p:sldId id="351" r:id="rId43"/>
    <p:sldId id="352" r:id="rId44"/>
    <p:sldId id="353" r:id="rId45"/>
    <p:sldId id="354" r:id="rId46"/>
    <p:sldId id="355" r:id="rId47"/>
    <p:sldId id="362" r:id="rId48"/>
    <p:sldId id="356" r:id="rId49"/>
    <p:sldId id="357" r:id="rId50"/>
    <p:sldId id="358" r:id="rId51"/>
  </p:sldIdLst>
  <p:sldSz cx="9144000" cy="6858000" type="screen4x3"/>
  <p:notesSz cx="6858000" cy="9144000"/>
  <p:defaultTextStyle>
    <a:defPPr>
      <a:defRPr lang="hu-HU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663300"/>
    <a:srgbClr val="B48900"/>
    <a:srgbClr val="F20000"/>
    <a:srgbClr val="0000FF"/>
    <a:srgbClr val="FFE0C1"/>
    <a:srgbClr val="FFD88B"/>
    <a:srgbClr val="0000CC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>
      <p:cViewPr varScale="1">
        <p:scale>
          <a:sx n="72" d="100"/>
          <a:sy n="72" d="100"/>
        </p:scale>
        <p:origin x="30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8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image" Target="../media/image3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B1F7C4-274F-464A-A8C7-939EB513D103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2D737C-5A65-4D55-B24C-20EF36728AE1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38780B-1A05-4B5C-B05D-D4C4E4B91271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Cím és tartalom a szöveg fel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75BBBD2-B19F-454C-B61F-1C751B2997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Cím és 2 tartalomrész a szöveg fel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half" idx="3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Dátum helye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Élőláb helye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81AED88-6808-45B8-862C-4954B4E604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C84C79-F06E-4ECB-BCCE-3EE83CACF0A3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74C1F9-0422-479C-AEC0-995B8A4F3749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0A9AF1-AF81-47A0-BB41-76E1AC381926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E75982-7B1A-4A0E-BB2C-06D896A44E45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743E85-9DE2-41FD-89DB-6883BBBC5C23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098612-F802-4F18-BAD6-D387AEAFC6B9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8185CF-2131-491E-B3F9-EDCC2F03CBDE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5746DD-FA46-4597-ABEA-D6D87309F1FE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hu-H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hu-H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0D594B5-9CA4-4959-9B78-DD50CF538C8D}" type="slidenum">
              <a:rPr lang="hu-HU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9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8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0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5.w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47.wmf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hu/url?sa=i&amp;rct=j&amp;q=&amp;esrc=s&amp;source=images&amp;cd=&amp;cad=rja&amp;uact=8&amp;docid=kVQOIwvlxydStM&amp;tbnid=WSQ7rYtymtNyKM:&amp;ved=0CAUQjRw&amp;url=http://new.homeschoolmarketplace.com/homeschool-human-body/&amp;ei=g7oQVNi0DYjeOv2jgagG&amp;bvm=bv.74894050,d.bGQ&amp;psig=AFQjCNF9l1B54xQKd22gxeAk5p6F30loNQ&amp;ust=1410468707583213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755650" y="1142984"/>
            <a:ext cx="755015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4800" b="1"/>
              <a:t>Biokémia</a:t>
            </a: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1263647" y="2870184"/>
            <a:ext cx="68580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 smtClean="0"/>
              <a:t>Szarka András		</a:t>
            </a:r>
            <a:r>
              <a:rPr lang="hu-HU" b="1" dirty="0" err="1" smtClean="0"/>
              <a:t>Wunderlich</a:t>
            </a:r>
            <a:r>
              <a:rPr lang="hu-HU" b="1" dirty="0" smtClean="0"/>
              <a:t> </a:t>
            </a:r>
            <a:r>
              <a:rPr lang="hu-HU" b="1" dirty="0" err="1" smtClean="0"/>
              <a:t>Lívius</a:t>
            </a:r>
            <a:endParaRPr lang="hu-HU" b="1" dirty="0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1962150" y="2514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hu-HU"/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5264175" y="3227374"/>
            <a:ext cx="2879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hu-HU" dirty="0" smtClean="0"/>
              <a:t>livius@mail.bme.hu</a:t>
            </a:r>
            <a:endParaRPr lang="en-US" dirty="0"/>
          </a:p>
        </p:txBody>
      </p:sp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1192209" y="3227374"/>
            <a:ext cx="3168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hu-HU" dirty="0"/>
              <a:t>szarka@</a:t>
            </a:r>
            <a:r>
              <a:rPr lang="hu-HU" dirty="0" err="1"/>
              <a:t>mail.bme.hu</a:t>
            </a:r>
            <a:endParaRPr lang="en-US" dirty="0"/>
          </a:p>
        </p:txBody>
      </p:sp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5983312" y="3660761"/>
            <a:ext cx="1512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hu-HU" dirty="0" smtClean="0"/>
              <a:t>463-1407</a:t>
            </a:r>
            <a:endParaRPr lang="en-US" dirty="0"/>
          </a:p>
        </p:txBody>
      </p:sp>
      <p:sp>
        <p:nvSpPr>
          <p:cNvPr id="2062" name="Text Box 14"/>
          <p:cNvSpPr txBox="1">
            <a:spLocks noChangeArrowheads="1"/>
          </p:cNvSpPr>
          <p:nvPr/>
        </p:nvSpPr>
        <p:spPr bwMode="auto">
          <a:xfrm>
            <a:off x="1697034" y="3660761"/>
            <a:ext cx="1512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hu-HU"/>
              <a:t>463-3858</a:t>
            </a:r>
            <a:endParaRPr lang="en-US"/>
          </a:p>
        </p:txBody>
      </p:sp>
      <p:sp>
        <p:nvSpPr>
          <p:cNvPr id="2063" name="Text Box 15"/>
          <p:cNvSpPr txBox="1">
            <a:spLocks noChangeArrowheads="1"/>
          </p:cNvSpPr>
          <p:nvPr/>
        </p:nvSpPr>
        <p:spPr bwMode="auto">
          <a:xfrm>
            <a:off x="500034" y="4669705"/>
            <a:ext cx="828680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u-HU" dirty="0"/>
              <a:t>Alkalmazott </a:t>
            </a:r>
            <a:r>
              <a:rPr lang="hu-HU" dirty="0" smtClean="0"/>
              <a:t>Biotechnológia és Élelmiszer-tudományi </a:t>
            </a:r>
            <a:r>
              <a:rPr lang="hu-HU" dirty="0"/>
              <a:t>Tanszék: </a:t>
            </a:r>
            <a:r>
              <a:rPr lang="hu-HU" dirty="0" err="1" smtClean="0"/>
              <a:t>Ch</a:t>
            </a:r>
            <a:r>
              <a:rPr lang="hu-HU" dirty="0" smtClean="0"/>
              <a:t> </a:t>
            </a:r>
            <a:r>
              <a:rPr lang="hu-HU" dirty="0"/>
              <a:t>épület </a:t>
            </a:r>
            <a:r>
              <a:rPr lang="hu-HU" dirty="0" smtClean="0"/>
              <a:t>III.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Text Box 1026"/>
          <p:cNvSpPr txBox="1">
            <a:spLocks noChangeArrowheads="1"/>
          </p:cNvSpPr>
          <p:nvPr/>
        </p:nvSpPr>
        <p:spPr bwMode="auto">
          <a:xfrm>
            <a:off x="304800" y="304800"/>
            <a:ext cx="8534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/>
              <a:t>e. Sejtorganellumok (mitokondrium, kloroplaszt, peroxiszóma, sejtmag….)</a:t>
            </a:r>
          </a:p>
        </p:txBody>
      </p:sp>
      <p:pic>
        <p:nvPicPr>
          <p:cNvPr id="153603" name="Picture 1027" descr="chloroplas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1171574"/>
            <a:ext cx="3295653" cy="2471740"/>
          </a:xfrm>
          <a:prstGeom prst="rect">
            <a:avLst/>
          </a:prstGeom>
          <a:noFill/>
        </p:spPr>
      </p:pic>
      <p:sp>
        <p:nvSpPr>
          <p:cNvPr id="153604" name="Text Box 1028"/>
          <p:cNvSpPr txBox="1">
            <a:spLocks noChangeArrowheads="1"/>
          </p:cNvSpPr>
          <p:nvPr/>
        </p:nvSpPr>
        <p:spPr bwMode="auto">
          <a:xfrm>
            <a:off x="381000" y="3505200"/>
            <a:ext cx="838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/>
              <a:t>f. Sejt</a:t>
            </a:r>
          </a:p>
        </p:txBody>
      </p:sp>
      <p:pic>
        <p:nvPicPr>
          <p:cNvPr id="153605" name="Picture 1029" descr="plant%20cell72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3962124"/>
            <a:ext cx="3000396" cy="28013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Text Box 2"/>
          <p:cNvSpPr txBox="1">
            <a:spLocks noChangeArrowheads="1"/>
          </p:cNvSpPr>
          <p:nvPr/>
        </p:nvSpPr>
        <p:spPr bwMode="auto">
          <a:xfrm>
            <a:off x="533400" y="304800"/>
            <a:ext cx="80772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b="1" dirty="0"/>
              <a:t>A Sejt</a:t>
            </a:r>
          </a:p>
          <a:p>
            <a:pPr>
              <a:spcBef>
                <a:spcPct val="50000"/>
              </a:spcBef>
            </a:pPr>
            <a:r>
              <a:rPr lang="hu-HU" dirty="0"/>
              <a:t>Minden élő szervezet szerkezeti és funkcionális alapegysége.</a:t>
            </a:r>
          </a:p>
          <a:p>
            <a:pPr algn="l">
              <a:spcBef>
                <a:spcPct val="50000"/>
              </a:spcBef>
            </a:pPr>
            <a:r>
              <a:rPr lang="hu-HU" b="1" dirty="0"/>
              <a:t>Közös alaptulajdonságok</a:t>
            </a:r>
            <a:r>
              <a:rPr lang="hu-HU" dirty="0"/>
              <a:t>:</a:t>
            </a:r>
          </a:p>
          <a:p>
            <a:pPr algn="l">
              <a:spcBef>
                <a:spcPct val="50000"/>
              </a:spcBef>
            </a:pPr>
            <a:r>
              <a:rPr lang="hu-HU" dirty="0"/>
              <a:t>1. </a:t>
            </a:r>
            <a:r>
              <a:rPr lang="hu-HU" b="1" dirty="0"/>
              <a:t>Plazmamembrán</a:t>
            </a:r>
            <a:r>
              <a:rPr lang="hu-HU" dirty="0"/>
              <a:t>: megadja a sejt határát</a:t>
            </a:r>
          </a:p>
        </p:txBody>
      </p:sp>
      <p:sp>
        <p:nvSpPr>
          <p:cNvPr id="154627" name="Text Box 3"/>
          <p:cNvSpPr txBox="1">
            <a:spLocks noChangeArrowheads="1"/>
          </p:cNvSpPr>
          <p:nvPr/>
        </p:nvSpPr>
        <p:spPr bwMode="auto">
          <a:xfrm>
            <a:off x="685800" y="2590800"/>
            <a:ext cx="84582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dirty="0" err="1"/>
              <a:t>Elhatárolj</a:t>
            </a:r>
            <a:r>
              <a:rPr lang="hu-HU" dirty="0"/>
              <a:t>a</a:t>
            </a:r>
            <a:r>
              <a:rPr lang="en-GB" dirty="0"/>
              <a:t> a </a:t>
            </a:r>
            <a:r>
              <a:rPr lang="en-GB" dirty="0" err="1"/>
              <a:t>sejteket</a:t>
            </a:r>
            <a:r>
              <a:rPr lang="en-GB" dirty="0"/>
              <a:t> </a:t>
            </a:r>
            <a:r>
              <a:rPr lang="en-GB" dirty="0" err="1"/>
              <a:t>környezetüktől</a:t>
            </a:r>
            <a:r>
              <a:rPr lang="en-GB" dirty="0"/>
              <a:t>.</a:t>
            </a:r>
          </a:p>
          <a:p>
            <a:pPr algn="l">
              <a:spcBef>
                <a:spcPct val="50000"/>
              </a:spcBef>
            </a:pPr>
            <a:r>
              <a:rPr lang="en-GB" dirty="0" err="1"/>
              <a:t>Korlátozott</a:t>
            </a:r>
            <a:r>
              <a:rPr lang="en-GB" dirty="0"/>
              <a:t> </a:t>
            </a:r>
            <a:r>
              <a:rPr lang="en-GB" dirty="0" err="1"/>
              <a:t>permeabilitású</a:t>
            </a:r>
            <a:r>
              <a:rPr lang="hu-HU" dirty="0"/>
              <a:t>.</a:t>
            </a:r>
            <a:r>
              <a:rPr lang="en-GB" dirty="0"/>
              <a:t>		</a:t>
            </a:r>
            <a:endParaRPr lang="hu-HU" dirty="0"/>
          </a:p>
          <a:p>
            <a:pPr algn="l">
              <a:spcBef>
                <a:spcPct val="50000"/>
              </a:spcBef>
            </a:pPr>
            <a:r>
              <a:rPr lang="en-GB" dirty="0" err="1"/>
              <a:t>Anyagcsere</a:t>
            </a:r>
            <a:r>
              <a:rPr lang="en-GB" dirty="0"/>
              <a:t> </a:t>
            </a:r>
            <a:r>
              <a:rPr lang="en-GB" dirty="0" err="1"/>
              <a:t>biztosítása</a:t>
            </a:r>
            <a:r>
              <a:rPr lang="en-GB" dirty="0"/>
              <a:t>		</a:t>
            </a:r>
            <a:r>
              <a:rPr lang="en-GB" dirty="0" err="1"/>
              <a:t>transzportfolyamatok</a:t>
            </a:r>
            <a:r>
              <a:rPr lang="en-GB" dirty="0"/>
              <a:t> </a:t>
            </a:r>
            <a:r>
              <a:rPr lang="en-GB" dirty="0" err="1"/>
              <a:t>révén</a:t>
            </a:r>
            <a:endParaRPr lang="en-GB" dirty="0"/>
          </a:p>
          <a:p>
            <a:pPr algn="l">
              <a:spcBef>
                <a:spcPct val="50000"/>
              </a:spcBef>
            </a:pPr>
            <a:r>
              <a:rPr lang="en-GB" dirty="0" err="1"/>
              <a:t>Szerkezeti</a:t>
            </a:r>
            <a:r>
              <a:rPr lang="en-GB" dirty="0"/>
              <a:t> </a:t>
            </a:r>
            <a:r>
              <a:rPr lang="en-GB" dirty="0" err="1"/>
              <a:t>és</a:t>
            </a:r>
            <a:r>
              <a:rPr lang="en-GB" dirty="0"/>
              <a:t> </a:t>
            </a:r>
            <a:r>
              <a:rPr lang="en-GB" dirty="0" err="1"/>
              <a:t>funkcionális</a:t>
            </a:r>
            <a:r>
              <a:rPr lang="en-GB" dirty="0"/>
              <a:t> </a:t>
            </a:r>
            <a:r>
              <a:rPr lang="en-GB" dirty="0" err="1"/>
              <a:t>épsége</a:t>
            </a:r>
            <a:r>
              <a:rPr lang="en-GB" dirty="0"/>
              <a:t> </a:t>
            </a:r>
            <a:r>
              <a:rPr lang="en-GB" dirty="0" err="1"/>
              <a:t>feltétele</a:t>
            </a:r>
            <a:r>
              <a:rPr lang="en-GB" dirty="0"/>
              <a:t> </a:t>
            </a:r>
            <a:r>
              <a:rPr lang="en-GB" dirty="0" err="1"/>
              <a:t>valamennyi</a:t>
            </a:r>
            <a:r>
              <a:rPr lang="en-GB" dirty="0"/>
              <a:t> </a:t>
            </a:r>
            <a:r>
              <a:rPr lang="en-GB" dirty="0" err="1"/>
              <a:t>sejtfunkciónak</a:t>
            </a:r>
            <a:endParaRPr lang="en-GB" dirty="0"/>
          </a:p>
          <a:p>
            <a:pPr algn="l">
              <a:spcBef>
                <a:spcPct val="50000"/>
              </a:spcBef>
            </a:pPr>
            <a:r>
              <a:rPr lang="en-GB" dirty="0" err="1"/>
              <a:t>Összetétel</a:t>
            </a:r>
            <a:r>
              <a:rPr lang="en-GB" dirty="0"/>
              <a:t>: </a:t>
            </a:r>
            <a:r>
              <a:rPr lang="en-GB" dirty="0" err="1"/>
              <a:t>az</a:t>
            </a:r>
            <a:r>
              <a:rPr lang="en-GB" dirty="0"/>
              <a:t> </a:t>
            </a:r>
            <a:r>
              <a:rPr lang="en-GB" dirty="0" err="1"/>
              <a:t>alapszerkezet</a:t>
            </a:r>
            <a:r>
              <a:rPr lang="en-GB" dirty="0"/>
              <a:t> lipidek </a:t>
            </a:r>
            <a:r>
              <a:rPr lang="en-GB" dirty="0" err="1"/>
              <a:t>és</a:t>
            </a:r>
            <a:r>
              <a:rPr lang="en-GB" dirty="0"/>
              <a:t> </a:t>
            </a:r>
            <a:r>
              <a:rPr lang="en-GB" dirty="0" err="1"/>
              <a:t>fehérjék</a:t>
            </a:r>
            <a:r>
              <a:rPr lang="en-GB" dirty="0"/>
              <a:t>, </a:t>
            </a:r>
            <a:r>
              <a:rPr lang="en-GB" dirty="0" err="1"/>
              <a:t>kis</a:t>
            </a:r>
            <a:r>
              <a:rPr lang="en-GB" dirty="0"/>
              <a:t> </a:t>
            </a:r>
            <a:r>
              <a:rPr lang="en-GB" dirty="0" err="1"/>
              <a:t>mennyiségben</a:t>
            </a:r>
            <a:r>
              <a:rPr lang="en-GB" dirty="0"/>
              <a:t> </a:t>
            </a:r>
            <a:r>
              <a:rPr lang="en-GB" dirty="0" err="1"/>
              <a:t>szénhidrátok</a:t>
            </a:r>
            <a:endParaRPr lang="en-GB" b="1" dirty="0"/>
          </a:p>
        </p:txBody>
      </p:sp>
      <p:sp>
        <p:nvSpPr>
          <p:cNvPr id="154629" name="Line 5"/>
          <p:cNvSpPr>
            <a:spLocks noChangeShapeType="1"/>
          </p:cNvSpPr>
          <p:nvPr/>
        </p:nvSpPr>
        <p:spPr bwMode="auto">
          <a:xfrm>
            <a:off x="3714744" y="3929066"/>
            <a:ext cx="1524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Text Box 2"/>
          <p:cNvSpPr txBox="1">
            <a:spLocks noChangeArrowheads="1"/>
          </p:cNvSpPr>
          <p:nvPr/>
        </p:nvSpPr>
        <p:spPr bwMode="auto">
          <a:xfrm>
            <a:off x="228600" y="304800"/>
            <a:ext cx="8763000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hu-HU" b="1" dirty="0"/>
              <a:t>2. Citoplazma</a:t>
            </a:r>
            <a:r>
              <a:rPr lang="hu-HU" dirty="0"/>
              <a:t>: a sejtmembrán által körülvett tér. A </a:t>
            </a:r>
            <a:r>
              <a:rPr lang="hu-HU" dirty="0" err="1"/>
              <a:t>citoszólból</a:t>
            </a:r>
            <a:r>
              <a:rPr lang="hu-HU" dirty="0"/>
              <a:t> (vizes oldat) és a benne szuszpendált oldhatatlan anyagokból áll.</a:t>
            </a:r>
          </a:p>
          <a:p>
            <a:pPr algn="l">
              <a:spcBef>
                <a:spcPct val="50000"/>
              </a:spcBef>
            </a:pPr>
            <a:r>
              <a:rPr lang="hu-HU" dirty="0" err="1"/>
              <a:t>Citoszól</a:t>
            </a:r>
            <a:r>
              <a:rPr lang="hu-HU" dirty="0"/>
              <a:t>: magas koncentrációjú komplex összetételű vizes oldat, gélszerű állaggal.</a:t>
            </a:r>
          </a:p>
          <a:p>
            <a:pPr algn="l">
              <a:spcBef>
                <a:spcPct val="50000"/>
              </a:spcBef>
            </a:pPr>
            <a:r>
              <a:rPr lang="hu-HU" dirty="0" err="1"/>
              <a:t>Oldhatalan</a:t>
            </a:r>
            <a:r>
              <a:rPr lang="hu-HU" dirty="0"/>
              <a:t> anyagok: riboszómák, más </a:t>
            </a:r>
            <a:r>
              <a:rPr lang="hu-HU" dirty="0" err="1"/>
              <a:t>szupramolekuláris</a:t>
            </a:r>
            <a:r>
              <a:rPr lang="hu-HU" dirty="0"/>
              <a:t> rendszerek</a:t>
            </a:r>
          </a:p>
          <a:p>
            <a:pPr algn="l">
              <a:spcBef>
                <a:spcPct val="50000"/>
              </a:spcBef>
            </a:pPr>
            <a:r>
              <a:rPr lang="hu-HU" b="1" dirty="0"/>
              <a:t>3. Nukleusz, </a:t>
            </a:r>
            <a:r>
              <a:rPr lang="hu-HU" b="1" dirty="0" err="1"/>
              <a:t>nukleoid</a:t>
            </a:r>
            <a:r>
              <a:rPr lang="hu-HU" dirty="0"/>
              <a:t>: Minden élőlényben megtalálható a genomot tartalmazza. Gyakorlatilag összepakolt DNS.</a:t>
            </a:r>
          </a:p>
          <a:p>
            <a:pPr algn="l">
              <a:spcBef>
                <a:spcPct val="50000"/>
              </a:spcBef>
            </a:pPr>
            <a:r>
              <a:rPr lang="hu-HU" dirty="0"/>
              <a:t>Bakteriális </a:t>
            </a:r>
            <a:r>
              <a:rPr lang="hu-HU" dirty="0" err="1"/>
              <a:t>nukleoid</a:t>
            </a:r>
            <a:r>
              <a:rPr lang="hu-HU" dirty="0"/>
              <a:t>: nem határolja el semmi a citoplazmától</a:t>
            </a:r>
          </a:p>
          <a:p>
            <a:pPr algn="l">
              <a:spcBef>
                <a:spcPct val="50000"/>
              </a:spcBef>
            </a:pPr>
            <a:r>
              <a:rPr lang="hu-HU" dirty="0" err="1"/>
              <a:t>Eukarióta</a:t>
            </a:r>
            <a:r>
              <a:rPr lang="hu-HU" dirty="0"/>
              <a:t> nukleusz: dupla membrán határolja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Text Box 2"/>
          <p:cNvSpPr txBox="1">
            <a:spLocks noChangeArrowheads="1"/>
          </p:cNvSpPr>
          <p:nvPr/>
        </p:nvSpPr>
        <p:spPr bwMode="auto">
          <a:xfrm>
            <a:off x="304800" y="304800"/>
            <a:ext cx="853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b="1"/>
              <a:t>Sejtdimenziók</a:t>
            </a:r>
          </a:p>
        </p:txBody>
      </p:sp>
      <p:sp>
        <p:nvSpPr>
          <p:cNvPr id="157699" name="Text Box 3"/>
          <p:cNvSpPr txBox="1">
            <a:spLocks noChangeArrowheads="1"/>
          </p:cNvSpPr>
          <p:nvPr/>
        </p:nvSpPr>
        <p:spPr bwMode="auto">
          <a:xfrm>
            <a:off x="304800" y="990600"/>
            <a:ext cx="8534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/>
              <a:t>Mikroszkópikusak, átmérőjük 	állati, növényi: 5-100 </a:t>
            </a:r>
            <a:r>
              <a:rPr lang="hu-HU">
                <a:latin typeface="Symbol" pitchFamily="18" charset="2"/>
              </a:rPr>
              <a:t>m</a:t>
            </a:r>
            <a:r>
              <a:rPr lang="hu-HU"/>
              <a:t>m</a:t>
            </a:r>
          </a:p>
          <a:p>
            <a:pPr>
              <a:spcBef>
                <a:spcPct val="50000"/>
              </a:spcBef>
            </a:pPr>
            <a:r>
              <a:rPr lang="hu-HU"/>
              <a:t>					bakteriális: 1-2 </a:t>
            </a:r>
            <a:r>
              <a:rPr lang="hu-HU">
                <a:latin typeface="Symbol" pitchFamily="18" charset="2"/>
              </a:rPr>
              <a:t>m</a:t>
            </a:r>
            <a:r>
              <a:rPr lang="hu-HU"/>
              <a:t>m</a:t>
            </a:r>
          </a:p>
          <a:p>
            <a:pPr>
              <a:spcBef>
                <a:spcPct val="50000"/>
              </a:spcBef>
            </a:pPr>
            <a:r>
              <a:rPr lang="hu-HU"/>
              <a:t>A méretük alulról és felülről is korlátos.</a:t>
            </a:r>
          </a:p>
        </p:txBody>
      </p:sp>
      <p:pic>
        <p:nvPicPr>
          <p:cNvPr id="157700" name="Picture 4" descr="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2590800"/>
            <a:ext cx="2224088" cy="39354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Text Box 2"/>
          <p:cNvSpPr txBox="1">
            <a:spLocks noChangeArrowheads="1"/>
          </p:cNvSpPr>
          <p:nvPr/>
        </p:nvSpPr>
        <p:spPr bwMode="auto">
          <a:xfrm>
            <a:off x="685800" y="304800"/>
            <a:ext cx="769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b="1"/>
              <a:t>Prokarióták</a:t>
            </a:r>
          </a:p>
        </p:txBody>
      </p:sp>
      <p:pic>
        <p:nvPicPr>
          <p:cNvPr id="158723" name="Picture 3" descr="04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125538"/>
            <a:ext cx="2779713" cy="3767137"/>
          </a:xfrm>
          <a:prstGeom prst="rect">
            <a:avLst/>
          </a:prstGeom>
          <a:noFill/>
        </p:spPr>
      </p:pic>
      <p:sp>
        <p:nvSpPr>
          <p:cNvPr id="158724" name="Text Box 4"/>
          <p:cNvSpPr txBox="1">
            <a:spLocks noChangeArrowheads="1"/>
          </p:cNvSpPr>
          <p:nvPr/>
        </p:nvSpPr>
        <p:spPr bwMode="auto">
          <a:xfrm>
            <a:off x="250825" y="5013325"/>
            <a:ext cx="2305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Escherichia Coli</a:t>
            </a:r>
          </a:p>
        </p:txBody>
      </p:sp>
      <p:sp>
        <p:nvSpPr>
          <p:cNvPr id="158725" name="Text Box 5"/>
          <p:cNvSpPr txBox="1">
            <a:spLocks noChangeArrowheads="1"/>
          </p:cNvSpPr>
          <p:nvPr/>
        </p:nvSpPr>
        <p:spPr bwMode="auto">
          <a:xfrm>
            <a:off x="3419475" y="1341438"/>
            <a:ext cx="5400675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Kis</a:t>
            </a:r>
            <a:r>
              <a:rPr lang="en-US" dirty="0"/>
              <a:t> m</a:t>
            </a:r>
            <a:r>
              <a:rPr lang="hu-HU" dirty="0" err="1"/>
              <a:t>éretű</a:t>
            </a:r>
            <a:r>
              <a:rPr lang="hu-HU" dirty="0"/>
              <a:t>, egyszerű felépítésű sejtek.</a:t>
            </a:r>
          </a:p>
          <a:p>
            <a:pPr>
              <a:spcBef>
                <a:spcPct val="50000"/>
              </a:spcBef>
            </a:pPr>
            <a:r>
              <a:rPr lang="hu-HU" dirty="0"/>
              <a:t>Nincs sejtmagmembrán, a DNS szabadon érintkezhet a citoplazmával</a:t>
            </a:r>
          </a:p>
          <a:p>
            <a:pPr>
              <a:spcBef>
                <a:spcPct val="50000"/>
              </a:spcBef>
            </a:pPr>
            <a:endParaRPr lang="hu-HU" dirty="0"/>
          </a:p>
          <a:p>
            <a:pPr>
              <a:spcBef>
                <a:spcPct val="50000"/>
              </a:spcBef>
            </a:pPr>
            <a:r>
              <a:rPr lang="hu-HU" dirty="0"/>
              <a:t>Az RNS szintézis és a fehérjeszintézis paralel folyhat.</a:t>
            </a:r>
          </a:p>
          <a:p>
            <a:pPr>
              <a:spcBef>
                <a:spcPct val="50000"/>
              </a:spcBef>
            </a:pPr>
            <a:r>
              <a:rPr lang="hu-HU" dirty="0"/>
              <a:t>Nincs belső </a:t>
            </a:r>
            <a:r>
              <a:rPr lang="hu-HU" dirty="0" err="1"/>
              <a:t>organelláris</a:t>
            </a:r>
            <a:r>
              <a:rPr lang="hu-HU" dirty="0"/>
              <a:t> elrendeződés.</a:t>
            </a:r>
          </a:p>
          <a:p>
            <a:pPr>
              <a:spcBef>
                <a:spcPct val="50000"/>
              </a:spcBef>
            </a:pPr>
            <a:r>
              <a:rPr lang="hu-HU" dirty="0"/>
              <a:t>A sejtmembránt egy szilárd felépítésű sejtfal egészíti ki (</a:t>
            </a:r>
            <a:r>
              <a:rPr lang="hu-HU" dirty="0" err="1"/>
              <a:t>Gram</a:t>
            </a:r>
            <a:r>
              <a:rPr lang="hu-HU" dirty="0"/>
              <a:t>+, vagy </a:t>
            </a:r>
            <a:r>
              <a:rPr lang="hu-HU" dirty="0" err="1"/>
              <a:t>Gram-</a:t>
            </a:r>
            <a:r>
              <a:rPr lang="hu-HU" dirty="0"/>
              <a:t>).</a:t>
            </a:r>
            <a:endParaRPr lang="en-US" dirty="0"/>
          </a:p>
        </p:txBody>
      </p:sp>
      <p:sp>
        <p:nvSpPr>
          <p:cNvPr id="158726" name="Line 6"/>
          <p:cNvSpPr>
            <a:spLocks noChangeShapeType="1"/>
          </p:cNvSpPr>
          <p:nvPr/>
        </p:nvSpPr>
        <p:spPr bwMode="auto">
          <a:xfrm>
            <a:off x="6072198" y="2708275"/>
            <a:ext cx="0" cy="5762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40" name="Text Box 4"/>
          <p:cNvSpPr txBox="1">
            <a:spLocks noChangeArrowheads="1"/>
          </p:cNvSpPr>
          <p:nvPr/>
        </p:nvSpPr>
        <p:spPr bwMode="auto">
          <a:xfrm>
            <a:off x="395288" y="260350"/>
            <a:ext cx="8424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b="1"/>
              <a:t>Eukarióta sejtek</a:t>
            </a:r>
            <a:endParaRPr lang="en-US" b="1"/>
          </a:p>
        </p:txBody>
      </p:sp>
      <p:sp>
        <p:nvSpPr>
          <p:cNvPr id="167941" name="Text Box 5"/>
          <p:cNvSpPr txBox="1">
            <a:spLocks noChangeArrowheads="1"/>
          </p:cNvSpPr>
          <p:nvPr/>
        </p:nvSpPr>
        <p:spPr bwMode="auto">
          <a:xfrm>
            <a:off x="323850" y="981075"/>
            <a:ext cx="8569325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l">
              <a:spcBef>
                <a:spcPct val="50000"/>
              </a:spcBef>
            </a:pPr>
            <a:r>
              <a:rPr lang="hu-HU" b="1" dirty="0" err="1"/>
              <a:t>Eukarióta</a:t>
            </a:r>
            <a:r>
              <a:rPr lang="hu-HU" b="1" dirty="0"/>
              <a:t> újdonságok:</a:t>
            </a:r>
          </a:p>
          <a:p>
            <a:pPr marL="457200" indent="-457200" algn="l">
              <a:spcBef>
                <a:spcPct val="50000"/>
              </a:spcBef>
              <a:buFontTx/>
              <a:buAutoNum type="arabicPeriod"/>
            </a:pPr>
            <a:r>
              <a:rPr lang="hu-HU" b="1" dirty="0"/>
              <a:t>A sejt DNS tartalmának </a:t>
            </a:r>
            <a:r>
              <a:rPr lang="hu-HU" b="1" dirty="0" err="1"/>
              <a:t>növekedtével</a:t>
            </a:r>
            <a:endParaRPr lang="hu-HU" b="1" dirty="0"/>
          </a:p>
          <a:p>
            <a:pPr marL="457200" indent="-457200" algn="l">
              <a:spcBef>
                <a:spcPct val="50000"/>
              </a:spcBef>
            </a:pPr>
            <a:r>
              <a:rPr lang="hu-HU" dirty="0"/>
              <a:t>(</a:t>
            </a:r>
            <a:r>
              <a:rPr lang="en-GB" dirty="0" err="1"/>
              <a:t>Bakteriális</a:t>
            </a:r>
            <a:r>
              <a:rPr lang="en-GB" dirty="0"/>
              <a:t> </a:t>
            </a:r>
            <a:r>
              <a:rPr lang="en-GB" dirty="0" err="1"/>
              <a:t>genom</a:t>
            </a:r>
            <a:r>
              <a:rPr lang="en-GB" dirty="0"/>
              <a:t>: </a:t>
            </a:r>
            <a:r>
              <a:rPr lang="en-GB" dirty="0" err="1"/>
              <a:t>néhány</a:t>
            </a:r>
            <a:r>
              <a:rPr lang="en-GB" dirty="0"/>
              <a:t> </a:t>
            </a:r>
            <a:r>
              <a:rPr lang="en-GB" dirty="0" err="1"/>
              <a:t>millió</a:t>
            </a:r>
            <a:r>
              <a:rPr lang="en-GB" dirty="0"/>
              <a:t> </a:t>
            </a:r>
            <a:r>
              <a:rPr lang="en-GB" dirty="0" err="1"/>
              <a:t>bázispár</a:t>
            </a:r>
            <a:r>
              <a:rPr lang="hu-HU" dirty="0"/>
              <a:t>, h</a:t>
            </a:r>
            <a:r>
              <a:rPr lang="en-GB" dirty="0" err="1"/>
              <a:t>umán</a:t>
            </a:r>
            <a:r>
              <a:rPr lang="en-GB" dirty="0"/>
              <a:t> </a:t>
            </a:r>
            <a:r>
              <a:rPr lang="en-GB" dirty="0" err="1"/>
              <a:t>genom</a:t>
            </a:r>
            <a:r>
              <a:rPr lang="en-GB" dirty="0"/>
              <a:t>: 3</a:t>
            </a:r>
            <a:r>
              <a:rPr lang="en-GB" sz="2800" baseline="30000" dirty="0"/>
              <a:t>.</a:t>
            </a:r>
            <a:r>
              <a:rPr lang="en-GB" dirty="0"/>
              <a:t>1</a:t>
            </a:r>
            <a:r>
              <a:rPr lang="en-US" dirty="0"/>
              <a:t>0</a:t>
            </a:r>
            <a:r>
              <a:rPr lang="en-US" baseline="30000" dirty="0"/>
              <a:t>9</a:t>
            </a:r>
            <a:r>
              <a:rPr lang="hu-HU" dirty="0"/>
              <a:t> bázispár)</a:t>
            </a:r>
            <a:endParaRPr lang="hu-HU" b="1" dirty="0"/>
          </a:p>
          <a:p>
            <a:pPr marL="457200" indent="-457200" algn="l">
              <a:spcBef>
                <a:spcPct val="50000"/>
              </a:spcBef>
            </a:pPr>
            <a:r>
              <a:rPr lang="hu-HU" b="1" dirty="0"/>
              <a:t>			- komplexebb pakolódás (fehérjékkel segített) 			kromoszómák létrejötte</a:t>
            </a:r>
          </a:p>
          <a:p>
            <a:pPr marL="457200" indent="-457200" algn="l">
              <a:spcBef>
                <a:spcPct val="50000"/>
              </a:spcBef>
            </a:pPr>
            <a:r>
              <a:rPr lang="hu-HU" b="1" dirty="0"/>
              <a:t>			- bonyolultabb sejtosztódás</a:t>
            </a:r>
          </a:p>
          <a:p>
            <a:pPr marL="457200" indent="-457200" algn="l">
              <a:spcBef>
                <a:spcPct val="50000"/>
              </a:spcBef>
            </a:pPr>
            <a:r>
              <a:rPr lang="hu-HU" b="1" dirty="0"/>
              <a:t>2. Membrán határolt belső struktúra kialakulása. Az RNS szintézis és a fehérjeszintézis térbeli elválasztása</a:t>
            </a:r>
          </a:p>
          <a:p>
            <a:pPr marL="457200" indent="-457200" algn="l">
              <a:spcBef>
                <a:spcPct val="50000"/>
              </a:spcBef>
            </a:pPr>
            <a:r>
              <a:rPr lang="hu-HU" b="1" dirty="0"/>
              <a:t>3. A fotoszintézisre, vagy aerob metabolizmusra képtelen sejtek </a:t>
            </a:r>
            <a:r>
              <a:rPr lang="hu-HU" b="1" dirty="0" err="1"/>
              <a:t>fotoszintetizáló</a:t>
            </a:r>
            <a:r>
              <a:rPr lang="hu-HU" b="1" dirty="0"/>
              <a:t>, vagy aerob baktériumokat kebeleztek be.</a:t>
            </a:r>
            <a:endParaRPr lang="en-US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8" name="Text Box 4"/>
          <p:cNvSpPr txBox="1">
            <a:spLocks noChangeArrowheads="1"/>
          </p:cNvSpPr>
          <p:nvPr/>
        </p:nvSpPr>
        <p:spPr bwMode="auto">
          <a:xfrm>
            <a:off x="323850" y="260350"/>
            <a:ext cx="8569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b="1"/>
              <a:t>Az eukarióta sejtek fontosabb szerkezeti tulajdonságai</a:t>
            </a:r>
            <a:endParaRPr lang="en-US" b="1"/>
          </a:p>
        </p:txBody>
      </p:sp>
      <p:pic>
        <p:nvPicPr>
          <p:cNvPr id="169989" name="Picture 5" descr="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908050"/>
            <a:ext cx="6169025" cy="5576888"/>
          </a:xfrm>
          <a:prstGeom prst="rect">
            <a:avLst/>
          </a:prstGeom>
          <a:noFill/>
        </p:spPr>
      </p:pic>
      <p:pic>
        <p:nvPicPr>
          <p:cNvPr id="169990" name="Picture 6" descr="04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025" y="692150"/>
            <a:ext cx="2089150" cy="2832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69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69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0" name="Picture 2" descr="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1268413"/>
            <a:ext cx="7278687" cy="5013325"/>
          </a:xfrm>
          <a:prstGeom prst="rect">
            <a:avLst/>
          </a:prstGeom>
          <a:noFill/>
        </p:spPr>
      </p:pic>
      <p:sp>
        <p:nvSpPr>
          <p:cNvPr id="160771" name="Text Box 3"/>
          <p:cNvSpPr txBox="1">
            <a:spLocks noChangeArrowheads="1"/>
          </p:cNvSpPr>
          <p:nvPr/>
        </p:nvSpPr>
        <p:spPr bwMode="auto">
          <a:xfrm>
            <a:off x="395288" y="260350"/>
            <a:ext cx="8353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/>
              <a:t>Endoplazmás retikulum, Golgi apparátus, lizoszóma</a:t>
            </a:r>
            <a:endParaRPr lang="en-US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4" name="Picture 2" descr="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549275"/>
            <a:ext cx="3035300" cy="6010275"/>
          </a:xfrm>
          <a:prstGeom prst="rect">
            <a:avLst/>
          </a:prstGeom>
          <a:noFill/>
        </p:spPr>
      </p:pic>
      <p:sp>
        <p:nvSpPr>
          <p:cNvPr id="161795" name="Text Box 3"/>
          <p:cNvSpPr txBox="1">
            <a:spLocks noChangeArrowheads="1"/>
          </p:cNvSpPr>
          <p:nvPr/>
        </p:nvSpPr>
        <p:spPr bwMode="auto">
          <a:xfrm>
            <a:off x="3779838" y="1916113"/>
            <a:ext cx="511175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 err="1"/>
              <a:t>Vakuóla</a:t>
            </a:r>
            <a:endParaRPr lang="hu-HU" b="1" dirty="0"/>
          </a:p>
          <a:p>
            <a:pPr algn="l">
              <a:spcBef>
                <a:spcPct val="50000"/>
              </a:spcBef>
            </a:pPr>
            <a:r>
              <a:rPr lang="hu-HU" dirty="0"/>
              <a:t>Csak növényi sejtben fordul elő.</a:t>
            </a:r>
          </a:p>
          <a:p>
            <a:pPr algn="l">
              <a:spcBef>
                <a:spcPct val="50000"/>
              </a:spcBef>
            </a:pPr>
            <a:r>
              <a:rPr lang="hu-HU" dirty="0"/>
              <a:t>Az állatok </a:t>
            </a:r>
            <a:r>
              <a:rPr lang="hu-HU" dirty="0" err="1"/>
              <a:t>lizoszómáihoz</a:t>
            </a:r>
            <a:r>
              <a:rPr lang="hu-HU" dirty="0"/>
              <a:t> hasonló. E mellett jelentős raktár.</a:t>
            </a:r>
          </a:p>
          <a:p>
            <a:pPr algn="l">
              <a:spcBef>
                <a:spcPct val="50000"/>
              </a:spcBef>
            </a:pPr>
            <a:r>
              <a:rPr lang="hu-HU" dirty="0"/>
              <a:t>Akár a sejttérfogat 90%-át is kiteheti.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18" name="Picture 2" descr="08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2997200"/>
            <a:ext cx="2763837" cy="2614613"/>
          </a:xfrm>
          <a:prstGeom prst="rect">
            <a:avLst/>
          </a:prstGeom>
          <a:noFill/>
        </p:spPr>
      </p:pic>
      <p:pic>
        <p:nvPicPr>
          <p:cNvPr id="162819" name="Picture 3" descr="08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625" y="981075"/>
            <a:ext cx="2597150" cy="4919663"/>
          </a:xfrm>
          <a:prstGeom prst="rect">
            <a:avLst/>
          </a:prstGeom>
          <a:noFill/>
        </p:spPr>
      </p:pic>
      <p:sp>
        <p:nvSpPr>
          <p:cNvPr id="162820" name="Text Box 4"/>
          <p:cNvSpPr txBox="1">
            <a:spLocks noChangeArrowheads="1"/>
          </p:cNvSpPr>
          <p:nvPr/>
        </p:nvSpPr>
        <p:spPr bwMode="auto">
          <a:xfrm>
            <a:off x="250825" y="260350"/>
            <a:ext cx="521970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/>
              <a:t>Sejtmag</a:t>
            </a:r>
          </a:p>
          <a:p>
            <a:pPr>
              <a:spcBef>
                <a:spcPct val="50000"/>
              </a:spcBef>
            </a:pPr>
            <a:r>
              <a:rPr lang="hu-HU" dirty="0"/>
              <a:t>Kettős membránnal burkolt</a:t>
            </a:r>
          </a:p>
          <a:p>
            <a:pPr>
              <a:spcBef>
                <a:spcPct val="50000"/>
              </a:spcBef>
            </a:pPr>
            <a:r>
              <a:rPr lang="hu-HU" dirty="0"/>
              <a:t>Folytonos a </a:t>
            </a:r>
            <a:r>
              <a:rPr lang="hu-HU" dirty="0" err="1"/>
              <a:t>RER-mal</a:t>
            </a:r>
            <a:r>
              <a:rPr lang="hu-HU" dirty="0"/>
              <a:t>.</a:t>
            </a:r>
          </a:p>
          <a:p>
            <a:pPr>
              <a:spcBef>
                <a:spcPct val="50000"/>
              </a:spcBef>
            </a:pPr>
            <a:r>
              <a:rPr lang="hu-HU" dirty="0"/>
              <a:t>Pórusokon keresztül kommunikál a citoplazmával.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14282" y="142852"/>
            <a:ext cx="878687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 smtClean="0"/>
              <a:t>Tantárgyi követelmények</a:t>
            </a:r>
          </a:p>
          <a:p>
            <a:endParaRPr lang="hu-HU" sz="1200" b="1" dirty="0" smtClean="0"/>
          </a:p>
          <a:p>
            <a:pPr algn="just"/>
            <a:r>
              <a:rPr lang="hu-HU" dirty="0" smtClean="0"/>
              <a:t>A biokémia tantárgy aláírás megszerzésének feltétele a félév közepén és a félév végén (2019.11.08 és 2019.12.13. 10:15-től) írandó rövid tesztek mindegyikén </a:t>
            </a:r>
            <a:r>
              <a:rPr lang="hu-HU" b="1" dirty="0" smtClean="0"/>
              <a:t>legalább 40%</a:t>
            </a:r>
            <a:r>
              <a:rPr lang="hu-HU" dirty="0"/>
              <a:t> </a:t>
            </a:r>
            <a:r>
              <a:rPr lang="hu-HU" b="1" dirty="0" smtClean="0"/>
              <a:t>elérése</a:t>
            </a:r>
            <a:r>
              <a:rPr lang="hu-HU" dirty="0" smtClean="0"/>
              <a:t>. A teszttel lehetséges a szóbeli vizsga kiváltása, azok mindegyikén legalább 2-es szint elérése esetén. A teszt részenként javítható, a pótteszt időpontja december 20. 14:00  és 15:00 (pótlási hét).</a:t>
            </a:r>
            <a:endParaRPr lang="hu-HU" dirty="0"/>
          </a:p>
        </p:txBody>
      </p:sp>
      <p:sp>
        <p:nvSpPr>
          <p:cNvPr id="3" name="Téglalap 2"/>
          <p:cNvSpPr/>
          <p:nvPr/>
        </p:nvSpPr>
        <p:spPr>
          <a:xfrm>
            <a:off x="285720" y="4221088"/>
            <a:ext cx="85725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 smtClean="0"/>
              <a:t>o:oktatás/konyvek/biokemia</a:t>
            </a:r>
            <a:endParaRPr lang="hu-HU" b="1" dirty="0"/>
          </a:p>
        </p:txBody>
      </p:sp>
      <p:sp>
        <p:nvSpPr>
          <p:cNvPr id="4" name="Téglalap 3"/>
          <p:cNvSpPr/>
          <p:nvPr/>
        </p:nvSpPr>
        <p:spPr>
          <a:xfrm>
            <a:off x="142844" y="5357826"/>
            <a:ext cx="88583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hu-HU" sz="2000" b="1" dirty="0" smtClean="0"/>
              <a:t>http://www.interkonyv.hu/konyvek/wunderlich_szarka_a_biokemia_alapjai</a:t>
            </a:r>
            <a:endParaRPr lang="hu-HU" sz="2000" b="1" dirty="0"/>
          </a:p>
        </p:txBody>
      </p:sp>
      <p:sp>
        <p:nvSpPr>
          <p:cNvPr id="5" name="Téglalap 4"/>
          <p:cNvSpPr/>
          <p:nvPr/>
        </p:nvSpPr>
        <p:spPr>
          <a:xfrm>
            <a:off x="142844" y="5929330"/>
            <a:ext cx="88583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 smtClean="0"/>
              <a:t>http://www.interkonyv.hu/konyvek/szarka_biokemiai_szabalyozas</a:t>
            </a:r>
            <a:endParaRPr lang="hu-HU" b="1" dirty="0"/>
          </a:p>
        </p:txBody>
      </p:sp>
      <p:sp>
        <p:nvSpPr>
          <p:cNvPr id="6" name="Szövegdoboz 5"/>
          <p:cNvSpPr txBox="1"/>
          <p:nvPr/>
        </p:nvSpPr>
        <p:spPr>
          <a:xfrm>
            <a:off x="214282" y="3714752"/>
            <a:ext cx="4857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b="1" dirty="0" smtClean="0"/>
              <a:t>Előadás diasorok:</a:t>
            </a:r>
            <a:endParaRPr lang="hu-HU" b="1" dirty="0"/>
          </a:p>
        </p:txBody>
      </p:sp>
      <p:sp>
        <p:nvSpPr>
          <p:cNvPr id="7" name="Szövegdoboz 6"/>
          <p:cNvSpPr txBox="1"/>
          <p:nvPr/>
        </p:nvSpPr>
        <p:spPr>
          <a:xfrm>
            <a:off x="214282" y="4643446"/>
            <a:ext cx="4857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b="1" dirty="0" smtClean="0"/>
              <a:t>Tananyagok:</a:t>
            </a:r>
            <a:endParaRPr lang="hu-HU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42" name="Picture 2" descr="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762000"/>
            <a:ext cx="1990725" cy="5741988"/>
          </a:xfrm>
          <a:prstGeom prst="rect">
            <a:avLst/>
          </a:prstGeom>
          <a:noFill/>
        </p:spPr>
      </p:pic>
      <p:sp>
        <p:nvSpPr>
          <p:cNvPr id="163843" name="Text Box 3"/>
          <p:cNvSpPr txBox="1">
            <a:spLocks noChangeArrowheads="1"/>
          </p:cNvSpPr>
          <p:nvPr/>
        </p:nvSpPr>
        <p:spPr bwMode="auto">
          <a:xfrm>
            <a:off x="3492500" y="692150"/>
            <a:ext cx="5256213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hu-HU" dirty="0"/>
              <a:t>Mivel az </a:t>
            </a:r>
            <a:r>
              <a:rPr lang="hu-HU" dirty="0" err="1"/>
              <a:t>eukarióta</a:t>
            </a:r>
            <a:r>
              <a:rPr lang="hu-HU" dirty="0"/>
              <a:t> DNS jóval nagyobb a </a:t>
            </a:r>
            <a:r>
              <a:rPr lang="hu-HU" dirty="0" err="1"/>
              <a:t>prokariótánál</a:t>
            </a:r>
            <a:r>
              <a:rPr lang="hu-HU" dirty="0"/>
              <a:t>, sokkal szigorúbban pakolt szerkezetben található.</a:t>
            </a:r>
          </a:p>
          <a:p>
            <a:pPr algn="l">
              <a:spcBef>
                <a:spcPct val="50000"/>
              </a:spcBef>
            </a:pPr>
            <a:r>
              <a:rPr lang="hu-HU" dirty="0" err="1"/>
              <a:t>hisztonfehérjék</a:t>
            </a:r>
            <a:endParaRPr lang="hu-HU" dirty="0"/>
          </a:p>
          <a:p>
            <a:pPr algn="l">
              <a:spcBef>
                <a:spcPct val="50000"/>
              </a:spcBef>
            </a:pPr>
            <a:r>
              <a:rPr lang="hu-HU" dirty="0"/>
              <a:t>	</a:t>
            </a:r>
            <a:r>
              <a:rPr lang="hu-HU" dirty="0" err="1"/>
              <a:t>nukleoszóma</a:t>
            </a:r>
            <a:endParaRPr lang="hu-HU" dirty="0"/>
          </a:p>
          <a:p>
            <a:pPr algn="l">
              <a:spcBef>
                <a:spcPct val="50000"/>
              </a:spcBef>
            </a:pPr>
            <a:r>
              <a:rPr lang="hu-HU" dirty="0"/>
              <a:t>		</a:t>
            </a:r>
            <a:r>
              <a:rPr lang="hu-HU" dirty="0" err="1"/>
              <a:t>kromatin</a:t>
            </a:r>
            <a:endParaRPr lang="hu-HU" dirty="0"/>
          </a:p>
          <a:p>
            <a:pPr algn="l">
              <a:spcBef>
                <a:spcPct val="50000"/>
              </a:spcBef>
            </a:pPr>
            <a:r>
              <a:rPr lang="hu-HU" dirty="0"/>
              <a:t>			kromoszóma</a:t>
            </a:r>
          </a:p>
          <a:p>
            <a:pPr algn="l">
              <a:spcBef>
                <a:spcPct val="50000"/>
              </a:spcBef>
            </a:pPr>
            <a:r>
              <a:rPr lang="hu-HU" dirty="0"/>
              <a:t>A sejtosztódás előtt a DNS állomány megkettőződik (</a:t>
            </a:r>
            <a:r>
              <a:rPr lang="hu-HU" dirty="0" err="1"/>
              <a:t>mitózis</a:t>
            </a:r>
            <a:r>
              <a:rPr lang="hu-HU" dirty="0"/>
              <a:t>).</a:t>
            </a:r>
            <a:endParaRPr lang="en-US" dirty="0"/>
          </a:p>
        </p:txBody>
      </p:sp>
      <p:sp>
        <p:nvSpPr>
          <p:cNvPr id="163844" name="Line 4"/>
          <p:cNvSpPr>
            <a:spLocks noChangeShapeType="1"/>
          </p:cNvSpPr>
          <p:nvPr/>
        </p:nvSpPr>
        <p:spPr bwMode="auto">
          <a:xfrm>
            <a:off x="3924300" y="2492375"/>
            <a:ext cx="4318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163845" name="Line 5"/>
          <p:cNvSpPr>
            <a:spLocks noChangeShapeType="1"/>
          </p:cNvSpPr>
          <p:nvPr/>
        </p:nvSpPr>
        <p:spPr bwMode="auto">
          <a:xfrm>
            <a:off x="4787900" y="3068638"/>
            <a:ext cx="4318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163846" name="Line 6"/>
          <p:cNvSpPr>
            <a:spLocks noChangeShapeType="1"/>
          </p:cNvSpPr>
          <p:nvPr/>
        </p:nvSpPr>
        <p:spPr bwMode="auto">
          <a:xfrm>
            <a:off x="5651500" y="3573463"/>
            <a:ext cx="4318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6" name="Picture 2" descr="10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2565400"/>
            <a:ext cx="2719387" cy="3925888"/>
          </a:xfrm>
          <a:prstGeom prst="rect">
            <a:avLst/>
          </a:prstGeom>
          <a:noFill/>
        </p:spPr>
      </p:pic>
      <p:pic>
        <p:nvPicPr>
          <p:cNvPr id="164867" name="Picture 3" descr="10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175" y="4365625"/>
            <a:ext cx="4767263" cy="2109788"/>
          </a:xfrm>
          <a:prstGeom prst="rect">
            <a:avLst/>
          </a:prstGeom>
          <a:noFill/>
        </p:spPr>
      </p:pic>
      <p:sp>
        <p:nvSpPr>
          <p:cNvPr id="164868" name="Text Box 4"/>
          <p:cNvSpPr txBox="1">
            <a:spLocks noChangeArrowheads="1"/>
          </p:cNvSpPr>
          <p:nvPr/>
        </p:nvSpPr>
        <p:spPr bwMode="auto">
          <a:xfrm>
            <a:off x="250825" y="260350"/>
            <a:ext cx="8642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b="1"/>
              <a:t>A mitokondrium és a kloroplaszt a sejt erőművei</a:t>
            </a:r>
            <a:endParaRPr lang="en-US" b="1"/>
          </a:p>
        </p:txBody>
      </p:sp>
      <p:sp>
        <p:nvSpPr>
          <p:cNvPr id="164869" name="Text Box 5"/>
          <p:cNvSpPr txBox="1">
            <a:spLocks noChangeArrowheads="1"/>
          </p:cNvSpPr>
          <p:nvPr/>
        </p:nvSpPr>
        <p:spPr bwMode="auto">
          <a:xfrm>
            <a:off x="250825" y="1052513"/>
            <a:ext cx="47879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hu-HU" dirty="0"/>
              <a:t>Mitokondrium energiaforrása: kémiai energia. Állatokban és növényekben is megtalálható.</a:t>
            </a:r>
            <a:endParaRPr lang="en-US" dirty="0"/>
          </a:p>
        </p:txBody>
      </p:sp>
      <p:sp>
        <p:nvSpPr>
          <p:cNvPr id="164871" name="Text Box 7"/>
          <p:cNvSpPr txBox="1">
            <a:spLocks noChangeArrowheads="1"/>
          </p:cNvSpPr>
          <p:nvPr/>
        </p:nvSpPr>
        <p:spPr bwMode="auto">
          <a:xfrm>
            <a:off x="3995738" y="2492375"/>
            <a:ext cx="489743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hu-HU" dirty="0" err="1"/>
              <a:t>Kloroplaszt</a:t>
            </a:r>
            <a:r>
              <a:rPr lang="hu-HU" dirty="0"/>
              <a:t> energiaforrása: napenergia. Csak növényekben található meg.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90" name="Picture 2" descr="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955800"/>
            <a:ext cx="7458102" cy="4745168"/>
          </a:xfrm>
          <a:prstGeom prst="rect">
            <a:avLst/>
          </a:prstGeom>
          <a:noFill/>
        </p:spPr>
      </p:pic>
      <p:sp>
        <p:nvSpPr>
          <p:cNvPr id="165891" name="Text Box 3"/>
          <p:cNvSpPr txBox="1">
            <a:spLocks noChangeArrowheads="1"/>
          </p:cNvSpPr>
          <p:nvPr/>
        </p:nvSpPr>
        <p:spPr bwMode="auto">
          <a:xfrm>
            <a:off x="250825" y="260350"/>
            <a:ext cx="864235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/>
              <a:t>A mitokondrium és a kloroplaszt minden bizonnyal bakteriális eredetűek</a:t>
            </a:r>
          </a:p>
          <a:p>
            <a:pPr>
              <a:spcBef>
                <a:spcPct val="50000"/>
              </a:spcBef>
            </a:pPr>
            <a:r>
              <a:rPr lang="hu-HU"/>
              <a:t>Önálló DNS, RNS, riboszóma állomány. Szaporodásuk megkettőződéssel történik.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15" name="Picture 3" descr="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2636838"/>
            <a:ext cx="7296150" cy="3898900"/>
          </a:xfrm>
          <a:prstGeom prst="rect">
            <a:avLst/>
          </a:prstGeom>
          <a:noFill/>
        </p:spPr>
      </p:pic>
      <p:sp>
        <p:nvSpPr>
          <p:cNvPr id="166919" name="Text Box 7"/>
          <p:cNvSpPr txBox="1">
            <a:spLocks noChangeArrowheads="1"/>
          </p:cNvSpPr>
          <p:nvPr/>
        </p:nvSpPr>
        <p:spPr bwMode="auto">
          <a:xfrm>
            <a:off x="250825" y="260350"/>
            <a:ext cx="8569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b="1"/>
              <a:t>Citoszkeleton</a:t>
            </a:r>
            <a:endParaRPr lang="en-US" b="1"/>
          </a:p>
        </p:txBody>
      </p:sp>
      <p:sp>
        <p:nvSpPr>
          <p:cNvPr id="166920" name="Text Box 8"/>
          <p:cNvSpPr txBox="1">
            <a:spLocks noChangeArrowheads="1"/>
          </p:cNvSpPr>
          <p:nvPr/>
        </p:nvSpPr>
        <p:spPr bwMode="auto">
          <a:xfrm>
            <a:off x="250825" y="765175"/>
            <a:ext cx="864235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/>
              <a:t>Az egész sejtet behálózó, szövevényes három dimenziós fehérjehálózat. Szilárdítja a sejtet, hozzájárul a sejt, a sejtorganellumok mozgásához.</a:t>
            </a:r>
            <a:endParaRPr lang="en-US"/>
          </a:p>
        </p:txBody>
      </p:sp>
      <p:sp>
        <p:nvSpPr>
          <p:cNvPr id="166921" name="Text Box 9"/>
          <p:cNvSpPr txBox="1">
            <a:spLocks noChangeArrowheads="1"/>
          </p:cNvSpPr>
          <p:nvPr/>
        </p:nvSpPr>
        <p:spPr bwMode="auto">
          <a:xfrm>
            <a:off x="611188" y="2133600"/>
            <a:ext cx="8281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/>
              <a:t>aktin filamentum	mikrotubulus	intermedier filamentumok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65"/>
          <p:cNvGrpSpPr>
            <a:grpSpLocks/>
          </p:cNvGrpSpPr>
          <p:nvPr/>
        </p:nvGrpSpPr>
        <p:grpSpPr bwMode="auto">
          <a:xfrm>
            <a:off x="152400" y="685800"/>
            <a:ext cx="8823325" cy="5510213"/>
            <a:chOff x="-2" y="-2"/>
            <a:chExt cx="6604" cy="4542"/>
          </a:xfrm>
        </p:grpSpPr>
        <p:grpSp>
          <p:nvGrpSpPr>
            <p:cNvPr id="3" name="Group 263"/>
            <p:cNvGrpSpPr>
              <a:grpSpLocks/>
            </p:cNvGrpSpPr>
            <p:nvPr/>
          </p:nvGrpSpPr>
          <p:grpSpPr bwMode="auto">
            <a:xfrm>
              <a:off x="0" y="0"/>
              <a:ext cx="6600" cy="4538"/>
              <a:chOff x="0" y="0"/>
              <a:chExt cx="6600" cy="4538"/>
            </a:xfrm>
          </p:grpSpPr>
          <p:grpSp>
            <p:nvGrpSpPr>
              <p:cNvPr id="4" name="Group 210"/>
              <p:cNvGrpSpPr>
                <a:grpSpLocks/>
              </p:cNvGrpSpPr>
              <p:nvPr/>
            </p:nvGrpSpPr>
            <p:grpSpPr bwMode="auto">
              <a:xfrm>
                <a:off x="0" y="0"/>
                <a:ext cx="1307" cy="509"/>
                <a:chOff x="0" y="0"/>
                <a:chExt cx="1307" cy="509"/>
              </a:xfrm>
            </p:grpSpPr>
            <p:sp>
              <p:nvSpPr>
                <p:cNvPr id="232630" name="Rectangle 182"/>
                <p:cNvSpPr>
                  <a:spLocks noChangeArrowheads="1"/>
                </p:cNvSpPr>
                <p:nvPr/>
              </p:nvSpPr>
              <p:spPr bwMode="auto">
                <a:xfrm>
                  <a:off x="28" y="0"/>
                  <a:ext cx="1251" cy="5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/>
                  <a:r>
                    <a:rPr lang="en-US" sz="1800" b="1">
                      <a:cs typeface="Times New Roman" pitchFamily="18" charset="0"/>
                    </a:rPr>
                    <a:t>Jellemző</a:t>
                  </a:r>
                </a:p>
                <a:p>
                  <a:pPr algn="ctr"/>
                  <a:endParaRPr lang="en-US" sz="1800"/>
                </a:p>
              </p:txBody>
            </p:sp>
            <p:sp>
              <p:nvSpPr>
                <p:cNvPr id="232657" name="Rectangle 209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307" cy="509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grpSp>
            <p:nvGrpSpPr>
              <p:cNvPr id="5" name="Group 212"/>
              <p:cNvGrpSpPr>
                <a:grpSpLocks/>
              </p:cNvGrpSpPr>
              <p:nvPr/>
            </p:nvGrpSpPr>
            <p:grpSpPr bwMode="auto">
              <a:xfrm>
                <a:off x="1307" y="0"/>
                <a:ext cx="2447" cy="509"/>
                <a:chOff x="1307" y="0"/>
                <a:chExt cx="2447" cy="509"/>
              </a:xfrm>
            </p:grpSpPr>
            <p:sp>
              <p:nvSpPr>
                <p:cNvPr id="232631" name="Rectangle 183"/>
                <p:cNvSpPr>
                  <a:spLocks noChangeArrowheads="1"/>
                </p:cNvSpPr>
                <p:nvPr/>
              </p:nvSpPr>
              <p:spPr bwMode="auto">
                <a:xfrm>
                  <a:off x="1335" y="0"/>
                  <a:ext cx="2391" cy="5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/>
                  <a:r>
                    <a:rPr lang="en-US" sz="1800" b="1">
                      <a:cs typeface="Times New Roman" pitchFamily="18" charset="0"/>
                    </a:rPr>
                    <a:t>Prokarióta sejt</a:t>
                  </a:r>
                </a:p>
                <a:p>
                  <a:pPr algn="ctr"/>
                  <a:endParaRPr lang="en-US" sz="1800"/>
                </a:p>
              </p:txBody>
            </p:sp>
            <p:sp>
              <p:nvSpPr>
                <p:cNvPr id="232659" name="Rectangle 211"/>
                <p:cNvSpPr>
                  <a:spLocks noChangeArrowheads="1"/>
                </p:cNvSpPr>
                <p:nvPr/>
              </p:nvSpPr>
              <p:spPr bwMode="auto">
                <a:xfrm>
                  <a:off x="1307" y="0"/>
                  <a:ext cx="2447" cy="509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grpSp>
            <p:nvGrpSpPr>
              <p:cNvPr id="6" name="Group 214"/>
              <p:cNvGrpSpPr>
                <a:grpSpLocks/>
              </p:cNvGrpSpPr>
              <p:nvPr/>
            </p:nvGrpSpPr>
            <p:grpSpPr bwMode="auto">
              <a:xfrm>
                <a:off x="3754" y="0"/>
                <a:ext cx="2846" cy="509"/>
                <a:chOff x="3754" y="0"/>
                <a:chExt cx="2846" cy="509"/>
              </a:xfrm>
            </p:grpSpPr>
            <p:sp>
              <p:nvSpPr>
                <p:cNvPr id="232632" name="Rectangle 184"/>
                <p:cNvSpPr>
                  <a:spLocks noChangeArrowheads="1"/>
                </p:cNvSpPr>
                <p:nvPr/>
              </p:nvSpPr>
              <p:spPr bwMode="auto">
                <a:xfrm>
                  <a:off x="3782" y="0"/>
                  <a:ext cx="2790" cy="5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bIns="0"/>
                <a:lstStyle/>
                <a:p>
                  <a:pPr algn="ctr"/>
                  <a:r>
                    <a:rPr lang="en-US" sz="1800" b="1">
                      <a:cs typeface="Times New Roman" pitchFamily="18" charset="0"/>
                    </a:rPr>
                    <a:t>Eukarióta sejt</a:t>
                  </a:r>
                </a:p>
                <a:p>
                  <a:pPr algn="ctr"/>
                  <a:endParaRPr lang="en-US" sz="1800"/>
                </a:p>
              </p:txBody>
            </p:sp>
            <p:sp>
              <p:nvSpPr>
                <p:cNvPr id="232661" name="Rectangle 213"/>
                <p:cNvSpPr>
                  <a:spLocks noChangeArrowheads="1"/>
                </p:cNvSpPr>
                <p:nvPr/>
              </p:nvSpPr>
              <p:spPr bwMode="auto">
                <a:xfrm>
                  <a:off x="3754" y="0"/>
                  <a:ext cx="2846" cy="509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grpSp>
            <p:nvGrpSpPr>
              <p:cNvPr id="7" name="Group 216"/>
              <p:cNvGrpSpPr>
                <a:grpSpLocks/>
              </p:cNvGrpSpPr>
              <p:nvPr/>
            </p:nvGrpSpPr>
            <p:grpSpPr bwMode="auto">
              <a:xfrm>
                <a:off x="0" y="509"/>
                <a:ext cx="1307" cy="403"/>
                <a:chOff x="0" y="509"/>
                <a:chExt cx="1307" cy="403"/>
              </a:xfrm>
            </p:grpSpPr>
            <p:sp>
              <p:nvSpPr>
                <p:cNvPr id="232633" name="Rectangle 185"/>
                <p:cNvSpPr>
                  <a:spLocks noChangeArrowheads="1"/>
                </p:cNvSpPr>
                <p:nvPr/>
              </p:nvSpPr>
              <p:spPr bwMode="auto">
                <a:xfrm>
                  <a:off x="28" y="509"/>
                  <a:ext cx="1251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/>
                  <a:r>
                    <a:rPr lang="en-US" sz="1200" b="1">
                      <a:cs typeface="Times New Roman" pitchFamily="18" charset="0"/>
                    </a:rPr>
                    <a:t>Méret</a:t>
                  </a:r>
                </a:p>
                <a:p>
                  <a:pPr algn="ctr"/>
                  <a:endParaRPr lang="en-US"/>
                </a:p>
              </p:txBody>
            </p:sp>
            <p:sp>
              <p:nvSpPr>
                <p:cNvPr id="232663" name="Rectangle 215"/>
                <p:cNvSpPr>
                  <a:spLocks noChangeArrowheads="1"/>
                </p:cNvSpPr>
                <p:nvPr/>
              </p:nvSpPr>
              <p:spPr bwMode="auto">
                <a:xfrm>
                  <a:off x="0" y="509"/>
                  <a:ext cx="1307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grpSp>
            <p:nvGrpSpPr>
              <p:cNvPr id="8" name="Group 218"/>
              <p:cNvGrpSpPr>
                <a:grpSpLocks/>
              </p:cNvGrpSpPr>
              <p:nvPr/>
            </p:nvGrpSpPr>
            <p:grpSpPr bwMode="auto">
              <a:xfrm>
                <a:off x="1307" y="509"/>
                <a:ext cx="2447" cy="403"/>
                <a:chOff x="1307" y="509"/>
                <a:chExt cx="2447" cy="403"/>
              </a:xfrm>
            </p:grpSpPr>
            <p:sp>
              <p:nvSpPr>
                <p:cNvPr id="232634" name="Rectangle 186"/>
                <p:cNvSpPr>
                  <a:spLocks noChangeArrowheads="1"/>
                </p:cNvSpPr>
                <p:nvPr/>
              </p:nvSpPr>
              <p:spPr bwMode="auto">
                <a:xfrm>
                  <a:off x="1335" y="509"/>
                  <a:ext cx="2391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/>
                  <a:r>
                    <a:rPr lang="en-US" sz="1200" b="1">
                      <a:cs typeface="Times New Roman" pitchFamily="18" charset="0"/>
                    </a:rPr>
                    <a:t>Általában kicsi (1-10 </a:t>
                  </a:r>
                  <a:r>
                    <a:rPr lang="en-US" sz="1200" b="1">
                      <a:latin typeface="Symbol" pitchFamily="18" charset="2"/>
                      <a:cs typeface="Times New Roman" pitchFamily="18" charset="0"/>
                    </a:rPr>
                    <a:t>m</a:t>
                  </a:r>
                  <a:r>
                    <a:rPr lang="en-US" sz="1200" b="1">
                      <a:cs typeface="Times New Roman" pitchFamily="18" charset="0"/>
                    </a:rPr>
                    <a:t>m)</a:t>
                  </a:r>
                </a:p>
                <a:p>
                  <a:pPr algn="ctr"/>
                  <a:endParaRPr lang="en-US"/>
                </a:p>
              </p:txBody>
            </p:sp>
            <p:sp>
              <p:nvSpPr>
                <p:cNvPr id="232665" name="Rectangle 217"/>
                <p:cNvSpPr>
                  <a:spLocks noChangeArrowheads="1"/>
                </p:cNvSpPr>
                <p:nvPr/>
              </p:nvSpPr>
              <p:spPr bwMode="auto">
                <a:xfrm>
                  <a:off x="1307" y="509"/>
                  <a:ext cx="2447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grpSp>
            <p:nvGrpSpPr>
              <p:cNvPr id="9" name="Group 220"/>
              <p:cNvGrpSpPr>
                <a:grpSpLocks/>
              </p:cNvGrpSpPr>
              <p:nvPr/>
            </p:nvGrpSpPr>
            <p:grpSpPr bwMode="auto">
              <a:xfrm>
                <a:off x="3754" y="509"/>
                <a:ext cx="2846" cy="403"/>
                <a:chOff x="3754" y="509"/>
                <a:chExt cx="2846" cy="403"/>
              </a:xfrm>
            </p:grpSpPr>
            <p:sp>
              <p:nvSpPr>
                <p:cNvPr id="232635" name="Rectangle 187"/>
                <p:cNvSpPr>
                  <a:spLocks noChangeArrowheads="1"/>
                </p:cNvSpPr>
                <p:nvPr/>
              </p:nvSpPr>
              <p:spPr bwMode="auto">
                <a:xfrm>
                  <a:off x="3782" y="509"/>
                  <a:ext cx="2790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/>
                  <a:r>
                    <a:rPr lang="en-US" sz="1200" b="1">
                      <a:cs typeface="Times New Roman" pitchFamily="18" charset="0"/>
                    </a:rPr>
                    <a:t>Általában nagy (5-100 </a:t>
                  </a:r>
                  <a:r>
                    <a:rPr lang="en-US" sz="1200" b="1">
                      <a:latin typeface="Symbol" pitchFamily="18" charset="2"/>
                      <a:cs typeface="Times New Roman" pitchFamily="18" charset="0"/>
                    </a:rPr>
                    <a:t>m</a:t>
                  </a:r>
                  <a:r>
                    <a:rPr lang="en-US" sz="1200" b="1">
                      <a:cs typeface="Times New Roman" pitchFamily="18" charset="0"/>
                    </a:rPr>
                    <a:t>m)</a:t>
                  </a:r>
                </a:p>
                <a:p>
                  <a:pPr algn="ctr"/>
                  <a:endParaRPr lang="en-US"/>
                </a:p>
              </p:txBody>
            </p:sp>
            <p:sp>
              <p:nvSpPr>
                <p:cNvPr id="232667" name="Rectangle 219"/>
                <p:cNvSpPr>
                  <a:spLocks noChangeArrowheads="1"/>
                </p:cNvSpPr>
                <p:nvPr/>
              </p:nvSpPr>
              <p:spPr bwMode="auto">
                <a:xfrm>
                  <a:off x="3754" y="509"/>
                  <a:ext cx="2846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grpSp>
            <p:nvGrpSpPr>
              <p:cNvPr id="10" name="Group 222"/>
              <p:cNvGrpSpPr>
                <a:grpSpLocks/>
              </p:cNvGrpSpPr>
              <p:nvPr/>
            </p:nvGrpSpPr>
            <p:grpSpPr bwMode="auto">
              <a:xfrm>
                <a:off x="0" y="912"/>
                <a:ext cx="1307" cy="518"/>
                <a:chOff x="0" y="912"/>
                <a:chExt cx="1307" cy="518"/>
              </a:xfrm>
            </p:grpSpPr>
            <p:sp>
              <p:nvSpPr>
                <p:cNvPr id="232636" name="Rectangle 188"/>
                <p:cNvSpPr>
                  <a:spLocks noChangeArrowheads="1"/>
                </p:cNvSpPr>
                <p:nvPr/>
              </p:nvSpPr>
              <p:spPr bwMode="auto">
                <a:xfrm>
                  <a:off x="28" y="912"/>
                  <a:ext cx="1251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/>
                  <a:r>
                    <a:rPr lang="en-US" sz="1200" b="1">
                      <a:cs typeface="Times New Roman" pitchFamily="18" charset="0"/>
                    </a:rPr>
                    <a:t>Genom</a:t>
                  </a:r>
                </a:p>
                <a:p>
                  <a:pPr algn="ctr"/>
                  <a:endParaRPr lang="en-US"/>
                </a:p>
              </p:txBody>
            </p:sp>
            <p:sp>
              <p:nvSpPr>
                <p:cNvPr id="232669" name="Rectangle 221"/>
                <p:cNvSpPr>
                  <a:spLocks noChangeArrowheads="1"/>
                </p:cNvSpPr>
                <p:nvPr/>
              </p:nvSpPr>
              <p:spPr bwMode="auto">
                <a:xfrm>
                  <a:off x="0" y="912"/>
                  <a:ext cx="1307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grpSp>
            <p:nvGrpSpPr>
              <p:cNvPr id="11" name="Group 224"/>
              <p:cNvGrpSpPr>
                <a:grpSpLocks/>
              </p:cNvGrpSpPr>
              <p:nvPr/>
            </p:nvGrpSpPr>
            <p:grpSpPr bwMode="auto">
              <a:xfrm>
                <a:off x="1307" y="912"/>
                <a:ext cx="2447" cy="518"/>
                <a:chOff x="1307" y="912"/>
                <a:chExt cx="2447" cy="518"/>
              </a:xfrm>
            </p:grpSpPr>
            <p:sp>
              <p:nvSpPr>
                <p:cNvPr id="232637" name="Rectangle 189"/>
                <p:cNvSpPr>
                  <a:spLocks noChangeArrowheads="1"/>
                </p:cNvSpPr>
                <p:nvPr/>
              </p:nvSpPr>
              <p:spPr bwMode="auto">
                <a:xfrm>
                  <a:off x="1335" y="912"/>
                  <a:ext cx="2391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/>
                  <a:r>
                    <a:rPr lang="en-US" sz="1200" b="1">
                      <a:cs typeface="Times New Roman" pitchFamily="18" charset="0"/>
                    </a:rPr>
                    <a:t>DNS nem hiszton fehérjével. A genom nukleoidban nincs membránnal körülvéve.</a:t>
                  </a:r>
                </a:p>
                <a:p>
                  <a:pPr algn="ctr"/>
                  <a:endParaRPr lang="en-US"/>
                </a:p>
              </p:txBody>
            </p:sp>
            <p:sp>
              <p:nvSpPr>
                <p:cNvPr id="232671" name="Rectangle 223"/>
                <p:cNvSpPr>
                  <a:spLocks noChangeArrowheads="1"/>
                </p:cNvSpPr>
                <p:nvPr/>
              </p:nvSpPr>
              <p:spPr bwMode="auto">
                <a:xfrm>
                  <a:off x="1307" y="912"/>
                  <a:ext cx="2447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grpSp>
            <p:nvGrpSpPr>
              <p:cNvPr id="12" name="Group 226"/>
              <p:cNvGrpSpPr>
                <a:grpSpLocks/>
              </p:cNvGrpSpPr>
              <p:nvPr/>
            </p:nvGrpSpPr>
            <p:grpSpPr bwMode="auto">
              <a:xfrm>
                <a:off x="3754" y="912"/>
                <a:ext cx="2846" cy="518"/>
                <a:chOff x="3754" y="912"/>
                <a:chExt cx="2846" cy="518"/>
              </a:xfrm>
            </p:grpSpPr>
            <p:sp>
              <p:nvSpPr>
                <p:cNvPr id="232638" name="Rectangle 190"/>
                <p:cNvSpPr>
                  <a:spLocks noChangeArrowheads="1"/>
                </p:cNvSpPr>
                <p:nvPr/>
              </p:nvSpPr>
              <p:spPr bwMode="auto">
                <a:xfrm>
                  <a:off x="3782" y="912"/>
                  <a:ext cx="2790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/>
                  <a:r>
                    <a:rPr lang="en-US" sz="1200" b="1">
                      <a:cs typeface="Times New Roman" pitchFamily="18" charset="0"/>
                    </a:rPr>
                    <a:t>DNS hiszton és nem hiszton fehérjékkel kromoszómába pakolva. A genom a sejtmagban kettős membránnal körülvéve.</a:t>
                  </a:r>
                </a:p>
                <a:p>
                  <a:pPr algn="ctr"/>
                  <a:endParaRPr lang="en-US"/>
                </a:p>
              </p:txBody>
            </p:sp>
            <p:sp>
              <p:nvSpPr>
                <p:cNvPr id="232673" name="Rectangle 225"/>
                <p:cNvSpPr>
                  <a:spLocks noChangeArrowheads="1"/>
                </p:cNvSpPr>
                <p:nvPr/>
              </p:nvSpPr>
              <p:spPr bwMode="auto">
                <a:xfrm>
                  <a:off x="3754" y="912"/>
                  <a:ext cx="2846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grpSp>
            <p:nvGrpSpPr>
              <p:cNvPr id="13" name="Group 228"/>
              <p:cNvGrpSpPr>
                <a:grpSpLocks/>
              </p:cNvGrpSpPr>
              <p:nvPr/>
            </p:nvGrpSpPr>
            <p:grpSpPr bwMode="auto">
              <a:xfrm>
                <a:off x="0" y="1430"/>
                <a:ext cx="1307" cy="403"/>
                <a:chOff x="0" y="1430"/>
                <a:chExt cx="1307" cy="403"/>
              </a:xfrm>
            </p:grpSpPr>
            <p:sp>
              <p:nvSpPr>
                <p:cNvPr id="232639" name="Rectangle 191"/>
                <p:cNvSpPr>
                  <a:spLocks noChangeArrowheads="1"/>
                </p:cNvSpPr>
                <p:nvPr/>
              </p:nvSpPr>
              <p:spPr bwMode="auto">
                <a:xfrm>
                  <a:off x="28" y="1430"/>
                  <a:ext cx="1251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/>
                  <a:r>
                    <a:rPr lang="en-US" sz="1200" b="1">
                      <a:cs typeface="Times New Roman" pitchFamily="18" charset="0"/>
                    </a:rPr>
                    <a:t>Sejt osztródás</a:t>
                  </a:r>
                </a:p>
                <a:p>
                  <a:pPr algn="ctr"/>
                  <a:endParaRPr lang="en-US"/>
                </a:p>
              </p:txBody>
            </p:sp>
            <p:sp>
              <p:nvSpPr>
                <p:cNvPr id="232675" name="Rectangle 227"/>
                <p:cNvSpPr>
                  <a:spLocks noChangeArrowheads="1"/>
                </p:cNvSpPr>
                <p:nvPr/>
              </p:nvSpPr>
              <p:spPr bwMode="auto">
                <a:xfrm>
                  <a:off x="0" y="1430"/>
                  <a:ext cx="1307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grpSp>
            <p:nvGrpSpPr>
              <p:cNvPr id="14" name="Group 230"/>
              <p:cNvGrpSpPr>
                <a:grpSpLocks/>
              </p:cNvGrpSpPr>
              <p:nvPr/>
            </p:nvGrpSpPr>
            <p:grpSpPr bwMode="auto">
              <a:xfrm>
                <a:off x="1307" y="1430"/>
                <a:ext cx="2447" cy="403"/>
                <a:chOff x="1307" y="1430"/>
                <a:chExt cx="2447" cy="403"/>
              </a:xfrm>
            </p:grpSpPr>
            <p:sp>
              <p:nvSpPr>
                <p:cNvPr id="232640" name="Rectangle 192"/>
                <p:cNvSpPr>
                  <a:spLocks noChangeArrowheads="1"/>
                </p:cNvSpPr>
                <p:nvPr/>
              </p:nvSpPr>
              <p:spPr bwMode="auto">
                <a:xfrm>
                  <a:off x="1335" y="1430"/>
                  <a:ext cx="2391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/>
                  <a:r>
                    <a:rPr lang="en-US" sz="1200" b="1">
                      <a:cs typeface="Times New Roman" pitchFamily="18" charset="0"/>
                    </a:rPr>
                    <a:t>Hasadás vagy sarjadzás</a:t>
                  </a:r>
                </a:p>
                <a:p>
                  <a:pPr algn="ctr"/>
                  <a:endParaRPr lang="en-US"/>
                </a:p>
              </p:txBody>
            </p:sp>
            <p:sp>
              <p:nvSpPr>
                <p:cNvPr id="232677" name="Rectangle 229"/>
                <p:cNvSpPr>
                  <a:spLocks noChangeArrowheads="1"/>
                </p:cNvSpPr>
                <p:nvPr/>
              </p:nvSpPr>
              <p:spPr bwMode="auto">
                <a:xfrm>
                  <a:off x="1307" y="1430"/>
                  <a:ext cx="2447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grpSp>
            <p:nvGrpSpPr>
              <p:cNvPr id="15" name="Group 232"/>
              <p:cNvGrpSpPr>
                <a:grpSpLocks/>
              </p:cNvGrpSpPr>
              <p:nvPr/>
            </p:nvGrpSpPr>
            <p:grpSpPr bwMode="auto">
              <a:xfrm>
                <a:off x="3754" y="1430"/>
                <a:ext cx="2846" cy="403"/>
                <a:chOff x="3754" y="1430"/>
                <a:chExt cx="2846" cy="403"/>
              </a:xfrm>
            </p:grpSpPr>
            <p:sp>
              <p:nvSpPr>
                <p:cNvPr id="232641" name="Rectangle 193"/>
                <p:cNvSpPr>
                  <a:spLocks noChangeArrowheads="1"/>
                </p:cNvSpPr>
                <p:nvPr/>
              </p:nvSpPr>
              <p:spPr bwMode="auto">
                <a:xfrm>
                  <a:off x="3782" y="1430"/>
                  <a:ext cx="2790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/>
                  <a:r>
                    <a:rPr lang="en-US" sz="1200" b="1">
                      <a:cs typeface="Times New Roman" pitchFamily="18" charset="0"/>
                    </a:rPr>
                    <a:t>Mitozis</a:t>
                  </a:r>
                </a:p>
                <a:p>
                  <a:pPr algn="ctr"/>
                  <a:endParaRPr lang="en-US"/>
                </a:p>
              </p:txBody>
            </p:sp>
            <p:sp>
              <p:nvSpPr>
                <p:cNvPr id="232679" name="Rectangle 231"/>
                <p:cNvSpPr>
                  <a:spLocks noChangeArrowheads="1"/>
                </p:cNvSpPr>
                <p:nvPr/>
              </p:nvSpPr>
              <p:spPr bwMode="auto">
                <a:xfrm>
                  <a:off x="3754" y="1430"/>
                  <a:ext cx="2846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grpSp>
            <p:nvGrpSpPr>
              <p:cNvPr id="16" name="Group 234"/>
              <p:cNvGrpSpPr>
                <a:grpSpLocks/>
              </p:cNvGrpSpPr>
              <p:nvPr/>
            </p:nvGrpSpPr>
            <p:grpSpPr bwMode="auto">
              <a:xfrm>
                <a:off x="0" y="1833"/>
                <a:ext cx="1307" cy="633"/>
                <a:chOff x="0" y="1833"/>
                <a:chExt cx="1307" cy="633"/>
              </a:xfrm>
            </p:grpSpPr>
            <p:sp>
              <p:nvSpPr>
                <p:cNvPr id="232642" name="Rectangle 194"/>
                <p:cNvSpPr>
                  <a:spLocks noChangeArrowheads="1"/>
                </p:cNvSpPr>
                <p:nvPr/>
              </p:nvSpPr>
              <p:spPr bwMode="auto">
                <a:xfrm>
                  <a:off x="28" y="1833"/>
                  <a:ext cx="1251" cy="6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/>
                  <a:r>
                    <a:rPr lang="en-US" sz="1200" b="1">
                      <a:cs typeface="Times New Roman" pitchFamily="18" charset="0"/>
                    </a:rPr>
                    <a:t>Membrán határolta struktúrák</a:t>
                  </a:r>
                </a:p>
                <a:p>
                  <a:pPr algn="ctr"/>
                  <a:endParaRPr lang="en-US"/>
                </a:p>
              </p:txBody>
            </p:sp>
            <p:sp>
              <p:nvSpPr>
                <p:cNvPr id="232681" name="Rectangle 233"/>
                <p:cNvSpPr>
                  <a:spLocks noChangeArrowheads="1"/>
                </p:cNvSpPr>
                <p:nvPr/>
              </p:nvSpPr>
              <p:spPr bwMode="auto">
                <a:xfrm>
                  <a:off x="0" y="1833"/>
                  <a:ext cx="1307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grpSp>
            <p:nvGrpSpPr>
              <p:cNvPr id="17" name="Group 236"/>
              <p:cNvGrpSpPr>
                <a:grpSpLocks/>
              </p:cNvGrpSpPr>
              <p:nvPr/>
            </p:nvGrpSpPr>
            <p:grpSpPr bwMode="auto">
              <a:xfrm>
                <a:off x="1307" y="1833"/>
                <a:ext cx="2447" cy="633"/>
                <a:chOff x="1307" y="1833"/>
                <a:chExt cx="2447" cy="633"/>
              </a:xfrm>
            </p:grpSpPr>
            <p:sp>
              <p:nvSpPr>
                <p:cNvPr id="232643" name="Rectangle 195"/>
                <p:cNvSpPr>
                  <a:spLocks noChangeArrowheads="1"/>
                </p:cNvSpPr>
                <p:nvPr/>
              </p:nvSpPr>
              <p:spPr bwMode="auto">
                <a:xfrm>
                  <a:off x="1335" y="1833"/>
                  <a:ext cx="2391" cy="6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/>
                  <a:r>
                    <a:rPr lang="en-US" sz="1200" b="1">
                      <a:cs typeface="Times New Roman" pitchFamily="18" charset="0"/>
                    </a:rPr>
                    <a:t>Nincs</a:t>
                  </a:r>
                </a:p>
                <a:p>
                  <a:pPr algn="ctr"/>
                  <a:endParaRPr lang="en-US"/>
                </a:p>
              </p:txBody>
            </p:sp>
            <p:sp>
              <p:nvSpPr>
                <p:cNvPr id="232683" name="Rectangle 235"/>
                <p:cNvSpPr>
                  <a:spLocks noChangeArrowheads="1"/>
                </p:cNvSpPr>
                <p:nvPr/>
              </p:nvSpPr>
              <p:spPr bwMode="auto">
                <a:xfrm>
                  <a:off x="1307" y="1833"/>
                  <a:ext cx="2447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grpSp>
            <p:nvGrpSpPr>
              <p:cNvPr id="18" name="Group 238"/>
              <p:cNvGrpSpPr>
                <a:grpSpLocks/>
              </p:cNvGrpSpPr>
              <p:nvPr/>
            </p:nvGrpSpPr>
            <p:grpSpPr bwMode="auto">
              <a:xfrm>
                <a:off x="3754" y="1833"/>
                <a:ext cx="2846" cy="633"/>
                <a:chOff x="3754" y="1833"/>
                <a:chExt cx="2846" cy="633"/>
              </a:xfrm>
            </p:grpSpPr>
            <p:sp>
              <p:nvSpPr>
                <p:cNvPr id="232644" name="Rectangle 196"/>
                <p:cNvSpPr>
                  <a:spLocks noChangeArrowheads="1"/>
                </p:cNvSpPr>
                <p:nvPr/>
              </p:nvSpPr>
              <p:spPr bwMode="auto">
                <a:xfrm>
                  <a:off x="3782" y="1833"/>
                  <a:ext cx="2790" cy="6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/>
                  <a:r>
                    <a:rPr lang="en-US" sz="1200" b="1">
                      <a:cs typeface="Times New Roman" pitchFamily="18" charset="0"/>
                    </a:rPr>
                    <a:t>Mitokondrium, kloroplasz</a:t>
                  </a:r>
                  <a:r>
                    <a:rPr lang="hu-HU" sz="1200" b="1"/>
                    <a:t>t</a:t>
                  </a:r>
                  <a:r>
                    <a:rPr lang="en-US" sz="1200" b="1">
                      <a:cs typeface="Times New Roman" pitchFamily="18" charset="0"/>
                    </a:rPr>
                    <a:t> (növényekben), endoplazmás retikulum, Golgi komplrex, lizoszóma (állatokban), vakuóla (növényekben)</a:t>
                  </a:r>
                  <a:r>
                    <a:rPr lang="hu-HU" sz="1200" b="1"/>
                    <a:t> stb.</a:t>
                  </a:r>
                  <a:endParaRPr lang="en-US" sz="1200" b="1"/>
                </a:p>
                <a:p>
                  <a:pPr algn="ctr"/>
                  <a:endParaRPr lang="en-US"/>
                </a:p>
              </p:txBody>
            </p:sp>
            <p:sp>
              <p:nvSpPr>
                <p:cNvPr id="232685" name="Rectangle 237"/>
                <p:cNvSpPr>
                  <a:spLocks noChangeArrowheads="1"/>
                </p:cNvSpPr>
                <p:nvPr/>
              </p:nvSpPr>
              <p:spPr bwMode="auto">
                <a:xfrm>
                  <a:off x="3754" y="1833"/>
                  <a:ext cx="2846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grpSp>
            <p:nvGrpSpPr>
              <p:cNvPr id="19" name="Group 240"/>
              <p:cNvGrpSpPr>
                <a:grpSpLocks/>
              </p:cNvGrpSpPr>
              <p:nvPr/>
            </p:nvGrpSpPr>
            <p:grpSpPr bwMode="auto">
              <a:xfrm>
                <a:off x="0" y="2466"/>
                <a:ext cx="1307" cy="633"/>
                <a:chOff x="0" y="2466"/>
                <a:chExt cx="1307" cy="633"/>
              </a:xfrm>
            </p:grpSpPr>
            <p:sp>
              <p:nvSpPr>
                <p:cNvPr id="232645" name="Rectangle 197"/>
                <p:cNvSpPr>
                  <a:spLocks noChangeArrowheads="1"/>
                </p:cNvSpPr>
                <p:nvPr/>
              </p:nvSpPr>
              <p:spPr bwMode="auto">
                <a:xfrm>
                  <a:off x="28" y="2466"/>
                  <a:ext cx="1251" cy="6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/>
                  <a:r>
                    <a:rPr lang="en-US" sz="1200" b="1">
                      <a:cs typeface="Times New Roman" pitchFamily="18" charset="0"/>
                    </a:rPr>
                    <a:t>Energia termelés</a:t>
                  </a:r>
                </a:p>
                <a:p>
                  <a:pPr algn="ctr"/>
                  <a:endParaRPr lang="en-US"/>
                </a:p>
              </p:txBody>
            </p:sp>
            <p:sp>
              <p:nvSpPr>
                <p:cNvPr id="232687" name="Rectangle 239"/>
                <p:cNvSpPr>
                  <a:spLocks noChangeArrowheads="1"/>
                </p:cNvSpPr>
                <p:nvPr/>
              </p:nvSpPr>
              <p:spPr bwMode="auto">
                <a:xfrm>
                  <a:off x="0" y="2466"/>
                  <a:ext cx="1307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grpSp>
            <p:nvGrpSpPr>
              <p:cNvPr id="20" name="Group 242"/>
              <p:cNvGrpSpPr>
                <a:grpSpLocks/>
              </p:cNvGrpSpPr>
              <p:nvPr/>
            </p:nvGrpSpPr>
            <p:grpSpPr bwMode="auto">
              <a:xfrm>
                <a:off x="1307" y="2466"/>
                <a:ext cx="2447" cy="633"/>
                <a:chOff x="1307" y="2466"/>
                <a:chExt cx="2447" cy="633"/>
              </a:xfrm>
            </p:grpSpPr>
            <p:sp>
              <p:nvSpPr>
                <p:cNvPr id="232646" name="Rectangle 198"/>
                <p:cNvSpPr>
                  <a:spLocks noChangeArrowheads="1"/>
                </p:cNvSpPr>
                <p:nvPr/>
              </p:nvSpPr>
              <p:spPr bwMode="auto">
                <a:xfrm>
                  <a:off x="1335" y="2466"/>
                  <a:ext cx="2391" cy="6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/>
                  <a:r>
                    <a:rPr lang="en-US" sz="1200" b="1">
                      <a:cs typeface="Times New Roman" pitchFamily="18" charset="0"/>
                    </a:rPr>
                    <a:t>Nincs mitokondrium, az oxidatív enzimek a plazmamebránhoz kötődnek, változatos metabolikus mintázat</a:t>
                  </a:r>
                </a:p>
                <a:p>
                  <a:pPr algn="ctr"/>
                  <a:endParaRPr lang="en-US"/>
                </a:p>
              </p:txBody>
            </p:sp>
            <p:sp>
              <p:nvSpPr>
                <p:cNvPr id="232689" name="Rectangle 241"/>
                <p:cNvSpPr>
                  <a:spLocks noChangeArrowheads="1"/>
                </p:cNvSpPr>
                <p:nvPr/>
              </p:nvSpPr>
              <p:spPr bwMode="auto">
                <a:xfrm>
                  <a:off x="1307" y="2466"/>
                  <a:ext cx="2447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grpSp>
            <p:nvGrpSpPr>
              <p:cNvPr id="21" name="Group 244"/>
              <p:cNvGrpSpPr>
                <a:grpSpLocks/>
              </p:cNvGrpSpPr>
              <p:nvPr/>
            </p:nvGrpSpPr>
            <p:grpSpPr bwMode="auto">
              <a:xfrm>
                <a:off x="3754" y="2466"/>
                <a:ext cx="2846" cy="633"/>
                <a:chOff x="3754" y="2466"/>
                <a:chExt cx="2846" cy="633"/>
              </a:xfrm>
            </p:grpSpPr>
            <p:sp>
              <p:nvSpPr>
                <p:cNvPr id="232647" name="Rectangle 199"/>
                <p:cNvSpPr>
                  <a:spLocks noChangeArrowheads="1"/>
                </p:cNvSpPr>
                <p:nvPr/>
              </p:nvSpPr>
              <p:spPr bwMode="auto">
                <a:xfrm>
                  <a:off x="3782" y="2466"/>
                  <a:ext cx="2790" cy="6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/>
                  <a:r>
                    <a:rPr lang="en-US" sz="1200" b="1">
                      <a:cs typeface="Times New Roman" pitchFamily="18" charset="0"/>
                    </a:rPr>
                    <a:t>Az oxidatív enzimek a mitokondriumba pakolva, viszonylag egységes oxidatív metabolikus mintázat</a:t>
                  </a:r>
                </a:p>
                <a:p>
                  <a:pPr algn="ctr"/>
                  <a:endParaRPr lang="en-US"/>
                </a:p>
              </p:txBody>
            </p:sp>
            <p:sp>
              <p:nvSpPr>
                <p:cNvPr id="232691" name="Rectangle 243"/>
                <p:cNvSpPr>
                  <a:spLocks noChangeArrowheads="1"/>
                </p:cNvSpPr>
                <p:nvPr/>
              </p:nvSpPr>
              <p:spPr bwMode="auto">
                <a:xfrm>
                  <a:off x="3754" y="2466"/>
                  <a:ext cx="2846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grpSp>
            <p:nvGrpSpPr>
              <p:cNvPr id="22" name="Group 246"/>
              <p:cNvGrpSpPr>
                <a:grpSpLocks/>
              </p:cNvGrpSpPr>
              <p:nvPr/>
            </p:nvGrpSpPr>
            <p:grpSpPr bwMode="auto">
              <a:xfrm>
                <a:off x="0" y="3099"/>
                <a:ext cx="1307" cy="518"/>
                <a:chOff x="0" y="3099"/>
                <a:chExt cx="1307" cy="518"/>
              </a:xfrm>
            </p:grpSpPr>
            <p:sp>
              <p:nvSpPr>
                <p:cNvPr id="232648" name="Rectangle 200"/>
                <p:cNvSpPr>
                  <a:spLocks noChangeArrowheads="1"/>
                </p:cNvSpPr>
                <p:nvPr/>
              </p:nvSpPr>
              <p:spPr bwMode="auto">
                <a:xfrm>
                  <a:off x="28" y="3099"/>
                  <a:ext cx="1251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/>
                  <a:r>
                    <a:rPr lang="en-US" sz="1200" b="1">
                      <a:cs typeface="Times New Roman" pitchFamily="18" charset="0"/>
                    </a:rPr>
                    <a:t>Sejtváz</a:t>
                  </a:r>
                </a:p>
                <a:p>
                  <a:pPr algn="ctr"/>
                  <a:endParaRPr lang="en-US"/>
                </a:p>
              </p:txBody>
            </p:sp>
            <p:sp>
              <p:nvSpPr>
                <p:cNvPr id="232693" name="Rectangle 245"/>
                <p:cNvSpPr>
                  <a:spLocks noChangeArrowheads="1"/>
                </p:cNvSpPr>
                <p:nvPr/>
              </p:nvSpPr>
              <p:spPr bwMode="auto">
                <a:xfrm>
                  <a:off x="0" y="3099"/>
                  <a:ext cx="1307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grpSp>
            <p:nvGrpSpPr>
              <p:cNvPr id="23" name="Group 248"/>
              <p:cNvGrpSpPr>
                <a:grpSpLocks/>
              </p:cNvGrpSpPr>
              <p:nvPr/>
            </p:nvGrpSpPr>
            <p:grpSpPr bwMode="auto">
              <a:xfrm>
                <a:off x="1307" y="3099"/>
                <a:ext cx="2447" cy="518"/>
                <a:chOff x="1307" y="3099"/>
                <a:chExt cx="2447" cy="518"/>
              </a:xfrm>
            </p:grpSpPr>
            <p:sp>
              <p:nvSpPr>
                <p:cNvPr id="232649" name="Rectangle 201"/>
                <p:cNvSpPr>
                  <a:spLocks noChangeArrowheads="1"/>
                </p:cNvSpPr>
                <p:nvPr/>
              </p:nvSpPr>
              <p:spPr bwMode="auto">
                <a:xfrm>
                  <a:off x="1335" y="3099"/>
                  <a:ext cx="2391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bIns="0"/>
                <a:lstStyle/>
                <a:p>
                  <a:pPr algn="ctr"/>
                  <a:r>
                    <a:rPr lang="en-US" sz="1200" b="1">
                      <a:cs typeface="Times New Roman" pitchFamily="18" charset="0"/>
                    </a:rPr>
                    <a:t>Nincs</a:t>
                  </a:r>
                </a:p>
                <a:p>
                  <a:pPr algn="ctr"/>
                  <a:endParaRPr lang="en-US" sz="1200"/>
                </a:p>
              </p:txBody>
            </p:sp>
            <p:sp>
              <p:nvSpPr>
                <p:cNvPr id="232695" name="Rectangle 247"/>
                <p:cNvSpPr>
                  <a:spLocks noChangeArrowheads="1"/>
                </p:cNvSpPr>
                <p:nvPr/>
              </p:nvSpPr>
              <p:spPr bwMode="auto">
                <a:xfrm>
                  <a:off x="1307" y="3099"/>
                  <a:ext cx="2447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grpSp>
            <p:nvGrpSpPr>
              <p:cNvPr id="24" name="Group 250"/>
              <p:cNvGrpSpPr>
                <a:grpSpLocks/>
              </p:cNvGrpSpPr>
              <p:nvPr/>
            </p:nvGrpSpPr>
            <p:grpSpPr bwMode="auto">
              <a:xfrm>
                <a:off x="3754" y="3099"/>
                <a:ext cx="2846" cy="518"/>
                <a:chOff x="3754" y="3099"/>
                <a:chExt cx="2846" cy="518"/>
              </a:xfrm>
            </p:grpSpPr>
            <p:sp>
              <p:nvSpPr>
                <p:cNvPr id="232650" name="Rectangle 202"/>
                <p:cNvSpPr>
                  <a:spLocks noChangeArrowheads="1"/>
                </p:cNvSpPr>
                <p:nvPr/>
              </p:nvSpPr>
              <p:spPr bwMode="auto">
                <a:xfrm>
                  <a:off x="3782" y="3099"/>
                  <a:ext cx="2790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/>
                  <a:r>
                    <a:rPr lang="en-US" sz="1200" b="1">
                      <a:cs typeface="Times New Roman" pitchFamily="18" charset="0"/>
                    </a:rPr>
                    <a:t>Komplex (aktin filamentumok, mikrotubulusok, intermedier filamentumok)</a:t>
                  </a:r>
                </a:p>
                <a:p>
                  <a:pPr algn="ctr"/>
                  <a:endParaRPr lang="en-US"/>
                </a:p>
              </p:txBody>
            </p:sp>
            <p:sp>
              <p:nvSpPr>
                <p:cNvPr id="232697" name="Rectangle 249"/>
                <p:cNvSpPr>
                  <a:spLocks noChangeArrowheads="1"/>
                </p:cNvSpPr>
                <p:nvPr/>
              </p:nvSpPr>
              <p:spPr bwMode="auto">
                <a:xfrm>
                  <a:off x="3754" y="3099"/>
                  <a:ext cx="2846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grpSp>
            <p:nvGrpSpPr>
              <p:cNvPr id="25" name="Group 252"/>
              <p:cNvGrpSpPr>
                <a:grpSpLocks/>
              </p:cNvGrpSpPr>
              <p:nvPr/>
            </p:nvGrpSpPr>
            <p:grpSpPr bwMode="auto">
              <a:xfrm>
                <a:off x="0" y="3617"/>
                <a:ext cx="1307" cy="518"/>
                <a:chOff x="0" y="3617"/>
                <a:chExt cx="1307" cy="518"/>
              </a:xfrm>
            </p:grpSpPr>
            <p:sp>
              <p:nvSpPr>
                <p:cNvPr id="232651" name="Rectangle 203"/>
                <p:cNvSpPr>
                  <a:spLocks noChangeArrowheads="1"/>
                </p:cNvSpPr>
                <p:nvPr/>
              </p:nvSpPr>
              <p:spPr bwMode="auto">
                <a:xfrm>
                  <a:off x="28" y="3617"/>
                  <a:ext cx="1251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/>
                  <a:r>
                    <a:rPr lang="en-US" sz="1200" b="1">
                      <a:cs typeface="Times New Roman" pitchFamily="18" charset="0"/>
                    </a:rPr>
                    <a:t>Intracelluláris mozgás transzport</a:t>
                  </a:r>
                </a:p>
                <a:p>
                  <a:pPr algn="ctr"/>
                  <a:endParaRPr lang="en-US"/>
                </a:p>
              </p:txBody>
            </p:sp>
            <p:sp>
              <p:nvSpPr>
                <p:cNvPr id="232699" name="Rectangle 251"/>
                <p:cNvSpPr>
                  <a:spLocks noChangeArrowheads="1"/>
                </p:cNvSpPr>
                <p:nvPr/>
              </p:nvSpPr>
              <p:spPr bwMode="auto">
                <a:xfrm>
                  <a:off x="0" y="3617"/>
                  <a:ext cx="1307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grpSp>
            <p:nvGrpSpPr>
              <p:cNvPr id="26" name="Group 254"/>
              <p:cNvGrpSpPr>
                <a:grpSpLocks/>
              </p:cNvGrpSpPr>
              <p:nvPr/>
            </p:nvGrpSpPr>
            <p:grpSpPr bwMode="auto">
              <a:xfrm>
                <a:off x="1307" y="3617"/>
                <a:ext cx="2447" cy="518"/>
                <a:chOff x="1307" y="3617"/>
                <a:chExt cx="2447" cy="518"/>
              </a:xfrm>
            </p:grpSpPr>
            <p:sp>
              <p:nvSpPr>
                <p:cNvPr id="232652" name="Rectangle 204"/>
                <p:cNvSpPr>
                  <a:spLocks noChangeArrowheads="1"/>
                </p:cNvSpPr>
                <p:nvPr/>
              </p:nvSpPr>
              <p:spPr bwMode="auto">
                <a:xfrm>
                  <a:off x="1335" y="3617"/>
                  <a:ext cx="2391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/>
                  <a:r>
                    <a:rPr lang="en-US" sz="1200" b="1">
                      <a:cs typeface="Times New Roman" pitchFamily="18" charset="0"/>
                    </a:rPr>
                    <a:t>Nincs</a:t>
                  </a:r>
                </a:p>
                <a:p>
                  <a:pPr algn="ctr"/>
                  <a:endParaRPr lang="en-US"/>
                </a:p>
              </p:txBody>
            </p:sp>
            <p:sp>
              <p:nvSpPr>
                <p:cNvPr id="232701" name="Rectangle 253"/>
                <p:cNvSpPr>
                  <a:spLocks noChangeArrowheads="1"/>
                </p:cNvSpPr>
                <p:nvPr/>
              </p:nvSpPr>
              <p:spPr bwMode="auto">
                <a:xfrm>
                  <a:off x="1307" y="3617"/>
                  <a:ext cx="2447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grpSp>
            <p:nvGrpSpPr>
              <p:cNvPr id="27" name="Group 256"/>
              <p:cNvGrpSpPr>
                <a:grpSpLocks/>
              </p:cNvGrpSpPr>
              <p:nvPr/>
            </p:nvGrpSpPr>
            <p:grpSpPr bwMode="auto">
              <a:xfrm>
                <a:off x="3754" y="3617"/>
                <a:ext cx="2846" cy="518"/>
                <a:chOff x="3754" y="3617"/>
                <a:chExt cx="2846" cy="518"/>
              </a:xfrm>
            </p:grpSpPr>
            <p:sp>
              <p:nvSpPr>
                <p:cNvPr id="232653" name="Rectangle 205"/>
                <p:cNvSpPr>
                  <a:spLocks noChangeArrowheads="1"/>
                </p:cNvSpPr>
                <p:nvPr/>
              </p:nvSpPr>
              <p:spPr bwMode="auto">
                <a:xfrm>
                  <a:off x="3782" y="3617"/>
                  <a:ext cx="2790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/>
                  <a:r>
                    <a:rPr lang="en-US" sz="1200" b="1">
                      <a:cs typeface="Times New Roman" pitchFamily="18" charset="0"/>
                    </a:rPr>
                    <a:t>Kifejezett citoplazmatikus mozgás: endocitózis, fagocitózis, mitózis, vezikuláris transzport</a:t>
                  </a:r>
                </a:p>
                <a:p>
                  <a:pPr algn="ctr"/>
                  <a:endParaRPr lang="en-US"/>
                </a:p>
              </p:txBody>
            </p:sp>
            <p:sp>
              <p:nvSpPr>
                <p:cNvPr id="232703" name="Rectangle 255"/>
                <p:cNvSpPr>
                  <a:spLocks noChangeArrowheads="1"/>
                </p:cNvSpPr>
                <p:nvPr/>
              </p:nvSpPr>
              <p:spPr bwMode="auto">
                <a:xfrm>
                  <a:off x="3754" y="3617"/>
                  <a:ext cx="2846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grpSp>
            <p:nvGrpSpPr>
              <p:cNvPr id="28" name="Group 258"/>
              <p:cNvGrpSpPr>
                <a:grpSpLocks/>
              </p:cNvGrpSpPr>
              <p:nvPr/>
            </p:nvGrpSpPr>
            <p:grpSpPr bwMode="auto">
              <a:xfrm>
                <a:off x="0" y="4135"/>
                <a:ext cx="1307" cy="403"/>
                <a:chOff x="0" y="4135"/>
                <a:chExt cx="1307" cy="403"/>
              </a:xfrm>
            </p:grpSpPr>
            <p:sp>
              <p:nvSpPr>
                <p:cNvPr id="232654" name="Rectangle 206"/>
                <p:cNvSpPr>
                  <a:spLocks noChangeArrowheads="1"/>
                </p:cNvSpPr>
                <p:nvPr/>
              </p:nvSpPr>
              <p:spPr bwMode="auto">
                <a:xfrm>
                  <a:off x="28" y="4135"/>
                  <a:ext cx="1251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/>
                  <a:r>
                    <a:rPr lang="en-US" sz="1200" b="1">
                      <a:cs typeface="Times New Roman" pitchFamily="18" charset="0"/>
                    </a:rPr>
                    <a:t>Táplálék felvétel</a:t>
                  </a:r>
                </a:p>
                <a:p>
                  <a:pPr algn="ctr"/>
                  <a:endParaRPr lang="en-US"/>
                </a:p>
              </p:txBody>
            </p:sp>
            <p:sp>
              <p:nvSpPr>
                <p:cNvPr id="232705" name="Rectangle 257"/>
                <p:cNvSpPr>
                  <a:spLocks noChangeArrowheads="1"/>
                </p:cNvSpPr>
                <p:nvPr/>
              </p:nvSpPr>
              <p:spPr bwMode="auto">
                <a:xfrm>
                  <a:off x="0" y="4135"/>
                  <a:ext cx="1307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grpSp>
            <p:nvGrpSpPr>
              <p:cNvPr id="29" name="Group 260"/>
              <p:cNvGrpSpPr>
                <a:grpSpLocks/>
              </p:cNvGrpSpPr>
              <p:nvPr/>
            </p:nvGrpSpPr>
            <p:grpSpPr bwMode="auto">
              <a:xfrm>
                <a:off x="1307" y="4135"/>
                <a:ext cx="2447" cy="403"/>
                <a:chOff x="1307" y="4135"/>
                <a:chExt cx="2447" cy="403"/>
              </a:xfrm>
            </p:grpSpPr>
            <p:sp>
              <p:nvSpPr>
                <p:cNvPr id="232655" name="Rectangle 207"/>
                <p:cNvSpPr>
                  <a:spLocks noChangeArrowheads="1"/>
                </p:cNvSpPr>
                <p:nvPr/>
              </p:nvSpPr>
              <p:spPr bwMode="auto">
                <a:xfrm>
                  <a:off x="1335" y="4135"/>
                  <a:ext cx="2391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/>
                  <a:r>
                    <a:rPr lang="en-US" sz="1200" b="1">
                      <a:cs typeface="Times New Roman" pitchFamily="18" charset="0"/>
                    </a:rPr>
                    <a:t>Abszorpció, néhány esetben fotoszintézis</a:t>
                  </a:r>
                </a:p>
                <a:p>
                  <a:pPr algn="ctr"/>
                  <a:endParaRPr lang="en-US"/>
                </a:p>
              </p:txBody>
            </p:sp>
            <p:sp>
              <p:nvSpPr>
                <p:cNvPr id="232707" name="Rectangle 259"/>
                <p:cNvSpPr>
                  <a:spLocks noChangeArrowheads="1"/>
                </p:cNvSpPr>
                <p:nvPr/>
              </p:nvSpPr>
              <p:spPr bwMode="auto">
                <a:xfrm>
                  <a:off x="1307" y="4135"/>
                  <a:ext cx="2447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grpSp>
            <p:nvGrpSpPr>
              <p:cNvPr id="30" name="Group 262"/>
              <p:cNvGrpSpPr>
                <a:grpSpLocks/>
              </p:cNvGrpSpPr>
              <p:nvPr/>
            </p:nvGrpSpPr>
            <p:grpSpPr bwMode="auto">
              <a:xfrm>
                <a:off x="3754" y="4135"/>
                <a:ext cx="2846" cy="403"/>
                <a:chOff x="3754" y="4135"/>
                <a:chExt cx="2846" cy="403"/>
              </a:xfrm>
            </p:grpSpPr>
            <p:sp>
              <p:nvSpPr>
                <p:cNvPr id="232656" name="Rectangle 208"/>
                <p:cNvSpPr>
                  <a:spLocks noChangeArrowheads="1"/>
                </p:cNvSpPr>
                <p:nvPr/>
              </p:nvSpPr>
              <p:spPr bwMode="auto">
                <a:xfrm>
                  <a:off x="3782" y="4135"/>
                  <a:ext cx="2790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/>
                  <a:r>
                    <a:rPr lang="en-US" sz="1200" b="1">
                      <a:cs typeface="Times New Roman" pitchFamily="18" charset="0"/>
                    </a:rPr>
                    <a:t>Abszorpció, bekebelezés, néhány esetben fotoszintézis</a:t>
                  </a:r>
                </a:p>
                <a:p>
                  <a:pPr algn="ctr"/>
                  <a:endParaRPr lang="en-US"/>
                </a:p>
              </p:txBody>
            </p:sp>
            <p:sp>
              <p:nvSpPr>
                <p:cNvPr id="232709" name="Rectangle 261"/>
                <p:cNvSpPr>
                  <a:spLocks noChangeArrowheads="1"/>
                </p:cNvSpPr>
                <p:nvPr/>
              </p:nvSpPr>
              <p:spPr bwMode="auto">
                <a:xfrm>
                  <a:off x="3754" y="4135"/>
                  <a:ext cx="2846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hu-HU"/>
                </a:p>
              </p:txBody>
            </p:sp>
          </p:grpSp>
        </p:grpSp>
        <p:sp>
          <p:nvSpPr>
            <p:cNvPr id="232712" name="Rectangle 264"/>
            <p:cNvSpPr>
              <a:spLocks noChangeArrowheads="1"/>
            </p:cNvSpPr>
            <p:nvPr/>
          </p:nvSpPr>
          <p:spPr bwMode="auto">
            <a:xfrm>
              <a:off x="-2" y="-2"/>
              <a:ext cx="6604" cy="4542"/>
            </a:xfrm>
            <a:prstGeom prst="rect">
              <a:avLst/>
            </a:prstGeom>
            <a:noFill/>
            <a:ln w="7937">
              <a:solidFill>
                <a:srgbClr val="A0A0A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Text Box 1026"/>
          <p:cNvSpPr txBox="1">
            <a:spLocks noChangeArrowheads="1"/>
          </p:cNvSpPr>
          <p:nvPr/>
        </p:nvSpPr>
        <p:spPr bwMode="auto">
          <a:xfrm>
            <a:off x="838200" y="228600"/>
            <a:ext cx="762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 dirty="0" err="1"/>
              <a:t>Biol</a:t>
            </a:r>
            <a:r>
              <a:rPr lang="hu-HU" b="1" dirty="0" err="1"/>
              <a:t>ógiai</a:t>
            </a:r>
            <a:r>
              <a:rPr lang="hu-HU" b="1" dirty="0"/>
              <a:t> membránok</a:t>
            </a:r>
            <a:endParaRPr lang="en-GB" b="1" dirty="0"/>
          </a:p>
        </p:txBody>
      </p:sp>
      <p:sp>
        <p:nvSpPr>
          <p:cNvPr id="218115" name="Text Box 1027"/>
          <p:cNvSpPr txBox="1">
            <a:spLocks noChangeArrowheads="1"/>
          </p:cNvSpPr>
          <p:nvPr/>
        </p:nvSpPr>
        <p:spPr bwMode="auto">
          <a:xfrm>
            <a:off x="381000" y="1066800"/>
            <a:ext cx="84582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b="0" dirty="0" err="1"/>
              <a:t>Elhatárolják</a:t>
            </a:r>
            <a:r>
              <a:rPr lang="en-GB" b="0" dirty="0"/>
              <a:t> a </a:t>
            </a:r>
            <a:r>
              <a:rPr lang="en-GB" b="0" dirty="0" err="1"/>
              <a:t>sejteket</a:t>
            </a:r>
            <a:r>
              <a:rPr lang="en-GB" b="0" dirty="0"/>
              <a:t> </a:t>
            </a:r>
            <a:r>
              <a:rPr lang="en-GB" b="0" dirty="0" err="1"/>
              <a:t>környezetüktől</a:t>
            </a:r>
            <a:r>
              <a:rPr lang="en-GB" b="0" dirty="0"/>
              <a:t>, a </a:t>
            </a:r>
            <a:r>
              <a:rPr lang="en-GB" b="0" dirty="0" err="1"/>
              <a:t>sejten</a:t>
            </a:r>
            <a:r>
              <a:rPr lang="en-GB" b="0" dirty="0"/>
              <a:t> </a:t>
            </a:r>
            <a:r>
              <a:rPr lang="en-GB" b="0" dirty="0" err="1"/>
              <a:t>belüli</a:t>
            </a:r>
            <a:r>
              <a:rPr lang="en-GB" b="0" dirty="0"/>
              <a:t> </a:t>
            </a:r>
            <a:r>
              <a:rPr lang="en-GB" b="0" dirty="0" err="1"/>
              <a:t>különböző</a:t>
            </a:r>
            <a:r>
              <a:rPr lang="en-GB" b="0" dirty="0"/>
              <a:t> </a:t>
            </a:r>
            <a:r>
              <a:rPr lang="en-GB" b="0" dirty="0" err="1"/>
              <a:t>kompartimentumokat</a:t>
            </a:r>
            <a:r>
              <a:rPr lang="en-GB" b="0" dirty="0"/>
              <a:t> </a:t>
            </a:r>
            <a:r>
              <a:rPr lang="en-GB" b="0" dirty="0" err="1"/>
              <a:t>pedig</a:t>
            </a:r>
            <a:r>
              <a:rPr lang="en-GB" b="0" dirty="0"/>
              <a:t> </a:t>
            </a:r>
            <a:r>
              <a:rPr lang="en-GB" b="0" dirty="0" err="1"/>
              <a:t>egymástól</a:t>
            </a:r>
            <a:r>
              <a:rPr lang="en-GB" b="0" dirty="0"/>
              <a:t>.</a:t>
            </a:r>
          </a:p>
          <a:p>
            <a:pPr algn="l">
              <a:spcBef>
                <a:spcPct val="50000"/>
              </a:spcBef>
            </a:pPr>
            <a:r>
              <a:rPr lang="en-GB" b="0" dirty="0" err="1"/>
              <a:t>Korlátozott</a:t>
            </a:r>
            <a:r>
              <a:rPr lang="en-GB" b="0" dirty="0"/>
              <a:t> </a:t>
            </a:r>
            <a:r>
              <a:rPr lang="en-GB" b="0" dirty="0" err="1"/>
              <a:t>permeabilitásúak</a:t>
            </a:r>
            <a:r>
              <a:rPr lang="en-GB" b="0" dirty="0"/>
              <a:t>		</a:t>
            </a:r>
            <a:r>
              <a:rPr lang="en-GB" b="0" dirty="0" err="1"/>
              <a:t>intracelluláris</a:t>
            </a:r>
            <a:r>
              <a:rPr lang="en-GB" b="0" dirty="0"/>
              <a:t> </a:t>
            </a:r>
            <a:r>
              <a:rPr lang="en-GB" b="0" dirty="0" err="1"/>
              <a:t>tér</a:t>
            </a:r>
            <a:r>
              <a:rPr lang="en-GB" b="0" dirty="0"/>
              <a:t> </a:t>
            </a:r>
            <a:r>
              <a:rPr lang="en-GB" b="0" dirty="0" err="1"/>
              <a:t>és</a:t>
            </a:r>
            <a:r>
              <a:rPr lang="en-GB" b="0" dirty="0"/>
              <a:t> </a:t>
            </a:r>
            <a:r>
              <a:rPr lang="en-GB" b="0" dirty="0" err="1"/>
              <a:t>intracelluláris</a:t>
            </a:r>
            <a:r>
              <a:rPr lang="en-GB" b="0" dirty="0"/>
              <a:t> </a:t>
            </a:r>
            <a:r>
              <a:rPr lang="en-GB" b="0" dirty="0" err="1"/>
              <a:t>kompartimentumok</a:t>
            </a:r>
            <a:r>
              <a:rPr lang="en-GB" b="0" dirty="0"/>
              <a:t> </a:t>
            </a:r>
            <a:r>
              <a:rPr lang="en-GB" b="0" dirty="0" err="1"/>
              <a:t>sajátos</a:t>
            </a:r>
            <a:r>
              <a:rPr lang="en-GB" b="0" dirty="0"/>
              <a:t> </a:t>
            </a:r>
            <a:r>
              <a:rPr lang="en-GB" b="0" dirty="0" err="1"/>
              <a:t>egymástól</a:t>
            </a:r>
            <a:r>
              <a:rPr lang="en-GB" b="0" dirty="0"/>
              <a:t> </a:t>
            </a:r>
            <a:r>
              <a:rPr lang="en-GB" b="0" dirty="0" err="1"/>
              <a:t>eltérő</a:t>
            </a:r>
            <a:r>
              <a:rPr lang="en-GB" b="0" dirty="0"/>
              <a:t> </a:t>
            </a:r>
            <a:r>
              <a:rPr lang="en-GB" b="0" dirty="0" err="1"/>
              <a:t>összetételűek</a:t>
            </a:r>
            <a:r>
              <a:rPr lang="en-GB" b="0" dirty="0"/>
              <a:t>.</a:t>
            </a:r>
          </a:p>
          <a:p>
            <a:pPr algn="l">
              <a:spcBef>
                <a:spcPct val="50000"/>
              </a:spcBef>
            </a:pPr>
            <a:r>
              <a:rPr lang="en-GB" b="0" dirty="0" err="1"/>
              <a:t>Anyagcsere</a:t>
            </a:r>
            <a:r>
              <a:rPr lang="en-GB" b="0" dirty="0"/>
              <a:t> </a:t>
            </a:r>
            <a:r>
              <a:rPr lang="en-GB" b="0" dirty="0" err="1"/>
              <a:t>biztosítása</a:t>
            </a:r>
            <a:r>
              <a:rPr lang="en-GB" b="0" dirty="0"/>
              <a:t>		</a:t>
            </a:r>
            <a:r>
              <a:rPr lang="en-GB" b="0" dirty="0" err="1"/>
              <a:t>transzportfolyamatok</a:t>
            </a:r>
            <a:r>
              <a:rPr lang="en-GB" b="0" dirty="0"/>
              <a:t> </a:t>
            </a:r>
            <a:r>
              <a:rPr lang="en-GB" b="0" dirty="0" err="1"/>
              <a:t>révén</a:t>
            </a:r>
            <a:endParaRPr lang="en-GB" b="0" dirty="0"/>
          </a:p>
          <a:p>
            <a:pPr algn="l">
              <a:spcBef>
                <a:spcPct val="50000"/>
              </a:spcBef>
            </a:pPr>
            <a:r>
              <a:rPr lang="en-GB" b="0" dirty="0" err="1"/>
              <a:t>Szerkezeti</a:t>
            </a:r>
            <a:r>
              <a:rPr lang="en-GB" b="0" dirty="0"/>
              <a:t> </a:t>
            </a:r>
            <a:r>
              <a:rPr lang="en-GB" b="0" dirty="0" err="1"/>
              <a:t>és</a:t>
            </a:r>
            <a:r>
              <a:rPr lang="en-GB" b="0" dirty="0"/>
              <a:t> </a:t>
            </a:r>
            <a:r>
              <a:rPr lang="en-GB" b="0" dirty="0" err="1"/>
              <a:t>funkcionális</a:t>
            </a:r>
            <a:r>
              <a:rPr lang="en-GB" b="0" dirty="0"/>
              <a:t> </a:t>
            </a:r>
            <a:r>
              <a:rPr lang="en-GB" b="0" dirty="0" err="1"/>
              <a:t>épsége</a:t>
            </a:r>
            <a:r>
              <a:rPr lang="en-GB" b="0" dirty="0"/>
              <a:t> </a:t>
            </a:r>
            <a:r>
              <a:rPr lang="en-GB" b="0" dirty="0" err="1"/>
              <a:t>feltétele</a:t>
            </a:r>
            <a:r>
              <a:rPr lang="en-GB" b="0" dirty="0"/>
              <a:t> </a:t>
            </a:r>
            <a:r>
              <a:rPr lang="en-GB" b="0" dirty="0" err="1"/>
              <a:t>valamennyi</a:t>
            </a:r>
            <a:r>
              <a:rPr lang="en-GB" b="0" dirty="0"/>
              <a:t> </a:t>
            </a:r>
            <a:r>
              <a:rPr lang="en-GB" b="0" dirty="0" err="1"/>
              <a:t>sejtfunkciónak</a:t>
            </a:r>
            <a:endParaRPr lang="en-GB" b="0" dirty="0"/>
          </a:p>
          <a:p>
            <a:pPr algn="l">
              <a:spcBef>
                <a:spcPct val="50000"/>
              </a:spcBef>
            </a:pPr>
            <a:r>
              <a:rPr lang="en-GB" b="1" dirty="0" err="1"/>
              <a:t>Összetétel</a:t>
            </a:r>
            <a:r>
              <a:rPr lang="en-GB" b="0" dirty="0"/>
              <a:t>: </a:t>
            </a:r>
            <a:r>
              <a:rPr lang="en-GB" b="0" dirty="0" err="1"/>
              <a:t>az</a:t>
            </a:r>
            <a:r>
              <a:rPr lang="en-GB" b="0" dirty="0"/>
              <a:t> </a:t>
            </a:r>
            <a:r>
              <a:rPr lang="en-GB" b="0" dirty="0" err="1"/>
              <a:t>alapszerkezet</a:t>
            </a:r>
            <a:r>
              <a:rPr lang="en-GB" b="0" dirty="0"/>
              <a:t> lipidek </a:t>
            </a:r>
            <a:r>
              <a:rPr lang="en-GB" b="0" dirty="0" err="1"/>
              <a:t>és</a:t>
            </a:r>
            <a:r>
              <a:rPr lang="en-GB" b="0" dirty="0"/>
              <a:t> </a:t>
            </a:r>
            <a:r>
              <a:rPr lang="en-GB" b="0" dirty="0" err="1"/>
              <a:t>fehérjék</a:t>
            </a:r>
            <a:r>
              <a:rPr lang="en-GB" b="0" dirty="0"/>
              <a:t>, </a:t>
            </a:r>
            <a:r>
              <a:rPr lang="en-GB" b="0" dirty="0" err="1"/>
              <a:t>kis</a:t>
            </a:r>
            <a:r>
              <a:rPr lang="en-GB" b="0" dirty="0"/>
              <a:t> </a:t>
            </a:r>
            <a:r>
              <a:rPr lang="en-GB" b="0" dirty="0" err="1"/>
              <a:t>mennyiségben</a:t>
            </a:r>
            <a:r>
              <a:rPr lang="en-GB" b="0" dirty="0"/>
              <a:t> </a:t>
            </a:r>
            <a:r>
              <a:rPr lang="en-GB" b="0" dirty="0" err="1"/>
              <a:t>szénhidrátok</a:t>
            </a:r>
            <a:endParaRPr lang="en-GB" dirty="0"/>
          </a:p>
        </p:txBody>
      </p:sp>
      <p:sp>
        <p:nvSpPr>
          <p:cNvPr id="218116" name="Line 1028"/>
          <p:cNvSpPr>
            <a:spLocks noChangeShapeType="1"/>
          </p:cNvSpPr>
          <p:nvPr/>
        </p:nvSpPr>
        <p:spPr bwMode="auto">
          <a:xfrm>
            <a:off x="4038600" y="2209800"/>
            <a:ext cx="914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algn="l"/>
            <a:endParaRPr lang="hu-HU"/>
          </a:p>
        </p:txBody>
      </p:sp>
      <p:sp>
        <p:nvSpPr>
          <p:cNvPr id="218117" name="Line 1029"/>
          <p:cNvSpPr>
            <a:spLocks noChangeShapeType="1"/>
          </p:cNvSpPr>
          <p:nvPr/>
        </p:nvSpPr>
        <p:spPr bwMode="auto">
          <a:xfrm>
            <a:off x="3429000" y="3505200"/>
            <a:ext cx="1524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algn="l"/>
            <a:endParaRPr lang="hu-HU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04800" y="4267200"/>
            <a:ext cx="5562600" cy="2362200"/>
            <a:chOff x="1104" y="2640"/>
            <a:chExt cx="3504" cy="1488"/>
          </a:xfrm>
        </p:grpSpPr>
        <p:sp>
          <p:nvSpPr>
            <p:cNvPr id="193540" name="Rectangle 4"/>
            <p:cNvSpPr>
              <a:spLocks noChangeArrowheads="1"/>
            </p:cNvSpPr>
            <p:nvPr/>
          </p:nvSpPr>
          <p:spPr bwMode="auto">
            <a:xfrm>
              <a:off x="1104" y="2640"/>
              <a:ext cx="3504" cy="1488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pic>
          <p:nvPicPr>
            <p:cNvPr id="193539" name="Picture 3" descr="C:\My Documents\gyerekek\andris\BIOKEMIA\Image187.gif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200" y="2688"/>
              <a:ext cx="3336" cy="1296"/>
            </a:xfrm>
            <a:prstGeom prst="rect">
              <a:avLst/>
            </a:prstGeom>
            <a:noFill/>
          </p:spPr>
        </p:pic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1219200" y="285750"/>
            <a:ext cx="7705725" cy="3676650"/>
            <a:chOff x="384" y="228"/>
            <a:chExt cx="4854" cy="2316"/>
          </a:xfrm>
        </p:grpSpPr>
        <p:pic>
          <p:nvPicPr>
            <p:cNvPr id="193538" name="Picture 2" descr="D:\andras\andris\biokemia\mikondrium\trankrl\08-02-CellMembraneModels-L.gi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32" y="228"/>
              <a:ext cx="4806" cy="2262"/>
            </a:xfrm>
            <a:prstGeom prst="rect">
              <a:avLst/>
            </a:prstGeom>
            <a:noFill/>
          </p:spPr>
        </p:pic>
        <p:sp>
          <p:nvSpPr>
            <p:cNvPr id="193542" name="Rectangle 6"/>
            <p:cNvSpPr>
              <a:spLocks noChangeArrowheads="1"/>
            </p:cNvSpPr>
            <p:nvPr/>
          </p:nvSpPr>
          <p:spPr bwMode="auto">
            <a:xfrm>
              <a:off x="384" y="240"/>
              <a:ext cx="2256" cy="230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sp>
        <p:nvSpPr>
          <p:cNvPr id="193544" name="Text Box 8"/>
          <p:cNvSpPr txBox="1">
            <a:spLocks noChangeArrowheads="1"/>
          </p:cNvSpPr>
          <p:nvPr/>
        </p:nvSpPr>
        <p:spPr bwMode="auto">
          <a:xfrm>
            <a:off x="152400" y="152400"/>
            <a:ext cx="4419600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0"/>
              <a:t>Membránvastagság: 7-9 nm.</a:t>
            </a:r>
          </a:p>
          <a:p>
            <a:pPr>
              <a:spcBef>
                <a:spcPct val="50000"/>
              </a:spcBef>
            </a:pPr>
            <a:r>
              <a:rPr lang="en-GB" b="0"/>
              <a:t>Lipid kettősréteg, melybe különböző mélységig fehérjék merülnek.</a:t>
            </a:r>
          </a:p>
          <a:p>
            <a:pPr>
              <a:spcBef>
                <a:spcPct val="50000"/>
              </a:spcBef>
            </a:pPr>
            <a:r>
              <a:rPr lang="en-GB" b="0"/>
              <a:t>Az alapvető membránalkotók a foszfolipidek.</a:t>
            </a:r>
          </a:p>
          <a:p>
            <a:pPr>
              <a:spcBef>
                <a:spcPct val="50000"/>
              </a:spcBef>
            </a:pPr>
            <a:r>
              <a:rPr lang="en-GB" b="0"/>
              <a:t>A foszfolipidek zsírsavösszetételét  a táplákozás is befolyásolja.</a:t>
            </a:r>
            <a:endParaRPr lang="en-GB"/>
          </a:p>
        </p:txBody>
      </p:sp>
      <p:sp>
        <p:nvSpPr>
          <p:cNvPr id="193545" name="Text Box 9"/>
          <p:cNvSpPr txBox="1">
            <a:spLocks noChangeArrowheads="1"/>
          </p:cNvSpPr>
          <p:nvPr/>
        </p:nvSpPr>
        <p:spPr bwMode="auto">
          <a:xfrm>
            <a:off x="6019800" y="4191000"/>
            <a:ext cx="29718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0"/>
              <a:t>1. C-atomon általában telített</a:t>
            </a:r>
          </a:p>
          <a:p>
            <a:pPr>
              <a:spcBef>
                <a:spcPct val="50000"/>
              </a:spcBef>
            </a:pPr>
            <a:r>
              <a:rPr lang="en-GB" b="0"/>
              <a:t>2. C-atomon általában telítetlen zsírsav</a:t>
            </a:r>
            <a:endParaRPr lang="en-GB"/>
          </a:p>
        </p:txBody>
      </p:sp>
      <p:sp>
        <p:nvSpPr>
          <p:cNvPr id="193546" name="AutoShape 10"/>
          <p:cNvSpPr>
            <a:spLocks/>
          </p:cNvSpPr>
          <p:nvPr/>
        </p:nvSpPr>
        <p:spPr bwMode="auto">
          <a:xfrm rot="16200000">
            <a:off x="1447800" y="5105400"/>
            <a:ext cx="152400" cy="1981200"/>
          </a:xfrm>
          <a:prstGeom prst="leftBrace">
            <a:avLst>
              <a:gd name="adj1" fmla="val 108333"/>
              <a:gd name="adj2" fmla="val 50000"/>
            </a:avLst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93547" name="AutoShape 11"/>
          <p:cNvSpPr>
            <a:spLocks/>
          </p:cNvSpPr>
          <p:nvPr/>
        </p:nvSpPr>
        <p:spPr bwMode="auto">
          <a:xfrm rot="16200000">
            <a:off x="4191000" y="4419600"/>
            <a:ext cx="152400" cy="2590800"/>
          </a:xfrm>
          <a:prstGeom prst="leftBrace">
            <a:avLst>
              <a:gd name="adj1" fmla="val 141667"/>
              <a:gd name="adj2" fmla="val 50000"/>
            </a:avLst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93548" name="Text Box 12"/>
          <p:cNvSpPr txBox="1">
            <a:spLocks noChangeArrowheads="1"/>
          </p:cNvSpPr>
          <p:nvPr/>
        </p:nvSpPr>
        <p:spPr bwMode="auto">
          <a:xfrm>
            <a:off x="381000" y="6248400"/>
            <a:ext cx="2438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b="0"/>
              <a:t>foszforsav és alkohol</a:t>
            </a:r>
            <a:endParaRPr lang="en-GB" b="0"/>
          </a:p>
        </p:txBody>
      </p:sp>
      <p:sp>
        <p:nvSpPr>
          <p:cNvPr id="193549" name="Text Box 13"/>
          <p:cNvSpPr txBox="1">
            <a:spLocks noChangeArrowheads="1"/>
          </p:cNvSpPr>
          <p:nvPr/>
        </p:nvSpPr>
        <p:spPr bwMode="auto">
          <a:xfrm>
            <a:off x="3733800" y="5791200"/>
            <a:ext cx="144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b="0"/>
              <a:t>zsírsavak</a:t>
            </a:r>
            <a:endParaRPr lang="en-GB" b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514" name="Picture 2" descr="D:\andras\andris\biokemia\mikondrium\trankrl\08-01-ArtificialMembrane-L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6525" y="2057400"/>
            <a:ext cx="3795713" cy="4648200"/>
          </a:xfrm>
          <a:prstGeom prst="rect">
            <a:avLst/>
          </a:prstGeom>
          <a:noFill/>
        </p:spPr>
      </p:pic>
      <p:pic>
        <p:nvPicPr>
          <p:cNvPr id="192515" name="Picture 3" descr="C:\My Documents\gyerekek\andris\BIOKEMIA\0203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971800"/>
            <a:ext cx="4800600" cy="3576638"/>
          </a:xfrm>
          <a:prstGeom prst="rect">
            <a:avLst/>
          </a:prstGeom>
          <a:noFill/>
        </p:spPr>
      </p:pic>
      <p:sp>
        <p:nvSpPr>
          <p:cNvPr id="192516" name="Text Box 4"/>
          <p:cNvSpPr txBox="1">
            <a:spLocks noChangeArrowheads="1"/>
          </p:cNvSpPr>
          <p:nvPr/>
        </p:nvSpPr>
        <p:spPr bwMode="auto">
          <a:xfrm>
            <a:off x="228600" y="152400"/>
            <a:ext cx="868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0"/>
              <a:t>A foszfolipidek amfipatikusak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52400" y="609600"/>
            <a:ext cx="5029200" cy="2057400"/>
            <a:chOff x="240" y="384"/>
            <a:chExt cx="3504" cy="1488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240" y="384"/>
              <a:ext cx="3504" cy="1488"/>
              <a:chOff x="1104" y="2640"/>
              <a:chExt cx="3504" cy="1488"/>
            </a:xfrm>
          </p:grpSpPr>
          <p:sp>
            <p:nvSpPr>
              <p:cNvPr id="192518" name="Rectangle 6"/>
              <p:cNvSpPr>
                <a:spLocks noChangeArrowheads="1"/>
              </p:cNvSpPr>
              <p:nvPr/>
            </p:nvSpPr>
            <p:spPr bwMode="auto">
              <a:xfrm>
                <a:off x="1104" y="2640"/>
                <a:ext cx="3504" cy="1488"/>
              </a:xfrm>
              <a:prstGeom prst="rect">
                <a:avLst/>
              </a:prstGeom>
              <a:solidFill>
                <a:srgbClr val="CC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pic>
            <p:nvPicPr>
              <p:cNvPr id="192519" name="Picture 7" descr="C:\My Documents\gyerekek\andris\BIOKEMIA\Image187.gif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200" y="2688"/>
                <a:ext cx="3336" cy="1296"/>
              </a:xfrm>
              <a:prstGeom prst="rect">
                <a:avLst/>
              </a:prstGeom>
              <a:noFill/>
            </p:spPr>
          </p:pic>
        </p:grpSp>
        <p:sp>
          <p:nvSpPr>
            <p:cNvPr id="192520" name="AutoShape 8"/>
            <p:cNvSpPr>
              <a:spLocks/>
            </p:cNvSpPr>
            <p:nvPr/>
          </p:nvSpPr>
          <p:spPr bwMode="auto">
            <a:xfrm rot="16200000">
              <a:off x="960" y="912"/>
              <a:ext cx="96" cy="1248"/>
            </a:xfrm>
            <a:prstGeom prst="leftBrace">
              <a:avLst>
                <a:gd name="adj1" fmla="val 108333"/>
                <a:gd name="adj2" fmla="val 50000"/>
              </a:avLst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92521" name="AutoShape 9"/>
            <p:cNvSpPr>
              <a:spLocks/>
            </p:cNvSpPr>
            <p:nvPr/>
          </p:nvSpPr>
          <p:spPr bwMode="auto">
            <a:xfrm rot="16200000">
              <a:off x="2688" y="480"/>
              <a:ext cx="96" cy="1632"/>
            </a:xfrm>
            <a:prstGeom prst="leftBrace">
              <a:avLst>
                <a:gd name="adj1" fmla="val 141667"/>
                <a:gd name="adj2" fmla="val 50000"/>
              </a:avLst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92522" name="Text Box 10"/>
            <p:cNvSpPr txBox="1">
              <a:spLocks noChangeArrowheads="1"/>
            </p:cNvSpPr>
            <p:nvPr/>
          </p:nvSpPr>
          <p:spPr bwMode="auto">
            <a:xfrm>
              <a:off x="624" y="1536"/>
              <a:ext cx="912" cy="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000" b="0"/>
                <a:t>poláros</a:t>
              </a:r>
              <a:endParaRPr lang="en-GB" b="0"/>
            </a:p>
          </p:txBody>
        </p:sp>
        <p:sp>
          <p:nvSpPr>
            <p:cNvPr id="192523" name="Text Box 11"/>
            <p:cNvSpPr txBox="1">
              <a:spLocks noChangeArrowheads="1"/>
            </p:cNvSpPr>
            <p:nvPr/>
          </p:nvSpPr>
          <p:spPr bwMode="auto">
            <a:xfrm>
              <a:off x="2400" y="1344"/>
              <a:ext cx="912" cy="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000" b="0"/>
                <a:t>apoláros</a:t>
              </a:r>
              <a:endParaRPr lang="en-GB" b="0"/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7" name="Text Box 3"/>
          <p:cNvSpPr txBox="1">
            <a:spLocks noChangeArrowheads="1"/>
          </p:cNvSpPr>
          <p:nvPr/>
        </p:nvSpPr>
        <p:spPr bwMode="auto">
          <a:xfrm>
            <a:off x="228600" y="304801"/>
            <a:ext cx="8763000" cy="6410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b="0" dirty="0"/>
              <a:t>A </a:t>
            </a:r>
            <a:r>
              <a:rPr lang="en-GB" b="0" dirty="0" err="1"/>
              <a:t>membránok</a:t>
            </a:r>
            <a:r>
              <a:rPr lang="en-GB" b="0" dirty="0"/>
              <a:t> </a:t>
            </a:r>
            <a:r>
              <a:rPr lang="en-GB" b="0" dirty="0" err="1"/>
              <a:t>asszimetrikusak</a:t>
            </a:r>
            <a:endParaRPr lang="en-GB" b="0" dirty="0"/>
          </a:p>
          <a:p>
            <a:pPr algn="l">
              <a:spcBef>
                <a:spcPct val="50000"/>
              </a:spcBef>
            </a:pPr>
            <a:r>
              <a:rPr lang="en-GB" b="0" dirty="0"/>
              <a:t>A </a:t>
            </a:r>
            <a:r>
              <a:rPr lang="en-GB" b="0" dirty="0" err="1"/>
              <a:t>plazmamembránokban</a:t>
            </a:r>
            <a:r>
              <a:rPr lang="en-GB" b="0" dirty="0"/>
              <a:t> </a:t>
            </a:r>
            <a:r>
              <a:rPr lang="en-GB" b="0" dirty="0" err="1"/>
              <a:t>általában</a:t>
            </a:r>
            <a:endParaRPr lang="en-GB" b="0" dirty="0"/>
          </a:p>
          <a:p>
            <a:pPr algn="l">
              <a:spcBef>
                <a:spcPct val="50000"/>
              </a:spcBef>
            </a:pPr>
            <a:r>
              <a:rPr lang="en-GB" b="0" dirty="0"/>
              <a:t>	- </a:t>
            </a:r>
            <a:r>
              <a:rPr lang="en-GB" b="0" dirty="0" err="1"/>
              <a:t>szfingomielin</a:t>
            </a:r>
            <a:r>
              <a:rPr lang="en-GB" b="0" dirty="0"/>
              <a:t>, </a:t>
            </a:r>
            <a:r>
              <a:rPr lang="en-GB" b="0" dirty="0" err="1"/>
              <a:t>foszfatidilkolin</a:t>
            </a:r>
            <a:r>
              <a:rPr lang="en-GB" b="0" dirty="0"/>
              <a:t> a </a:t>
            </a:r>
            <a:r>
              <a:rPr lang="en-GB" b="0" dirty="0" err="1"/>
              <a:t>külső</a:t>
            </a:r>
            <a:r>
              <a:rPr lang="en-GB" b="0" dirty="0"/>
              <a:t> </a:t>
            </a:r>
            <a:r>
              <a:rPr lang="en-GB" b="0" dirty="0" err="1"/>
              <a:t>rétegben</a:t>
            </a:r>
            <a:endParaRPr lang="en-GB" b="0" dirty="0"/>
          </a:p>
          <a:p>
            <a:pPr algn="l">
              <a:spcBef>
                <a:spcPct val="50000"/>
              </a:spcBef>
            </a:pPr>
            <a:r>
              <a:rPr lang="en-GB" b="0" dirty="0"/>
              <a:t>	- </a:t>
            </a:r>
            <a:r>
              <a:rPr lang="en-GB" b="0" dirty="0" err="1"/>
              <a:t>foszfatidiletanolamin</a:t>
            </a:r>
            <a:r>
              <a:rPr lang="en-GB" b="0" dirty="0"/>
              <a:t>, </a:t>
            </a:r>
            <a:r>
              <a:rPr lang="en-GB" b="0" dirty="0" err="1"/>
              <a:t>foszfatidilszerin</a:t>
            </a:r>
            <a:r>
              <a:rPr lang="en-GB" b="0" dirty="0"/>
              <a:t> a </a:t>
            </a:r>
            <a:r>
              <a:rPr lang="en-GB" b="0" dirty="0" err="1"/>
              <a:t>belső</a:t>
            </a:r>
            <a:r>
              <a:rPr lang="en-GB" b="0" dirty="0"/>
              <a:t> </a:t>
            </a:r>
            <a:r>
              <a:rPr lang="en-GB" b="0" dirty="0" err="1"/>
              <a:t>rétegben</a:t>
            </a:r>
            <a:endParaRPr lang="en-GB" b="0" dirty="0"/>
          </a:p>
          <a:p>
            <a:pPr algn="l">
              <a:spcBef>
                <a:spcPct val="50000"/>
              </a:spcBef>
            </a:pPr>
            <a:r>
              <a:rPr lang="en-GB" b="0" dirty="0"/>
              <a:t>	- a </a:t>
            </a:r>
            <a:r>
              <a:rPr lang="en-GB" b="0" dirty="0" err="1"/>
              <a:t>koleszterin</a:t>
            </a:r>
            <a:r>
              <a:rPr lang="en-GB" b="0" dirty="0"/>
              <a:t> </a:t>
            </a:r>
            <a:r>
              <a:rPr lang="en-GB" b="0" dirty="0" err="1"/>
              <a:t>egyenletesen</a:t>
            </a:r>
            <a:r>
              <a:rPr lang="en-GB" b="0" dirty="0"/>
              <a:t> </a:t>
            </a:r>
            <a:r>
              <a:rPr lang="en-GB" b="0" dirty="0" err="1"/>
              <a:t>található</a:t>
            </a:r>
            <a:r>
              <a:rPr lang="en-GB" b="0" dirty="0"/>
              <a:t> meg.</a:t>
            </a:r>
          </a:p>
          <a:p>
            <a:pPr algn="l">
              <a:spcBef>
                <a:spcPct val="50000"/>
              </a:spcBef>
            </a:pPr>
            <a:endParaRPr lang="en-GB" sz="1600" b="0" dirty="0"/>
          </a:p>
          <a:p>
            <a:pPr algn="l">
              <a:spcBef>
                <a:spcPct val="50000"/>
              </a:spcBef>
            </a:pPr>
            <a:r>
              <a:rPr lang="en-GB" b="1" dirty="0" err="1"/>
              <a:t>Membránmozgások</a:t>
            </a:r>
            <a:endParaRPr lang="en-GB" b="1" dirty="0"/>
          </a:p>
          <a:p>
            <a:pPr algn="l">
              <a:spcBef>
                <a:spcPct val="50000"/>
              </a:spcBef>
            </a:pPr>
            <a:r>
              <a:rPr lang="en-GB" b="0" dirty="0"/>
              <a:t>A </a:t>
            </a:r>
            <a:r>
              <a:rPr lang="en-GB" b="0" dirty="0" err="1"/>
              <a:t>foszfolipidek</a:t>
            </a:r>
            <a:r>
              <a:rPr lang="en-GB" b="0" dirty="0"/>
              <a:t> </a:t>
            </a:r>
            <a:r>
              <a:rPr lang="en-GB" b="0" dirty="0" err="1"/>
              <a:t>nagyfok</a:t>
            </a:r>
            <a:r>
              <a:rPr lang="hu-HU" b="0" dirty="0"/>
              <a:t>ú mozgékonysággal rendelkeznek. Oka: nem kovalens kötés alakul ki köztük.</a:t>
            </a:r>
          </a:p>
          <a:p>
            <a:pPr algn="l">
              <a:spcBef>
                <a:spcPct val="50000"/>
              </a:spcBef>
            </a:pPr>
            <a:r>
              <a:rPr lang="hu-HU" b="0" dirty="0" err="1"/>
              <a:t>Membránfluiditás</a:t>
            </a:r>
            <a:r>
              <a:rPr lang="hu-HU" b="0" dirty="0"/>
              <a:t>: alapja a </a:t>
            </a:r>
            <a:r>
              <a:rPr lang="hu-HU" b="0" dirty="0" err="1"/>
              <a:t>foszfolipidek</a:t>
            </a:r>
            <a:r>
              <a:rPr lang="hu-HU" b="0" dirty="0"/>
              <a:t> mozgékonysága.</a:t>
            </a:r>
          </a:p>
          <a:p>
            <a:pPr algn="l">
              <a:spcBef>
                <a:spcPct val="50000"/>
              </a:spcBef>
            </a:pPr>
            <a:r>
              <a:rPr lang="hu-HU" b="0" dirty="0"/>
              <a:t>Fázisátalakulási hőmérséklet: a </a:t>
            </a:r>
            <a:r>
              <a:rPr lang="hu-HU" b="0" dirty="0" err="1"/>
              <a:t>membránfluiditás</a:t>
            </a:r>
            <a:r>
              <a:rPr lang="hu-HU" b="0" dirty="0"/>
              <a:t> ugrásszerű megváltozása, alatta </a:t>
            </a:r>
            <a:r>
              <a:rPr lang="hu-HU" b="0" dirty="0" err="1"/>
              <a:t>gélkristályos</a:t>
            </a:r>
            <a:r>
              <a:rPr lang="hu-HU" b="0" dirty="0"/>
              <a:t>, felette folyadékkristályos állapotban van a membrán.</a:t>
            </a:r>
            <a:endParaRPr lang="en-GB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62" name="Picture 2" descr="D:\andras\andris\biokemia\mikondrium\trankrl\08-04-MembraneFluidity-L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990600"/>
            <a:ext cx="6972300" cy="5715000"/>
          </a:xfrm>
          <a:prstGeom prst="rect">
            <a:avLst/>
          </a:prstGeom>
          <a:noFill/>
        </p:spPr>
      </p:pic>
      <p:sp>
        <p:nvSpPr>
          <p:cNvPr id="194563" name="Text Box 3"/>
          <p:cNvSpPr txBox="1">
            <a:spLocks noChangeArrowheads="1"/>
          </p:cNvSpPr>
          <p:nvPr/>
        </p:nvSpPr>
        <p:spPr bwMode="auto">
          <a:xfrm>
            <a:off x="381000" y="152400"/>
            <a:ext cx="8763000" cy="833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en-GB" b="0"/>
              <a:t>Foszfolipidek mozgása membránban</a:t>
            </a:r>
          </a:p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en-GB" b="0"/>
              <a:t>A membránösszetétel fluiditásra gyakorolt hatása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1"/>
          <p:cNvSpPr>
            <a:spLocks noChangeArrowheads="1"/>
          </p:cNvSpPr>
          <p:nvPr/>
        </p:nvSpPr>
        <p:spPr bwMode="auto">
          <a:xfrm>
            <a:off x="714348" y="-46548"/>
            <a:ext cx="77153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Biokémia előadás tematika 2018/2019 I. félév</a:t>
            </a:r>
            <a:endParaRPr kumimoji="0" lang="hu-H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3063846"/>
              </p:ext>
            </p:extLst>
          </p:nvPr>
        </p:nvGraphicFramePr>
        <p:xfrm>
          <a:off x="323529" y="404664"/>
          <a:ext cx="8496942" cy="66358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241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68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021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438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072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chemeClr val="tx1"/>
                          </a:solidFill>
                          <a:effectLst/>
                        </a:rPr>
                        <a:t>Oktatási hét</a:t>
                      </a:r>
                      <a:endParaRPr lang="hu-H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68" marR="46268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 smtClean="0">
                          <a:solidFill>
                            <a:schemeClr val="tx1"/>
                          </a:solidFill>
                          <a:effectLst/>
                        </a:rPr>
                        <a:t>Dátum</a:t>
                      </a:r>
                      <a:endParaRPr lang="hu-H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68" marR="46268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chemeClr val="tx1"/>
                          </a:solidFill>
                          <a:effectLst/>
                        </a:rPr>
                        <a:t>témakör</a:t>
                      </a:r>
                      <a:endParaRPr lang="hu-H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68" marR="46268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chemeClr val="tx1"/>
                          </a:solidFill>
                          <a:effectLst/>
                        </a:rPr>
                        <a:t>előadó</a:t>
                      </a:r>
                      <a:endParaRPr lang="hu-H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68" marR="46268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072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chemeClr val="tx1"/>
                          </a:solidFill>
                          <a:effectLst/>
                        </a:rPr>
                        <a:t>1.</a:t>
                      </a:r>
                      <a:endParaRPr lang="hu-H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68" marR="46268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 smtClean="0">
                          <a:solidFill>
                            <a:schemeClr val="tx1"/>
                          </a:solidFill>
                          <a:effectLst/>
                        </a:rPr>
                        <a:t>2019.09.13.</a:t>
                      </a:r>
                      <a:endParaRPr lang="hu-H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68" marR="46268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chemeClr val="tx1"/>
                          </a:solidFill>
                          <a:effectLst/>
                        </a:rPr>
                        <a:t>Sejtbiológiai alapok, kompertimentalizáció, transzportfolyamatok </a:t>
                      </a:r>
                      <a:endParaRPr lang="hu-H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68" marR="46268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chemeClr val="tx1"/>
                          </a:solidFill>
                          <a:effectLst/>
                        </a:rPr>
                        <a:t>Szarka András</a:t>
                      </a:r>
                      <a:endParaRPr lang="hu-H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68" marR="46268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072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hu-H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68" marR="46268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 smtClean="0">
                          <a:solidFill>
                            <a:schemeClr val="tx1"/>
                          </a:solidFill>
                          <a:effectLst/>
                        </a:rPr>
                        <a:t>2019.09.20.</a:t>
                      </a:r>
                      <a:endParaRPr lang="hu-H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68" marR="46268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chemeClr val="tx1"/>
                          </a:solidFill>
                          <a:effectLst/>
                        </a:rPr>
                        <a:t>Makromolekulák, aminosavak - fehérjék</a:t>
                      </a:r>
                      <a:endParaRPr lang="hu-H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68" marR="46268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chemeClr val="tx1"/>
                          </a:solidFill>
                          <a:effectLst/>
                        </a:rPr>
                        <a:t>Wunderlich Lívius</a:t>
                      </a:r>
                      <a:endParaRPr lang="hu-H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68" marR="46268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072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chemeClr val="tx1"/>
                          </a:solidFill>
                          <a:effectLst/>
                        </a:rPr>
                        <a:t>3.</a:t>
                      </a:r>
                      <a:endParaRPr lang="hu-H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68" marR="46268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 smtClean="0">
                          <a:solidFill>
                            <a:schemeClr val="tx1"/>
                          </a:solidFill>
                          <a:effectLst/>
                        </a:rPr>
                        <a:t>2019.09.27.</a:t>
                      </a:r>
                      <a:endParaRPr lang="hu-H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68" marR="46268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chemeClr val="tx1"/>
                          </a:solidFill>
                          <a:effectLst/>
                        </a:rPr>
                        <a:t>Enzimek</a:t>
                      </a:r>
                      <a:endParaRPr lang="hu-H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68" marR="46268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chemeClr val="tx1"/>
                          </a:solidFill>
                          <a:effectLst/>
                        </a:rPr>
                        <a:t>Szarka András</a:t>
                      </a:r>
                      <a:endParaRPr lang="hu-H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68" marR="46268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072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chemeClr val="tx1"/>
                          </a:solidFill>
                          <a:effectLst/>
                        </a:rPr>
                        <a:t>4.</a:t>
                      </a:r>
                      <a:endParaRPr lang="hu-H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68" marR="46268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 smtClean="0">
                          <a:solidFill>
                            <a:schemeClr val="tx1"/>
                          </a:solidFill>
                          <a:effectLst/>
                        </a:rPr>
                        <a:t>2019.10.04.</a:t>
                      </a:r>
                      <a:endParaRPr lang="hu-H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68" marR="46268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 err="1">
                          <a:solidFill>
                            <a:schemeClr val="tx1"/>
                          </a:solidFill>
                          <a:effectLst/>
                        </a:rPr>
                        <a:t>Bioenergetika</a:t>
                      </a:r>
                      <a:endParaRPr lang="hu-H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68" marR="46268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chemeClr val="tx1"/>
                          </a:solidFill>
                          <a:effectLst/>
                        </a:rPr>
                        <a:t>Szarka András</a:t>
                      </a:r>
                      <a:endParaRPr lang="hu-H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68" marR="46268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609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chemeClr val="tx1"/>
                          </a:solidFill>
                          <a:effectLst/>
                        </a:rPr>
                        <a:t>5.</a:t>
                      </a:r>
                      <a:endParaRPr lang="hu-H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68" marR="46268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 smtClean="0">
                          <a:solidFill>
                            <a:schemeClr val="tx1"/>
                          </a:solidFill>
                          <a:effectLst/>
                        </a:rPr>
                        <a:t>2019.10.11.</a:t>
                      </a:r>
                      <a:endParaRPr lang="hu-H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68" marR="46268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chemeClr val="tx1"/>
                          </a:solidFill>
                          <a:effectLst/>
                        </a:rPr>
                        <a:t>Szénhidrátok, szénhidrát anyagcsere, </a:t>
                      </a:r>
                      <a:r>
                        <a:rPr lang="hu-HU" sz="1600" dirty="0" err="1">
                          <a:solidFill>
                            <a:schemeClr val="tx1"/>
                          </a:solidFill>
                          <a:effectLst/>
                        </a:rPr>
                        <a:t>glikolízis</a:t>
                      </a:r>
                      <a:r>
                        <a:rPr lang="hu-HU" sz="1600" dirty="0">
                          <a:solidFill>
                            <a:schemeClr val="tx1"/>
                          </a:solidFill>
                          <a:effectLst/>
                        </a:rPr>
                        <a:t> – </a:t>
                      </a:r>
                      <a:r>
                        <a:rPr lang="hu-HU" sz="1600" dirty="0" err="1">
                          <a:solidFill>
                            <a:schemeClr val="tx1"/>
                          </a:solidFill>
                          <a:effectLst/>
                        </a:rPr>
                        <a:t>glukoneogenezis</a:t>
                      </a:r>
                      <a:r>
                        <a:rPr lang="hu-HU" sz="160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hu-HU" sz="1600" dirty="0" err="1">
                          <a:solidFill>
                            <a:schemeClr val="tx1"/>
                          </a:solidFill>
                          <a:effectLst/>
                        </a:rPr>
                        <a:t>Pentóz-foszfát</a:t>
                      </a:r>
                      <a:r>
                        <a:rPr lang="hu-HU" sz="1600" dirty="0">
                          <a:solidFill>
                            <a:schemeClr val="tx1"/>
                          </a:solidFill>
                          <a:effectLst/>
                        </a:rPr>
                        <a:t> ciklus</a:t>
                      </a:r>
                      <a:endParaRPr lang="hu-H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68" marR="46268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chemeClr val="tx1"/>
                          </a:solidFill>
                          <a:effectLst/>
                        </a:rPr>
                        <a:t>Szarka András</a:t>
                      </a:r>
                      <a:endParaRPr lang="hu-H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68" marR="46268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072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chemeClr val="tx1"/>
                          </a:solidFill>
                          <a:effectLst/>
                        </a:rPr>
                        <a:t>6.</a:t>
                      </a:r>
                      <a:endParaRPr lang="hu-H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68" marR="46268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 smtClean="0">
                          <a:solidFill>
                            <a:schemeClr val="tx1"/>
                          </a:solidFill>
                          <a:effectLst/>
                        </a:rPr>
                        <a:t>2019.10.18.</a:t>
                      </a:r>
                      <a:endParaRPr lang="hu-H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68" marR="46268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 err="1">
                          <a:solidFill>
                            <a:schemeClr val="tx1"/>
                          </a:solidFill>
                          <a:effectLst/>
                        </a:rPr>
                        <a:t>Piruvát-dehidrogenáz</a:t>
                      </a:r>
                      <a:r>
                        <a:rPr lang="hu-HU" sz="1600" dirty="0">
                          <a:solidFill>
                            <a:schemeClr val="tx1"/>
                          </a:solidFill>
                          <a:effectLst/>
                        </a:rPr>
                        <a:t> komplex, </a:t>
                      </a:r>
                      <a:r>
                        <a:rPr lang="hu-HU" sz="1600" dirty="0" err="1">
                          <a:solidFill>
                            <a:schemeClr val="tx1"/>
                          </a:solidFill>
                          <a:effectLst/>
                        </a:rPr>
                        <a:t>Citrát-ciklus</a:t>
                      </a:r>
                      <a:r>
                        <a:rPr lang="hu-HU" sz="160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hu-HU" sz="1600" dirty="0" err="1">
                          <a:solidFill>
                            <a:schemeClr val="tx1"/>
                          </a:solidFill>
                          <a:effectLst/>
                        </a:rPr>
                        <a:t>glioxalát</a:t>
                      </a:r>
                      <a:r>
                        <a:rPr lang="hu-HU" sz="1600" dirty="0">
                          <a:solidFill>
                            <a:schemeClr val="tx1"/>
                          </a:solidFill>
                          <a:effectLst/>
                        </a:rPr>
                        <a:t> ciklus</a:t>
                      </a:r>
                      <a:endParaRPr lang="hu-H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68" marR="46268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chemeClr val="tx1"/>
                          </a:solidFill>
                          <a:effectLst/>
                        </a:rPr>
                        <a:t>Szarka András</a:t>
                      </a:r>
                      <a:endParaRPr lang="hu-H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68" marR="46268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072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chemeClr val="tx1"/>
                          </a:solidFill>
                          <a:effectLst/>
                        </a:rPr>
                        <a:t>7.</a:t>
                      </a:r>
                      <a:endParaRPr lang="hu-H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68" marR="46268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 smtClean="0">
                          <a:solidFill>
                            <a:schemeClr val="tx1"/>
                          </a:solidFill>
                          <a:effectLst/>
                        </a:rPr>
                        <a:t>2019.10.25.</a:t>
                      </a:r>
                      <a:endParaRPr lang="hu-H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68" marR="46268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chemeClr val="tx1"/>
                          </a:solidFill>
                          <a:effectLst/>
                        </a:rPr>
                        <a:t>Terminális oxidáció, fotoszintézis</a:t>
                      </a:r>
                      <a:endParaRPr lang="hu-H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68" marR="46268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chemeClr val="tx1"/>
                          </a:solidFill>
                          <a:effectLst/>
                        </a:rPr>
                        <a:t>Szarka András</a:t>
                      </a:r>
                      <a:endParaRPr lang="hu-H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68" marR="46268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072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r>
                        <a:rPr lang="hu-HU" sz="1600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hu-H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68" marR="46268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 smtClean="0">
                          <a:solidFill>
                            <a:schemeClr val="tx1"/>
                          </a:solidFill>
                          <a:effectLst/>
                        </a:rPr>
                        <a:t>2019.11.08.</a:t>
                      </a:r>
                      <a:endParaRPr lang="hu-H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68" marR="46268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chemeClr val="tx1"/>
                          </a:solidFill>
                          <a:effectLst/>
                        </a:rPr>
                        <a:t>Zh, </a:t>
                      </a:r>
                      <a:r>
                        <a:rPr lang="hu-HU" sz="1600" dirty="0" err="1">
                          <a:solidFill>
                            <a:schemeClr val="tx1"/>
                          </a:solidFill>
                          <a:effectLst/>
                        </a:rPr>
                        <a:t>Lipidek</a:t>
                      </a:r>
                      <a:r>
                        <a:rPr lang="hu-HU" sz="160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hu-HU" sz="1600" dirty="0" err="1">
                          <a:solidFill>
                            <a:schemeClr val="tx1"/>
                          </a:solidFill>
                          <a:effectLst/>
                        </a:rPr>
                        <a:t>lipid</a:t>
                      </a:r>
                      <a:r>
                        <a:rPr lang="hu-HU" sz="1600" dirty="0">
                          <a:solidFill>
                            <a:schemeClr val="tx1"/>
                          </a:solidFill>
                          <a:effectLst/>
                        </a:rPr>
                        <a:t> emésztés, szállítás</a:t>
                      </a:r>
                      <a:endParaRPr lang="hu-H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68" marR="46268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 err="1" smtClean="0">
                          <a:solidFill>
                            <a:schemeClr val="tx1"/>
                          </a:solidFill>
                          <a:effectLst/>
                        </a:rPr>
                        <a:t>Wunderlich</a:t>
                      </a:r>
                      <a:r>
                        <a:rPr lang="hu-HU" sz="16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hu-HU" sz="1600" dirty="0" err="1" smtClean="0">
                          <a:solidFill>
                            <a:schemeClr val="tx1"/>
                          </a:solidFill>
                          <a:effectLst/>
                        </a:rPr>
                        <a:t>Lívius</a:t>
                      </a:r>
                      <a:endParaRPr lang="hu-H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68" marR="46268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072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 smtClean="0">
                          <a:solidFill>
                            <a:schemeClr val="tx1"/>
                          </a:solidFill>
                          <a:effectLst/>
                        </a:rPr>
                        <a:t>10.</a:t>
                      </a:r>
                      <a:endParaRPr lang="hu-H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68" marR="46268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 smtClean="0">
                          <a:solidFill>
                            <a:schemeClr val="tx1"/>
                          </a:solidFill>
                          <a:effectLst/>
                        </a:rPr>
                        <a:t>2019.11.15.</a:t>
                      </a:r>
                      <a:endParaRPr lang="hu-H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68" marR="46268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 smtClean="0">
                          <a:solidFill>
                            <a:schemeClr val="tx1"/>
                          </a:solidFill>
                          <a:effectLst/>
                        </a:rPr>
                        <a:t>β</a:t>
                      </a:r>
                      <a:r>
                        <a:rPr lang="hu-HU" sz="1600" dirty="0" err="1" smtClean="0">
                          <a:solidFill>
                            <a:schemeClr val="tx1"/>
                          </a:solidFill>
                          <a:effectLst/>
                        </a:rPr>
                        <a:t>-oxidáció</a:t>
                      </a:r>
                      <a:r>
                        <a:rPr lang="hu-HU" sz="16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hu-HU" sz="1600" dirty="0">
                          <a:solidFill>
                            <a:schemeClr val="tx1"/>
                          </a:solidFill>
                          <a:effectLst/>
                        </a:rPr>
                        <a:t>Zsírsav-, koleszterin bioszintézis</a:t>
                      </a:r>
                      <a:endParaRPr lang="hu-H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68" marR="46268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 err="1">
                          <a:solidFill>
                            <a:schemeClr val="tx1"/>
                          </a:solidFill>
                          <a:effectLst/>
                        </a:rPr>
                        <a:t>Wunderlich</a:t>
                      </a:r>
                      <a:r>
                        <a:rPr lang="hu-HU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hu-HU" sz="1600" dirty="0" err="1">
                          <a:solidFill>
                            <a:schemeClr val="tx1"/>
                          </a:solidFill>
                          <a:effectLst/>
                        </a:rPr>
                        <a:t>Lívius</a:t>
                      </a:r>
                      <a:endParaRPr lang="hu-H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68" marR="46268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072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 smtClean="0">
                          <a:solidFill>
                            <a:schemeClr val="tx1"/>
                          </a:solidFill>
                          <a:effectLst/>
                        </a:rPr>
                        <a:t>11.</a:t>
                      </a:r>
                      <a:endParaRPr lang="hu-H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68" marR="46268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 smtClean="0">
                          <a:solidFill>
                            <a:schemeClr val="tx1"/>
                          </a:solidFill>
                          <a:effectLst/>
                        </a:rPr>
                        <a:t>2019.11.22.</a:t>
                      </a:r>
                      <a:endParaRPr lang="hu-H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68" marR="46268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chemeClr val="tx1"/>
                          </a:solidFill>
                          <a:effectLst/>
                        </a:rPr>
                        <a:t>N-megkötés, aminosav-, </a:t>
                      </a:r>
                      <a:r>
                        <a:rPr lang="hu-HU" sz="1600" dirty="0" err="1">
                          <a:solidFill>
                            <a:schemeClr val="tx1"/>
                          </a:solidFill>
                          <a:effectLst/>
                        </a:rPr>
                        <a:t>nukleotid</a:t>
                      </a:r>
                      <a:r>
                        <a:rPr lang="hu-HU" sz="1600" dirty="0">
                          <a:solidFill>
                            <a:schemeClr val="tx1"/>
                          </a:solidFill>
                          <a:effectLst/>
                        </a:rPr>
                        <a:t> anyagcsere</a:t>
                      </a:r>
                      <a:endParaRPr lang="hu-H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68" marR="46268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chemeClr val="tx1"/>
                          </a:solidFill>
                          <a:effectLst/>
                        </a:rPr>
                        <a:t>Wunderlich Lívius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chemeClr val="tx1"/>
                          </a:solidFill>
                          <a:effectLst/>
                        </a:rPr>
                        <a:t>Szarka András</a:t>
                      </a:r>
                      <a:endParaRPr lang="hu-H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68" marR="46268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3072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 smtClean="0">
                          <a:solidFill>
                            <a:schemeClr val="tx1"/>
                          </a:solidFill>
                          <a:effectLst/>
                        </a:rPr>
                        <a:t>13.</a:t>
                      </a:r>
                      <a:endParaRPr lang="hu-H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68" marR="46268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 smtClean="0">
                          <a:solidFill>
                            <a:schemeClr val="tx1"/>
                          </a:solidFill>
                          <a:effectLst/>
                        </a:rPr>
                        <a:t>2019.12.06.</a:t>
                      </a:r>
                      <a:endParaRPr lang="hu-H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68" marR="46268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 err="1">
                          <a:solidFill>
                            <a:schemeClr val="tx1"/>
                          </a:solidFill>
                          <a:effectLst/>
                        </a:rPr>
                        <a:t>Replikáció</a:t>
                      </a:r>
                      <a:r>
                        <a:rPr lang="hu-HU" sz="1600" dirty="0">
                          <a:solidFill>
                            <a:schemeClr val="tx1"/>
                          </a:solidFill>
                          <a:effectLst/>
                        </a:rPr>
                        <a:t>, transzkripció, transzláció</a:t>
                      </a:r>
                      <a:endParaRPr lang="hu-H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68" marR="46268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chemeClr val="tx1"/>
                          </a:solidFill>
                          <a:effectLst/>
                        </a:rPr>
                        <a:t>Szarka András</a:t>
                      </a:r>
                      <a:endParaRPr lang="hu-H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68" marR="46268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3072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68" marR="46268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2019.12.07.</a:t>
                      </a:r>
                      <a:endParaRPr lang="hu-H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68" marR="46268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Szombati tanítási nap</a:t>
                      </a:r>
                      <a:endParaRPr lang="hu-H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68" marR="46268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hu-H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68" marR="46268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3072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 smtClean="0">
                          <a:solidFill>
                            <a:schemeClr val="tx1"/>
                          </a:solidFill>
                          <a:effectLst/>
                        </a:rPr>
                        <a:t>14.</a:t>
                      </a:r>
                      <a:endParaRPr lang="hu-H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68" marR="46268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 smtClean="0">
                          <a:solidFill>
                            <a:schemeClr val="tx1"/>
                          </a:solidFill>
                          <a:effectLst/>
                        </a:rPr>
                        <a:t>2019.12.13.</a:t>
                      </a:r>
                      <a:endParaRPr lang="hu-H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68" marR="46268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chemeClr val="tx1"/>
                          </a:solidFill>
                          <a:effectLst/>
                        </a:rPr>
                        <a:t>Zh, konzultáció</a:t>
                      </a:r>
                      <a:endParaRPr lang="hu-H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68" marR="46268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hu-H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68" marR="46268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838200" y="1905000"/>
            <a:ext cx="7705725" cy="3657600"/>
            <a:chOff x="384" y="240"/>
            <a:chExt cx="4854" cy="2304"/>
          </a:xfrm>
        </p:grpSpPr>
        <p:pic>
          <p:nvPicPr>
            <p:cNvPr id="219139" name="Picture 3" descr="D:\andras\andris\biokemia\mikondrium\trankrl\08-02-CellMembraneModels-L.gif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32" y="240"/>
              <a:ext cx="4806" cy="2262"/>
            </a:xfrm>
            <a:prstGeom prst="rect">
              <a:avLst/>
            </a:prstGeom>
            <a:noFill/>
          </p:spPr>
        </p:pic>
        <p:sp>
          <p:nvSpPr>
            <p:cNvPr id="219140" name="Rectangle 4"/>
            <p:cNvSpPr>
              <a:spLocks noChangeArrowheads="1"/>
            </p:cNvSpPr>
            <p:nvPr/>
          </p:nvSpPr>
          <p:spPr bwMode="auto">
            <a:xfrm>
              <a:off x="384" y="240"/>
              <a:ext cx="2256" cy="230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sp>
        <p:nvSpPr>
          <p:cNvPr id="219141" name="Text Box 5"/>
          <p:cNvSpPr txBox="1">
            <a:spLocks noChangeArrowheads="1"/>
          </p:cNvSpPr>
          <p:nvPr/>
        </p:nvSpPr>
        <p:spPr bwMode="auto">
          <a:xfrm>
            <a:off x="381000" y="228600"/>
            <a:ext cx="830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b="1" dirty="0" err="1"/>
              <a:t>Membránfehérjék</a:t>
            </a:r>
            <a:endParaRPr lang="en-GB" b="1" dirty="0"/>
          </a:p>
        </p:txBody>
      </p:sp>
      <p:sp>
        <p:nvSpPr>
          <p:cNvPr id="219142" name="Text Box 6"/>
          <p:cNvSpPr txBox="1">
            <a:spLocks noChangeArrowheads="1"/>
          </p:cNvSpPr>
          <p:nvPr/>
        </p:nvSpPr>
        <p:spPr bwMode="auto">
          <a:xfrm>
            <a:off x="685800" y="838200"/>
            <a:ext cx="807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0" dirty="0"/>
              <a:t>Singer-Nicholson </a:t>
            </a:r>
            <a:r>
              <a:rPr lang="en-GB" b="0" dirty="0" err="1"/>
              <a:t>féle</a:t>
            </a:r>
            <a:r>
              <a:rPr lang="en-GB" b="0" dirty="0"/>
              <a:t> fluid-</a:t>
            </a:r>
            <a:r>
              <a:rPr lang="en-GB" b="0" dirty="0" err="1"/>
              <a:t>mozaik</a:t>
            </a:r>
            <a:r>
              <a:rPr lang="en-GB" b="0" dirty="0"/>
              <a:t> </a:t>
            </a:r>
            <a:r>
              <a:rPr lang="en-GB" b="0" dirty="0" err="1"/>
              <a:t>membránmodell</a:t>
            </a:r>
            <a:endParaRPr lang="en-GB" b="0" dirty="0"/>
          </a:p>
        </p:txBody>
      </p:sp>
      <p:sp>
        <p:nvSpPr>
          <p:cNvPr id="219143" name="Text Box 7"/>
          <p:cNvSpPr txBox="1">
            <a:spLocks noChangeArrowheads="1"/>
          </p:cNvSpPr>
          <p:nvPr/>
        </p:nvSpPr>
        <p:spPr bwMode="auto">
          <a:xfrm>
            <a:off x="228600" y="1524000"/>
            <a:ext cx="4200524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b="0" dirty="0" err="1"/>
              <a:t>Perifériális</a:t>
            </a:r>
            <a:r>
              <a:rPr lang="en-GB" b="0" dirty="0"/>
              <a:t> </a:t>
            </a:r>
            <a:r>
              <a:rPr lang="en-GB" b="0" dirty="0" err="1"/>
              <a:t>fehérjék</a:t>
            </a:r>
            <a:r>
              <a:rPr lang="en-GB" b="0" dirty="0"/>
              <a:t>: </a:t>
            </a:r>
            <a:r>
              <a:rPr lang="en-GB" b="0" dirty="0" err="1"/>
              <a:t>viszonylag</a:t>
            </a:r>
            <a:r>
              <a:rPr lang="en-GB" b="0" dirty="0"/>
              <a:t> </a:t>
            </a:r>
            <a:r>
              <a:rPr lang="en-GB" b="0" dirty="0" err="1"/>
              <a:t>enyhe</a:t>
            </a:r>
            <a:r>
              <a:rPr lang="en-GB" b="0" dirty="0"/>
              <a:t> </a:t>
            </a:r>
            <a:r>
              <a:rPr lang="en-GB" b="0" dirty="0" err="1"/>
              <a:t>kezeléssel</a:t>
            </a:r>
            <a:r>
              <a:rPr lang="en-GB" b="0" dirty="0"/>
              <a:t> (pl. pH </a:t>
            </a:r>
            <a:r>
              <a:rPr lang="en-GB" b="0" dirty="0" err="1"/>
              <a:t>változtatással</a:t>
            </a:r>
            <a:r>
              <a:rPr lang="en-GB" b="0" dirty="0"/>
              <a:t>) </a:t>
            </a:r>
            <a:r>
              <a:rPr lang="en-GB" b="0" dirty="0" err="1"/>
              <a:t>eltávolíthatók</a:t>
            </a:r>
            <a:r>
              <a:rPr lang="en-GB" b="0" dirty="0"/>
              <a:t>, a lipid </a:t>
            </a:r>
            <a:r>
              <a:rPr lang="en-GB" b="0" dirty="0" err="1"/>
              <a:t>kettősréteg</a:t>
            </a:r>
            <a:r>
              <a:rPr lang="en-GB" b="0" dirty="0"/>
              <a:t> </a:t>
            </a:r>
            <a:r>
              <a:rPr lang="en-GB" b="0" dirty="0" err="1"/>
              <a:t>integritása</a:t>
            </a:r>
            <a:r>
              <a:rPr lang="en-GB" b="0" dirty="0"/>
              <a:t> </a:t>
            </a:r>
            <a:r>
              <a:rPr lang="en-GB" b="0" dirty="0" err="1"/>
              <a:t>megmarad</a:t>
            </a:r>
            <a:r>
              <a:rPr lang="en-GB" b="0" dirty="0"/>
              <a:t>.</a:t>
            </a:r>
          </a:p>
          <a:p>
            <a:pPr algn="l">
              <a:spcBef>
                <a:spcPct val="50000"/>
              </a:spcBef>
            </a:pPr>
            <a:r>
              <a:rPr lang="en-GB" b="0" dirty="0" err="1"/>
              <a:t>Integráns</a:t>
            </a:r>
            <a:r>
              <a:rPr lang="en-GB" b="0" dirty="0"/>
              <a:t> </a:t>
            </a:r>
            <a:r>
              <a:rPr lang="en-GB" b="0" dirty="0" err="1"/>
              <a:t>fehérjék</a:t>
            </a:r>
            <a:r>
              <a:rPr lang="en-GB" b="0" dirty="0"/>
              <a:t>: </a:t>
            </a:r>
            <a:r>
              <a:rPr lang="en-GB" b="0" dirty="0" err="1"/>
              <a:t>Csak</a:t>
            </a:r>
            <a:r>
              <a:rPr lang="en-GB" b="0" dirty="0"/>
              <a:t> </a:t>
            </a:r>
            <a:r>
              <a:rPr lang="en-GB" b="0" dirty="0" err="1"/>
              <a:t>erőteljes</a:t>
            </a:r>
            <a:r>
              <a:rPr lang="en-GB" b="0" dirty="0"/>
              <a:t> </a:t>
            </a:r>
            <a:r>
              <a:rPr lang="en-GB" b="0" dirty="0" err="1"/>
              <a:t>behatással</a:t>
            </a:r>
            <a:r>
              <a:rPr lang="en-GB" b="0" dirty="0"/>
              <a:t> (</a:t>
            </a:r>
            <a:r>
              <a:rPr lang="en-GB" b="0" dirty="0" err="1"/>
              <a:t>detergens</a:t>
            </a:r>
            <a:r>
              <a:rPr lang="en-GB" b="0" dirty="0"/>
              <a:t>, </a:t>
            </a:r>
            <a:r>
              <a:rPr lang="en-GB" b="0" dirty="0" err="1"/>
              <a:t>szerves</a:t>
            </a:r>
            <a:r>
              <a:rPr lang="en-GB" b="0" dirty="0"/>
              <a:t> </a:t>
            </a:r>
            <a:r>
              <a:rPr lang="en-GB" b="0" dirty="0" err="1"/>
              <a:t>oldószer</a:t>
            </a:r>
            <a:r>
              <a:rPr lang="en-GB" b="0" dirty="0"/>
              <a:t>) </a:t>
            </a:r>
            <a:r>
              <a:rPr lang="en-GB" b="0" dirty="0" err="1"/>
              <a:t>távolíthatók</a:t>
            </a:r>
            <a:r>
              <a:rPr lang="en-GB" b="0" dirty="0"/>
              <a:t> el, </a:t>
            </a:r>
            <a:r>
              <a:rPr lang="en-GB" b="0" dirty="0" err="1"/>
              <a:t>nyerhetők</a:t>
            </a:r>
            <a:r>
              <a:rPr lang="en-GB" b="0" dirty="0"/>
              <a:t> </a:t>
            </a:r>
            <a:r>
              <a:rPr lang="en-GB" b="0" dirty="0" err="1"/>
              <a:t>ki</a:t>
            </a:r>
            <a:r>
              <a:rPr lang="en-GB" b="0" dirty="0"/>
              <a:t>. A lipid </a:t>
            </a:r>
            <a:r>
              <a:rPr lang="en-GB" b="0" dirty="0" err="1"/>
              <a:t>kettősmembrán</a:t>
            </a:r>
            <a:r>
              <a:rPr lang="en-GB" b="0" dirty="0"/>
              <a:t> </a:t>
            </a:r>
            <a:r>
              <a:rPr lang="en-GB" b="0" dirty="0" err="1"/>
              <a:t>integritása</a:t>
            </a:r>
            <a:r>
              <a:rPr lang="en-GB" b="0" dirty="0"/>
              <a:t> </a:t>
            </a:r>
            <a:r>
              <a:rPr lang="en-GB" b="0" dirty="0" err="1"/>
              <a:t>nem</a:t>
            </a:r>
            <a:r>
              <a:rPr lang="en-GB" b="0" dirty="0"/>
              <a:t> </a:t>
            </a:r>
            <a:r>
              <a:rPr lang="en-GB" b="0" dirty="0" err="1" smtClean="0"/>
              <a:t>mara</a:t>
            </a:r>
            <a:r>
              <a:rPr lang="hu-HU" b="0" dirty="0" smtClean="0"/>
              <a:t>d</a:t>
            </a:r>
            <a:r>
              <a:rPr lang="en-GB" b="0" dirty="0" smtClean="0"/>
              <a:t> </a:t>
            </a:r>
            <a:r>
              <a:rPr lang="en-GB" b="0" dirty="0"/>
              <a:t>meg.</a:t>
            </a:r>
            <a:endParaRPr lang="en-GB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634" name="Picture 2" descr="D:\andras\andris\biokemia\mikondrium\trankrl\08-07-TransmembraneProt-L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1066800"/>
            <a:ext cx="6553200" cy="5649913"/>
          </a:xfrm>
          <a:prstGeom prst="rect">
            <a:avLst/>
          </a:prstGeom>
          <a:noFill/>
        </p:spPr>
      </p:pic>
      <p:sp>
        <p:nvSpPr>
          <p:cNvPr id="197636" name="Text Box 4"/>
          <p:cNvSpPr txBox="1">
            <a:spLocks noChangeArrowheads="1"/>
          </p:cNvSpPr>
          <p:nvPr/>
        </p:nvSpPr>
        <p:spPr bwMode="auto">
          <a:xfrm>
            <a:off x="152400" y="228600"/>
            <a:ext cx="8534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b="0"/>
              <a:t>Integráns membránfehérjék: hidrofób részletet tartalmaznak, amely a membránba merül. Léteznek a membránt egyszer és többször átszelő fehérjék.</a:t>
            </a:r>
          </a:p>
        </p:txBody>
      </p:sp>
      <p:sp>
        <p:nvSpPr>
          <p:cNvPr id="197637" name="Text Box 5"/>
          <p:cNvSpPr txBox="1">
            <a:spLocks noChangeArrowheads="1"/>
          </p:cNvSpPr>
          <p:nvPr/>
        </p:nvSpPr>
        <p:spPr bwMode="auto">
          <a:xfrm>
            <a:off x="228600" y="2133600"/>
            <a:ext cx="19050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b="0"/>
              <a:t>25 apoláros aminosavból álló </a:t>
            </a:r>
            <a:r>
              <a:rPr lang="en-GB" b="0">
                <a:latin typeface="Symbol" pitchFamily="18" charset="2"/>
              </a:rPr>
              <a:t>a</a:t>
            </a:r>
            <a:r>
              <a:rPr lang="en-GB" b="0"/>
              <a:t>-hélix szakasz elegendő a membrán átszeléséhez.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586" name="Picture 2" descr="D:\andras\andris\biokemia\mikondrium\trankrl\08-05-MembProteinDrift-L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371600"/>
            <a:ext cx="7620000" cy="3638550"/>
          </a:xfrm>
          <a:prstGeom prst="rect">
            <a:avLst/>
          </a:prstGeom>
          <a:noFill/>
        </p:spPr>
      </p:pic>
      <p:sp>
        <p:nvSpPr>
          <p:cNvPr id="195587" name="Text Box 3"/>
          <p:cNvSpPr txBox="1">
            <a:spLocks noChangeArrowheads="1"/>
          </p:cNvSpPr>
          <p:nvPr/>
        </p:nvSpPr>
        <p:spPr bwMode="auto">
          <a:xfrm>
            <a:off x="381000" y="304800"/>
            <a:ext cx="8305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0"/>
              <a:t>A plazmamembrán fluiditása lehetővé teszi a membránfehérjék oldalirányú diffúzióját.</a:t>
            </a:r>
            <a:endParaRPr lang="en-GB"/>
          </a:p>
        </p:txBody>
      </p:sp>
      <p:sp>
        <p:nvSpPr>
          <p:cNvPr id="195588" name="Text Box 4"/>
          <p:cNvSpPr txBox="1">
            <a:spLocks noChangeArrowheads="1"/>
          </p:cNvSpPr>
          <p:nvPr/>
        </p:nvSpPr>
        <p:spPr bwMode="auto">
          <a:xfrm>
            <a:off x="457200" y="5105400"/>
            <a:ext cx="8305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0" dirty="0" err="1"/>
              <a:t>Egyes</a:t>
            </a:r>
            <a:r>
              <a:rPr lang="en-GB" b="0" dirty="0"/>
              <a:t> </a:t>
            </a:r>
            <a:r>
              <a:rPr lang="en-GB" b="0" dirty="0" err="1"/>
              <a:t>fehérjék</a:t>
            </a:r>
            <a:r>
              <a:rPr lang="en-GB" b="0" dirty="0"/>
              <a:t> </a:t>
            </a:r>
            <a:r>
              <a:rPr lang="en-GB" b="0" dirty="0" err="1"/>
              <a:t>mozgása</a:t>
            </a:r>
            <a:r>
              <a:rPr lang="en-GB" b="0" dirty="0"/>
              <a:t> a </a:t>
            </a:r>
            <a:r>
              <a:rPr lang="en-GB" b="0" dirty="0" err="1"/>
              <a:t>membránban</a:t>
            </a:r>
            <a:r>
              <a:rPr lang="en-GB" b="0" dirty="0"/>
              <a:t> </a:t>
            </a:r>
            <a:r>
              <a:rPr lang="en-GB" b="0" dirty="0" err="1"/>
              <a:t>korlátozott</a:t>
            </a:r>
            <a:r>
              <a:rPr lang="en-GB" b="0" dirty="0"/>
              <a:t>, </a:t>
            </a:r>
            <a:r>
              <a:rPr lang="en-GB" b="0" dirty="0" err="1"/>
              <a:t>eloszlásuk</a:t>
            </a:r>
            <a:r>
              <a:rPr lang="en-GB" b="0" dirty="0"/>
              <a:t> </a:t>
            </a:r>
            <a:r>
              <a:rPr lang="en-GB" b="0" dirty="0" err="1"/>
              <a:t>nem</a:t>
            </a:r>
            <a:r>
              <a:rPr lang="en-GB" b="0" dirty="0"/>
              <a:t> random, </a:t>
            </a:r>
            <a:r>
              <a:rPr lang="en-GB" b="0" dirty="0" err="1"/>
              <a:t>hanem</a:t>
            </a:r>
            <a:r>
              <a:rPr lang="en-GB" b="0" dirty="0"/>
              <a:t> </a:t>
            </a:r>
            <a:r>
              <a:rPr lang="en-GB" b="0" dirty="0" err="1"/>
              <a:t>szigorúan</a:t>
            </a:r>
            <a:r>
              <a:rPr lang="en-GB" b="0" dirty="0"/>
              <a:t> </a:t>
            </a:r>
            <a:r>
              <a:rPr lang="en-GB" b="0" dirty="0" err="1"/>
              <a:t>meghatározott</a:t>
            </a:r>
            <a:r>
              <a:rPr lang="en-GB" b="0" dirty="0"/>
              <a:t> </a:t>
            </a:r>
            <a:r>
              <a:rPr lang="en-GB" b="0" dirty="0" err="1"/>
              <a:t>szervezettség</a:t>
            </a:r>
            <a:r>
              <a:rPr lang="en-GB" b="0" dirty="0"/>
              <a:t> </a:t>
            </a:r>
            <a:r>
              <a:rPr lang="en-GB" b="0" dirty="0" err="1" smtClean="0"/>
              <a:t>sze</a:t>
            </a:r>
            <a:r>
              <a:rPr lang="hu-HU" b="0" dirty="0" smtClean="0"/>
              <a:t>r</a:t>
            </a:r>
            <a:r>
              <a:rPr lang="en-GB" b="0" dirty="0" err="1" smtClean="0"/>
              <a:t>int</a:t>
            </a:r>
            <a:r>
              <a:rPr lang="en-GB" b="0" dirty="0" smtClean="0"/>
              <a:t> </a:t>
            </a:r>
            <a:r>
              <a:rPr lang="en-GB" b="0" dirty="0" err="1"/>
              <a:t>történik</a:t>
            </a:r>
            <a:r>
              <a:rPr lang="en-GB" b="0" dirty="0"/>
              <a:t> (pl.: </a:t>
            </a:r>
            <a:r>
              <a:rPr lang="en-GB" b="0" dirty="0" err="1"/>
              <a:t>funkcionális</a:t>
            </a:r>
            <a:r>
              <a:rPr lang="en-GB" b="0" dirty="0"/>
              <a:t> </a:t>
            </a:r>
            <a:r>
              <a:rPr lang="en-GB" b="0" dirty="0" err="1"/>
              <a:t>fehérjeláncolatok</a:t>
            </a:r>
            <a:r>
              <a:rPr lang="en-GB" b="0" dirty="0"/>
              <a:t>, </a:t>
            </a:r>
            <a:r>
              <a:rPr lang="en-GB" b="0" dirty="0" err="1"/>
              <a:t>vagy</a:t>
            </a:r>
            <a:r>
              <a:rPr lang="en-GB" b="0" dirty="0"/>
              <a:t> </a:t>
            </a:r>
            <a:r>
              <a:rPr lang="en-GB" b="0" dirty="0" err="1"/>
              <a:t>belső</a:t>
            </a:r>
            <a:r>
              <a:rPr lang="en-GB" b="0" dirty="0"/>
              <a:t> </a:t>
            </a:r>
            <a:r>
              <a:rPr lang="en-GB" b="0" dirty="0" err="1"/>
              <a:t>szerkezetekhez</a:t>
            </a:r>
            <a:r>
              <a:rPr lang="en-GB" b="0" dirty="0"/>
              <a:t> </a:t>
            </a:r>
            <a:r>
              <a:rPr lang="en-GB" b="0" dirty="0" err="1"/>
              <a:t>rögzültek</a:t>
            </a:r>
            <a:r>
              <a:rPr lang="en-GB" b="0" dirty="0"/>
              <a:t>).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610" name="Picture 2" descr="D:\andras\andris\biokemia\mikondrium\trankrl\08-06-PlasmaMembrane-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371600"/>
            <a:ext cx="7620000" cy="5356225"/>
          </a:xfrm>
          <a:prstGeom prst="rect">
            <a:avLst/>
          </a:prstGeom>
          <a:noFill/>
        </p:spPr>
      </p:pic>
      <p:sp>
        <p:nvSpPr>
          <p:cNvPr id="196611" name="Text Box 3"/>
          <p:cNvSpPr txBox="1">
            <a:spLocks noChangeArrowheads="1"/>
          </p:cNvSpPr>
          <p:nvPr/>
        </p:nvSpPr>
        <p:spPr bwMode="auto">
          <a:xfrm>
            <a:off x="152400" y="152400"/>
            <a:ext cx="883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0"/>
              <a:t>Glikoproteinek, glikolipidek a sejtmembránokban</a:t>
            </a:r>
          </a:p>
          <a:p>
            <a:pPr>
              <a:spcBef>
                <a:spcPct val="50000"/>
              </a:spcBef>
            </a:pPr>
            <a:r>
              <a:rPr lang="en-GB" sz="2000" b="0"/>
              <a:t>A szénhidrátok mindig az extracelluláris oldal, vagy endoplazmás retikulumban a luminális oldal felé néznek: membránaszimetria	eltérő membránfehérje eloszlás</a:t>
            </a:r>
            <a:endParaRPr lang="en-GB" b="0"/>
          </a:p>
        </p:txBody>
      </p:sp>
      <p:sp>
        <p:nvSpPr>
          <p:cNvPr id="196612" name="Line 4"/>
          <p:cNvSpPr>
            <a:spLocks noChangeShapeType="1"/>
          </p:cNvSpPr>
          <p:nvPr/>
        </p:nvSpPr>
        <p:spPr bwMode="auto">
          <a:xfrm flipH="1">
            <a:off x="5181600" y="1219200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090" name="Picture 2" descr="C:\My Documents\gyerekek\andris\BIOKEMIA\cell-wall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3962400"/>
            <a:ext cx="4648200" cy="2652713"/>
          </a:xfrm>
          <a:prstGeom prst="rect">
            <a:avLst/>
          </a:prstGeom>
          <a:noFill/>
        </p:spPr>
      </p:pic>
      <p:pic>
        <p:nvPicPr>
          <p:cNvPr id="217091" name="Picture 3" descr="C:\My Documents\gyerekek\andris\BIOKEMIA\CELLWAL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7600" y="1600200"/>
            <a:ext cx="1525588" cy="2038350"/>
          </a:xfrm>
          <a:prstGeom prst="rect">
            <a:avLst/>
          </a:prstGeom>
          <a:noFill/>
        </p:spPr>
      </p:pic>
      <p:sp>
        <p:nvSpPr>
          <p:cNvPr id="217092" name="Text Box 4"/>
          <p:cNvSpPr txBox="1">
            <a:spLocks noChangeArrowheads="1"/>
          </p:cNvSpPr>
          <p:nvPr/>
        </p:nvSpPr>
        <p:spPr bwMode="auto">
          <a:xfrm>
            <a:off x="990600" y="152400"/>
            <a:ext cx="716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 dirty="0" err="1"/>
              <a:t>Sejtfal</a:t>
            </a:r>
            <a:endParaRPr lang="en-GB" b="1" dirty="0"/>
          </a:p>
        </p:txBody>
      </p:sp>
      <p:sp>
        <p:nvSpPr>
          <p:cNvPr id="217093" name="Text Box 5"/>
          <p:cNvSpPr txBox="1">
            <a:spLocks noChangeArrowheads="1"/>
          </p:cNvSpPr>
          <p:nvPr/>
        </p:nvSpPr>
        <p:spPr bwMode="auto">
          <a:xfrm>
            <a:off x="457200" y="609600"/>
            <a:ext cx="81534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b="0" dirty="0"/>
              <a:t>A </a:t>
            </a:r>
            <a:r>
              <a:rPr lang="en-GB" b="0" dirty="0" err="1"/>
              <a:t>növények</a:t>
            </a:r>
            <a:r>
              <a:rPr lang="en-GB" b="0" dirty="0"/>
              <a:t> </a:t>
            </a:r>
            <a:r>
              <a:rPr lang="en-GB" b="0" dirty="0" err="1"/>
              <a:t>és</a:t>
            </a:r>
            <a:r>
              <a:rPr lang="en-GB" b="0" dirty="0"/>
              <a:t> a </a:t>
            </a:r>
            <a:r>
              <a:rPr lang="en-GB" b="0" dirty="0" err="1"/>
              <a:t>baktériumok</a:t>
            </a:r>
            <a:r>
              <a:rPr lang="en-GB" b="0" dirty="0"/>
              <a:t> </a:t>
            </a:r>
            <a:r>
              <a:rPr lang="en-GB" b="0" dirty="0" err="1"/>
              <a:t>plazmamembránját</a:t>
            </a:r>
            <a:r>
              <a:rPr lang="en-GB" b="0" dirty="0"/>
              <a:t> </a:t>
            </a:r>
            <a:r>
              <a:rPr lang="en-GB" b="0" dirty="0" err="1"/>
              <a:t>egy</a:t>
            </a:r>
            <a:r>
              <a:rPr lang="en-GB" b="0" dirty="0"/>
              <a:t> </a:t>
            </a:r>
            <a:r>
              <a:rPr lang="en-GB" b="0" dirty="0" err="1"/>
              <a:t>erős</a:t>
            </a:r>
            <a:r>
              <a:rPr lang="en-GB" b="0" dirty="0"/>
              <a:t> </a:t>
            </a:r>
            <a:r>
              <a:rPr lang="en-GB" b="0" dirty="0" err="1"/>
              <a:t>mechanikus</a:t>
            </a:r>
            <a:r>
              <a:rPr lang="en-GB" b="0" dirty="0"/>
              <a:t> </a:t>
            </a:r>
            <a:r>
              <a:rPr lang="en-GB" b="0" dirty="0" err="1"/>
              <a:t>védelmet</a:t>
            </a:r>
            <a:r>
              <a:rPr lang="en-GB" b="0" dirty="0"/>
              <a:t> </a:t>
            </a:r>
            <a:r>
              <a:rPr lang="en-GB" b="0" dirty="0" err="1"/>
              <a:t>adó</a:t>
            </a:r>
            <a:r>
              <a:rPr lang="en-GB" b="0" dirty="0"/>
              <a:t> </a:t>
            </a:r>
            <a:r>
              <a:rPr lang="en-GB" b="0" dirty="0" err="1"/>
              <a:t>sejtfal</a:t>
            </a:r>
            <a:r>
              <a:rPr lang="en-GB" b="0" dirty="0"/>
              <a:t> is </a:t>
            </a:r>
            <a:r>
              <a:rPr lang="en-GB" b="0" dirty="0" err="1"/>
              <a:t>védi</a:t>
            </a:r>
            <a:r>
              <a:rPr lang="en-GB" b="0" dirty="0"/>
              <a:t>.</a:t>
            </a:r>
          </a:p>
          <a:p>
            <a:pPr algn="l">
              <a:spcBef>
                <a:spcPct val="50000"/>
              </a:spcBef>
            </a:pPr>
            <a:r>
              <a:rPr lang="en-GB" b="1" dirty="0" err="1"/>
              <a:t>Növényi</a:t>
            </a:r>
            <a:r>
              <a:rPr lang="en-GB" b="1" dirty="0"/>
              <a:t> </a:t>
            </a:r>
            <a:r>
              <a:rPr lang="en-GB" b="1" dirty="0" err="1"/>
              <a:t>sejtfal</a:t>
            </a:r>
            <a:endParaRPr lang="en-GB" b="1" dirty="0"/>
          </a:p>
        </p:txBody>
      </p:sp>
      <p:sp>
        <p:nvSpPr>
          <p:cNvPr id="217095" name="Text Box 7"/>
          <p:cNvSpPr txBox="1">
            <a:spLocks noChangeArrowheads="1"/>
          </p:cNvSpPr>
          <p:nvPr/>
        </p:nvSpPr>
        <p:spPr bwMode="auto">
          <a:xfrm>
            <a:off x="457200" y="4267200"/>
            <a:ext cx="38862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b="0" dirty="0" err="1"/>
              <a:t>középső</a:t>
            </a:r>
            <a:r>
              <a:rPr lang="en-GB" b="0" dirty="0"/>
              <a:t> lamella (</a:t>
            </a:r>
            <a:r>
              <a:rPr lang="en-GB" b="0" dirty="0" err="1"/>
              <a:t>pektin</a:t>
            </a:r>
            <a:r>
              <a:rPr lang="en-GB" b="0" dirty="0"/>
              <a:t>), </a:t>
            </a:r>
            <a:r>
              <a:rPr lang="en-GB" b="0" dirty="0" err="1"/>
              <a:t>elsődleges</a:t>
            </a:r>
            <a:r>
              <a:rPr lang="en-GB" b="0" dirty="0"/>
              <a:t> </a:t>
            </a:r>
            <a:r>
              <a:rPr lang="en-GB" b="0" dirty="0" err="1"/>
              <a:t>fal</a:t>
            </a:r>
            <a:r>
              <a:rPr lang="en-GB" b="0" dirty="0"/>
              <a:t> (</a:t>
            </a:r>
            <a:r>
              <a:rPr lang="en-GB" b="0" dirty="0" err="1"/>
              <a:t>pektin</a:t>
            </a:r>
            <a:r>
              <a:rPr lang="en-GB" b="0" dirty="0"/>
              <a:t>, lignin, </a:t>
            </a:r>
            <a:r>
              <a:rPr lang="en-GB" b="0" dirty="0" err="1"/>
              <a:t>hemicellulóz</a:t>
            </a:r>
            <a:r>
              <a:rPr lang="en-GB" b="0" dirty="0"/>
              <a:t>, </a:t>
            </a:r>
            <a:r>
              <a:rPr lang="en-GB" b="0" dirty="0" err="1"/>
              <a:t>cellulóz</a:t>
            </a:r>
            <a:r>
              <a:rPr lang="en-GB" b="0" dirty="0"/>
              <a:t>), </a:t>
            </a:r>
            <a:r>
              <a:rPr lang="en-GB" b="0" dirty="0" err="1"/>
              <a:t>másodlagos</a:t>
            </a:r>
            <a:r>
              <a:rPr lang="en-GB" b="0" dirty="0"/>
              <a:t> </a:t>
            </a:r>
            <a:r>
              <a:rPr lang="en-GB" b="0" dirty="0" err="1"/>
              <a:t>fal</a:t>
            </a:r>
            <a:r>
              <a:rPr lang="en-GB" b="0" dirty="0"/>
              <a:t> (</a:t>
            </a:r>
            <a:r>
              <a:rPr lang="en-GB" b="0" dirty="0" err="1"/>
              <a:t>cellulóz</a:t>
            </a:r>
            <a:r>
              <a:rPr lang="en-GB" b="0" dirty="0"/>
              <a:t>), </a:t>
            </a:r>
            <a:r>
              <a:rPr lang="en-GB" b="0" dirty="0" err="1"/>
              <a:t>esetenként</a:t>
            </a:r>
            <a:r>
              <a:rPr lang="en-GB" b="0" dirty="0"/>
              <a:t> </a:t>
            </a:r>
            <a:r>
              <a:rPr lang="en-GB" b="0" dirty="0" err="1"/>
              <a:t>harmadlagos</a:t>
            </a:r>
            <a:r>
              <a:rPr lang="en-GB" b="0" dirty="0"/>
              <a:t> </a:t>
            </a:r>
            <a:r>
              <a:rPr lang="en-GB" b="0" dirty="0" err="1"/>
              <a:t>fal</a:t>
            </a:r>
            <a:r>
              <a:rPr lang="en-GB" b="0" dirty="0"/>
              <a:t>.</a:t>
            </a:r>
          </a:p>
        </p:txBody>
      </p:sp>
      <p:sp>
        <p:nvSpPr>
          <p:cNvPr id="217096" name="Text Box 8"/>
          <p:cNvSpPr txBox="1">
            <a:spLocks noChangeArrowheads="1"/>
          </p:cNvSpPr>
          <p:nvPr/>
        </p:nvSpPr>
        <p:spPr bwMode="auto">
          <a:xfrm>
            <a:off x="457200" y="2057400"/>
            <a:ext cx="70866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b="0" dirty="0" err="1"/>
              <a:t>Fő</a:t>
            </a:r>
            <a:r>
              <a:rPr lang="en-GB" b="0" dirty="0"/>
              <a:t> </a:t>
            </a:r>
            <a:r>
              <a:rPr lang="en-GB" b="0" dirty="0" err="1"/>
              <a:t>alkotórésze</a:t>
            </a:r>
            <a:r>
              <a:rPr lang="en-GB" b="0" dirty="0"/>
              <a:t> a </a:t>
            </a:r>
            <a:r>
              <a:rPr lang="en-GB" b="0" dirty="0" err="1"/>
              <a:t>cellulóz</a:t>
            </a:r>
            <a:r>
              <a:rPr lang="en-GB" b="0" dirty="0"/>
              <a:t> (</a:t>
            </a:r>
            <a:r>
              <a:rPr lang="en-GB" b="0" dirty="0">
                <a:latin typeface="Symbol" pitchFamily="18" charset="2"/>
              </a:rPr>
              <a:t>b</a:t>
            </a:r>
            <a:r>
              <a:rPr lang="en-GB" b="0" dirty="0"/>
              <a:t>-d-</a:t>
            </a:r>
            <a:r>
              <a:rPr lang="en-GB" b="0" dirty="0" err="1"/>
              <a:t>glukóz</a:t>
            </a:r>
            <a:r>
              <a:rPr lang="en-GB" b="0" dirty="0"/>
              <a:t> </a:t>
            </a:r>
            <a:r>
              <a:rPr lang="en-GB" b="0" dirty="0" err="1"/>
              <a:t>egységekből</a:t>
            </a:r>
            <a:r>
              <a:rPr lang="en-GB" b="0" dirty="0"/>
              <a:t> </a:t>
            </a:r>
            <a:r>
              <a:rPr lang="en-GB" b="0" dirty="0" err="1"/>
              <a:t>álló</a:t>
            </a:r>
            <a:r>
              <a:rPr lang="en-GB" b="0" dirty="0"/>
              <a:t> </a:t>
            </a:r>
            <a:r>
              <a:rPr lang="en-GB" b="0" dirty="0" err="1"/>
              <a:t>polimer</a:t>
            </a:r>
            <a:r>
              <a:rPr lang="en-GB" b="0" dirty="0"/>
              <a:t>) </a:t>
            </a:r>
            <a:r>
              <a:rPr lang="en-GB" b="0" dirty="0" err="1"/>
              <a:t>Fontos</a:t>
            </a:r>
            <a:r>
              <a:rPr lang="en-GB" b="0" dirty="0"/>
              <a:t> </a:t>
            </a:r>
            <a:r>
              <a:rPr lang="en-GB" b="0" dirty="0" err="1"/>
              <a:t>alkot</a:t>
            </a:r>
            <a:r>
              <a:rPr lang="hu-HU" b="0" dirty="0"/>
              <a:t>ó</a:t>
            </a:r>
            <a:r>
              <a:rPr lang="en-GB" b="0" dirty="0"/>
              <a:t>k </a:t>
            </a:r>
            <a:r>
              <a:rPr lang="en-GB" b="0" dirty="0" err="1"/>
              <a:t>még</a:t>
            </a:r>
            <a:r>
              <a:rPr lang="en-GB" b="0" dirty="0"/>
              <a:t>: </a:t>
            </a:r>
            <a:r>
              <a:rPr lang="en-GB" b="0" dirty="0" err="1"/>
              <a:t>hemicellulóz</a:t>
            </a:r>
            <a:r>
              <a:rPr lang="en-GB" b="0" dirty="0"/>
              <a:t> (d-</a:t>
            </a:r>
            <a:r>
              <a:rPr lang="en-GB" b="0" dirty="0" err="1"/>
              <a:t>xilóz</a:t>
            </a:r>
            <a:r>
              <a:rPr lang="en-GB" b="0" dirty="0"/>
              <a:t> </a:t>
            </a:r>
            <a:r>
              <a:rPr lang="en-GB" b="0" dirty="0" err="1"/>
              <a:t>polimer</a:t>
            </a:r>
            <a:r>
              <a:rPr lang="en-GB" b="0" dirty="0"/>
              <a:t>), lignin (</a:t>
            </a:r>
            <a:r>
              <a:rPr lang="en-GB" b="0" dirty="0" err="1"/>
              <a:t>aromás</a:t>
            </a:r>
            <a:r>
              <a:rPr lang="en-GB" b="0" dirty="0"/>
              <a:t> </a:t>
            </a:r>
            <a:r>
              <a:rPr lang="en-GB" b="0" dirty="0" err="1"/>
              <a:t>alkoholokból</a:t>
            </a:r>
            <a:r>
              <a:rPr lang="en-GB" b="0" dirty="0"/>
              <a:t> </a:t>
            </a:r>
            <a:r>
              <a:rPr lang="en-GB" b="0" dirty="0" err="1"/>
              <a:t>álló</a:t>
            </a:r>
            <a:r>
              <a:rPr lang="en-GB" b="0" dirty="0"/>
              <a:t> </a:t>
            </a:r>
            <a:r>
              <a:rPr lang="en-GB" b="0" dirty="0" err="1"/>
              <a:t>polimer</a:t>
            </a:r>
            <a:r>
              <a:rPr lang="en-GB" b="0" dirty="0"/>
              <a:t>), </a:t>
            </a:r>
            <a:r>
              <a:rPr lang="en-GB" b="0" dirty="0" err="1"/>
              <a:t>pektin</a:t>
            </a:r>
            <a:r>
              <a:rPr lang="en-GB" b="0" dirty="0"/>
              <a:t> (</a:t>
            </a:r>
            <a:r>
              <a:rPr lang="en-GB" b="0" dirty="0" err="1"/>
              <a:t>metil</a:t>
            </a:r>
            <a:r>
              <a:rPr lang="en-GB" b="0" dirty="0"/>
              <a:t>-d-</a:t>
            </a:r>
            <a:r>
              <a:rPr lang="en-GB" b="0" dirty="0" err="1"/>
              <a:t>galakturonát</a:t>
            </a:r>
            <a:r>
              <a:rPr lang="en-GB" b="0" dirty="0"/>
              <a:t> </a:t>
            </a:r>
            <a:r>
              <a:rPr lang="en-GB" b="0" dirty="0" err="1"/>
              <a:t>polimer</a:t>
            </a:r>
            <a:r>
              <a:rPr lang="en-GB" b="0" dirty="0"/>
              <a:t>)</a:t>
            </a:r>
          </a:p>
          <a:p>
            <a:pPr algn="l">
              <a:spcBef>
                <a:spcPct val="50000"/>
              </a:spcBef>
            </a:pPr>
            <a:r>
              <a:rPr lang="en-GB" b="0" dirty="0" err="1"/>
              <a:t>Részei</a:t>
            </a:r>
            <a:r>
              <a:rPr lang="en-GB" b="0" dirty="0"/>
              <a:t> </a:t>
            </a:r>
            <a:r>
              <a:rPr lang="en-GB" b="0" dirty="0" err="1"/>
              <a:t>kívülről</a:t>
            </a:r>
            <a:r>
              <a:rPr lang="en-GB" b="0" dirty="0"/>
              <a:t> </a:t>
            </a:r>
            <a:r>
              <a:rPr lang="en-GB" b="0" dirty="0" err="1"/>
              <a:t>befelé</a:t>
            </a:r>
            <a:r>
              <a:rPr lang="en-GB" b="0" dirty="0"/>
              <a:t> </a:t>
            </a:r>
            <a:r>
              <a:rPr lang="en-GB" b="0" dirty="0" err="1"/>
              <a:t>haladva</a:t>
            </a:r>
            <a:r>
              <a:rPr lang="en-GB" b="0" dirty="0"/>
              <a:t>:</a:t>
            </a:r>
          </a:p>
          <a:p>
            <a:pPr algn="l">
              <a:spcBef>
                <a:spcPct val="50000"/>
              </a:spcBef>
            </a:pPr>
            <a:endParaRPr lang="en-GB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42" name="Picture 2" descr="C:\My Documents\gyerekek\andris\BIOKEMIA\gm-%20cell%20wa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4724400" cy="3149600"/>
          </a:xfrm>
          <a:prstGeom prst="rect">
            <a:avLst/>
          </a:prstGeom>
          <a:noFill/>
        </p:spPr>
      </p:pic>
      <p:pic>
        <p:nvPicPr>
          <p:cNvPr id="215043" name="Picture 3" descr="C:\My Documents\gyerekek\andris\BIOKEMIA\gm+%20cell%20wal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505200"/>
            <a:ext cx="4800600" cy="3200400"/>
          </a:xfrm>
          <a:prstGeom prst="rect">
            <a:avLst/>
          </a:prstGeom>
          <a:noFill/>
        </p:spPr>
      </p:pic>
      <p:sp>
        <p:nvSpPr>
          <p:cNvPr id="215044" name="Text Box 4"/>
          <p:cNvSpPr txBox="1">
            <a:spLocks noChangeArrowheads="1"/>
          </p:cNvSpPr>
          <p:nvPr/>
        </p:nvSpPr>
        <p:spPr bwMode="auto">
          <a:xfrm>
            <a:off x="5181600" y="228600"/>
            <a:ext cx="3810000" cy="3053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b="1" dirty="0" err="1"/>
              <a:t>Bakteriális</a:t>
            </a:r>
            <a:r>
              <a:rPr lang="en-GB" b="1" dirty="0"/>
              <a:t> </a:t>
            </a:r>
            <a:r>
              <a:rPr lang="en-GB" b="1" dirty="0" err="1"/>
              <a:t>sejtfal</a:t>
            </a:r>
            <a:endParaRPr lang="en-GB" b="1" dirty="0"/>
          </a:p>
          <a:p>
            <a:pPr algn="l">
              <a:spcBef>
                <a:spcPct val="50000"/>
              </a:spcBef>
            </a:pPr>
            <a:r>
              <a:rPr lang="en-GB" b="0" dirty="0"/>
              <a:t>Gram </a:t>
            </a:r>
            <a:r>
              <a:rPr lang="en-GB" b="0" dirty="0" err="1"/>
              <a:t>negatív</a:t>
            </a:r>
            <a:r>
              <a:rPr lang="en-GB" b="0" dirty="0"/>
              <a:t> </a:t>
            </a:r>
            <a:r>
              <a:rPr lang="en-GB" b="0" dirty="0" err="1"/>
              <a:t>baktériumok</a:t>
            </a:r>
            <a:r>
              <a:rPr lang="en-GB" b="0" dirty="0"/>
              <a:t>: </a:t>
            </a:r>
            <a:r>
              <a:rPr lang="en-GB" sz="2000" b="0" dirty="0" err="1"/>
              <a:t>vékony</a:t>
            </a:r>
            <a:r>
              <a:rPr lang="en-GB" sz="2000" b="0" dirty="0"/>
              <a:t> </a:t>
            </a:r>
            <a:r>
              <a:rPr lang="en-GB" sz="2000" b="0" dirty="0" err="1"/>
              <a:t>bőrszerű</a:t>
            </a:r>
            <a:r>
              <a:rPr lang="en-GB" sz="2000" b="0" dirty="0"/>
              <a:t> </a:t>
            </a:r>
            <a:r>
              <a:rPr lang="en-GB" sz="2000" b="0" dirty="0" err="1"/>
              <a:t>sejtfal</a:t>
            </a:r>
            <a:r>
              <a:rPr lang="en-GB" sz="2000" b="0" dirty="0"/>
              <a:t> </a:t>
            </a:r>
            <a:r>
              <a:rPr lang="en-GB" sz="2000" b="0" dirty="0" err="1"/>
              <a:t>alkotói</a:t>
            </a:r>
            <a:r>
              <a:rPr lang="en-GB" sz="2000" b="0" dirty="0"/>
              <a:t>: </a:t>
            </a:r>
            <a:r>
              <a:rPr lang="en-GB" sz="2000" b="0" dirty="0" err="1"/>
              <a:t>poliszacharidok</a:t>
            </a:r>
            <a:r>
              <a:rPr lang="en-GB" sz="2000" b="0" dirty="0"/>
              <a:t>, </a:t>
            </a:r>
            <a:r>
              <a:rPr lang="en-GB" sz="2000" b="0" dirty="0" err="1"/>
              <a:t>lipoproteinek</a:t>
            </a:r>
            <a:r>
              <a:rPr lang="en-GB" sz="2000" b="0" dirty="0"/>
              <a:t>, </a:t>
            </a:r>
            <a:r>
              <a:rPr lang="en-GB" sz="2000" b="0" dirty="0" err="1"/>
              <a:t>lipopoliszacharidok</a:t>
            </a:r>
            <a:r>
              <a:rPr lang="en-GB" sz="2000" b="0" dirty="0"/>
              <a:t>(</a:t>
            </a:r>
            <a:r>
              <a:rPr lang="en-GB" sz="2000" b="0" dirty="0" err="1"/>
              <a:t>fő</a:t>
            </a:r>
            <a:r>
              <a:rPr lang="en-GB" sz="2000" b="0" dirty="0"/>
              <a:t> </a:t>
            </a:r>
            <a:r>
              <a:rPr lang="en-GB" sz="2000" b="0" dirty="0" err="1"/>
              <a:t>komponens</a:t>
            </a:r>
            <a:r>
              <a:rPr lang="en-GB" sz="2000" b="0" dirty="0"/>
              <a:t>)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GB" sz="2000" b="0" dirty="0"/>
              <a:t>lipid </a:t>
            </a:r>
            <a:r>
              <a:rPr lang="en-GB" sz="2000" b="0" dirty="0" err="1"/>
              <a:t>kettősréteg</a:t>
            </a:r>
            <a:endParaRPr lang="en-GB" sz="2000" b="0" dirty="0"/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GB" sz="2000" b="0" dirty="0" err="1"/>
              <a:t>peptidoglikán</a:t>
            </a:r>
            <a:endParaRPr lang="en-GB" sz="2000" b="0" dirty="0"/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GB" sz="2000" b="0" dirty="0"/>
              <a:t>lipid </a:t>
            </a:r>
            <a:r>
              <a:rPr lang="en-GB" sz="2000" b="0" dirty="0" err="1"/>
              <a:t>kettősréteg</a:t>
            </a:r>
            <a:endParaRPr lang="en-GB" sz="2000" dirty="0"/>
          </a:p>
        </p:txBody>
      </p:sp>
      <p:sp>
        <p:nvSpPr>
          <p:cNvPr id="215045" name="AutoShape 5"/>
          <p:cNvSpPr>
            <a:spLocks/>
          </p:cNvSpPr>
          <p:nvPr/>
        </p:nvSpPr>
        <p:spPr bwMode="auto">
          <a:xfrm>
            <a:off x="6934200" y="2286000"/>
            <a:ext cx="152400" cy="990600"/>
          </a:xfrm>
          <a:prstGeom prst="rightBrace">
            <a:avLst>
              <a:gd name="adj1" fmla="val 54167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hu-HU"/>
          </a:p>
        </p:txBody>
      </p:sp>
      <p:sp>
        <p:nvSpPr>
          <p:cNvPr id="215046" name="Text Box 6"/>
          <p:cNvSpPr txBox="1">
            <a:spLocks noChangeArrowheads="1"/>
          </p:cNvSpPr>
          <p:nvPr/>
        </p:nvSpPr>
        <p:spPr bwMode="auto">
          <a:xfrm>
            <a:off x="7162800" y="2362200"/>
            <a:ext cx="1676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2000" b="0"/>
              <a:t>szendvics elhelyezkedés</a:t>
            </a:r>
            <a:endParaRPr lang="en-GB"/>
          </a:p>
        </p:txBody>
      </p:sp>
      <p:sp>
        <p:nvSpPr>
          <p:cNvPr id="215047" name="Text Box 7"/>
          <p:cNvSpPr txBox="1">
            <a:spLocks noChangeArrowheads="1"/>
          </p:cNvSpPr>
          <p:nvPr/>
        </p:nvSpPr>
        <p:spPr bwMode="auto">
          <a:xfrm>
            <a:off x="5181600" y="3429000"/>
            <a:ext cx="3810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b="0"/>
              <a:t>Gram pozitív baktériumok: </a:t>
            </a:r>
            <a:r>
              <a:rPr lang="en-GB" sz="2000" b="0"/>
              <a:t>szilárd dobozszerű sejtfal, alkotói: poliszacharidok, peptidek vagy fehérjék, teichoinsav</a:t>
            </a:r>
          </a:p>
          <a:p>
            <a:pPr algn="l">
              <a:spcBef>
                <a:spcPct val="50000"/>
              </a:spcBef>
            </a:pPr>
            <a:r>
              <a:rPr lang="en-GB" sz="2000" b="0"/>
              <a:t>lipid kettősréteg és peptidoglikán (poloszacharid-peptid komplexmolekula)</a:t>
            </a:r>
            <a:endParaRPr lang="en-GB" sz="200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Text Box 2"/>
          <p:cNvSpPr txBox="1">
            <a:spLocks noChangeArrowheads="1"/>
          </p:cNvSpPr>
          <p:nvPr/>
        </p:nvSpPr>
        <p:spPr bwMode="auto">
          <a:xfrm>
            <a:off x="838200" y="228600"/>
            <a:ext cx="754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 dirty="0" err="1"/>
              <a:t>Membr</a:t>
            </a:r>
            <a:r>
              <a:rPr lang="hu-HU" b="1" dirty="0"/>
              <a:t>á</a:t>
            </a:r>
            <a:r>
              <a:rPr lang="en-GB" b="1" dirty="0" err="1"/>
              <a:t>ntranszport</a:t>
            </a:r>
            <a:r>
              <a:rPr lang="en-GB" b="1" dirty="0"/>
              <a:t> </a:t>
            </a:r>
            <a:r>
              <a:rPr lang="en-GB" b="1" dirty="0" err="1"/>
              <a:t>folyamatok</a:t>
            </a:r>
            <a:endParaRPr lang="en-GB" b="1" dirty="0"/>
          </a:p>
        </p:txBody>
      </p:sp>
      <p:sp>
        <p:nvSpPr>
          <p:cNvPr id="222211" name="Text Box 3"/>
          <p:cNvSpPr txBox="1">
            <a:spLocks noChangeArrowheads="1"/>
          </p:cNvSpPr>
          <p:nvPr/>
        </p:nvSpPr>
        <p:spPr bwMode="auto">
          <a:xfrm>
            <a:off x="533400" y="1066800"/>
            <a:ext cx="8153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b="0"/>
              <a:t>A membránok szelektív barrierek, a korlátozott átjutás alapja a lipid kettősréteg.</a:t>
            </a:r>
            <a:endParaRPr lang="en-GB"/>
          </a:p>
        </p:txBody>
      </p:sp>
      <p:sp>
        <p:nvSpPr>
          <p:cNvPr id="222212" name="Line 4"/>
          <p:cNvSpPr>
            <a:spLocks noChangeShapeType="1"/>
          </p:cNvSpPr>
          <p:nvPr/>
        </p:nvSpPr>
        <p:spPr bwMode="auto">
          <a:xfrm>
            <a:off x="990600" y="19050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algn="l"/>
            <a:endParaRPr lang="hu-HU"/>
          </a:p>
        </p:txBody>
      </p:sp>
      <p:sp>
        <p:nvSpPr>
          <p:cNvPr id="222213" name="Line 5"/>
          <p:cNvSpPr>
            <a:spLocks noChangeShapeType="1"/>
          </p:cNvSpPr>
          <p:nvPr/>
        </p:nvSpPr>
        <p:spPr bwMode="auto">
          <a:xfrm>
            <a:off x="685800" y="1905000"/>
            <a:ext cx="0" cy="2286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algn="l"/>
            <a:endParaRPr lang="hu-HU"/>
          </a:p>
        </p:txBody>
      </p:sp>
      <p:sp>
        <p:nvSpPr>
          <p:cNvPr id="222214" name="Text Box 6"/>
          <p:cNvSpPr txBox="1">
            <a:spLocks noChangeArrowheads="1"/>
          </p:cNvSpPr>
          <p:nvPr/>
        </p:nvSpPr>
        <p:spPr bwMode="auto">
          <a:xfrm>
            <a:off x="914400" y="2286000"/>
            <a:ext cx="80772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b="0"/>
              <a:t>A poláros anyagok átjutása</a:t>
            </a:r>
            <a:r>
              <a:rPr lang="en-GB"/>
              <a:t> </a:t>
            </a:r>
            <a:r>
              <a:rPr lang="en-GB" b="0"/>
              <a:t>a lipid kettősréteg belső hidrofób részén jelentős energiát igényel	a töltéssel rendelkező, vagy hidrofil anyagok nem vagy csak erősen korlátozott mértékben képesek rajta átjutni. Kivétel a víz, amely szabadon permeál.</a:t>
            </a:r>
            <a:endParaRPr lang="en-GB"/>
          </a:p>
        </p:txBody>
      </p:sp>
      <p:sp>
        <p:nvSpPr>
          <p:cNvPr id="222215" name="Line 7"/>
          <p:cNvSpPr>
            <a:spLocks noChangeShapeType="1"/>
          </p:cNvSpPr>
          <p:nvPr/>
        </p:nvSpPr>
        <p:spPr bwMode="auto">
          <a:xfrm>
            <a:off x="4876800" y="2895600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algn="l"/>
            <a:endParaRPr lang="hu-HU"/>
          </a:p>
        </p:txBody>
      </p:sp>
      <p:sp>
        <p:nvSpPr>
          <p:cNvPr id="222216" name="Text Box 8"/>
          <p:cNvSpPr txBox="1">
            <a:spLocks noChangeArrowheads="1"/>
          </p:cNvSpPr>
          <p:nvPr/>
        </p:nvSpPr>
        <p:spPr bwMode="auto">
          <a:xfrm>
            <a:off x="533400" y="4343400"/>
            <a:ext cx="8305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b="0"/>
              <a:t>Gázok egyszerű diffúzióval képesek átjutni. Permeábilis a membrán töltéssel nem rendelkező és hidrofób anyagok számára.</a:t>
            </a:r>
            <a:endParaRPr lang="en-GB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02" name="Picture 2" descr="D:\andras\andris\biokemia\mikondrium\trankrl\08-16-Transport-L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219200"/>
            <a:ext cx="7620000" cy="5448300"/>
          </a:xfrm>
          <a:prstGeom prst="rect">
            <a:avLst/>
          </a:prstGeom>
          <a:noFill/>
        </p:spPr>
      </p:pic>
      <p:sp>
        <p:nvSpPr>
          <p:cNvPr id="204803" name="Text Box 3"/>
          <p:cNvSpPr txBox="1">
            <a:spLocks noChangeArrowheads="1"/>
          </p:cNvSpPr>
          <p:nvPr/>
        </p:nvSpPr>
        <p:spPr bwMode="auto">
          <a:xfrm>
            <a:off x="228600" y="228600"/>
            <a:ext cx="8763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0"/>
              <a:t>Egyszerű diffúzió: az anyag a koncentrációgradiens irányába szabadon permeál a membránon keresztül. Viszonylag ritka.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1188" name="Object 1028"/>
          <p:cNvGraphicFramePr>
            <a:graphicFrameLocks noChangeAspect="1"/>
          </p:cNvGraphicFramePr>
          <p:nvPr/>
        </p:nvGraphicFramePr>
        <p:xfrm>
          <a:off x="228600" y="2209800"/>
          <a:ext cx="4267200" cy="367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62" name="Worksheet" r:id="rId3" imgW="4660560" imgH="4025160" progId="Excel.Sheet.8">
                  <p:embed/>
                </p:oleObj>
              </mc:Choice>
              <mc:Fallback>
                <p:oleObj name="Worksheet" r:id="rId3" imgW="4660560" imgH="4025160" progId="Excel.Shee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209800"/>
                        <a:ext cx="4267200" cy="3676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1191" name="Object 1031"/>
          <p:cNvGraphicFramePr>
            <a:graphicFrameLocks noChangeAspect="1"/>
          </p:cNvGraphicFramePr>
          <p:nvPr/>
        </p:nvGraphicFramePr>
        <p:xfrm>
          <a:off x="4724400" y="2209800"/>
          <a:ext cx="4221163" cy="3636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63" name="Worksheet" r:id="rId5" imgW="4660560" imgH="4025160" progId="Excel.Sheet.8">
                  <p:embed/>
                </p:oleObj>
              </mc:Choice>
              <mc:Fallback>
                <p:oleObj name="Worksheet" r:id="rId5" imgW="4660560" imgH="4025160" progId="Excel.Shee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2209800"/>
                        <a:ext cx="4221163" cy="3636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1192" name="Text Box 1032"/>
          <p:cNvSpPr txBox="1">
            <a:spLocks noChangeArrowheads="1"/>
          </p:cNvSpPr>
          <p:nvPr/>
        </p:nvSpPr>
        <p:spPr bwMode="auto">
          <a:xfrm>
            <a:off x="914400" y="152400"/>
            <a:ext cx="723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b="1" dirty="0" err="1"/>
              <a:t>Facilitált</a:t>
            </a:r>
            <a:r>
              <a:rPr lang="en-GB" b="1" dirty="0"/>
              <a:t> </a:t>
            </a:r>
            <a:r>
              <a:rPr lang="en-GB" b="1" dirty="0" err="1"/>
              <a:t>diffúzió</a:t>
            </a:r>
            <a:endParaRPr lang="en-GB" b="1" dirty="0"/>
          </a:p>
        </p:txBody>
      </p:sp>
      <p:sp>
        <p:nvSpPr>
          <p:cNvPr id="221193" name="Text Box 1033"/>
          <p:cNvSpPr txBox="1">
            <a:spLocks noChangeArrowheads="1"/>
          </p:cNvSpPr>
          <p:nvPr/>
        </p:nvSpPr>
        <p:spPr bwMode="auto">
          <a:xfrm>
            <a:off x="304800" y="533400"/>
            <a:ext cx="84582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0" dirty="0" err="1"/>
              <a:t>Fehérje</a:t>
            </a:r>
            <a:r>
              <a:rPr lang="en-GB" b="0" dirty="0"/>
              <a:t> </a:t>
            </a:r>
            <a:r>
              <a:rPr lang="en-GB" b="0" dirty="0" err="1"/>
              <a:t>közreműködésével</a:t>
            </a:r>
            <a:r>
              <a:rPr lang="en-GB" b="0" dirty="0"/>
              <a:t> a </a:t>
            </a:r>
            <a:r>
              <a:rPr lang="en-GB" b="0" dirty="0" err="1"/>
              <a:t>koncentrációgradiens</a:t>
            </a:r>
            <a:r>
              <a:rPr lang="en-GB" b="0" dirty="0"/>
              <a:t> </a:t>
            </a:r>
            <a:r>
              <a:rPr lang="en-GB" b="0" dirty="0" err="1"/>
              <a:t>irányába</a:t>
            </a:r>
            <a:r>
              <a:rPr lang="en-GB" b="0" dirty="0"/>
              <a:t> </a:t>
            </a:r>
            <a:r>
              <a:rPr lang="en-GB" b="0" dirty="0" err="1"/>
              <a:t>történik</a:t>
            </a:r>
            <a:r>
              <a:rPr lang="en-GB" b="0" dirty="0"/>
              <a:t> (</a:t>
            </a:r>
            <a:r>
              <a:rPr lang="en-GB" b="0" dirty="0" err="1"/>
              <a:t>passzív</a:t>
            </a:r>
            <a:r>
              <a:rPr lang="en-GB" b="0" dirty="0"/>
              <a:t> </a:t>
            </a:r>
            <a:r>
              <a:rPr lang="en-GB" b="0" dirty="0" err="1"/>
              <a:t>transzport</a:t>
            </a:r>
            <a:r>
              <a:rPr lang="en-GB" b="0" dirty="0"/>
              <a:t>).</a:t>
            </a:r>
          </a:p>
          <a:p>
            <a:pPr>
              <a:spcBef>
                <a:spcPct val="50000"/>
              </a:spcBef>
            </a:pPr>
            <a:r>
              <a:rPr lang="en-GB" b="0" dirty="0" err="1"/>
              <a:t>Hasonló</a:t>
            </a:r>
            <a:r>
              <a:rPr lang="en-GB" b="0" dirty="0"/>
              <a:t> </a:t>
            </a:r>
            <a:r>
              <a:rPr lang="en-GB" b="0" dirty="0" err="1"/>
              <a:t>az</a:t>
            </a:r>
            <a:r>
              <a:rPr lang="en-GB" b="0" dirty="0"/>
              <a:t> </a:t>
            </a:r>
            <a:r>
              <a:rPr lang="en-GB" b="0" dirty="0" err="1"/>
              <a:t>enzimreakciókhoz</a:t>
            </a:r>
            <a:r>
              <a:rPr lang="en-GB" b="0" dirty="0"/>
              <a:t>: a transzporter </a:t>
            </a:r>
            <a:r>
              <a:rPr lang="en-GB" b="0" dirty="0" err="1"/>
              <a:t>megköti</a:t>
            </a:r>
            <a:r>
              <a:rPr lang="en-GB" b="0" dirty="0"/>
              <a:t> a </a:t>
            </a:r>
            <a:r>
              <a:rPr lang="en-GB" b="0" dirty="0" err="1"/>
              <a:t>szubsztrátot</a:t>
            </a:r>
            <a:r>
              <a:rPr lang="en-GB" b="0" dirty="0"/>
              <a:t>, </a:t>
            </a:r>
            <a:r>
              <a:rPr lang="en-GB" b="0" dirty="0" err="1"/>
              <a:t>sztereospecifikus</a:t>
            </a:r>
            <a:r>
              <a:rPr lang="en-GB" b="0" dirty="0"/>
              <a:t>, </a:t>
            </a:r>
            <a:r>
              <a:rPr lang="en-GB" b="0" dirty="0" err="1"/>
              <a:t>hasonló</a:t>
            </a:r>
            <a:r>
              <a:rPr lang="en-GB" b="0" dirty="0"/>
              <a:t> </a:t>
            </a:r>
            <a:r>
              <a:rPr lang="en-GB" b="0" dirty="0" err="1"/>
              <a:t>kinetika</a:t>
            </a:r>
            <a:endParaRPr lang="en-GB" b="0" dirty="0"/>
          </a:p>
        </p:txBody>
      </p:sp>
      <p:sp>
        <p:nvSpPr>
          <p:cNvPr id="221194" name="Text Box 1034"/>
          <p:cNvSpPr txBox="1">
            <a:spLocks noChangeArrowheads="1"/>
          </p:cNvSpPr>
          <p:nvPr/>
        </p:nvSpPr>
        <p:spPr bwMode="auto">
          <a:xfrm>
            <a:off x="304800" y="5867400"/>
            <a:ext cx="8610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0"/>
              <a:t>Csak a koncentrációgradiensnek megfelelő irányba folyik. Feldúsúlás általa nem következhet be.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1" name="Rectangle 3"/>
          <p:cNvSpPr>
            <a:spLocks noChangeArrowheads="1"/>
          </p:cNvSpPr>
          <p:nvPr/>
        </p:nvSpPr>
        <p:spPr bwMode="auto">
          <a:xfrm>
            <a:off x="0" y="2809875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u-HU"/>
          </a:p>
        </p:txBody>
      </p:sp>
      <p:graphicFrame>
        <p:nvGraphicFramePr>
          <p:cNvPr id="226304" name="Object 0"/>
          <p:cNvGraphicFramePr>
            <a:graphicFrameLocks noChangeAspect="1"/>
          </p:cNvGraphicFramePr>
          <p:nvPr/>
        </p:nvGraphicFramePr>
        <p:xfrm>
          <a:off x="1003300" y="333375"/>
          <a:ext cx="7175500" cy="2695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64" name="Picture" r:id="rId3" imgW="3296412" imgH="1239012" progId="Word.Picture.8">
                  <p:embed/>
                </p:oleObj>
              </mc:Choice>
              <mc:Fallback>
                <p:oleObj name="Picture" r:id="rId3" imgW="3296412" imgH="1239012" progId="Word.Picture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3300" y="333375"/>
                        <a:ext cx="7175500" cy="2695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1973" name="AutoShape 5"/>
          <p:cNvSpPr>
            <a:spLocks noChangeArrowheads="1"/>
          </p:cNvSpPr>
          <p:nvPr/>
        </p:nvSpPr>
        <p:spPr bwMode="auto">
          <a:xfrm>
            <a:off x="3657600" y="4191000"/>
            <a:ext cx="381000" cy="1676400"/>
          </a:xfrm>
          <a:prstGeom prst="flowChartDelay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11974" name="AutoShape 6"/>
          <p:cNvSpPr>
            <a:spLocks noChangeArrowheads="1"/>
          </p:cNvSpPr>
          <p:nvPr/>
        </p:nvSpPr>
        <p:spPr bwMode="auto">
          <a:xfrm rot="10777115">
            <a:off x="4191000" y="4191000"/>
            <a:ext cx="381000" cy="1676400"/>
          </a:xfrm>
          <a:prstGeom prst="flowChartDelay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11975" name="Line 7"/>
          <p:cNvSpPr>
            <a:spLocks noChangeShapeType="1"/>
          </p:cNvSpPr>
          <p:nvPr/>
        </p:nvSpPr>
        <p:spPr bwMode="auto">
          <a:xfrm>
            <a:off x="990600" y="4572000"/>
            <a:ext cx="2667000" cy="0"/>
          </a:xfrm>
          <a:prstGeom prst="line">
            <a:avLst/>
          </a:prstGeom>
          <a:noFill/>
          <a:ln w="12700">
            <a:solidFill>
              <a:srgbClr val="66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11976" name="Line 8"/>
          <p:cNvSpPr>
            <a:spLocks noChangeShapeType="1"/>
          </p:cNvSpPr>
          <p:nvPr/>
        </p:nvSpPr>
        <p:spPr bwMode="auto">
          <a:xfrm>
            <a:off x="990600" y="5410200"/>
            <a:ext cx="2667000" cy="0"/>
          </a:xfrm>
          <a:prstGeom prst="line">
            <a:avLst/>
          </a:prstGeom>
          <a:noFill/>
          <a:ln w="12700">
            <a:solidFill>
              <a:srgbClr val="66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11977" name="Line 9"/>
          <p:cNvSpPr>
            <a:spLocks noChangeShapeType="1"/>
          </p:cNvSpPr>
          <p:nvPr/>
        </p:nvSpPr>
        <p:spPr bwMode="auto">
          <a:xfrm>
            <a:off x="4572000" y="4572000"/>
            <a:ext cx="2286000" cy="0"/>
          </a:xfrm>
          <a:prstGeom prst="line">
            <a:avLst/>
          </a:prstGeom>
          <a:noFill/>
          <a:ln w="12700">
            <a:solidFill>
              <a:srgbClr val="66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11978" name="Line 10"/>
          <p:cNvSpPr>
            <a:spLocks noChangeShapeType="1"/>
          </p:cNvSpPr>
          <p:nvPr/>
        </p:nvSpPr>
        <p:spPr bwMode="auto">
          <a:xfrm>
            <a:off x="4572000" y="5410200"/>
            <a:ext cx="2286000" cy="0"/>
          </a:xfrm>
          <a:prstGeom prst="line">
            <a:avLst/>
          </a:prstGeom>
          <a:noFill/>
          <a:ln w="12700">
            <a:solidFill>
              <a:srgbClr val="66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11979" name="Line 11"/>
          <p:cNvSpPr>
            <a:spLocks noChangeShapeType="1"/>
          </p:cNvSpPr>
          <p:nvPr/>
        </p:nvSpPr>
        <p:spPr bwMode="auto">
          <a:xfrm flipV="1">
            <a:off x="4114800" y="3962400"/>
            <a:ext cx="0" cy="2133600"/>
          </a:xfrm>
          <a:prstGeom prst="line">
            <a:avLst/>
          </a:prstGeom>
          <a:noFill/>
          <a:ln w="31750">
            <a:solidFill>
              <a:srgbClr val="B489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11980" name="Oval 12"/>
          <p:cNvSpPr>
            <a:spLocks noChangeArrowheads="1"/>
          </p:cNvSpPr>
          <p:nvPr/>
        </p:nvSpPr>
        <p:spPr bwMode="auto">
          <a:xfrm>
            <a:off x="4038600" y="6324600"/>
            <a:ext cx="152400" cy="1524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11981" name="Oval 13"/>
          <p:cNvSpPr>
            <a:spLocks noChangeArrowheads="1"/>
          </p:cNvSpPr>
          <p:nvPr/>
        </p:nvSpPr>
        <p:spPr bwMode="auto">
          <a:xfrm>
            <a:off x="4038600" y="3657600"/>
            <a:ext cx="152400" cy="1524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755650" y="1773238"/>
            <a:ext cx="755015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4800" b="1"/>
              <a:t>Biokémia</a:t>
            </a: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1962150" y="2514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hu-HU"/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611188" y="3357563"/>
            <a:ext cx="7848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5400"/>
              <a:t>De mire jó ez az egész?</a:t>
            </a:r>
            <a:endParaRPr lang="en-US" sz="5400"/>
          </a:p>
        </p:txBody>
      </p:sp>
      <p:grpSp>
        <p:nvGrpSpPr>
          <p:cNvPr id="38923" name="Group 11"/>
          <p:cNvGrpSpPr>
            <a:grpSpLocks/>
          </p:cNvGrpSpPr>
          <p:nvPr/>
        </p:nvGrpSpPr>
        <p:grpSpPr bwMode="auto">
          <a:xfrm>
            <a:off x="684213" y="188913"/>
            <a:ext cx="7993062" cy="6486525"/>
            <a:chOff x="431" y="119"/>
            <a:chExt cx="5035" cy="4086"/>
          </a:xfrm>
        </p:grpSpPr>
        <p:pic>
          <p:nvPicPr>
            <p:cNvPr id="38919" name="Picture 7" descr="boring-class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31" y="2693"/>
              <a:ext cx="1980" cy="1485"/>
            </a:xfrm>
            <a:prstGeom prst="rect">
              <a:avLst/>
            </a:prstGeom>
            <a:noFill/>
          </p:spPr>
        </p:pic>
        <p:pic>
          <p:nvPicPr>
            <p:cNvPr id="38920" name="Picture 8" descr="tt022406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742" y="119"/>
              <a:ext cx="1719" cy="1324"/>
            </a:xfrm>
            <a:prstGeom prst="rect">
              <a:avLst/>
            </a:prstGeom>
            <a:noFill/>
          </p:spPr>
        </p:pic>
        <p:pic>
          <p:nvPicPr>
            <p:cNvPr id="38921" name="Picture 9" descr="bored-girl-student-sleeps-in-classroom-IC5009-88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107" y="2659"/>
              <a:ext cx="2359" cy="1546"/>
            </a:xfrm>
            <a:prstGeom prst="rect">
              <a:avLst/>
            </a:prstGeom>
            <a:noFill/>
          </p:spPr>
        </p:pic>
        <p:pic>
          <p:nvPicPr>
            <p:cNvPr id="38922" name="Picture 10" descr="bored-student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31" y="164"/>
              <a:ext cx="900" cy="1344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Text Box 1026"/>
          <p:cNvSpPr txBox="1">
            <a:spLocks noChangeArrowheads="1"/>
          </p:cNvSpPr>
          <p:nvPr/>
        </p:nvSpPr>
        <p:spPr bwMode="auto">
          <a:xfrm>
            <a:off x="914400" y="152400"/>
            <a:ext cx="7315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/>
              <a:t>Glukóz transzporterek (GLUT család)</a:t>
            </a:r>
            <a:endParaRPr lang="en-US" b="0"/>
          </a:p>
        </p:txBody>
      </p:sp>
      <p:sp>
        <p:nvSpPr>
          <p:cNvPr id="223235" name="Text Box 1027"/>
          <p:cNvSpPr txBox="1">
            <a:spLocks noChangeArrowheads="1"/>
          </p:cNvSpPr>
          <p:nvPr/>
        </p:nvSpPr>
        <p:spPr bwMode="auto">
          <a:xfrm>
            <a:off x="381000" y="838200"/>
            <a:ext cx="85344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en-US" b="0" dirty="0"/>
              <a:t>GLUT 1: </a:t>
            </a:r>
            <a:r>
              <a:rPr lang="en-US" b="0" dirty="0" err="1"/>
              <a:t>vörösvértest</a:t>
            </a:r>
            <a:r>
              <a:rPr lang="en-US" b="0" dirty="0"/>
              <a:t>, </a:t>
            </a:r>
            <a:r>
              <a:rPr lang="en-US" b="0" dirty="0" err="1"/>
              <a:t>agy</a:t>
            </a:r>
            <a:r>
              <a:rPr lang="en-US" b="0" dirty="0"/>
              <a:t>, </a:t>
            </a:r>
            <a:r>
              <a:rPr lang="en-US" b="0" dirty="0" err="1"/>
              <a:t>izom</a:t>
            </a:r>
            <a:r>
              <a:rPr lang="en-US" b="0" dirty="0"/>
              <a:t> </a:t>
            </a:r>
            <a:r>
              <a:rPr lang="en-US" b="0" dirty="0" err="1"/>
              <a:t>zsírszövet</a:t>
            </a:r>
            <a:r>
              <a:rPr lang="en-US" b="0" dirty="0"/>
              <a:t>, </a:t>
            </a:r>
            <a:r>
              <a:rPr lang="en-US" b="0" dirty="0" err="1"/>
              <a:t>működése</a:t>
            </a:r>
            <a:r>
              <a:rPr lang="en-US" b="0" dirty="0"/>
              <a:t> </a:t>
            </a:r>
            <a:r>
              <a:rPr lang="en-US" b="0" dirty="0" err="1"/>
              <a:t>nem</a:t>
            </a:r>
            <a:r>
              <a:rPr lang="en-US" b="0" dirty="0"/>
              <a:t> 		     </a:t>
            </a:r>
            <a:r>
              <a:rPr lang="en-US" b="0" dirty="0" err="1"/>
              <a:t>inzulinfüggő</a:t>
            </a:r>
            <a:endParaRPr lang="en-US" b="0" dirty="0"/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b="0" dirty="0"/>
              <a:t>GLUT 2: </a:t>
            </a:r>
            <a:r>
              <a:rPr lang="en-US" b="0" dirty="0" err="1"/>
              <a:t>májsejtek</a:t>
            </a:r>
            <a:r>
              <a:rPr lang="en-US" b="0" dirty="0"/>
              <a:t>, pancreas </a:t>
            </a:r>
            <a:r>
              <a:rPr lang="en-US" b="0" dirty="0">
                <a:latin typeface="Symbol" pitchFamily="18" charset="2"/>
              </a:rPr>
              <a:t>b</a:t>
            </a:r>
            <a:r>
              <a:rPr lang="en-US" b="0" dirty="0"/>
              <a:t>-</a:t>
            </a:r>
            <a:r>
              <a:rPr lang="en-US" b="0" dirty="0" err="1"/>
              <a:t>sejtek</a:t>
            </a:r>
            <a:r>
              <a:rPr lang="en-US" b="0" dirty="0"/>
              <a:t>, </a:t>
            </a:r>
            <a:r>
              <a:rPr lang="en-US" b="0" dirty="0" err="1"/>
              <a:t>vese</a:t>
            </a:r>
            <a:r>
              <a:rPr lang="en-US" b="0" dirty="0"/>
              <a:t>, </a:t>
            </a:r>
            <a:r>
              <a:rPr lang="en-US" b="0" dirty="0" err="1"/>
              <a:t>vékonybél</a:t>
            </a:r>
            <a:r>
              <a:rPr lang="en-US" b="0" dirty="0"/>
              <a:t>, </a:t>
            </a:r>
            <a:r>
              <a:rPr lang="en-US" b="0" dirty="0" err="1"/>
              <a:t>magas</a:t>
            </a:r>
            <a:r>
              <a:rPr lang="en-US" b="0" dirty="0"/>
              <a:t> K</a:t>
            </a:r>
            <a:r>
              <a:rPr lang="en-US" b="0" baseline="-25000" dirty="0"/>
              <a:t>m</a:t>
            </a:r>
            <a:r>
              <a:rPr lang="en-US" b="0" dirty="0"/>
              <a:t> 	     </a:t>
            </a:r>
            <a:r>
              <a:rPr lang="en-US" b="0" dirty="0" err="1"/>
              <a:t>érték</a:t>
            </a:r>
            <a:endParaRPr lang="en-US" b="0" dirty="0"/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b="0" dirty="0"/>
              <a:t>GLUT 3: </a:t>
            </a:r>
            <a:r>
              <a:rPr lang="en-US" b="0" dirty="0" err="1"/>
              <a:t>idegsejtek</a:t>
            </a:r>
            <a:r>
              <a:rPr lang="en-US" b="0" dirty="0"/>
              <a:t>, </a:t>
            </a:r>
            <a:r>
              <a:rPr lang="en-US" b="0" dirty="0" err="1"/>
              <a:t>alacsony</a:t>
            </a:r>
            <a:r>
              <a:rPr lang="en-US" b="0" dirty="0"/>
              <a:t> K</a:t>
            </a:r>
            <a:r>
              <a:rPr lang="en-US" b="0" baseline="-25000" dirty="0"/>
              <a:t>m</a:t>
            </a:r>
            <a:r>
              <a:rPr lang="en-US" b="0" dirty="0"/>
              <a:t> </a:t>
            </a:r>
            <a:r>
              <a:rPr lang="en-US" b="0" dirty="0" err="1"/>
              <a:t>érték</a:t>
            </a:r>
            <a:endParaRPr lang="en-US" b="0" dirty="0"/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b="0" dirty="0"/>
              <a:t>GLUT 4: </a:t>
            </a:r>
            <a:r>
              <a:rPr lang="en-US" b="0" dirty="0" err="1"/>
              <a:t>izom</a:t>
            </a:r>
            <a:r>
              <a:rPr lang="en-US" b="0" dirty="0"/>
              <a:t>, </a:t>
            </a:r>
            <a:r>
              <a:rPr lang="en-US" b="0" dirty="0" err="1"/>
              <a:t>zsírszövet</a:t>
            </a:r>
            <a:r>
              <a:rPr lang="en-US" b="0" dirty="0"/>
              <a:t>, </a:t>
            </a:r>
            <a:r>
              <a:rPr lang="en-US" b="0" dirty="0" err="1"/>
              <a:t>inzulindependens</a:t>
            </a:r>
            <a:endParaRPr lang="en-US" b="0" dirty="0"/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b="0" dirty="0"/>
              <a:t>GLUT 5: </a:t>
            </a:r>
            <a:r>
              <a:rPr lang="en-US" b="0" dirty="0" err="1"/>
              <a:t>fruktóztranszporter</a:t>
            </a:r>
            <a:endParaRPr lang="en-US" b="0" dirty="0"/>
          </a:p>
        </p:txBody>
      </p:sp>
      <p:pic>
        <p:nvPicPr>
          <p:cNvPr id="223236" name="Picture 1028" descr="C:\adatok\letoltesek\diab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4648200"/>
            <a:ext cx="5257800" cy="19034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899" name="Picture 10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3733800"/>
            <a:ext cx="247650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8901" name="Picture 102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3810000"/>
            <a:ext cx="240982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8902" name="Picture 1030" descr="C:\My Documents\gyerekek\andris\BIOKEMIA\nrm782-f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228600"/>
            <a:ext cx="5715000" cy="3114675"/>
          </a:xfrm>
          <a:prstGeom prst="rect">
            <a:avLst/>
          </a:prstGeom>
          <a:noFill/>
        </p:spPr>
      </p:pic>
      <p:sp>
        <p:nvSpPr>
          <p:cNvPr id="208903" name="Line 1031"/>
          <p:cNvSpPr>
            <a:spLocks noChangeShapeType="1"/>
          </p:cNvSpPr>
          <p:nvPr/>
        </p:nvSpPr>
        <p:spPr bwMode="auto">
          <a:xfrm>
            <a:off x="3429000" y="4876800"/>
            <a:ext cx="2514600" cy="0"/>
          </a:xfrm>
          <a:prstGeom prst="line">
            <a:avLst/>
          </a:prstGeom>
          <a:noFill/>
          <a:ln w="57150">
            <a:solidFill>
              <a:srgbClr val="6633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08904" name="Text Box 1032"/>
          <p:cNvSpPr txBox="1">
            <a:spLocks noChangeArrowheads="1"/>
          </p:cNvSpPr>
          <p:nvPr/>
        </p:nvSpPr>
        <p:spPr bwMode="auto">
          <a:xfrm>
            <a:off x="3886200" y="42672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inzulin</a:t>
            </a:r>
          </a:p>
        </p:txBody>
      </p:sp>
      <p:sp>
        <p:nvSpPr>
          <p:cNvPr id="208905" name="Text Box 1033"/>
          <p:cNvSpPr txBox="1">
            <a:spLocks noChangeArrowheads="1"/>
          </p:cNvSpPr>
          <p:nvPr/>
        </p:nvSpPr>
        <p:spPr bwMode="auto">
          <a:xfrm>
            <a:off x="152400" y="3810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0"/>
              <a:t>A GLUT 4 szerkezete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8" name="Rectangle 6"/>
          <p:cNvSpPr>
            <a:spLocks noChangeArrowheads="1"/>
          </p:cNvSpPr>
          <p:nvPr/>
        </p:nvSpPr>
        <p:spPr bwMode="auto">
          <a:xfrm>
            <a:off x="3352800" y="152400"/>
            <a:ext cx="5410200" cy="34290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graphicFrame>
        <p:nvGraphicFramePr>
          <p:cNvPr id="227328" name="Object 0"/>
          <p:cNvGraphicFramePr>
            <a:graphicFrameLocks noGrp="1" noChangeAspect="1"/>
          </p:cNvGraphicFramePr>
          <p:nvPr>
            <p:ph sz="half" idx="1"/>
          </p:nvPr>
        </p:nvGraphicFramePr>
        <p:xfrm>
          <a:off x="3355975" y="152400"/>
          <a:ext cx="5432425" cy="343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88" name="Picture" r:id="rId3" imgW="2800440" imgH="1771560" progId="Word.Picture.8">
                  <p:embed/>
                </p:oleObj>
              </mc:Choice>
              <mc:Fallback>
                <p:oleObj name="Picture" r:id="rId3" imgW="2800440" imgH="1771560" progId="Word.Picture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5975" y="152400"/>
                        <a:ext cx="5432425" cy="3436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2999" name="Text Box 7"/>
          <p:cNvSpPr txBox="1">
            <a:spLocks noChangeArrowheads="1"/>
          </p:cNvSpPr>
          <p:nvPr/>
        </p:nvSpPr>
        <p:spPr bwMode="auto">
          <a:xfrm>
            <a:off x="304800" y="457200"/>
            <a:ext cx="2819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0"/>
              <a:t>Uniport: egyetlen anyag transzportja</a:t>
            </a:r>
          </a:p>
        </p:txBody>
      </p:sp>
      <p:sp>
        <p:nvSpPr>
          <p:cNvPr id="213000" name="Text Box 8"/>
          <p:cNvSpPr txBox="1">
            <a:spLocks noChangeArrowheads="1"/>
          </p:cNvSpPr>
          <p:nvPr/>
        </p:nvSpPr>
        <p:spPr bwMode="auto">
          <a:xfrm>
            <a:off x="228600" y="1828800"/>
            <a:ext cx="2895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0"/>
              <a:t>Kotranszport: több anyag egyidejű transzportja</a:t>
            </a:r>
            <a:endParaRPr lang="en-GB"/>
          </a:p>
        </p:txBody>
      </p:sp>
      <p:sp>
        <p:nvSpPr>
          <p:cNvPr id="213001" name="Text Box 9"/>
          <p:cNvSpPr txBox="1">
            <a:spLocks noChangeArrowheads="1"/>
          </p:cNvSpPr>
          <p:nvPr/>
        </p:nvSpPr>
        <p:spPr bwMode="auto">
          <a:xfrm>
            <a:off x="228600" y="3810000"/>
            <a:ext cx="86868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0"/>
              <a:t>Szimport: a kotranszport azon esete, amikor az anyagok azonos irányba transzportálódnak</a:t>
            </a:r>
          </a:p>
          <a:p>
            <a:pPr>
              <a:spcBef>
                <a:spcPct val="50000"/>
              </a:spcBef>
            </a:pPr>
            <a:r>
              <a:rPr lang="en-GB" b="0"/>
              <a:t>Antiport: ha ellentétes irányba szállítódnak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Text Box 2"/>
          <p:cNvSpPr txBox="1">
            <a:spLocks noChangeArrowheads="1"/>
          </p:cNvSpPr>
          <p:nvPr/>
        </p:nvSpPr>
        <p:spPr bwMode="auto">
          <a:xfrm>
            <a:off x="1371600" y="152400"/>
            <a:ext cx="662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 dirty="0"/>
              <a:t>A </a:t>
            </a:r>
            <a:r>
              <a:rPr lang="en-GB" b="1" dirty="0" err="1"/>
              <a:t>transzportok</a:t>
            </a:r>
            <a:r>
              <a:rPr lang="en-GB" b="1" dirty="0"/>
              <a:t> </a:t>
            </a:r>
            <a:r>
              <a:rPr lang="en-GB" b="1" dirty="0" err="1"/>
              <a:t>energetikája</a:t>
            </a:r>
            <a:endParaRPr lang="en-GB" b="1" dirty="0"/>
          </a:p>
        </p:txBody>
      </p:sp>
      <p:sp>
        <p:nvSpPr>
          <p:cNvPr id="224259" name="Text Box 3"/>
          <p:cNvSpPr txBox="1">
            <a:spLocks noChangeArrowheads="1"/>
          </p:cNvSpPr>
          <p:nvPr/>
        </p:nvSpPr>
        <p:spPr bwMode="auto">
          <a:xfrm>
            <a:off x="228600" y="914400"/>
            <a:ext cx="86868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b="0" dirty="0"/>
              <a:t>T</a:t>
            </a:r>
            <a:r>
              <a:rPr lang="hu-HU" b="0" dirty="0"/>
              <a:t>öltéssel nem rendelkező molekulák esetében a transzport </a:t>
            </a:r>
            <a:r>
              <a:rPr lang="hu-HU" b="0" dirty="0" err="1"/>
              <a:t>szabadenergiaváltozása</a:t>
            </a:r>
            <a:endParaRPr lang="en-GB" b="0" dirty="0">
              <a:latin typeface="Symbol" pitchFamily="18" charset="2"/>
            </a:endParaRPr>
          </a:p>
          <a:p>
            <a:pPr algn="l">
              <a:spcBef>
                <a:spcPct val="50000"/>
              </a:spcBef>
            </a:pPr>
            <a:r>
              <a:rPr lang="en-GB" b="0" dirty="0">
                <a:latin typeface="Symbol" pitchFamily="18" charset="2"/>
              </a:rPr>
              <a:t>D</a:t>
            </a:r>
            <a:r>
              <a:rPr lang="en-GB" b="0" dirty="0"/>
              <a:t>G = 2,3 RT </a:t>
            </a:r>
            <a:r>
              <a:rPr lang="en-GB" b="0" dirty="0" err="1"/>
              <a:t>lg</a:t>
            </a:r>
            <a:r>
              <a:rPr lang="en-GB" b="0" dirty="0"/>
              <a:t> </a:t>
            </a:r>
            <a:r>
              <a:rPr lang="en-US" b="0" dirty="0"/>
              <a:t>[c</a:t>
            </a:r>
            <a:r>
              <a:rPr lang="en-US" b="0" baseline="-25000" dirty="0"/>
              <a:t>2</a:t>
            </a:r>
            <a:r>
              <a:rPr lang="en-US" b="0" dirty="0"/>
              <a:t>]/[c</a:t>
            </a:r>
            <a:r>
              <a:rPr lang="en-US" b="0" baseline="-25000" dirty="0"/>
              <a:t>1</a:t>
            </a:r>
            <a:r>
              <a:rPr lang="en-US" b="0" dirty="0"/>
              <a:t>]</a:t>
            </a:r>
          </a:p>
          <a:p>
            <a:pPr algn="l">
              <a:spcBef>
                <a:spcPct val="50000"/>
              </a:spcBef>
            </a:pPr>
            <a:r>
              <a:rPr lang="en-GB" b="0" dirty="0"/>
              <a:t>T</a:t>
            </a:r>
            <a:r>
              <a:rPr lang="hu-HU" b="0" dirty="0"/>
              <a:t>öltéssel rendelkező molekulák esetében a transzport </a:t>
            </a:r>
            <a:r>
              <a:rPr lang="hu-HU" b="0" dirty="0" err="1"/>
              <a:t>szabadenergiaváltozása</a:t>
            </a:r>
            <a:endParaRPr lang="en-US" b="0" dirty="0"/>
          </a:p>
          <a:p>
            <a:pPr algn="l">
              <a:spcBef>
                <a:spcPct val="50000"/>
              </a:spcBef>
            </a:pPr>
            <a:r>
              <a:rPr lang="en-GB" b="0" dirty="0">
                <a:latin typeface="Symbol" pitchFamily="18" charset="2"/>
              </a:rPr>
              <a:t>D</a:t>
            </a:r>
            <a:r>
              <a:rPr lang="en-GB" b="0" dirty="0"/>
              <a:t>G = 2,3 RT </a:t>
            </a:r>
            <a:r>
              <a:rPr lang="en-GB" b="0" dirty="0" err="1"/>
              <a:t>lg</a:t>
            </a:r>
            <a:r>
              <a:rPr lang="en-GB" b="0" dirty="0"/>
              <a:t> </a:t>
            </a:r>
            <a:r>
              <a:rPr lang="en-US" b="0" dirty="0"/>
              <a:t>[c</a:t>
            </a:r>
            <a:r>
              <a:rPr lang="en-US" b="0" baseline="-25000" dirty="0"/>
              <a:t>2</a:t>
            </a:r>
            <a:r>
              <a:rPr lang="en-US" b="0" dirty="0"/>
              <a:t>]/[c</a:t>
            </a:r>
            <a:r>
              <a:rPr lang="en-US" b="0" baseline="-25000" dirty="0"/>
              <a:t>1</a:t>
            </a:r>
            <a:r>
              <a:rPr lang="en-US" b="0" dirty="0"/>
              <a:t>]</a:t>
            </a:r>
            <a:r>
              <a:rPr lang="en-GB" b="0" dirty="0"/>
              <a:t> + </a:t>
            </a:r>
            <a:r>
              <a:rPr lang="en-GB" b="0" dirty="0" err="1"/>
              <a:t>zF</a:t>
            </a:r>
            <a:r>
              <a:rPr lang="en-GB" b="0" dirty="0" err="1">
                <a:latin typeface="Symbol" pitchFamily="18" charset="2"/>
              </a:rPr>
              <a:t>Y</a:t>
            </a:r>
            <a:endParaRPr lang="en-GB" b="0" dirty="0">
              <a:latin typeface="Symbol" pitchFamily="18" charset="2"/>
            </a:endParaRPr>
          </a:p>
          <a:p>
            <a:pPr algn="l">
              <a:spcBef>
                <a:spcPct val="50000"/>
              </a:spcBef>
            </a:pPr>
            <a:r>
              <a:rPr lang="en-GB" b="0" dirty="0"/>
              <a:t>F: Faraday </a:t>
            </a:r>
            <a:r>
              <a:rPr lang="en-GB" b="0" dirty="0" err="1"/>
              <a:t>állandó</a:t>
            </a:r>
            <a:r>
              <a:rPr lang="en-GB" b="0" dirty="0"/>
              <a:t> (95</a:t>
            </a:r>
            <a:r>
              <a:rPr lang="en-US" b="0" dirty="0"/>
              <a:t>480 J/V*mol)</a:t>
            </a:r>
          </a:p>
          <a:p>
            <a:pPr algn="l">
              <a:spcBef>
                <a:spcPct val="50000"/>
              </a:spcBef>
            </a:pPr>
            <a:r>
              <a:rPr lang="en-GB" b="0" dirty="0">
                <a:latin typeface="Symbol" pitchFamily="18" charset="2"/>
              </a:rPr>
              <a:t>Y</a:t>
            </a:r>
            <a:r>
              <a:rPr lang="hu-HU" b="0" dirty="0"/>
              <a:t>: membránpotenciál (V)</a:t>
            </a:r>
          </a:p>
          <a:p>
            <a:pPr algn="l">
              <a:spcBef>
                <a:spcPct val="50000"/>
              </a:spcBef>
            </a:pPr>
            <a:r>
              <a:rPr lang="hu-HU" b="0" dirty="0"/>
              <a:t>legyen c</a:t>
            </a:r>
            <a:r>
              <a:rPr lang="hu-HU" b="0" baseline="-25000" dirty="0"/>
              <a:t>1</a:t>
            </a:r>
            <a:r>
              <a:rPr lang="en-US" b="0" dirty="0"/>
              <a:t>&gt;</a:t>
            </a:r>
            <a:r>
              <a:rPr lang="hu-HU" b="0" dirty="0"/>
              <a:t>c</a:t>
            </a:r>
            <a:r>
              <a:rPr lang="hu-HU" b="0" baseline="-25000" dirty="0"/>
              <a:t>2</a:t>
            </a:r>
            <a:endParaRPr lang="hu-HU" b="0" dirty="0"/>
          </a:p>
          <a:p>
            <a:pPr algn="l">
              <a:spcBef>
                <a:spcPct val="50000"/>
              </a:spcBef>
            </a:pPr>
            <a:r>
              <a:rPr lang="hu-HU" b="0" dirty="0"/>
              <a:t>transzportirány: c</a:t>
            </a:r>
            <a:r>
              <a:rPr lang="hu-HU" b="0" baseline="-25000" dirty="0"/>
              <a:t>1</a:t>
            </a:r>
            <a:r>
              <a:rPr lang="hu-HU" b="0" dirty="0"/>
              <a:t>	c</a:t>
            </a:r>
            <a:r>
              <a:rPr lang="hu-HU" b="0" baseline="-25000" dirty="0"/>
              <a:t>2</a:t>
            </a:r>
            <a:r>
              <a:rPr lang="hu-HU" b="0" dirty="0"/>
              <a:t>, a </a:t>
            </a:r>
            <a:r>
              <a:rPr lang="hu-HU" b="0" dirty="0">
                <a:latin typeface="Symbol" pitchFamily="18" charset="2"/>
              </a:rPr>
              <a:t>D</a:t>
            </a:r>
            <a:r>
              <a:rPr lang="hu-HU" b="0" dirty="0"/>
              <a:t>G negatív	passzív transzport</a:t>
            </a:r>
          </a:p>
          <a:p>
            <a:pPr algn="l">
              <a:spcBef>
                <a:spcPct val="50000"/>
              </a:spcBef>
            </a:pPr>
            <a:r>
              <a:rPr lang="hu-HU" b="0" dirty="0"/>
              <a:t>transzportirány: c</a:t>
            </a:r>
            <a:r>
              <a:rPr lang="hu-HU" b="0" baseline="-25000" dirty="0"/>
              <a:t>2</a:t>
            </a:r>
            <a:r>
              <a:rPr lang="hu-HU" b="0" dirty="0"/>
              <a:t>	c</a:t>
            </a:r>
            <a:r>
              <a:rPr lang="hu-HU" b="0" baseline="-25000" dirty="0"/>
              <a:t>1</a:t>
            </a:r>
            <a:r>
              <a:rPr lang="hu-HU" b="0" dirty="0"/>
              <a:t>, a </a:t>
            </a:r>
            <a:r>
              <a:rPr lang="hu-HU" b="0" dirty="0">
                <a:latin typeface="Symbol" pitchFamily="18" charset="2"/>
              </a:rPr>
              <a:t>D</a:t>
            </a:r>
            <a:r>
              <a:rPr lang="hu-HU" b="0" dirty="0"/>
              <a:t>G pozitív	aktív transzport</a:t>
            </a:r>
            <a:endParaRPr lang="en-GB" b="0" dirty="0"/>
          </a:p>
        </p:txBody>
      </p:sp>
      <p:sp>
        <p:nvSpPr>
          <p:cNvPr id="224260" name="Line 4"/>
          <p:cNvSpPr>
            <a:spLocks noChangeShapeType="1"/>
          </p:cNvSpPr>
          <p:nvPr/>
        </p:nvSpPr>
        <p:spPr bwMode="auto">
          <a:xfrm>
            <a:off x="2590800" y="5791200"/>
            <a:ext cx="381000" cy="0"/>
          </a:xfrm>
          <a:prstGeom prst="line">
            <a:avLst/>
          </a:prstGeom>
          <a:noFill/>
          <a:ln w="28575">
            <a:solidFill>
              <a:srgbClr val="6633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algn="l"/>
            <a:endParaRPr lang="hu-HU"/>
          </a:p>
        </p:txBody>
      </p:sp>
      <p:sp>
        <p:nvSpPr>
          <p:cNvPr id="224261" name="Line 5"/>
          <p:cNvSpPr>
            <a:spLocks noChangeShapeType="1"/>
          </p:cNvSpPr>
          <p:nvPr/>
        </p:nvSpPr>
        <p:spPr bwMode="auto">
          <a:xfrm>
            <a:off x="5257800" y="5715000"/>
            <a:ext cx="381000" cy="0"/>
          </a:xfrm>
          <a:prstGeom prst="line">
            <a:avLst/>
          </a:prstGeom>
          <a:noFill/>
          <a:ln w="28575">
            <a:solidFill>
              <a:srgbClr val="6633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algn="l"/>
            <a:endParaRPr lang="hu-HU"/>
          </a:p>
        </p:txBody>
      </p:sp>
      <p:sp>
        <p:nvSpPr>
          <p:cNvPr id="224262" name="Line 6"/>
          <p:cNvSpPr>
            <a:spLocks noChangeShapeType="1"/>
          </p:cNvSpPr>
          <p:nvPr/>
        </p:nvSpPr>
        <p:spPr bwMode="auto">
          <a:xfrm>
            <a:off x="2590800" y="6324600"/>
            <a:ext cx="381000" cy="0"/>
          </a:xfrm>
          <a:prstGeom prst="line">
            <a:avLst/>
          </a:prstGeom>
          <a:noFill/>
          <a:ln w="28575">
            <a:solidFill>
              <a:srgbClr val="6633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algn="l"/>
            <a:endParaRPr lang="hu-HU"/>
          </a:p>
        </p:txBody>
      </p:sp>
      <p:sp>
        <p:nvSpPr>
          <p:cNvPr id="224263" name="Line 7"/>
          <p:cNvSpPr>
            <a:spLocks noChangeShapeType="1"/>
          </p:cNvSpPr>
          <p:nvPr/>
        </p:nvSpPr>
        <p:spPr bwMode="auto">
          <a:xfrm>
            <a:off x="5181600" y="6324600"/>
            <a:ext cx="381000" cy="0"/>
          </a:xfrm>
          <a:prstGeom prst="line">
            <a:avLst/>
          </a:prstGeom>
          <a:noFill/>
          <a:ln w="28575">
            <a:solidFill>
              <a:srgbClr val="6633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algn="l"/>
            <a:endParaRPr lang="hu-HU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Text Box 2"/>
          <p:cNvSpPr txBox="1">
            <a:spLocks noChangeArrowheads="1"/>
          </p:cNvSpPr>
          <p:nvPr/>
        </p:nvSpPr>
        <p:spPr bwMode="auto">
          <a:xfrm>
            <a:off x="838200" y="228600"/>
            <a:ext cx="739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b="1" dirty="0" err="1"/>
              <a:t>Aktív</a:t>
            </a:r>
            <a:r>
              <a:rPr lang="en-GB" b="1" dirty="0"/>
              <a:t> </a:t>
            </a:r>
            <a:r>
              <a:rPr lang="en-GB" b="1" dirty="0" err="1"/>
              <a:t>transzport</a:t>
            </a:r>
            <a:endParaRPr lang="en-GB" b="1" dirty="0"/>
          </a:p>
        </p:txBody>
      </p:sp>
      <p:sp>
        <p:nvSpPr>
          <p:cNvPr id="225283" name="Text Box 3"/>
          <p:cNvSpPr txBox="1">
            <a:spLocks noChangeArrowheads="1"/>
          </p:cNvSpPr>
          <p:nvPr/>
        </p:nvSpPr>
        <p:spPr bwMode="auto">
          <a:xfrm>
            <a:off x="304800" y="762000"/>
            <a:ext cx="85344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b="0" dirty="0"/>
              <a:t>A </a:t>
            </a:r>
            <a:r>
              <a:rPr lang="en-GB" b="0" dirty="0" err="1"/>
              <a:t>sejtek</a:t>
            </a:r>
            <a:r>
              <a:rPr lang="en-GB" b="0" dirty="0"/>
              <a:t> </a:t>
            </a:r>
            <a:r>
              <a:rPr lang="en-GB" b="0" dirty="0" err="1"/>
              <a:t>fiziológiás</a:t>
            </a:r>
            <a:r>
              <a:rPr lang="en-GB" b="0" dirty="0"/>
              <a:t> </a:t>
            </a:r>
            <a:r>
              <a:rPr lang="en-GB" b="0" dirty="0" err="1"/>
              <a:t>működéséhez</a:t>
            </a:r>
            <a:r>
              <a:rPr lang="en-GB" b="0" dirty="0"/>
              <a:t> </a:t>
            </a:r>
            <a:r>
              <a:rPr lang="en-GB" b="0" dirty="0" err="1"/>
              <a:t>szükség</a:t>
            </a:r>
            <a:r>
              <a:rPr lang="en-GB" b="0" dirty="0"/>
              <a:t> van </a:t>
            </a:r>
            <a:r>
              <a:rPr lang="en-GB" b="0" dirty="0" err="1"/>
              <a:t>egyes</a:t>
            </a:r>
            <a:r>
              <a:rPr lang="en-GB" b="0" dirty="0"/>
              <a:t> </a:t>
            </a:r>
            <a:r>
              <a:rPr lang="en-GB" b="0" dirty="0" err="1"/>
              <a:t>anyagok</a:t>
            </a:r>
            <a:r>
              <a:rPr lang="en-GB" b="0" dirty="0"/>
              <a:t> </a:t>
            </a:r>
            <a:r>
              <a:rPr lang="en-GB" b="0" dirty="0" err="1"/>
              <a:t>koncentráció</a:t>
            </a:r>
            <a:r>
              <a:rPr lang="en-GB" b="0" dirty="0"/>
              <a:t>-, </a:t>
            </a:r>
            <a:r>
              <a:rPr lang="en-GB" b="0" dirty="0" err="1"/>
              <a:t>vagy</a:t>
            </a:r>
            <a:r>
              <a:rPr lang="en-GB" b="0" dirty="0"/>
              <a:t> </a:t>
            </a:r>
            <a:r>
              <a:rPr lang="en-GB" b="0" dirty="0" err="1"/>
              <a:t>elektrokémiai</a:t>
            </a:r>
            <a:r>
              <a:rPr lang="en-GB" b="0" dirty="0"/>
              <a:t> </a:t>
            </a:r>
            <a:r>
              <a:rPr lang="en-GB" b="0" dirty="0" err="1"/>
              <a:t>gradiens</a:t>
            </a:r>
            <a:r>
              <a:rPr lang="en-GB" b="0" dirty="0"/>
              <a:t> </a:t>
            </a:r>
            <a:r>
              <a:rPr lang="en-GB" b="0" dirty="0" err="1"/>
              <a:t>ellenében</a:t>
            </a:r>
            <a:r>
              <a:rPr lang="en-GB" b="0" dirty="0"/>
              <a:t> </a:t>
            </a:r>
            <a:r>
              <a:rPr lang="en-GB" b="0" dirty="0" err="1"/>
              <a:t>történő</a:t>
            </a:r>
            <a:r>
              <a:rPr lang="en-GB" b="0" dirty="0"/>
              <a:t> </a:t>
            </a:r>
            <a:r>
              <a:rPr lang="en-GB" b="0" dirty="0" err="1"/>
              <a:t>transzportjára</a:t>
            </a:r>
            <a:r>
              <a:rPr lang="en-GB" b="0" dirty="0"/>
              <a:t>.</a:t>
            </a:r>
          </a:p>
          <a:p>
            <a:pPr algn="l">
              <a:spcBef>
                <a:spcPct val="50000"/>
              </a:spcBef>
            </a:pPr>
            <a:r>
              <a:rPr lang="en-GB" b="0" dirty="0" err="1"/>
              <a:t>Ezen</a:t>
            </a:r>
            <a:r>
              <a:rPr lang="en-GB" b="0" dirty="0"/>
              <a:t> </a:t>
            </a:r>
            <a:r>
              <a:rPr lang="en-GB" b="0" dirty="0" err="1"/>
              <a:t>folyamatok</a:t>
            </a:r>
            <a:r>
              <a:rPr lang="en-GB" b="0" dirty="0"/>
              <a:t> </a:t>
            </a:r>
            <a:r>
              <a:rPr lang="en-GB" b="0" dirty="0" err="1"/>
              <a:t>egy</a:t>
            </a:r>
            <a:r>
              <a:rPr lang="en-GB" b="0" dirty="0"/>
              <a:t> </a:t>
            </a:r>
            <a:r>
              <a:rPr lang="en-GB" b="0" dirty="0" err="1"/>
              <a:t>jelentős</a:t>
            </a:r>
            <a:r>
              <a:rPr lang="en-GB" b="0" dirty="0"/>
              <a:t> </a:t>
            </a:r>
            <a:r>
              <a:rPr lang="en-GB" b="0" dirty="0" err="1"/>
              <a:t>részének</a:t>
            </a:r>
            <a:r>
              <a:rPr lang="en-GB" b="0" dirty="0"/>
              <a:t> </a:t>
            </a:r>
            <a:r>
              <a:rPr lang="en-GB" b="0" dirty="0" err="1"/>
              <a:t>energiaigényét</a:t>
            </a:r>
            <a:r>
              <a:rPr lang="en-GB" b="0" dirty="0"/>
              <a:t> </a:t>
            </a:r>
            <a:r>
              <a:rPr lang="en-GB" b="0" dirty="0" err="1"/>
              <a:t>közvetlenül</a:t>
            </a:r>
            <a:r>
              <a:rPr lang="en-GB" b="0" dirty="0"/>
              <a:t>  </a:t>
            </a:r>
            <a:r>
              <a:rPr lang="en-GB" b="0" dirty="0" err="1"/>
              <a:t>az</a:t>
            </a:r>
            <a:r>
              <a:rPr lang="en-GB" b="0" dirty="0"/>
              <a:t> ATP </a:t>
            </a:r>
            <a:r>
              <a:rPr lang="en-GB" b="0" dirty="0" err="1"/>
              <a:t>hidrolízise</a:t>
            </a:r>
            <a:r>
              <a:rPr lang="en-GB" b="0" dirty="0"/>
              <a:t> </a:t>
            </a:r>
            <a:r>
              <a:rPr lang="en-GB" b="0" dirty="0" err="1"/>
              <a:t>fedezi</a:t>
            </a:r>
            <a:r>
              <a:rPr lang="en-GB" b="0" dirty="0"/>
              <a:t>: </a:t>
            </a:r>
            <a:r>
              <a:rPr lang="en-GB" b="0" dirty="0" err="1"/>
              <a:t>elsődleges</a:t>
            </a:r>
            <a:r>
              <a:rPr lang="en-GB" b="0" dirty="0"/>
              <a:t> </a:t>
            </a:r>
            <a:r>
              <a:rPr lang="en-GB" b="0" dirty="0" err="1"/>
              <a:t>aktív</a:t>
            </a:r>
            <a:r>
              <a:rPr lang="en-GB" b="0" dirty="0"/>
              <a:t> </a:t>
            </a:r>
            <a:r>
              <a:rPr lang="en-GB" b="0" dirty="0" err="1"/>
              <a:t>transzport</a:t>
            </a:r>
            <a:r>
              <a:rPr lang="en-GB" b="0" dirty="0"/>
              <a:t> (pl.: Na</a:t>
            </a:r>
            <a:r>
              <a:rPr lang="en-US" b="0" baseline="30000" dirty="0"/>
              <a:t>+</a:t>
            </a:r>
            <a:r>
              <a:rPr lang="hu-HU" b="0" dirty="0"/>
              <a:t>, K</a:t>
            </a:r>
            <a:r>
              <a:rPr lang="en-US" b="0" baseline="30000" dirty="0"/>
              <a:t>+</a:t>
            </a:r>
            <a:r>
              <a:rPr lang="hu-HU" b="0" dirty="0"/>
              <a:t> pumpa)</a:t>
            </a:r>
            <a:endParaRPr lang="en-GB" b="0" dirty="0"/>
          </a:p>
          <a:p>
            <a:pPr algn="l">
              <a:spcBef>
                <a:spcPct val="50000"/>
              </a:spcBef>
            </a:pPr>
            <a:r>
              <a:rPr lang="en-GB" b="0" dirty="0" err="1"/>
              <a:t>Egyes</a:t>
            </a:r>
            <a:r>
              <a:rPr lang="en-GB" b="0" dirty="0"/>
              <a:t> </a:t>
            </a:r>
            <a:r>
              <a:rPr lang="en-GB" b="0" dirty="0" err="1"/>
              <a:t>transzport</a:t>
            </a:r>
            <a:r>
              <a:rPr lang="en-GB" b="0" dirty="0"/>
              <a:t> </a:t>
            </a:r>
            <a:r>
              <a:rPr lang="en-GB" b="0" dirty="0" err="1"/>
              <a:t>folyamatok</a:t>
            </a:r>
            <a:r>
              <a:rPr lang="en-GB" b="0" dirty="0"/>
              <a:t> </a:t>
            </a:r>
            <a:r>
              <a:rPr lang="en-GB" b="0" dirty="0" err="1"/>
              <a:t>egy</a:t>
            </a:r>
            <a:r>
              <a:rPr lang="en-GB" b="0" dirty="0"/>
              <a:t> </a:t>
            </a:r>
            <a:r>
              <a:rPr lang="en-GB" b="0" dirty="0" err="1"/>
              <a:t>másik</a:t>
            </a:r>
            <a:r>
              <a:rPr lang="en-GB" b="0" dirty="0"/>
              <a:t> </a:t>
            </a:r>
            <a:r>
              <a:rPr lang="en-GB" b="0" dirty="0" err="1"/>
              <a:t>anyag</a:t>
            </a:r>
            <a:r>
              <a:rPr lang="en-GB" b="0" dirty="0"/>
              <a:t> </a:t>
            </a:r>
            <a:r>
              <a:rPr lang="en-GB" b="0" dirty="0" err="1"/>
              <a:t>elektrokémiai</a:t>
            </a:r>
            <a:r>
              <a:rPr lang="en-GB" b="0" dirty="0"/>
              <a:t> </a:t>
            </a:r>
            <a:r>
              <a:rPr lang="en-GB" b="0" dirty="0" err="1"/>
              <a:t>gradiensének</a:t>
            </a:r>
            <a:r>
              <a:rPr lang="en-GB" b="0" dirty="0"/>
              <a:t> </a:t>
            </a:r>
            <a:r>
              <a:rPr lang="en-GB" b="0" dirty="0" err="1"/>
              <a:t>megfelelő</a:t>
            </a:r>
            <a:r>
              <a:rPr lang="en-GB" b="0" dirty="0"/>
              <a:t> </a:t>
            </a:r>
            <a:r>
              <a:rPr lang="en-GB" b="0" dirty="0" err="1"/>
              <a:t>irányú</a:t>
            </a:r>
            <a:r>
              <a:rPr lang="en-GB" b="0" dirty="0"/>
              <a:t> </a:t>
            </a:r>
            <a:r>
              <a:rPr lang="en-GB" b="0" dirty="0" err="1"/>
              <a:t>transzportjához</a:t>
            </a:r>
            <a:r>
              <a:rPr lang="en-GB" b="0" dirty="0"/>
              <a:t> </a:t>
            </a:r>
            <a:r>
              <a:rPr lang="en-GB" b="0" dirty="0" err="1"/>
              <a:t>kötöttek</a:t>
            </a:r>
            <a:r>
              <a:rPr lang="en-GB" b="0" dirty="0"/>
              <a:t>. </a:t>
            </a:r>
            <a:r>
              <a:rPr lang="en-GB" b="0" dirty="0" err="1"/>
              <a:t>Azonban</a:t>
            </a:r>
            <a:r>
              <a:rPr lang="en-GB" b="0" dirty="0"/>
              <a:t> a </a:t>
            </a:r>
            <a:r>
              <a:rPr lang="en-GB" b="0" dirty="0" err="1"/>
              <a:t>transzportot</a:t>
            </a:r>
            <a:r>
              <a:rPr lang="en-GB" b="0" dirty="0"/>
              <a:t> </a:t>
            </a:r>
            <a:r>
              <a:rPr lang="en-GB" b="0" dirty="0" err="1"/>
              <a:t>hajtó</a:t>
            </a:r>
            <a:r>
              <a:rPr lang="en-GB" b="0" dirty="0"/>
              <a:t> </a:t>
            </a:r>
            <a:r>
              <a:rPr lang="en-GB" b="0" dirty="0" err="1"/>
              <a:t>elektrokémiai</a:t>
            </a:r>
            <a:r>
              <a:rPr lang="en-GB" b="0" dirty="0"/>
              <a:t> </a:t>
            </a:r>
            <a:r>
              <a:rPr lang="en-GB" b="0" dirty="0" err="1"/>
              <a:t>gradiens</a:t>
            </a:r>
            <a:r>
              <a:rPr lang="en-GB" b="0" dirty="0"/>
              <a:t> </a:t>
            </a:r>
            <a:r>
              <a:rPr lang="en-GB" b="0" dirty="0" err="1"/>
              <a:t>legtöbbször</a:t>
            </a:r>
            <a:r>
              <a:rPr lang="en-GB" b="0" dirty="0"/>
              <a:t> ATP </a:t>
            </a:r>
            <a:r>
              <a:rPr lang="en-GB" b="0" dirty="0" err="1"/>
              <a:t>hidrolízisének</a:t>
            </a:r>
            <a:r>
              <a:rPr lang="en-GB" b="0" dirty="0"/>
              <a:t> </a:t>
            </a:r>
            <a:r>
              <a:rPr lang="en-GB" b="0" dirty="0" err="1"/>
              <a:t>terhére</a:t>
            </a:r>
            <a:r>
              <a:rPr lang="en-GB" b="0" dirty="0"/>
              <a:t> </a:t>
            </a:r>
            <a:r>
              <a:rPr lang="en-GB" b="0" dirty="0" err="1"/>
              <a:t>alakult</a:t>
            </a:r>
            <a:r>
              <a:rPr lang="en-GB" b="0" dirty="0"/>
              <a:t> </a:t>
            </a:r>
            <a:r>
              <a:rPr lang="en-GB" b="0" dirty="0" err="1"/>
              <a:t>ki</a:t>
            </a:r>
            <a:r>
              <a:rPr lang="en-GB" b="0" dirty="0"/>
              <a:t>: </a:t>
            </a:r>
            <a:r>
              <a:rPr lang="en-GB" b="0" dirty="0" err="1"/>
              <a:t>másodlagos</a:t>
            </a:r>
            <a:r>
              <a:rPr lang="en-GB" b="0" dirty="0"/>
              <a:t> </a:t>
            </a:r>
            <a:r>
              <a:rPr lang="en-GB" b="0" dirty="0" err="1"/>
              <a:t>aktív</a:t>
            </a:r>
            <a:r>
              <a:rPr lang="en-GB" b="0" dirty="0"/>
              <a:t> </a:t>
            </a:r>
            <a:r>
              <a:rPr lang="en-GB" b="0" dirty="0" err="1"/>
              <a:t>transzport</a:t>
            </a:r>
            <a:r>
              <a:rPr lang="en-GB" b="0" dirty="0"/>
              <a:t> (pl.: </a:t>
            </a:r>
            <a:r>
              <a:rPr lang="en-GB" b="0" dirty="0" err="1"/>
              <a:t>bélhámsejtek</a:t>
            </a:r>
            <a:r>
              <a:rPr lang="en-GB" b="0" dirty="0"/>
              <a:t> </a:t>
            </a:r>
            <a:r>
              <a:rPr lang="en-GB" b="0" dirty="0" err="1"/>
              <a:t>glukóztranszport</a:t>
            </a:r>
            <a:r>
              <a:rPr lang="en-GB" b="0" dirty="0"/>
              <a:t> </a:t>
            </a:r>
            <a:r>
              <a:rPr lang="en-GB" b="0" dirty="0" err="1"/>
              <a:t>rendszere</a:t>
            </a:r>
            <a:r>
              <a:rPr lang="en-GB" b="0" dirty="0"/>
              <a:t>)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778" name="Picture 2" descr="D:\andras\andris\biokemia\mikondrium\trankrl\08-15-SodiumPotassPump-L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371600"/>
            <a:ext cx="7620000" cy="5153025"/>
          </a:xfrm>
          <a:prstGeom prst="rect">
            <a:avLst/>
          </a:prstGeom>
          <a:noFill/>
        </p:spPr>
      </p:pic>
      <p:sp>
        <p:nvSpPr>
          <p:cNvPr id="203779" name="Text Box 3"/>
          <p:cNvSpPr txBox="1">
            <a:spLocks noChangeArrowheads="1"/>
          </p:cNvSpPr>
          <p:nvPr/>
        </p:nvSpPr>
        <p:spPr bwMode="auto">
          <a:xfrm>
            <a:off x="685800" y="228600"/>
            <a:ext cx="784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b="1" dirty="0"/>
              <a:t>A Na</a:t>
            </a:r>
            <a:r>
              <a:rPr lang="en-US" b="1" baseline="30000" dirty="0"/>
              <a:t>+</a:t>
            </a:r>
            <a:r>
              <a:rPr lang="en-US" b="1" dirty="0"/>
              <a:t>, K</a:t>
            </a:r>
            <a:r>
              <a:rPr lang="en-US" b="1" baseline="30000" dirty="0"/>
              <a:t>+</a:t>
            </a:r>
            <a:r>
              <a:rPr lang="en-US" b="1" dirty="0"/>
              <a:t> </a:t>
            </a:r>
            <a:r>
              <a:rPr lang="en-US" b="1" dirty="0" err="1"/>
              <a:t>pumpa</a:t>
            </a:r>
            <a:r>
              <a:rPr lang="en-US" b="1" dirty="0"/>
              <a:t> </a:t>
            </a:r>
            <a:r>
              <a:rPr lang="en-US" b="1" dirty="0" err="1"/>
              <a:t>működése</a:t>
            </a:r>
            <a:endParaRPr lang="en-GB" b="1" dirty="0"/>
          </a:p>
        </p:txBody>
      </p:sp>
      <p:sp>
        <p:nvSpPr>
          <p:cNvPr id="203780" name="Text Box 4"/>
          <p:cNvSpPr txBox="1">
            <a:spLocks noChangeArrowheads="1"/>
          </p:cNvSpPr>
          <p:nvPr/>
        </p:nvSpPr>
        <p:spPr bwMode="auto">
          <a:xfrm>
            <a:off x="3810000" y="4038600"/>
            <a:ext cx="22860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0"/>
              <a:t>Na</a:t>
            </a:r>
            <a:r>
              <a:rPr lang="en-US" sz="2000" b="0" baseline="30000"/>
              <a:t>+</a:t>
            </a:r>
            <a:r>
              <a:rPr lang="hu-HU" sz="2000" b="0"/>
              <a:t>: 1</a:t>
            </a:r>
            <a:r>
              <a:rPr lang="en-US" sz="2000" b="0"/>
              <a:t>0</a:t>
            </a:r>
            <a:r>
              <a:rPr lang="hu-HU" sz="2000" b="0"/>
              <a:t>-15 mM</a:t>
            </a:r>
          </a:p>
          <a:p>
            <a:pPr>
              <a:spcBef>
                <a:spcPct val="50000"/>
              </a:spcBef>
            </a:pPr>
            <a:r>
              <a:rPr lang="hu-HU" sz="2000" b="0"/>
              <a:t>K</a:t>
            </a:r>
            <a:r>
              <a:rPr lang="en-US" sz="2000" b="0" baseline="30000"/>
              <a:t>+</a:t>
            </a:r>
            <a:r>
              <a:rPr lang="hu-HU" sz="2000" b="0"/>
              <a:t>: 14</a:t>
            </a:r>
            <a:r>
              <a:rPr lang="en-US" sz="2000" b="0"/>
              <a:t>0 mM</a:t>
            </a:r>
            <a:endParaRPr lang="en-GB" sz="2000"/>
          </a:p>
        </p:txBody>
      </p:sp>
      <p:sp>
        <p:nvSpPr>
          <p:cNvPr id="203781" name="Text Box 5"/>
          <p:cNvSpPr txBox="1">
            <a:spLocks noChangeArrowheads="1"/>
          </p:cNvSpPr>
          <p:nvPr/>
        </p:nvSpPr>
        <p:spPr bwMode="auto">
          <a:xfrm>
            <a:off x="6934200" y="1981200"/>
            <a:ext cx="16002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0"/>
              <a:t>Na</a:t>
            </a:r>
            <a:r>
              <a:rPr lang="en-US" sz="2000" b="0" baseline="30000"/>
              <a:t>+</a:t>
            </a:r>
            <a:r>
              <a:rPr lang="hu-HU" sz="2000" b="0"/>
              <a:t>: 14</a:t>
            </a:r>
            <a:r>
              <a:rPr lang="en-US" sz="2000" b="0"/>
              <a:t>0</a:t>
            </a:r>
            <a:r>
              <a:rPr lang="hu-HU" sz="2000" b="0"/>
              <a:t> mM</a:t>
            </a:r>
          </a:p>
          <a:p>
            <a:pPr>
              <a:spcBef>
                <a:spcPct val="50000"/>
              </a:spcBef>
            </a:pPr>
            <a:r>
              <a:rPr lang="hu-HU" sz="2000" b="0"/>
              <a:t>K</a:t>
            </a:r>
            <a:r>
              <a:rPr lang="en-US" sz="2000" b="0" baseline="30000"/>
              <a:t>+</a:t>
            </a:r>
            <a:r>
              <a:rPr lang="hu-HU" sz="2000" b="0"/>
              <a:t>: 4</a:t>
            </a:r>
            <a:r>
              <a:rPr lang="en-US" sz="2000" b="0"/>
              <a:t> mM</a:t>
            </a:r>
            <a:endParaRPr lang="en-GB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25" name="Rectangle 1033"/>
          <p:cNvSpPr>
            <a:spLocks noChangeArrowheads="1"/>
          </p:cNvSpPr>
          <p:nvPr/>
        </p:nvSpPr>
        <p:spPr bwMode="auto">
          <a:xfrm>
            <a:off x="1828800" y="2438400"/>
            <a:ext cx="5638800" cy="41148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14019" name="Rectangle 1027"/>
          <p:cNvSpPr>
            <a:spLocks noChangeArrowheads="1"/>
          </p:cNvSpPr>
          <p:nvPr/>
        </p:nvSpPr>
        <p:spPr bwMode="auto">
          <a:xfrm>
            <a:off x="304800" y="838200"/>
            <a:ext cx="3124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5000"/>
              </a:lnSpc>
              <a:spcAft>
                <a:spcPct val="40000"/>
              </a:spcAft>
              <a:buClr>
                <a:schemeClr val="hlink"/>
              </a:buClr>
              <a:buFont typeface="Wingdings" pitchFamily="2" charset="2"/>
              <a:buNone/>
            </a:pPr>
            <a:endParaRPr lang="hu-HU" sz="2800" b="0"/>
          </a:p>
        </p:txBody>
      </p:sp>
      <p:sp>
        <p:nvSpPr>
          <p:cNvPr id="214020" name="Rectangle 1028"/>
          <p:cNvSpPr>
            <a:spLocks noChangeArrowheads="1"/>
          </p:cNvSpPr>
          <p:nvPr/>
        </p:nvSpPr>
        <p:spPr bwMode="auto">
          <a:xfrm>
            <a:off x="3252788" y="245745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hu-HU"/>
          </a:p>
        </p:txBody>
      </p:sp>
      <p:sp>
        <p:nvSpPr>
          <p:cNvPr id="214021" name="Rectangle 1029"/>
          <p:cNvSpPr>
            <a:spLocks noChangeArrowheads="1"/>
          </p:cNvSpPr>
          <p:nvPr/>
        </p:nvSpPr>
        <p:spPr bwMode="auto">
          <a:xfrm>
            <a:off x="3252788" y="245745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hu-HU"/>
          </a:p>
        </p:txBody>
      </p:sp>
      <p:graphicFrame>
        <p:nvGraphicFramePr>
          <p:cNvPr id="228352" name="Object 1024"/>
          <p:cNvGraphicFramePr>
            <a:graphicFrameLocks noChangeAspect="1"/>
          </p:cNvGraphicFramePr>
          <p:nvPr/>
        </p:nvGraphicFramePr>
        <p:xfrm>
          <a:off x="1752600" y="2362200"/>
          <a:ext cx="5740400" cy="422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12" name="Picture" r:id="rId3" imgW="2628900" imgH="1943100" progId="Word.Picture.8">
                  <p:embed/>
                </p:oleObj>
              </mc:Choice>
              <mc:Fallback>
                <p:oleObj name="Picture" r:id="rId3" imgW="2628900" imgH="1943100" progId="Word.Picture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2362200"/>
                        <a:ext cx="5740400" cy="4227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4023" name="Text Box 1031"/>
          <p:cNvSpPr txBox="1">
            <a:spLocks noChangeArrowheads="1"/>
          </p:cNvSpPr>
          <p:nvPr/>
        </p:nvSpPr>
        <p:spPr bwMode="auto">
          <a:xfrm>
            <a:off x="228600" y="152400"/>
            <a:ext cx="853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b="1" dirty="0" err="1"/>
              <a:t>Másodlagos</a:t>
            </a:r>
            <a:r>
              <a:rPr lang="en-GB" b="1" dirty="0"/>
              <a:t> </a:t>
            </a:r>
            <a:r>
              <a:rPr lang="en-GB" b="1" dirty="0" err="1"/>
              <a:t>aktív</a:t>
            </a:r>
            <a:r>
              <a:rPr lang="en-GB" b="1" dirty="0"/>
              <a:t> </a:t>
            </a:r>
            <a:r>
              <a:rPr lang="en-GB" b="1" dirty="0" err="1"/>
              <a:t>transzport</a:t>
            </a:r>
            <a:endParaRPr lang="en-GB" b="1" dirty="0"/>
          </a:p>
        </p:txBody>
      </p:sp>
      <p:sp>
        <p:nvSpPr>
          <p:cNvPr id="214026" name="Text Box 1034"/>
          <p:cNvSpPr txBox="1">
            <a:spLocks noChangeArrowheads="1"/>
          </p:cNvSpPr>
          <p:nvPr/>
        </p:nvSpPr>
        <p:spPr bwMode="auto">
          <a:xfrm>
            <a:off x="457200" y="838200"/>
            <a:ext cx="8305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b="0" dirty="0"/>
              <a:t>A </a:t>
            </a:r>
            <a:r>
              <a:rPr lang="en-GB" b="0" dirty="0" err="1"/>
              <a:t>glukóz</a:t>
            </a:r>
            <a:r>
              <a:rPr lang="en-GB" b="0" dirty="0"/>
              <a:t> </a:t>
            </a:r>
            <a:r>
              <a:rPr lang="en-GB" b="0" dirty="0" err="1"/>
              <a:t>felvételét</a:t>
            </a:r>
            <a:r>
              <a:rPr lang="en-GB" b="0" dirty="0"/>
              <a:t> </a:t>
            </a:r>
            <a:r>
              <a:rPr lang="en-GB" b="0" dirty="0" err="1"/>
              <a:t>koncentrációgradiensével</a:t>
            </a:r>
            <a:r>
              <a:rPr lang="en-GB" b="0" dirty="0"/>
              <a:t> </a:t>
            </a:r>
            <a:r>
              <a:rPr lang="en-GB" b="0" dirty="0" err="1"/>
              <a:t>szemben</a:t>
            </a:r>
            <a:r>
              <a:rPr lang="en-GB" b="0" dirty="0"/>
              <a:t>, a Na</a:t>
            </a:r>
            <a:r>
              <a:rPr lang="en-US" b="0" baseline="30000" dirty="0"/>
              <a:t>+</a:t>
            </a:r>
            <a:r>
              <a:rPr lang="hu-HU" b="0" dirty="0"/>
              <a:t> elektrokémiai gradiensének megfelelő irányú transzportja hajtja. A Na</a:t>
            </a:r>
            <a:r>
              <a:rPr lang="en-US" b="0" baseline="30000" dirty="0"/>
              <a:t>+</a:t>
            </a:r>
            <a:r>
              <a:rPr lang="hu-HU" b="0" dirty="0"/>
              <a:t> elektrokémiai gradiense azonban előzőleg ATP hidrolízisének terhére alakult ki a Na</a:t>
            </a:r>
            <a:r>
              <a:rPr lang="en-US" b="0" baseline="30000" dirty="0"/>
              <a:t>+</a:t>
            </a:r>
            <a:r>
              <a:rPr lang="hu-HU" b="0" dirty="0"/>
              <a:t>, K</a:t>
            </a:r>
            <a:r>
              <a:rPr lang="en-US" b="0" baseline="30000" dirty="0"/>
              <a:t>+</a:t>
            </a:r>
            <a:r>
              <a:rPr lang="hu-HU" b="0" dirty="0"/>
              <a:t> pumpa segítségével.</a:t>
            </a:r>
            <a:endParaRPr lang="en-GB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26" name="Picture 2" descr="D:\andras\andris\biokemia\mikondrium\trankrl\08-18-Cotransport-L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00150" y="571500"/>
            <a:ext cx="67437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>
          <a:xfrm>
            <a:off x="677863" y="5410200"/>
            <a:ext cx="7772400" cy="609600"/>
          </a:xfrm>
        </p:spPr>
        <p:txBody>
          <a:bodyPr/>
          <a:lstStyle/>
          <a:p>
            <a:r>
              <a:rPr lang="en-US" sz="3600">
                <a:solidFill>
                  <a:schemeClr val="tx1"/>
                </a:solidFill>
              </a:rPr>
              <a:t>A gyors szűréses technika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209923" name="Rectangle 3"/>
          <p:cNvSpPr>
            <a:spLocks noChangeArrowheads="1"/>
          </p:cNvSpPr>
          <p:nvPr/>
        </p:nvSpPr>
        <p:spPr bwMode="auto">
          <a:xfrm>
            <a:off x="744538" y="2057400"/>
            <a:ext cx="3251200" cy="762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prstDash val="dash"/>
            <a:miter lim="800000"/>
            <a:headEnd/>
            <a:tailEnd type="none" w="med" len="lg"/>
          </a:ln>
          <a:effectLst/>
        </p:spPr>
        <p:txBody>
          <a:bodyPr wrap="none" anchor="ctr"/>
          <a:lstStyle/>
          <a:p>
            <a:endParaRPr lang="hu-HU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319338" y="1295400"/>
            <a:ext cx="728662" cy="762000"/>
            <a:chOff x="1740" y="912"/>
            <a:chExt cx="516" cy="480"/>
          </a:xfrm>
        </p:grpSpPr>
        <p:sp>
          <p:nvSpPr>
            <p:cNvPr id="209925" name="Oval 5"/>
            <p:cNvSpPr>
              <a:spLocks noChangeArrowheads="1"/>
            </p:cNvSpPr>
            <p:nvPr/>
          </p:nvSpPr>
          <p:spPr bwMode="auto">
            <a:xfrm>
              <a:off x="1776" y="912"/>
              <a:ext cx="480" cy="480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none" w="med" len="lg"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09926" name="Oval 6"/>
            <p:cNvSpPr>
              <a:spLocks noChangeArrowheads="1"/>
            </p:cNvSpPr>
            <p:nvPr/>
          </p:nvSpPr>
          <p:spPr bwMode="auto">
            <a:xfrm>
              <a:off x="1872" y="1056"/>
              <a:ext cx="29" cy="29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  <a:round/>
              <a:headEnd/>
              <a:tailEnd type="none" w="med" len="lg"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09927" name="Oval 7"/>
            <p:cNvSpPr>
              <a:spLocks noChangeArrowheads="1"/>
            </p:cNvSpPr>
            <p:nvPr/>
          </p:nvSpPr>
          <p:spPr bwMode="auto">
            <a:xfrm>
              <a:off x="1920" y="1248"/>
              <a:ext cx="29" cy="29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  <a:round/>
              <a:headEnd/>
              <a:tailEnd type="none" w="med" len="lg"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09928" name="Oval 8"/>
            <p:cNvSpPr>
              <a:spLocks noChangeArrowheads="1"/>
            </p:cNvSpPr>
            <p:nvPr/>
          </p:nvSpPr>
          <p:spPr bwMode="auto">
            <a:xfrm>
              <a:off x="2064" y="1008"/>
              <a:ext cx="29" cy="29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  <a:round/>
              <a:headEnd/>
              <a:tailEnd type="none" w="med" len="lg"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09929" name="Oval 9"/>
            <p:cNvSpPr>
              <a:spLocks noChangeArrowheads="1"/>
            </p:cNvSpPr>
            <p:nvPr/>
          </p:nvSpPr>
          <p:spPr bwMode="auto">
            <a:xfrm>
              <a:off x="2208" y="1200"/>
              <a:ext cx="29" cy="29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  <a:round/>
              <a:headEnd/>
              <a:tailEnd type="none" w="med" len="lg"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09930" name="Oval 10"/>
            <p:cNvSpPr>
              <a:spLocks noChangeArrowheads="1"/>
            </p:cNvSpPr>
            <p:nvPr/>
          </p:nvSpPr>
          <p:spPr bwMode="auto">
            <a:xfrm>
              <a:off x="2208" y="960"/>
              <a:ext cx="29" cy="29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  <a:round/>
              <a:headEnd/>
              <a:tailEnd type="none" w="med" len="lg"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09931" name="Oval 11"/>
            <p:cNvSpPr>
              <a:spLocks noChangeArrowheads="1"/>
            </p:cNvSpPr>
            <p:nvPr/>
          </p:nvSpPr>
          <p:spPr bwMode="auto">
            <a:xfrm>
              <a:off x="1740" y="1191"/>
              <a:ext cx="29" cy="29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  <a:round/>
              <a:headEnd/>
              <a:tailEnd type="none" w="med" len="lg"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09932" name="Oval 12"/>
            <p:cNvSpPr>
              <a:spLocks noChangeArrowheads="1"/>
            </p:cNvSpPr>
            <p:nvPr/>
          </p:nvSpPr>
          <p:spPr bwMode="auto">
            <a:xfrm>
              <a:off x="2011" y="1121"/>
              <a:ext cx="29" cy="29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  <a:round/>
              <a:headEnd/>
              <a:tailEnd type="none" w="med" len="lg"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1557338" y="1227138"/>
            <a:ext cx="677862" cy="830262"/>
            <a:chOff x="1200" y="869"/>
            <a:chExt cx="480" cy="523"/>
          </a:xfrm>
        </p:grpSpPr>
        <p:sp>
          <p:nvSpPr>
            <p:cNvPr id="209934" name="Oval 14"/>
            <p:cNvSpPr>
              <a:spLocks noChangeArrowheads="1"/>
            </p:cNvSpPr>
            <p:nvPr/>
          </p:nvSpPr>
          <p:spPr bwMode="auto">
            <a:xfrm>
              <a:off x="1200" y="912"/>
              <a:ext cx="480" cy="480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none" w="med" len="lg"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09935" name="Oval 15"/>
            <p:cNvSpPr>
              <a:spLocks noChangeArrowheads="1"/>
            </p:cNvSpPr>
            <p:nvPr/>
          </p:nvSpPr>
          <p:spPr bwMode="auto">
            <a:xfrm>
              <a:off x="1395" y="869"/>
              <a:ext cx="29" cy="29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  <a:round/>
              <a:headEnd/>
              <a:tailEnd type="none" w="med" len="lg"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09936" name="Oval 16"/>
            <p:cNvSpPr>
              <a:spLocks noChangeArrowheads="1"/>
            </p:cNvSpPr>
            <p:nvPr/>
          </p:nvSpPr>
          <p:spPr bwMode="auto">
            <a:xfrm>
              <a:off x="1344" y="1104"/>
              <a:ext cx="29" cy="29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  <a:round/>
              <a:headEnd/>
              <a:tailEnd type="none" w="med" len="lg"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09937" name="Oval 17"/>
            <p:cNvSpPr>
              <a:spLocks noChangeArrowheads="1"/>
            </p:cNvSpPr>
            <p:nvPr/>
          </p:nvSpPr>
          <p:spPr bwMode="auto">
            <a:xfrm>
              <a:off x="1440" y="1248"/>
              <a:ext cx="29" cy="29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  <a:round/>
              <a:headEnd/>
              <a:tailEnd type="none" w="med" len="lg"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09938" name="Oval 18"/>
            <p:cNvSpPr>
              <a:spLocks noChangeArrowheads="1"/>
            </p:cNvSpPr>
            <p:nvPr/>
          </p:nvSpPr>
          <p:spPr bwMode="auto">
            <a:xfrm>
              <a:off x="1440" y="1008"/>
              <a:ext cx="29" cy="29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  <a:round/>
              <a:headEnd/>
              <a:tailEnd type="none" w="med" len="lg"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09939" name="Oval 19"/>
            <p:cNvSpPr>
              <a:spLocks noChangeArrowheads="1"/>
            </p:cNvSpPr>
            <p:nvPr/>
          </p:nvSpPr>
          <p:spPr bwMode="auto">
            <a:xfrm>
              <a:off x="1546" y="1136"/>
              <a:ext cx="29" cy="29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  <a:round/>
              <a:headEnd/>
              <a:tailEnd type="none" w="med" len="lg"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744538" y="1241425"/>
            <a:ext cx="677862" cy="815975"/>
            <a:chOff x="624" y="878"/>
            <a:chExt cx="480" cy="514"/>
          </a:xfrm>
        </p:grpSpPr>
        <p:sp>
          <p:nvSpPr>
            <p:cNvPr id="209941" name="Oval 21"/>
            <p:cNvSpPr>
              <a:spLocks noChangeArrowheads="1"/>
            </p:cNvSpPr>
            <p:nvPr/>
          </p:nvSpPr>
          <p:spPr bwMode="auto">
            <a:xfrm>
              <a:off x="624" y="912"/>
              <a:ext cx="480" cy="480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none" w="med" len="lg"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09942" name="Oval 22"/>
            <p:cNvSpPr>
              <a:spLocks noChangeArrowheads="1"/>
            </p:cNvSpPr>
            <p:nvPr/>
          </p:nvSpPr>
          <p:spPr bwMode="auto">
            <a:xfrm>
              <a:off x="768" y="1104"/>
              <a:ext cx="29" cy="29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  <a:round/>
              <a:headEnd/>
              <a:tailEnd type="none" w="med" len="lg"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09943" name="Oval 23"/>
            <p:cNvSpPr>
              <a:spLocks noChangeArrowheads="1"/>
            </p:cNvSpPr>
            <p:nvPr/>
          </p:nvSpPr>
          <p:spPr bwMode="auto">
            <a:xfrm>
              <a:off x="960" y="1056"/>
              <a:ext cx="29" cy="29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  <a:round/>
              <a:headEnd/>
              <a:tailEnd type="none" w="med" len="lg"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09944" name="Oval 24"/>
            <p:cNvSpPr>
              <a:spLocks noChangeArrowheads="1"/>
            </p:cNvSpPr>
            <p:nvPr/>
          </p:nvSpPr>
          <p:spPr bwMode="auto">
            <a:xfrm>
              <a:off x="922" y="878"/>
              <a:ext cx="29" cy="29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  <a:round/>
              <a:headEnd/>
              <a:tailEnd type="none" w="med" len="lg"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09945" name="Oval 25"/>
            <p:cNvSpPr>
              <a:spLocks noChangeArrowheads="1"/>
            </p:cNvSpPr>
            <p:nvPr/>
          </p:nvSpPr>
          <p:spPr bwMode="auto">
            <a:xfrm>
              <a:off x="1056" y="1296"/>
              <a:ext cx="29" cy="29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  <a:round/>
              <a:headEnd/>
              <a:tailEnd type="none" w="med" len="lg"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09946" name="Oval 26"/>
            <p:cNvSpPr>
              <a:spLocks noChangeArrowheads="1"/>
            </p:cNvSpPr>
            <p:nvPr/>
          </p:nvSpPr>
          <p:spPr bwMode="auto">
            <a:xfrm>
              <a:off x="816" y="1248"/>
              <a:ext cx="29" cy="29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  <a:round/>
              <a:headEnd/>
              <a:tailEnd type="none" w="med" len="lg"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09947" name="Oval 27"/>
            <p:cNvSpPr>
              <a:spLocks noChangeArrowheads="1"/>
            </p:cNvSpPr>
            <p:nvPr/>
          </p:nvSpPr>
          <p:spPr bwMode="auto">
            <a:xfrm>
              <a:off x="1008" y="1200"/>
              <a:ext cx="29" cy="29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  <a:round/>
              <a:headEnd/>
              <a:tailEnd type="none" w="med" len="lg"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5" name="Group 28"/>
          <p:cNvGrpSpPr>
            <a:grpSpLocks/>
          </p:cNvGrpSpPr>
          <p:nvPr/>
        </p:nvGrpSpPr>
        <p:grpSpPr bwMode="auto">
          <a:xfrm>
            <a:off x="3251200" y="1295400"/>
            <a:ext cx="677863" cy="762000"/>
            <a:chOff x="2400" y="912"/>
            <a:chExt cx="480" cy="480"/>
          </a:xfrm>
        </p:grpSpPr>
        <p:sp>
          <p:nvSpPr>
            <p:cNvPr id="209949" name="Oval 29"/>
            <p:cNvSpPr>
              <a:spLocks noChangeArrowheads="1"/>
            </p:cNvSpPr>
            <p:nvPr/>
          </p:nvSpPr>
          <p:spPr bwMode="auto">
            <a:xfrm>
              <a:off x="2400" y="912"/>
              <a:ext cx="480" cy="480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none" w="med" len="lg"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09950" name="Oval 30"/>
            <p:cNvSpPr>
              <a:spLocks noChangeArrowheads="1"/>
            </p:cNvSpPr>
            <p:nvPr/>
          </p:nvSpPr>
          <p:spPr bwMode="auto">
            <a:xfrm>
              <a:off x="2640" y="1056"/>
              <a:ext cx="29" cy="29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  <a:round/>
              <a:headEnd/>
              <a:tailEnd type="none" w="med" len="lg"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09951" name="Oval 31"/>
            <p:cNvSpPr>
              <a:spLocks noChangeArrowheads="1"/>
            </p:cNvSpPr>
            <p:nvPr/>
          </p:nvSpPr>
          <p:spPr bwMode="auto">
            <a:xfrm>
              <a:off x="2736" y="1104"/>
              <a:ext cx="29" cy="29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  <a:round/>
              <a:headEnd/>
              <a:tailEnd type="none" w="med" len="lg"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09952" name="Oval 32"/>
            <p:cNvSpPr>
              <a:spLocks noChangeArrowheads="1"/>
            </p:cNvSpPr>
            <p:nvPr/>
          </p:nvSpPr>
          <p:spPr bwMode="auto">
            <a:xfrm>
              <a:off x="2832" y="1296"/>
              <a:ext cx="29" cy="29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  <a:round/>
              <a:headEnd/>
              <a:tailEnd type="none" w="med" len="lg"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09953" name="Oval 33"/>
            <p:cNvSpPr>
              <a:spLocks noChangeArrowheads="1"/>
            </p:cNvSpPr>
            <p:nvPr/>
          </p:nvSpPr>
          <p:spPr bwMode="auto">
            <a:xfrm>
              <a:off x="2592" y="1248"/>
              <a:ext cx="29" cy="29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  <a:round/>
              <a:headEnd/>
              <a:tailEnd type="none" w="med" len="lg"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09954" name="Oval 34"/>
            <p:cNvSpPr>
              <a:spLocks noChangeArrowheads="1"/>
            </p:cNvSpPr>
            <p:nvPr/>
          </p:nvSpPr>
          <p:spPr bwMode="auto">
            <a:xfrm>
              <a:off x="2736" y="1248"/>
              <a:ext cx="29" cy="29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  <a:round/>
              <a:headEnd/>
              <a:tailEnd type="none" w="med" len="lg"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6" name="Group 35"/>
          <p:cNvGrpSpPr>
            <a:grpSpLocks/>
          </p:cNvGrpSpPr>
          <p:nvPr/>
        </p:nvGrpSpPr>
        <p:grpSpPr bwMode="auto">
          <a:xfrm>
            <a:off x="947738" y="2362200"/>
            <a:ext cx="2411412" cy="503238"/>
            <a:chOff x="672" y="1488"/>
            <a:chExt cx="1709" cy="317"/>
          </a:xfrm>
        </p:grpSpPr>
        <p:sp>
          <p:nvSpPr>
            <p:cNvPr id="209956" name="Oval 36"/>
            <p:cNvSpPr>
              <a:spLocks noChangeArrowheads="1"/>
            </p:cNvSpPr>
            <p:nvPr/>
          </p:nvSpPr>
          <p:spPr bwMode="auto">
            <a:xfrm>
              <a:off x="1392" y="1584"/>
              <a:ext cx="29" cy="29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  <a:round/>
              <a:headEnd/>
              <a:tailEnd type="none" w="med" len="lg"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09957" name="Oval 37"/>
            <p:cNvSpPr>
              <a:spLocks noChangeArrowheads="1"/>
            </p:cNvSpPr>
            <p:nvPr/>
          </p:nvSpPr>
          <p:spPr bwMode="auto">
            <a:xfrm>
              <a:off x="672" y="1776"/>
              <a:ext cx="29" cy="29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  <a:round/>
              <a:headEnd/>
              <a:tailEnd type="none" w="med" len="lg"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09958" name="Oval 38"/>
            <p:cNvSpPr>
              <a:spLocks noChangeArrowheads="1"/>
            </p:cNvSpPr>
            <p:nvPr/>
          </p:nvSpPr>
          <p:spPr bwMode="auto">
            <a:xfrm>
              <a:off x="2352" y="1488"/>
              <a:ext cx="29" cy="29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  <a:round/>
              <a:headEnd/>
              <a:tailEnd type="none" w="med" len="lg"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7" name="Group 39"/>
          <p:cNvGrpSpPr>
            <a:grpSpLocks/>
          </p:cNvGrpSpPr>
          <p:nvPr/>
        </p:nvGrpSpPr>
        <p:grpSpPr bwMode="auto">
          <a:xfrm>
            <a:off x="1287463" y="2362200"/>
            <a:ext cx="2546350" cy="274638"/>
            <a:chOff x="912" y="1488"/>
            <a:chExt cx="1805" cy="173"/>
          </a:xfrm>
        </p:grpSpPr>
        <p:sp>
          <p:nvSpPr>
            <p:cNvPr id="209960" name="Oval 40"/>
            <p:cNvSpPr>
              <a:spLocks noChangeArrowheads="1"/>
            </p:cNvSpPr>
            <p:nvPr/>
          </p:nvSpPr>
          <p:spPr bwMode="auto">
            <a:xfrm>
              <a:off x="912" y="1584"/>
              <a:ext cx="29" cy="29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  <a:round/>
              <a:headEnd/>
              <a:tailEnd type="none" w="med" len="lg"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09961" name="Oval 41"/>
            <p:cNvSpPr>
              <a:spLocks noChangeArrowheads="1"/>
            </p:cNvSpPr>
            <p:nvPr/>
          </p:nvSpPr>
          <p:spPr bwMode="auto">
            <a:xfrm>
              <a:off x="1728" y="1632"/>
              <a:ext cx="29" cy="29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  <a:round/>
              <a:headEnd/>
              <a:tailEnd type="none" w="med" len="lg"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09962" name="Oval 42"/>
            <p:cNvSpPr>
              <a:spLocks noChangeArrowheads="1"/>
            </p:cNvSpPr>
            <p:nvPr/>
          </p:nvSpPr>
          <p:spPr bwMode="auto">
            <a:xfrm>
              <a:off x="2688" y="1488"/>
              <a:ext cx="29" cy="29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  <a:round/>
              <a:headEnd/>
              <a:tailEnd type="none" w="med" len="lg"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8" name="Group 43"/>
          <p:cNvGrpSpPr>
            <a:grpSpLocks/>
          </p:cNvGrpSpPr>
          <p:nvPr/>
        </p:nvGrpSpPr>
        <p:grpSpPr bwMode="auto">
          <a:xfrm>
            <a:off x="2235200" y="2438400"/>
            <a:ext cx="1395413" cy="274638"/>
            <a:chOff x="1584" y="1536"/>
            <a:chExt cx="989" cy="173"/>
          </a:xfrm>
        </p:grpSpPr>
        <p:sp>
          <p:nvSpPr>
            <p:cNvPr id="209964" name="Oval 44"/>
            <p:cNvSpPr>
              <a:spLocks noChangeArrowheads="1"/>
            </p:cNvSpPr>
            <p:nvPr/>
          </p:nvSpPr>
          <p:spPr bwMode="auto">
            <a:xfrm>
              <a:off x="1584" y="1536"/>
              <a:ext cx="29" cy="29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  <a:round/>
              <a:headEnd/>
              <a:tailEnd type="none" w="med" len="lg"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09965" name="Oval 45"/>
            <p:cNvSpPr>
              <a:spLocks noChangeArrowheads="1"/>
            </p:cNvSpPr>
            <p:nvPr/>
          </p:nvSpPr>
          <p:spPr bwMode="auto">
            <a:xfrm>
              <a:off x="1920" y="1536"/>
              <a:ext cx="29" cy="29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  <a:round/>
              <a:headEnd/>
              <a:tailEnd type="none" w="med" len="lg"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09966" name="Oval 46"/>
            <p:cNvSpPr>
              <a:spLocks noChangeArrowheads="1"/>
            </p:cNvSpPr>
            <p:nvPr/>
          </p:nvSpPr>
          <p:spPr bwMode="auto">
            <a:xfrm>
              <a:off x="2544" y="1680"/>
              <a:ext cx="29" cy="29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  <a:round/>
              <a:headEnd/>
              <a:tailEnd type="none" w="med" len="lg"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9" name="Group 47"/>
          <p:cNvGrpSpPr>
            <a:grpSpLocks/>
          </p:cNvGrpSpPr>
          <p:nvPr/>
        </p:nvGrpSpPr>
        <p:grpSpPr bwMode="auto">
          <a:xfrm>
            <a:off x="881063" y="2438400"/>
            <a:ext cx="2343150" cy="579438"/>
            <a:chOff x="624" y="1536"/>
            <a:chExt cx="1661" cy="365"/>
          </a:xfrm>
        </p:grpSpPr>
        <p:sp>
          <p:nvSpPr>
            <p:cNvPr id="209968" name="Oval 48"/>
            <p:cNvSpPr>
              <a:spLocks noChangeArrowheads="1"/>
            </p:cNvSpPr>
            <p:nvPr/>
          </p:nvSpPr>
          <p:spPr bwMode="auto">
            <a:xfrm>
              <a:off x="624" y="1536"/>
              <a:ext cx="29" cy="29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  <a:round/>
              <a:headEnd/>
              <a:tailEnd type="none" w="med" len="lg"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09969" name="Oval 49"/>
            <p:cNvSpPr>
              <a:spLocks noChangeArrowheads="1"/>
            </p:cNvSpPr>
            <p:nvPr/>
          </p:nvSpPr>
          <p:spPr bwMode="auto">
            <a:xfrm>
              <a:off x="1104" y="1872"/>
              <a:ext cx="29" cy="29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  <a:round/>
              <a:headEnd/>
              <a:tailEnd type="none" w="med" len="lg"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09970" name="Oval 50"/>
            <p:cNvSpPr>
              <a:spLocks noChangeArrowheads="1"/>
            </p:cNvSpPr>
            <p:nvPr/>
          </p:nvSpPr>
          <p:spPr bwMode="auto">
            <a:xfrm>
              <a:off x="2256" y="1680"/>
              <a:ext cx="29" cy="29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  <a:round/>
              <a:headEnd/>
              <a:tailEnd type="none" w="med" len="lg"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10" name="Group 51"/>
          <p:cNvGrpSpPr>
            <a:grpSpLocks/>
          </p:cNvGrpSpPr>
          <p:nvPr/>
        </p:nvGrpSpPr>
        <p:grpSpPr bwMode="auto">
          <a:xfrm>
            <a:off x="1219200" y="2895600"/>
            <a:ext cx="2411413" cy="198438"/>
            <a:chOff x="864" y="1824"/>
            <a:chExt cx="1709" cy="125"/>
          </a:xfrm>
        </p:grpSpPr>
        <p:sp>
          <p:nvSpPr>
            <p:cNvPr id="209972" name="Oval 52"/>
            <p:cNvSpPr>
              <a:spLocks noChangeArrowheads="1"/>
            </p:cNvSpPr>
            <p:nvPr/>
          </p:nvSpPr>
          <p:spPr bwMode="auto">
            <a:xfrm>
              <a:off x="864" y="1824"/>
              <a:ext cx="29" cy="29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  <a:round/>
              <a:headEnd/>
              <a:tailEnd type="none" w="med" len="lg"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09973" name="Oval 53"/>
            <p:cNvSpPr>
              <a:spLocks noChangeArrowheads="1"/>
            </p:cNvSpPr>
            <p:nvPr/>
          </p:nvSpPr>
          <p:spPr bwMode="auto">
            <a:xfrm>
              <a:off x="1776" y="1920"/>
              <a:ext cx="29" cy="29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  <a:round/>
              <a:headEnd/>
              <a:tailEnd type="none" w="med" len="lg"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09974" name="Oval 54"/>
            <p:cNvSpPr>
              <a:spLocks noChangeArrowheads="1"/>
            </p:cNvSpPr>
            <p:nvPr/>
          </p:nvSpPr>
          <p:spPr bwMode="auto">
            <a:xfrm>
              <a:off x="2544" y="1872"/>
              <a:ext cx="29" cy="29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  <a:round/>
              <a:headEnd/>
              <a:tailEnd type="none" w="med" len="lg"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11" name="Group 55"/>
          <p:cNvGrpSpPr>
            <a:grpSpLocks/>
          </p:cNvGrpSpPr>
          <p:nvPr/>
        </p:nvGrpSpPr>
        <p:grpSpPr bwMode="auto">
          <a:xfrm>
            <a:off x="1490663" y="2362200"/>
            <a:ext cx="1530350" cy="655638"/>
            <a:chOff x="1056" y="1488"/>
            <a:chExt cx="1085" cy="413"/>
          </a:xfrm>
        </p:grpSpPr>
        <p:sp>
          <p:nvSpPr>
            <p:cNvPr id="209976" name="Oval 56"/>
            <p:cNvSpPr>
              <a:spLocks noChangeArrowheads="1"/>
            </p:cNvSpPr>
            <p:nvPr/>
          </p:nvSpPr>
          <p:spPr bwMode="auto">
            <a:xfrm>
              <a:off x="1200" y="1680"/>
              <a:ext cx="29" cy="29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  <a:round/>
              <a:headEnd/>
              <a:tailEnd type="none" w="med" len="lg"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grpSp>
          <p:nvGrpSpPr>
            <p:cNvPr id="12" name="Group 57"/>
            <p:cNvGrpSpPr>
              <a:grpSpLocks/>
            </p:cNvGrpSpPr>
            <p:nvPr/>
          </p:nvGrpSpPr>
          <p:grpSpPr bwMode="auto">
            <a:xfrm>
              <a:off x="1056" y="1488"/>
              <a:ext cx="1085" cy="365"/>
              <a:chOff x="1056" y="1488"/>
              <a:chExt cx="1085" cy="365"/>
            </a:xfrm>
          </p:grpSpPr>
          <p:sp>
            <p:nvSpPr>
              <p:cNvPr id="209978" name="Oval 58"/>
              <p:cNvSpPr>
                <a:spLocks noChangeArrowheads="1"/>
              </p:cNvSpPr>
              <p:nvPr/>
            </p:nvSpPr>
            <p:spPr bwMode="auto">
              <a:xfrm>
                <a:off x="1488" y="1824"/>
                <a:ext cx="29" cy="29"/>
              </a:xfrm>
              <a:prstGeom prst="ellipse">
                <a:avLst/>
              </a:prstGeom>
              <a:solidFill>
                <a:srgbClr val="FF0000"/>
              </a:solidFill>
              <a:ln w="38100">
                <a:solidFill>
                  <a:srgbClr val="FF0000"/>
                </a:solidFill>
                <a:round/>
                <a:headEnd/>
                <a:tailEnd type="none" w="med" len="lg"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209979" name="Oval 59"/>
              <p:cNvSpPr>
                <a:spLocks noChangeArrowheads="1"/>
              </p:cNvSpPr>
              <p:nvPr/>
            </p:nvSpPr>
            <p:spPr bwMode="auto">
              <a:xfrm>
                <a:off x="1056" y="1488"/>
                <a:ext cx="29" cy="29"/>
              </a:xfrm>
              <a:prstGeom prst="ellipse">
                <a:avLst/>
              </a:prstGeom>
              <a:solidFill>
                <a:srgbClr val="FF0000"/>
              </a:solidFill>
              <a:ln w="38100">
                <a:solidFill>
                  <a:srgbClr val="FF0000"/>
                </a:solidFill>
                <a:round/>
                <a:headEnd/>
                <a:tailEnd type="none" w="med" len="lg"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209980" name="Oval 60"/>
              <p:cNvSpPr>
                <a:spLocks noChangeArrowheads="1"/>
              </p:cNvSpPr>
              <p:nvPr/>
            </p:nvSpPr>
            <p:spPr bwMode="auto">
              <a:xfrm>
                <a:off x="2112" y="1536"/>
                <a:ext cx="29" cy="29"/>
              </a:xfrm>
              <a:prstGeom prst="ellipse">
                <a:avLst/>
              </a:prstGeom>
              <a:solidFill>
                <a:srgbClr val="FF0000"/>
              </a:solidFill>
              <a:ln w="38100">
                <a:solidFill>
                  <a:srgbClr val="FF0000"/>
                </a:solidFill>
                <a:round/>
                <a:headEnd/>
                <a:tailEnd type="none" w="med" len="lg"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sp>
          <p:nvSpPr>
            <p:cNvPr id="209981" name="Oval 61"/>
            <p:cNvSpPr>
              <a:spLocks noChangeArrowheads="1"/>
            </p:cNvSpPr>
            <p:nvPr/>
          </p:nvSpPr>
          <p:spPr bwMode="auto">
            <a:xfrm>
              <a:off x="1968" y="1728"/>
              <a:ext cx="29" cy="29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  <a:round/>
              <a:headEnd/>
              <a:tailEnd type="none" w="med" len="lg"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09982" name="Oval 62"/>
            <p:cNvSpPr>
              <a:spLocks noChangeArrowheads="1"/>
            </p:cNvSpPr>
            <p:nvPr/>
          </p:nvSpPr>
          <p:spPr bwMode="auto">
            <a:xfrm>
              <a:off x="2112" y="1872"/>
              <a:ext cx="29" cy="29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  <a:round/>
              <a:headEnd/>
              <a:tailEnd type="none" w="med" len="lg"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sp>
        <p:nvSpPr>
          <p:cNvPr id="209983" name="Rectangle 63"/>
          <p:cNvSpPr>
            <a:spLocks noChangeArrowheads="1"/>
          </p:cNvSpPr>
          <p:nvPr/>
        </p:nvSpPr>
        <p:spPr bwMode="auto">
          <a:xfrm>
            <a:off x="5080000" y="2057400"/>
            <a:ext cx="3251200" cy="762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prstDash val="dash"/>
            <a:miter lim="800000"/>
            <a:headEnd/>
            <a:tailEnd type="none" w="med" len="lg"/>
          </a:ln>
          <a:effectLst/>
        </p:spPr>
        <p:txBody>
          <a:bodyPr wrap="none" anchor="ctr"/>
          <a:lstStyle/>
          <a:p>
            <a:endParaRPr lang="hu-HU"/>
          </a:p>
        </p:txBody>
      </p:sp>
      <p:grpSp>
        <p:nvGrpSpPr>
          <p:cNvPr id="13" name="Group 64"/>
          <p:cNvGrpSpPr>
            <a:grpSpLocks/>
          </p:cNvGrpSpPr>
          <p:nvPr/>
        </p:nvGrpSpPr>
        <p:grpSpPr bwMode="auto">
          <a:xfrm>
            <a:off x="6654800" y="1295400"/>
            <a:ext cx="728663" cy="762000"/>
            <a:chOff x="4716" y="816"/>
            <a:chExt cx="516" cy="480"/>
          </a:xfrm>
        </p:grpSpPr>
        <p:sp>
          <p:nvSpPr>
            <p:cNvPr id="209985" name="Oval 65"/>
            <p:cNvSpPr>
              <a:spLocks noChangeArrowheads="1"/>
            </p:cNvSpPr>
            <p:nvPr/>
          </p:nvSpPr>
          <p:spPr bwMode="auto">
            <a:xfrm>
              <a:off x="4752" y="816"/>
              <a:ext cx="480" cy="480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  <a:prstDash val="dash"/>
              <a:round/>
              <a:headEnd/>
              <a:tailEnd type="none" w="med" len="lg"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09986" name="Oval 66"/>
            <p:cNvSpPr>
              <a:spLocks noChangeArrowheads="1"/>
            </p:cNvSpPr>
            <p:nvPr/>
          </p:nvSpPr>
          <p:spPr bwMode="auto">
            <a:xfrm>
              <a:off x="5184" y="1104"/>
              <a:ext cx="29" cy="29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  <a:round/>
              <a:headEnd/>
              <a:tailEnd type="none" w="med" len="lg"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09987" name="Oval 67"/>
            <p:cNvSpPr>
              <a:spLocks noChangeArrowheads="1"/>
            </p:cNvSpPr>
            <p:nvPr/>
          </p:nvSpPr>
          <p:spPr bwMode="auto">
            <a:xfrm>
              <a:off x="5184" y="864"/>
              <a:ext cx="29" cy="29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  <a:round/>
              <a:headEnd/>
              <a:tailEnd type="none" w="med" len="lg"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09988" name="Oval 68"/>
            <p:cNvSpPr>
              <a:spLocks noChangeArrowheads="1"/>
            </p:cNvSpPr>
            <p:nvPr/>
          </p:nvSpPr>
          <p:spPr bwMode="auto">
            <a:xfrm>
              <a:off x="4716" y="1095"/>
              <a:ext cx="29" cy="29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  <a:round/>
              <a:headEnd/>
              <a:tailEnd type="none" w="med" len="lg"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14" name="Group 69"/>
          <p:cNvGrpSpPr>
            <a:grpSpLocks/>
          </p:cNvGrpSpPr>
          <p:nvPr/>
        </p:nvGrpSpPr>
        <p:grpSpPr bwMode="auto">
          <a:xfrm>
            <a:off x="5892800" y="1227138"/>
            <a:ext cx="677863" cy="830262"/>
            <a:chOff x="4176" y="773"/>
            <a:chExt cx="480" cy="523"/>
          </a:xfrm>
        </p:grpSpPr>
        <p:sp>
          <p:nvSpPr>
            <p:cNvPr id="209990" name="Oval 70"/>
            <p:cNvSpPr>
              <a:spLocks noChangeArrowheads="1"/>
            </p:cNvSpPr>
            <p:nvPr/>
          </p:nvSpPr>
          <p:spPr bwMode="auto">
            <a:xfrm>
              <a:off x="4176" y="816"/>
              <a:ext cx="480" cy="480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  <a:prstDash val="dash"/>
              <a:round/>
              <a:headEnd/>
              <a:tailEnd type="none" w="med" len="lg"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09991" name="Oval 71"/>
            <p:cNvSpPr>
              <a:spLocks noChangeArrowheads="1"/>
            </p:cNvSpPr>
            <p:nvPr/>
          </p:nvSpPr>
          <p:spPr bwMode="auto">
            <a:xfrm>
              <a:off x="4371" y="773"/>
              <a:ext cx="29" cy="29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  <a:round/>
              <a:headEnd/>
              <a:tailEnd type="none" w="med" len="lg"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15" name="Group 72"/>
          <p:cNvGrpSpPr>
            <a:grpSpLocks/>
          </p:cNvGrpSpPr>
          <p:nvPr/>
        </p:nvGrpSpPr>
        <p:grpSpPr bwMode="auto">
          <a:xfrm>
            <a:off x="5080000" y="1241425"/>
            <a:ext cx="677863" cy="815975"/>
            <a:chOff x="3600" y="782"/>
            <a:chExt cx="480" cy="514"/>
          </a:xfrm>
        </p:grpSpPr>
        <p:sp>
          <p:nvSpPr>
            <p:cNvPr id="209993" name="Oval 73"/>
            <p:cNvSpPr>
              <a:spLocks noChangeArrowheads="1"/>
            </p:cNvSpPr>
            <p:nvPr/>
          </p:nvSpPr>
          <p:spPr bwMode="auto">
            <a:xfrm>
              <a:off x="3600" y="816"/>
              <a:ext cx="480" cy="480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  <a:prstDash val="dash"/>
              <a:round/>
              <a:headEnd/>
              <a:tailEnd type="none" w="med" len="lg"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09994" name="Oval 74"/>
            <p:cNvSpPr>
              <a:spLocks noChangeArrowheads="1"/>
            </p:cNvSpPr>
            <p:nvPr/>
          </p:nvSpPr>
          <p:spPr bwMode="auto">
            <a:xfrm>
              <a:off x="3898" y="782"/>
              <a:ext cx="29" cy="29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  <a:round/>
              <a:headEnd/>
              <a:tailEnd type="none" w="med" len="lg"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09995" name="Oval 75"/>
            <p:cNvSpPr>
              <a:spLocks noChangeArrowheads="1"/>
            </p:cNvSpPr>
            <p:nvPr/>
          </p:nvSpPr>
          <p:spPr bwMode="auto">
            <a:xfrm>
              <a:off x="4032" y="1200"/>
              <a:ext cx="29" cy="29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  <a:round/>
              <a:headEnd/>
              <a:tailEnd type="none" w="med" len="lg"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16" name="Group 76"/>
          <p:cNvGrpSpPr>
            <a:grpSpLocks/>
          </p:cNvGrpSpPr>
          <p:nvPr/>
        </p:nvGrpSpPr>
        <p:grpSpPr bwMode="auto">
          <a:xfrm>
            <a:off x="7586663" y="1295400"/>
            <a:ext cx="676275" cy="762000"/>
            <a:chOff x="5376" y="816"/>
            <a:chExt cx="480" cy="480"/>
          </a:xfrm>
        </p:grpSpPr>
        <p:sp>
          <p:nvSpPr>
            <p:cNvPr id="209997" name="Oval 77"/>
            <p:cNvSpPr>
              <a:spLocks noChangeArrowheads="1"/>
            </p:cNvSpPr>
            <p:nvPr/>
          </p:nvSpPr>
          <p:spPr bwMode="auto">
            <a:xfrm>
              <a:off x="5376" y="816"/>
              <a:ext cx="480" cy="480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  <a:prstDash val="dash"/>
              <a:round/>
              <a:headEnd/>
              <a:tailEnd type="none" w="med" len="lg"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09998" name="Oval 78"/>
            <p:cNvSpPr>
              <a:spLocks noChangeArrowheads="1"/>
            </p:cNvSpPr>
            <p:nvPr/>
          </p:nvSpPr>
          <p:spPr bwMode="auto">
            <a:xfrm>
              <a:off x="5808" y="1200"/>
              <a:ext cx="29" cy="29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  <a:round/>
              <a:headEnd/>
              <a:tailEnd type="none" w="med" len="lg"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17" name="Group 79"/>
          <p:cNvGrpSpPr>
            <a:grpSpLocks/>
          </p:cNvGrpSpPr>
          <p:nvPr/>
        </p:nvGrpSpPr>
        <p:grpSpPr bwMode="auto">
          <a:xfrm>
            <a:off x="5283200" y="2362200"/>
            <a:ext cx="2411413" cy="503238"/>
            <a:chOff x="672" y="1488"/>
            <a:chExt cx="1709" cy="317"/>
          </a:xfrm>
        </p:grpSpPr>
        <p:sp>
          <p:nvSpPr>
            <p:cNvPr id="210000" name="Oval 80"/>
            <p:cNvSpPr>
              <a:spLocks noChangeArrowheads="1"/>
            </p:cNvSpPr>
            <p:nvPr/>
          </p:nvSpPr>
          <p:spPr bwMode="auto">
            <a:xfrm>
              <a:off x="1392" y="1584"/>
              <a:ext cx="29" cy="29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  <a:round/>
              <a:headEnd/>
              <a:tailEnd type="none" w="med" len="lg"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10001" name="Oval 81"/>
            <p:cNvSpPr>
              <a:spLocks noChangeArrowheads="1"/>
            </p:cNvSpPr>
            <p:nvPr/>
          </p:nvSpPr>
          <p:spPr bwMode="auto">
            <a:xfrm>
              <a:off x="672" y="1776"/>
              <a:ext cx="29" cy="29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  <a:round/>
              <a:headEnd/>
              <a:tailEnd type="none" w="med" len="lg"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10002" name="Oval 82"/>
            <p:cNvSpPr>
              <a:spLocks noChangeArrowheads="1"/>
            </p:cNvSpPr>
            <p:nvPr/>
          </p:nvSpPr>
          <p:spPr bwMode="auto">
            <a:xfrm>
              <a:off x="2352" y="1488"/>
              <a:ext cx="29" cy="29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  <a:round/>
              <a:headEnd/>
              <a:tailEnd type="none" w="med" len="lg"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18" name="Group 83"/>
          <p:cNvGrpSpPr>
            <a:grpSpLocks/>
          </p:cNvGrpSpPr>
          <p:nvPr/>
        </p:nvGrpSpPr>
        <p:grpSpPr bwMode="auto">
          <a:xfrm>
            <a:off x="5621338" y="2362200"/>
            <a:ext cx="2547937" cy="274638"/>
            <a:chOff x="912" y="1488"/>
            <a:chExt cx="1805" cy="173"/>
          </a:xfrm>
        </p:grpSpPr>
        <p:sp>
          <p:nvSpPr>
            <p:cNvPr id="210004" name="Oval 84"/>
            <p:cNvSpPr>
              <a:spLocks noChangeArrowheads="1"/>
            </p:cNvSpPr>
            <p:nvPr/>
          </p:nvSpPr>
          <p:spPr bwMode="auto">
            <a:xfrm>
              <a:off x="912" y="1584"/>
              <a:ext cx="29" cy="29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  <a:round/>
              <a:headEnd/>
              <a:tailEnd type="none" w="med" len="lg"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10005" name="Oval 85"/>
            <p:cNvSpPr>
              <a:spLocks noChangeArrowheads="1"/>
            </p:cNvSpPr>
            <p:nvPr/>
          </p:nvSpPr>
          <p:spPr bwMode="auto">
            <a:xfrm>
              <a:off x="1728" y="1632"/>
              <a:ext cx="29" cy="29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  <a:round/>
              <a:headEnd/>
              <a:tailEnd type="none" w="med" len="lg"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10006" name="Oval 86"/>
            <p:cNvSpPr>
              <a:spLocks noChangeArrowheads="1"/>
            </p:cNvSpPr>
            <p:nvPr/>
          </p:nvSpPr>
          <p:spPr bwMode="auto">
            <a:xfrm>
              <a:off x="2688" y="1488"/>
              <a:ext cx="29" cy="29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  <a:round/>
              <a:headEnd/>
              <a:tailEnd type="none" w="med" len="lg"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19" name="Group 87"/>
          <p:cNvGrpSpPr>
            <a:grpSpLocks/>
          </p:cNvGrpSpPr>
          <p:nvPr/>
        </p:nvGrpSpPr>
        <p:grpSpPr bwMode="auto">
          <a:xfrm>
            <a:off x="6570663" y="2438400"/>
            <a:ext cx="1395412" cy="274638"/>
            <a:chOff x="1584" y="1536"/>
            <a:chExt cx="989" cy="173"/>
          </a:xfrm>
        </p:grpSpPr>
        <p:sp>
          <p:nvSpPr>
            <p:cNvPr id="210008" name="Oval 88"/>
            <p:cNvSpPr>
              <a:spLocks noChangeArrowheads="1"/>
            </p:cNvSpPr>
            <p:nvPr/>
          </p:nvSpPr>
          <p:spPr bwMode="auto">
            <a:xfrm>
              <a:off x="1584" y="1536"/>
              <a:ext cx="29" cy="29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  <a:round/>
              <a:headEnd/>
              <a:tailEnd type="none" w="med" len="lg"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10009" name="Oval 89"/>
            <p:cNvSpPr>
              <a:spLocks noChangeArrowheads="1"/>
            </p:cNvSpPr>
            <p:nvPr/>
          </p:nvSpPr>
          <p:spPr bwMode="auto">
            <a:xfrm>
              <a:off x="1920" y="1536"/>
              <a:ext cx="29" cy="29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  <a:round/>
              <a:headEnd/>
              <a:tailEnd type="none" w="med" len="lg"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10010" name="Oval 90"/>
            <p:cNvSpPr>
              <a:spLocks noChangeArrowheads="1"/>
            </p:cNvSpPr>
            <p:nvPr/>
          </p:nvSpPr>
          <p:spPr bwMode="auto">
            <a:xfrm>
              <a:off x="2544" y="1680"/>
              <a:ext cx="29" cy="29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  <a:round/>
              <a:headEnd/>
              <a:tailEnd type="none" w="med" len="lg"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20" name="Group 91"/>
          <p:cNvGrpSpPr>
            <a:grpSpLocks/>
          </p:cNvGrpSpPr>
          <p:nvPr/>
        </p:nvGrpSpPr>
        <p:grpSpPr bwMode="auto">
          <a:xfrm>
            <a:off x="5214938" y="2438400"/>
            <a:ext cx="2344737" cy="579438"/>
            <a:chOff x="624" y="1536"/>
            <a:chExt cx="1661" cy="365"/>
          </a:xfrm>
        </p:grpSpPr>
        <p:sp>
          <p:nvSpPr>
            <p:cNvPr id="210012" name="Oval 92"/>
            <p:cNvSpPr>
              <a:spLocks noChangeArrowheads="1"/>
            </p:cNvSpPr>
            <p:nvPr/>
          </p:nvSpPr>
          <p:spPr bwMode="auto">
            <a:xfrm>
              <a:off x="624" y="1536"/>
              <a:ext cx="29" cy="29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  <a:round/>
              <a:headEnd/>
              <a:tailEnd type="none" w="med" len="lg"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10013" name="Oval 93"/>
            <p:cNvSpPr>
              <a:spLocks noChangeArrowheads="1"/>
            </p:cNvSpPr>
            <p:nvPr/>
          </p:nvSpPr>
          <p:spPr bwMode="auto">
            <a:xfrm>
              <a:off x="1104" y="1872"/>
              <a:ext cx="29" cy="29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  <a:round/>
              <a:headEnd/>
              <a:tailEnd type="none" w="med" len="lg"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10014" name="Oval 94"/>
            <p:cNvSpPr>
              <a:spLocks noChangeArrowheads="1"/>
            </p:cNvSpPr>
            <p:nvPr/>
          </p:nvSpPr>
          <p:spPr bwMode="auto">
            <a:xfrm>
              <a:off x="2256" y="1680"/>
              <a:ext cx="29" cy="29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  <a:round/>
              <a:headEnd/>
              <a:tailEnd type="none" w="med" len="lg"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21" name="Group 95"/>
          <p:cNvGrpSpPr>
            <a:grpSpLocks/>
          </p:cNvGrpSpPr>
          <p:nvPr/>
        </p:nvGrpSpPr>
        <p:grpSpPr bwMode="auto">
          <a:xfrm>
            <a:off x="5554663" y="2895600"/>
            <a:ext cx="2411412" cy="198438"/>
            <a:chOff x="864" y="1824"/>
            <a:chExt cx="1709" cy="125"/>
          </a:xfrm>
        </p:grpSpPr>
        <p:sp>
          <p:nvSpPr>
            <p:cNvPr id="210016" name="Oval 96"/>
            <p:cNvSpPr>
              <a:spLocks noChangeArrowheads="1"/>
            </p:cNvSpPr>
            <p:nvPr/>
          </p:nvSpPr>
          <p:spPr bwMode="auto">
            <a:xfrm>
              <a:off x="864" y="1824"/>
              <a:ext cx="29" cy="29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  <a:round/>
              <a:headEnd/>
              <a:tailEnd type="none" w="med" len="lg"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10017" name="Oval 97"/>
            <p:cNvSpPr>
              <a:spLocks noChangeArrowheads="1"/>
            </p:cNvSpPr>
            <p:nvPr/>
          </p:nvSpPr>
          <p:spPr bwMode="auto">
            <a:xfrm>
              <a:off x="1776" y="1920"/>
              <a:ext cx="29" cy="29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  <a:round/>
              <a:headEnd/>
              <a:tailEnd type="none" w="med" len="lg"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10018" name="Oval 98"/>
            <p:cNvSpPr>
              <a:spLocks noChangeArrowheads="1"/>
            </p:cNvSpPr>
            <p:nvPr/>
          </p:nvSpPr>
          <p:spPr bwMode="auto">
            <a:xfrm>
              <a:off x="2544" y="1872"/>
              <a:ext cx="29" cy="29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  <a:round/>
              <a:headEnd/>
              <a:tailEnd type="none" w="med" len="lg"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22" name="Group 99"/>
          <p:cNvGrpSpPr>
            <a:grpSpLocks/>
          </p:cNvGrpSpPr>
          <p:nvPr/>
        </p:nvGrpSpPr>
        <p:grpSpPr bwMode="auto">
          <a:xfrm>
            <a:off x="5892800" y="2362200"/>
            <a:ext cx="1530350" cy="655638"/>
            <a:chOff x="1056" y="1488"/>
            <a:chExt cx="1085" cy="413"/>
          </a:xfrm>
        </p:grpSpPr>
        <p:sp>
          <p:nvSpPr>
            <p:cNvPr id="210020" name="Oval 100"/>
            <p:cNvSpPr>
              <a:spLocks noChangeArrowheads="1"/>
            </p:cNvSpPr>
            <p:nvPr/>
          </p:nvSpPr>
          <p:spPr bwMode="auto">
            <a:xfrm>
              <a:off x="1200" y="1680"/>
              <a:ext cx="29" cy="29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  <a:round/>
              <a:headEnd/>
              <a:tailEnd type="none" w="med" len="lg"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grpSp>
          <p:nvGrpSpPr>
            <p:cNvPr id="23" name="Group 101"/>
            <p:cNvGrpSpPr>
              <a:grpSpLocks/>
            </p:cNvGrpSpPr>
            <p:nvPr/>
          </p:nvGrpSpPr>
          <p:grpSpPr bwMode="auto">
            <a:xfrm>
              <a:off x="1056" y="1488"/>
              <a:ext cx="1085" cy="365"/>
              <a:chOff x="1056" y="1488"/>
              <a:chExt cx="1085" cy="365"/>
            </a:xfrm>
          </p:grpSpPr>
          <p:sp>
            <p:nvSpPr>
              <p:cNvPr id="210022" name="Oval 102"/>
              <p:cNvSpPr>
                <a:spLocks noChangeArrowheads="1"/>
              </p:cNvSpPr>
              <p:nvPr/>
            </p:nvSpPr>
            <p:spPr bwMode="auto">
              <a:xfrm>
                <a:off x="1488" y="1824"/>
                <a:ext cx="29" cy="29"/>
              </a:xfrm>
              <a:prstGeom prst="ellipse">
                <a:avLst/>
              </a:prstGeom>
              <a:solidFill>
                <a:srgbClr val="FF0000"/>
              </a:solidFill>
              <a:ln w="38100">
                <a:solidFill>
                  <a:srgbClr val="FF0000"/>
                </a:solidFill>
                <a:round/>
                <a:headEnd/>
                <a:tailEnd type="none" w="med" len="lg"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210023" name="Oval 103"/>
              <p:cNvSpPr>
                <a:spLocks noChangeArrowheads="1"/>
              </p:cNvSpPr>
              <p:nvPr/>
            </p:nvSpPr>
            <p:spPr bwMode="auto">
              <a:xfrm>
                <a:off x="1056" y="1488"/>
                <a:ext cx="29" cy="29"/>
              </a:xfrm>
              <a:prstGeom prst="ellipse">
                <a:avLst/>
              </a:prstGeom>
              <a:solidFill>
                <a:srgbClr val="FF0000"/>
              </a:solidFill>
              <a:ln w="38100">
                <a:solidFill>
                  <a:srgbClr val="FF0000"/>
                </a:solidFill>
                <a:round/>
                <a:headEnd/>
                <a:tailEnd type="none" w="med" len="lg"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210024" name="Oval 104"/>
              <p:cNvSpPr>
                <a:spLocks noChangeArrowheads="1"/>
              </p:cNvSpPr>
              <p:nvPr/>
            </p:nvSpPr>
            <p:spPr bwMode="auto">
              <a:xfrm>
                <a:off x="2112" y="1536"/>
                <a:ext cx="29" cy="29"/>
              </a:xfrm>
              <a:prstGeom prst="ellipse">
                <a:avLst/>
              </a:prstGeom>
              <a:solidFill>
                <a:srgbClr val="FF0000"/>
              </a:solidFill>
              <a:ln w="38100">
                <a:solidFill>
                  <a:srgbClr val="FF0000"/>
                </a:solidFill>
                <a:round/>
                <a:headEnd/>
                <a:tailEnd type="none" w="med" len="lg"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sp>
          <p:nvSpPr>
            <p:cNvPr id="210025" name="Oval 105"/>
            <p:cNvSpPr>
              <a:spLocks noChangeArrowheads="1"/>
            </p:cNvSpPr>
            <p:nvPr/>
          </p:nvSpPr>
          <p:spPr bwMode="auto">
            <a:xfrm>
              <a:off x="1968" y="1728"/>
              <a:ext cx="29" cy="29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  <a:round/>
              <a:headEnd/>
              <a:tailEnd type="none" w="med" len="lg"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10026" name="Oval 106"/>
            <p:cNvSpPr>
              <a:spLocks noChangeArrowheads="1"/>
            </p:cNvSpPr>
            <p:nvPr/>
          </p:nvSpPr>
          <p:spPr bwMode="auto">
            <a:xfrm>
              <a:off x="2112" y="1872"/>
              <a:ext cx="29" cy="29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  <a:round/>
              <a:headEnd/>
              <a:tailEnd type="none" w="med" len="lg"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sp>
        <p:nvSpPr>
          <p:cNvPr id="210027" name="Text Box 107"/>
          <p:cNvSpPr txBox="1">
            <a:spLocks noChangeArrowheads="1"/>
          </p:cNvSpPr>
          <p:nvPr/>
        </p:nvSpPr>
        <p:spPr bwMode="auto">
          <a:xfrm>
            <a:off x="304800" y="3962400"/>
            <a:ext cx="8696356" cy="457200"/>
          </a:xfrm>
          <a:prstGeom prst="rect">
            <a:avLst/>
          </a:prstGeom>
          <a:noFill/>
          <a:ln w="38100">
            <a:noFill/>
            <a:miter lim="800000"/>
            <a:headEnd/>
            <a:tailEnd type="none" w="med" len="lg"/>
          </a:ln>
          <a:effectLst/>
        </p:spPr>
        <p:txBody>
          <a:bodyPr wrap="square">
            <a:spAutoFit/>
          </a:bodyPr>
          <a:lstStyle/>
          <a:p>
            <a:r>
              <a:rPr lang="en-US" dirty="0" err="1" smtClean="0"/>
              <a:t>Intakt</a:t>
            </a:r>
            <a:r>
              <a:rPr lang="en-US" dirty="0" smtClean="0"/>
              <a:t> </a:t>
            </a:r>
            <a:r>
              <a:rPr lang="hu-HU" dirty="0" err="1" smtClean="0"/>
              <a:t>vezikulák</a:t>
            </a:r>
            <a:r>
              <a:rPr lang="en-US" dirty="0"/>
              <a:t>	         </a:t>
            </a:r>
            <a:r>
              <a:rPr lang="en-US" dirty="0" err="1"/>
              <a:t>Permeabilizált</a:t>
            </a:r>
            <a:r>
              <a:rPr lang="en-US" dirty="0"/>
              <a:t> </a:t>
            </a:r>
            <a:r>
              <a:rPr lang="hu-HU" dirty="0" err="1" smtClean="0"/>
              <a:t>vezikulák</a:t>
            </a:r>
            <a:endParaRPr lang="en-US" dirty="0"/>
          </a:p>
        </p:txBody>
      </p:sp>
      <p:grpSp>
        <p:nvGrpSpPr>
          <p:cNvPr id="24" name="Group 108"/>
          <p:cNvGrpSpPr>
            <a:grpSpLocks/>
          </p:cNvGrpSpPr>
          <p:nvPr/>
        </p:nvGrpSpPr>
        <p:grpSpPr bwMode="auto">
          <a:xfrm>
            <a:off x="5351463" y="2590800"/>
            <a:ext cx="2343150" cy="579438"/>
            <a:chOff x="624" y="1536"/>
            <a:chExt cx="1661" cy="365"/>
          </a:xfrm>
        </p:grpSpPr>
        <p:sp>
          <p:nvSpPr>
            <p:cNvPr id="210029" name="Oval 109"/>
            <p:cNvSpPr>
              <a:spLocks noChangeArrowheads="1"/>
            </p:cNvSpPr>
            <p:nvPr/>
          </p:nvSpPr>
          <p:spPr bwMode="auto">
            <a:xfrm>
              <a:off x="624" y="1536"/>
              <a:ext cx="29" cy="29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  <a:round/>
              <a:headEnd/>
              <a:tailEnd type="none" w="med" len="lg"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10030" name="Oval 110"/>
            <p:cNvSpPr>
              <a:spLocks noChangeArrowheads="1"/>
            </p:cNvSpPr>
            <p:nvPr/>
          </p:nvSpPr>
          <p:spPr bwMode="auto">
            <a:xfrm>
              <a:off x="1104" y="1872"/>
              <a:ext cx="29" cy="29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  <a:round/>
              <a:headEnd/>
              <a:tailEnd type="none" w="med" len="lg"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10031" name="Oval 111"/>
            <p:cNvSpPr>
              <a:spLocks noChangeArrowheads="1"/>
            </p:cNvSpPr>
            <p:nvPr/>
          </p:nvSpPr>
          <p:spPr bwMode="auto">
            <a:xfrm>
              <a:off x="2256" y="1680"/>
              <a:ext cx="29" cy="29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  <a:round/>
              <a:headEnd/>
              <a:tailEnd type="none" w="med" len="lg"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25" name="Group 112"/>
          <p:cNvGrpSpPr>
            <a:grpSpLocks/>
          </p:cNvGrpSpPr>
          <p:nvPr/>
        </p:nvGrpSpPr>
        <p:grpSpPr bwMode="auto">
          <a:xfrm>
            <a:off x="5554663" y="2590800"/>
            <a:ext cx="2546350" cy="274638"/>
            <a:chOff x="912" y="1488"/>
            <a:chExt cx="1805" cy="173"/>
          </a:xfrm>
        </p:grpSpPr>
        <p:sp>
          <p:nvSpPr>
            <p:cNvPr id="210033" name="Oval 113"/>
            <p:cNvSpPr>
              <a:spLocks noChangeArrowheads="1"/>
            </p:cNvSpPr>
            <p:nvPr/>
          </p:nvSpPr>
          <p:spPr bwMode="auto">
            <a:xfrm>
              <a:off x="912" y="1584"/>
              <a:ext cx="29" cy="29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  <a:round/>
              <a:headEnd/>
              <a:tailEnd type="none" w="med" len="lg"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10034" name="Oval 114"/>
            <p:cNvSpPr>
              <a:spLocks noChangeArrowheads="1"/>
            </p:cNvSpPr>
            <p:nvPr/>
          </p:nvSpPr>
          <p:spPr bwMode="auto">
            <a:xfrm>
              <a:off x="1728" y="1632"/>
              <a:ext cx="29" cy="29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  <a:round/>
              <a:headEnd/>
              <a:tailEnd type="none" w="med" len="lg"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10035" name="Oval 115"/>
            <p:cNvSpPr>
              <a:spLocks noChangeArrowheads="1"/>
            </p:cNvSpPr>
            <p:nvPr/>
          </p:nvSpPr>
          <p:spPr bwMode="auto">
            <a:xfrm>
              <a:off x="2688" y="1488"/>
              <a:ext cx="29" cy="29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  <a:round/>
              <a:headEnd/>
              <a:tailEnd type="none" w="med" len="lg"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26" name="Group 116"/>
          <p:cNvGrpSpPr>
            <a:grpSpLocks/>
          </p:cNvGrpSpPr>
          <p:nvPr/>
        </p:nvGrpSpPr>
        <p:grpSpPr bwMode="auto">
          <a:xfrm>
            <a:off x="5824538" y="2514600"/>
            <a:ext cx="1531937" cy="655638"/>
            <a:chOff x="1056" y="1488"/>
            <a:chExt cx="1085" cy="413"/>
          </a:xfrm>
        </p:grpSpPr>
        <p:sp>
          <p:nvSpPr>
            <p:cNvPr id="210037" name="Oval 117"/>
            <p:cNvSpPr>
              <a:spLocks noChangeArrowheads="1"/>
            </p:cNvSpPr>
            <p:nvPr/>
          </p:nvSpPr>
          <p:spPr bwMode="auto">
            <a:xfrm>
              <a:off x="1200" y="1680"/>
              <a:ext cx="29" cy="29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  <a:round/>
              <a:headEnd/>
              <a:tailEnd type="none" w="med" len="lg"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grpSp>
          <p:nvGrpSpPr>
            <p:cNvPr id="27" name="Group 118"/>
            <p:cNvGrpSpPr>
              <a:grpSpLocks/>
            </p:cNvGrpSpPr>
            <p:nvPr/>
          </p:nvGrpSpPr>
          <p:grpSpPr bwMode="auto">
            <a:xfrm>
              <a:off x="1056" y="1488"/>
              <a:ext cx="1085" cy="365"/>
              <a:chOff x="1056" y="1488"/>
              <a:chExt cx="1085" cy="365"/>
            </a:xfrm>
          </p:grpSpPr>
          <p:sp>
            <p:nvSpPr>
              <p:cNvPr id="210039" name="Oval 119"/>
              <p:cNvSpPr>
                <a:spLocks noChangeArrowheads="1"/>
              </p:cNvSpPr>
              <p:nvPr/>
            </p:nvSpPr>
            <p:spPr bwMode="auto">
              <a:xfrm>
                <a:off x="1488" y="1824"/>
                <a:ext cx="29" cy="29"/>
              </a:xfrm>
              <a:prstGeom prst="ellipse">
                <a:avLst/>
              </a:prstGeom>
              <a:solidFill>
                <a:srgbClr val="FF0000"/>
              </a:solidFill>
              <a:ln w="38100">
                <a:solidFill>
                  <a:srgbClr val="FF0000"/>
                </a:solidFill>
                <a:round/>
                <a:headEnd/>
                <a:tailEnd type="none" w="med" len="lg"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210040" name="Oval 120"/>
              <p:cNvSpPr>
                <a:spLocks noChangeArrowheads="1"/>
              </p:cNvSpPr>
              <p:nvPr/>
            </p:nvSpPr>
            <p:spPr bwMode="auto">
              <a:xfrm>
                <a:off x="1056" y="1488"/>
                <a:ext cx="29" cy="29"/>
              </a:xfrm>
              <a:prstGeom prst="ellipse">
                <a:avLst/>
              </a:prstGeom>
              <a:solidFill>
                <a:srgbClr val="FF0000"/>
              </a:solidFill>
              <a:ln w="38100">
                <a:solidFill>
                  <a:srgbClr val="FF0000"/>
                </a:solidFill>
                <a:round/>
                <a:headEnd/>
                <a:tailEnd type="none" w="med" len="lg"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210041" name="Oval 121"/>
              <p:cNvSpPr>
                <a:spLocks noChangeArrowheads="1"/>
              </p:cNvSpPr>
              <p:nvPr/>
            </p:nvSpPr>
            <p:spPr bwMode="auto">
              <a:xfrm>
                <a:off x="2112" y="1536"/>
                <a:ext cx="29" cy="29"/>
              </a:xfrm>
              <a:prstGeom prst="ellipse">
                <a:avLst/>
              </a:prstGeom>
              <a:solidFill>
                <a:srgbClr val="FF0000"/>
              </a:solidFill>
              <a:ln w="38100">
                <a:solidFill>
                  <a:srgbClr val="FF0000"/>
                </a:solidFill>
                <a:round/>
                <a:headEnd/>
                <a:tailEnd type="none" w="med" len="lg"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sp>
          <p:nvSpPr>
            <p:cNvPr id="210042" name="Oval 122"/>
            <p:cNvSpPr>
              <a:spLocks noChangeArrowheads="1"/>
            </p:cNvSpPr>
            <p:nvPr/>
          </p:nvSpPr>
          <p:spPr bwMode="auto">
            <a:xfrm>
              <a:off x="1968" y="1728"/>
              <a:ext cx="29" cy="29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  <a:round/>
              <a:headEnd/>
              <a:tailEnd type="none" w="med" len="lg"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10043" name="Oval 123"/>
            <p:cNvSpPr>
              <a:spLocks noChangeArrowheads="1"/>
            </p:cNvSpPr>
            <p:nvPr/>
          </p:nvSpPr>
          <p:spPr bwMode="auto">
            <a:xfrm>
              <a:off x="2112" y="1872"/>
              <a:ext cx="29" cy="29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  <a:round/>
              <a:headEnd/>
              <a:tailEnd type="none" w="med" len="lg"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28" name="Group 124"/>
          <p:cNvGrpSpPr>
            <a:grpSpLocks/>
          </p:cNvGrpSpPr>
          <p:nvPr/>
        </p:nvGrpSpPr>
        <p:grpSpPr bwMode="auto">
          <a:xfrm>
            <a:off x="5148263" y="2590800"/>
            <a:ext cx="2343150" cy="579438"/>
            <a:chOff x="624" y="1536"/>
            <a:chExt cx="1661" cy="365"/>
          </a:xfrm>
        </p:grpSpPr>
        <p:sp>
          <p:nvSpPr>
            <p:cNvPr id="210045" name="Oval 125"/>
            <p:cNvSpPr>
              <a:spLocks noChangeArrowheads="1"/>
            </p:cNvSpPr>
            <p:nvPr/>
          </p:nvSpPr>
          <p:spPr bwMode="auto">
            <a:xfrm>
              <a:off x="624" y="1536"/>
              <a:ext cx="29" cy="29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  <a:round/>
              <a:headEnd/>
              <a:tailEnd type="none" w="med" len="lg"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10046" name="Oval 126"/>
            <p:cNvSpPr>
              <a:spLocks noChangeArrowheads="1"/>
            </p:cNvSpPr>
            <p:nvPr/>
          </p:nvSpPr>
          <p:spPr bwMode="auto">
            <a:xfrm>
              <a:off x="1104" y="1872"/>
              <a:ext cx="29" cy="29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  <a:round/>
              <a:headEnd/>
              <a:tailEnd type="none" w="med" len="lg"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10047" name="Oval 127"/>
            <p:cNvSpPr>
              <a:spLocks noChangeArrowheads="1"/>
            </p:cNvSpPr>
            <p:nvPr/>
          </p:nvSpPr>
          <p:spPr bwMode="auto">
            <a:xfrm>
              <a:off x="2256" y="1680"/>
              <a:ext cx="29" cy="29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  <a:round/>
              <a:headEnd/>
              <a:tailEnd type="none" w="med" len="lg"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500"/>
                            </p:stCondLst>
                            <p:childTnLst>
                              <p:par>
                                <p:cTn id="8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000"/>
                            </p:stCondLst>
                            <p:childTnLst>
                              <p:par>
                                <p:cTn id="8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500"/>
                            </p:stCondLst>
                            <p:childTnLst>
                              <p:par>
                                <p:cTn id="9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4000"/>
                            </p:stCondLst>
                            <p:childTnLst>
                              <p:par>
                                <p:cTn id="9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500"/>
                            </p:stCondLst>
                            <p:childTnLst>
                              <p:par>
                                <p:cTn id="10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0"/>
                            </p:stCondLst>
                            <p:childTnLst>
                              <p:par>
                                <p:cTn id="10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500"/>
                            </p:stCondLst>
                            <p:childTnLst>
                              <p:par>
                                <p:cTn id="11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1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6500"/>
                            </p:stCondLst>
                            <p:childTnLst>
                              <p:par>
                                <p:cTn id="12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658" name="Picture 2" descr="D:\andras\andris\biokemia\mikondrium\trankrl\08-08-MembraneSidedness-L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00300" y="571500"/>
            <a:ext cx="43434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2" name="AutoShape 4" descr="data:image/jpeg;base64,/9j/4AAQSkZJRgABAQAAAQABAAD/2wCEAAkGBxEREhATExQVFhUXGBkaFxcSFxUXGBcUFxoWFxkXFxgYHCggGBomGxcVITEhJS03Li4uGR80ODMsNyotMCsBCgoKDg0OGxAQGzQkICUsNCwsLC8sLDQsLCwvLC8sLCw0NCwsLCwsLCwsLDQsLCwsLCwsLCwsLCwsLCwsLCwsLP/AABEIALEBHQMBIgACEQEDEQH/xAAbAAEAAgMBAQAAAAAAAAAAAAAABQYDBAcCAf/EAD0QAAIBAgQDBgMFBwMFAQAAAAECAAMRBBIhMQVBUQYTImFxgTKRoSNCUrHBBxRicoLR4TOS8RWissLwU//EABkBAQADAQEAAAAAAAAAAAAAAAACAwQBBf/EACgRAAICAQQCAgAHAQAAAAAAAAABAhEDBBIhMSJBMlETIzNhcbHhBf/aAAwDAQACEQMRAD8A7NEROkBERAEREAx166ILuyqOrEAfMz5h8TTqAlHVwNyjBretpWMA4xleqW5EhQfuoCQLdL2ufOaXHMIcFVp4imcpUjNb79MnxKw5i3yNjylX4nNFv4XBeYiJaVCIiAIiIAiIgCIkV2n4kcPh2cGzEhFPQtz9gCfacbpWErdEk9dFIBZQehIB+RnuVzB8DoV6QJFyw1JF7m19SdzNbspWahiK2CLllVe8pXJJQAhWQE/d8SkDlrKoZVJ0WyxUi2RES4qEREAREQBERAEE2iVrivHFXFikToi5iNyW3JtzsLfMyM5bVZKEXJ0ixhx1E9TQXi9CpSck2Ci7BhYgDmP8TzwDiK4mglRbkXZbsLE5GK3I87X95XjyqZPJilDtEjERLioREQBERAEREARNbFcQpUiA7qCdQNzba9hrbzmr/wBfw/2oDEmmFLAK33s1hqNT4SSOQI6i/LR2mVDELUwOJYqjVbmxCsotnLMrHTQADpu255anFOJ1a9bD0Ho1FaoyZg5WyIWy6m++h032mvieN0cVjStakLk3o72vTGVg+3IMddNDrtJzsbQwgr4qrlpq+ZcosCVADXqK2tgb5b3+4ZTSci9tqJejPkx0K6OMyMrDqpDD5iZJeZxERAEREARE18Vj6VKwd1UnYHf5DWAbEqf7RMAatKi17BKniOhsrCxNiRfaSeJ7R0R8Bznreyg9CTzlf47xKpiKVswVGsRYaXPwXJ5XI+cqnONUXYsc7s1uDcdqUaaUe7qs4uLouYBLDK2a/wANiNd9DppNnsTUOIxdfE2OXusqkgi5dlY6H+UfXpICjjUFGrVRXVlFnKs7BWUkkMpIGW23sZZP2f1KOHwyq90qMAWZrkNYWHi9NbHmTKcSW6zRmb20i6RPFGsri6sGHVSDr7T3NZhEREAREQBE+MQASdANyekjKfaLCsxVagYjcgNlv5MRlPsZFyS7ZKMJS6VkpOV9p6Xc8QqZbliM6i+/eE3Avt8RNv7y7V+N1LsMndgfj1cjrYGwHznL+0mKqtWetUzZswALclFwLgaBQVblMuXNCXijfp9Nkh5S4Ru4rj9UKymk4Pw/CLMbFrb/AMN/adC7BU2GAwxYWZwzkHl3js4HyInMcR3lQUqIAy1HVmIYWsoJJQg7ZWbluZ1jAcYw/dra9NVAXKwICgaAXF1ttzjT7Ys7rd8kvaslYnxWBAINwdQRqCOon2bDzRERAEREATxWaysfLT15fWe5pcSJbJTH3iL+S8/oGI81E43SOpWyldscTiaa08RlYUFJuVq2qkBSRU0FxTIDXGbbkN5l4NTenSc1lp1GvVz1PCpahc9y1suRyaZB1YG1rkkyc7QVT32GQBcuxzgstqhy5Qi2LNlRwNbAZib7H7x5WXC4g/aVFZSTepTo5RrazqFCDbUn1EqaRapNlDPZz95V69FhVpNSZQ4VRdqjAtprkYDfVd44SbUhTw/2jUBkWvVUrRbPVJdVyksVswBbVbhdzpLB2doHucZmNSxyWZq1Kqb87ZAD0+LflYTJXUZXFkCLYJ3ROR8qOSCptkqAA3ABBUEa8op2Tao2OylUrjMXhy7tUp5WrAkMgWooakFIVddSAABoDptLhKd2Fw1ZcRxGrXy95WakWsLZRTTu1Q+ihfnfnLjLo9FEuxERJERERAMWLrZEd/wqT8hKauVi1SrdhYk2+JmNgoH1+XSWXtDiAtBxzcZV9Tz9hKRxKjVFJBcgkgkD+IELf0Fj/VKMz9GrTpU2ZuHVXqBlWn4MxBFQKQyAgMQUF72Y7HTL56TGMwFIqaYJU38Ia+4sygMFJI8ItYbSP7LKO63y5WOV22ubeEjcgjLt+us3iMOFymwuVY/Zsct9NhyO9hsdZlkq5NF2yrr2aCPTq1LrkYXLh9Tv4fDYsWPyB2nr/qQo5aRWoaGTOzaXXcsvdt8Ay6gLqACOlrPxKqHo0AxObJmNyAbjQkg9dZTO2mHbuDl+JtM17gKQd/Mgm3/Ai02dinXJL8E4giMKtFy9JuotnTrb8j/eXuc57BcOY92lU+FEUKLWuyAXUm5uAOnSdGm3GqRizNN8CIiWFIiIgFe7V4sg4eiNqhYt6Jl0PldgfaVbiWLw9FHNRlN2yga6AnS3sL3m/wBr6dXFYuhToGxpXVmO16gVm08gi+5PSUz9oXD0p01RbtlJzOxLFrWBtyVfIAbGeZmW/L3we5pWseBV32W3huHrWNOopal9xmazoDyQ6m3kdP1+8V7NitS+yJZgrZtgWbNmWxJtcXbe295v8HrLVpIy21UXB/MdRPeKxy06tMKoW5Aa2gN9OWhlMeGrLJ7pXt/whMH2LoYUXZmzB7gLpdLfAz9cxN7ctPOa/EBVJLVVYUh8AptdFHnl/MiWYYpMQCCM3iNvy625c5Uv2j4hqOGCUwe8qOqqFF7DW5t7Wkn5yo5D8uNy7XotHYbH6tQDFkyl0v8AcsQCoP4TmB8tesuEqX7OeCLh6GZiWrmy1C2y6K2RRyFmUnmT6C1tnpYU1BW7PH1MlLK2lQiIlpQIiIAJtqZqYbxMz9NB+f5W+ZnviCM1NwlixGl9pD4Y4uiAHBIv9xQw9xmJFvWQl2TiuDz2nQd5RY6EK5D+E5FWzFwCQSwOSwB+8RY3kb2idThwXUMHawzupJzMBlFO5JBBvlB05zd4hjndqLXXwN4gpZSQ2mqkXsGCt08OukiuK1AwXI2jNmZ20cqTvoLta1gG0F7W5SubLIL7HDagpI6gBCz2LoEGTLlAL5L5fiWxbXxDTYTYov3xYLmXO4WoGK/6y5GDgLrrTuLkWII1knwThVJ6KsM2pZWLZb1KdyDTqKBYj4rcwSSDqb63Z7htVK75xpTYgEgeJPGtNl0uCVa5tzXnyRg1QlNOydqJkrq42qKVb+ddV9yMw/pE3ZixKXU9RqPUa/495kRwQCNiL/OXLspfR9iInTgiIgFa7Q1g9VUuAqC7nXS++21hlmuuH76nWraFQLrbUHLb6BR9fKaXGaj0MRWBXw1DcOb6hr3AI569P7zWwWMClu6YrcEFSAQwN73A9ekzN+bs2RXgtrPXDyKF3IzXvoL2VToCRpcXuDytbrrlp8WVmcEfdIXKLWvvfMQLHKDfeRGHFbKVIpvr4SrFCC19gxBvYewE+02N370KtxZVzZrjYtZgAR5i/OUzi3wXxaTtkxWxNzQyqwZVCrYAjndd77EeRmtiaLYhSyjRFzkbXA0bTrre3QTBWIFMi5GVQQVP4VuPfcfKWfsZR8FSoQPEQotfUDc6k73EnCHlTIZMlQ3Ij+zeLJqUAeecH1AYX97X95c5U1wgoYkKNFFRWX+Sp4T8itpbJpgqVGTK7aYiIkyoTFisQtNHqObKoJY+QmWRnabAtXwuIpJ8bIcutrsLMo+YE4+jsab5KTg+JC9Sq1RbuGfS+jvoUF97Dn5+U0e33CWpU8MX+Kohz63AIYG1/IOBfnYmatHj1KgopYlDTqAWs2akxtyPM++k3cNwtMZSSiuJcJmzLTYXCEgghGIFhY7DSefFdprk9nI+mnwQvZvtCaFPuqikhTow3Uf38pvNxr94rU8mwIJOoBt5HYzJT7LlCVotmuMt6i+Jg2l7A+tp4xfBlwuW1RXILhm8WVagUi1zzOv19+Sx820WY80acU/XB54Zx5aGZWJv729dBr6T5xrHVSMJiCtqVXNkvqQ9KpZs3mVW48gek0XoIrIVvcC1uVjZdPmJ1DG9m1qcPXCWF0pjIfw1VGh92uD5MZ3BiUrI6vUOEkzx2Jxne065O4q/QqlvyljlN/Z1XDJUtuwUkdCMwPvcge0uU24vgjydR+oxERLCkREQBERAKn2s7UnDPYYYV6aW705wGW4B8ClSG0I3I/WYOIGjVNPu3Q0gCVKkeE7WupsNCbc9CDJbiy0/3miuQFnp1C3mqZBqOejN/t8pUOKLxU1cmGSlRVM4PhWp3w+4/i5EZfe/pKZtt0XwSSTJ/BdoKdJRSopny3zMSAMxJY2sDfU7yxcOxvercqVPME39xK9wfDAVqdHEmk1cUMzLSJsCXsC1wPiOa38rSw4Chlzk7k29h0iLluojJR22bFZwqkk2E1OC4jPSudwzKbi2oYg6cv7WmziqGdSuZl21Q2OhvbUc9pjwWDFLNYk5jc3sNdtABYS32V+jZiInTgiIgHxlBFiAR0OokD2k4bhxQc91TUsVFwoU6kX1HleT8r/a9wUp0zsxJPsLD85GXRKHyRWcVwepTyAPmpn7ju2W2/hJ2Nhz0PpNWlw5iHuURQxBUNYEjw6C4AuNSNRfa+lrLwjG56NNgneeNkAuLHKWQsCfS9vaReDxGKp1O8r0KJpl2sqjK6qdVuzEhufLl8sW6R6O2Ju0+CPYHMu99pYuAploIPX8yJq08QlfDrUp6DKb+Q1X35za4HUBp2HJmHzOb9Zdhk3Lkz5628fZo8drKKqjwlu72O4BcZSP6hb3MnUa4BHMX+cguLdnO/rGr3hW+TQAXHd5rWP9Z0895N0KeVVXoLS5J2zPJraqPcREmQEREA8VqSuLMoYdGAI+RnLu3OEopjAtFEpFaSn7JRTu5ZzclALm2Uazqk5fxoU6+LxLMcrB8qljYMF8ATyPh0/mMo1Eqga9FDdk5+jBwnidTIVdFOa6q5vcEDxBhzuDutiN9ZqYui7OAx6AbE6MPjbTNYaXOtgJLVcD3VKncHL3huLkE3X6/CJr2p/hO/tb/m0xSyuqPWx6aKe5fZ9wmBJq0iSD9pTGh8ydfpOqTmrgUqdKqTlAbMBuSbrlUeuQfOdGcB1OpAYbjQgEbg8jNOl9nn/9DuLX7lW7M1qaVsqWtVNRgRvYnML9BoR7S2St8H7I08O9Nw5bILC4ALAAgZrG3M7CWSaIJpcmLK4t+IiIkysREQBNfiNQpSqsN1Rj02FzryNhNianFz9hW80I/wB3h/WcfR1dlPq18ZUw1athUW6uuVSC1QBbE92f4UIAXW9iNdjLYbtBTJonLUZmBTIKL50JsfHYGyi1rjTXkJI9mKOTDU9LZszf7mJH0tJW8io8EnLkqnDeGDEVa2Ppko9ZFWn3iOhVFAGqtla5IPiIuAdORkrwfEM+5F1LoyoAEDU2Kll0vYkc+VpKyJektGshUBVe5IGgzk+I++YH2M41XJ1O+CWiIlhWIiIAiIgCUvtHxKk1WoHDEKjKhQ2+0HxEjnuAP+Jcqr5VY9AT8hecyVTUqLfZdT5knn7iVZXxRfgXlZucP4zk+zqpTppZbopNs23eKxFgeRW3Q+uDiXEKNR3XvKaXPd5bMpvlOwVSNQCdCfpPtanfOOt/of8AM+cc4ViqAzZAKb2zFSD3baA+Y9RpeVbPo0b0nb9m/wAM4itOmuHC/Zm4LljmDHY26XsAL6efKc4TXFFxSJurWs2g8dhvbkfzlTw2HFmXWwUZSCQQRa2o8xJOlicyAnRstj5Ouh+onF4yEoqUWXiJ4oVMyq3UA/MT3NZgEREAREQDR43xJcNQq1jrkGg/E50VfdiBOVY6iTTpgm7kmpUPrpr7sPlLh+1LEMuHoKv3qwuOoCtb/uKynYBGNGtUc3Zra8gikZQOg3PvMeodvaepoVsi5kgnFzWoGixvUQBlP4kBGvryPsesiMRjypN9NB58zfT5TD2YwVfEY1Fo5fCjls5ICoCACbA7kqAJu9o6NUYlqNWiaRFM5GsClQtpdHGjW0FtxfbWUSxNx3M2Q1CjkeNe+TewLnEVafeaUgQic7AC9wetra9VMv3Z3iZqh6b27yloSvwumoV16bEEciDyInPUqNTo4Jl3VqjVB5XZPycmWPs/jkGKw6p95KoPoWVx9R9ZLDkqf8lWrwbsba9F3iInoniCIiAIieK1UIpY7DUwDzTxCszKDcrvofTQ7HUW02mj2kq5aDeZA/8Ab9JT17X16VXM1JmpAMzKim4pMxtUzbbspsTJzjXFEqrSyhiuZSdNTexsOtlJ8tfWVuXiWKDUix4WnlRF6KB8gBMkXvEsKxNHjNK9O/NCG9tm+hJ9pvTxWAKsG0Ug3v0tr9Jxq0dTp2ecLVzordRr6jQ/W8yyF4BiWsFdWAa+Unmy6MOo2+hk1ORdo7JU6EREkREx4jELTF2NhtzNz0AG8ySs9reJPTakKSh3U3Cm5BY3IFhrspMjJ0rJRjudEtxDHIcPVdWU3pOV138JtpvvKFTfKWHMEfkD+si8FxJcSK1FkK1DmYta4te7nXxXvm0t0m3Sw7oSDm0UXLb666nra3ylMpbqNMI7bLH2cwXfVMx+FDc+Z+6Pnr7S5OoIIOxBB9DoZEdlMNkoBju5ze2w/U+8mJdFUjPkdyOd4zCtQqGm3LY/iQm4b6H3vMtKlmNVelmHvoR8wD7y2cf4WMRT0+NblD+a+h/O0qvCl8Sk3JIKEAG+vkPMCVTjRoxZLRceDvejTPr9GIm5I/ghtTyHQozKQfXMPoRJCXR6Msu2IiJ04JrVsdTQkMbWtc8lvtc8vWbDMACTsNT6CcX7W9oG79GcMKYd/C2gsxBFxzsRsfzlc5V0WYse9li/aZxKjW/dVpVadTL3rnu3V7ZVUC+Um3xH5SnY/iJWkVGxQfMX0m5xOoMTlrUaarZSrAWGbe509vrIfh/DK1WvhqBGtQ+EdF3LHyA1PoZmlcnZ6OOoQ22dU/ZnwH93w7V2/wBTEZXP8NID7NfqWP8ANblJHtrwZsVh7U/9Wm3eUx+IgEFP6lJHraTtOmFCqugAAA6AaCepr2rbtPNeR793s5HwCuH75T+F9DoRcgsCDsQSRblaSnAsGKZweIG7k0z0DhrH0uUMzduuB9zWTF0rhXYLWC2tmP3/ACzWsfMA8zJXglKmuGVQoIQ59b3ujhgR53ufczEsVTaPWlqd2FNe+y2xPiMCARqCLj0M+zeeMIiIAmlxem7U7KL63Ite4Gth7zdicBXeznDyKld3QgMiUwGGh1qO/hIGpD01bkSnlMlTsvRDJkWyA/Az1MoFwTlUHUcsp0tt0k9EUju5iIidOCYsXRzoy3te2tri4IOo5jSZYgFbGFcPhqzVKhbvSrJ4VpqX8LiwFyARca72MskjsQtnbzqUW9ye7/8AUSRkIKrRObumIiJMgJzftgWGIfMCNbqTfVeoO1rW2PKdInx0DCxAI6EXFxqJGSslGW0puA7HU6uGwjktSxCoCai2BZ21bvB9699f8C23wzs5UDg1zmA1N2DBze+ihRlXQb3JtyloiNqG9iIiSIiV16BpYlwhVe9y2Yi+Q3JuBzuwt7DeWKVjtMT3yW5U9fdjr7WvK8i8SzFe6kbvDcyYrEU2YtmVXUkAc2uoA6ZhqevlJqQGJcjG0W/EoB9xU/W0n4xO4jKqkIiJYVmlxqkz0KyouZipsuni8tes5DwzhrV+I4am9MkLVWo6VFI8Km5LKRovh56Xna4tz5/pIuNuyccjSaKVjOwa0yz4NshJv3VVj3Q/lIUsvpqOlpM9meBHD56lUq1d9GKA5VUahEJ1IvqTpc200EnInaSOObfYiInSJrcSwgrUqlM65hpfruPqBKtwbD6AKTlZdjqQR+v+ZcxKP2TrFFe/wtmqDyuSWHpqPrM+eag0zVp4ylGVeuSe7H4rvcHQPNQUPqhK/kAfeTMrPYtO7OMo3uEqKw/rpqPzS/vLNLcbuKZTmio5Gl9iIiTKxERAEREAREQBERANHiFhr50vpVX+83pHcaByG2/g+lWmZJGRXbJPpHyIiSIiIiAIiIAiIgCVjtM+WsP4qYHyY3lnkJ2rw2akHG6H/tawP1yyE1aLMUts0zDjzfFYLzAPsMx/WWGQNRc2KwLchTb/AMTb9ZPSOL4jK+RERLSsREQBERAEREATn3AaxyvSI1SnUB8mWy2/OdBlSqYQUsfVFrLVps4/mYqHHzBb+uZdVG4p/Rt0eRR3Rftf0ZOxTl6mPY//AKU1/wBqWP1Jlpla7Ei/7+1rXxdS38oVCPzlll2JVBGfO7yNiIiWFQiIgCIiAIiIAiIgEXx+rlpuwucqFjbyZCPyMlLym9va1vCGq5u7uEpEeOxf4hcM1hcgA7yz8Iqq9CiytmGQWNit7CxuDqDcbSC+TJy+KNuIiTICIiAIiIAiIgCYMdRz06i/iVh7kG0zzzVPhbW2h16abwCFwNS9TCX50SR/Tofo4k5Of4Pio/fsEGqMQUIXMuRUNlXuxa+Y+Ib8zznQJXi+JZkXIiIlhWIiIAiIgCIiAJD8aoXrYRxyZ0J6B1za+9MSYkXxnGLSbDFju5AHmFJvb2t/UJCauLJQdSPHZrCmlTqq1r985NjcbLbX+UCS8rnZKsufGIAE+1Y92GLWsWRmBIGhyqfK4ljnYfFHcnyYiIkiAiLxAEREAREQBERANHimAp1AXZFLqrZHIBZbjWx5X29zILg/E6dFwveL3dXULcfZu2Zhb+ArlB/CQPOWsieadNVFlAA6AAae0jXNkk+KPUREkREREAREQBERAEx4miHR0N7MCDbexFpkiAc27R8MGFVaeb7+cNcgkMLE6k2sE5eotLV2T7QrikysV75AM4B0YbZ18uo5H2knxDhdGvl71M2XbVh/4kTxgeC4agc1KiiNa11GtvX2kFGnwWOaa57N+IiTKxERAEREAREQBIftFwEYrumDslSkSUIsQc1rqwO4NhsQdJMRONXwdTado5cMZUoYkV6ZFwtyhv48wUvTuBprrfkQCROjcK4gmIpJVp3sw2bRlPNWHJhMR4HhczN3KXJzG40Lb3tte+s3MPh0pjKiqo6IAov1sJGEXHgnklGXPsyRPBrKOY+fSO9XrJlZCtz/APukmML8CegiIOsyxEQcEREAREQBERAEREAREQBERAEREAREQBERAEREAREQBERAEREAREQBERAMFfY+/wCYnheXoPyiJGQfR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42863" y="-2743200"/>
            <a:ext cx="8582025" cy="5334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83974" name="AutoShape 6" descr="data:image/jpeg;base64,/9j/4AAQSkZJRgABAQAAAQABAAD/2wCEAAkGBxEREhATExQVFhUXGBkaFxcSFxUXGBcUFxoWFxkXFxgYHCggGBomGxcVITEhJS03Li4uGR80ODMsNyotMCsBCgoKDg0OGxAQGzQkICUsNCwsLC8sLDQsLCwvLC8sLCw0NCwsLCwsLCwsLDQsLCwsLCwsLCwsLCwsLCwsLCwsLP/AABEIALEBHQMBIgACEQEDEQH/xAAbAAEAAgMBAQAAAAAAAAAAAAAABQYDBAcCAf/EAD0QAAIBAgQDBgMFBwMFAQAAAAECAAMRBBIhMQVBUQYTImFxgTKRoSNCUrHBBxRicoLR4TOS8RWissLwU//EABkBAQADAQEAAAAAAAAAAAAAAAACAwQBBf/EACgRAAICAQQCAgAHAQAAAAAAAAABAhEDBBIhMSJBMlETIzNhcbHhBf/aAAwDAQACEQMRAD8A7NEROkBERAEREAx166ILuyqOrEAfMz5h8TTqAlHVwNyjBretpWMA4xleqW5EhQfuoCQLdL2ufOaXHMIcFVp4imcpUjNb79MnxKw5i3yNjylX4nNFv4XBeYiJaVCIiAIiIAiIgCIkV2n4kcPh2cGzEhFPQtz9gCfacbpWErdEk9dFIBZQehIB+RnuVzB8DoV6QJFyw1JF7m19SdzNbspWahiK2CLllVe8pXJJQAhWQE/d8SkDlrKoZVJ0WyxUi2RES4qEREAREQBERAEE2iVrivHFXFikToi5iNyW3JtzsLfMyM5bVZKEXJ0ixhx1E9TQXi9CpSck2Ci7BhYgDmP8TzwDiK4mglRbkXZbsLE5GK3I87X95XjyqZPJilDtEjERLioREQBERAEREARNbFcQpUiA7qCdQNzba9hrbzmr/wBfw/2oDEmmFLAK33s1hqNT4SSOQI6i/LR2mVDELUwOJYqjVbmxCsotnLMrHTQADpu255anFOJ1a9bD0Ho1FaoyZg5WyIWy6m++h032mvieN0cVjStakLk3o72vTGVg+3IMddNDrtJzsbQwgr4qrlpq+ZcosCVADXqK2tgb5b3+4ZTSci9tqJejPkx0K6OMyMrDqpDD5iZJeZxERAEREARE18Vj6VKwd1UnYHf5DWAbEqf7RMAatKi17BKniOhsrCxNiRfaSeJ7R0R8Bznreyg9CTzlf47xKpiKVswVGsRYaXPwXJ5XI+cqnONUXYsc7s1uDcdqUaaUe7qs4uLouYBLDK2a/wANiNd9DppNnsTUOIxdfE2OXusqkgi5dlY6H+UfXpICjjUFGrVRXVlFnKs7BWUkkMpIGW23sZZP2f1KOHwyq90qMAWZrkNYWHi9NbHmTKcSW6zRmb20i6RPFGsri6sGHVSDr7T3NZhEREAREQBE+MQASdANyekjKfaLCsxVagYjcgNlv5MRlPsZFyS7ZKMJS6VkpOV9p6Xc8QqZbliM6i+/eE3Avt8RNv7y7V+N1LsMndgfj1cjrYGwHznL+0mKqtWetUzZswALclFwLgaBQVblMuXNCXijfp9Nkh5S4Ru4rj9UKymk4Pw/CLMbFrb/AMN/adC7BU2GAwxYWZwzkHl3js4HyInMcR3lQUqIAy1HVmIYWsoJJQg7ZWbluZ1jAcYw/dra9NVAXKwICgaAXF1ttzjT7Ys7rd8kvaslYnxWBAINwdQRqCOon2bDzRERAEREATxWaysfLT15fWe5pcSJbJTH3iL+S8/oGI81E43SOpWyldscTiaa08RlYUFJuVq2qkBSRU0FxTIDXGbbkN5l4NTenSc1lp1GvVz1PCpahc9y1suRyaZB1YG1rkkyc7QVT32GQBcuxzgstqhy5Qi2LNlRwNbAZib7H7x5WXC4g/aVFZSTepTo5RrazqFCDbUn1EqaRapNlDPZz95V69FhVpNSZQ4VRdqjAtprkYDfVd44SbUhTw/2jUBkWvVUrRbPVJdVyksVswBbVbhdzpLB2doHucZmNSxyWZq1Kqb87ZAD0+LflYTJXUZXFkCLYJ3ROR8qOSCptkqAA3ABBUEa8op2Tao2OylUrjMXhy7tUp5WrAkMgWooakFIVddSAABoDptLhKd2Fw1ZcRxGrXy95WakWsLZRTTu1Q+ihfnfnLjLo9FEuxERJERERAMWLrZEd/wqT8hKauVi1SrdhYk2+JmNgoH1+XSWXtDiAtBxzcZV9Tz9hKRxKjVFJBcgkgkD+IELf0Fj/VKMz9GrTpU2ZuHVXqBlWn4MxBFQKQyAgMQUF72Y7HTL56TGMwFIqaYJU38Ia+4sygMFJI8ItYbSP7LKO63y5WOV22ubeEjcgjLt+us3iMOFymwuVY/Zsct9NhyO9hsdZlkq5NF2yrr2aCPTq1LrkYXLh9Tv4fDYsWPyB2nr/qQo5aRWoaGTOzaXXcsvdt8Ay6gLqACOlrPxKqHo0AxObJmNyAbjQkg9dZTO2mHbuDl+JtM17gKQd/Mgm3/Ai02dinXJL8E4giMKtFy9JuotnTrb8j/eXuc57BcOY92lU+FEUKLWuyAXUm5uAOnSdGm3GqRizNN8CIiWFIiIgFe7V4sg4eiNqhYt6Jl0PldgfaVbiWLw9FHNRlN2yga6AnS3sL3m/wBr6dXFYuhToGxpXVmO16gVm08gi+5PSUz9oXD0p01RbtlJzOxLFrWBtyVfIAbGeZmW/L3we5pWseBV32W3huHrWNOopal9xmazoDyQ6m3kdP1+8V7NitS+yJZgrZtgWbNmWxJtcXbe295v8HrLVpIy21UXB/MdRPeKxy06tMKoW5Aa2gN9OWhlMeGrLJ7pXt/whMH2LoYUXZmzB7gLpdLfAz9cxN7ctPOa/EBVJLVVYUh8AptdFHnl/MiWYYpMQCCM3iNvy625c5Uv2j4hqOGCUwe8qOqqFF7DW5t7Wkn5yo5D8uNy7XotHYbH6tQDFkyl0v8AcsQCoP4TmB8tesuEqX7OeCLh6GZiWrmy1C2y6K2RRyFmUnmT6C1tnpYU1BW7PH1MlLK2lQiIlpQIiIAJtqZqYbxMz9NB+f5W+ZnviCM1NwlixGl9pD4Y4uiAHBIv9xQw9xmJFvWQl2TiuDz2nQd5RY6EK5D+E5FWzFwCQSwOSwB+8RY3kb2idThwXUMHawzupJzMBlFO5JBBvlB05zd4hjndqLXXwN4gpZSQ2mqkXsGCt08OukiuK1AwXI2jNmZ20cqTvoLta1gG0F7W5SubLIL7HDagpI6gBCz2LoEGTLlAL5L5fiWxbXxDTYTYov3xYLmXO4WoGK/6y5GDgLrrTuLkWII1knwThVJ6KsM2pZWLZb1KdyDTqKBYj4rcwSSDqb63Z7htVK75xpTYgEgeJPGtNl0uCVa5tzXnyRg1QlNOydqJkrq42qKVb+ddV9yMw/pE3ZixKXU9RqPUa/495kRwQCNiL/OXLspfR9iInTgiIgFa7Q1g9VUuAqC7nXS++21hlmuuH76nWraFQLrbUHLb6BR9fKaXGaj0MRWBXw1DcOb6hr3AI569P7zWwWMClu6YrcEFSAQwN73A9ekzN+bs2RXgtrPXDyKF3IzXvoL2VToCRpcXuDytbrrlp8WVmcEfdIXKLWvvfMQLHKDfeRGHFbKVIpvr4SrFCC19gxBvYewE+02N370KtxZVzZrjYtZgAR5i/OUzi3wXxaTtkxWxNzQyqwZVCrYAjndd77EeRmtiaLYhSyjRFzkbXA0bTrre3QTBWIFMi5GVQQVP4VuPfcfKWfsZR8FSoQPEQotfUDc6k73EnCHlTIZMlQ3Ij+zeLJqUAeecH1AYX97X95c5U1wgoYkKNFFRWX+Sp4T8itpbJpgqVGTK7aYiIkyoTFisQtNHqObKoJY+QmWRnabAtXwuIpJ8bIcutrsLMo+YE4+jsab5KTg+JC9Sq1RbuGfS+jvoUF97Dn5+U0e33CWpU8MX+Kohz63AIYG1/IOBfnYmatHj1KgopYlDTqAWs2akxtyPM++k3cNwtMZSSiuJcJmzLTYXCEgghGIFhY7DSefFdprk9nI+mnwQvZvtCaFPuqikhTow3Uf38pvNxr94rU8mwIJOoBt5HYzJT7LlCVotmuMt6i+Jg2l7A+tp4xfBlwuW1RXILhm8WVagUi1zzOv19+Sx820WY80acU/XB54Zx5aGZWJv729dBr6T5xrHVSMJiCtqVXNkvqQ9KpZs3mVW48gek0XoIrIVvcC1uVjZdPmJ1DG9m1qcPXCWF0pjIfw1VGh92uD5MZ3BiUrI6vUOEkzx2Jxne065O4q/QqlvyljlN/Z1XDJUtuwUkdCMwPvcge0uU24vgjydR+oxERLCkREQBERAKn2s7UnDPYYYV6aW705wGW4B8ClSG0I3I/WYOIGjVNPu3Q0gCVKkeE7WupsNCbc9CDJbiy0/3miuQFnp1C3mqZBqOejN/t8pUOKLxU1cmGSlRVM4PhWp3w+4/i5EZfe/pKZtt0XwSSTJ/BdoKdJRSopny3zMSAMxJY2sDfU7yxcOxvercqVPME39xK9wfDAVqdHEmk1cUMzLSJsCXsC1wPiOa38rSw4Chlzk7k29h0iLluojJR22bFZwqkk2E1OC4jPSudwzKbi2oYg6cv7WmziqGdSuZl21Q2OhvbUc9pjwWDFLNYk5jc3sNdtABYS32V+jZiInTgiIgHxlBFiAR0OokD2k4bhxQc91TUsVFwoU6kX1HleT8r/a9wUp0zsxJPsLD85GXRKHyRWcVwepTyAPmpn7ju2W2/hJ2Nhz0PpNWlw5iHuURQxBUNYEjw6C4AuNSNRfa+lrLwjG56NNgneeNkAuLHKWQsCfS9vaReDxGKp1O8r0KJpl2sqjK6qdVuzEhufLl8sW6R6O2Ju0+CPYHMu99pYuAploIPX8yJq08QlfDrUp6DKb+Q1X35za4HUBp2HJmHzOb9Zdhk3Lkz5628fZo8drKKqjwlu72O4BcZSP6hb3MnUa4BHMX+cguLdnO/rGr3hW+TQAXHd5rWP9Z0895N0KeVVXoLS5J2zPJraqPcREmQEREA8VqSuLMoYdGAI+RnLu3OEopjAtFEpFaSn7JRTu5ZzclALm2Uazqk5fxoU6+LxLMcrB8qljYMF8ATyPh0/mMo1Eqga9FDdk5+jBwnidTIVdFOa6q5vcEDxBhzuDutiN9ZqYui7OAx6AbE6MPjbTNYaXOtgJLVcD3VKncHL3huLkE3X6/CJr2p/hO/tb/m0xSyuqPWx6aKe5fZ9wmBJq0iSD9pTGh8ydfpOqTmrgUqdKqTlAbMBuSbrlUeuQfOdGcB1OpAYbjQgEbg8jNOl9nn/9DuLX7lW7M1qaVsqWtVNRgRvYnML9BoR7S2St8H7I08O9Nw5bILC4ALAAgZrG3M7CWSaIJpcmLK4t+IiIkysREQBNfiNQpSqsN1Rj02FzryNhNianFz9hW80I/wB3h/WcfR1dlPq18ZUw1athUW6uuVSC1QBbE92f4UIAXW9iNdjLYbtBTJonLUZmBTIKL50JsfHYGyi1rjTXkJI9mKOTDU9LZszf7mJH0tJW8io8EnLkqnDeGDEVa2Ppko9ZFWn3iOhVFAGqtla5IPiIuAdORkrwfEM+5F1LoyoAEDU2Kll0vYkc+VpKyJektGshUBVe5IGgzk+I++YH2M41XJ1O+CWiIlhWIiIAiIgCUvtHxKk1WoHDEKjKhQ2+0HxEjnuAP+Jcqr5VY9AT8hecyVTUqLfZdT5knn7iVZXxRfgXlZucP4zk+zqpTppZbopNs23eKxFgeRW3Q+uDiXEKNR3XvKaXPd5bMpvlOwVSNQCdCfpPtanfOOt/of8AM+cc4ViqAzZAKb2zFSD3baA+Y9RpeVbPo0b0nb9m/wAM4itOmuHC/Zm4LljmDHY26XsAL6efKc4TXFFxSJurWs2g8dhvbkfzlTw2HFmXWwUZSCQQRa2o8xJOlicyAnRstj5Ouh+onF4yEoqUWXiJ4oVMyq3UA/MT3NZgEREAREQDR43xJcNQq1jrkGg/E50VfdiBOVY6iTTpgm7kmpUPrpr7sPlLh+1LEMuHoKv3qwuOoCtb/uKynYBGNGtUc3Zra8gikZQOg3PvMeodvaepoVsi5kgnFzWoGixvUQBlP4kBGvryPsesiMRjypN9NB58zfT5TD2YwVfEY1Fo5fCjls5ICoCACbA7kqAJu9o6NUYlqNWiaRFM5GsClQtpdHGjW0FtxfbWUSxNx3M2Q1CjkeNe+TewLnEVafeaUgQic7AC9wetra9VMv3Z3iZqh6b27yloSvwumoV16bEEciDyInPUqNTo4Jl3VqjVB5XZPycmWPs/jkGKw6p95KoPoWVx9R9ZLDkqf8lWrwbsba9F3iInoniCIiAIieK1UIpY7DUwDzTxCszKDcrvofTQ7HUW02mj2kq5aDeZA/8Ab9JT17X16VXM1JmpAMzKim4pMxtUzbbspsTJzjXFEqrSyhiuZSdNTexsOtlJ8tfWVuXiWKDUix4WnlRF6KB8gBMkXvEsKxNHjNK9O/NCG9tm+hJ9pvTxWAKsG0Ug3v0tr9Jxq0dTp2ecLVzordRr6jQ/W8yyF4BiWsFdWAa+Unmy6MOo2+hk1ORdo7JU6EREkREx4jELTF2NhtzNz0AG8ySs9reJPTakKSh3U3Cm5BY3IFhrspMjJ0rJRjudEtxDHIcPVdWU3pOV138JtpvvKFTfKWHMEfkD+si8FxJcSK1FkK1DmYta4te7nXxXvm0t0m3Sw7oSDm0UXLb666nra3ylMpbqNMI7bLH2cwXfVMx+FDc+Z+6Pnr7S5OoIIOxBB9DoZEdlMNkoBju5ze2w/U+8mJdFUjPkdyOd4zCtQqGm3LY/iQm4b6H3vMtKlmNVelmHvoR8wD7y2cf4WMRT0+NblD+a+h/O0qvCl8Sk3JIKEAG+vkPMCVTjRoxZLRceDvejTPr9GIm5I/ghtTyHQozKQfXMPoRJCXR6Msu2IiJ04JrVsdTQkMbWtc8lvtc8vWbDMACTsNT6CcX7W9oG79GcMKYd/C2gsxBFxzsRsfzlc5V0WYse9li/aZxKjW/dVpVadTL3rnu3V7ZVUC+Um3xH5SnY/iJWkVGxQfMX0m5xOoMTlrUaarZSrAWGbe509vrIfh/DK1WvhqBGtQ+EdF3LHyA1PoZmlcnZ6OOoQ22dU/ZnwH93w7V2/wBTEZXP8NID7NfqWP8ANblJHtrwZsVh7U/9Wm3eUx+IgEFP6lJHraTtOmFCqugAAA6AaCepr2rbtPNeR793s5HwCuH75T+F9DoRcgsCDsQSRblaSnAsGKZweIG7k0z0DhrH0uUMzduuB9zWTF0rhXYLWC2tmP3/ACzWsfMA8zJXglKmuGVQoIQ59b3ujhgR53ufczEsVTaPWlqd2FNe+y2xPiMCARqCLj0M+zeeMIiIAmlxem7U7KL63Ite4Gth7zdicBXeznDyKld3QgMiUwGGh1qO/hIGpD01bkSnlMlTsvRDJkWyA/Az1MoFwTlUHUcsp0tt0k9EUju5iIidOCYsXRzoy3te2tri4IOo5jSZYgFbGFcPhqzVKhbvSrJ4VpqX8LiwFyARca72MskjsQtnbzqUW9ye7/8AUSRkIKrRObumIiJMgJzftgWGIfMCNbqTfVeoO1rW2PKdInx0DCxAI6EXFxqJGSslGW0puA7HU6uGwjktSxCoCai2BZ21bvB9699f8C23wzs5UDg1zmA1N2DBze+ihRlXQb3JtyloiNqG9iIiSIiV16BpYlwhVe9y2Yi+Q3JuBzuwt7DeWKVjtMT3yW5U9fdjr7WvK8i8SzFe6kbvDcyYrEU2YtmVXUkAc2uoA6ZhqevlJqQGJcjG0W/EoB9xU/W0n4xO4jKqkIiJYVmlxqkz0KyouZipsuni8tes5DwzhrV+I4am9MkLVWo6VFI8Km5LKRovh56Xna4tz5/pIuNuyccjSaKVjOwa0yz4NshJv3VVj3Q/lIUsvpqOlpM9meBHD56lUq1d9GKA5VUahEJ1IvqTpc200EnInaSOObfYiInSJrcSwgrUqlM65hpfruPqBKtwbD6AKTlZdjqQR+v+ZcxKP2TrFFe/wtmqDyuSWHpqPrM+eag0zVp4ylGVeuSe7H4rvcHQPNQUPqhK/kAfeTMrPYtO7OMo3uEqKw/rpqPzS/vLNLcbuKZTmio5Gl9iIiTKxERAEREAREQBERANHiFhr50vpVX+83pHcaByG2/g+lWmZJGRXbJPpHyIiSIiIiAIiIAiIgCVjtM+WsP4qYHyY3lnkJ2rw2akHG6H/tawP1yyE1aLMUts0zDjzfFYLzAPsMx/WWGQNRc2KwLchTb/AMTb9ZPSOL4jK+RERLSsREQBERAEREATn3AaxyvSI1SnUB8mWy2/OdBlSqYQUsfVFrLVps4/mYqHHzBb+uZdVG4p/Rt0eRR3Rftf0ZOxTl6mPY//AKU1/wBqWP1Jlpla7Ei/7+1rXxdS38oVCPzlll2JVBGfO7yNiIiWFQiIgCIiAIiIAiIgEXx+rlpuwucqFjbyZCPyMlLym9va1vCGq5u7uEpEeOxf4hcM1hcgA7yz8Iqq9CiytmGQWNit7CxuDqDcbSC+TJy+KNuIiTICIiAIiIAiIgCYMdRz06i/iVh7kG0zzzVPhbW2h16abwCFwNS9TCX50SR/Tofo4k5Of4Pio/fsEGqMQUIXMuRUNlXuxa+Y+Ib8zznQJXi+JZkXIiIlhWIiIAiIgCIiAJD8aoXrYRxyZ0J6B1za+9MSYkXxnGLSbDFju5AHmFJvb2t/UJCauLJQdSPHZrCmlTqq1r985NjcbLbX+UCS8rnZKsufGIAE+1Y92GLWsWRmBIGhyqfK4ljnYfFHcnyYiIkiAiLxAEREAREQBERANHimAp1AXZFLqrZHIBZbjWx5X29zILg/E6dFwveL3dXULcfZu2Zhb+ArlB/CQPOWsieadNVFlAA6AAae0jXNkk+KPUREkREREAREQBERAEx4miHR0N7MCDbexFpkiAc27R8MGFVaeb7+cNcgkMLE6k2sE5eotLV2T7QrikysV75AM4B0YbZ18uo5H2knxDhdGvl71M2XbVh/4kTxgeC4agc1KiiNa11GtvX2kFGnwWOaa57N+IiTKxERAEREAREQBIftFwEYrumDslSkSUIsQc1rqwO4NhsQdJMRONXwdTado5cMZUoYkV6ZFwtyhv48wUvTuBprrfkQCROjcK4gmIpJVp3sw2bRlPNWHJhMR4HhczN3KXJzG40Lb3tte+s3MPh0pjKiqo6IAov1sJGEXHgnklGXPsyRPBrKOY+fSO9XrJlZCtz/APukmML8CegiIOsyxEQcEREAREQBERAEREAREQBERAEREAREQBERAEREAREQBERAEREAREQBERAMFfY+/wCYnheXoPyiJGQfR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42863" y="-2743200"/>
            <a:ext cx="8582025" cy="5334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83976" name="Picture 8" descr="http://www.arogyalifestyle.co.za/wp-content/uploads/2013/12/Systems_human-bod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2828" y="31751"/>
            <a:ext cx="8959766" cy="3906459"/>
          </a:xfrm>
          <a:prstGeom prst="rect">
            <a:avLst/>
          </a:prstGeom>
          <a:noFill/>
        </p:spPr>
      </p:pic>
      <p:pic>
        <p:nvPicPr>
          <p:cNvPr id="83978" name="Picture 10" descr="Hottest hit hardest - Africa's maize vulnerable to warming climat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60408" y="3817941"/>
            <a:ext cx="4426170" cy="29449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874" name="Picture 2" descr="D:\andras\andris\biokemia\mikondrium\trankrl\08-19-EndocytosisArt-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90675" y="571500"/>
            <a:ext cx="596265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304800" y="304800"/>
            <a:ext cx="84582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eaLnBrk="0" hangingPunct="0">
              <a:spcBef>
                <a:spcPct val="50000"/>
              </a:spcBef>
            </a:pPr>
            <a:r>
              <a:rPr lang="hu-HU" b="1" dirty="0"/>
              <a:t>Biokémia: az élő anyagok kémiája</a:t>
            </a:r>
          </a:p>
          <a:p>
            <a:pPr marL="457200" indent="-457200" algn="l" eaLnBrk="0" hangingPunct="0">
              <a:spcBef>
                <a:spcPct val="50000"/>
              </a:spcBef>
            </a:pPr>
            <a:r>
              <a:rPr lang="hu-HU" dirty="0"/>
              <a:t>Az élő anyagok élettelen molekulákból állnak.</a:t>
            </a:r>
          </a:p>
          <a:p>
            <a:pPr marL="457200" indent="-457200" eaLnBrk="0" hangingPunct="0">
              <a:spcBef>
                <a:spcPct val="50000"/>
              </a:spcBef>
            </a:pPr>
            <a:r>
              <a:rPr lang="hu-HU" b="1" dirty="0">
                <a:solidFill>
                  <a:srgbClr val="FF0000"/>
                </a:solidFill>
              </a:rPr>
              <a:t>Mi különbözteti meg az élőlényeket az élettelen tárgyaktól?</a:t>
            </a:r>
          </a:p>
          <a:p>
            <a:pPr marL="457200" indent="-457200" algn="l" eaLnBrk="0" hangingPunct="0">
              <a:spcBef>
                <a:spcPct val="50000"/>
              </a:spcBef>
              <a:buFontTx/>
              <a:buAutoNum type="arabicPeriod"/>
            </a:pPr>
            <a:r>
              <a:rPr lang="hu-HU" b="1" dirty="0"/>
              <a:t>A kémiai anyagok hihetetlen komplexitása és szervezettsége</a:t>
            </a:r>
          </a:p>
        </p:txBody>
      </p:sp>
      <p:sp>
        <p:nvSpPr>
          <p:cNvPr id="57347" name="Line 3"/>
          <p:cNvSpPr>
            <a:spLocks noChangeShapeType="1"/>
          </p:cNvSpPr>
          <p:nvPr/>
        </p:nvSpPr>
        <p:spPr bwMode="auto">
          <a:xfrm>
            <a:off x="990600" y="2362200"/>
            <a:ext cx="0" cy="533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838200" y="3048000"/>
            <a:ext cx="807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hu-HU"/>
              <a:t>Sejt: több ezernyi anyag, bonyolult szerkezet</a:t>
            </a:r>
          </a:p>
        </p:txBody>
      </p:sp>
      <p:sp>
        <p:nvSpPr>
          <p:cNvPr id="57349" name="Line 5"/>
          <p:cNvSpPr>
            <a:spLocks noChangeShapeType="1"/>
          </p:cNvSpPr>
          <p:nvPr/>
        </p:nvSpPr>
        <p:spPr bwMode="auto">
          <a:xfrm>
            <a:off x="6934200" y="2438400"/>
            <a:ext cx="0" cy="1524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57350" name="Text Box 6"/>
          <p:cNvSpPr txBox="1">
            <a:spLocks noChangeArrowheads="1"/>
          </p:cNvSpPr>
          <p:nvPr/>
        </p:nvSpPr>
        <p:spPr bwMode="auto">
          <a:xfrm>
            <a:off x="990600" y="4114800"/>
            <a:ext cx="7924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hu-HU"/>
              <a:t>Kő, homok, tengervíz: általában viszonylag egyszerű anyagok halmaza</a:t>
            </a:r>
          </a:p>
        </p:txBody>
      </p:sp>
      <p:sp>
        <p:nvSpPr>
          <p:cNvPr id="57351" name="Text Box 7"/>
          <p:cNvSpPr txBox="1">
            <a:spLocks noChangeArrowheads="1"/>
          </p:cNvSpPr>
          <p:nvPr/>
        </p:nvSpPr>
        <p:spPr bwMode="auto">
          <a:xfrm>
            <a:off x="304800" y="5029200"/>
            <a:ext cx="8610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hu-HU" b="1" dirty="0"/>
              <a:t>2. Az élő szervezetek környezetükből</a:t>
            </a:r>
            <a:r>
              <a:rPr lang="hu-HU" b="1" dirty="0">
                <a:solidFill>
                  <a:srgbClr val="FFFF99"/>
                </a:solidFill>
              </a:rPr>
              <a:t> </a:t>
            </a:r>
            <a:r>
              <a:rPr lang="hu-HU" b="1" dirty="0">
                <a:solidFill>
                  <a:srgbClr val="FF0000"/>
                </a:solidFill>
              </a:rPr>
              <a:t>veszik fel, alakítják át</a:t>
            </a:r>
            <a:r>
              <a:rPr lang="hu-HU" b="1" dirty="0">
                <a:solidFill>
                  <a:srgbClr val="FFFF99"/>
                </a:solidFill>
              </a:rPr>
              <a:t> </a:t>
            </a:r>
            <a:r>
              <a:rPr lang="hu-HU" b="1" dirty="0"/>
              <a:t>és</a:t>
            </a:r>
            <a:r>
              <a:rPr lang="hu-HU" b="1" dirty="0">
                <a:solidFill>
                  <a:srgbClr val="FFFF99"/>
                </a:solidFill>
              </a:rPr>
              <a:t> </a:t>
            </a:r>
            <a:r>
              <a:rPr lang="hu-HU" b="1" dirty="0">
                <a:solidFill>
                  <a:srgbClr val="FF0000"/>
                </a:solidFill>
              </a:rPr>
              <a:t>használják fel </a:t>
            </a:r>
            <a:r>
              <a:rPr lang="hu-HU" b="1" dirty="0"/>
              <a:t>az energiát, amely rendszerint</a:t>
            </a:r>
            <a:r>
              <a:rPr lang="hu-HU" b="1" dirty="0">
                <a:solidFill>
                  <a:srgbClr val="FFFF99"/>
                </a:solidFill>
              </a:rPr>
              <a:t> </a:t>
            </a:r>
            <a:r>
              <a:rPr lang="hu-HU" b="1" dirty="0">
                <a:solidFill>
                  <a:srgbClr val="FF0000"/>
                </a:solidFill>
              </a:rPr>
              <a:t>táplálékok</a:t>
            </a:r>
            <a:r>
              <a:rPr lang="hu-HU" b="1" dirty="0"/>
              <a:t>, vagy</a:t>
            </a:r>
            <a:r>
              <a:rPr lang="hu-HU" b="1" dirty="0">
                <a:solidFill>
                  <a:srgbClr val="FFFF99"/>
                </a:solidFill>
              </a:rPr>
              <a:t> </a:t>
            </a:r>
            <a:r>
              <a:rPr lang="hu-HU" b="1" dirty="0">
                <a:solidFill>
                  <a:srgbClr val="FF0000"/>
                </a:solidFill>
              </a:rPr>
              <a:t>napenergia</a:t>
            </a:r>
            <a:r>
              <a:rPr lang="hu-HU" b="1" dirty="0">
                <a:solidFill>
                  <a:srgbClr val="FFFF99"/>
                </a:solidFill>
              </a:rPr>
              <a:t> </a:t>
            </a:r>
            <a:r>
              <a:rPr lang="hu-HU" b="1" dirty="0"/>
              <a:t>formájában áll rendelkezésükre.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285720" y="352364"/>
            <a:ext cx="8610600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ts val="1800"/>
              </a:spcBef>
              <a:spcAft>
                <a:spcPts val="1800"/>
              </a:spcAft>
            </a:pPr>
            <a:r>
              <a:rPr lang="hu-HU" b="1" dirty="0"/>
              <a:t>3. Az élő szervezetek képesek precíz önreprodukcióra</a:t>
            </a:r>
            <a:r>
              <a:rPr lang="hu-HU" b="1" dirty="0" smtClean="0"/>
              <a:t>.</a:t>
            </a:r>
          </a:p>
          <a:p>
            <a:pPr algn="l" eaLnBrk="0" hangingPunct="0">
              <a:spcBef>
                <a:spcPts val="1800"/>
              </a:spcBef>
              <a:spcAft>
                <a:spcPts val="1800"/>
              </a:spcAft>
            </a:pPr>
            <a:r>
              <a:rPr lang="hu-HU" b="1" dirty="0" smtClean="0"/>
              <a:t>4. A környezeti változások észlelése és hozzájuk történő alkalmazkodás képessége.</a:t>
            </a:r>
          </a:p>
          <a:p>
            <a:pPr algn="l" eaLnBrk="0" hangingPunct="0">
              <a:spcBef>
                <a:spcPts val="1800"/>
              </a:spcBef>
              <a:spcAft>
                <a:spcPts val="1800"/>
              </a:spcAft>
            </a:pPr>
            <a:r>
              <a:rPr lang="hu-HU" b="1" dirty="0" smtClean="0"/>
              <a:t>5. Minden egyes alkotórészük jól definiált szerepkörrel rendelkezik, amelyek összehangolt módon szabályozottak.</a:t>
            </a:r>
          </a:p>
          <a:p>
            <a:pPr algn="l" eaLnBrk="0" hangingPunct="0">
              <a:spcBef>
                <a:spcPts val="1800"/>
              </a:spcBef>
              <a:spcAft>
                <a:spcPts val="1800"/>
              </a:spcAft>
            </a:pPr>
            <a:r>
              <a:rPr lang="hu-HU" b="1" dirty="0" smtClean="0"/>
              <a:t>6. Rendelkeznek az evolúciós változás történetével.</a:t>
            </a:r>
            <a:endParaRPr lang="hu-HU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52400" y="285728"/>
            <a:ext cx="88392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eaLnBrk="0" hangingPunct="0">
              <a:spcBef>
                <a:spcPct val="50000"/>
              </a:spcBef>
            </a:pPr>
            <a:r>
              <a:rPr lang="hu-HU" b="1" dirty="0"/>
              <a:t>1. A kémiai anyagok komplexitása és szervezettsége az élő sejtben</a:t>
            </a:r>
          </a:p>
          <a:p>
            <a:pPr marL="457200" indent="-457200" algn="l" eaLnBrk="0" hangingPunct="0">
              <a:spcBef>
                <a:spcPct val="50000"/>
              </a:spcBef>
            </a:pPr>
            <a:endParaRPr lang="hu-HU" b="1" dirty="0"/>
          </a:p>
          <a:p>
            <a:pPr marL="457200" indent="-457200" algn="l" eaLnBrk="0" hangingPunct="0">
              <a:spcBef>
                <a:spcPct val="50000"/>
              </a:spcBef>
              <a:buFontTx/>
              <a:buAutoNum type="alphaLcPeriod"/>
            </a:pPr>
            <a:r>
              <a:rPr lang="hu-HU" dirty="0"/>
              <a:t>Minden makromolekula néhány egyszerű elemből épül fel (C, H, N, O). C speciális kötési tulajdonságai.</a:t>
            </a:r>
          </a:p>
        </p:txBody>
      </p:sp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3962400" y="2400296"/>
            <a:ext cx="914400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66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52400" y="3026631"/>
            <a:ext cx="720568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hu-HU" dirty="0"/>
              <a:t>b. Monomer molekulák: szerves vegyületek, </a:t>
            </a:r>
            <a:r>
              <a:rPr lang="hu-HU" dirty="0" err="1"/>
              <a:t>M</a:t>
            </a:r>
            <a:r>
              <a:rPr lang="hu-HU" baseline="-25000" dirty="0" err="1"/>
              <a:t>w</a:t>
            </a:r>
            <a:r>
              <a:rPr lang="hu-HU" dirty="0"/>
              <a:t>&lt;500 (aminosavak, </a:t>
            </a:r>
            <a:r>
              <a:rPr lang="hu-HU" dirty="0" err="1"/>
              <a:t>monoszacharidok</a:t>
            </a:r>
            <a:r>
              <a:rPr lang="hu-HU" dirty="0"/>
              <a:t>, </a:t>
            </a:r>
            <a:r>
              <a:rPr lang="hu-HU" dirty="0" err="1"/>
              <a:t>nukleotidok</a:t>
            </a:r>
            <a:r>
              <a:rPr lang="hu-HU" dirty="0"/>
              <a:t>).</a:t>
            </a:r>
          </a:p>
        </p:txBody>
      </p:sp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3962400" y="4186246"/>
            <a:ext cx="914400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66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228600" y="4829188"/>
            <a:ext cx="853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hu-HU" dirty="0"/>
              <a:t>c. Makromolekulák: fehérjék, </a:t>
            </a:r>
            <a:r>
              <a:rPr lang="hu-HU" dirty="0" err="1"/>
              <a:t>poliszacharidok</a:t>
            </a:r>
            <a:r>
              <a:rPr lang="hu-HU" dirty="0"/>
              <a:t>, </a:t>
            </a:r>
            <a:r>
              <a:rPr lang="hu-HU" dirty="0" err="1"/>
              <a:t>nuklein</a:t>
            </a:r>
            <a:r>
              <a:rPr lang="hu-HU" dirty="0"/>
              <a:t> savak</a:t>
            </a:r>
          </a:p>
        </p:txBody>
      </p:sp>
      <p:pic>
        <p:nvPicPr>
          <p:cNvPr id="7" name="Picture 9" descr="gluco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92" y="2389199"/>
            <a:ext cx="1714512" cy="21828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79" name="Picture 3" descr="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81000"/>
            <a:ext cx="2779713" cy="4022725"/>
          </a:xfrm>
          <a:prstGeom prst="rect">
            <a:avLst/>
          </a:prstGeom>
          <a:noFill/>
        </p:spPr>
      </p:pic>
      <p:sp>
        <p:nvSpPr>
          <p:cNvPr id="152580" name="Text Box 4"/>
          <p:cNvSpPr txBox="1">
            <a:spLocks noChangeArrowheads="1"/>
          </p:cNvSpPr>
          <p:nvPr/>
        </p:nvSpPr>
        <p:spPr bwMode="auto">
          <a:xfrm>
            <a:off x="3352800" y="381000"/>
            <a:ext cx="4953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/>
              <a:t>Fehérje: ezernyi aminosav</a:t>
            </a:r>
          </a:p>
          <a:p>
            <a:pPr>
              <a:spcBef>
                <a:spcPct val="50000"/>
              </a:spcBef>
            </a:pPr>
            <a:r>
              <a:rPr lang="hu-HU" b="1"/>
              <a:t>Nukleinsav: milliónyi nukleotid</a:t>
            </a:r>
          </a:p>
          <a:p>
            <a:pPr>
              <a:spcBef>
                <a:spcPct val="50000"/>
              </a:spcBef>
            </a:pPr>
            <a:r>
              <a:rPr lang="hu-HU" b="1"/>
              <a:t>Univerzálisak, minden élőlényben azonosak.</a:t>
            </a:r>
          </a:p>
        </p:txBody>
      </p:sp>
      <p:sp>
        <p:nvSpPr>
          <p:cNvPr id="152581" name="AutoShape 5"/>
          <p:cNvSpPr>
            <a:spLocks noChangeArrowheads="1"/>
          </p:cNvSpPr>
          <p:nvPr/>
        </p:nvSpPr>
        <p:spPr bwMode="auto">
          <a:xfrm>
            <a:off x="3657600" y="4191000"/>
            <a:ext cx="914400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52582" name="Text Box 6"/>
          <p:cNvSpPr txBox="1">
            <a:spLocks noChangeArrowheads="1"/>
          </p:cNvSpPr>
          <p:nvPr/>
        </p:nvSpPr>
        <p:spPr bwMode="auto">
          <a:xfrm>
            <a:off x="228600" y="4953000"/>
            <a:ext cx="5257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/>
              <a:t>d. Szupramolekuláris rendszerek (riboszóma, enzim komplexek…)</a:t>
            </a:r>
          </a:p>
        </p:txBody>
      </p:sp>
      <p:pic>
        <p:nvPicPr>
          <p:cNvPr id="152584" name="Picture 8" descr="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3276600"/>
            <a:ext cx="1939925" cy="3346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Alapértelmezett terv">
  <a:themeElements>
    <a:clrScheme name="Alapértelmezett terv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lapértelmezett terv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1943</TotalTime>
  <Words>1682</Words>
  <Application>Microsoft Office PowerPoint</Application>
  <PresentationFormat>Diavetítés a képernyőre (4:3 oldalarány)</PresentationFormat>
  <Paragraphs>279</Paragraphs>
  <Slides>50</Slides>
  <Notes>0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2</vt:i4>
      </vt:variant>
      <vt:variant>
        <vt:lpstr>Diacímek</vt:lpstr>
      </vt:variant>
      <vt:variant>
        <vt:i4>50</vt:i4>
      </vt:variant>
    </vt:vector>
  </HeadingPairs>
  <TitlesOfParts>
    <vt:vector size="57" baseType="lpstr">
      <vt:lpstr>Calibri</vt:lpstr>
      <vt:lpstr>Symbol</vt:lpstr>
      <vt:lpstr>Times New Roman</vt:lpstr>
      <vt:lpstr>Wingdings</vt:lpstr>
      <vt:lpstr>Alapértelmezett terv</vt:lpstr>
      <vt:lpstr>Worksheet</vt:lpstr>
      <vt:lpstr>Picture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A gyors szűréses technika</vt:lpstr>
      <vt:lpstr>PowerPoint-bemutató</vt:lpstr>
      <vt:lpstr>PowerPoint-bemutató</vt:lpstr>
    </vt:vector>
  </TitlesOfParts>
  <Company>BME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szarka</dc:creator>
  <cp:lastModifiedBy>Lívius Wunderlich</cp:lastModifiedBy>
  <cp:revision>127</cp:revision>
  <dcterms:created xsi:type="dcterms:W3CDTF">2005-09-23T08:05:36Z</dcterms:created>
  <dcterms:modified xsi:type="dcterms:W3CDTF">2019-09-12T13:49:31Z</dcterms:modified>
</cp:coreProperties>
</file>