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3" r:id="rId24"/>
    <p:sldId id="278" r:id="rId25"/>
    <p:sldId id="290" r:id="rId26"/>
    <p:sldId id="291" r:id="rId27"/>
    <p:sldId id="292" r:id="rId28"/>
    <p:sldId id="293" r:id="rId29"/>
    <p:sldId id="282" r:id="rId30"/>
    <p:sldId id="295" r:id="rId31"/>
    <p:sldId id="296" r:id="rId32"/>
    <p:sldId id="298" r:id="rId33"/>
    <p:sldId id="297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288" r:id="rId5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Világos stílus 1 – 4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860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199AA-AA38-415D-B5F2-3D94C2B28669}" type="doc">
      <dgm:prSet loTypeId="urn:microsoft.com/office/officeart/2009/3/layout/PlusandMinus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E04E137E-5BA3-4D8A-9799-17EDE240F9F1}">
      <dgm:prSet phldrT="[Szöveg]" custT="1"/>
      <dgm:spPr/>
      <dgm:t>
        <a:bodyPr/>
        <a:lstStyle/>
        <a:p>
          <a:endParaRPr lang="hu-HU" sz="1800" dirty="0"/>
        </a:p>
      </dgm:t>
    </dgm:pt>
    <dgm:pt modelId="{B2270C84-0DFB-4847-A876-ECE5D8BED024}" type="parTrans" cxnId="{89844C0F-120F-4371-BB6C-29FBB3CCC645}">
      <dgm:prSet/>
      <dgm:spPr/>
      <dgm:t>
        <a:bodyPr/>
        <a:lstStyle/>
        <a:p>
          <a:endParaRPr lang="hu-HU"/>
        </a:p>
      </dgm:t>
    </dgm:pt>
    <dgm:pt modelId="{11D18025-FA76-4603-81C2-5AE2D7715DC1}" type="sibTrans" cxnId="{89844C0F-120F-4371-BB6C-29FBB3CCC645}">
      <dgm:prSet/>
      <dgm:spPr/>
      <dgm:t>
        <a:bodyPr/>
        <a:lstStyle/>
        <a:p>
          <a:endParaRPr lang="hu-HU"/>
        </a:p>
      </dgm:t>
    </dgm:pt>
    <dgm:pt modelId="{BB6614A8-15B7-40EF-9494-7CC99EE1AEC8}" type="pres">
      <dgm:prSet presAssocID="{B86199AA-AA38-415D-B5F2-3D94C2B2866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D9AD117-5FED-4B6F-9B9F-AC80B3E2B75D}" type="pres">
      <dgm:prSet presAssocID="{B86199AA-AA38-415D-B5F2-3D94C2B28669}" presName="Background" presStyleLbl="bgImgPlace1" presStyleIdx="0" presStyleCnt="1" custScaleX="104834" custScaleY="157063" custLinFactNeighborX="-1257" custLinFactNeighborY="11362"/>
      <dgm:spPr/>
    </dgm:pt>
    <dgm:pt modelId="{C1AABFE1-C3DA-407D-81D1-EA2C28C78807}" type="pres">
      <dgm:prSet presAssocID="{B86199AA-AA38-415D-B5F2-3D94C2B28669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F4E993-6783-4A30-AD19-805E43846010}" type="pres">
      <dgm:prSet presAssocID="{B86199AA-AA38-415D-B5F2-3D94C2B28669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2D98FED-200A-4140-A53F-AFE09933D329}" type="pres">
      <dgm:prSet presAssocID="{B86199AA-AA38-415D-B5F2-3D94C2B28669}" presName="Plus" presStyleLbl="alignNode1" presStyleIdx="0" presStyleCnt="2" custScaleX="85665" custScaleY="85054" custLinFactX="39443" custLinFactNeighborX="100000" custLinFactNeighborY="-43708"/>
      <dgm:spPr/>
    </dgm:pt>
    <dgm:pt modelId="{C91A3179-CE69-4EBB-BA6D-976EEA40725C}" type="pres">
      <dgm:prSet presAssocID="{B86199AA-AA38-415D-B5F2-3D94C2B28669}" presName="Minus" presStyleLbl="alignNode1" presStyleIdx="1" presStyleCnt="2" custLinFactX="-21205" custLinFactY="-58184" custLinFactNeighborX="-100000" custLinFactNeighborY="-100000"/>
      <dgm:spPr/>
    </dgm:pt>
    <dgm:pt modelId="{D22DAC75-3DD8-4BCC-9AD8-B3BCE8634DDA}" type="pres">
      <dgm:prSet presAssocID="{B86199AA-AA38-415D-B5F2-3D94C2B28669}" presName="Divider" presStyleLbl="parChTrans1D1" presStyleIdx="0" presStyleCnt="1"/>
      <dgm:spPr/>
    </dgm:pt>
  </dgm:ptLst>
  <dgm:cxnLst>
    <dgm:cxn modelId="{89844C0F-120F-4371-BB6C-29FBB3CCC645}" srcId="{B86199AA-AA38-415D-B5F2-3D94C2B28669}" destId="{E04E137E-5BA3-4D8A-9799-17EDE240F9F1}" srcOrd="0" destOrd="0" parTransId="{B2270C84-0DFB-4847-A876-ECE5D8BED024}" sibTransId="{11D18025-FA76-4603-81C2-5AE2D7715DC1}"/>
    <dgm:cxn modelId="{2B544751-1845-45A8-BC52-00B3B0B17A9E}" type="presOf" srcId="{E04E137E-5BA3-4D8A-9799-17EDE240F9F1}" destId="{C1AABFE1-C3DA-407D-81D1-EA2C28C78807}" srcOrd="0" destOrd="0" presId="urn:microsoft.com/office/officeart/2009/3/layout/PlusandMinus"/>
    <dgm:cxn modelId="{7E911AB1-AAFC-4996-820F-46F0FE53A3D6}" type="presOf" srcId="{B86199AA-AA38-415D-B5F2-3D94C2B28669}" destId="{BB6614A8-15B7-40EF-9494-7CC99EE1AEC8}" srcOrd="0" destOrd="0" presId="urn:microsoft.com/office/officeart/2009/3/layout/PlusandMinus"/>
    <dgm:cxn modelId="{97E93967-F933-4732-9C2E-D6A5966287B6}" type="presParOf" srcId="{BB6614A8-15B7-40EF-9494-7CC99EE1AEC8}" destId="{3D9AD117-5FED-4B6F-9B9F-AC80B3E2B75D}" srcOrd="0" destOrd="0" presId="urn:microsoft.com/office/officeart/2009/3/layout/PlusandMinus"/>
    <dgm:cxn modelId="{43FE162B-E1D7-4F72-A089-A8D68EDCBC3F}" type="presParOf" srcId="{BB6614A8-15B7-40EF-9494-7CC99EE1AEC8}" destId="{C1AABFE1-C3DA-407D-81D1-EA2C28C78807}" srcOrd="1" destOrd="0" presId="urn:microsoft.com/office/officeart/2009/3/layout/PlusandMinus"/>
    <dgm:cxn modelId="{E77A29B2-FB08-4F5E-8A7D-5B8FD28C7596}" type="presParOf" srcId="{BB6614A8-15B7-40EF-9494-7CC99EE1AEC8}" destId="{C0F4E993-6783-4A30-AD19-805E43846010}" srcOrd="2" destOrd="0" presId="urn:microsoft.com/office/officeart/2009/3/layout/PlusandMinus"/>
    <dgm:cxn modelId="{53390225-D3BB-4DC3-87FA-C1F213BFCF32}" type="presParOf" srcId="{BB6614A8-15B7-40EF-9494-7CC99EE1AEC8}" destId="{D2D98FED-200A-4140-A53F-AFE09933D329}" srcOrd="3" destOrd="0" presId="urn:microsoft.com/office/officeart/2009/3/layout/PlusandMinus"/>
    <dgm:cxn modelId="{4A8624E9-C80A-4455-92C9-8641CCD30F55}" type="presParOf" srcId="{BB6614A8-15B7-40EF-9494-7CC99EE1AEC8}" destId="{C91A3179-CE69-4EBB-BA6D-976EEA40725C}" srcOrd="4" destOrd="0" presId="urn:microsoft.com/office/officeart/2009/3/layout/PlusandMinus"/>
    <dgm:cxn modelId="{29DA905E-B3CE-47AA-84FB-ECE3685B989B}" type="presParOf" srcId="{BB6614A8-15B7-40EF-9494-7CC99EE1AEC8}" destId="{D22DAC75-3DD8-4BCC-9AD8-B3BCE8634DDA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AD117-5FED-4B6F-9B9F-AC80B3E2B75D}">
      <dsp:nvSpPr>
        <dsp:cNvPr id="0" name=""/>
        <dsp:cNvSpPr/>
      </dsp:nvSpPr>
      <dsp:spPr>
        <a:xfrm>
          <a:off x="311679" y="539077"/>
          <a:ext cx="5472633" cy="4237263"/>
        </a:xfrm>
        <a:prstGeom prst="rect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dk2">
              <a:tint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AABFE1-C3DA-407D-81D1-EA2C28C78807}">
      <dsp:nvSpPr>
        <dsp:cNvPr id="0" name=""/>
        <dsp:cNvSpPr/>
      </dsp:nvSpPr>
      <dsp:spPr>
        <a:xfrm>
          <a:off x="659481" y="1354777"/>
          <a:ext cx="2424132" cy="230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 dirty="0"/>
        </a:p>
      </dsp:txBody>
      <dsp:txXfrm>
        <a:off x="659481" y="1354777"/>
        <a:ext cx="2424132" cy="2307945"/>
      </dsp:txXfrm>
    </dsp:sp>
    <dsp:sp modelId="{C0F4E993-6783-4A30-AD19-805E43846010}">
      <dsp:nvSpPr>
        <dsp:cNvPr id="0" name=""/>
        <dsp:cNvSpPr/>
      </dsp:nvSpPr>
      <dsp:spPr>
        <a:xfrm>
          <a:off x="3137617" y="1354777"/>
          <a:ext cx="2424132" cy="230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98FED-200A-4140-A53F-AFE09933D329}">
      <dsp:nvSpPr>
        <dsp:cNvPr id="0" name=""/>
        <dsp:cNvSpPr/>
      </dsp:nvSpPr>
      <dsp:spPr>
        <a:xfrm>
          <a:off x="1458952" y="129756"/>
          <a:ext cx="873830" cy="867598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dk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1A3179-CE69-4EBB-BA6D-976EEA40725C}">
      <dsp:nvSpPr>
        <dsp:cNvPr id="0" name=""/>
        <dsp:cNvSpPr/>
      </dsp:nvSpPr>
      <dsp:spPr>
        <a:xfrm>
          <a:off x="3840087" y="345782"/>
          <a:ext cx="960052" cy="32900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dk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2DAC75-3DD8-4BCC-9AD8-B3BCE8634DDA}">
      <dsp:nvSpPr>
        <dsp:cNvPr id="0" name=""/>
        <dsp:cNvSpPr/>
      </dsp:nvSpPr>
      <dsp:spPr>
        <a:xfrm>
          <a:off x="3113615" y="1359712"/>
          <a:ext cx="600" cy="2204309"/>
        </a:xfrm>
        <a:prstGeom prst="line">
          <a:avLst/>
        </a:prstGeom>
        <a:noFill/>
        <a:ln w="400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21AB3-4B6C-43D6-BAA1-714C6719631F}" type="datetimeFigureOut">
              <a:rPr lang="hu-HU" smtClean="0"/>
              <a:pPr/>
              <a:t>2014.03.03.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7331A-4811-4D6B-BC11-DCC5FAB4635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9140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Helytelen kialakítás</a:t>
            </a:r>
            <a:r>
              <a:rPr lang="hu-HU" baseline="0" dirty="0" smtClean="0"/>
              <a:t> miatt holt terek és hézagok keletkezhetnek. Itt az organizmusok megtelepedhetnek és a tartályban zajló biológiai folyamatot befertőzhetik. Levegővel telt hézagokban a sterilizációs hőm hatására nem pusztulnak el a mikroorganizmusok.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7331A-4811-4D6B-BC11-DCC5FAB4635B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8040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Zárt tartályban.</a:t>
            </a:r>
            <a:r>
              <a:rPr lang="hu-HU" baseline="0" dirty="0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7331A-4811-4D6B-BC11-DCC5FAB4635B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9074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Ep</a:t>
            </a:r>
            <a:r>
              <a:rPr lang="hu-HU" dirty="0" smtClean="0"/>
              <a:t> gumi: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etilénepolypropylen</a:t>
            </a:r>
            <a:r>
              <a:rPr lang="hu-HU" baseline="0" dirty="0" smtClean="0"/>
              <a:t>, ezt használják a legtöbbször, </a:t>
            </a:r>
            <a:r>
              <a:rPr lang="hu-HU" baseline="0" dirty="0" err="1" smtClean="0"/>
              <a:t>validált</a:t>
            </a:r>
            <a:r>
              <a:rPr lang="hu-HU" baseline="0" dirty="0" smtClean="0"/>
              <a:t>, -40- 160 fok között szigetel, vízellenálló, időálló, hátránya, h ásványi olajokban instabil.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7331A-4811-4D6B-BC11-DCC5FAB4635B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7026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7331A-4811-4D6B-BC11-DCC5FAB4635B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5583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1" name="Dátum hely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383F68F-BA00-43E4-BFD7-15787BEEDD0F}" type="datetimeFigureOut">
              <a:rPr lang="hu-HU" smtClean="0"/>
              <a:pPr/>
              <a:t>2014.03.03.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A60AD0-280A-4CAF-8CD0-F165C1393CA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3F68F-BA00-43E4-BFD7-15787BEEDD0F}" type="datetimeFigureOut">
              <a:rPr lang="hu-HU" smtClean="0"/>
              <a:pPr/>
              <a:t>2014.03.03.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60AD0-280A-4CAF-8CD0-F165C1393CA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383F68F-BA00-43E4-BFD7-15787BEEDD0F}" type="datetimeFigureOut">
              <a:rPr lang="hu-HU" smtClean="0"/>
              <a:pPr/>
              <a:t>2014.03.03.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A60AD0-280A-4CAF-8CD0-F165C1393CA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3F68F-BA00-43E4-BFD7-15787BEEDD0F}" type="datetimeFigureOut">
              <a:rPr lang="hu-HU" smtClean="0"/>
              <a:pPr/>
              <a:t>2014.03.03.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60AD0-280A-4CAF-8CD0-F165C1393CA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83F68F-BA00-43E4-BFD7-15787BEEDD0F}" type="datetimeFigureOut">
              <a:rPr lang="hu-HU" smtClean="0"/>
              <a:pPr/>
              <a:t>2014.03.03.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AA60AD0-280A-4CAF-8CD0-F165C1393CA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3F68F-BA00-43E4-BFD7-15787BEEDD0F}" type="datetimeFigureOut">
              <a:rPr lang="hu-HU" smtClean="0"/>
              <a:pPr/>
              <a:t>2014.03.03.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60AD0-280A-4CAF-8CD0-F165C1393CA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3F68F-BA00-43E4-BFD7-15787BEEDD0F}" type="datetimeFigureOut">
              <a:rPr lang="hu-HU" smtClean="0"/>
              <a:pPr/>
              <a:t>2014.03.03.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60AD0-280A-4CAF-8CD0-F165C1393CA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3F68F-BA00-43E4-BFD7-15787BEEDD0F}" type="datetimeFigureOut">
              <a:rPr lang="hu-HU" smtClean="0"/>
              <a:pPr/>
              <a:t>2014.03.03.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60AD0-280A-4CAF-8CD0-F165C1393CA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83F68F-BA00-43E4-BFD7-15787BEEDD0F}" type="datetimeFigureOut">
              <a:rPr lang="hu-HU" smtClean="0"/>
              <a:pPr/>
              <a:t>2014.03.03.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60AD0-280A-4CAF-8CD0-F165C1393CA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3F68F-BA00-43E4-BFD7-15787BEEDD0F}" type="datetimeFigureOut">
              <a:rPr lang="hu-HU" smtClean="0"/>
              <a:pPr/>
              <a:t>2014.03.03.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60AD0-280A-4CAF-8CD0-F165C1393CA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83F68F-BA00-43E4-BFD7-15787BEEDD0F}" type="datetimeFigureOut">
              <a:rPr lang="hu-HU" smtClean="0"/>
              <a:pPr/>
              <a:t>2014.03.03.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60AD0-280A-4CAF-8CD0-F165C1393CA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1" name="Szöveg hely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383F68F-BA00-43E4-BFD7-15787BEEDD0F}" type="datetimeFigureOut">
              <a:rPr lang="hu-HU" smtClean="0"/>
              <a:pPr/>
              <a:t>2014.03.03.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A60AD0-280A-4CAF-8CD0-F165C1393CA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rgbClr val="FFC000"/>
                </a:solidFill>
              </a:rPr>
              <a:t>Csövek </a:t>
            </a:r>
            <a:br>
              <a:rPr lang="hu-HU" dirty="0" smtClean="0">
                <a:solidFill>
                  <a:srgbClr val="FFC000"/>
                </a:solidFill>
              </a:rPr>
            </a:br>
            <a:r>
              <a:rPr lang="hu-HU" dirty="0" smtClean="0">
                <a:solidFill>
                  <a:srgbClr val="FFC000"/>
                </a:solidFill>
              </a:rPr>
              <a:t>tartályok</a:t>
            </a:r>
            <a:br>
              <a:rPr lang="hu-HU" dirty="0" smtClean="0">
                <a:solidFill>
                  <a:srgbClr val="FFC000"/>
                </a:solidFill>
              </a:rPr>
            </a:br>
            <a:r>
              <a:rPr lang="hu-HU" dirty="0" smtClean="0">
                <a:solidFill>
                  <a:srgbClr val="FFC000"/>
                </a:solidFill>
              </a:rPr>
              <a:t> szelepek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27784" y="3861048"/>
            <a:ext cx="6400800" cy="694928"/>
          </a:xfrm>
        </p:spPr>
        <p:txBody>
          <a:bodyPr/>
          <a:lstStyle/>
          <a:p>
            <a:r>
              <a:rPr lang="hu-HU" dirty="0" err="1" smtClean="0"/>
              <a:t>Bioreaktorok</a:t>
            </a:r>
            <a:r>
              <a:rPr lang="hu-HU" dirty="0" smtClean="0"/>
              <a:t> és mérnöki gyakorlatok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5733256"/>
            <a:ext cx="86409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 smtClean="0"/>
              <a:t>Készítette: </a:t>
            </a:r>
          </a:p>
          <a:p>
            <a:r>
              <a:rPr lang="hu-HU" sz="1700" dirty="0" smtClean="0"/>
              <a:t>Farkas Éva				  		               2014.03.04</a:t>
            </a:r>
          </a:p>
          <a:p>
            <a:r>
              <a:rPr lang="hu-HU" sz="1700" dirty="0" smtClean="0"/>
              <a:t>Csizmár Panni</a:t>
            </a:r>
            <a:endParaRPr lang="hu-HU" sz="17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2353061" cy="8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36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Felületkezelés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 eltérő felület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Külső: környezettel érintkezik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Belső: a termékkel érintkezik</a:t>
            </a:r>
          </a:p>
          <a:p>
            <a:pPr marL="502920" indent="-457200"/>
            <a:r>
              <a:rPr lang="hu-HU" dirty="0" smtClean="0"/>
              <a:t>Fontos a korrózió megelőzése céljából ( króm-oxid csak sima felületen alakul ki), valamint a tisztíthatóság szempontjából</a:t>
            </a:r>
          </a:p>
          <a:p>
            <a:pPr marL="502920" indent="-457200"/>
            <a:r>
              <a:rPr lang="hu-HU" dirty="0" smtClean="0"/>
              <a:t>Eltérő módszerek:</a:t>
            </a:r>
          </a:p>
          <a:p>
            <a:pPr marL="749808" lvl="1" indent="-457200"/>
            <a:r>
              <a:rPr lang="hu-HU" dirty="0" smtClean="0">
                <a:solidFill>
                  <a:schemeClr val="tx1"/>
                </a:solidFill>
              </a:rPr>
              <a:t>Mechanikai</a:t>
            </a:r>
          </a:p>
          <a:p>
            <a:pPr marL="749808" lvl="1" indent="-457200"/>
            <a:r>
              <a:rPr lang="hu-HU" dirty="0" smtClean="0">
                <a:solidFill>
                  <a:schemeClr val="tx1"/>
                </a:solidFill>
              </a:rPr>
              <a:t>Kémiai</a:t>
            </a:r>
          </a:p>
          <a:p>
            <a:pPr marL="749808" lvl="1" indent="-457200"/>
            <a:r>
              <a:rPr lang="hu-HU" dirty="0" smtClean="0">
                <a:solidFill>
                  <a:schemeClr val="tx1"/>
                </a:solidFill>
              </a:rPr>
              <a:t>Elektrokémiai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	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2098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Mechanikai felületkezelés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Polírozás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000" dirty="0" smtClean="0"/>
              <a:t>Kezelt felület érdessége az </a:t>
            </a:r>
            <a:r>
              <a:rPr lang="hu-HU" sz="2000" dirty="0" err="1" smtClean="0"/>
              <a:t>R</a:t>
            </a:r>
            <a:r>
              <a:rPr lang="hu-HU" sz="2000" baseline="-25000" dirty="0" err="1" smtClean="0"/>
              <a:t>a</a:t>
            </a:r>
            <a:r>
              <a:rPr lang="hu-HU" sz="2000" dirty="0" smtClean="0"/>
              <a:t>, R</a:t>
            </a:r>
            <a:r>
              <a:rPr lang="hu-HU" sz="2000" baseline="-25000" dirty="0" smtClean="0"/>
              <a:t>t </a:t>
            </a:r>
            <a:r>
              <a:rPr lang="hu-HU" sz="2000" dirty="0" smtClean="0"/>
              <a:t>és RMS értékekkel jellemezhető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000" dirty="0" smtClean="0"/>
              <a:t>Minimum érték, amit el kell érni: 0,6 </a:t>
            </a:r>
            <a:r>
              <a:rPr lang="el-GR" sz="2000" dirty="0" smtClean="0"/>
              <a:t>μ</a:t>
            </a:r>
            <a:r>
              <a:rPr lang="hu-HU" sz="2000" dirty="0" smtClean="0"/>
              <a:t>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000" dirty="0" smtClean="0"/>
              <a:t>Kezelt felület minősége függ az acél minőségétől is: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000" dirty="0" err="1" smtClean="0">
                <a:solidFill>
                  <a:schemeClr val="tx1"/>
                </a:solidFill>
              </a:rPr>
              <a:t>Ti-nal</a:t>
            </a:r>
            <a:r>
              <a:rPr lang="hu-HU" sz="2000" dirty="0" smtClean="0">
                <a:solidFill>
                  <a:schemeClr val="tx1"/>
                </a:solidFill>
              </a:rPr>
              <a:t> stabilizált </a:t>
            </a:r>
            <a:r>
              <a:rPr lang="hu-HU" sz="2000" dirty="0" err="1" smtClean="0">
                <a:solidFill>
                  <a:schemeClr val="tx1"/>
                </a:solidFill>
              </a:rPr>
              <a:t>Cr-Ni</a:t>
            </a:r>
            <a:r>
              <a:rPr lang="hu-HU" sz="2000" dirty="0" smtClean="0">
                <a:solidFill>
                  <a:schemeClr val="tx1"/>
                </a:solidFill>
              </a:rPr>
              <a:t> acél- nem lehet jó minőségű felületet elérni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hu-HU" sz="12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Homokfúvatás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smtClean="0"/>
              <a:t>Főleg a külső felületek kezelése, utókezelés</a:t>
            </a:r>
            <a:endParaRPr lang="hu-HU" sz="2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808" y="3863181"/>
            <a:ext cx="432048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1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Kémiai felületkezelés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Maratás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smtClean="0"/>
              <a:t>Szennyeződések és felületi hibák eltűntetése (oxidációs foltok, hegesztési salak, gyártás során keletkezett hibák)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/>
              <a:t>Keverék: 15-25 v/</a:t>
            </a:r>
            <a:r>
              <a:rPr lang="hu-HU" sz="2000" dirty="0" err="1"/>
              <a:t>v%</a:t>
            </a:r>
            <a:r>
              <a:rPr lang="hu-HU" sz="2000" dirty="0"/>
              <a:t> </a:t>
            </a:r>
            <a:r>
              <a:rPr lang="hu-HU" sz="2000" dirty="0" smtClean="0"/>
              <a:t>HNO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, 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   1-8 </a:t>
            </a:r>
            <a:r>
              <a:rPr lang="hu-HU" sz="2000" dirty="0"/>
              <a:t>v/</a:t>
            </a:r>
            <a:r>
              <a:rPr lang="hu-HU" sz="2000" dirty="0" err="1"/>
              <a:t>v%</a:t>
            </a:r>
            <a:r>
              <a:rPr lang="hu-HU" sz="2000" dirty="0"/>
              <a:t> </a:t>
            </a:r>
            <a:r>
              <a:rPr lang="hu-HU" sz="2000" dirty="0" smtClean="0"/>
              <a:t>HF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  <a:p>
            <a:pPr>
              <a:buFont typeface="Arial" panose="020B0604020202020204" pitchFamily="34" charset="0"/>
              <a:buChar char="•"/>
            </a:pPr>
            <a:endParaRPr lang="hu-HU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hu-HU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Passziválás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smtClean="0"/>
              <a:t>Felületet híg salétromsavval kezelik	          gyorsítja a passzív védőréteg kialakulását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smtClean="0"/>
              <a:t>Alkalmazható: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Maratás után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Végső kezelési eljárásként</a:t>
            </a:r>
            <a:endParaRPr lang="hu-HU" sz="2000" dirty="0">
              <a:solidFill>
                <a:schemeClr val="tx1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5508104" y="2636912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31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Elektrokémiai felületkezelés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69039" y="1052736"/>
            <a:ext cx="67687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berendezést elektrolitba mártják és anódként kötik be,       elektrolízissel védőréteget hoznak létre.</a:t>
            </a:r>
          </a:p>
          <a:p>
            <a:endParaRPr lang="hu-HU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3094957951"/>
              </p:ext>
            </p:extLst>
          </p:nvPr>
        </p:nvGraphicFramePr>
        <p:xfrm>
          <a:off x="1019944" y="1700808"/>
          <a:ext cx="6000328" cy="477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zövegdoboz 14"/>
          <p:cNvSpPr txBox="1"/>
          <p:nvPr/>
        </p:nvSpPr>
        <p:spPr>
          <a:xfrm>
            <a:off x="1619672" y="3212976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M</a:t>
            </a:r>
            <a:r>
              <a:rPr lang="hu-HU" sz="2000" dirty="0" smtClean="0"/>
              <a:t>ikroszkopikus egyenetlenségeket eltünteti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Növeli korrózióállóság (növeli az O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 konc, így növeli a króm-oxid réteg kialakulását)</a:t>
            </a:r>
            <a:endParaRPr lang="hu-HU" sz="2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211960" y="3212976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Ti stabilizált acéloknál nem használható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 meglévő nagyobb hibákat kihangsúlyozza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24077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Felületkezelés ellenőrzése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</a:t>
            </a:r>
            <a:r>
              <a:rPr lang="hu-HU" dirty="0" smtClean="0"/>
              <a:t>zemrevételezéssel</a:t>
            </a:r>
            <a:endParaRPr lang="hu-HU" dirty="0"/>
          </a:p>
          <a:p>
            <a:r>
              <a:rPr lang="hu-HU" dirty="0"/>
              <a:t>F</a:t>
            </a:r>
            <a:r>
              <a:rPr lang="hu-HU" dirty="0" smtClean="0"/>
              <a:t>errites </a:t>
            </a:r>
            <a:r>
              <a:rPr lang="hu-HU" dirty="0"/>
              <a:t>szennyezettség vizsgálata: </a:t>
            </a:r>
            <a:r>
              <a:rPr lang="hu-HU" dirty="0" err="1"/>
              <a:t>ferroxyl</a:t>
            </a:r>
            <a:r>
              <a:rPr lang="hu-HU" dirty="0"/>
              <a:t> teszt (</a:t>
            </a:r>
            <a:r>
              <a:rPr lang="hu-HU" dirty="0" err="1"/>
              <a:t>ausztenites</a:t>
            </a:r>
            <a:r>
              <a:rPr lang="hu-HU" dirty="0"/>
              <a:t> króm-nikkel acélnál)</a:t>
            </a:r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felület passzivitásának ellenőrzése (palládium teszt)</a:t>
            </a:r>
          </a:p>
          <a:p>
            <a:r>
              <a:rPr lang="hu-HU" dirty="0" err="1"/>
              <a:t>D</a:t>
            </a:r>
            <a:r>
              <a:rPr lang="hu-HU" dirty="0" err="1" smtClean="0"/>
              <a:t>etergens</a:t>
            </a:r>
            <a:r>
              <a:rPr lang="hu-HU" dirty="0" smtClean="0"/>
              <a:t> </a:t>
            </a:r>
            <a:r>
              <a:rPr lang="hu-HU" dirty="0"/>
              <a:t>maradványok mérése</a:t>
            </a:r>
          </a:p>
          <a:p>
            <a:r>
              <a:rPr lang="hu-HU" dirty="0"/>
              <a:t>K</a:t>
            </a:r>
            <a:r>
              <a:rPr lang="hu-HU" dirty="0" smtClean="0"/>
              <a:t>lorid </a:t>
            </a:r>
            <a:r>
              <a:rPr lang="hu-HU" dirty="0"/>
              <a:t>és szulfid szennyezők mérése</a:t>
            </a:r>
          </a:p>
          <a:p>
            <a:r>
              <a:rPr lang="hu-HU" dirty="0" smtClean="0"/>
              <a:t>A </a:t>
            </a:r>
            <a:r>
              <a:rPr lang="hu-HU" dirty="0"/>
              <a:t>maratás által okozott hibáktól mentes-e a felület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03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Felületkezelt berendezések tárolása 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9416"/>
            <a:ext cx="6779096" cy="3331752"/>
          </a:xfrm>
        </p:spPr>
        <p:txBody>
          <a:bodyPr/>
          <a:lstStyle/>
          <a:p>
            <a:r>
              <a:rPr lang="hu-HU" dirty="0" smtClean="0"/>
              <a:t>Nem érheti por vagy vízpermet</a:t>
            </a:r>
          </a:p>
          <a:p>
            <a:r>
              <a:rPr lang="hu-HU" dirty="0" smtClean="0"/>
              <a:t>Ne legyen a közelben vasút vagy villamos út, mivel a fékezésnél vaspor keletkezik.</a:t>
            </a:r>
          </a:p>
          <a:p>
            <a:r>
              <a:rPr lang="hu-HU" dirty="0" smtClean="0"/>
              <a:t>A legjobb megoldás a hosszú távú raktározásra, ha az előkezelt részeket befóliázzák.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281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hu-HU" b="0" cap="none" dirty="0" err="1" smtClean="0">
                <a:ln>
                  <a:noFill/>
                </a:ln>
                <a:solidFill>
                  <a:schemeClr val="tx1"/>
                </a:solidFill>
              </a:rPr>
              <a:t>Bioreaktorok</a:t>
            </a:r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 sterilitása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3528" y="1556792"/>
            <a:ext cx="7056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Vegyi tartályok</a:t>
            </a:r>
            <a:r>
              <a:rPr lang="hu-HU" sz="2200" dirty="0" smtClean="0"/>
              <a:t>		</a:t>
            </a:r>
            <a:r>
              <a:rPr lang="hu-HU" sz="2200" b="1" dirty="0" smtClean="0"/>
              <a:t>Biológiai tartályok</a:t>
            </a:r>
            <a:r>
              <a:rPr lang="hu-HU" sz="2200" dirty="0" smtClean="0"/>
              <a:t>	</a:t>
            </a:r>
          </a:p>
          <a:p>
            <a:r>
              <a:rPr lang="hu-HU" sz="2200" dirty="0"/>
              <a:t>	</a:t>
            </a:r>
            <a:r>
              <a:rPr lang="hu-HU" sz="2200" dirty="0" smtClean="0"/>
              <a:t>		!!!!! </a:t>
            </a:r>
            <a:r>
              <a:rPr lang="hu-HU" sz="2200" b="1" dirty="0" smtClean="0"/>
              <a:t>Sterilezés</a:t>
            </a:r>
            <a:r>
              <a:rPr lang="hu-HU" sz="2200" dirty="0" smtClean="0"/>
              <a:t> és a sterilitás 				</a:t>
            </a:r>
            <a:r>
              <a:rPr lang="hu-HU" sz="2200" b="1" dirty="0" smtClean="0"/>
              <a:t>fenntartása</a:t>
            </a:r>
            <a:r>
              <a:rPr lang="hu-HU" sz="2200" dirty="0" smtClean="0"/>
              <a:t> a működés során!!!!!</a:t>
            </a:r>
          </a:p>
          <a:p>
            <a:r>
              <a:rPr lang="hu-HU" sz="2200" dirty="0"/>
              <a:t>	</a:t>
            </a:r>
            <a:r>
              <a:rPr lang="hu-HU" sz="2200" dirty="0" smtClean="0"/>
              <a:t>		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sz="2200" dirty="0" smtClean="0"/>
              <a:t>A befertőződésre lehetőséget adhatnak a </a:t>
            </a:r>
            <a:r>
              <a:rPr lang="hu-HU" sz="2200" b="1" dirty="0" smtClean="0"/>
              <a:t>holt terek </a:t>
            </a:r>
            <a:r>
              <a:rPr lang="hu-HU" sz="2200" dirty="0" smtClean="0"/>
              <a:t>és a </a:t>
            </a:r>
            <a:r>
              <a:rPr lang="hu-HU" sz="2200" b="1" dirty="0" smtClean="0"/>
              <a:t>hézagok</a:t>
            </a:r>
            <a:r>
              <a:rPr lang="hu-HU" sz="2200" dirty="0" smtClean="0"/>
              <a:t>.</a:t>
            </a:r>
          </a:p>
          <a:p>
            <a:endParaRPr lang="hu-HU" sz="2200" dirty="0" smtClean="0"/>
          </a:p>
          <a:p>
            <a:r>
              <a:rPr lang="hu-HU" sz="2200" dirty="0" smtClean="0"/>
              <a:t>Megoldás lehet: kritikus helyekre </a:t>
            </a:r>
            <a:r>
              <a:rPr lang="hu-HU" sz="2200" b="1" dirty="0" smtClean="0"/>
              <a:t>hőmérő</a:t>
            </a:r>
            <a:r>
              <a:rPr lang="hu-HU" sz="2200" dirty="0" smtClean="0"/>
              <a:t> helyezhető, a sterilezés hőmérséklete ellenőrizhető.</a:t>
            </a:r>
            <a:endParaRPr lang="hu-HU" sz="2200" dirty="0"/>
          </a:p>
        </p:txBody>
      </p:sp>
      <p:sp>
        <p:nvSpPr>
          <p:cNvPr id="5" name="Balra-jobbra nyíl 4"/>
          <p:cNvSpPr/>
          <p:nvPr/>
        </p:nvSpPr>
        <p:spPr>
          <a:xfrm>
            <a:off x="2339752" y="1700808"/>
            <a:ext cx="64807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277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Tömítések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83568" y="1412776"/>
            <a:ext cx="651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tartály </a:t>
            </a:r>
            <a:r>
              <a:rPr lang="hu-HU" sz="2000" b="1" dirty="0" smtClean="0"/>
              <a:t>nem hermetikusan zárt rendszer</a:t>
            </a:r>
            <a:r>
              <a:rPr lang="hu-HU" sz="2000" dirty="0" smtClean="0"/>
              <a:t>.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613003" y="2060848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Különböző darabok</a:t>
            </a:r>
            <a:r>
              <a:rPr lang="hu-HU" sz="2000" dirty="0" smtClean="0"/>
              <a:t>ból tevődik össze: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fedél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bemenetek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forgó elemek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szondák</a:t>
            </a:r>
            <a:endParaRPr lang="hu-HU" sz="2000" dirty="0"/>
          </a:p>
        </p:txBody>
      </p:sp>
      <p:sp>
        <p:nvSpPr>
          <p:cNvPr id="9" name="Kanyar jobbra 8"/>
          <p:cNvSpPr/>
          <p:nvPr/>
        </p:nvSpPr>
        <p:spPr>
          <a:xfrm rot="16200000">
            <a:off x="1992823" y="2131445"/>
            <a:ext cx="648072" cy="86409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Lefelé nyíl 9"/>
          <p:cNvSpPr/>
          <p:nvPr/>
        </p:nvSpPr>
        <p:spPr>
          <a:xfrm>
            <a:off x="6444208" y="3526273"/>
            <a:ext cx="144016" cy="682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3433370" y="436510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Fontos, hogy ezeknek a daraboknak az </a:t>
            </a:r>
            <a:r>
              <a:rPr lang="hu-HU" b="1" dirty="0" smtClean="0"/>
              <a:t>illesztése rendkívül pontos </a:t>
            </a:r>
            <a:r>
              <a:rPr lang="hu-HU" dirty="0" smtClean="0"/>
              <a:t>legyen. </a:t>
            </a:r>
          </a:p>
          <a:p>
            <a:r>
              <a:rPr lang="hu-HU" dirty="0" smtClean="0"/>
              <a:t>A dolgozók, környezet védelme és a sterilitás érdekében.</a:t>
            </a:r>
            <a:endParaRPr lang="hu-HU" dirty="0"/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6876256" y="4869160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755576" y="5877272"/>
            <a:ext cx="6444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illeszkedés kísérletes meghatározása adott körülmények között a </a:t>
            </a:r>
            <a:r>
              <a:rPr lang="hu-HU" b="1" dirty="0" smtClean="0"/>
              <a:t>maximum szivárgási fok </a:t>
            </a:r>
            <a:r>
              <a:rPr lang="hu-HU" dirty="0" smtClean="0"/>
              <a:t>meghatározásával történik</a:t>
            </a:r>
            <a:r>
              <a:rPr lang="hu-HU" dirty="0"/>
              <a:t> </a:t>
            </a:r>
            <a:r>
              <a:rPr lang="hu-HU" dirty="0" smtClean="0"/>
              <a:t>(zárt tartály esetében).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5070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Szivárgási fok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57200" y="1268760"/>
            <a:ext cx="7242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Q= V </a:t>
            </a:r>
            <a:r>
              <a:rPr lang="el-GR" dirty="0" smtClean="0"/>
              <a:t>Δ</a:t>
            </a:r>
            <a:r>
              <a:rPr lang="hu-HU" dirty="0" smtClean="0"/>
              <a:t>P /</a:t>
            </a:r>
            <a:r>
              <a:rPr lang="el-GR" dirty="0" smtClean="0"/>
              <a:t>Δ</a:t>
            </a:r>
            <a:r>
              <a:rPr lang="hu-HU" dirty="0" smtClean="0"/>
              <a:t>t= </a:t>
            </a:r>
            <a:r>
              <a:rPr lang="hu-HU" dirty="0" err="1" smtClean="0"/>
              <a:t>V</a:t>
            </a:r>
            <a:r>
              <a:rPr lang="hu-HU" baseline="-25000" dirty="0" err="1" smtClean="0"/>
              <a:t>o</a:t>
            </a:r>
            <a:r>
              <a:rPr lang="hu-HU" dirty="0" smtClean="0"/>
              <a:t>(</a:t>
            </a:r>
            <a:r>
              <a:rPr lang="hu-HU" dirty="0" err="1" smtClean="0"/>
              <a:t>P</a:t>
            </a:r>
            <a:r>
              <a:rPr lang="hu-HU" baseline="-25000" dirty="0" err="1" smtClean="0"/>
              <a:t>std</a:t>
            </a:r>
            <a:r>
              <a:rPr lang="hu-HU" dirty="0" smtClean="0"/>
              <a:t>/ </a:t>
            </a:r>
            <a:r>
              <a:rPr lang="hu-HU" dirty="0" err="1" smtClean="0"/>
              <a:t>P</a:t>
            </a:r>
            <a:r>
              <a:rPr lang="hu-HU" baseline="-25000" dirty="0" err="1" smtClean="0"/>
              <a:t>kezd</a:t>
            </a:r>
            <a:r>
              <a:rPr lang="hu-HU" dirty="0" smtClean="0"/>
              <a:t>) </a:t>
            </a:r>
            <a:r>
              <a:rPr lang="el-GR" dirty="0" smtClean="0"/>
              <a:t>Δ</a:t>
            </a:r>
            <a:r>
              <a:rPr lang="hu-HU" dirty="0" smtClean="0"/>
              <a:t>P/ </a:t>
            </a:r>
            <a:r>
              <a:rPr lang="el-GR" dirty="0" smtClean="0"/>
              <a:t>Δ</a:t>
            </a:r>
            <a:r>
              <a:rPr lang="hu-HU" dirty="0" smtClean="0"/>
              <a:t>t</a:t>
            </a:r>
          </a:p>
          <a:p>
            <a:endParaRPr lang="hu-HU" dirty="0" smtClean="0"/>
          </a:p>
          <a:p>
            <a:r>
              <a:rPr lang="hu-HU" dirty="0" smtClean="0"/>
              <a:t>Ahol:		Q: szivárgási fok (m</a:t>
            </a:r>
            <a:r>
              <a:rPr lang="hu-HU" baseline="30000" dirty="0" smtClean="0"/>
              <a:t>3</a:t>
            </a:r>
            <a:r>
              <a:rPr lang="hu-HU" dirty="0" smtClean="0"/>
              <a:t>bar/s)</a:t>
            </a:r>
          </a:p>
          <a:p>
            <a:r>
              <a:rPr lang="hu-HU" dirty="0" smtClean="0"/>
              <a:t>		</a:t>
            </a:r>
            <a:r>
              <a:rPr lang="el-GR" dirty="0"/>
              <a:t> Δ </a:t>
            </a:r>
            <a:r>
              <a:rPr lang="hu-HU" dirty="0" smtClean="0"/>
              <a:t>P = nyomásveszteség 	</a:t>
            </a:r>
            <a:endParaRPr lang="hu-HU" dirty="0"/>
          </a:p>
          <a:p>
            <a:r>
              <a:rPr lang="hu-HU" dirty="0" smtClean="0"/>
              <a:t>		</a:t>
            </a:r>
            <a:r>
              <a:rPr lang="hu-HU" dirty="0" err="1" smtClean="0"/>
              <a:t>P</a:t>
            </a:r>
            <a:r>
              <a:rPr lang="hu-HU" baseline="-25000" dirty="0" err="1" smtClean="0"/>
              <a:t>kezdeti</a:t>
            </a:r>
            <a:r>
              <a:rPr lang="hu-HU" dirty="0" err="1" smtClean="0"/>
              <a:t>-P</a:t>
            </a:r>
            <a:r>
              <a:rPr lang="hu-HU" baseline="-25000" dirty="0" err="1" smtClean="0"/>
              <a:t>vegső</a:t>
            </a:r>
            <a:r>
              <a:rPr lang="hu-HU" dirty="0" smtClean="0"/>
              <a:t>(bar)</a:t>
            </a:r>
          </a:p>
          <a:p>
            <a:r>
              <a:rPr lang="hu-HU" dirty="0" smtClean="0"/>
              <a:t>		V: tartály térfogat (m</a:t>
            </a:r>
            <a:r>
              <a:rPr lang="hu-HU" baseline="30000" dirty="0" smtClean="0"/>
              <a:t>3</a:t>
            </a:r>
            <a:r>
              <a:rPr lang="hu-HU" dirty="0" smtClean="0"/>
              <a:t>)</a:t>
            </a:r>
          </a:p>
          <a:p>
            <a:r>
              <a:rPr lang="hu-HU" dirty="0" smtClean="0"/>
              <a:t>		</a:t>
            </a:r>
            <a:r>
              <a:rPr lang="el-GR" dirty="0" smtClean="0"/>
              <a:t>Δ</a:t>
            </a:r>
            <a:r>
              <a:rPr lang="hu-HU" dirty="0" smtClean="0"/>
              <a:t>t: idő (s)</a:t>
            </a:r>
          </a:p>
          <a:p>
            <a:r>
              <a:rPr lang="hu-HU" dirty="0" smtClean="0"/>
              <a:t>		</a:t>
            </a:r>
            <a:r>
              <a:rPr lang="hu-HU" dirty="0" err="1" smtClean="0"/>
              <a:t>P</a:t>
            </a:r>
            <a:r>
              <a:rPr lang="hu-HU" baseline="-25000" dirty="0" err="1" smtClean="0"/>
              <a:t>std</a:t>
            </a:r>
            <a:r>
              <a:rPr lang="hu-HU" dirty="0" smtClean="0"/>
              <a:t>: standard nyomás (bar)</a:t>
            </a:r>
          </a:p>
          <a:p>
            <a:r>
              <a:rPr lang="hu-HU" dirty="0" smtClean="0"/>
              <a:t>		</a:t>
            </a:r>
            <a:r>
              <a:rPr lang="hu-HU" dirty="0" err="1" smtClean="0"/>
              <a:t>V</a:t>
            </a:r>
            <a:r>
              <a:rPr lang="hu-HU" baseline="-25000" dirty="0" err="1" smtClean="0"/>
              <a:t>o</a:t>
            </a:r>
            <a:r>
              <a:rPr lang="hu-HU" dirty="0" smtClean="0"/>
              <a:t>: standard </a:t>
            </a:r>
            <a:r>
              <a:rPr lang="hu-HU" dirty="0" err="1" smtClean="0"/>
              <a:t>fermentor</a:t>
            </a:r>
            <a:r>
              <a:rPr lang="hu-HU" dirty="0" smtClean="0"/>
              <a:t> térfogat(m</a:t>
            </a:r>
            <a:r>
              <a:rPr lang="hu-HU" baseline="30000" dirty="0" smtClean="0"/>
              <a:t>3</a:t>
            </a:r>
            <a:r>
              <a:rPr lang="hu-HU" dirty="0" smtClean="0"/>
              <a:t>)</a:t>
            </a:r>
          </a:p>
          <a:p>
            <a:r>
              <a:rPr lang="hu-HU" dirty="0" smtClean="0"/>
              <a:t>	</a:t>
            </a:r>
          </a:p>
          <a:p>
            <a:r>
              <a:rPr lang="hu-HU" u="sng" dirty="0" smtClean="0"/>
              <a:t>A szivárgási fok függ: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rés alakja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közeg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vizsgálati módszertől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9374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Tömítések ellenőrzése a </a:t>
            </a:r>
            <a:r>
              <a:rPr lang="hu-HU" b="0" cap="none" dirty="0" err="1" smtClean="0">
                <a:ln>
                  <a:noFill/>
                </a:ln>
                <a:solidFill>
                  <a:schemeClr val="tx1"/>
                </a:solidFill>
              </a:rPr>
              <a:t>bioreaktoroknál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b="1" dirty="0" smtClean="0"/>
              <a:t>Nyomás-teszt: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smtClean="0"/>
              <a:t>A tartályt 2/3-ig megtölteni vízzel, kevertetni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smtClean="0"/>
              <a:t>1,5 bar túlnyomás (levegő, 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smtClean="0"/>
              <a:t>Nyomás monitorozása, szivárgás figyelése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0" indent="0" algn="ctr">
              <a:buNone/>
            </a:pPr>
            <a:r>
              <a:rPr lang="hu-HU" sz="2000" b="1" dirty="0" smtClean="0"/>
              <a:t>Tömítés-teszt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smtClean="0"/>
              <a:t>Reaktor feltöltése vízzel, addig míg el nem fedi a tömítéseket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smtClean="0"/>
              <a:t>1,5 bar túlnyomás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smtClean="0"/>
              <a:t>10 perc múlva P</a:t>
            </a:r>
            <a:r>
              <a:rPr lang="hu-HU" sz="2000" baseline="-25000" dirty="0" smtClean="0"/>
              <a:t>0</a:t>
            </a:r>
            <a:r>
              <a:rPr lang="hu-HU" sz="2000" dirty="0" smtClean="0"/>
              <a:t> és T</a:t>
            </a:r>
            <a:r>
              <a:rPr lang="hu-HU" sz="2000" baseline="-25000" dirty="0" smtClean="0"/>
              <a:t>0</a:t>
            </a:r>
            <a:r>
              <a:rPr lang="hu-HU" sz="2000" dirty="0" smtClean="0"/>
              <a:t> leolvasása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 smtClean="0"/>
              <a:t>15 óra múlva P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és T</a:t>
            </a:r>
            <a:r>
              <a:rPr lang="hu-HU" sz="2000" baseline="-25000" dirty="0" smtClean="0"/>
              <a:t>1</a:t>
            </a:r>
            <a:r>
              <a:rPr lang="hu-HU" sz="2000" dirty="0" smtClean="0"/>
              <a:t> leolvasása</a:t>
            </a:r>
          </a:p>
        </p:txBody>
      </p:sp>
    </p:spTree>
    <p:extLst>
      <p:ext uri="{BB962C8B-B14F-4D97-AF65-F5344CB8AC3E}">
        <p14:creationId xmlns:p14="http://schemas.microsoft.com/office/powerpoint/2010/main" xmlns="" val="35734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Tartályok alkalmazhatósága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761061"/>
            <a:ext cx="2026568" cy="1309597"/>
          </a:xfr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496320"/>
            <a:ext cx="2736304" cy="182420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8737" y="4330023"/>
            <a:ext cx="1250944" cy="17763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297" y="1542750"/>
            <a:ext cx="2759906" cy="177777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471410" y="6230842"/>
            <a:ext cx="168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Tárolás (</a:t>
            </a:r>
            <a:r>
              <a:rPr lang="hu-HU" dirty="0" err="1" smtClean="0"/>
              <a:t>pl</a:t>
            </a:r>
            <a:r>
              <a:rPr lang="hu-HU" dirty="0" smtClean="0"/>
              <a:t>: siló)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970297" y="3429000"/>
            <a:ext cx="26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Szállítás (</a:t>
            </a:r>
            <a:r>
              <a:rPr lang="hu-HU" dirty="0" err="1" smtClean="0"/>
              <a:t>pl</a:t>
            </a:r>
            <a:r>
              <a:rPr lang="hu-HU" dirty="0" smtClean="0"/>
              <a:t>: szennyvíz)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499992" y="3429000"/>
            <a:ext cx="2585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Kémiai és biológiai folyamatok színtere (termelés, raktározás)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932040" y="6309320"/>
            <a:ext cx="215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Tárolás (</a:t>
            </a:r>
            <a:r>
              <a:rPr lang="hu-HU" dirty="0" err="1" smtClean="0"/>
              <a:t>pl</a:t>
            </a:r>
            <a:r>
              <a:rPr lang="hu-HU" dirty="0" smtClean="0"/>
              <a:t>: víz)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720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Tömítés-teszt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66548" y="1484784"/>
            <a:ext cx="72728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</a:t>
            </a:r>
            <a:r>
              <a:rPr lang="hu-HU" sz="2000" b="1" dirty="0" smtClean="0"/>
              <a:t>relatív szivárgási fok</a:t>
            </a:r>
            <a:r>
              <a:rPr lang="hu-HU" sz="2000" dirty="0" smtClean="0"/>
              <a:t>, L (g/h/m tömítés):</a:t>
            </a:r>
          </a:p>
          <a:p>
            <a:endParaRPr lang="hu-HU" sz="2000" dirty="0" smtClean="0"/>
          </a:p>
          <a:p>
            <a:r>
              <a:rPr lang="hu-HU" sz="2000" dirty="0" smtClean="0"/>
              <a:t>		</a:t>
            </a:r>
            <a:r>
              <a:rPr lang="hu-HU" sz="2000" b="1" dirty="0" smtClean="0"/>
              <a:t>L = k V </a:t>
            </a:r>
            <a:r>
              <a:rPr lang="el-GR" sz="2000" b="1" dirty="0" smtClean="0"/>
              <a:t>Δ</a:t>
            </a:r>
            <a:r>
              <a:rPr lang="hu-HU" sz="2000" b="1" dirty="0" smtClean="0"/>
              <a:t>P M /R T</a:t>
            </a:r>
            <a:r>
              <a:rPr lang="hu-HU" sz="2000" b="1" baseline="-25000" dirty="0" smtClean="0"/>
              <a:t>0</a:t>
            </a:r>
            <a:r>
              <a:rPr lang="hu-HU" sz="2000" b="1" dirty="0" smtClean="0"/>
              <a:t> l</a:t>
            </a:r>
          </a:p>
          <a:p>
            <a:endParaRPr lang="hu-HU" sz="2000" dirty="0" smtClean="0"/>
          </a:p>
          <a:p>
            <a:r>
              <a:rPr lang="hu-HU" sz="2000" dirty="0" smtClean="0"/>
              <a:t>k= 3,6x10</a:t>
            </a:r>
            <a:r>
              <a:rPr lang="hu-HU" sz="2000" baseline="30000" dirty="0" smtClean="0"/>
              <a:t>6</a:t>
            </a:r>
            <a:r>
              <a:rPr lang="hu-HU" sz="2000" dirty="0" smtClean="0"/>
              <a:t> </a:t>
            </a:r>
            <a:r>
              <a:rPr lang="hu-HU" sz="2000" dirty="0" err="1" smtClean="0"/>
              <a:t>gs</a:t>
            </a:r>
            <a:r>
              <a:rPr lang="hu-HU" sz="2000" dirty="0" smtClean="0"/>
              <a:t>/</a:t>
            </a:r>
            <a:r>
              <a:rPr lang="hu-HU" sz="2000" dirty="0" err="1" smtClean="0"/>
              <a:t>kgh</a:t>
            </a:r>
            <a:endParaRPr lang="hu-HU" sz="2000" dirty="0"/>
          </a:p>
          <a:p>
            <a:r>
              <a:rPr lang="hu-HU" sz="2000" dirty="0" smtClean="0"/>
              <a:t>V= tartály térfogata (m</a:t>
            </a:r>
            <a:r>
              <a:rPr lang="hu-HU" sz="2000" baseline="30000" dirty="0" smtClean="0"/>
              <a:t>3</a:t>
            </a:r>
            <a:r>
              <a:rPr lang="hu-HU" sz="2000" dirty="0" smtClean="0"/>
              <a:t>)</a:t>
            </a:r>
          </a:p>
          <a:p>
            <a:r>
              <a:rPr lang="hu-HU" sz="2000" dirty="0" smtClean="0"/>
              <a:t>M= levegő moláris tömege (29,3x10</a:t>
            </a:r>
            <a:r>
              <a:rPr lang="hu-HU" sz="2000" baseline="30000" dirty="0" smtClean="0"/>
              <a:t>-3</a:t>
            </a:r>
            <a:r>
              <a:rPr lang="hu-HU" sz="2000" dirty="0" smtClean="0"/>
              <a:t> kg/mol)</a:t>
            </a:r>
          </a:p>
          <a:p>
            <a:r>
              <a:rPr lang="hu-HU" sz="2000" dirty="0" smtClean="0"/>
              <a:t>R= egyetemes gázállandó (8,314 J/</a:t>
            </a:r>
            <a:r>
              <a:rPr lang="hu-HU" sz="2000" dirty="0" err="1" smtClean="0"/>
              <a:t>molK</a:t>
            </a:r>
            <a:r>
              <a:rPr lang="hu-HU" sz="2000" dirty="0" smtClean="0"/>
              <a:t>)</a:t>
            </a:r>
          </a:p>
          <a:p>
            <a:r>
              <a:rPr lang="el-GR" sz="2000" dirty="0" smtClean="0"/>
              <a:t>Δ</a:t>
            </a:r>
            <a:r>
              <a:rPr lang="hu-HU" sz="2000" dirty="0" smtClean="0"/>
              <a:t>t= idő (s)</a:t>
            </a:r>
          </a:p>
          <a:p>
            <a:r>
              <a:rPr lang="hu-HU" sz="2000" dirty="0"/>
              <a:t>l</a:t>
            </a:r>
            <a:r>
              <a:rPr lang="hu-HU" sz="2000" dirty="0" smtClean="0"/>
              <a:t>= tömítés </a:t>
            </a:r>
            <a:r>
              <a:rPr lang="hu-HU" sz="2000" dirty="0" err="1" smtClean="0"/>
              <a:t>összhossza</a:t>
            </a:r>
            <a:r>
              <a:rPr lang="hu-HU" sz="2000" dirty="0" smtClean="0"/>
              <a:t> (m)</a:t>
            </a:r>
          </a:p>
          <a:p>
            <a:endParaRPr lang="hu-HU" sz="2000" dirty="0" smtClean="0"/>
          </a:p>
          <a:p>
            <a:r>
              <a:rPr lang="hu-HU" sz="2000" dirty="0" smtClean="0"/>
              <a:t>Ha a relatív szivárgási fok &lt; 0,05 g/h/m                     tartály illeszkedése megfelelő</a:t>
            </a:r>
            <a:endParaRPr lang="hu-HU" sz="2000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4644008" y="5013176"/>
            <a:ext cx="864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4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Tömítések fajtái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dirty="0" smtClean="0"/>
              <a:t>Forgó részek tömítése</a:t>
            </a:r>
          </a:p>
          <a:p>
            <a:pPr marL="0" indent="0" algn="ctr">
              <a:buNone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1"/>
                </a:solidFill>
              </a:rPr>
              <a:t>Mechanikai</a:t>
            </a:r>
            <a:r>
              <a:rPr lang="hu-HU" dirty="0" smtClean="0">
                <a:solidFill>
                  <a:schemeClr val="tx1"/>
                </a:solidFill>
              </a:rPr>
              <a:t>- tömítést a rugó és a médium általi alsómeghajtás generálja (forgó rész-szén, álló rész kerámia)</a:t>
            </a:r>
          </a:p>
          <a:p>
            <a:pPr marL="292608" lvl="1" indent="0">
              <a:buNone/>
            </a:pPr>
            <a:endParaRPr lang="hu-HU" dirty="0" smtClean="0">
              <a:solidFill>
                <a:schemeClr val="tx1"/>
              </a:solidFill>
            </a:endParaRPr>
          </a:p>
          <a:p>
            <a:pPr lvl="2"/>
            <a:r>
              <a:rPr lang="hu-HU" b="1" dirty="0" err="1" smtClean="0"/>
              <a:t>Tömszelence</a:t>
            </a:r>
            <a:endParaRPr lang="hu-HU" b="1" dirty="0" smtClean="0"/>
          </a:p>
          <a:p>
            <a:pPr marL="530352" lvl="2" indent="0">
              <a:buNone/>
            </a:pPr>
            <a:r>
              <a:rPr lang="hu-HU" dirty="0"/>
              <a:t>A tömítőgyűrűkre először axiális, majd radiális nyomás hat</a:t>
            </a:r>
          </a:p>
          <a:p>
            <a:pPr marL="530352" lvl="2" indent="0">
              <a:buNone/>
            </a:pPr>
            <a:r>
              <a:rPr lang="hu-HU" dirty="0"/>
              <a:t>A deformáció hatására a furatba ill. orsóhoz nyomódnak</a:t>
            </a:r>
          </a:p>
          <a:p>
            <a:pPr marL="530352" lvl="2" indent="0">
              <a:buNone/>
            </a:pPr>
            <a:r>
              <a:rPr lang="hu-HU" dirty="0"/>
              <a:t>A jó tömítettség eléréséhez </a:t>
            </a:r>
            <a:r>
              <a:rPr lang="hu-HU" dirty="0" smtClean="0"/>
              <a:t>→</a:t>
            </a:r>
            <a:r>
              <a:rPr lang="hu-HU" dirty="0"/>
              <a:t>deformálódni kell </a:t>
            </a:r>
          </a:p>
          <a:p>
            <a:pPr marL="530352" lvl="2" indent="0">
              <a:buNone/>
            </a:pPr>
            <a:endParaRPr lang="hu-HU" dirty="0" smtClean="0"/>
          </a:p>
          <a:p>
            <a:pPr lvl="2"/>
            <a:r>
              <a:rPr lang="hu-HU" b="1" dirty="0" smtClean="0"/>
              <a:t>Mágneses meghajtás</a:t>
            </a:r>
          </a:p>
          <a:p>
            <a:pPr marL="530352" lvl="2" indent="0">
              <a:buNone/>
            </a:pPr>
            <a:r>
              <a:rPr lang="hu-HU" dirty="0" smtClean="0"/>
              <a:t> Védve </a:t>
            </a:r>
            <a:r>
              <a:rPr lang="hu-HU" dirty="0"/>
              <a:t>van a  túlterheléstől</a:t>
            </a:r>
          </a:p>
          <a:p>
            <a:pPr marL="530352" lvl="2" indent="0">
              <a:buNone/>
            </a:pPr>
            <a:r>
              <a:rPr lang="hu-HU" dirty="0"/>
              <a:t> Nem kell külső csapágyazás</a:t>
            </a:r>
          </a:p>
          <a:p>
            <a:pPr marL="530352" lvl="2" indent="0">
              <a:buNone/>
            </a:pPr>
            <a:r>
              <a:rPr lang="hu-HU" dirty="0"/>
              <a:t> Forgatónyomaték átvitel közvetlen érintkezés nélkül</a:t>
            </a:r>
          </a:p>
          <a:p>
            <a:pPr marL="530352" lvl="2" indent="0">
              <a:buNone/>
            </a:pPr>
            <a:r>
              <a:rPr lang="hu-HU" dirty="0"/>
              <a:t> Ha fontos a sterilitás,ezt alkalmazzák</a:t>
            </a:r>
          </a:p>
          <a:p>
            <a:pPr marL="530352" lvl="2" indent="0">
              <a:buNone/>
            </a:pPr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035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Tömítések fajtái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Állórészek tömítése</a:t>
            </a:r>
          </a:p>
          <a:p>
            <a:pPr marL="0" indent="0" algn="ctr">
              <a:buNone/>
            </a:pP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Mérőszondák, figyelőablak, nyílások tömítése</a:t>
            </a:r>
            <a:endParaRPr lang="hu-HU" dirty="0"/>
          </a:p>
        </p:txBody>
      </p:sp>
      <p:sp>
        <p:nvSpPr>
          <p:cNvPr id="4" name="Felfelé nyíl 3"/>
          <p:cNvSpPr/>
          <p:nvPr/>
        </p:nvSpPr>
        <p:spPr>
          <a:xfrm>
            <a:off x="3770784" y="2636912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879812" y="324433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Lapos vagy </a:t>
            </a:r>
            <a:r>
              <a:rPr lang="hu-HU" dirty="0" err="1" smtClean="0"/>
              <a:t>O-gyűrű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2699792" y="3665271"/>
            <a:ext cx="36004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 flipV="1">
            <a:off x="4498074" y="3673293"/>
            <a:ext cx="361958" cy="316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738048" y="4293096"/>
            <a:ext cx="270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Vegyi tartályoknál használják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355976" y="429309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Biotechnológiában használatos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Kis keresztmetszetnél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Anyaga: szilikon, </a:t>
            </a:r>
            <a:r>
              <a:rPr lang="hu-HU" b="1" dirty="0" smtClean="0"/>
              <a:t>EP gumi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2618164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Egyéb alkatrészek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39552" y="1772816"/>
            <a:ext cx="7344816" cy="1938992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Csonkok		szondák, ki- és bemenetek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Figyelőablakok		résmentes illesztés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Szerelő nyílások 	tisztítás, karbantartás 					(fémfedél, </a:t>
            </a:r>
            <a:r>
              <a:rPr lang="hu-HU" sz="2000" dirty="0" err="1" smtClean="0"/>
              <a:t>O-gyűrűs</a:t>
            </a:r>
            <a:r>
              <a:rPr lang="hu-HU" sz="2000" dirty="0" smtClean="0"/>
              <a:t> tömítés)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Terelőlemezek		hegesztve v. cserélhető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Fűtőköpeny		hűt, fűt, sterilezés</a:t>
            </a:r>
            <a:endParaRPr lang="hu-HU" sz="2000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599966" y="1988840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2599966" y="2276872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2599966" y="2564904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2599966" y="3140968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2599966" y="3501008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99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495925"/>
            <a:ext cx="8172400" cy="1362075"/>
          </a:xfrm>
        </p:spPr>
        <p:txBody>
          <a:bodyPr anchor="ctr"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Csővezetékek</a:t>
            </a: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524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350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Csővezetékek tervezése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Három fázisa van</a:t>
            </a:r>
          </a:p>
          <a:p>
            <a:pPr marL="788670" lvl="1" indent="-457200">
              <a:buFont typeface="+mj-lt"/>
              <a:buAutoNum type="arabicPeriod"/>
              <a:defRPr/>
            </a:pPr>
            <a:r>
              <a:rPr lang="hu-HU" sz="2000" dirty="0" smtClean="0">
                <a:solidFill>
                  <a:schemeClr val="tx1"/>
                </a:solidFill>
              </a:rPr>
              <a:t>Térbeosztás </a:t>
            </a:r>
            <a:r>
              <a:rPr lang="hu-HU" sz="2000" dirty="0" smtClean="0">
                <a:solidFill>
                  <a:schemeClr val="tx1"/>
                </a:solidFill>
              </a:rPr>
              <a:t>	</a:t>
            </a:r>
            <a:r>
              <a:rPr lang="hu-HU" sz="2000" dirty="0" smtClean="0">
                <a:solidFill>
                  <a:schemeClr val="tx1"/>
                </a:solidFill>
                <a:sym typeface="Wingdings" pitchFamily="2" charset="2"/>
              </a:rPr>
              <a:t>berendezések </a:t>
            </a:r>
            <a:r>
              <a:rPr lang="hu-HU" sz="2000" dirty="0">
                <a:solidFill>
                  <a:schemeClr val="tx1"/>
                </a:solidFill>
                <a:sym typeface="Wingdings" pitchFamily="2" charset="2"/>
              </a:rPr>
              <a:t>elrendezése</a:t>
            </a:r>
          </a:p>
          <a:p>
            <a:pPr marL="788670" lvl="1" indent="-457200">
              <a:buFont typeface="+mj-lt"/>
              <a:buAutoNum type="arabicPeriod"/>
              <a:defRPr/>
            </a:pPr>
            <a:r>
              <a:rPr lang="hu-HU" sz="2000" dirty="0" smtClean="0">
                <a:solidFill>
                  <a:schemeClr val="tx1"/>
                </a:solidFill>
                <a:sym typeface="Wingdings" pitchFamily="2" charset="2"/>
              </a:rPr>
              <a:t>Tervezés 	           csővezetékek </a:t>
            </a:r>
            <a:r>
              <a:rPr lang="hu-HU" sz="2000" dirty="0">
                <a:solidFill>
                  <a:schemeClr val="tx1"/>
                </a:solidFill>
                <a:sym typeface="Wingdings" pitchFamily="2" charset="2"/>
              </a:rPr>
              <a:t>elrendezési </a:t>
            </a:r>
            <a:r>
              <a:rPr lang="hu-HU" sz="2000" dirty="0" smtClean="0">
                <a:solidFill>
                  <a:schemeClr val="tx1"/>
                </a:solidFill>
                <a:sym typeface="Wingdings" pitchFamily="2" charset="2"/>
              </a:rPr>
              <a:t>tervének elkészítése</a:t>
            </a:r>
            <a:endParaRPr lang="hu-HU" sz="2000" dirty="0">
              <a:solidFill>
                <a:schemeClr val="tx1"/>
              </a:solidFill>
              <a:sym typeface="Wingdings" pitchFamily="2" charset="2"/>
            </a:endParaRPr>
          </a:p>
          <a:p>
            <a:pPr marL="788670" lvl="1" indent="-457200">
              <a:buFont typeface="+mj-lt"/>
              <a:buAutoNum type="arabicPeriod"/>
              <a:defRPr/>
            </a:pPr>
            <a:r>
              <a:rPr lang="hu-HU" sz="2000" dirty="0" smtClean="0">
                <a:solidFill>
                  <a:schemeClr val="tx1"/>
                </a:solidFill>
                <a:sym typeface="Wingdings" pitchFamily="2" charset="2"/>
              </a:rPr>
              <a:t>Részletezés </a:t>
            </a:r>
            <a:r>
              <a:rPr lang="hu-HU" sz="2000" dirty="0" smtClean="0">
                <a:solidFill>
                  <a:schemeClr val="tx1"/>
                </a:solidFill>
                <a:sym typeface="Wingdings" pitchFamily="2" charset="2"/>
              </a:rPr>
              <a:t>	csővezetékek </a:t>
            </a:r>
            <a:r>
              <a:rPr lang="hu-HU" sz="2000" dirty="0">
                <a:solidFill>
                  <a:schemeClr val="tx1"/>
                </a:solidFill>
                <a:sym typeface="Wingdings" pitchFamily="2" charset="2"/>
              </a:rPr>
              <a:t>pontos paramétereinek meghatározása</a:t>
            </a:r>
          </a:p>
          <a:p>
            <a:r>
              <a:rPr lang="hu-HU" dirty="0" smtClean="0"/>
              <a:t>Fontos a hozzáférhetőség</a:t>
            </a:r>
          </a:p>
          <a:p>
            <a:r>
              <a:rPr lang="hu-HU" dirty="0" smtClean="0"/>
              <a:t>Biotechnológiában speciális elvárás: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Tisztíthatóság és tisztaság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Sterilitás: megvalósítása és fenntartása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 smtClean="0"/>
              <a:t>Általános tervezési irányelvek érvényesek</a:t>
            </a:r>
          </a:p>
          <a:p>
            <a:pPr lvl="1">
              <a:buNone/>
            </a:pP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2643174" y="228599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2357422" y="264318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2643174" y="328612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Tervezési irányelvek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Csőhosszúság: minimális</a:t>
            </a:r>
          </a:p>
          <a:p>
            <a:r>
              <a:rPr lang="hu-HU" dirty="0" smtClean="0"/>
              <a:t>Csőelrendezés ne veszélyeztesse/korlátozza a kezelőt</a:t>
            </a:r>
          </a:p>
          <a:p>
            <a:r>
              <a:rPr lang="hu-HU" dirty="0" smtClean="0"/>
              <a:t>Szelepek, berendezések könnyű kezelhetősége/hozzáférhetősége</a:t>
            </a:r>
          </a:p>
          <a:p>
            <a:r>
              <a:rPr lang="hu-HU" dirty="0" smtClean="0"/>
              <a:t>Csövek rögzítése (egyenként és csoportosan is)</a:t>
            </a:r>
          </a:p>
          <a:p>
            <a:r>
              <a:rPr lang="hu-HU" dirty="0" smtClean="0"/>
              <a:t>Hőmérséklet ingadozások figyelembe vétele</a:t>
            </a:r>
          </a:p>
          <a:p>
            <a:r>
              <a:rPr lang="hu-HU" dirty="0" smtClean="0"/>
              <a:t>A rendszer minden eleme leereszthető legyen (megfelelő szelepekkel)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Épület  tervezésekor már figyelembe kell venni</a:t>
            </a:r>
            <a:r>
              <a:rPr lang="hu-HU" dirty="0" smtClean="0"/>
              <a:t>!</a:t>
            </a:r>
            <a:endParaRPr lang="hu-H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Csövek elrejtése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Oka: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Nagyobb hely, nagyobb biztonság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Üzem könnyebb tisztán tartása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Sterilitás: ilyen üzemrészeken teljes szeparáció szükséges</a:t>
            </a:r>
          </a:p>
          <a:p>
            <a:r>
              <a:rPr lang="hu-HU" dirty="0" smtClean="0"/>
              <a:t>Kivitelezés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Álmennyezet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Külön helyiség</a:t>
            </a:r>
            <a:r>
              <a:rPr lang="hu-HU" dirty="0">
                <a:solidFill>
                  <a:schemeClr val="tx1"/>
                </a:solidFill>
              </a:rPr>
              <a:t>	</a:t>
            </a:r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  költségek nőnek</a:t>
            </a:r>
            <a:endParaRPr lang="hu-HU" dirty="0" smtClean="0">
              <a:solidFill>
                <a:schemeClr val="tx1"/>
              </a:solidFill>
            </a:endParaRP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Üreges fal</a:t>
            </a:r>
          </a:p>
          <a:p>
            <a:r>
              <a:rPr lang="hu-HU" dirty="0" smtClean="0"/>
              <a:t>Hozzáférhetőség biztosítása, süllyesztettségi szintek megállapítása</a:t>
            </a:r>
          </a:p>
          <a:p>
            <a:pPr lvl="1"/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786050" y="478632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Csövek anyagának megválasztása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Szabványok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FDA </a:t>
            </a:r>
            <a:r>
              <a:rPr lang="hu-HU" dirty="0" smtClean="0">
                <a:solidFill>
                  <a:schemeClr val="tx1"/>
                </a:solidFill>
              </a:rPr>
              <a:t>(</a:t>
            </a:r>
            <a:r>
              <a:rPr lang="hu-HU" dirty="0" err="1" smtClean="0">
                <a:solidFill>
                  <a:schemeClr val="tx1"/>
                </a:solidFill>
              </a:rPr>
              <a:t>Food</a:t>
            </a:r>
            <a:r>
              <a:rPr lang="hu-HU" dirty="0" smtClean="0">
                <a:solidFill>
                  <a:schemeClr val="tx1"/>
                </a:solidFill>
              </a:rPr>
              <a:t> and </a:t>
            </a:r>
            <a:r>
              <a:rPr lang="hu-HU" dirty="0" err="1" smtClean="0">
                <a:solidFill>
                  <a:schemeClr val="tx1"/>
                </a:solidFill>
              </a:rPr>
              <a:t>Drug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Administration</a:t>
            </a:r>
            <a:r>
              <a:rPr lang="hu-HU" dirty="0" smtClean="0">
                <a:solidFill>
                  <a:schemeClr val="tx1"/>
                </a:solidFill>
              </a:rPr>
              <a:t>) - </a:t>
            </a:r>
            <a:r>
              <a:rPr lang="hu-HU" dirty="0" err="1" smtClean="0">
                <a:solidFill>
                  <a:schemeClr val="tx1"/>
                </a:solidFill>
              </a:rPr>
              <a:t>Current</a:t>
            </a:r>
            <a:r>
              <a:rPr lang="hu-HU" dirty="0" smtClean="0">
                <a:solidFill>
                  <a:schemeClr val="tx1"/>
                </a:solidFill>
              </a:rPr>
              <a:t> Good </a:t>
            </a:r>
            <a:r>
              <a:rPr lang="hu-HU" dirty="0" err="1" smtClean="0">
                <a:solidFill>
                  <a:schemeClr val="tx1"/>
                </a:solidFill>
              </a:rPr>
              <a:t>Manufacturing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Practices</a:t>
            </a:r>
            <a:r>
              <a:rPr lang="hu-HU" dirty="0" smtClean="0">
                <a:solidFill>
                  <a:schemeClr val="tx1"/>
                </a:solidFill>
              </a:rPr>
              <a:t> (</a:t>
            </a:r>
            <a:r>
              <a:rPr lang="hu-HU" dirty="0" err="1" smtClean="0">
                <a:solidFill>
                  <a:schemeClr val="tx1"/>
                </a:solidFill>
              </a:rPr>
              <a:t>cGMP</a:t>
            </a:r>
            <a:r>
              <a:rPr lang="hu-HU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WFI (</a:t>
            </a:r>
            <a:r>
              <a:rPr lang="hu-HU" dirty="0" err="1" smtClean="0">
                <a:solidFill>
                  <a:schemeClr val="tx1"/>
                </a:solidFill>
              </a:rPr>
              <a:t>Water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For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Injection</a:t>
            </a:r>
            <a:r>
              <a:rPr lang="hu-HU" dirty="0" smtClean="0">
                <a:solidFill>
                  <a:schemeClr val="tx1"/>
                </a:solidFill>
              </a:rPr>
              <a:t>) – steril rendszerek tervezése, </a:t>
            </a:r>
            <a:r>
              <a:rPr lang="hu-HU" dirty="0" smtClean="0">
                <a:solidFill>
                  <a:schemeClr val="tx1"/>
                </a:solidFill>
              </a:rPr>
              <a:t>kiépítése</a:t>
            </a:r>
          </a:p>
          <a:p>
            <a:pPr lvl="1"/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/>
              <a:t>Szempontok az anyagválasztáskor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Beszerelt alkatrészek (mérőműszerek, peremes kötések, szelepek)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Tisztíthatóság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Vezeték rendszeren belüli funkciója (tartályok összekötése, termék elvétele, savak szállítása)</a:t>
            </a:r>
          </a:p>
          <a:p>
            <a:pPr lvl="1"/>
            <a:endParaRPr lang="hu-HU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648072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Csövek anyaga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1763810"/>
              </p:ext>
            </p:extLst>
          </p:nvPr>
        </p:nvGraphicFramePr>
        <p:xfrm>
          <a:off x="179512" y="980731"/>
          <a:ext cx="7848872" cy="56667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924436"/>
                <a:gridCol w="3924436"/>
              </a:tblGrid>
              <a:tr h="34867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hu-H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Anyag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Hol</a:t>
                      </a:r>
                      <a:r>
                        <a:rPr lang="hu-HU" sz="1600" b="1" baseline="0" dirty="0" smtClean="0"/>
                        <a:t> használják?</a:t>
                      </a:r>
                      <a:endParaRPr lang="hu-HU" sz="1600" b="1" dirty="0"/>
                    </a:p>
                  </a:txBody>
                  <a:tcPr anchor="ctr"/>
                </a:tc>
              </a:tr>
              <a:tr h="48806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hu-H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Rozsdamentes acél csőbéléssel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Steril és </a:t>
                      </a:r>
                      <a:r>
                        <a:rPr lang="hu-HU" sz="1600" dirty="0" err="1" smtClean="0"/>
                        <a:t>pirogénmentes</a:t>
                      </a:r>
                      <a:r>
                        <a:rPr lang="hu-HU" sz="1600" dirty="0" smtClean="0"/>
                        <a:t> rendszerben</a:t>
                      </a:r>
                      <a:endParaRPr lang="hu-HU" sz="1600" dirty="0"/>
                    </a:p>
                  </a:txBody>
                  <a:tcPr/>
                </a:tc>
              </a:tr>
              <a:tr h="468427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Rozsdamentes acél cső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Fontos</a:t>
                      </a:r>
                      <a:r>
                        <a:rPr lang="hu-HU" sz="1600" baseline="0" dirty="0" smtClean="0"/>
                        <a:t> a korrózióállóság és a tisztaság</a:t>
                      </a:r>
                      <a:endParaRPr lang="hu-HU" sz="1600" dirty="0"/>
                    </a:p>
                  </a:txBody>
                  <a:tcPr/>
                </a:tc>
              </a:tr>
              <a:tr h="490650">
                <a:tc>
                  <a:txBody>
                    <a:bodyPr/>
                    <a:lstStyle/>
                    <a:p>
                      <a:r>
                        <a:rPr lang="hu-HU" sz="1600" dirty="0" err="1" smtClean="0"/>
                        <a:t>Termoplasztikus</a:t>
                      </a:r>
                      <a:r>
                        <a:rPr lang="hu-HU" sz="1600" dirty="0" smtClean="0"/>
                        <a:t> műanyagok (polietilén)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hűtő,vízelosztó és </a:t>
                      </a:r>
                      <a:r>
                        <a:rPr lang="hu-HU" sz="1600" dirty="0" err="1" smtClean="0"/>
                        <a:t>-leeresztő</a:t>
                      </a:r>
                      <a:r>
                        <a:rPr lang="hu-HU" sz="1600" dirty="0" smtClean="0"/>
                        <a:t> rendszerekben</a:t>
                      </a:r>
                      <a:endParaRPr lang="hu-HU" sz="1600" dirty="0"/>
                    </a:p>
                  </a:txBody>
                  <a:tcPr/>
                </a:tc>
              </a:tr>
              <a:tr h="79698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Szénacél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víz ill. gőztovábbító rendszerekben; ha a korróziós megfontolások ennek ellent nem mondanak ez az első választás</a:t>
                      </a:r>
                    </a:p>
                  </a:txBody>
                  <a:tcPr/>
                </a:tc>
              </a:tr>
              <a:tr h="560844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Réz cső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gázvezetékek kiépítéséhez műanyag csövek helyett vagy azokkal kombinálva</a:t>
                      </a:r>
                      <a:endParaRPr lang="hu-HU" sz="1600" dirty="0"/>
                    </a:p>
                  </a:txBody>
                  <a:tcPr/>
                </a:tc>
              </a:tr>
              <a:tr h="79698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földalatti vízleeresztő- és csatornarendszerekben</a:t>
                      </a:r>
                    </a:p>
                    <a:p>
                      <a:endParaRPr lang="hu-HU" sz="1600" dirty="0"/>
                    </a:p>
                  </a:txBody>
                  <a:tcPr/>
                </a:tc>
              </a:tr>
              <a:tr h="79698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Üveg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Ahol fontosabb a magas korrózióállóság, mint a gyenge szilárdság</a:t>
                      </a:r>
                    </a:p>
                    <a:p>
                      <a:endParaRPr lang="hu-HU" sz="1600" dirty="0"/>
                    </a:p>
                  </a:txBody>
                  <a:tcPr/>
                </a:tc>
              </a:tr>
              <a:tr h="79698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Üveg és műanyag csőbéléssel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ahol a szilárdságot a korrózióállósággal kell kombinálni</a:t>
                      </a:r>
                    </a:p>
                    <a:p>
                      <a:endParaRPr lang="hu-H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340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Tartály típusok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Homorú és </a:t>
            </a:r>
            <a:r>
              <a:rPr lang="hu-HU" b="1" dirty="0" smtClean="0">
                <a:solidFill>
                  <a:srgbClr val="00B050"/>
                </a:solidFill>
              </a:rPr>
              <a:t>domború fenekű hengeres tartályok</a:t>
            </a:r>
          </a:p>
          <a:p>
            <a:r>
              <a:rPr lang="hu-HU" dirty="0" smtClean="0"/>
              <a:t>Gömbtartályok</a:t>
            </a:r>
          </a:p>
          <a:p>
            <a:r>
              <a:rPr lang="hu-HU" dirty="0" smtClean="0"/>
              <a:t>Kúpos alakú</a:t>
            </a:r>
          </a:p>
          <a:p>
            <a:r>
              <a:rPr lang="hu-HU" dirty="0" smtClean="0"/>
              <a:t>Kocka alakú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492716"/>
            <a:ext cx="2902192" cy="21766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2777" y="2282412"/>
            <a:ext cx="1624627" cy="272080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5229200"/>
            <a:ext cx="396634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3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239000" cy="751506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Gazdasági szempontok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Költségek minimalizálása  </a:t>
            </a:r>
          </a:p>
          <a:p>
            <a:r>
              <a:rPr lang="hu-HU" dirty="0" smtClean="0"/>
              <a:t>Anyag- és beszerelési költségek</a:t>
            </a:r>
          </a:p>
          <a:p>
            <a:pPr lvl="1"/>
            <a:r>
              <a:rPr lang="hu-HU" b="1" dirty="0" smtClean="0">
                <a:solidFill>
                  <a:schemeClr val="tx1"/>
                </a:solidFill>
              </a:rPr>
              <a:t>Anyagköltség: melyik a legolcsóbb megfelelő anyag </a:t>
            </a:r>
          </a:p>
          <a:p>
            <a:pPr lvl="2"/>
            <a:r>
              <a:rPr lang="hu-HU" b="1" dirty="0" smtClean="0"/>
              <a:t>Tisztasági osztályok </a:t>
            </a:r>
            <a:r>
              <a:rPr lang="hu-HU" dirty="0" smtClean="0">
                <a:cs typeface="Arial" charset="0"/>
              </a:rPr>
              <a:t>a fermentációs folyamatban való érintettségük és fertőzésveszély alapján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  <a:cs typeface="Arial" charset="0"/>
              </a:rPr>
              <a:t>Beszerelési költség: költségek nagy részét ez teszi ki</a:t>
            </a:r>
          </a:p>
          <a:p>
            <a:pPr lvl="1"/>
            <a:endParaRPr lang="hu-HU" b="1" dirty="0" smtClean="0"/>
          </a:p>
          <a:p>
            <a:r>
              <a:rPr lang="hu-HU" dirty="0" smtClean="0"/>
              <a:t>Meghibásodás valószínűsége újabb költségeket vet fel (üzemleállás esetén a kiesés)</a:t>
            </a:r>
          </a:p>
          <a:p>
            <a:endParaRPr lang="hu-HU" dirty="0"/>
          </a:p>
        </p:txBody>
      </p:sp>
      <p:pic>
        <p:nvPicPr>
          <p:cNvPr id="4" name="Kép 3" descr="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20040"/>
            <a:ext cx="1828553" cy="169130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Sterilitás, tisztíthatóság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406676" cy="5661248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Tisztíthatóság és sterilitás a fő követelmények</a:t>
            </a:r>
          </a:p>
          <a:p>
            <a:r>
              <a:rPr lang="hu-HU" dirty="0" smtClean="0"/>
              <a:t>A gyenge „láncszemek” a csatlakozásoknál (hegesztések vagy peremes csőkötések), becsatlakozó szelepeknél és mérőműszereknél </a:t>
            </a:r>
          </a:p>
          <a:p>
            <a:endParaRPr lang="hu-HU" dirty="0" smtClean="0"/>
          </a:p>
          <a:p>
            <a:r>
              <a:rPr lang="hu-HU" dirty="0" smtClean="0"/>
              <a:t>Megengedhetetlen, hogy előforduljanak kitisztíthatatlan helyek</a:t>
            </a:r>
          </a:p>
          <a:p>
            <a:r>
              <a:rPr lang="hu-HU" dirty="0" smtClean="0"/>
              <a:t>Potenciálisan toxikus anyag nem válhat le a csőről vagy a csőkötésekről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Rozsdamentes  acél belsővel ellátott cső  (316L rozsdamentes acél belső polírozással)</a:t>
            </a:r>
          </a:p>
          <a:p>
            <a:pPr lvl="1">
              <a:lnSpc>
                <a:spcPct val="90000"/>
              </a:lnSpc>
            </a:pPr>
            <a:r>
              <a:rPr lang="hu-HU" dirty="0" smtClean="0"/>
              <a:t> </a:t>
            </a:r>
            <a:r>
              <a:rPr lang="hu-HU" dirty="0" smtClean="0">
                <a:solidFill>
                  <a:schemeClr val="tx1"/>
                </a:solidFill>
              </a:rPr>
              <a:t>ömlesztő tompa hegesztéssel</a:t>
            </a:r>
          </a:p>
          <a:p>
            <a:pPr lvl="1">
              <a:lnSpc>
                <a:spcPct val="90000"/>
              </a:lnSpc>
            </a:pPr>
            <a:endParaRPr lang="hu-HU" dirty="0" smtClean="0"/>
          </a:p>
          <a:p>
            <a:pPr marL="274320">
              <a:lnSpc>
                <a:spcPct val="150000"/>
              </a:lnSpc>
              <a:defRPr/>
            </a:pPr>
            <a:r>
              <a:rPr lang="hu-HU" u="sng" dirty="0" smtClean="0"/>
              <a:t>Sterilizálás</a:t>
            </a:r>
            <a:r>
              <a:rPr lang="hu-HU" u="sng" dirty="0" smtClean="0"/>
              <a:t>:</a:t>
            </a:r>
            <a:r>
              <a:rPr lang="hu-HU" dirty="0" smtClean="0"/>
              <a:t> gőzzel és WFI tisztaságú vízzel</a:t>
            </a:r>
            <a:r>
              <a:rPr lang="hu-HU" dirty="0" smtClean="0">
                <a:sym typeface="Wingdings" pitchFamily="2" charset="2"/>
              </a:rPr>
              <a:t> </a:t>
            </a:r>
          </a:p>
          <a:p>
            <a:pPr marL="674370" lvl="1">
              <a:lnSpc>
                <a:spcPct val="150000"/>
              </a:lnSpc>
              <a:defRPr/>
            </a:pPr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agresszív közeg, megtámadja a csövek belső fémfelületét </a:t>
            </a:r>
          </a:p>
          <a:p>
            <a:pPr marL="674370" lvl="1">
              <a:lnSpc>
                <a:spcPct val="150000"/>
              </a:lnSpc>
              <a:defRPr/>
            </a:pPr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korróziót, hajszálrepedést, rozsdásodást okoz </a:t>
            </a:r>
          </a:p>
          <a:p>
            <a:pPr marL="674370" lvl="1">
              <a:lnSpc>
                <a:spcPct val="150000"/>
              </a:lnSpc>
              <a:defRPr/>
            </a:pPr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szükséges lehet az újra passziválás</a:t>
            </a:r>
          </a:p>
        </p:txBody>
      </p:sp>
      <p:cxnSp>
        <p:nvCxnSpPr>
          <p:cNvPr id="5" name="Egyenes összekötő 4"/>
          <p:cNvCxnSpPr/>
          <p:nvPr/>
        </p:nvCxnSpPr>
        <p:spPr>
          <a:xfrm>
            <a:off x="428596" y="4429132"/>
            <a:ext cx="73581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Felületek kezelése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032448" cy="5302942"/>
          </a:xfrm>
        </p:spPr>
        <p:txBody>
          <a:bodyPr>
            <a:normAutofit/>
          </a:bodyPr>
          <a:lstStyle/>
          <a:p>
            <a:pPr marL="809625" lvl="1" indent="-514350">
              <a:buFont typeface="+mj-lt"/>
              <a:buAutoNum type="alphaLcParenR"/>
            </a:pPr>
            <a:r>
              <a:rPr lang="hu-HU" u="sng" dirty="0" smtClean="0">
                <a:solidFill>
                  <a:schemeClr val="tx1"/>
                </a:solidFill>
              </a:rPr>
              <a:t>Mechanikai</a:t>
            </a:r>
            <a:r>
              <a:rPr lang="hu-HU" dirty="0" smtClean="0">
                <a:solidFill>
                  <a:schemeClr val="tx1"/>
                </a:solidFill>
              </a:rPr>
              <a:t>: csiszolás</a:t>
            </a:r>
          </a:p>
          <a:p>
            <a:pPr marL="984250" lvl="2" indent="-514350"/>
            <a:r>
              <a:rPr lang="hu-HU" dirty="0" smtClean="0"/>
              <a:t>Érdesség csökkentése </a:t>
            </a:r>
          </a:p>
          <a:p>
            <a:pPr marL="984250" lvl="2" indent="-514350">
              <a:buNone/>
            </a:pPr>
            <a:r>
              <a:rPr lang="hu-HU" dirty="0" smtClean="0"/>
              <a:t>	eltérő szemcseméretű csiszolóanyagokkal</a:t>
            </a:r>
          </a:p>
          <a:p>
            <a:pPr marL="984250" lvl="2" indent="-514350"/>
            <a:r>
              <a:rPr lang="hu-HU" dirty="0" smtClean="0"/>
              <a:t>2 technológia:</a:t>
            </a:r>
          </a:p>
          <a:p>
            <a:pPr marL="1262063" lvl="3" indent="-514350"/>
            <a:r>
              <a:rPr lang="hu-HU" dirty="0" smtClean="0">
                <a:solidFill>
                  <a:schemeClr val="tx1"/>
                </a:solidFill>
              </a:rPr>
              <a:t>Radiális (csiszoló forog)</a:t>
            </a:r>
          </a:p>
          <a:p>
            <a:pPr marL="1262063" lvl="3" indent="-514350"/>
            <a:r>
              <a:rPr lang="hu-HU" dirty="0" smtClean="0">
                <a:solidFill>
                  <a:schemeClr val="tx1"/>
                </a:solidFill>
              </a:rPr>
              <a:t>Longitudinális (cső forog ahogy a csiszolóanyag áthalad rajta)</a:t>
            </a:r>
          </a:p>
          <a:p>
            <a:pPr marL="1771650" lvl="3" indent="-514350">
              <a:buNone/>
            </a:pPr>
            <a:endParaRPr lang="hu-HU" dirty="0" smtClean="0">
              <a:solidFill>
                <a:schemeClr val="tx1"/>
              </a:solidFill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hu-HU" u="sng" dirty="0" err="1" smtClean="0">
                <a:solidFill>
                  <a:schemeClr val="tx1"/>
                </a:solidFill>
              </a:rPr>
              <a:t>Elektropolírozás</a:t>
            </a:r>
            <a:r>
              <a:rPr lang="hu-HU" dirty="0" smtClean="0">
                <a:solidFill>
                  <a:schemeClr val="tx1"/>
                </a:solidFill>
              </a:rPr>
              <a:t>: anódos oldás, egyben passziválás is</a:t>
            </a:r>
          </a:p>
          <a:p>
            <a:pPr marL="1314450" lvl="2" indent="-514350"/>
            <a:r>
              <a:rPr lang="hu-HU" dirty="0" smtClean="0"/>
              <a:t>Gyakran kombináltan, a) </a:t>
            </a:r>
            <a:r>
              <a:rPr lang="hu-HU" smtClean="0"/>
              <a:t>után </a:t>
            </a:r>
            <a:r>
              <a:rPr lang="hu-HU" smtClean="0"/>
              <a:t>végzik</a:t>
            </a:r>
            <a:endParaRPr lang="hu-HU" dirty="0" smtClean="0"/>
          </a:p>
        </p:txBody>
      </p:sp>
      <p:pic>
        <p:nvPicPr>
          <p:cNvPr id="9" name="Tartalom helye 8" descr="polirozas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77962" y="2714620"/>
            <a:ext cx="2952770" cy="2214578"/>
          </a:xfrm>
        </p:spPr>
      </p:pic>
      <p:pic>
        <p:nvPicPr>
          <p:cNvPr id="7" name="Kép 6" descr="after - tube rust polish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142984"/>
            <a:ext cx="2630096" cy="2198200"/>
          </a:xfrm>
          <a:prstGeom prst="rect">
            <a:avLst/>
          </a:prstGeom>
        </p:spPr>
      </p:pic>
      <p:pic>
        <p:nvPicPr>
          <p:cNvPr id="10" name="Kép 9" descr="csiszola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43" y="4426844"/>
            <a:ext cx="2762237" cy="207167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Felületek kezelése - passziválás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6575" lvl="1" indent="-514350"/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35 - 45 %-os salétromsavas kezelés majd levegőn oxidáció </a:t>
            </a:r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	    korróziót </a:t>
            </a:r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megelőző felületi védőréteg</a:t>
            </a:r>
          </a:p>
          <a:p>
            <a:pPr marL="1157288" lvl="2" indent="-514350" defTabSz="1166813"/>
            <a:r>
              <a:rPr lang="hu-HU" dirty="0" smtClean="0">
                <a:sym typeface="Wingdings" pitchFamily="2" charset="2"/>
              </a:rPr>
              <a:t>Veszélyes anyag és nem engedhető a csatornába</a:t>
            </a:r>
          </a:p>
          <a:p>
            <a:pPr marL="1157288" lvl="2" indent="-514350" defTabSz="1166813"/>
            <a:endParaRPr lang="hu-HU" dirty="0" smtClean="0">
              <a:sym typeface="Wingdings" pitchFamily="2" charset="2"/>
            </a:endParaRPr>
          </a:p>
          <a:p>
            <a:pPr marL="1157288" lvl="2" indent="-514350" defTabSz="1166813"/>
            <a:endParaRPr lang="hu-HU" dirty="0" smtClean="0">
              <a:sym typeface="Wingdings" pitchFamily="2" charset="2"/>
            </a:endParaRPr>
          </a:p>
          <a:p>
            <a:pPr marL="514350" lvl="1" indent="-514350"/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Ammóniás citromsav lehet helyette  - elterjedtebb</a:t>
            </a:r>
          </a:p>
          <a:p>
            <a:pPr marL="914400" lvl="2" indent="-514350"/>
            <a:r>
              <a:rPr lang="hu-HU" dirty="0" smtClean="0">
                <a:sym typeface="Wingdings" pitchFamily="2" charset="2"/>
              </a:rPr>
              <a:t>Kevésbé hatásos, de</a:t>
            </a:r>
          </a:p>
          <a:p>
            <a:pPr marL="1371600" lvl="3" indent="-514350"/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Biztonságosabb</a:t>
            </a:r>
          </a:p>
          <a:p>
            <a:pPr marL="1371600" lvl="3" indent="-514350"/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Könnyen eltávolítható</a:t>
            </a:r>
          </a:p>
          <a:p>
            <a:pPr marL="1371600" lvl="3" indent="-514350"/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Megakadályozza az oldhatatlan oxidok és hidroxidok keletkezését amiket nehéz lenne eltávolítani</a:t>
            </a:r>
          </a:p>
          <a:p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3714744" y="2857496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071670" y="221455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43840"/>
            <a:ext cx="7239000" cy="876712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Méretezés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Cső</a:t>
            </a:r>
          </a:p>
          <a:p>
            <a:pPr lvl="1"/>
            <a:r>
              <a:rPr lang="hu-HU" dirty="0" err="1" smtClean="0">
                <a:solidFill>
                  <a:schemeClr val="tx1"/>
                </a:solidFill>
              </a:rPr>
              <a:t>Tube</a:t>
            </a:r>
            <a:r>
              <a:rPr lang="hu-HU" dirty="0" smtClean="0">
                <a:solidFill>
                  <a:schemeClr val="tx1"/>
                </a:solidFill>
              </a:rPr>
              <a:t>: külső átmérő</a:t>
            </a:r>
          </a:p>
          <a:p>
            <a:pPr lvl="1"/>
            <a:r>
              <a:rPr lang="hu-HU" dirty="0" err="1" smtClean="0">
                <a:solidFill>
                  <a:schemeClr val="tx1"/>
                </a:solidFill>
              </a:rPr>
              <a:t>Pipe</a:t>
            </a:r>
            <a:r>
              <a:rPr lang="hu-HU" dirty="0" smtClean="0">
                <a:solidFill>
                  <a:schemeClr val="tx1"/>
                </a:solidFill>
              </a:rPr>
              <a:t>: belső átmérő 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Túl- és alulméretezést okozhat, ha ezt nem vesszük figyelembe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Probléma, mert:</a:t>
            </a:r>
          </a:p>
          <a:p>
            <a:pPr lvl="2"/>
            <a:r>
              <a:rPr lang="hu-HU" dirty="0" smtClean="0"/>
              <a:t>Túlméretezés: költségeket növeli</a:t>
            </a:r>
          </a:p>
          <a:p>
            <a:pPr lvl="2"/>
            <a:r>
              <a:rPr lang="hu-HU" dirty="0" smtClean="0"/>
              <a:t>Alulméretezés: nyomásesést növeli </a:t>
            </a:r>
            <a:r>
              <a:rPr lang="hu-HU" dirty="0" smtClean="0"/>
              <a:t>	</a:t>
            </a:r>
            <a:r>
              <a:rPr lang="hu-HU" dirty="0" smtClean="0"/>
              <a:t>        </a:t>
            </a:r>
            <a:r>
              <a:rPr lang="hu-HU" dirty="0" smtClean="0">
                <a:sym typeface="Wingdings" pitchFamily="2" charset="2"/>
              </a:rPr>
              <a:t>szivattyúzási </a:t>
            </a:r>
            <a:r>
              <a:rPr lang="hu-HU" dirty="0" smtClean="0">
                <a:sym typeface="Wingdings" pitchFamily="2" charset="2"/>
              </a:rPr>
              <a:t>költségek nőnek</a:t>
            </a:r>
            <a:endParaRPr lang="hu-HU" dirty="0" smtClean="0"/>
          </a:p>
        </p:txBody>
      </p:sp>
      <p:pic>
        <p:nvPicPr>
          <p:cNvPr id="4" name="Kép 3" descr="pipe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75104"/>
            <a:ext cx="2857500" cy="2276475"/>
          </a:xfrm>
          <a:prstGeom prst="rect">
            <a:avLst/>
          </a:prstGeom>
        </p:spPr>
      </p:pic>
      <p:cxnSp>
        <p:nvCxnSpPr>
          <p:cNvPr id="5" name="Egyenes összekötő nyíllal 4"/>
          <p:cNvCxnSpPr/>
          <p:nvPr/>
        </p:nvCxnSpPr>
        <p:spPr>
          <a:xfrm>
            <a:off x="5000628" y="464344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16004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Méretezési paraméterek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Térfogatáram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Nagy 	csövek élettartama csökken, ez fermentációs folyamat fémekkel való szennyeződést okozhatja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Kicsi 	mikrobák kitapadásának kedvez</a:t>
            </a:r>
          </a:p>
          <a:p>
            <a:r>
              <a:rPr lang="hu-HU" dirty="0" smtClean="0">
                <a:sym typeface="Wingdings" pitchFamily="2" charset="2"/>
              </a:rPr>
              <a:t>Megoldás: turbulens áramlás alkalmazása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Előnye: </a:t>
            </a:r>
          </a:p>
          <a:p>
            <a:pPr lvl="2"/>
            <a:r>
              <a:rPr lang="hu-HU" dirty="0" smtClean="0">
                <a:sym typeface="Wingdings" pitchFamily="2" charset="2"/>
              </a:rPr>
              <a:t>hatékony hőátadás a folyadékrészecskék között</a:t>
            </a:r>
          </a:p>
          <a:p>
            <a:pPr lvl="2"/>
            <a:r>
              <a:rPr lang="hu-HU" dirty="0" smtClean="0">
                <a:sym typeface="Wingdings" pitchFamily="2" charset="2"/>
              </a:rPr>
              <a:t>Megelőzi a folyékony és szilárd fázisok elkülönülését</a:t>
            </a:r>
          </a:p>
          <a:p>
            <a:pPr marL="914400" lvl="1" indent="-514350"/>
            <a:endParaRPr lang="hu-HU" dirty="0" smtClean="0">
              <a:solidFill>
                <a:schemeClr val="tx1"/>
              </a:solidFill>
            </a:endParaRPr>
          </a:p>
          <a:p>
            <a:pPr marL="914400" lvl="1" indent="-514350"/>
            <a:r>
              <a:rPr lang="hu-HU" dirty="0" smtClean="0">
                <a:solidFill>
                  <a:schemeClr val="tx1"/>
                </a:solidFill>
              </a:rPr>
              <a:t>Reynolds szám: Re =</a:t>
            </a:r>
            <a:r>
              <a:rPr lang="hu-HU" dirty="0" err="1" smtClean="0">
                <a:solidFill>
                  <a:schemeClr val="tx1"/>
                </a:solidFill>
              </a:rPr>
              <a:t>dv</a:t>
            </a:r>
            <a:r>
              <a:rPr lang="el-GR" dirty="0" smtClean="0">
                <a:solidFill>
                  <a:schemeClr val="tx1"/>
                </a:solidFill>
                <a:cs typeface="Arial" charset="0"/>
              </a:rPr>
              <a:t>ρ</a:t>
            </a:r>
            <a:r>
              <a:rPr lang="hu-HU" dirty="0" smtClean="0">
                <a:solidFill>
                  <a:schemeClr val="tx1"/>
                </a:solidFill>
                <a:cs typeface="Arial" charset="0"/>
              </a:rPr>
              <a:t>/</a:t>
            </a:r>
            <a:r>
              <a:rPr lang="el-GR" dirty="0" smtClean="0">
                <a:solidFill>
                  <a:schemeClr val="tx1"/>
                </a:solidFill>
                <a:cs typeface="Arial" charset="0"/>
              </a:rPr>
              <a:t>μ</a:t>
            </a:r>
            <a:endParaRPr lang="hu-HU" dirty="0" smtClean="0">
              <a:solidFill>
                <a:schemeClr val="tx1"/>
              </a:solidFill>
              <a:cs typeface="Arial" charset="0"/>
            </a:endParaRPr>
          </a:p>
          <a:p>
            <a:pPr marL="914400" lvl="1" indent="-514350">
              <a:buNone/>
            </a:pPr>
            <a:r>
              <a:rPr lang="hu-HU" dirty="0" smtClean="0">
                <a:solidFill>
                  <a:schemeClr val="tx1"/>
                </a:solidFill>
                <a:cs typeface="Arial" charset="0"/>
              </a:rPr>
              <a:t>	Ahol :		d – csőátmérő</a:t>
            </a:r>
            <a:br>
              <a:rPr lang="hu-HU" dirty="0" smtClean="0">
                <a:solidFill>
                  <a:schemeClr val="tx1"/>
                </a:solidFill>
                <a:cs typeface="Arial" charset="0"/>
              </a:rPr>
            </a:br>
            <a:r>
              <a:rPr lang="hu-HU" dirty="0" smtClean="0">
                <a:solidFill>
                  <a:schemeClr val="tx1"/>
                </a:solidFill>
                <a:cs typeface="Arial" charset="0"/>
              </a:rPr>
              <a:t>		v – áramlási sebesség</a:t>
            </a:r>
            <a:br>
              <a:rPr lang="hu-HU" dirty="0" smtClean="0">
                <a:solidFill>
                  <a:schemeClr val="tx1"/>
                </a:solidFill>
                <a:cs typeface="Arial" charset="0"/>
              </a:rPr>
            </a:br>
            <a:r>
              <a:rPr lang="hu-HU" dirty="0" smtClean="0">
                <a:solidFill>
                  <a:schemeClr val="tx1"/>
                </a:solidFill>
                <a:cs typeface="Arial" charset="0"/>
              </a:rPr>
              <a:t>		</a:t>
            </a:r>
            <a:r>
              <a:rPr lang="el-GR" dirty="0" smtClean="0">
                <a:solidFill>
                  <a:schemeClr val="tx1"/>
                </a:solidFill>
                <a:cs typeface="Arial" charset="0"/>
              </a:rPr>
              <a:t>ρ</a:t>
            </a:r>
            <a:r>
              <a:rPr lang="hu-HU" dirty="0" smtClean="0">
                <a:solidFill>
                  <a:schemeClr val="tx1"/>
                </a:solidFill>
                <a:cs typeface="Arial" charset="0"/>
              </a:rPr>
              <a:t> – folyadéksűrűség</a:t>
            </a:r>
            <a:br>
              <a:rPr lang="hu-HU" dirty="0" smtClean="0">
                <a:solidFill>
                  <a:schemeClr val="tx1"/>
                </a:solidFill>
                <a:cs typeface="Arial" charset="0"/>
              </a:rPr>
            </a:br>
            <a:r>
              <a:rPr lang="hu-HU" dirty="0" smtClean="0">
                <a:solidFill>
                  <a:schemeClr val="tx1"/>
                </a:solidFill>
                <a:cs typeface="Arial" charset="0"/>
              </a:rPr>
              <a:t>		</a:t>
            </a:r>
            <a:r>
              <a:rPr lang="el-GR" dirty="0" smtClean="0">
                <a:solidFill>
                  <a:schemeClr val="tx1"/>
                </a:solidFill>
                <a:cs typeface="Arial" charset="0"/>
              </a:rPr>
              <a:t>μ</a:t>
            </a:r>
            <a:r>
              <a:rPr lang="hu-HU" dirty="0" smtClean="0">
                <a:solidFill>
                  <a:schemeClr val="tx1"/>
                </a:solidFill>
                <a:cs typeface="Arial" charset="0"/>
              </a:rPr>
              <a:t> – viszkozitás</a:t>
            </a:r>
          </a:p>
          <a:p>
            <a:pPr lvl="1">
              <a:buFontTx/>
              <a:buNone/>
            </a:pPr>
            <a:r>
              <a:rPr lang="hu-HU" dirty="0" smtClean="0">
                <a:solidFill>
                  <a:schemeClr val="tx1"/>
                </a:solidFill>
              </a:rPr>
              <a:t>Re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&lt;</a:t>
            </a:r>
            <a:r>
              <a:rPr lang="hu-HU" dirty="0" smtClean="0">
                <a:solidFill>
                  <a:schemeClr val="tx1"/>
                </a:solidFill>
                <a:cs typeface="Arial" charset="0"/>
              </a:rPr>
              <a:t>2000, lamináris</a:t>
            </a:r>
          </a:p>
          <a:p>
            <a:pPr lvl="1">
              <a:buFontTx/>
              <a:buNone/>
            </a:pPr>
            <a:r>
              <a:rPr lang="hu-HU" dirty="0" smtClean="0">
                <a:solidFill>
                  <a:schemeClr val="tx1"/>
                </a:solidFill>
                <a:cs typeface="Arial" charset="0"/>
              </a:rPr>
              <a:t>Re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&gt;</a:t>
            </a:r>
            <a:r>
              <a:rPr lang="hu-HU" dirty="0" smtClean="0">
                <a:solidFill>
                  <a:schemeClr val="tx1"/>
                </a:solidFill>
                <a:cs typeface="Arial" charset="0"/>
              </a:rPr>
              <a:t>4000, turbulens</a:t>
            </a:r>
          </a:p>
          <a:p>
            <a:pPr marL="914400" lvl="1" indent="-514350"/>
            <a:endParaRPr lang="el-GR" dirty="0" smtClean="0">
              <a:cs typeface="Arial" charset="0"/>
            </a:endParaRPr>
          </a:p>
          <a:p>
            <a:pPr marL="914400" lvl="1" indent="-514350">
              <a:buNone/>
            </a:pPr>
            <a:endParaRPr lang="hu-HU" dirty="0"/>
          </a:p>
        </p:txBody>
      </p:sp>
      <p:pic>
        <p:nvPicPr>
          <p:cNvPr id="4" name="Kép 3" descr="lamináris_turbule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357694"/>
            <a:ext cx="2214805" cy="1993324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1714480" y="177281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1643042" y="242088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87112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Méretezési paraméterek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hu-HU" u="sng" dirty="0" smtClean="0"/>
              <a:t>Nyomásesés</a:t>
            </a:r>
          </a:p>
          <a:p>
            <a:pPr marL="514350" indent="-514350"/>
            <a:r>
              <a:rPr lang="hu-HU" dirty="0" smtClean="0"/>
              <a:t>A folyadékrészecskéknek a cső falával történő ütközése (súrlódás) az áramlás irányában  nyomásesést okoz</a:t>
            </a:r>
          </a:p>
          <a:p>
            <a:pPr marL="514350" indent="-514350"/>
            <a:r>
              <a:rPr lang="hu-HU" dirty="0" smtClean="0"/>
              <a:t>Számítása </a:t>
            </a:r>
            <a:r>
              <a:rPr lang="hu-HU" dirty="0" err="1" smtClean="0"/>
              <a:t>Darcy</a:t>
            </a:r>
            <a:r>
              <a:rPr lang="hu-HU" dirty="0" smtClean="0"/>
              <a:t> egyenlettel</a:t>
            </a:r>
          </a:p>
        </p:txBody>
      </p:sp>
      <p:pic>
        <p:nvPicPr>
          <p:cNvPr id="4" name="Kép 3" descr="lamináris és turbule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4032576"/>
            <a:ext cx="5400675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Szivattyúk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4840303"/>
          </a:xfrm>
        </p:spPr>
        <p:txBody>
          <a:bodyPr>
            <a:normAutofit/>
          </a:bodyPr>
          <a:lstStyle/>
          <a:p>
            <a:r>
              <a:rPr lang="hu-HU" dirty="0" smtClean="0"/>
              <a:t>A szivattyúnak önmagában sterilezhetőnek kell lennie</a:t>
            </a:r>
          </a:p>
          <a:p>
            <a:r>
              <a:rPr lang="hu-HU" dirty="0" smtClean="0"/>
              <a:t>Hatékony működéshez: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Szívóoldali vezetékek legyenek rövidek, kanyar- és </a:t>
            </a:r>
            <a:r>
              <a:rPr lang="hu-HU" dirty="0" err="1" smtClean="0">
                <a:solidFill>
                  <a:schemeClr val="tx1"/>
                </a:solidFill>
              </a:rPr>
              <a:t>holttérmentesek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err="1" smtClean="0"/>
              <a:t>Kavitáció</a:t>
            </a:r>
            <a:r>
              <a:rPr lang="hu-HU" dirty="0" smtClean="0"/>
              <a:t> </a:t>
            </a:r>
            <a:r>
              <a:rPr lang="hu-HU" dirty="0" smtClean="0"/>
              <a:t>elkerülésére - reduktor beépítése</a:t>
            </a:r>
          </a:p>
          <a:p>
            <a:r>
              <a:rPr lang="hu-HU" dirty="0" smtClean="0"/>
              <a:t>Használaton kívüli szivattyúk a baktériumok melegágya, rendszerbe építésük kerülendő</a:t>
            </a:r>
          </a:p>
          <a:p>
            <a:r>
              <a:rPr lang="hu-HU" dirty="0" smtClean="0"/>
              <a:t>Élettartam növelése: folyamatos </a:t>
            </a:r>
            <a:r>
              <a:rPr lang="hu-HU" dirty="0" smtClean="0"/>
              <a:t>működés</a:t>
            </a:r>
            <a:endParaRPr lang="hu-HU" dirty="0" smtClean="0"/>
          </a:p>
        </p:txBody>
      </p:sp>
      <p:pic>
        <p:nvPicPr>
          <p:cNvPr id="4" name="Kép 3" descr="szivatty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857760"/>
            <a:ext cx="2928938" cy="178177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„6d - szabály”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fővonalakról leágazó  6 csőátmérőnyinél hosszabb mellékágakban holttér alakul ki, itt lévő folyadék izolálva van a főárambeli turbulens áramlástól.</a:t>
            </a:r>
          </a:p>
          <a:p>
            <a:endParaRPr lang="hu-HU" dirty="0" smtClean="0"/>
          </a:p>
          <a:p>
            <a:r>
              <a:rPr lang="hu-HU" dirty="0" smtClean="0"/>
              <a:t>A tervezésnél figyelembe kell venni, hogy ne legyenek a csőátmérő 6-szorosánál hosszabb mellékágak!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500042"/>
            <a:ext cx="8229600" cy="63579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dirty="0" smtClean="0"/>
              <a:t>Gőzzárak, steril gátak</a:t>
            </a:r>
          </a:p>
          <a:p>
            <a:pPr lvl="1"/>
            <a:r>
              <a:rPr lang="hu-HU" dirty="0" err="1" smtClean="0">
                <a:solidFill>
                  <a:schemeClr val="tx1"/>
                </a:solidFill>
              </a:rPr>
              <a:t>Fermentorok</a:t>
            </a:r>
            <a:r>
              <a:rPr lang="hu-HU" dirty="0" smtClean="0">
                <a:solidFill>
                  <a:schemeClr val="tx1"/>
                </a:solidFill>
              </a:rPr>
              <a:t> tökéletes izolációjára, sterilitására szolgál – mikrobák még a zárt szelepeken is képesek átnőni</a:t>
            </a:r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smtClean="0"/>
              <a:t>Csövek lejtése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0,3-0,5 % lejtés szükséges ahhoz, hogy a tisztítás után a maradék nedvesség könnyebben távozhasson</a:t>
            </a:r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smtClean="0"/>
              <a:t>Dupla falú csővezetékek</a:t>
            </a:r>
          </a:p>
          <a:p>
            <a:pPr marL="548640" lvl="1" indent="-182880">
              <a:defRPr/>
            </a:pPr>
            <a:r>
              <a:rPr lang="hu-HU" dirty="0" smtClean="0">
                <a:solidFill>
                  <a:schemeClr val="tx1"/>
                </a:solidFill>
              </a:rPr>
              <a:t> Veszélyes anyagok szállítása esetén</a:t>
            </a:r>
          </a:p>
          <a:p>
            <a:pPr marL="548640" lvl="1" indent="-182880">
              <a:defRPr/>
            </a:pPr>
            <a:r>
              <a:rPr lang="hu-HU" dirty="0" smtClean="0">
                <a:solidFill>
                  <a:schemeClr val="tx1"/>
                </a:solidFill>
              </a:rPr>
              <a:t> Szivárgások detektálása és elszivárgott anyag összegyűjtése</a:t>
            </a:r>
          </a:p>
          <a:p>
            <a:pPr marL="1405890" lvl="3" indent="-182880">
              <a:defRPr/>
            </a:pPr>
            <a:r>
              <a:rPr lang="hu-HU" dirty="0" smtClean="0">
                <a:solidFill>
                  <a:schemeClr val="tx1"/>
                </a:solidFill>
              </a:rPr>
              <a:t> Belső cső korrózióálló</a:t>
            </a:r>
          </a:p>
          <a:p>
            <a:pPr marL="1405890" lvl="3" indent="-182880">
              <a:defRPr/>
            </a:pPr>
            <a:r>
              <a:rPr lang="hu-HU" dirty="0" smtClean="0">
                <a:solidFill>
                  <a:schemeClr val="tx1"/>
                </a:solidFill>
              </a:rPr>
              <a:t> Külső csőben támasztógyűrűk és nitrogénáramhoz csatlakozás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571472" y="2000240"/>
            <a:ext cx="70723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642910" y="3714752"/>
            <a:ext cx="70723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Tartály 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/>
          <a:lstStyle/>
          <a:p>
            <a:r>
              <a:rPr lang="hu-HU" dirty="0" smtClean="0"/>
              <a:t>Steril körülmények között üzemeltetik</a:t>
            </a:r>
          </a:p>
          <a:p>
            <a:r>
              <a:rPr lang="hu-HU" dirty="0" smtClean="0"/>
              <a:t>Sterilezés történhet:</a:t>
            </a:r>
          </a:p>
          <a:p>
            <a:pPr lvl="1">
              <a:buClr>
                <a:srgbClr val="00B050"/>
              </a:buClr>
            </a:pPr>
            <a:r>
              <a:rPr lang="hu-HU" dirty="0" smtClean="0">
                <a:solidFill>
                  <a:schemeClr val="tx1"/>
                </a:solidFill>
              </a:rPr>
              <a:t>Autokláv (technikailag könnyebben megoldható, de költeni kell a megfelelő autoklávra)</a:t>
            </a:r>
          </a:p>
          <a:p>
            <a:pPr lvl="1"/>
            <a:r>
              <a:rPr lang="hu-HU" dirty="0" err="1" smtClean="0">
                <a:solidFill>
                  <a:schemeClr val="tx1"/>
                </a:solidFill>
              </a:rPr>
              <a:t>In</a:t>
            </a:r>
            <a:r>
              <a:rPr lang="hu-HU" dirty="0" smtClean="0">
                <a:solidFill>
                  <a:schemeClr val="tx1"/>
                </a:solidFill>
              </a:rPr>
              <a:t> situ sterilezés</a:t>
            </a:r>
          </a:p>
          <a:p>
            <a:r>
              <a:rPr lang="hu-HU" dirty="0" smtClean="0"/>
              <a:t>Nyomástartó edénynek is felfogható</a:t>
            </a:r>
          </a:p>
          <a:p>
            <a:r>
              <a:rPr lang="hu-HU" dirty="0" smtClean="0"/>
              <a:t>Kibírja a magas nyomást és a magas hőmérsékletet a sterilezés során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033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Alátámasztás, szigetelés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340768"/>
            <a:ext cx="8229600" cy="476886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dirty="0" smtClean="0"/>
              <a:t>Rozsdamentes acél felfüggesztések és alátámasztások alkalmazása (korrózió és galvanikus jelenségek elkerülésére)</a:t>
            </a:r>
          </a:p>
          <a:p>
            <a:pPr>
              <a:lnSpc>
                <a:spcPct val="80000"/>
              </a:lnSpc>
            </a:pPr>
            <a:endParaRPr lang="hu-HU" dirty="0" smtClean="0"/>
          </a:p>
          <a:p>
            <a:pPr>
              <a:lnSpc>
                <a:spcPct val="80000"/>
              </a:lnSpc>
            </a:pPr>
            <a:r>
              <a:rPr lang="hu-HU" dirty="0" smtClean="0"/>
              <a:t>Rázkódás elleni védelem</a:t>
            </a:r>
            <a:r>
              <a:rPr lang="hu-HU" dirty="0" smtClean="0">
                <a:sym typeface="Wingdings" pitchFamily="2" charset="2"/>
              </a:rPr>
              <a:t>	</a:t>
            </a:r>
            <a:r>
              <a:rPr lang="hu-HU" dirty="0" smtClean="0">
                <a:sym typeface="Wingdings" pitchFamily="2" charset="2"/>
              </a:rPr>
              <a:t>          gumialátét</a:t>
            </a:r>
            <a:endParaRPr lang="hu-HU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hu-HU" dirty="0" err="1" smtClean="0">
                <a:sym typeface="Wingdings" pitchFamily="2" charset="2"/>
              </a:rPr>
              <a:t>Hőtágulás</a:t>
            </a:r>
            <a:r>
              <a:rPr lang="hu-HU" dirty="0" smtClean="0">
                <a:sym typeface="Wingdings" pitchFamily="2" charset="2"/>
              </a:rPr>
              <a:t> elleni </a:t>
            </a:r>
            <a:r>
              <a:rPr lang="hu-HU" dirty="0" smtClean="0">
                <a:sym typeface="Wingdings" pitchFamily="2" charset="2"/>
              </a:rPr>
              <a:t>védelem          görgős </a:t>
            </a:r>
            <a:r>
              <a:rPr lang="hu-HU" dirty="0" smtClean="0">
                <a:sym typeface="Wingdings" pitchFamily="2" charset="2"/>
              </a:rPr>
              <a:t>alátámasztással</a:t>
            </a:r>
          </a:p>
          <a:p>
            <a:pPr>
              <a:lnSpc>
                <a:spcPct val="80000"/>
              </a:lnSpc>
            </a:pPr>
            <a:endParaRPr lang="hu-HU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hu-HU" dirty="0" smtClean="0">
                <a:sym typeface="Wingdings" pitchFamily="2" charset="2"/>
              </a:rPr>
              <a:t>Az alátámasztás kötelező a szelepek mindkét végén és az irányváltoztatási helyeken.</a:t>
            </a:r>
          </a:p>
          <a:p>
            <a:pPr>
              <a:lnSpc>
                <a:spcPct val="80000"/>
              </a:lnSpc>
            </a:pPr>
            <a:r>
              <a:rPr lang="hu-HU" dirty="0" smtClean="0"/>
              <a:t>Csövek szigetelése: PVC borítással ellátott üveggyapot réteg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3929058" y="292893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4000496" y="335756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Tömlők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5743" y="1214422"/>
            <a:ext cx="8229600" cy="5357850"/>
          </a:xfrm>
        </p:spPr>
        <p:txBody>
          <a:bodyPr/>
          <a:lstStyle/>
          <a:p>
            <a:pPr marL="274320">
              <a:lnSpc>
                <a:spcPct val="150000"/>
              </a:lnSpc>
              <a:defRPr/>
            </a:pPr>
            <a:r>
              <a:rPr lang="hu-HU" sz="2800" dirty="0" smtClean="0"/>
              <a:t>gumi, teflon, bordázott acéllemez tömlők </a:t>
            </a:r>
            <a:endParaRPr lang="hu-HU" sz="2800" dirty="0" smtClean="0">
              <a:sym typeface="Wingdings" pitchFamily="2" charset="2"/>
            </a:endParaRPr>
          </a:p>
          <a:p>
            <a:pPr marL="548640" lvl="1" indent="-182880">
              <a:lnSpc>
                <a:spcPct val="150000"/>
              </a:lnSpc>
              <a:defRPr/>
            </a:pPr>
            <a:r>
              <a:rPr lang="hu-HU" sz="2100" dirty="0" smtClean="0">
                <a:solidFill>
                  <a:schemeClr val="tx1"/>
                </a:solidFill>
              </a:rPr>
              <a:t> csak kiszolgáló rendszerekben (nem steril rész)</a:t>
            </a:r>
          </a:p>
          <a:p>
            <a:pPr marL="274320">
              <a:lnSpc>
                <a:spcPct val="150000"/>
              </a:lnSpc>
              <a:defRPr/>
            </a:pPr>
            <a:r>
              <a:rPr lang="hu-HU" sz="2800" dirty="0" smtClean="0"/>
              <a:t>szilikon csövek:</a:t>
            </a:r>
          </a:p>
          <a:p>
            <a:pPr marL="548640" lvl="1" indent="-182880">
              <a:lnSpc>
                <a:spcPct val="150000"/>
              </a:lnSpc>
              <a:defRPr/>
            </a:pPr>
            <a:r>
              <a:rPr lang="hu-HU" sz="2100" dirty="0" smtClean="0">
                <a:solidFill>
                  <a:schemeClr val="tx1"/>
                </a:solidFill>
              </a:rPr>
              <a:t>jó gőz- és nyomásállósággal rendelkeznek</a:t>
            </a:r>
          </a:p>
          <a:p>
            <a:pPr marL="548640" lvl="1" indent="-182880">
              <a:lnSpc>
                <a:spcPct val="150000"/>
              </a:lnSpc>
              <a:defRPr/>
            </a:pPr>
            <a:r>
              <a:rPr lang="hu-HU" sz="2100" dirty="0" smtClean="0">
                <a:solidFill>
                  <a:schemeClr val="tx1"/>
                </a:solidFill>
              </a:rPr>
              <a:t>megfelelő végződés védelmet nyújt befertőződés ellen</a:t>
            </a:r>
          </a:p>
          <a:p>
            <a:pPr marL="548640" lvl="1" indent="-182880">
              <a:lnSpc>
                <a:spcPct val="150000"/>
              </a:lnSpc>
              <a:defRPr/>
            </a:pPr>
            <a:r>
              <a:rPr lang="hu-HU" sz="2100" dirty="0" smtClean="0">
                <a:solidFill>
                  <a:schemeClr val="tx1"/>
                </a:solidFill>
              </a:rPr>
              <a:t>Hátrány: korlátos élettartam</a:t>
            </a:r>
          </a:p>
          <a:p>
            <a:pPr marL="274320">
              <a:lnSpc>
                <a:spcPct val="150000"/>
              </a:lnSpc>
              <a:defRPr/>
            </a:pPr>
            <a:r>
              <a:rPr lang="hu-HU" sz="2100" dirty="0" smtClean="0"/>
              <a:t>Gyakran használatos még: acélszálakkal megerősített,  sima belsővel rendelkező tiszta teflon tömlő</a:t>
            </a:r>
          </a:p>
          <a:p>
            <a:endParaRPr lang="hu-HU" dirty="0"/>
          </a:p>
        </p:txBody>
      </p:sp>
      <p:pic>
        <p:nvPicPr>
          <p:cNvPr id="4" name="Kép 3" descr="tomlo-a-szurt-levego-szallitasahoz-3-meteres-1393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988840"/>
            <a:ext cx="2032599" cy="171166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65820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Mérőműszerek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29180" cy="4829196"/>
          </a:xfrm>
        </p:spPr>
        <p:txBody>
          <a:bodyPr>
            <a:normAutofit fontScale="70000" lnSpcReduction="20000"/>
          </a:bodyPr>
          <a:lstStyle/>
          <a:p>
            <a:pPr marL="274320">
              <a:lnSpc>
                <a:spcPct val="150000"/>
              </a:lnSpc>
              <a:defRPr/>
            </a:pPr>
            <a:r>
              <a:rPr lang="hu-HU" dirty="0" smtClean="0"/>
              <a:t>Anyaga: </a:t>
            </a:r>
            <a:r>
              <a:rPr lang="hu-HU" dirty="0" err="1" smtClean="0"/>
              <a:t>magasfényű</a:t>
            </a:r>
            <a:r>
              <a:rPr lang="hu-HU" dirty="0" smtClean="0"/>
              <a:t> rozsdamentes acél belső</a:t>
            </a:r>
          </a:p>
          <a:p>
            <a:pPr marL="274320">
              <a:lnSpc>
                <a:spcPct val="150000"/>
              </a:lnSpc>
              <a:defRPr/>
            </a:pPr>
            <a:r>
              <a:rPr lang="hu-HU" dirty="0" smtClean="0"/>
              <a:t>Az anyaggal közvetlen érintkezésben vannak</a:t>
            </a:r>
          </a:p>
          <a:p>
            <a:pPr marL="274320">
              <a:lnSpc>
                <a:spcPct val="150000"/>
              </a:lnSpc>
              <a:defRPr/>
            </a:pPr>
            <a:r>
              <a:rPr lang="hu-HU" dirty="0" smtClean="0"/>
              <a:t>Műszerek zárása: gőzzárral</a:t>
            </a:r>
          </a:p>
          <a:p>
            <a:pPr marL="274320">
              <a:lnSpc>
                <a:spcPct val="150000"/>
              </a:lnSpc>
              <a:defRPr/>
            </a:pPr>
            <a:r>
              <a:rPr lang="hu-HU" dirty="0" smtClean="0"/>
              <a:t>Csőhajlatba nem célszerű mérőműszert telepíteni</a:t>
            </a:r>
          </a:p>
          <a:p>
            <a:pPr marL="274320">
              <a:lnSpc>
                <a:spcPct val="150000"/>
              </a:lnSpc>
              <a:defRPr/>
            </a:pPr>
            <a:r>
              <a:rPr lang="hu-HU" dirty="0" smtClean="0"/>
              <a:t>Leggyakrabban alkalmazott műszerek:</a:t>
            </a:r>
          </a:p>
          <a:p>
            <a:pPr marL="548640" lvl="1" indent="-182880">
              <a:lnSpc>
                <a:spcPct val="150000"/>
              </a:lnSpc>
              <a:defRPr/>
            </a:pPr>
            <a:r>
              <a:rPr lang="hu-HU" sz="2600" dirty="0" smtClean="0">
                <a:solidFill>
                  <a:schemeClr val="tx1"/>
                </a:solidFill>
              </a:rPr>
              <a:t>Áramlásmérő</a:t>
            </a:r>
          </a:p>
          <a:p>
            <a:pPr marL="548640" lvl="1" indent="-182880">
              <a:lnSpc>
                <a:spcPct val="150000"/>
              </a:lnSpc>
              <a:defRPr/>
            </a:pPr>
            <a:r>
              <a:rPr lang="hu-HU" sz="2600" dirty="0" smtClean="0">
                <a:solidFill>
                  <a:schemeClr val="tx1"/>
                </a:solidFill>
              </a:rPr>
              <a:t>Hőmérő</a:t>
            </a:r>
          </a:p>
          <a:p>
            <a:pPr marL="548640" lvl="1" indent="-182880">
              <a:lnSpc>
                <a:spcPct val="150000"/>
              </a:lnSpc>
              <a:defRPr/>
            </a:pPr>
            <a:r>
              <a:rPr lang="hu-HU" sz="2600" dirty="0" smtClean="0">
                <a:solidFill>
                  <a:schemeClr val="tx1"/>
                </a:solidFill>
              </a:rPr>
              <a:t>Nyomásmérő</a:t>
            </a:r>
          </a:p>
          <a:p>
            <a:endParaRPr lang="hu-HU" dirty="0"/>
          </a:p>
        </p:txBody>
      </p:sp>
      <p:pic>
        <p:nvPicPr>
          <p:cNvPr id="5" name="Tartalom helye 4" descr="Homer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0892" y="1285860"/>
            <a:ext cx="377164" cy="4525963"/>
          </a:xfrm>
        </p:spPr>
      </p:pic>
      <p:pic>
        <p:nvPicPr>
          <p:cNvPr id="6" name="Kép 5" descr="pHme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928670"/>
            <a:ext cx="549475" cy="507207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643702" y="61436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hőmérő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7715272" y="614364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pH-mérő</a:t>
            </a:r>
            <a:endParaRPr lang="hu-HU" dirty="0"/>
          </a:p>
        </p:txBody>
      </p:sp>
      <p:pic>
        <p:nvPicPr>
          <p:cNvPr id="9" name="Kép 8" descr="Habszenz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000240"/>
            <a:ext cx="636747" cy="4000504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072066" y="614364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habszenzor</a:t>
            </a:r>
            <a:endParaRPr lang="hu-H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/>
          <a:lstStyle/>
          <a:p>
            <a:pPr algn="ctr"/>
            <a:r>
              <a:rPr lang="hu-HU" dirty="0" smtClean="0"/>
              <a:t>Csapok, szelepek</a:t>
            </a:r>
            <a:endParaRPr lang="hu-HU" dirty="0"/>
          </a:p>
        </p:txBody>
      </p:sp>
      <p:pic>
        <p:nvPicPr>
          <p:cNvPr id="3" name="Kép 2" descr="savallo_gombcsap_7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857628"/>
            <a:ext cx="3623540" cy="2500330"/>
          </a:xfrm>
          <a:prstGeom prst="rect">
            <a:avLst/>
          </a:prstGeom>
        </p:spPr>
      </p:pic>
      <p:pic>
        <p:nvPicPr>
          <p:cNvPr id="4" name="Kép 3" descr="Tolozar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857628"/>
            <a:ext cx="3857652" cy="251834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Szelepek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3000" dirty="0" smtClean="0"/>
              <a:t>Definíció: </a:t>
            </a:r>
            <a:endParaRPr lang="hu-HU" sz="4300" dirty="0" smtClean="0"/>
          </a:p>
          <a:p>
            <a:pPr marL="400050" lvl="1" indent="0">
              <a:defRPr/>
            </a:pPr>
            <a:r>
              <a:rPr lang="hu-HU" sz="2000" dirty="0" smtClean="0"/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Olyan szerelvény, amelyben a </a:t>
            </a:r>
            <a:r>
              <a:rPr lang="hu-HU" sz="2000" dirty="0" err="1" smtClean="0">
                <a:solidFill>
                  <a:schemeClr val="tx1"/>
                </a:solidFill>
              </a:rPr>
              <a:t>zárótest</a:t>
            </a: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</a:rPr>
              <a:t>a</a:t>
            </a:r>
            <a:r>
              <a:rPr lang="hu-HU" sz="2000" dirty="0" smtClean="0">
                <a:solidFill>
                  <a:schemeClr val="tx1"/>
                </a:solidFill>
              </a:rPr>
              <a:t> szelepnyílás síkjára merőlegesen, a közeg áramlási irányában mozdul el.</a:t>
            </a:r>
          </a:p>
          <a:p>
            <a:pPr marL="0" indent="0">
              <a:defRPr/>
            </a:pPr>
            <a:r>
              <a:rPr lang="hu-HU" sz="2400" dirty="0" smtClean="0"/>
              <a:t>  </a:t>
            </a:r>
            <a:r>
              <a:rPr lang="hu-HU" dirty="0" smtClean="0"/>
              <a:t>Anyaguk: </a:t>
            </a:r>
          </a:p>
          <a:p>
            <a:pPr marL="400050" lvl="1" indent="0">
              <a:defRPr/>
            </a:pPr>
            <a:r>
              <a:rPr lang="hu-HU" sz="2000" dirty="0" smtClean="0">
                <a:solidFill>
                  <a:schemeClr val="tx1"/>
                </a:solidFill>
              </a:rPr>
              <a:t> bronz, PVC, PP, stb.</a:t>
            </a:r>
            <a:endParaRPr lang="hu-HU" sz="18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hu-HU" sz="2200" dirty="0" smtClean="0"/>
          </a:p>
          <a:p>
            <a:pPr>
              <a:defRPr/>
            </a:pPr>
            <a:r>
              <a:rPr lang="hu-HU" dirty="0" smtClean="0"/>
              <a:t>Fajták:</a:t>
            </a:r>
            <a:endParaRPr lang="hu-HU" u="sng" dirty="0" smtClean="0"/>
          </a:p>
          <a:p>
            <a:pPr lvl="1">
              <a:defRPr/>
            </a:pPr>
            <a:r>
              <a:rPr lang="hu-HU" sz="2200" dirty="0" smtClean="0">
                <a:solidFill>
                  <a:schemeClr val="tx1"/>
                </a:solidFill>
              </a:rPr>
              <a:t>Pillangó-, membrán-, visszacsapó-, golyós-, tűszelep</a:t>
            </a:r>
          </a:p>
          <a:p>
            <a:pPr lvl="1">
              <a:defRPr/>
            </a:pPr>
            <a:r>
              <a:rPr lang="hu-HU" sz="2200" dirty="0" smtClean="0">
                <a:solidFill>
                  <a:schemeClr val="tx1"/>
                </a:solidFill>
              </a:rPr>
              <a:t>Biztonsági szelepek</a:t>
            </a:r>
          </a:p>
          <a:p>
            <a:pPr lvl="1">
              <a:defRPr/>
            </a:pPr>
            <a:r>
              <a:rPr lang="hu-HU" sz="2200" dirty="0" smtClean="0">
                <a:solidFill>
                  <a:schemeClr val="tx1"/>
                </a:solidFill>
              </a:rPr>
              <a:t>Gömbcsap, </a:t>
            </a:r>
            <a:r>
              <a:rPr lang="hu-HU" sz="2200" dirty="0" err="1" smtClean="0">
                <a:solidFill>
                  <a:schemeClr val="tx1"/>
                </a:solidFill>
              </a:rPr>
              <a:t>kúposcsap</a:t>
            </a:r>
            <a:endParaRPr lang="hu-HU" sz="22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hu-HU" sz="2200" dirty="0" smtClean="0">
                <a:solidFill>
                  <a:schemeClr val="tx1"/>
                </a:solidFill>
              </a:rPr>
              <a:t>Tolózár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Szelepek csoportosítása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520440" cy="4525963"/>
          </a:xfrm>
        </p:spPr>
        <p:txBody>
          <a:bodyPr>
            <a:normAutofit lnSpcReduction="10000"/>
          </a:bodyPr>
          <a:lstStyle/>
          <a:p>
            <a:pPr marL="502920" indent="-457200">
              <a:lnSpc>
                <a:spcPct val="150000"/>
              </a:lnSpc>
              <a:buClr>
                <a:schemeClr val="tx1"/>
              </a:buClr>
              <a:buNone/>
              <a:defRPr/>
            </a:pPr>
            <a:r>
              <a:rPr lang="hu-HU" u="sng" dirty="0" err="1" smtClean="0"/>
              <a:t>Elzárószelep</a:t>
            </a:r>
            <a:r>
              <a:rPr lang="hu-HU" u="sng" dirty="0" smtClean="0"/>
              <a:t>:</a:t>
            </a:r>
            <a:r>
              <a:rPr lang="hu-HU" dirty="0" smtClean="0"/>
              <a:t>    </a:t>
            </a:r>
          </a:p>
          <a:p>
            <a:pPr marL="548640" lvl="1" indent="-182880">
              <a:lnSpc>
                <a:spcPct val="150000"/>
              </a:lnSpc>
              <a:buClr>
                <a:srgbClr val="00B050"/>
              </a:buClr>
              <a:defRPr/>
            </a:pPr>
            <a:r>
              <a:rPr lang="hu-HU" sz="2000" dirty="0" smtClean="0">
                <a:solidFill>
                  <a:schemeClr val="tx1"/>
                </a:solidFill>
              </a:rPr>
              <a:t>Szabályozásra nem alkalmas</a:t>
            </a:r>
          </a:p>
          <a:p>
            <a:pPr marL="548640" lvl="1" indent="-182880">
              <a:lnSpc>
                <a:spcPct val="150000"/>
              </a:lnSpc>
              <a:buClr>
                <a:srgbClr val="00B050"/>
              </a:buClr>
              <a:defRPr/>
            </a:pPr>
            <a:r>
              <a:rPr lang="hu-HU" sz="2000" dirty="0" smtClean="0">
                <a:solidFill>
                  <a:schemeClr val="tx1"/>
                </a:solidFill>
              </a:rPr>
              <a:t>nyitva   </a:t>
            </a:r>
            <a:r>
              <a:rPr lang="hu-HU" sz="2000" dirty="0" smtClean="0">
                <a:solidFill>
                  <a:schemeClr val="tx1"/>
                </a:solidFill>
                <a:cs typeface="Arial" charset="0"/>
              </a:rPr>
              <a:t>→</a:t>
            </a:r>
            <a:r>
              <a:rPr lang="hu-HU" sz="2000" dirty="0" smtClean="0">
                <a:solidFill>
                  <a:schemeClr val="tx1"/>
                </a:solidFill>
              </a:rPr>
              <a:t>  szabad áramlás</a:t>
            </a:r>
          </a:p>
          <a:p>
            <a:pPr marL="548640" lvl="1" indent="-182880">
              <a:lnSpc>
                <a:spcPct val="150000"/>
              </a:lnSpc>
              <a:buClr>
                <a:srgbClr val="00B050"/>
              </a:buClr>
              <a:defRPr/>
            </a:pPr>
            <a:r>
              <a:rPr lang="hu-HU" sz="2000" dirty="0" smtClean="0">
                <a:solidFill>
                  <a:schemeClr val="tx1"/>
                </a:solidFill>
              </a:rPr>
              <a:t>zárva   </a:t>
            </a:r>
            <a:r>
              <a:rPr lang="hu-HU" sz="2000" dirty="0" smtClean="0">
                <a:solidFill>
                  <a:schemeClr val="tx1"/>
                </a:solidFill>
                <a:cs typeface="Arial" charset="0"/>
              </a:rPr>
              <a:t>→</a:t>
            </a:r>
            <a:r>
              <a:rPr lang="hu-HU" sz="2000" dirty="0" smtClean="0">
                <a:solidFill>
                  <a:schemeClr val="tx1"/>
                </a:solidFill>
              </a:rPr>
              <a:t>   teljesen zár</a:t>
            </a:r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3419872" y="1600199"/>
            <a:ext cx="4786346" cy="4525963"/>
          </a:xfrm>
        </p:spPr>
        <p:txBody>
          <a:bodyPr>
            <a:normAutofit lnSpcReduction="10000"/>
          </a:bodyPr>
          <a:lstStyle/>
          <a:p>
            <a:pPr marL="560070" indent="-514350">
              <a:lnSpc>
                <a:spcPct val="150000"/>
              </a:lnSpc>
              <a:buClr>
                <a:schemeClr val="tx1"/>
              </a:buClr>
              <a:buNone/>
              <a:defRPr/>
            </a:pPr>
            <a:r>
              <a:rPr lang="hu-HU" u="sng" dirty="0" smtClean="0"/>
              <a:t>Fojtószelep:</a:t>
            </a:r>
            <a:r>
              <a:rPr lang="hu-HU" dirty="0" smtClean="0"/>
              <a:t> </a:t>
            </a:r>
          </a:p>
          <a:p>
            <a:pPr marL="548640" lvl="1" indent="-182880">
              <a:lnSpc>
                <a:spcPct val="150000"/>
              </a:lnSpc>
              <a:buClr>
                <a:srgbClr val="00B050"/>
              </a:buClr>
              <a:defRPr/>
            </a:pPr>
            <a:r>
              <a:rPr lang="hu-HU" sz="2000" dirty="0" smtClean="0">
                <a:solidFill>
                  <a:schemeClr val="tx1"/>
                </a:solidFill>
              </a:rPr>
              <a:t>Szabályozható vele a térfogatáram vagy nyomás</a:t>
            </a:r>
          </a:p>
          <a:p>
            <a:pPr marL="548640" lvl="1" indent="-182880">
              <a:lnSpc>
                <a:spcPct val="150000"/>
              </a:lnSpc>
              <a:defRPr/>
            </a:pPr>
            <a:r>
              <a:rPr lang="hu-HU" sz="2000" dirty="0" smtClean="0">
                <a:solidFill>
                  <a:schemeClr val="tx1"/>
                </a:solidFill>
              </a:rPr>
              <a:t>Jellemzi: </a:t>
            </a:r>
            <a:r>
              <a:rPr lang="hu-HU" sz="2000" u="sng" dirty="0" smtClean="0">
                <a:solidFill>
                  <a:schemeClr val="tx1"/>
                </a:solidFill>
              </a:rPr>
              <a:t>átfolyási koefficiens </a:t>
            </a:r>
            <a:r>
              <a:rPr lang="hu-HU" sz="2000" dirty="0" smtClean="0">
                <a:solidFill>
                  <a:schemeClr val="tx1"/>
                </a:solidFill>
              </a:rPr>
              <a:t>(szelep áteresztőképessége) a szelepen egy perc alatt átfolyó víz térfogata gallonban (US), ha a nyomásesés 6895 Pa.</a:t>
            </a:r>
          </a:p>
          <a:p>
            <a:pPr marL="548640" lvl="1" indent="-182880">
              <a:lnSpc>
                <a:spcPct val="150000"/>
              </a:lnSpc>
              <a:defRPr/>
            </a:pPr>
            <a:r>
              <a:rPr lang="hu-HU" sz="1800" dirty="0" smtClean="0">
                <a:solidFill>
                  <a:schemeClr val="tx1"/>
                </a:solidFill>
              </a:rPr>
              <a:t>1 gallon (US) =3,785 liter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Biotechnológiai felhasználás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528641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hu-HU" sz="3800" dirty="0" smtClean="0"/>
              <a:t>Speciális követelmények:</a:t>
            </a:r>
          </a:p>
          <a:p>
            <a:pPr lvl="1">
              <a:defRPr/>
            </a:pPr>
            <a:r>
              <a:rPr lang="hu-HU" dirty="0" err="1" smtClean="0">
                <a:solidFill>
                  <a:schemeClr val="tx1"/>
                </a:solidFill>
              </a:rPr>
              <a:t>Sterilezhetőség</a:t>
            </a:r>
            <a:endParaRPr lang="hu-HU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hu-HU" dirty="0" smtClean="0">
                <a:solidFill>
                  <a:schemeClr val="tx1"/>
                </a:solidFill>
              </a:rPr>
              <a:t>Tisztíthatóság</a:t>
            </a:r>
          </a:p>
          <a:p>
            <a:pPr lvl="1">
              <a:defRPr/>
            </a:pPr>
            <a:r>
              <a:rPr lang="hu-HU" dirty="0" smtClean="0">
                <a:solidFill>
                  <a:schemeClr val="tx1"/>
                </a:solidFill>
              </a:rPr>
              <a:t>Ne legyenek olyan holt terek, ahol megtelepednek a baktériumok</a:t>
            </a:r>
          </a:p>
          <a:p>
            <a:pPr lvl="1">
              <a:defRPr/>
            </a:pPr>
            <a:endParaRPr lang="hu-HU" dirty="0" smtClean="0"/>
          </a:p>
          <a:p>
            <a:pPr>
              <a:defRPr/>
            </a:pPr>
            <a:r>
              <a:rPr lang="hu-HU" sz="3800" dirty="0" smtClean="0"/>
              <a:t>Biotechnológiában alkalmazható, tisztíthatóságnak megfelel:</a:t>
            </a:r>
            <a:endParaRPr lang="hu-HU" sz="3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hu-HU" dirty="0" smtClean="0">
                <a:solidFill>
                  <a:schemeClr val="tx1"/>
                </a:solidFill>
              </a:rPr>
              <a:t>Membránszelep</a:t>
            </a:r>
          </a:p>
          <a:p>
            <a:pPr lvl="1">
              <a:defRPr/>
            </a:pPr>
            <a:r>
              <a:rPr lang="hu-HU" dirty="0" smtClean="0">
                <a:solidFill>
                  <a:schemeClr val="tx1"/>
                </a:solidFill>
              </a:rPr>
              <a:t>Pillangószelep</a:t>
            </a:r>
          </a:p>
          <a:p>
            <a:pPr lvl="1">
              <a:defRPr/>
            </a:pPr>
            <a:r>
              <a:rPr lang="hu-HU" dirty="0" smtClean="0">
                <a:solidFill>
                  <a:schemeClr val="tx1"/>
                </a:solidFill>
              </a:rPr>
              <a:t>Gömbcsap</a:t>
            </a:r>
          </a:p>
          <a:p>
            <a:pPr lvl="1">
              <a:defRPr/>
            </a:pPr>
            <a:r>
              <a:rPr lang="hu-HU" dirty="0" smtClean="0">
                <a:solidFill>
                  <a:schemeClr val="tx1"/>
                </a:solidFill>
              </a:rPr>
              <a:t>Kúpos csap</a:t>
            </a:r>
          </a:p>
          <a:p>
            <a:pPr lvl="1">
              <a:defRPr/>
            </a:pPr>
            <a:endParaRPr lang="hu-HU" dirty="0" smtClean="0"/>
          </a:p>
          <a:p>
            <a:pPr marL="274320">
              <a:defRPr/>
            </a:pPr>
            <a:endParaRPr lang="hu-HU" sz="3800" dirty="0" smtClean="0"/>
          </a:p>
          <a:p>
            <a:pPr marL="274320">
              <a:defRPr/>
            </a:pPr>
            <a:r>
              <a:rPr lang="hu-HU" sz="3800" dirty="0" smtClean="0"/>
              <a:t>Szelepek kiválasztásának szempontjai:</a:t>
            </a:r>
          </a:p>
          <a:p>
            <a:pPr marL="880110" lvl="1" indent="-514350">
              <a:defRPr/>
            </a:pPr>
            <a:r>
              <a:rPr lang="hu-HU" sz="2900" dirty="0" smtClean="0">
                <a:solidFill>
                  <a:schemeClr val="tx1"/>
                </a:solidFill>
              </a:rPr>
              <a:t>Szelep feladata</a:t>
            </a:r>
          </a:p>
          <a:p>
            <a:pPr marL="880110" lvl="1" indent="-514350">
              <a:defRPr/>
            </a:pPr>
            <a:r>
              <a:rPr lang="hu-HU" sz="2900" dirty="0" smtClean="0">
                <a:solidFill>
                  <a:schemeClr val="tx1"/>
                </a:solidFill>
              </a:rPr>
              <a:t>Az átfolyó fluidum tulajdonságai</a:t>
            </a:r>
          </a:p>
          <a:p>
            <a:pPr marL="880110" lvl="1" indent="-514350">
              <a:defRPr/>
            </a:pPr>
            <a:r>
              <a:rPr lang="hu-HU" sz="2900" dirty="0" smtClean="0">
                <a:solidFill>
                  <a:schemeClr val="tx1"/>
                </a:solidFill>
              </a:rPr>
              <a:t>A kapcsolódó csővezetékek tulajdonságai</a:t>
            </a:r>
          </a:p>
          <a:p>
            <a:pPr marL="880110" lvl="1" indent="-514350">
              <a:defRPr/>
            </a:pPr>
            <a:r>
              <a:rPr lang="hu-HU" sz="2900" dirty="0" smtClean="0">
                <a:solidFill>
                  <a:schemeClr val="tx1"/>
                </a:solidFill>
              </a:rPr>
              <a:t>Ár ( pl. a technológia adott pontján tényleg szükséges-e a drága, jól tisztítható szelep )</a:t>
            </a:r>
          </a:p>
          <a:p>
            <a:pPr>
              <a:defRPr/>
            </a:pPr>
            <a:endParaRPr lang="hu-H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hu-HU" dirty="0"/>
          </a:p>
        </p:txBody>
      </p:sp>
      <p:cxnSp>
        <p:nvCxnSpPr>
          <p:cNvPr id="7" name="Egyenes összekötő 6"/>
          <p:cNvCxnSpPr/>
          <p:nvPr/>
        </p:nvCxnSpPr>
        <p:spPr>
          <a:xfrm>
            <a:off x="428596" y="4143380"/>
            <a:ext cx="72866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Membránszelep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78605" y="1606261"/>
            <a:ext cx="5543560" cy="4525963"/>
          </a:xfrm>
        </p:spPr>
        <p:txBody>
          <a:bodyPr>
            <a:normAutofit fontScale="85000" lnSpcReduction="20000"/>
          </a:bodyPr>
          <a:lstStyle/>
          <a:p>
            <a:r>
              <a:rPr lang="hu-HU" u="sng" dirty="0" smtClean="0"/>
              <a:t>Funkció</a:t>
            </a:r>
            <a:r>
              <a:rPr lang="hu-HU" dirty="0" smtClean="0"/>
              <a:t>: membránnal történő elzárás, fojtás, de szabályzó szelepként is alkalmazhatóak</a:t>
            </a:r>
          </a:p>
          <a:p>
            <a:r>
              <a:rPr lang="hu-HU" dirty="0" smtClean="0"/>
              <a:t>Alkalmazását korlátozza: nyomás, </a:t>
            </a:r>
            <a:r>
              <a:rPr lang="hu-HU" dirty="0" err="1" smtClean="0"/>
              <a:t>hőtűrés</a:t>
            </a:r>
            <a:r>
              <a:rPr lang="hu-HU" dirty="0" smtClean="0"/>
              <a:t> </a:t>
            </a:r>
          </a:p>
          <a:p>
            <a:r>
              <a:rPr lang="hu-HU" dirty="0" smtClean="0"/>
              <a:t>Legnagyobb előnye: Steril</a:t>
            </a:r>
          </a:p>
          <a:p>
            <a:r>
              <a:rPr lang="hu-HU" dirty="0" smtClean="0"/>
              <a:t>Nincs szükség a szelep leszerelésére a karbantartáshoz, tisztításhoz</a:t>
            </a:r>
          </a:p>
          <a:p>
            <a:r>
              <a:rPr lang="hu-HU" dirty="0" smtClean="0"/>
              <a:t>Önürítő (jó szögben)</a:t>
            </a:r>
          </a:p>
          <a:p>
            <a:r>
              <a:rPr lang="hu-HU" dirty="0" smtClean="0"/>
              <a:t>Anyaguk: </a:t>
            </a:r>
          </a:p>
          <a:p>
            <a:pPr marL="760413" lvl="1"/>
            <a:r>
              <a:rPr lang="hu-HU" dirty="0" smtClean="0">
                <a:solidFill>
                  <a:schemeClr val="tx1"/>
                </a:solidFill>
              </a:rPr>
              <a:t>TFE (</a:t>
            </a:r>
            <a:r>
              <a:rPr lang="hu-HU" dirty="0" err="1" smtClean="0">
                <a:solidFill>
                  <a:schemeClr val="tx1"/>
                </a:solidFill>
              </a:rPr>
              <a:t>tetrafluoretilén</a:t>
            </a:r>
            <a:r>
              <a:rPr lang="hu-HU" dirty="0" smtClean="0">
                <a:solidFill>
                  <a:schemeClr val="tx1"/>
                </a:solidFill>
              </a:rPr>
              <a:t>) </a:t>
            </a:r>
          </a:p>
          <a:p>
            <a:pPr marL="760413" lvl="1"/>
            <a:r>
              <a:rPr lang="hu-HU" dirty="0" smtClean="0">
                <a:solidFill>
                  <a:schemeClr val="tx1"/>
                </a:solidFill>
              </a:rPr>
              <a:t>EPDM (</a:t>
            </a:r>
            <a:r>
              <a:rPr lang="hu-HU" dirty="0" err="1" smtClean="0">
                <a:solidFill>
                  <a:schemeClr val="tx1"/>
                </a:solidFill>
              </a:rPr>
              <a:t>etilén-propilén-dién</a:t>
            </a:r>
            <a:r>
              <a:rPr lang="hu-HU" dirty="0" smtClean="0">
                <a:solidFill>
                  <a:schemeClr val="tx1"/>
                </a:solidFill>
              </a:rPr>
              <a:t> monomer) </a:t>
            </a:r>
          </a:p>
          <a:p>
            <a:pPr marL="760413" lvl="1"/>
            <a:r>
              <a:rPr lang="hu-HU" dirty="0" smtClean="0">
                <a:solidFill>
                  <a:schemeClr val="tx1"/>
                </a:solidFill>
              </a:rPr>
              <a:t>Szilikon</a:t>
            </a:r>
          </a:p>
          <a:p>
            <a:endParaRPr lang="hu-HU" dirty="0"/>
          </a:p>
        </p:txBody>
      </p:sp>
      <p:pic>
        <p:nvPicPr>
          <p:cNvPr id="5" name="Kép 4" descr="membrá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230446"/>
            <a:ext cx="3011281" cy="1927220"/>
          </a:xfrm>
          <a:prstGeom prst="rect">
            <a:avLst/>
          </a:prstGeom>
        </p:spPr>
      </p:pic>
      <p:pic>
        <p:nvPicPr>
          <p:cNvPr id="4" name="Kép 3" descr="metsz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284243"/>
            <a:ext cx="3011281" cy="298463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62970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Pillangó szelep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>
              <a:defRPr/>
            </a:pPr>
            <a:r>
              <a:rPr lang="hu-HU" u="sng" dirty="0" smtClean="0"/>
              <a:t>Funkció:</a:t>
            </a:r>
            <a:r>
              <a:rPr lang="hu-HU" dirty="0" smtClean="0"/>
              <a:t> elzárás, vagy fojtás</a:t>
            </a:r>
          </a:p>
          <a:p>
            <a:pPr marL="274320">
              <a:defRPr/>
            </a:pPr>
            <a:r>
              <a:rPr lang="hu-HU" dirty="0" smtClean="0"/>
              <a:t>Könnyen zárható</a:t>
            </a:r>
          </a:p>
          <a:p>
            <a:pPr marL="274320">
              <a:defRPr/>
            </a:pPr>
            <a:r>
              <a:rPr lang="hu-HU" dirty="0" smtClean="0"/>
              <a:t>Nagy felületen is használható</a:t>
            </a:r>
          </a:p>
          <a:p>
            <a:pPr marL="274320">
              <a:defRPr/>
            </a:pPr>
            <a:r>
              <a:rPr lang="hu-HU" dirty="0" smtClean="0"/>
              <a:t>Alkalmazási területei:</a:t>
            </a:r>
          </a:p>
          <a:p>
            <a:pPr marL="548640" lvl="1" indent="-182880">
              <a:defRPr/>
            </a:pPr>
            <a:r>
              <a:rPr lang="hu-HU" sz="2000" dirty="0" smtClean="0"/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Savas, lúgos közegek</a:t>
            </a:r>
          </a:p>
          <a:p>
            <a:pPr marL="548640" lvl="1" indent="-182880">
              <a:defRPr/>
            </a:pPr>
            <a:r>
              <a:rPr lang="hu-HU" sz="2000" dirty="0" smtClean="0">
                <a:solidFill>
                  <a:schemeClr val="tx1"/>
                </a:solidFill>
              </a:rPr>
              <a:t> Ivóvíz rendszerek</a:t>
            </a:r>
          </a:p>
          <a:p>
            <a:pPr marL="548640" lvl="1" indent="-182880">
              <a:defRPr/>
            </a:pPr>
            <a:r>
              <a:rPr lang="hu-HU" sz="2000" dirty="0" smtClean="0">
                <a:solidFill>
                  <a:schemeClr val="tx1"/>
                </a:solidFill>
              </a:rPr>
              <a:t> Finomszemcsés porok</a:t>
            </a:r>
          </a:p>
          <a:p>
            <a:pPr marL="548640" lvl="1" indent="-182880">
              <a:defRPr/>
            </a:pPr>
            <a:r>
              <a:rPr lang="hu-HU" sz="2000" dirty="0" smtClean="0">
                <a:solidFill>
                  <a:schemeClr val="tx1"/>
                </a:solidFill>
              </a:rPr>
              <a:t> Füstgázok</a:t>
            </a:r>
          </a:p>
          <a:p>
            <a:pPr marL="548640" lvl="1" indent="-182880">
              <a:defRPr/>
            </a:pPr>
            <a:r>
              <a:rPr lang="hu-HU" sz="2000" dirty="0" smtClean="0">
                <a:solidFill>
                  <a:schemeClr val="tx1"/>
                </a:solidFill>
              </a:rPr>
              <a:t> Magas hőmérsékletű közegek</a:t>
            </a:r>
            <a:endParaRPr lang="hu-HU" sz="1800" dirty="0" smtClean="0">
              <a:solidFill>
                <a:schemeClr val="tx1"/>
              </a:solidFill>
            </a:endParaRPr>
          </a:p>
          <a:p>
            <a:endParaRPr lang="hu-HU" dirty="0"/>
          </a:p>
        </p:txBody>
      </p:sp>
      <p:pic>
        <p:nvPicPr>
          <p:cNvPr id="4" name="Kép 3" descr="ttv_pillangoszel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839" y="2060848"/>
            <a:ext cx="2463361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Lefejtő és mintavevő szelepek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104864" y="152611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fermentorhoz</a:t>
            </a:r>
            <a:r>
              <a:rPr lang="hu-HU" dirty="0" smtClean="0"/>
              <a:t> résmentesen kapcsolódik</a:t>
            </a:r>
          </a:p>
          <a:p>
            <a:r>
              <a:rPr lang="hu-HU" dirty="0" err="1" smtClean="0"/>
              <a:t>Sterilezhetőség</a:t>
            </a:r>
            <a:r>
              <a:rPr lang="hu-HU" dirty="0" smtClean="0"/>
              <a:t> kiemelt fontosságú minden felületén</a:t>
            </a:r>
          </a:p>
          <a:p>
            <a:r>
              <a:rPr lang="pt-BR" dirty="0" smtClean="0"/>
              <a:t>A gőzt nem szabad a fermentorba</a:t>
            </a:r>
            <a:r>
              <a:rPr lang="hu-HU" dirty="0" smtClean="0"/>
              <a:t> </a:t>
            </a:r>
            <a:r>
              <a:rPr lang="pt-BR" dirty="0" smtClean="0"/>
              <a:t>engednie</a:t>
            </a:r>
          </a:p>
          <a:p>
            <a:r>
              <a:rPr lang="hu-HU" dirty="0" smtClean="0"/>
              <a:t>A </a:t>
            </a:r>
            <a:r>
              <a:rPr lang="hu-HU" u="sng" dirty="0" smtClean="0"/>
              <a:t>minta</a:t>
            </a:r>
            <a:r>
              <a:rPr lang="hu-HU" dirty="0" smtClean="0"/>
              <a:t> és a </a:t>
            </a:r>
            <a:r>
              <a:rPr lang="hu-HU" u="sng" dirty="0" smtClean="0"/>
              <a:t>kezelő</a:t>
            </a:r>
            <a:r>
              <a:rPr lang="hu-HU" dirty="0" smtClean="0"/>
              <a:t> védelme kiemelt fontosságú</a:t>
            </a:r>
            <a:endParaRPr lang="en-US" dirty="0" smtClean="0"/>
          </a:p>
          <a:p>
            <a:endParaRPr lang="hu-HU" dirty="0"/>
          </a:p>
        </p:txBody>
      </p:sp>
      <p:pic>
        <p:nvPicPr>
          <p:cNvPr id="4" name="Kép 3" descr="mintavevő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00174"/>
            <a:ext cx="2794637" cy="37219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Nemzetközi irányelvek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Részleteiben országonként eltérhetnek, de a céljaik és szempontjaik hasonlóak: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Biztonság 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Minőségbiztosítás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Egységes technikai követelmények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Környezetvédelem</a:t>
            </a:r>
          </a:p>
          <a:p>
            <a:r>
              <a:rPr lang="hu-HU" dirty="0" smtClean="0"/>
              <a:t>Külön irányelvek vonatkoznak a különböző iparágakra, </a:t>
            </a:r>
            <a:r>
              <a:rPr lang="hu-HU" dirty="0" err="1" smtClean="0"/>
              <a:t>pl</a:t>
            </a:r>
            <a:r>
              <a:rPr lang="hu-HU" dirty="0" smtClean="0"/>
              <a:t>: Biotechnológiai irányelvek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Biológiai folyamatok típusa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Termék típusa (toxikus, nem toxikus, patogén)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Felhasználási terület( élelmiszer, gyógyszerek, mezőgazdaság)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Folyamat fajtája ( természetes, genetikai módosítás)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9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51534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Csapok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043114"/>
          </a:xfrm>
        </p:spPr>
        <p:txBody>
          <a:bodyPr/>
          <a:lstStyle/>
          <a:p>
            <a:r>
              <a:rPr lang="hu-HU" dirty="0" smtClean="0"/>
              <a:t>Kúpos csap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8" name="Kép 7" descr="580_gombcsap_raj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571876"/>
            <a:ext cx="3829058" cy="3088377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114552"/>
          </a:xfrm>
        </p:spPr>
        <p:txBody>
          <a:bodyPr/>
          <a:lstStyle/>
          <a:p>
            <a:r>
              <a:rPr lang="hu-HU" dirty="0" smtClean="0"/>
              <a:t>Gömbcsap</a:t>
            </a:r>
          </a:p>
          <a:p>
            <a:pPr marL="548640" lvl="1" indent="-182880">
              <a:defRPr/>
            </a:pPr>
            <a:r>
              <a:rPr lang="hu-HU" sz="1800" dirty="0" smtClean="0">
                <a:solidFill>
                  <a:schemeClr val="tx1"/>
                </a:solidFill>
              </a:rPr>
              <a:t>Steril</a:t>
            </a:r>
          </a:p>
          <a:p>
            <a:pPr marL="548640" lvl="1" indent="-182880">
              <a:defRPr/>
            </a:pPr>
            <a:r>
              <a:rPr lang="hu-HU" sz="1800" dirty="0" smtClean="0">
                <a:solidFill>
                  <a:schemeClr val="tx1"/>
                </a:solidFill>
              </a:rPr>
              <a:t>Könnyen zárható</a:t>
            </a:r>
          </a:p>
          <a:p>
            <a:pPr marL="548640" lvl="1" indent="-182880">
              <a:defRPr/>
            </a:pPr>
            <a:r>
              <a:rPr lang="hu-HU" sz="1800" dirty="0" smtClean="0">
                <a:solidFill>
                  <a:schemeClr val="tx1"/>
                </a:solidFill>
              </a:rPr>
              <a:t>Többjáratú forgórész</a:t>
            </a:r>
          </a:p>
          <a:p>
            <a:endParaRPr lang="hu-HU" dirty="0"/>
          </a:p>
        </p:txBody>
      </p:sp>
      <p:pic>
        <p:nvPicPr>
          <p:cNvPr id="7" name="Kép 6" descr="kúp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285992"/>
            <a:ext cx="2286016" cy="2400317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Tolózár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>
              <a:defRPr/>
            </a:pPr>
            <a:r>
              <a:rPr lang="hu-HU" dirty="0" smtClean="0"/>
              <a:t> Funkciója</a:t>
            </a:r>
          </a:p>
          <a:p>
            <a:pPr marL="674370" lvl="1">
              <a:defRPr/>
            </a:pPr>
            <a:r>
              <a:rPr lang="hu-HU" sz="2000" dirty="0" smtClean="0">
                <a:solidFill>
                  <a:schemeClr val="tx1"/>
                </a:solidFill>
              </a:rPr>
              <a:t>Elzárás</a:t>
            </a:r>
          </a:p>
          <a:p>
            <a:pPr marL="674370" lvl="1">
              <a:defRPr/>
            </a:pPr>
            <a:r>
              <a:rPr lang="hu-HU" sz="2000" dirty="0" smtClean="0">
                <a:solidFill>
                  <a:schemeClr val="tx1"/>
                </a:solidFill>
              </a:rPr>
              <a:t>Alkalmatlan steril </a:t>
            </a:r>
            <a:r>
              <a:rPr lang="hu-HU" sz="2000" dirty="0" smtClean="0">
                <a:solidFill>
                  <a:schemeClr val="tx1"/>
                </a:solidFill>
              </a:rPr>
              <a:t>műveletekhez</a:t>
            </a:r>
            <a:endParaRPr lang="hu-HU" sz="2000" dirty="0" smtClean="0">
              <a:solidFill>
                <a:schemeClr val="tx1"/>
              </a:solidFill>
            </a:endParaRPr>
          </a:p>
          <a:p>
            <a:pPr marL="674370" lvl="1">
              <a:defRPr/>
            </a:pPr>
            <a:r>
              <a:rPr lang="hu-HU" sz="2000" dirty="0" smtClean="0">
                <a:solidFill>
                  <a:schemeClr val="tx1"/>
                </a:solidFill>
              </a:rPr>
              <a:t>Inkább nagy méretekben alkalmazható</a:t>
            </a:r>
          </a:p>
          <a:p>
            <a:endParaRPr lang="hu-HU" dirty="0"/>
          </a:p>
        </p:txBody>
      </p:sp>
      <p:pic>
        <p:nvPicPr>
          <p:cNvPr id="8" name="Kép 7" descr="170_tolozar_raj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500438"/>
            <a:ext cx="3686182" cy="297313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00034" y="2571744"/>
            <a:ext cx="7242048" cy="1143000"/>
          </a:xfrm>
        </p:spPr>
        <p:txBody>
          <a:bodyPr/>
          <a:lstStyle/>
          <a:p>
            <a:r>
              <a:rPr lang="hu-HU" dirty="0" smtClean="0"/>
              <a:t>Köszönjük a figyelmet!</a:t>
            </a:r>
            <a:endParaRPr lang="hu-H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KÉRDÉSEK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Sorold fel a csövek alapanyagait illetve felhasználási területeit!</a:t>
            </a:r>
          </a:p>
          <a:p>
            <a:r>
              <a:rPr lang="hu-HU" dirty="0" smtClean="0"/>
              <a:t>Mi az a krómkarbid? Írd le a képződésének hátrányait és képződésének megelőzését!</a:t>
            </a:r>
          </a:p>
          <a:p>
            <a:r>
              <a:rPr lang="hu-HU" dirty="0" smtClean="0"/>
              <a:t>Tartályok tekintetében, milyen felületkezelési módszereket ismersz? 1-1 mondattal jellemezd őket!</a:t>
            </a:r>
          </a:p>
          <a:p>
            <a:r>
              <a:rPr lang="hu-HU" dirty="0" smtClean="0"/>
              <a:t>A biotechnológiában milyen szempontok alapján választjuk ki az alkalmazott szelepeket?</a:t>
            </a:r>
          </a:p>
          <a:p>
            <a:r>
              <a:rPr lang="hu-HU" dirty="0" smtClean="0"/>
              <a:t>Milyen felületkezelési módszereket ismersz csővezetékek esetében? 1-1 mondattal jellemezd őket!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3175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Tartályok alapanyaga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Rozsdamentes acél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Érzékeny a korrózióra</a:t>
            </a:r>
            <a:r>
              <a:rPr lang="hu-HU" dirty="0" smtClean="0"/>
              <a:t>	  </a:t>
            </a:r>
            <a:r>
              <a:rPr lang="hu-HU" dirty="0" smtClean="0">
                <a:solidFill>
                  <a:schemeClr val="tx1"/>
                </a:solidFill>
              </a:rPr>
              <a:t>12,5% króm adagolása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Felületen egy passzív króm-oxidos réteg képződik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Védelem, évente maximum 0,1 mm korrózió</a:t>
            </a:r>
          </a:p>
          <a:p>
            <a:r>
              <a:rPr lang="hu-HU" dirty="0" smtClean="0"/>
              <a:t>Különböző típusok léteznek, annak tekintetében, hogy milyen arányban vannak jelen a fémek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Króm-acél</a:t>
            </a:r>
          </a:p>
          <a:p>
            <a:pPr lvl="2"/>
            <a:r>
              <a:rPr lang="hu-HU" dirty="0" smtClean="0"/>
              <a:t>5-17 % vagy 14-25 % </a:t>
            </a:r>
            <a:r>
              <a:rPr lang="hu-HU" dirty="0" err="1" smtClean="0"/>
              <a:t>Cr</a:t>
            </a:r>
            <a:r>
              <a:rPr lang="hu-HU" dirty="0" smtClean="0"/>
              <a:t> arány</a:t>
            </a:r>
          </a:p>
          <a:p>
            <a:pPr lvl="1"/>
            <a:r>
              <a:rPr lang="hu-HU" dirty="0" err="1" smtClean="0">
                <a:solidFill>
                  <a:schemeClr val="tx1"/>
                </a:solidFill>
              </a:rPr>
              <a:t>Króm-nikkel-acél</a:t>
            </a:r>
            <a:endParaRPr lang="hu-HU" dirty="0" smtClean="0">
              <a:solidFill>
                <a:schemeClr val="tx1"/>
              </a:solidFill>
            </a:endParaRPr>
          </a:p>
          <a:p>
            <a:pPr lvl="2"/>
            <a:r>
              <a:rPr lang="hu-HU" dirty="0" err="1" smtClean="0"/>
              <a:t>Cr</a:t>
            </a:r>
            <a:r>
              <a:rPr lang="hu-HU" dirty="0" smtClean="0"/>
              <a:t>: 26 % vagy 17-25 %, Ni: 4,5 % vagy 9-36 %</a:t>
            </a:r>
          </a:p>
          <a:p>
            <a:pPr lvl="1"/>
            <a:endParaRPr lang="hu-HU" dirty="0" smtClean="0">
              <a:solidFill>
                <a:schemeClr val="tx1"/>
              </a:solidFill>
            </a:endParaRPr>
          </a:p>
          <a:p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3779912" y="2328633"/>
            <a:ext cx="5040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54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092736"/>
          </a:xfrm>
        </p:spPr>
        <p:txBody>
          <a:bodyPr>
            <a:normAutofit fontScale="90000"/>
          </a:bodyPr>
          <a:lstStyle/>
          <a:p>
            <a:pPr algn="ctr"/>
            <a:r>
              <a:rPr lang="hu-HU" b="0" cap="none" dirty="0">
                <a:ln>
                  <a:noFill/>
                </a:ln>
                <a:solidFill>
                  <a:schemeClr val="tx1"/>
                </a:solidFill>
              </a:rPr>
              <a:t>Standard krómacél kristály szerkezete</a:t>
            </a:r>
            <a:br>
              <a:rPr lang="hu-HU" b="0" cap="none" dirty="0">
                <a:ln>
                  <a:noFill/>
                </a:ln>
                <a:solidFill>
                  <a:schemeClr val="tx1"/>
                </a:solidFill>
              </a:rPr>
            </a:b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b="1" dirty="0" smtClean="0"/>
              <a:t>Ferrites szerkezet</a:t>
            </a: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Szobahőm.-en</a:t>
            </a:r>
            <a:r>
              <a:rPr lang="hu-HU" dirty="0">
                <a:solidFill>
                  <a:schemeClr val="tx1"/>
                </a:solidFill>
              </a:rPr>
              <a:t> stabil</a:t>
            </a:r>
            <a:endParaRPr lang="hu-HU" b="1" dirty="0">
              <a:solidFill>
                <a:schemeClr val="tx1"/>
              </a:solidFill>
            </a:endParaRPr>
          </a:p>
          <a:p>
            <a:pPr lvl="1"/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b="1" dirty="0" err="1" smtClean="0"/>
              <a:t>Ausztenit</a:t>
            </a:r>
            <a:r>
              <a:rPr lang="hu-HU" b="1" dirty="0" smtClean="0"/>
              <a:t> szerkezet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910 </a:t>
            </a:r>
            <a:r>
              <a:rPr lang="hu-HU" dirty="0" err="1">
                <a:solidFill>
                  <a:schemeClr val="tx1"/>
                </a:solidFill>
              </a:rPr>
              <a:t>ºC-os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hevítés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Stabilizáció</a:t>
            </a:r>
            <a:r>
              <a:rPr lang="hu-HU" dirty="0">
                <a:solidFill>
                  <a:schemeClr val="tx1"/>
                </a:solidFill>
              </a:rPr>
              <a:t>: </a:t>
            </a:r>
            <a:r>
              <a:rPr lang="hu-HU" dirty="0" smtClean="0">
                <a:solidFill>
                  <a:schemeClr val="tx1"/>
                </a:solidFill>
              </a:rPr>
              <a:t>Ni, </a:t>
            </a:r>
            <a:r>
              <a:rPr lang="hu-HU" dirty="0" err="1" smtClean="0">
                <a:solidFill>
                  <a:schemeClr val="tx1"/>
                </a:solidFill>
              </a:rPr>
              <a:t>Mn</a:t>
            </a:r>
            <a:r>
              <a:rPr lang="hu-HU" dirty="0" smtClean="0">
                <a:solidFill>
                  <a:schemeClr val="tx1"/>
                </a:solidFill>
              </a:rPr>
              <a:t>, C (2,06%) hozzáadásával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Elterjedtebb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Előnyei: korrózió és hőálló, nem mágnesezhető, jól megmunkálható, tartós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187" y="3284984"/>
            <a:ext cx="390862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2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Krómkarbid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9512" y="115186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Króm</a:t>
            </a:r>
            <a:r>
              <a:rPr lang="hu-HU" dirty="0" smtClean="0"/>
              <a:t>: </a:t>
            </a:r>
            <a:r>
              <a:rPr lang="hu-HU" sz="1600" dirty="0" smtClean="0"/>
              <a:t>védelem a rozsda ellen</a:t>
            </a:r>
          </a:p>
          <a:p>
            <a:r>
              <a:rPr lang="hu-HU" b="1" dirty="0" smtClean="0"/>
              <a:t>Szén</a:t>
            </a:r>
            <a:r>
              <a:rPr lang="hu-HU" dirty="0" smtClean="0"/>
              <a:t>: </a:t>
            </a:r>
            <a:r>
              <a:rPr lang="hu-HU" sz="1600" dirty="0" err="1" smtClean="0"/>
              <a:t>ausztenit</a:t>
            </a:r>
            <a:r>
              <a:rPr lang="hu-HU" sz="1600" dirty="0" smtClean="0"/>
              <a:t> szerkezet stabilizálása</a:t>
            </a:r>
            <a:endParaRPr lang="hu-HU" sz="1600" dirty="0"/>
          </a:p>
        </p:txBody>
      </p:sp>
      <p:sp>
        <p:nvSpPr>
          <p:cNvPr id="5" name="Jobbra nyíl 4"/>
          <p:cNvSpPr/>
          <p:nvPr/>
        </p:nvSpPr>
        <p:spPr>
          <a:xfrm rot="5400000">
            <a:off x="1331640" y="1882890"/>
            <a:ext cx="648072" cy="478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611560" y="2492896"/>
            <a:ext cx="2088232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b="1" dirty="0" smtClean="0"/>
              <a:t>Krómkarbid képződik</a:t>
            </a:r>
            <a:endParaRPr lang="hu-HU" sz="16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895016" y="183495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hevítés</a:t>
            </a:r>
            <a:endParaRPr 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48068" y="2924944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Következmények: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err="1" smtClean="0"/>
              <a:t>Cr</a:t>
            </a:r>
            <a:r>
              <a:rPr lang="hu-HU" sz="1600" dirty="0" smtClean="0"/>
              <a:t> kikerül a kristályszerkezetből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Romlik az acél minősége</a:t>
            </a:r>
            <a:endParaRPr 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3995936" y="1138679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u="sng" dirty="0" smtClean="0"/>
              <a:t>Krómkarbid képződésének megelőzése:</a:t>
            </a:r>
          </a:p>
          <a:p>
            <a:pPr marL="342900" indent="-342900">
              <a:buFont typeface="+mj-lt"/>
              <a:buAutoNum type="arabicPeriod"/>
            </a:pPr>
            <a:endParaRPr lang="hu-H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Oldatos kezelés –ritka</a:t>
            </a:r>
          </a:p>
          <a:p>
            <a:pPr marL="342900" indent="-342900">
              <a:buFont typeface="+mj-lt"/>
              <a:buAutoNum type="arabicPeriod"/>
            </a:pPr>
            <a:endParaRPr lang="hu-H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hu-HU" sz="1600" b="1" dirty="0" smtClean="0"/>
              <a:t>C tartalom csökkentése 0,03% alá – más </a:t>
            </a:r>
            <a:r>
              <a:rPr lang="hu-HU" sz="1600" b="1" dirty="0" err="1" smtClean="0"/>
              <a:t>ausztenit-képző</a:t>
            </a:r>
            <a:r>
              <a:rPr lang="hu-HU" sz="1600" b="1" dirty="0" smtClean="0"/>
              <a:t> hozzáadásával</a:t>
            </a:r>
          </a:p>
          <a:p>
            <a:pPr marL="342900" indent="-342900">
              <a:buFont typeface="+mj-lt"/>
              <a:buAutoNum type="arabicPeriod"/>
            </a:pPr>
            <a:endParaRPr lang="hu-HU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Stabilizáció </a:t>
            </a:r>
            <a:r>
              <a:rPr lang="hu-HU" sz="1600" dirty="0" err="1" smtClean="0"/>
              <a:t>Ti-nal</a:t>
            </a:r>
            <a:r>
              <a:rPr lang="hu-HU" sz="1600" dirty="0" smtClean="0"/>
              <a:t>, emellett a </a:t>
            </a:r>
            <a:r>
              <a:rPr lang="hu-HU" sz="1600" dirty="0" err="1" smtClean="0"/>
              <a:t>max</a:t>
            </a:r>
            <a:r>
              <a:rPr lang="hu-HU" sz="1600" dirty="0" smtClean="0"/>
              <a:t>. C tartalom 0,1% - könnyebb, mint a C tartalmat csökkenteni</a:t>
            </a:r>
          </a:p>
          <a:p>
            <a:endParaRPr lang="hu-HU" sz="1600" dirty="0" smtClean="0"/>
          </a:p>
          <a:p>
            <a:pPr marL="342900" indent="-342900">
              <a:buFont typeface="+mj-lt"/>
              <a:buAutoNum type="arabicPeriod"/>
            </a:pPr>
            <a:endParaRPr lang="hu-HU" sz="16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11560" y="443711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446018" y="4198561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446018" y="4437112"/>
            <a:ext cx="72943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Megfelelő alapanyag megválasztása: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Anyagköltség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folyamat kémiai-fizikai követelményei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Beszerezhetőség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r>
              <a:rPr lang="hu-HU" dirty="0" smtClean="0"/>
              <a:t>Általában a tartály azon részei, amelyek nem érintkeznek a termékkel (hőcserélő), azok olcsóbb és nem-rozsdamentes </a:t>
            </a:r>
            <a:r>
              <a:rPr lang="hu-HU" dirty="0" err="1" smtClean="0"/>
              <a:t>acélből</a:t>
            </a:r>
            <a:r>
              <a:rPr lang="hu-HU" dirty="0" smtClean="0"/>
              <a:t> készülnek.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139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hu-HU" b="0" cap="none" dirty="0" smtClean="0">
                <a:ln>
                  <a:noFill/>
                </a:ln>
                <a:solidFill>
                  <a:schemeClr val="tx1"/>
                </a:solidFill>
              </a:rPr>
              <a:t>Hegesztés</a:t>
            </a:r>
            <a:endParaRPr lang="hu-HU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2856" y="1124744"/>
            <a:ext cx="7239000" cy="5330992"/>
          </a:xfrm>
        </p:spPr>
        <p:txBody>
          <a:bodyPr/>
          <a:lstStyle/>
          <a:p>
            <a:r>
              <a:rPr lang="hu-HU" dirty="0" smtClean="0"/>
              <a:t>Fémek szoros, irreverzibilis összekötése</a:t>
            </a:r>
          </a:p>
          <a:p>
            <a:r>
              <a:rPr lang="hu-HU" dirty="0" smtClean="0"/>
              <a:t>A fém megolvad az ívben        kristályszerkezet megváltozhat</a:t>
            </a:r>
          </a:p>
          <a:p>
            <a:r>
              <a:rPr lang="hu-HU" dirty="0" smtClean="0"/>
              <a:t>Különböző hegesztési technikák (elektród milyensége, olvadék védése az oxigéntől)</a:t>
            </a:r>
          </a:p>
          <a:p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4355976" y="1844824"/>
            <a:ext cx="43204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6300192" y="328498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Ívhegesztés</a:t>
            </a:r>
          </a:p>
          <a:p>
            <a:pPr algn="ctr"/>
            <a:r>
              <a:rPr lang="hu-HU" dirty="0" smtClean="0"/>
              <a:t>Lánghegesztés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52856" y="4149080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Legelterjedtebb az </a:t>
            </a:r>
            <a:r>
              <a:rPr lang="hu-HU" b="1" dirty="0" smtClean="0"/>
              <a:t>argon </a:t>
            </a:r>
            <a:r>
              <a:rPr lang="hu-HU" b="1" dirty="0" err="1" smtClean="0"/>
              <a:t>védőgázas</a:t>
            </a:r>
            <a:r>
              <a:rPr lang="hu-HU" b="1" dirty="0" smtClean="0"/>
              <a:t> volfrámelektródás </a:t>
            </a:r>
            <a:r>
              <a:rPr lang="hu-HU" dirty="0" smtClean="0"/>
              <a:t>eljárás: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volfrám elektróda nem olvad 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Elektródát, az ívet és a megolvadt </a:t>
            </a:r>
            <a:r>
              <a:rPr lang="hu-HU" dirty="0" err="1" smtClean="0"/>
              <a:t>ömledéket</a:t>
            </a:r>
            <a:r>
              <a:rPr lang="hu-HU" dirty="0" smtClean="0"/>
              <a:t> a levegőtől semleges gáz védi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Szinte minden fajta fém hegesztéséhez használható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Hegesztés hibátlansága kiemelkedő minőségű</a:t>
            </a:r>
            <a:endParaRPr lang="hu-HU" dirty="0"/>
          </a:p>
        </p:txBody>
      </p:sp>
      <p:sp>
        <p:nvSpPr>
          <p:cNvPr id="9" name="Jobbra nyíl 8"/>
          <p:cNvSpPr/>
          <p:nvPr/>
        </p:nvSpPr>
        <p:spPr>
          <a:xfrm rot="2848714">
            <a:off x="6516216" y="2978557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9556" y="5103022"/>
            <a:ext cx="2310836" cy="173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ényűző">
  <a:themeElements>
    <a:clrScheme name="Egyéni 6. séma">
      <a:dk1>
        <a:sysClr val="windowText" lastClr="000000"/>
      </a:dk1>
      <a:lt1>
        <a:srgbClr val="FBD388"/>
      </a:lt1>
      <a:dk2>
        <a:srgbClr val="00B050"/>
      </a:dk2>
      <a:lt2>
        <a:srgbClr val="FBD388"/>
      </a:lt2>
      <a:accent1>
        <a:srgbClr val="B83D68"/>
      </a:accent1>
      <a:accent2>
        <a:srgbClr val="AC66BB"/>
      </a:accent2>
      <a:accent3>
        <a:srgbClr val="DE6C36"/>
      </a:accent3>
      <a:accent4>
        <a:srgbClr val="00B050"/>
      </a:accent4>
      <a:accent5>
        <a:srgbClr val="CF6DA4"/>
      </a:accent5>
      <a:accent6>
        <a:srgbClr val="FA8D3D"/>
      </a:accent6>
      <a:hlink>
        <a:srgbClr val="00B050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1516</TotalTime>
  <Words>1957</Words>
  <Application>Microsoft Office PowerPoint</Application>
  <PresentationFormat>Diavetítés a képernyőre (4:3 oldalarány)</PresentationFormat>
  <Paragraphs>481</Paragraphs>
  <Slides>53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54" baseType="lpstr">
      <vt:lpstr>Fényűző</vt:lpstr>
      <vt:lpstr>Csövek  tartályok  szelepek</vt:lpstr>
      <vt:lpstr>Tartályok alkalmazhatósága</vt:lpstr>
      <vt:lpstr>Tartály típusok</vt:lpstr>
      <vt:lpstr>Tartály típusok</vt:lpstr>
      <vt:lpstr>Nemzetközi irányelvek</vt:lpstr>
      <vt:lpstr>Tartályok alapanyaga</vt:lpstr>
      <vt:lpstr>Standard krómacél kristály szerkezete </vt:lpstr>
      <vt:lpstr>Krómkarbid</vt:lpstr>
      <vt:lpstr>Hegesztés</vt:lpstr>
      <vt:lpstr>Felületkezelés</vt:lpstr>
      <vt:lpstr>Mechanikai felületkezelés</vt:lpstr>
      <vt:lpstr>Kémiai felületkezelés</vt:lpstr>
      <vt:lpstr>Elektrokémiai felületkezelés</vt:lpstr>
      <vt:lpstr>Felületkezelés ellenőrzése</vt:lpstr>
      <vt:lpstr>Felületkezelt berendezések tárolása </vt:lpstr>
      <vt:lpstr>Bioreaktorok sterilitása</vt:lpstr>
      <vt:lpstr>Tömítések</vt:lpstr>
      <vt:lpstr>Szivárgási fok</vt:lpstr>
      <vt:lpstr>Tömítések ellenőrzése a bioreaktoroknál</vt:lpstr>
      <vt:lpstr>Tömítés-teszt</vt:lpstr>
      <vt:lpstr>Tömítések fajtái</vt:lpstr>
      <vt:lpstr>Tömítések fajtái</vt:lpstr>
      <vt:lpstr>Egyéb alkatrészek</vt:lpstr>
      <vt:lpstr>Csővezetékek</vt:lpstr>
      <vt:lpstr>Csővezetékek tervezése</vt:lpstr>
      <vt:lpstr>Tervezési irányelvek</vt:lpstr>
      <vt:lpstr>Csövek elrejtése</vt:lpstr>
      <vt:lpstr>Csövek anyagának megválasztása</vt:lpstr>
      <vt:lpstr>Csövek anyaga</vt:lpstr>
      <vt:lpstr>Gazdasági szempontok</vt:lpstr>
      <vt:lpstr>Sterilitás, tisztíthatóság</vt:lpstr>
      <vt:lpstr>Felületek kezelése</vt:lpstr>
      <vt:lpstr>Felületek kezelése - passziválás</vt:lpstr>
      <vt:lpstr>Méretezés</vt:lpstr>
      <vt:lpstr>Méretezési paraméterek</vt:lpstr>
      <vt:lpstr>Méretezési paraméterek</vt:lpstr>
      <vt:lpstr>Szivattyúk</vt:lpstr>
      <vt:lpstr>„6d - szabály”</vt:lpstr>
      <vt:lpstr>39. dia</vt:lpstr>
      <vt:lpstr>Alátámasztás, szigetelés</vt:lpstr>
      <vt:lpstr>Tömlők</vt:lpstr>
      <vt:lpstr>Mérőműszerek</vt:lpstr>
      <vt:lpstr>Csapok, szelepek</vt:lpstr>
      <vt:lpstr>Szelepek</vt:lpstr>
      <vt:lpstr>Szelepek csoportosítása</vt:lpstr>
      <vt:lpstr>Biotechnológiai felhasználás</vt:lpstr>
      <vt:lpstr>Membránszelep</vt:lpstr>
      <vt:lpstr>Pillangó szelep</vt:lpstr>
      <vt:lpstr>Lefejtő és mintavevő szelepek</vt:lpstr>
      <vt:lpstr>Csapok</vt:lpstr>
      <vt:lpstr>Tolózár</vt:lpstr>
      <vt:lpstr>Köszönjük a figyelmet!</vt:lpstr>
      <vt:lpstr>KÉRDÉSEK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Panni</dc:creator>
  <cp:lastModifiedBy>asdf</cp:lastModifiedBy>
  <cp:revision>76</cp:revision>
  <dcterms:created xsi:type="dcterms:W3CDTF">2014-03-01T12:42:46Z</dcterms:created>
  <dcterms:modified xsi:type="dcterms:W3CDTF">2014-03-04T08:04:13Z</dcterms:modified>
</cp:coreProperties>
</file>