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4" r:id="rId27"/>
    <p:sldId id="285" r:id="rId28"/>
    <p:sldId id="281" r:id="rId29"/>
    <p:sldId id="283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40" r:id="rId46"/>
    <p:sldId id="301" r:id="rId47"/>
    <p:sldId id="302" r:id="rId48"/>
    <p:sldId id="303" r:id="rId49"/>
    <p:sldId id="342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3" r:id="rId59"/>
    <p:sldId id="312" r:id="rId60"/>
    <p:sldId id="314" r:id="rId61"/>
    <p:sldId id="315" r:id="rId62"/>
    <p:sldId id="341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8" r:id="rId8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F3B7B-4EFF-4299-B812-3D3BAE0B7A49}" type="datetimeFigureOut">
              <a:rPr lang="hu-HU" smtClean="0"/>
              <a:t>2015.04.15.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40E62-659A-41E1-865C-DF18E80A3A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4929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33D97103-F326-497E-9337-630B79C82195}" type="slidenum">
              <a:rPr lang="hu-HU" altLang="hu-HU" sz="1200">
                <a:latin typeface="Arial" panose="020B0604020202020204" pitchFamily="34" charset="0"/>
              </a:rPr>
              <a:pPr eaLnBrk="1" hangingPunct="1"/>
              <a:t>4</a:t>
            </a:fld>
            <a:endParaRPr lang="hu-HU" altLang="hu-HU" sz="1200">
              <a:latin typeface="Arial" panose="020B0604020202020204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761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84231950-2C13-4C09-AA78-AC3624A0EA2E}" type="slidenum">
              <a:rPr lang="hu-HU" altLang="hu-HU" sz="1200">
                <a:latin typeface="Arial" panose="020B0604020202020204" pitchFamily="34" charset="0"/>
              </a:rPr>
              <a:pPr eaLnBrk="1" hangingPunct="1"/>
              <a:t>5</a:t>
            </a:fld>
            <a:endParaRPr lang="hu-HU" altLang="hu-HU" sz="1200">
              <a:latin typeface="Arial" panose="020B0604020202020204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557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8CF0AD39-E7F7-42AD-9ABB-96513719BCBB}" type="slidenum">
              <a:rPr lang="hu-HU" altLang="hu-HU" sz="1200">
                <a:latin typeface="Arial" panose="020B0604020202020204" pitchFamily="34" charset="0"/>
              </a:rPr>
              <a:pPr eaLnBrk="1" hangingPunct="1"/>
              <a:t>6</a:t>
            </a:fld>
            <a:endParaRPr lang="hu-HU" altLang="hu-HU" sz="1200">
              <a:latin typeface="Arial" panose="020B0604020202020204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5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F9165831-E410-4BA6-80B5-44A540092C68}" type="slidenum">
              <a:rPr lang="hu-HU" altLang="hu-HU" sz="1200">
                <a:latin typeface="Arial" panose="020B0604020202020204" pitchFamily="34" charset="0"/>
              </a:rPr>
              <a:pPr eaLnBrk="1" hangingPunct="1"/>
              <a:t>7</a:t>
            </a:fld>
            <a:endParaRPr lang="hu-HU" altLang="hu-HU" sz="1200">
              <a:latin typeface="Arial" panose="020B0604020202020204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617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19781464-3C58-4900-BAE6-C5F5CFA99E7A}" type="slidenum">
              <a:rPr lang="hu-HU" altLang="hu-HU" sz="1200">
                <a:latin typeface="Arial" panose="020B0604020202020204" pitchFamily="34" charset="0"/>
              </a:rPr>
              <a:pPr eaLnBrk="1" hangingPunct="1"/>
              <a:t>10</a:t>
            </a:fld>
            <a:endParaRPr lang="hu-HU" altLang="hu-HU" sz="1200">
              <a:latin typeface="Arial" panose="020B0604020202020204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724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DE91E731-C493-40E9-8680-97CE06F1FD42}" type="slidenum">
              <a:rPr lang="hu-HU" altLang="hu-HU" sz="1200">
                <a:latin typeface="Arial" panose="020B0604020202020204" pitchFamily="34" charset="0"/>
              </a:rPr>
              <a:pPr eaLnBrk="1" hangingPunct="1"/>
              <a:t>11</a:t>
            </a:fld>
            <a:endParaRPr lang="hu-HU" altLang="hu-HU" sz="1200">
              <a:latin typeface="Arial" panose="020B0604020202020204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597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5C3EFD72-E042-4458-BD09-B0C95FEDECA9}" type="slidenum">
              <a:rPr lang="hu-HU" altLang="hu-HU" sz="1200">
                <a:latin typeface="Arial" panose="020B0604020202020204" pitchFamily="34" charset="0"/>
              </a:rPr>
              <a:pPr eaLnBrk="1" hangingPunct="1"/>
              <a:t>13</a:t>
            </a:fld>
            <a:endParaRPr lang="hu-HU" altLang="hu-HU" sz="1200">
              <a:latin typeface="Arial" panose="020B0604020202020204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23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31863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878E8AA7-60D3-4628-9D86-48628A06E361}" type="slidenum">
              <a:rPr lang="hu-HU" altLang="hu-HU" sz="1200">
                <a:latin typeface="Arial" panose="020B0604020202020204" pitchFamily="34" charset="0"/>
              </a:rPr>
              <a:pPr eaLnBrk="1" hangingPunct="1"/>
              <a:t>54</a:t>
            </a:fld>
            <a:endParaRPr lang="hu-HU" altLang="hu-HU" sz="1200">
              <a:latin typeface="Arial" panose="020B0604020202020204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97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C648-CD11-4AE9-A306-545F7FF6A6E9}" type="datetimeFigureOut">
              <a:rPr lang="hu-HU" smtClean="0"/>
              <a:t>2015.04.15.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D3768-1FAB-45A8-8534-7D1A7B980F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8272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C648-CD11-4AE9-A306-545F7FF6A6E9}" type="datetimeFigureOut">
              <a:rPr lang="hu-HU" smtClean="0"/>
              <a:t>2015.04.15.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D3768-1FAB-45A8-8534-7D1A7B980F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1374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C648-CD11-4AE9-A306-545F7FF6A6E9}" type="datetimeFigureOut">
              <a:rPr lang="hu-HU" smtClean="0"/>
              <a:t>2015.04.15.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D3768-1FAB-45A8-8534-7D1A7B980F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7467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FF135-76B3-4CC7-9320-CBD499662BCA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483975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6AF8C3-3CE6-44ED-92BC-121C6ED3F144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865678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E28E2-81E2-4743-BD4A-31B734A8BC15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160502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B371B7-DFB4-4F37-9739-7FB0B6E5CC12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620640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C648-CD11-4AE9-A306-545F7FF6A6E9}" type="datetimeFigureOut">
              <a:rPr lang="hu-HU" smtClean="0"/>
              <a:t>2015.04.15.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D3768-1FAB-45A8-8534-7D1A7B980F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73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C648-CD11-4AE9-A306-545F7FF6A6E9}" type="datetimeFigureOut">
              <a:rPr lang="hu-HU" smtClean="0"/>
              <a:t>2015.04.15.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D3768-1FAB-45A8-8534-7D1A7B980F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779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C648-CD11-4AE9-A306-545F7FF6A6E9}" type="datetimeFigureOut">
              <a:rPr lang="hu-HU" smtClean="0"/>
              <a:t>2015.04.15.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D3768-1FAB-45A8-8534-7D1A7B980F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3196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C648-CD11-4AE9-A306-545F7FF6A6E9}" type="datetimeFigureOut">
              <a:rPr lang="hu-HU" smtClean="0"/>
              <a:t>2015.04.15.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D3768-1FAB-45A8-8534-7D1A7B980F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7407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C648-CD11-4AE9-A306-545F7FF6A6E9}" type="datetimeFigureOut">
              <a:rPr lang="hu-HU" smtClean="0"/>
              <a:t>2015.04.15.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D3768-1FAB-45A8-8534-7D1A7B980F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2666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C648-CD11-4AE9-A306-545F7FF6A6E9}" type="datetimeFigureOut">
              <a:rPr lang="hu-HU" smtClean="0"/>
              <a:t>2015.04.15.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D3768-1FAB-45A8-8534-7D1A7B980F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4373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C648-CD11-4AE9-A306-545F7FF6A6E9}" type="datetimeFigureOut">
              <a:rPr lang="hu-HU" smtClean="0"/>
              <a:t>2015.04.15.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D3768-1FAB-45A8-8534-7D1A7B980F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5229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C648-CD11-4AE9-A306-545F7FF6A6E9}" type="datetimeFigureOut">
              <a:rPr lang="hu-HU" smtClean="0"/>
              <a:t>2015.04.15.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D3768-1FAB-45A8-8534-7D1A7B980F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151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2C648-CD11-4AE9-A306-545F7FF6A6E9}" type="datetimeFigureOut">
              <a:rPr lang="hu-HU" smtClean="0"/>
              <a:t>2015.04.15.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D3768-1FAB-45A8-8534-7D1A7B980F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534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izmann.ac.il/sb/faculty_pages/Yonath/home.html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lmb.cam.ac.uk/ribo/homepage/ramak/index.html" TargetMode="External"/><Relationship Id="rId4" Type="http://schemas.openxmlformats.org/officeDocument/2006/relationships/hyperlink" Target="http://www.mbb.yale.edu/faculty/pages/steitzt.html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5178C981-E61E-43F4-9AFA-3B1DA4B49563}" type="slidenum">
              <a:rPr lang="en-US" altLang="hu-HU" sz="1400">
                <a:latin typeface="Arial" panose="020B0604020202020204" pitchFamily="34" charset="0"/>
              </a:rPr>
              <a:pPr eaLnBrk="1" hangingPunct="1"/>
              <a:t>1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2051" name="Picture 4" descr="transcrip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4" y="3192463"/>
            <a:ext cx="399732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2"/>
          <p:cNvSpPr txBox="1">
            <a:spLocks noChangeArrowheads="1"/>
          </p:cNvSpPr>
          <p:nvPr/>
        </p:nvSpPr>
        <p:spPr bwMode="auto">
          <a:xfrm>
            <a:off x="2473325" y="1293814"/>
            <a:ext cx="74231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hu-HU" altLang="hu-HU" sz="3200" b="1">
                <a:solidFill>
                  <a:srgbClr val="660033"/>
                </a:solidFill>
              </a:rPr>
              <a:t>Általános Genetika</a:t>
            </a:r>
          </a:p>
          <a:p>
            <a:pPr algn="ctr" eaLnBrk="1" hangingPunct="1"/>
            <a:endParaRPr lang="hu-HU" altLang="hu-HU" sz="3200" b="1">
              <a:solidFill>
                <a:srgbClr val="660033"/>
              </a:solidFill>
            </a:endParaRPr>
          </a:p>
          <a:p>
            <a:pPr algn="ctr" eaLnBrk="1" hangingPunct="1"/>
            <a:r>
              <a:rPr lang="hu-HU" altLang="hu-HU" sz="3600" b="1">
                <a:solidFill>
                  <a:srgbClr val="990000"/>
                </a:solidFill>
              </a:rPr>
              <a:t>A génkifejeződés mechanizmusa</a:t>
            </a:r>
          </a:p>
          <a:p>
            <a:pPr algn="ctr" eaLnBrk="1" hangingPunct="1"/>
            <a:endParaRPr lang="hu-HU" altLang="hu-HU" sz="3600" b="1">
              <a:solidFill>
                <a:srgbClr val="990000"/>
              </a:solidFill>
            </a:endParaRPr>
          </a:p>
          <a:p>
            <a:pPr algn="ctr" eaLnBrk="1" hangingPunct="1"/>
            <a:endParaRPr lang="hu-HU" altLang="hu-HU" sz="3600" b="1">
              <a:solidFill>
                <a:srgbClr val="990000"/>
              </a:solidFill>
            </a:endParaRPr>
          </a:p>
        </p:txBody>
      </p:sp>
      <p:pic>
        <p:nvPicPr>
          <p:cNvPr id="20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15888"/>
            <a:ext cx="8661400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4" name="Group 5"/>
          <p:cNvGrpSpPr>
            <a:grpSpLocks/>
          </p:cNvGrpSpPr>
          <p:nvPr/>
        </p:nvGrpSpPr>
        <p:grpSpPr bwMode="auto">
          <a:xfrm>
            <a:off x="4737101" y="5897564"/>
            <a:ext cx="2957513" cy="396875"/>
            <a:chOff x="2016" y="3580"/>
            <a:chExt cx="1863" cy="250"/>
          </a:xfrm>
        </p:grpSpPr>
        <p:sp>
          <p:nvSpPr>
            <p:cNvPr id="2055" name="Text Box 6"/>
            <p:cNvSpPr txBox="1">
              <a:spLocks noChangeArrowheads="1"/>
            </p:cNvSpPr>
            <p:nvPr/>
          </p:nvSpPr>
          <p:spPr bwMode="auto">
            <a:xfrm>
              <a:off x="2016" y="3580"/>
              <a:ext cx="186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hu-HU" altLang="hu-HU"/>
                <a:t>DNS	RNS	Fehérje</a:t>
              </a:r>
              <a:endParaRPr lang="en-US" altLang="hu-HU"/>
            </a:p>
          </p:txBody>
        </p:sp>
        <p:sp>
          <p:nvSpPr>
            <p:cNvPr id="2056" name="Line 7"/>
            <p:cNvSpPr>
              <a:spLocks noChangeShapeType="1"/>
            </p:cNvSpPr>
            <p:nvPr/>
          </p:nvSpPr>
          <p:spPr bwMode="auto">
            <a:xfrm>
              <a:off x="2453" y="3707"/>
              <a:ext cx="163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57" name="Line 8"/>
            <p:cNvSpPr>
              <a:spLocks noChangeShapeType="1"/>
            </p:cNvSpPr>
            <p:nvPr/>
          </p:nvSpPr>
          <p:spPr bwMode="auto">
            <a:xfrm>
              <a:off x="3022" y="3708"/>
              <a:ext cx="163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79391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2B79618E-4766-431E-B84A-F73A951386AB}" type="slidenum">
              <a:rPr lang="en-US" altLang="hu-HU" sz="1400">
                <a:latin typeface="Arial" panose="020B0604020202020204" pitchFamily="34" charset="0"/>
              </a:rPr>
              <a:pPr eaLnBrk="1" hangingPunct="1"/>
              <a:t>10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260351"/>
            <a:ext cx="7772400" cy="7397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altLang="hu-HU" sz="2400" b="1">
                <a:solidFill>
                  <a:srgbClr val="800000"/>
                </a:solidFill>
                <a:latin typeface="Comic Sans MS" panose="030F0702030302020204" pitchFamily="66" charset="0"/>
              </a:rPr>
              <a:t>További öröklődő betegségeket okozó</a:t>
            </a:r>
            <a:br>
              <a:rPr lang="hu-HU" altLang="hu-HU" sz="2400" b="1">
                <a:solidFill>
                  <a:srgbClr val="800000"/>
                </a:solidFill>
                <a:latin typeface="Comic Sans MS" panose="030F0702030302020204" pitchFamily="66" charset="0"/>
              </a:rPr>
            </a:br>
            <a:r>
              <a:rPr lang="hu-HU" altLang="hu-HU" sz="2400" b="1">
                <a:solidFill>
                  <a:srgbClr val="800000"/>
                </a:solidFill>
                <a:latin typeface="Comic Sans MS" panose="030F0702030302020204" pitchFamily="66" charset="0"/>
              </a:rPr>
              <a:t> hemoglobin változatok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35188" y="4508500"/>
            <a:ext cx="7854950" cy="865188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hu-HU" sz="2000">
                <a:latin typeface="Comic Sans MS" panose="030F0702030302020204" pitchFamily="66" charset="0"/>
              </a:rPr>
              <a:t>Ezzel nyilvánvalóvá vált, hogy a génváltozatok fehérjeváltozatok megjelenését okozzák,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hu-HU" sz="2000">
                <a:latin typeface="Comic Sans MS" panose="030F0702030302020204" pitchFamily="66" charset="0"/>
              </a:rPr>
              <a:t>vagyis egy gén egy fehérje aminosav szerkezetét határozza meg</a:t>
            </a:r>
          </a:p>
        </p:txBody>
      </p:sp>
      <p:pic>
        <p:nvPicPr>
          <p:cNvPr id="11269" name="Picture 4" descr="612-15_1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1268414"/>
            <a:ext cx="7010400" cy="2847975"/>
          </a:xfrm>
          <a:noFill/>
        </p:spPr>
      </p:pic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2135188" y="4437063"/>
            <a:ext cx="7848600" cy="1079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71014" name="Text Box 6"/>
          <p:cNvSpPr txBox="1">
            <a:spLocks noChangeArrowheads="1"/>
          </p:cNvSpPr>
          <p:nvPr/>
        </p:nvSpPr>
        <p:spPr bwMode="auto">
          <a:xfrm>
            <a:off x="5232400" y="5637213"/>
            <a:ext cx="16144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2800" b="1">
                <a:solidFill>
                  <a:srgbClr val="FF0000"/>
                </a:solidFill>
              </a:rPr>
              <a:t>Hogyan?</a:t>
            </a:r>
          </a:p>
        </p:txBody>
      </p:sp>
    </p:spTree>
    <p:extLst>
      <p:ext uri="{BB962C8B-B14F-4D97-AF65-F5344CB8AC3E}">
        <p14:creationId xmlns:p14="http://schemas.microsoft.com/office/powerpoint/2010/main" val="64016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DD8A1763-E4EA-4636-B33A-5C0E6502C152}" type="slidenum">
              <a:rPr lang="en-US" altLang="hu-HU" sz="1400">
                <a:latin typeface="Arial" panose="020B0604020202020204" pitchFamily="34" charset="0"/>
              </a:rPr>
              <a:pPr eaLnBrk="1" hangingPunct="1"/>
              <a:t>11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2836863" y="1435101"/>
            <a:ext cx="6519862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hu-HU" altLang="hu-HU" sz="2800" b="1"/>
              <a:t>Van-e kimutatható összefüggés </a:t>
            </a:r>
          </a:p>
          <a:p>
            <a:pPr algn="ctr" eaLnBrk="1" hangingPunct="1"/>
            <a:r>
              <a:rPr lang="hu-HU" altLang="hu-HU" sz="2800" b="1"/>
              <a:t>a gén nukleotid sorrendje,</a:t>
            </a:r>
          </a:p>
          <a:p>
            <a:pPr algn="ctr" eaLnBrk="1" hangingPunct="1"/>
            <a:endParaRPr lang="hu-HU" altLang="hu-HU" sz="2800" b="1"/>
          </a:p>
          <a:p>
            <a:pPr algn="ctr" eaLnBrk="1" hangingPunct="1"/>
            <a:r>
              <a:rPr lang="hu-HU" altLang="hu-HU" sz="2800" b="1"/>
              <a:t>és a gén által meghatározott </a:t>
            </a:r>
          </a:p>
          <a:p>
            <a:pPr algn="ctr" eaLnBrk="1" hangingPunct="1"/>
            <a:r>
              <a:rPr lang="hu-HU" altLang="hu-HU" sz="2800" b="1"/>
              <a:t>fehérje aminosav sorrendje között? </a:t>
            </a:r>
            <a:endParaRPr lang="en-GB" altLang="hu-HU" sz="2800" b="1"/>
          </a:p>
        </p:txBody>
      </p:sp>
    </p:spTree>
    <p:extLst>
      <p:ext uri="{BB962C8B-B14F-4D97-AF65-F5344CB8AC3E}">
        <p14:creationId xmlns:p14="http://schemas.microsoft.com/office/powerpoint/2010/main" val="65349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72414A88-613D-4252-9D28-05F066779510}" type="slidenum">
              <a:rPr lang="en-US" altLang="hu-HU" sz="1400">
                <a:latin typeface="Arial" panose="020B0604020202020204" pitchFamily="34" charset="0"/>
              </a:rPr>
              <a:pPr eaLnBrk="1" hangingPunct="1"/>
              <a:t>12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1703389" y="427039"/>
            <a:ext cx="878522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1800"/>
              <a:t>Ingram eredményei jelezték, hogy</a:t>
            </a:r>
          </a:p>
          <a:p>
            <a:pPr eaLnBrk="1" hangingPunct="1"/>
            <a:r>
              <a:rPr lang="hu-HU" altLang="hu-HU" sz="1800" b="1"/>
              <a:t>	egy  gén egy fehérje,</a:t>
            </a:r>
          </a:p>
          <a:p>
            <a:pPr eaLnBrk="1" hangingPunct="1"/>
            <a:r>
              <a:rPr lang="hu-HU" altLang="hu-HU" sz="1800" b="1"/>
              <a:t>	és azon belül is aminosavak meghatározását kódolja</a:t>
            </a:r>
            <a:r>
              <a:rPr lang="hu-HU" altLang="hu-HU" sz="1800"/>
              <a:t> </a:t>
            </a:r>
            <a:r>
              <a:rPr lang="hu-HU" altLang="hu-HU" sz="1800" b="1">
                <a:solidFill>
                  <a:srgbClr val="FF0000"/>
                </a:solidFill>
              </a:rPr>
              <a:t>valahogy</a:t>
            </a:r>
          </a:p>
          <a:p>
            <a:pPr eaLnBrk="1" hangingPunct="1"/>
            <a:endParaRPr lang="hu-HU" altLang="hu-HU" sz="1800"/>
          </a:p>
          <a:p>
            <a:pPr eaLnBrk="1" hangingPunct="1"/>
            <a:endParaRPr lang="hu-HU" altLang="hu-HU" sz="1800"/>
          </a:p>
          <a:p>
            <a:pPr algn="ctr" eaLnBrk="1" hangingPunct="1"/>
            <a:r>
              <a:rPr lang="hu-HU" altLang="hu-HU" sz="1800" u="sng"/>
              <a:t>de a mutációkat emberben nem lehetett térképezni</a:t>
            </a:r>
          </a:p>
          <a:p>
            <a:pPr algn="ctr" eaLnBrk="1" hangingPunct="1"/>
            <a:endParaRPr lang="hu-HU" altLang="hu-HU" sz="1800" u="sng"/>
          </a:p>
          <a:p>
            <a:pPr eaLnBrk="1" hangingPunct="1"/>
            <a:endParaRPr lang="hu-HU" altLang="hu-HU" sz="1800" u="sng"/>
          </a:p>
          <a:p>
            <a:pPr eaLnBrk="1" hangingPunct="1"/>
            <a:r>
              <a:rPr lang="hu-HU" altLang="hu-HU" sz="1800"/>
              <a:t>Erre egy </a:t>
            </a:r>
            <a:r>
              <a:rPr lang="hu-HU" altLang="hu-HU" sz="1800" u="sng"/>
              <a:t>egyszerűbb modellrendszerre</a:t>
            </a:r>
            <a:r>
              <a:rPr lang="hu-HU" altLang="hu-HU" sz="1800"/>
              <a:t> volt szükség, melyben rövid ideig tartó, és sok kísérlet elvégzésére van lehetőség:</a:t>
            </a:r>
          </a:p>
          <a:p>
            <a:pPr eaLnBrk="1" hangingPunct="1"/>
            <a:endParaRPr lang="hu-HU" altLang="hu-HU" sz="1800"/>
          </a:p>
          <a:p>
            <a:pPr algn="ctr" eaLnBrk="1" hangingPunct="1"/>
            <a:r>
              <a:rPr lang="hu-HU" altLang="hu-HU" sz="1800"/>
              <a:t>pl. </a:t>
            </a:r>
            <a:r>
              <a:rPr lang="hu-HU" altLang="hu-HU" sz="1800" b="1" i="1">
                <a:solidFill>
                  <a:schemeClr val="accent2"/>
                </a:solidFill>
              </a:rPr>
              <a:t>Escherichia coli</a:t>
            </a:r>
            <a:r>
              <a:rPr lang="hu-HU" altLang="hu-HU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218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52AA4F2E-0F7A-4877-A6DF-D164EE6B1602}" type="slidenum">
              <a:rPr lang="en-US" altLang="hu-HU" sz="1400">
                <a:latin typeface="Arial" panose="020B0604020202020204" pitchFamily="34" charset="0"/>
              </a:rPr>
              <a:pPr eaLnBrk="1" hangingPunct="1"/>
              <a:t>13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2185988" y="260350"/>
            <a:ext cx="7772400" cy="4191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altLang="hu-HU" sz="2400" b="1">
                <a:solidFill>
                  <a:srgbClr val="800000"/>
                </a:solidFill>
                <a:latin typeface="Comic Sans MS" panose="030F0702030302020204" pitchFamily="66" charset="0"/>
              </a:rPr>
              <a:t>A gén és a fehérje kolinearitása</a:t>
            </a:r>
            <a:r>
              <a:rPr lang="hu-HU" altLang="hu-HU" sz="2400" b="1">
                <a:latin typeface="Comic Sans MS" panose="030F0702030302020204" pitchFamily="66" charset="0"/>
              </a:rPr>
              <a:t/>
            </a:r>
            <a:br>
              <a:rPr lang="hu-HU" altLang="hu-HU" sz="2400" b="1">
                <a:latin typeface="Comic Sans MS" panose="030F0702030302020204" pitchFamily="66" charset="0"/>
              </a:rPr>
            </a:br>
            <a:r>
              <a:rPr lang="hu-HU" altLang="hu-HU" sz="2000">
                <a:latin typeface="Comic Sans MS" panose="030F0702030302020204" pitchFamily="66" charset="0"/>
              </a:rPr>
              <a:t>(Charles Yanofsky 1967)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51089" y="5376864"/>
            <a:ext cx="7489825" cy="127158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hu-HU" altLang="hu-HU" sz="1400">
                <a:latin typeface="Comic Sans MS" panose="030F0702030302020204" pitchFamily="66" charset="0"/>
              </a:rPr>
              <a:t>A felső egyenesen a pontmutációk transzdukcióval meghatározott térképhelyzete látható, alatta az egyes mutánsokban megállapított aminosav cserék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u-HU" altLang="hu-HU" sz="1400" b="1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hu-HU" altLang="hu-HU" sz="1800" b="1">
                <a:solidFill>
                  <a:srgbClr val="FF0000"/>
                </a:solidFill>
                <a:latin typeface="Comic Sans MS" panose="030F0702030302020204" pitchFamily="66" charset="0"/>
              </a:rPr>
              <a:t>A mutációk sorrendje megfelel az aminosav cserék sorrendjének (= a kettő kolineáris)</a:t>
            </a: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1774826" y="908050"/>
            <a:ext cx="6913563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1800" i="1"/>
              <a:t>E. coli</a:t>
            </a:r>
            <a:r>
              <a:rPr lang="hu-HU" altLang="hu-HU" sz="1800"/>
              <a:t> </a:t>
            </a:r>
            <a:r>
              <a:rPr lang="hu-HU" altLang="hu-HU" sz="1800" b="1" i="1"/>
              <a:t>triptofán szintetáz</a:t>
            </a:r>
            <a:r>
              <a:rPr lang="hu-HU" altLang="hu-HU" sz="1800"/>
              <a:t> gén</a:t>
            </a:r>
          </a:p>
          <a:p>
            <a:pPr eaLnBrk="1" hangingPunct="1"/>
            <a:endParaRPr lang="hu-HU" altLang="hu-HU" sz="1800"/>
          </a:p>
          <a:p>
            <a:pPr eaLnBrk="1" hangingPunct="1">
              <a:buFontTx/>
              <a:buChar char="•"/>
            </a:pPr>
            <a:r>
              <a:rPr lang="hu-HU" altLang="hu-HU" sz="1600"/>
              <a:t> mutáns változatokat izolált, és a mutációkat genetikailag térképezte</a:t>
            </a:r>
          </a:p>
          <a:p>
            <a:pPr eaLnBrk="1" hangingPunct="1">
              <a:buFontTx/>
              <a:buChar char="•"/>
            </a:pPr>
            <a:endParaRPr lang="hu-HU" altLang="hu-HU" sz="1600"/>
          </a:p>
          <a:p>
            <a:pPr eaLnBrk="1" hangingPunct="1">
              <a:buFontTx/>
              <a:buChar char="•"/>
            </a:pPr>
            <a:r>
              <a:rPr lang="hu-HU" altLang="hu-HU" sz="1600"/>
              <a:t> majd minden egyes allél esetén meghatározta az enzim aminosav sorrendjét a mutánsban</a:t>
            </a:r>
            <a:endParaRPr lang="en-GB" altLang="hu-HU" sz="1600"/>
          </a:p>
        </p:txBody>
      </p:sp>
      <p:pic>
        <p:nvPicPr>
          <p:cNvPr id="14342" name="Picture 6" descr="Yanof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988" y="404813"/>
            <a:ext cx="14097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Kép 7" descr="Kolinearitá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6" y="2533650"/>
            <a:ext cx="770096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50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10CE2436-6C95-4B7A-B47D-FE83EAEDF072}" type="slidenum">
              <a:rPr lang="en-US" altLang="hu-HU" sz="1400">
                <a:latin typeface="Arial" panose="020B0604020202020204" pitchFamily="34" charset="0"/>
              </a:rPr>
              <a:pPr eaLnBrk="1" hangingPunct="1"/>
              <a:t>14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1992313" y="692151"/>
            <a:ext cx="82804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/>
              <a:t>A DNS nukleotidsorrendje egy lineáris információsor.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/>
              <a:t>A fehérjék aminosavsorrendje ugyancsak egy lineáris információsor.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/>
              <a:t>E két információsor között a genetikai kód által definiált pontos és egyértelmű megfelelés van, egymással kolineárisak</a:t>
            </a:r>
          </a:p>
        </p:txBody>
      </p:sp>
    </p:spTree>
    <p:extLst>
      <p:ext uri="{BB962C8B-B14F-4D97-AF65-F5344CB8AC3E}">
        <p14:creationId xmlns:p14="http://schemas.microsoft.com/office/powerpoint/2010/main" val="313325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83AEA0EB-8FB9-46A3-AAD2-C253F804466A}" type="slidenum">
              <a:rPr lang="en-US" altLang="hu-HU" sz="1400">
                <a:latin typeface="Arial" panose="020B0604020202020204" pitchFamily="34" charset="0"/>
              </a:rPr>
              <a:pPr eaLnBrk="1" hangingPunct="1"/>
              <a:t>15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16387" name="Téglalap 2"/>
          <p:cNvSpPr>
            <a:spLocks noChangeArrowheads="1"/>
          </p:cNvSpPr>
          <p:nvPr/>
        </p:nvSpPr>
        <p:spPr bwMode="auto">
          <a:xfrm>
            <a:off x="2163764" y="387350"/>
            <a:ext cx="7735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b="1"/>
              <a:t>RNS intermedier létére utaló korai kísérletek</a:t>
            </a:r>
          </a:p>
        </p:txBody>
      </p:sp>
      <p:sp>
        <p:nvSpPr>
          <p:cNvPr id="16388" name="Szövegdoboz 3"/>
          <p:cNvSpPr txBox="1">
            <a:spLocks noChangeArrowheads="1"/>
          </p:cNvSpPr>
          <p:nvPr/>
        </p:nvSpPr>
        <p:spPr bwMode="auto">
          <a:xfrm>
            <a:off x="1524000" y="1454150"/>
            <a:ext cx="9144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/>
              <a:t>- Volkin és Astrachan (1957): E. coli T2 fág-indukálta gyors RNS-szintézis</a:t>
            </a:r>
          </a:p>
          <a:p>
            <a:pPr eaLnBrk="1" hangingPunct="1"/>
            <a:endParaRPr lang="hu-HU" altLang="hu-HU"/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/>
              <a:t>- Eukarióta sejt: pulse-chase (impulzus-üldözés) kísérletek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/>
              <a:t>	</a:t>
            </a:r>
            <a:r>
              <a:rPr lang="hu-HU" altLang="hu-HU" sz="1800"/>
              <a:t>radioaktivan jelölt uracil pulzusszerűen &gt; sejtmagban, majd a citoplazmában</a:t>
            </a:r>
          </a:p>
          <a:p>
            <a:pPr eaLnBrk="1" hangingPunct="1"/>
            <a:endParaRPr lang="hu-HU" altLang="hu-HU"/>
          </a:p>
          <a:p>
            <a:pPr eaLnBrk="1" hangingPunct="1"/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3435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B41DA7FA-FC1C-4C1C-A975-ED325ABB5CD8}" type="slidenum">
              <a:rPr lang="en-US" altLang="hu-HU" sz="1400">
                <a:latin typeface="Arial" panose="020B0604020202020204" pitchFamily="34" charset="0"/>
              </a:rPr>
              <a:pPr eaLnBrk="1" hangingPunct="1"/>
              <a:t>16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2181226" y="3614739"/>
            <a:ext cx="820737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-  </a:t>
            </a:r>
            <a:r>
              <a:rPr lang="hu-HU" altLang="hu-HU" b="1"/>
              <a:t>Egyszálú </a:t>
            </a:r>
            <a:r>
              <a:rPr lang="hu-HU" altLang="hu-HU"/>
              <a:t>polimer, nem kettős spirál állapotú, a DNS-nél		bomlékonyabb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-  Hajlamos a </a:t>
            </a:r>
            <a:r>
              <a:rPr lang="hu-HU" altLang="hu-HU" b="1"/>
              <a:t>molekulán belüli másodlagos szerkezetek </a:t>
            </a:r>
            <a:r>
              <a:rPr lang="hu-HU" altLang="hu-HU"/>
              <a:t>képzésére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-  </a:t>
            </a:r>
            <a:r>
              <a:rPr lang="hu-HU" altLang="hu-HU" b="1"/>
              <a:t>Ribóz</a:t>
            </a:r>
            <a:r>
              <a:rPr lang="hu-HU" altLang="hu-HU"/>
              <a:t> cukrot tartalmaz, nem dezoxiribózt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hu-HU" altLang="hu-HU"/>
              <a:t>  az RNS-ben timin helyett </a:t>
            </a:r>
            <a:r>
              <a:rPr lang="hu-HU" altLang="hu-HU" b="1"/>
              <a:t>uracil </a:t>
            </a:r>
            <a:r>
              <a:rPr lang="hu-HU" altLang="hu-HU"/>
              <a:t>található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-  az RNS-nek a fehérjékhez hasonló enzimaktivitása lehet 	(</a:t>
            </a:r>
            <a:r>
              <a:rPr lang="hu-HU" altLang="hu-HU" b="1"/>
              <a:t>ribozim</a:t>
            </a:r>
            <a:r>
              <a:rPr lang="hu-HU" altLang="hu-HU"/>
              <a:t>)</a:t>
            </a:r>
            <a:endParaRPr lang="en-US" altLang="hu-HU"/>
          </a:p>
        </p:txBody>
      </p:sp>
      <p:sp>
        <p:nvSpPr>
          <p:cNvPr id="17412" name="Rectangle 11"/>
          <p:cNvSpPr>
            <a:spLocks noChangeArrowheads="1"/>
          </p:cNvSpPr>
          <p:nvPr/>
        </p:nvSpPr>
        <p:spPr bwMode="auto">
          <a:xfrm>
            <a:off x="2889251" y="174625"/>
            <a:ext cx="6397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Az RNS szerkezete különbözik a DNS-től</a:t>
            </a:r>
          </a:p>
        </p:txBody>
      </p:sp>
      <p:pic>
        <p:nvPicPr>
          <p:cNvPr id="17413" name="Picture 14" descr="R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6" y="777876"/>
            <a:ext cx="2493963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5" descr="D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9" y="830264"/>
            <a:ext cx="3805237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6" descr="ribo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2125663"/>
            <a:ext cx="2913062" cy="1339850"/>
          </a:xfrm>
          <a:prstGeom prst="rect">
            <a:avLst/>
          </a:prstGeom>
          <a:noFill/>
          <a:ln w="9525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40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CF644AD9-BE1A-4531-B401-0400439584FD}" type="slidenum">
              <a:rPr lang="en-US" altLang="hu-HU" sz="1400">
                <a:latin typeface="Arial" panose="020B0604020202020204" pitchFamily="34" charset="0"/>
              </a:rPr>
              <a:pPr eaLnBrk="1" hangingPunct="1"/>
              <a:t>17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graphicFrame>
        <p:nvGraphicFramePr>
          <p:cNvPr id="60526" name="Group 110"/>
          <p:cNvGraphicFramePr>
            <a:graphicFrameLocks noGrp="1"/>
          </p:cNvGraphicFramePr>
          <p:nvPr>
            <p:ph/>
          </p:nvPr>
        </p:nvGraphicFramePr>
        <p:xfrm>
          <a:off x="1981200" y="274638"/>
          <a:ext cx="8229600" cy="6316662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650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Jellemző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</a:rPr>
                        <a:t>DNS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66" charset="0"/>
                        </a:rPr>
                        <a:t>RNS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9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Nukleotidokból áll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</a:rPr>
                        <a:t>igen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66" charset="0"/>
                        </a:rPr>
                        <a:t>igen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Cukor típus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</a:rPr>
                        <a:t>dezoxiribóz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66" charset="0"/>
                        </a:rPr>
                        <a:t>ribóz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9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2’ hidroxil csoport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</a:rPr>
                        <a:t>nincs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66" charset="0"/>
                        </a:rPr>
                        <a:t>van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Bázisok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</a:rPr>
                        <a:t>A, G, C, T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66" charset="0"/>
                        </a:rPr>
                        <a:t>A, G, C, U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Nukleotidokat foszfodiészter kötés kapcsolja össze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</a:rPr>
                        <a:t>igen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66" charset="0"/>
                        </a:rPr>
                        <a:t>igen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32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Kettős vagy egyes szál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</a:rPr>
                        <a:t>általában kettős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66" charset="0"/>
                        </a:rPr>
                        <a:t>általában egyes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32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Másodlagos szerkezet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</a:rPr>
                        <a:t>kettős spirál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66" charset="0"/>
                        </a:rPr>
                        <a:t>többféle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Stabilitás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</a:rPr>
                        <a:t>stabil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66" charset="0"/>
                        </a:rPr>
                        <a:t>könnyen lebomlik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1" marB="46801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287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345898F9-9152-4A03-AAD7-3CED7F3C0E94}" type="slidenum">
              <a:rPr lang="en-US" altLang="hu-HU" sz="1400">
                <a:latin typeface="Arial" panose="020B0604020202020204" pitchFamily="34" charset="0"/>
              </a:rPr>
              <a:pPr eaLnBrk="1" hangingPunct="1"/>
              <a:t>18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1785939" y="53975"/>
            <a:ext cx="8497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Az RNS-ek fajtái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1822450" y="674689"/>
            <a:ext cx="8820150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800">
                <a:solidFill>
                  <a:srgbClr val="FF0000"/>
                </a:solidFill>
              </a:rPr>
              <a:t>I. Hírvivő RNS</a:t>
            </a:r>
            <a:r>
              <a:rPr lang="hu-HU" altLang="hu-HU" sz="1800"/>
              <a:t> (messenger RNA). A gének kifejeződése során keletkező másolat a DNS-ről, ami fehérjévé fordítódik.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>
                <a:solidFill>
                  <a:srgbClr val="FF0000"/>
                </a:solidFill>
              </a:rPr>
              <a:t>II. Funkcinális RNS</a:t>
            </a:r>
            <a:r>
              <a:rPr lang="hu-HU" altLang="hu-HU" sz="1800"/>
              <a:t>. Fehérjévé nem fordítódó RNS fajták, RNS-ként működnek: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>
                <a:solidFill>
                  <a:schemeClr val="accent2"/>
                </a:solidFill>
              </a:rPr>
              <a:t>1. Riboszóma RNS</a:t>
            </a:r>
            <a:r>
              <a:rPr lang="hu-HU" altLang="hu-HU" sz="1800"/>
              <a:t>. A riboszómák alkotórésze. A sejt RNS tartalmának legnagyobb részét teszik ki.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>
                <a:solidFill>
                  <a:schemeClr val="accent2"/>
                </a:solidFill>
              </a:rPr>
              <a:t>2. Transzfer RNS</a:t>
            </a:r>
            <a:r>
              <a:rPr lang="hu-HU" altLang="hu-HU" sz="1800"/>
              <a:t>. Aminosavakat szállítanak a transzlációhoz. Sejtenként 40-50 féle, hasonló méretű (70-90 nt), jellegzetes szerkezetű RNS félék.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>
                <a:solidFill>
                  <a:schemeClr val="accent2"/>
                </a:solidFill>
              </a:rPr>
              <a:t>3. Kis RNS-ek</a:t>
            </a:r>
            <a:r>
              <a:rPr lang="hu-HU" altLang="hu-HU" sz="1800"/>
              <a:t>. Rövid, szabadon vagy fehérjékhez kapcsolódva előforduló sokféle funkciót betöltő rövid RNS féleségek: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>
                <a:solidFill>
                  <a:srgbClr val="008000"/>
                </a:solidFill>
              </a:rPr>
              <a:t>- snRNS (small nuclear):</a:t>
            </a:r>
            <a:r>
              <a:rPr lang="hu-HU" altLang="hu-HU" sz="1800"/>
              <a:t> Kis nukleáris RNS. Pre-mRNS érés (eukariótákban), a spliceoszóma komponensei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>
                <a:solidFill>
                  <a:srgbClr val="008000"/>
                </a:solidFill>
              </a:rPr>
              <a:t>- miRNS (micro):</a:t>
            </a:r>
            <a:r>
              <a:rPr lang="hu-HU" altLang="hu-HU" sz="1800"/>
              <a:t> génkifejeződés szabályozása, több ponton (eukarióták)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>
                <a:solidFill>
                  <a:srgbClr val="008000"/>
                </a:solidFill>
              </a:rPr>
              <a:t>- siRNS (small interfering):</a:t>
            </a:r>
            <a:r>
              <a:rPr lang="hu-HU" altLang="hu-HU" sz="1800"/>
              <a:t> a genom integritásának megőrzését segítik (növényi és állati sejtekben pl. a vírusok szaporodásának gátlása, mozgó genetikai elemek áthelyeződése a genomban)</a:t>
            </a:r>
          </a:p>
          <a:p>
            <a:pPr eaLnBrk="1" hangingPunct="1">
              <a:spcBef>
                <a:spcPct val="50000"/>
              </a:spcBef>
            </a:pPr>
            <a:endParaRPr lang="hu-HU" altLang="hu-HU" sz="1800"/>
          </a:p>
          <a:p>
            <a:pPr eaLnBrk="1" hangingPunct="1">
              <a:spcBef>
                <a:spcPct val="50000"/>
              </a:spcBef>
            </a:pPr>
            <a:endParaRPr lang="en-US" altLang="hu-HU" sz="1800"/>
          </a:p>
        </p:txBody>
      </p:sp>
    </p:spTree>
    <p:extLst>
      <p:ext uri="{BB962C8B-B14F-4D97-AF65-F5344CB8AC3E}">
        <p14:creationId xmlns:p14="http://schemas.microsoft.com/office/powerpoint/2010/main" val="32720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86916FFA-056C-485C-BEAE-BAD9704F9D0D}" type="slidenum">
              <a:rPr lang="en-US" altLang="hu-HU" sz="1400">
                <a:latin typeface="Arial" panose="020B0604020202020204" pitchFamily="34" charset="0"/>
              </a:rPr>
              <a:pPr eaLnBrk="1" hangingPunct="1"/>
              <a:t>19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20483" name="Picture 4" descr="Kép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3" t="42479" r="40468" b="38573"/>
          <a:stretch>
            <a:fillRect/>
          </a:stretch>
        </p:blipFill>
        <p:spPr bwMode="auto">
          <a:xfrm>
            <a:off x="3484563" y="1120775"/>
            <a:ext cx="5156200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1804989" y="206375"/>
            <a:ext cx="8497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RNS preparátum növényből (Arabidopsis)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3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99531" y="2651124"/>
            <a:ext cx="10955867" cy="19716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Rectangle 2"/>
          <p:cNvSpPr/>
          <p:nvPr/>
        </p:nvSpPr>
        <p:spPr>
          <a:xfrm>
            <a:off x="508000" y="1032931"/>
            <a:ext cx="10955867" cy="11853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>
          <a:xfrm>
            <a:off x="8610600" y="6170081"/>
            <a:ext cx="2743200" cy="365125"/>
          </a:xfrm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642AEDFD-E1C1-4134-916A-90893238AE70}" type="slidenum">
              <a:rPr lang="en-US" altLang="hu-HU" sz="1400">
                <a:latin typeface="Arial" panose="020B0604020202020204" pitchFamily="34" charset="0"/>
              </a:rPr>
              <a:pPr eaLnBrk="1" hangingPunct="1"/>
              <a:t>2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3075" name="Téglalap 2"/>
          <p:cNvSpPr>
            <a:spLocks noChangeArrowheads="1"/>
          </p:cNvSpPr>
          <p:nvPr/>
        </p:nvSpPr>
        <p:spPr bwMode="auto">
          <a:xfrm>
            <a:off x="3609975" y="386290"/>
            <a:ext cx="6477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b="1" dirty="0"/>
              <a:t>A gének és a fehérjék kapcsolata</a:t>
            </a:r>
          </a:p>
        </p:txBody>
      </p:sp>
      <p:sp>
        <p:nvSpPr>
          <p:cNvPr id="3076" name="Szövegdoboz 3"/>
          <p:cNvSpPr txBox="1">
            <a:spLocks noChangeArrowheads="1"/>
          </p:cNvSpPr>
          <p:nvPr/>
        </p:nvSpPr>
        <p:spPr bwMode="auto">
          <a:xfrm>
            <a:off x="736600" y="1118657"/>
            <a:ext cx="1043093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dirty="0" smtClean="0"/>
              <a:t>1920- Morgan és Bridges: gének a kromoszómákon, géntérképezés</a:t>
            </a:r>
          </a:p>
          <a:p>
            <a:pPr eaLnBrk="1" hangingPunct="1"/>
            <a:endParaRPr lang="hu-HU" altLang="hu-HU" dirty="0"/>
          </a:p>
          <a:p>
            <a:pPr algn="ctr" eaLnBrk="1" hangingPunct="1"/>
            <a:r>
              <a:rPr lang="hu-HU" altLang="hu-HU" dirty="0" smtClean="0">
                <a:solidFill>
                  <a:srgbClr val="FF0000"/>
                </a:solidFill>
              </a:rPr>
              <a:t>Mi a gének anyaga – FEHÉRJE vagy DNS???</a:t>
            </a:r>
          </a:p>
          <a:p>
            <a:pPr algn="ctr" eaLnBrk="1" hangingPunct="1"/>
            <a:endParaRPr lang="hu-HU" altLang="hu-HU" dirty="0" smtClean="0">
              <a:solidFill>
                <a:srgbClr val="FF0000"/>
              </a:solidFill>
            </a:endParaRPr>
          </a:p>
          <a:p>
            <a:pPr eaLnBrk="1" hangingPunct="1"/>
            <a:endParaRPr lang="hu-HU" altLang="hu-HU" dirty="0"/>
          </a:p>
          <a:p>
            <a:pPr eaLnBrk="1" hangingPunct="1"/>
            <a:r>
              <a:rPr lang="hu-HU" altLang="hu-HU" dirty="0" smtClean="0"/>
              <a:t>1920 Garrod:</a:t>
            </a:r>
          </a:p>
          <a:p>
            <a:pPr eaLnBrk="1" hangingPunct="1"/>
            <a:r>
              <a:rPr lang="hu-HU" altLang="hu-HU" dirty="0"/>
              <a:t>	</a:t>
            </a:r>
            <a:r>
              <a:rPr lang="hu-HU" altLang="hu-HU" dirty="0" smtClean="0"/>
              <a:t>alkaptonúria </a:t>
            </a:r>
            <a:r>
              <a:rPr lang="hu-HU" altLang="hu-HU" sz="1600" dirty="0" smtClean="0"/>
              <a:t>(homogentizinsav felhalmozódás a vizeletben) </a:t>
            </a:r>
            <a:r>
              <a:rPr lang="hu-HU" altLang="hu-HU" dirty="0"/>
              <a:t>– öröklődő metabolikus </a:t>
            </a:r>
            <a:r>
              <a:rPr lang="hu-HU" altLang="hu-HU" dirty="0" smtClean="0"/>
              <a:t>hiba</a:t>
            </a:r>
          </a:p>
          <a:p>
            <a:pPr eaLnBrk="1" hangingPunct="1"/>
            <a:r>
              <a:rPr lang="hu-HU" altLang="hu-HU" dirty="0" smtClean="0"/>
              <a:t>	</a:t>
            </a:r>
            <a:endParaRPr lang="hu-HU" altLang="hu-HU" dirty="0"/>
          </a:p>
          <a:p>
            <a:pPr eaLnBrk="1" hangingPunct="1"/>
            <a:r>
              <a:rPr lang="hu-HU" altLang="hu-HU" dirty="0"/>
              <a:t>1940 Beadle és Tatum: egy gén egy enzim, </a:t>
            </a:r>
            <a:r>
              <a:rPr lang="hu-HU" altLang="hu-HU" i="1" dirty="0"/>
              <a:t>Neurospora crassa </a:t>
            </a:r>
            <a:r>
              <a:rPr lang="hu-HU" altLang="hu-HU" dirty="0"/>
              <a:t>(l.e</a:t>
            </a:r>
            <a:r>
              <a:rPr lang="hu-HU" altLang="hu-HU" dirty="0" smtClean="0"/>
              <a:t>.)</a:t>
            </a:r>
          </a:p>
          <a:p>
            <a:pPr eaLnBrk="1" hangingPunct="1"/>
            <a:endParaRPr lang="hu-HU" altLang="hu-HU" dirty="0"/>
          </a:p>
          <a:p>
            <a:pPr algn="ctr" eaLnBrk="1" hangingPunct="1"/>
            <a:r>
              <a:rPr lang="hu-HU" altLang="hu-HU" dirty="0">
                <a:solidFill>
                  <a:srgbClr val="FF0000"/>
                </a:solidFill>
              </a:rPr>
              <a:t>A</a:t>
            </a:r>
            <a:r>
              <a:rPr lang="hu-HU" altLang="hu-HU" dirty="0" smtClean="0">
                <a:solidFill>
                  <a:srgbClr val="FF0000"/>
                </a:solidFill>
              </a:rPr>
              <a:t> sejtekben zajló kémiai reakciók gének irányítása alatt állnak</a:t>
            </a:r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 smtClean="0"/>
          </a:p>
          <a:p>
            <a:pPr eaLnBrk="1" hangingPunct="1"/>
            <a:r>
              <a:rPr lang="hu-HU" altLang="hu-HU" dirty="0" smtClean="0"/>
              <a:t>1940-50-es </a:t>
            </a:r>
            <a:r>
              <a:rPr lang="hu-HU" altLang="hu-HU" dirty="0"/>
              <a:t>évek:</a:t>
            </a:r>
          </a:p>
          <a:p>
            <a:pPr eaLnBrk="1" hangingPunct="1"/>
            <a:r>
              <a:rPr lang="hu-HU" altLang="hu-HU" dirty="0"/>
              <a:t>	</a:t>
            </a:r>
            <a:r>
              <a:rPr lang="hu-HU" altLang="hu-HU" dirty="0">
                <a:solidFill>
                  <a:srgbClr val="FF0000"/>
                </a:solidFill>
              </a:rPr>
              <a:t>a gének anyaga DNS </a:t>
            </a:r>
            <a:r>
              <a:rPr lang="hu-HU" altLang="hu-HU" dirty="0"/>
              <a:t>(Griffith, Avery, Hershey és Chase)</a:t>
            </a:r>
          </a:p>
          <a:p>
            <a:pPr eaLnBrk="1" hangingPunct="1"/>
            <a:r>
              <a:rPr lang="hu-HU" altLang="hu-HU" dirty="0"/>
              <a:t>  	</a:t>
            </a:r>
            <a:r>
              <a:rPr lang="hu-HU" altLang="hu-HU" dirty="0">
                <a:solidFill>
                  <a:srgbClr val="FF0000"/>
                </a:solidFill>
              </a:rPr>
              <a:t>a DNS szerkezeti modellje </a:t>
            </a:r>
            <a:r>
              <a:rPr lang="hu-HU" altLang="hu-HU" dirty="0"/>
              <a:t>magyarázatot ad </a:t>
            </a:r>
            <a:r>
              <a:rPr lang="hu-HU" altLang="hu-HU" dirty="0" smtClean="0"/>
              <a:t>sok kérdésre (Watson </a:t>
            </a:r>
            <a:r>
              <a:rPr lang="hu-HU" altLang="hu-HU" dirty="0"/>
              <a:t>és Crick)</a:t>
            </a:r>
          </a:p>
        </p:txBody>
      </p:sp>
    </p:spTree>
    <p:extLst>
      <p:ext uri="{BB962C8B-B14F-4D97-AF65-F5344CB8AC3E}">
        <p14:creationId xmlns:p14="http://schemas.microsoft.com/office/powerpoint/2010/main" val="3831254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AFE2E427-EC00-416A-980F-D200C5869CD4}" type="slidenum">
              <a:rPr lang="en-US" altLang="hu-HU" sz="1400">
                <a:latin typeface="Arial" panose="020B0604020202020204" pitchFamily="34" charset="0"/>
              </a:rPr>
              <a:pPr eaLnBrk="1" hangingPunct="1"/>
              <a:t>20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21507" name="Picture 2" descr="összefoglal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752476"/>
            <a:ext cx="71374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1689100" y="217488"/>
            <a:ext cx="8859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A genetikai információ továbbítása pro- és eukariótákban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1889125" y="4941889"/>
            <a:ext cx="864235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800"/>
              <a:t>A transzkripció és a transzláció külön kompartmentben történik az eukariótákban, de azonos helyen bonyolódik a prokariótákban.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/>
              <a:t>A folyamatok egyébként nagyon hasonlóak: a tRNS szállítja az aminosavakat a riboszómákhoz, amelyek a mRNS megszabta sorrendben összekapcsolják az aminosavakat.</a:t>
            </a:r>
            <a:endParaRPr lang="en-US" altLang="hu-HU" sz="1800"/>
          </a:p>
        </p:txBody>
      </p:sp>
    </p:spTree>
    <p:extLst>
      <p:ext uri="{BB962C8B-B14F-4D97-AF65-F5344CB8AC3E}">
        <p14:creationId xmlns:p14="http://schemas.microsoft.com/office/powerpoint/2010/main" val="139675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F7863CFE-F4E5-4657-BC75-734B0F5747C7}" type="slidenum">
              <a:rPr lang="en-US" altLang="hu-HU" sz="1400">
                <a:latin typeface="Arial" panose="020B0604020202020204" pitchFamily="34" charset="0"/>
              </a:rPr>
              <a:pPr eaLnBrk="1" hangingPunct="1"/>
              <a:t>21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2616200" y="215900"/>
            <a:ext cx="6935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2400" b="1">
                <a:solidFill>
                  <a:srgbClr val="800000"/>
                </a:solidFill>
              </a:rPr>
              <a:t>A transzkripció és replikáció összehasonlítása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graphicFrame>
        <p:nvGraphicFramePr>
          <p:cNvPr id="58617" name="Group 249"/>
          <p:cNvGraphicFramePr>
            <a:graphicFrameLocks noGrp="1"/>
          </p:cNvGraphicFramePr>
          <p:nvPr>
            <p:ph/>
          </p:nvPr>
        </p:nvGraphicFramePr>
        <p:xfrm>
          <a:off x="2136776" y="1058863"/>
          <a:ext cx="7750175" cy="4954686"/>
        </p:xfrm>
        <a:graphic>
          <a:graphicData uri="http://schemas.openxmlformats.org/drawingml/2006/table">
            <a:tbl>
              <a:tblPr/>
              <a:tblGrid>
                <a:gridCol w="3875088"/>
                <a:gridCol w="3875087"/>
              </a:tblGrid>
              <a:tr h="4301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replikáció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18" marB="45718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transzkripció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3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Mindkét DNS szál végig átíródik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18" marB="45718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Csak a </a:t>
                      </a: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DNS egyik szála</a:t>
                      </a: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, és csakis </a:t>
                      </a: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 gének területén </a:t>
                      </a: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íródik át RNS-é.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65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Az átírást </a:t>
                      </a: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DNS polimeráz </a:t>
                      </a: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végzi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18" marB="45718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Az átírást </a:t>
                      </a: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RNS polimeráz </a:t>
                      </a: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végzi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4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 szintézis kezdése </a:t>
                      </a: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primer</a:t>
                      </a: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 igényel.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18" marB="45718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Wingdings" pitchFamily="2" charset="2"/>
                        </a:rPr>
                        <a:t>A szintézis kezdése primert nem igényel.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sym typeface="Wingdings" pitchFamily="2" charset="2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92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Sebessége </a:t>
                      </a: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gyors</a:t>
                      </a: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(1000 nt/sec)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18" marB="45718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Wingdings" pitchFamily="2" charset="2"/>
                        </a:rPr>
                        <a:t>Sebessége jóval </a:t>
                      </a: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Wingdings" pitchFamily="2" charset="2"/>
                        </a:rPr>
                        <a:t>lassabb</a:t>
                      </a: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Wingdings" pitchFamily="2" charset="2"/>
                        </a:rPr>
                        <a:t>, mint a replikációé (40 nt/sec).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92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Átírás iránya 5’</a:t>
                      </a: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Wingdings" pitchFamily="2" charset="2"/>
                        </a:rPr>
                        <a:t>3’, </a:t>
                      </a: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komplementa-ritás érvényesül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sym typeface="Wingdings" pitchFamily="2" charset="2"/>
                      </a:endParaRPr>
                    </a:p>
                  </a:txBody>
                  <a:tcPr marT="45718" marB="45718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Átírás iránya 5’</a:t>
                      </a: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Wingdings" pitchFamily="2" charset="2"/>
                        </a:rPr>
                        <a:t>3’, </a:t>
                      </a: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komplementa-ritás érvényesül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(kivéve, hogy A-val szembe U épül be).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713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CFFE0445-F77E-4AC9-8CD8-6C0F5F60D080}" type="slidenum">
              <a:rPr lang="en-US" altLang="hu-HU" sz="1400">
                <a:latin typeface="Arial" panose="020B0604020202020204" pitchFamily="34" charset="0"/>
              </a:rPr>
              <a:pPr eaLnBrk="1" hangingPunct="1"/>
              <a:t>22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23555" name="Picture 2" descr="Fig8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 r="33430" b="25903"/>
          <a:stretch>
            <a:fillRect/>
          </a:stretch>
        </p:blipFill>
        <p:spPr bwMode="auto">
          <a:xfrm>
            <a:off x="3343275" y="628650"/>
            <a:ext cx="5519738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3987800" y="215900"/>
            <a:ext cx="4503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2400" b="1">
                <a:solidFill>
                  <a:srgbClr val="800000"/>
                </a:solidFill>
              </a:rPr>
              <a:t>RNS polimeráz munka közben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61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D5E8695A-6AD5-4184-927F-A2786244E0A8}" type="slidenum">
              <a:rPr lang="en-US" altLang="hu-HU" sz="1400">
                <a:latin typeface="Arial" panose="020B0604020202020204" pitchFamily="34" charset="0"/>
              </a:rPr>
              <a:pPr eaLnBrk="1" hangingPunct="1"/>
              <a:t>23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24579" name="Picture 2" descr="8_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22676"/>
            <a:ext cx="914400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2208214" y="863600"/>
            <a:ext cx="77755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rgbClr val="FF0000"/>
                </a:solidFill>
              </a:rPr>
              <a:t>A traszkriptum nukleotid sorrendjével megegyező DNS szekvenciát tekintjük kódolónak.  </a:t>
            </a:r>
          </a:p>
          <a:p>
            <a:pPr eaLnBrk="1" hangingPunct="1">
              <a:spcBef>
                <a:spcPct val="50000"/>
              </a:spcBef>
            </a:pPr>
            <a:endParaRPr lang="hu-HU" altLang="hu-HU"/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 transzkriptum polaritása a kódoló szállal azonos.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 transzkript nukleotidsorrendje a kódoló szállal azonos (T helyett U).</a:t>
            </a:r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70948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781F821B-9EA0-4A42-8E5D-EC4A7F1BA55B}" type="slidenum">
              <a:rPr lang="en-US" altLang="hu-HU" sz="1400">
                <a:latin typeface="Arial" panose="020B0604020202020204" pitchFamily="34" charset="0"/>
              </a:rPr>
              <a:pPr eaLnBrk="1" hangingPunct="1"/>
              <a:t>24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8" t="20432" r="28880" b="5672"/>
          <a:stretch>
            <a:fillRect/>
          </a:stretch>
        </p:blipFill>
        <p:spPr bwMode="auto">
          <a:xfrm>
            <a:off x="2443164" y="38100"/>
            <a:ext cx="7253287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329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E129107D-2E3D-4F95-943A-ACBF8EF8D689}" type="slidenum">
              <a:rPr lang="en-US" altLang="hu-HU" sz="1400">
                <a:latin typeface="Arial" panose="020B0604020202020204" pitchFamily="34" charset="0"/>
              </a:rPr>
              <a:pPr eaLnBrk="1" hangingPunct="1"/>
              <a:t>25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905000" y="76200"/>
            <a:ext cx="849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A transzkripció áttekintése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1738314" y="5430838"/>
            <a:ext cx="8872537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800" dirty="0"/>
              <a:t>Az RNS szintézis </a:t>
            </a:r>
            <a:r>
              <a:rPr lang="hu-HU" altLang="hu-HU" sz="1800" dirty="0" smtClean="0"/>
              <a:t>ribonukleozid </a:t>
            </a:r>
            <a:r>
              <a:rPr lang="hu-HU" altLang="hu-HU" sz="1800" dirty="0"/>
              <a:t>trifoszfátokat (rNTPk) használ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 dirty="0"/>
              <a:t>Az új nukleotid a szál végi 3’ hidroxilhoz kapcsolódik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 dirty="0"/>
              <a:t>A szintézis iránya 5’</a:t>
            </a:r>
            <a:r>
              <a:rPr lang="hu-HU" altLang="hu-HU" sz="1800" dirty="0">
                <a:sym typeface="Wingdings" panose="05000000000000000000" pitchFamily="2" charset="2"/>
              </a:rPr>
              <a:t>3’ (a templát DNS szál leolvasása 3’-től 5’ irányba történik)</a:t>
            </a:r>
            <a:endParaRPr lang="en-US" altLang="hu-HU" sz="1800" dirty="0"/>
          </a:p>
        </p:txBody>
      </p:sp>
      <p:pic>
        <p:nvPicPr>
          <p:cNvPr id="27653" name="Picture 11" descr="Fig8_3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7" t="54498" r="3394" b="11961"/>
          <a:stretch>
            <a:fillRect/>
          </a:stretch>
        </p:blipFill>
        <p:spPr bwMode="auto">
          <a:xfrm>
            <a:off x="2047875" y="658813"/>
            <a:ext cx="8026400" cy="4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67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ED7C8E1A-D3DB-4674-837F-CBE031F35701}" type="slidenum">
              <a:rPr lang="en-US" altLang="hu-HU" sz="1400">
                <a:latin typeface="Arial" panose="020B0604020202020204" pitchFamily="34" charset="0"/>
              </a:rPr>
              <a:pPr eaLnBrk="1" hangingPunct="1"/>
              <a:t>26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1817688" y="1139826"/>
            <a:ext cx="86423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dirty="0"/>
              <a:t>A DNS kódolja azt az információt is, hogy hol kell elkezdeni, és befejezni a transzkripciót. 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altLang="hu-HU" dirty="0"/>
              <a:t>A </a:t>
            </a:r>
            <a:r>
              <a:rPr lang="hu-HU" altLang="hu-HU" dirty="0" smtClean="0"/>
              <a:t>kezdőpontot </a:t>
            </a:r>
            <a:r>
              <a:rPr lang="hu-HU" altLang="hu-HU" dirty="0"/>
              <a:t>a promóter, a végpontot a terminációs szekvencia jelzi.</a:t>
            </a:r>
            <a:endParaRPr lang="en-US" altLang="hu-HU" dirty="0"/>
          </a:p>
        </p:txBody>
      </p:sp>
      <p:sp>
        <p:nvSpPr>
          <p:cNvPr id="29700" name="Text Box 41"/>
          <p:cNvSpPr txBox="1">
            <a:spLocks noChangeArrowheads="1"/>
          </p:cNvSpPr>
          <p:nvPr/>
        </p:nvSpPr>
        <p:spPr bwMode="auto">
          <a:xfrm>
            <a:off x="1847850" y="2651126"/>
            <a:ext cx="8642350" cy="7016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/>
              <a:t>Minden transzkripciós egység promóterből, kódoló szakaszból és terminátorból áll.</a:t>
            </a:r>
            <a:endParaRPr lang="en-US" altLang="hu-HU"/>
          </a:p>
        </p:txBody>
      </p:sp>
      <p:sp>
        <p:nvSpPr>
          <p:cNvPr id="29701" name="Text Box 42"/>
          <p:cNvSpPr txBox="1">
            <a:spLocks noChangeArrowheads="1"/>
          </p:cNvSpPr>
          <p:nvPr/>
        </p:nvSpPr>
        <p:spPr bwMode="auto">
          <a:xfrm>
            <a:off x="4495801" y="257175"/>
            <a:ext cx="3332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2400" b="1">
                <a:solidFill>
                  <a:srgbClr val="800000"/>
                </a:solidFill>
              </a:rPr>
              <a:t>Promóter, terminátor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grpSp>
        <p:nvGrpSpPr>
          <p:cNvPr id="29702" name="Group 46"/>
          <p:cNvGrpSpPr>
            <a:grpSpLocks/>
          </p:cNvGrpSpPr>
          <p:nvPr/>
        </p:nvGrpSpPr>
        <p:grpSpPr bwMode="auto">
          <a:xfrm>
            <a:off x="1524001" y="3700463"/>
            <a:ext cx="8785225" cy="2463800"/>
            <a:chOff x="0" y="2331"/>
            <a:chExt cx="5534" cy="1552"/>
          </a:xfrm>
        </p:grpSpPr>
        <p:sp>
          <p:nvSpPr>
            <p:cNvPr id="29703" name="Rectangle 7"/>
            <p:cNvSpPr>
              <a:spLocks noChangeArrowheads="1"/>
            </p:cNvSpPr>
            <p:nvPr/>
          </p:nvSpPr>
          <p:spPr bwMode="auto">
            <a:xfrm>
              <a:off x="544" y="3112"/>
              <a:ext cx="1406" cy="45"/>
            </a:xfrm>
            <a:prstGeom prst="rect">
              <a:avLst/>
            </a:prstGeom>
            <a:solidFill>
              <a:srgbClr val="ABA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29704" name="Rectangle 8"/>
            <p:cNvSpPr>
              <a:spLocks noChangeArrowheads="1"/>
            </p:cNvSpPr>
            <p:nvPr/>
          </p:nvSpPr>
          <p:spPr bwMode="auto">
            <a:xfrm>
              <a:off x="544" y="3203"/>
              <a:ext cx="1406" cy="4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29705" name="Text Box 9"/>
            <p:cNvSpPr txBox="1">
              <a:spLocks noChangeArrowheads="1"/>
            </p:cNvSpPr>
            <p:nvPr/>
          </p:nvSpPr>
          <p:spPr bwMode="auto">
            <a:xfrm>
              <a:off x="1081" y="2886"/>
              <a:ext cx="68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>
                  <a:solidFill>
                    <a:schemeClr val="accent2"/>
                  </a:solidFill>
                </a:rPr>
                <a:t>promóter</a:t>
              </a:r>
              <a:endParaRPr lang="en-US" altLang="hu-HU" sz="1400">
                <a:solidFill>
                  <a:schemeClr val="accent2"/>
                </a:solidFill>
              </a:endParaRPr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1950" y="3112"/>
              <a:ext cx="2359" cy="45"/>
            </a:xfrm>
            <a:prstGeom prst="rect">
              <a:avLst/>
            </a:prstGeom>
            <a:solidFill>
              <a:srgbClr val="FFD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4309" y="3112"/>
              <a:ext cx="635" cy="45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4943" y="3112"/>
              <a:ext cx="409" cy="4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59405" name="Text Box 13"/>
            <p:cNvSpPr txBox="1">
              <a:spLocks noChangeArrowheads="1"/>
            </p:cNvSpPr>
            <p:nvPr/>
          </p:nvSpPr>
          <p:spPr bwMode="auto">
            <a:xfrm>
              <a:off x="2594" y="2880"/>
              <a:ext cx="11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hu-HU" sz="1400">
                  <a:solidFill>
                    <a:srgbClr val="A87C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RNS kódoló szakasz</a:t>
              </a:r>
              <a:endParaRPr lang="en-US" sz="1400">
                <a:solidFill>
                  <a:srgbClr val="A87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9710" name="Text Box 14"/>
            <p:cNvSpPr txBox="1">
              <a:spLocks noChangeArrowheads="1"/>
            </p:cNvSpPr>
            <p:nvPr/>
          </p:nvSpPr>
          <p:spPr bwMode="auto">
            <a:xfrm>
              <a:off x="2078" y="3291"/>
              <a:ext cx="16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Transzkripciós start hely</a:t>
              </a:r>
              <a:endParaRPr lang="en-US" altLang="hu-HU" sz="1400"/>
            </a:p>
          </p:txBody>
        </p:sp>
        <p:sp>
          <p:nvSpPr>
            <p:cNvPr id="29711" name="Text Box 15"/>
            <p:cNvSpPr txBox="1">
              <a:spLocks noChangeArrowheads="1"/>
            </p:cNvSpPr>
            <p:nvPr/>
          </p:nvSpPr>
          <p:spPr bwMode="auto">
            <a:xfrm>
              <a:off x="90" y="3419"/>
              <a:ext cx="8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Templát szál</a:t>
              </a:r>
              <a:endParaRPr lang="en-US" altLang="hu-HU" sz="1400"/>
            </a:p>
          </p:txBody>
        </p:sp>
        <p:sp>
          <p:nvSpPr>
            <p:cNvPr id="29712" name="Text Box 16"/>
            <p:cNvSpPr txBox="1">
              <a:spLocks noChangeArrowheads="1"/>
            </p:cNvSpPr>
            <p:nvPr/>
          </p:nvSpPr>
          <p:spPr bwMode="auto">
            <a:xfrm>
              <a:off x="4139" y="2753"/>
              <a:ext cx="82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u-HU" altLang="hu-HU" sz="1400">
                  <a:solidFill>
                    <a:srgbClr val="FF0000"/>
                  </a:solidFill>
                </a:rPr>
                <a:t>terminációs    szekvencia</a:t>
              </a:r>
              <a:endParaRPr lang="en-US" altLang="hu-HU" sz="1400">
                <a:solidFill>
                  <a:srgbClr val="FF0000"/>
                </a:solidFill>
              </a:endParaRPr>
            </a:p>
          </p:txBody>
        </p:sp>
        <p:sp>
          <p:nvSpPr>
            <p:cNvPr id="29713" name="Text Box 17"/>
            <p:cNvSpPr txBox="1">
              <a:spLocks noChangeArrowheads="1"/>
            </p:cNvSpPr>
            <p:nvPr/>
          </p:nvSpPr>
          <p:spPr bwMode="auto">
            <a:xfrm>
              <a:off x="0" y="2704"/>
              <a:ext cx="104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Nem templát szál</a:t>
              </a:r>
              <a:endParaRPr lang="en-US" altLang="hu-HU" sz="1400"/>
            </a:p>
          </p:txBody>
        </p:sp>
        <p:sp>
          <p:nvSpPr>
            <p:cNvPr id="29714" name="Text Box 18"/>
            <p:cNvSpPr txBox="1">
              <a:spLocks noChangeArrowheads="1"/>
            </p:cNvSpPr>
            <p:nvPr/>
          </p:nvSpPr>
          <p:spPr bwMode="auto">
            <a:xfrm>
              <a:off x="363" y="3042"/>
              <a:ext cx="22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5’</a:t>
              </a:r>
              <a:endParaRPr lang="en-US" altLang="hu-HU" sz="1400"/>
            </a:p>
          </p:txBody>
        </p:sp>
        <p:sp>
          <p:nvSpPr>
            <p:cNvPr id="29715" name="Text Box 19"/>
            <p:cNvSpPr txBox="1">
              <a:spLocks noChangeArrowheads="1"/>
            </p:cNvSpPr>
            <p:nvPr/>
          </p:nvSpPr>
          <p:spPr bwMode="auto">
            <a:xfrm>
              <a:off x="363" y="3192"/>
              <a:ext cx="22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3’</a:t>
              </a:r>
              <a:endParaRPr lang="en-US" altLang="hu-HU" sz="1400"/>
            </a:p>
          </p:txBody>
        </p:sp>
        <p:sp>
          <p:nvSpPr>
            <p:cNvPr id="29716" name="Line 20"/>
            <p:cNvSpPr>
              <a:spLocks noChangeShapeType="1"/>
            </p:cNvSpPr>
            <p:nvPr/>
          </p:nvSpPr>
          <p:spPr bwMode="auto">
            <a:xfrm>
              <a:off x="1930" y="2433"/>
              <a:ext cx="20" cy="9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9717" name="Line 21"/>
            <p:cNvSpPr>
              <a:spLocks noChangeShapeType="1"/>
            </p:cNvSpPr>
            <p:nvPr/>
          </p:nvSpPr>
          <p:spPr bwMode="auto">
            <a:xfrm>
              <a:off x="4944" y="2840"/>
              <a:ext cx="0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9718" name="Rectangle 23"/>
            <p:cNvSpPr>
              <a:spLocks noChangeArrowheads="1"/>
            </p:cNvSpPr>
            <p:nvPr/>
          </p:nvSpPr>
          <p:spPr bwMode="auto">
            <a:xfrm>
              <a:off x="1950" y="3203"/>
              <a:ext cx="2359" cy="45"/>
            </a:xfrm>
            <a:prstGeom prst="rect">
              <a:avLst/>
            </a:prstGeom>
            <a:solidFill>
              <a:srgbClr val="A87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29719" name="Rectangle 24"/>
            <p:cNvSpPr>
              <a:spLocks noChangeArrowheads="1"/>
            </p:cNvSpPr>
            <p:nvPr/>
          </p:nvSpPr>
          <p:spPr bwMode="auto">
            <a:xfrm>
              <a:off x="4309" y="3203"/>
              <a:ext cx="635" cy="45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29720" name="Rectangle 25"/>
            <p:cNvSpPr>
              <a:spLocks noChangeArrowheads="1"/>
            </p:cNvSpPr>
            <p:nvPr/>
          </p:nvSpPr>
          <p:spPr bwMode="auto">
            <a:xfrm>
              <a:off x="4944" y="3203"/>
              <a:ext cx="409" cy="45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29721" name="Line 26"/>
            <p:cNvSpPr>
              <a:spLocks noChangeShapeType="1"/>
            </p:cNvSpPr>
            <p:nvPr/>
          </p:nvSpPr>
          <p:spPr bwMode="auto">
            <a:xfrm flipV="1">
              <a:off x="771" y="3248"/>
              <a:ext cx="91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9722" name="Line 27"/>
            <p:cNvSpPr>
              <a:spLocks noChangeShapeType="1"/>
            </p:cNvSpPr>
            <p:nvPr/>
          </p:nvSpPr>
          <p:spPr bwMode="auto">
            <a:xfrm>
              <a:off x="771" y="2885"/>
              <a:ext cx="91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9723" name="Line 28"/>
            <p:cNvSpPr>
              <a:spLocks noChangeShapeType="1"/>
            </p:cNvSpPr>
            <p:nvPr/>
          </p:nvSpPr>
          <p:spPr bwMode="auto">
            <a:xfrm>
              <a:off x="1962" y="338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9724" name="Rectangle 30"/>
            <p:cNvSpPr>
              <a:spLocks noChangeArrowheads="1"/>
            </p:cNvSpPr>
            <p:nvPr/>
          </p:nvSpPr>
          <p:spPr bwMode="auto">
            <a:xfrm>
              <a:off x="1950" y="3636"/>
              <a:ext cx="2935" cy="4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29725" name="Text Box 32"/>
            <p:cNvSpPr txBox="1">
              <a:spLocks noChangeArrowheads="1"/>
            </p:cNvSpPr>
            <p:nvPr/>
          </p:nvSpPr>
          <p:spPr bwMode="auto">
            <a:xfrm>
              <a:off x="1765" y="3573"/>
              <a:ext cx="22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5’</a:t>
              </a:r>
              <a:endParaRPr lang="en-US" altLang="hu-HU" sz="1400"/>
            </a:p>
          </p:txBody>
        </p:sp>
        <p:sp>
          <p:nvSpPr>
            <p:cNvPr id="29726" name="Text Box 33"/>
            <p:cNvSpPr txBox="1">
              <a:spLocks noChangeArrowheads="1"/>
            </p:cNvSpPr>
            <p:nvPr/>
          </p:nvSpPr>
          <p:spPr bwMode="auto">
            <a:xfrm>
              <a:off x="4884" y="3566"/>
              <a:ext cx="22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3’</a:t>
              </a:r>
              <a:endParaRPr lang="en-US" altLang="hu-HU" sz="1400"/>
            </a:p>
          </p:txBody>
        </p:sp>
        <p:sp>
          <p:nvSpPr>
            <p:cNvPr id="29727" name="Text Box 34"/>
            <p:cNvSpPr txBox="1">
              <a:spLocks noChangeArrowheads="1"/>
            </p:cNvSpPr>
            <p:nvPr/>
          </p:nvSpPr>
          <p:spPr bwMode="auto">
            <a:xfrm>
              <a:off x="2903" y="3691"/>
              <a:ext cx="113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>
                  <a:solidFill>
                    <a:srgbClr val="008000"/>
                  </a:solidFill>
                </a:rPr>
                <a:t>RNS transzkriptum</a:t>
              </a:r>
              <a:endParaRPr lang="en-US" altLang="hu-HU" sz="1400">
                <a:solidFill>
                  <a:srgbClr val="008000"/>
                </a:solidFill>
              </a:endParaRPr>
            </a:p>
          </p:txBody>
        </p:sp>
        <p:sp>
          <p:nvSpPr>
            <p:cNvPr id="29728" name="Text Box 35"/>
            <p:cNvSpPr txBox="1">
              <a:spLocks noChangeArrowheads="1"/>
            </p:cNvSpPr>
            <p:nvPr/>
          </p:nvSpPr>
          <p:spPr bwMode="auto">
            <a:xfrm>
              <a:off x="5307" y="3021"/>
              <a:ext cx="22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3’</a:t>
              </a:r>
              <a:endParaRPr lang="en-US" altLang="hu-HU" sz="1400"/>
            </a:p>
          </p:txBody>
        </p:sp>
        <p:sp>
          <p:nvSpPr>
            <p:cNvPr id="29729" name="Text Box 36"/>
            <p:cNvSpPr txBox="1">
              <a:spLocks noChangeArrowheads="1"/>
            </p:cNvSpPr>
            <p:nvPr/>
          </p:nvSpPr>
          <p:spPr bwMode="auto">
            <a:xfrm>
              <a:off x="5307" y="3147"/>
              <a:ext cx="22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5’</a:t>
              </a:r>
              <a:endParaRPr lang="en-US" altLang="hu-HU" sz="1400"/>
            </a:p>
          </p:txBody>
        </p:sp>
        <p:sp>
          <p:nvSpPr>
            <p:cNvPr id="29730" name="Text Box 37"/>
            <p:cNvSpPr txBox="1">
              <a:spLocks noChangeArrowheads="1"/>
            </p:cNvSpPr>
            <p:nvPr/>
          </p:nvSpPr>
          <p:spPr bwMode="auto">
            <a:xfrm>
              <a:off x="982" y="2332"/>
              <a:ext cx="63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upstream</a:t>
              </a:r>
              <a:endParaRPr lang="en-US" altLang="hu-HU" sz="1400"/>
            </a:p>
          </p:txBody>
        </p:sp>
        <p:sp>
          <p:nvSpPr>
            <p:cNvPr id="29731" name="Text Box 38"/>
            <p:cNvSpPr txBox="1">
              <a:spLocks noChangeArrowheads="1"/>
            </p:cNvSpPr>
            <p:nvPr/>
          </p:nvSpPr>
          <p:spPr bwMode="auto">
            <a:xfrm>
              <a:off x="2261" y="2331"/>
              <a:ext cx="86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downstream</a:t>
              </a:r>
              <a:endParaRPr lang="en-US" altLang="hu-HU" sz="1400"/>
            </a:p>
          </p:txBody>
        </p:sp>
        <p:sp>
          <p:nvSpPr>
            <p:cNvPr id="29732" name="Line 44"/>
            <p:cNvSpPr>
              <a:spLocks noChangeShapeType="1"/>
            </p:cNvSpPr>
            <p:nvPr/>
          </p:nvSpPr>
          <p:spPr bwMode="auto">
            <a:xfrm>
              <a:off x="1687" y="2433"/>
              <a:ext cx="5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74638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30CDA7BB-75BC-46A3-B056-E220F2864959}" type="slidenum">
              <a:rPr lang="en-US" altLang="hu-HU" sz="1400">
                <a:latin typeface="Arial" panose="020B0604020202020204" pitchFamily="34" charset="0"/>
              </a:rPr>
              <a:pPr eaLnBrk="1" hangingPunct="1"/>
              <a:t>27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3946525" y="390526"/>
            <a:ext cx="413385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A transzkripció szakaszai:</a:t>
            </a:r>
          </a:p>
          <a:p>
            <a:pPr algn="ctr" eaLnBrk="1" hangingPunct="1">
              <a:spcBef>
                <a:spcPct val="50000"/>
              </a:spcBef>
            </a:pPr>
            <a:endParaRPr lang="hu-HU" altLang="hu-HU" sz="2400" b="1"/>
          </a:p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chemeClr val="accent2"/>
                </a:solidFill>
              </a:rPr>
              <a:t>- iniciáció (kezdés)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A87C00"/>
                </a:solidFill>
              </a:rPr>
              <a:t>- elongáció (átírás)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altLang="hu-HU"/>
              <a:t>        </a:t>
            </a:r>
            <a:r>
              <a:rPr lang="hu-HU" altLang="hu-HU">
                <a:solidFill>
                  <a:srgbClr val="FF0000"/>
                </a:solidFill>
              </a:rPr>
              <a:t>- termináció (befejezés)</a:t>
            </a:r>
            <a:endParaRPr lang="en-US" altLang="hu-HU">
              <a:solidFill>
                <a:srgbClr val="FF0000"/>
              </a:solidFill>
            </a:endParaRPr>
          </a:p>
        </p:txBody>
      </p:sp>
      <p:grpSp>
        <p:nvGrpSpPr>
          <p:cNvPr id="30724" name="Group 38"/>
          <p:cNvGrpSpPr>
            <a:grpSpLocks/>
          </p:cNvGrpSpPr>
          <p:nvPr/>
        </p:nvGrpSpPr>
        <p:grpSpPr bwMode="auto">
          <a:xfrm>
            <a:off x="1524001" y="3678238"/>
            <a:ext cx="8785225" cy="2463800"/>
            <a:chOff x="0" y="2331"/>
            <a:chExt cx="5534" cy="1552"/>
          </a:xfrm>
        </p:grpSpPr>
        <p:sp>
          <p:nvSpPr>
            <p:cNvPr id="30725" name="Rectangle 39"/>
            <p:cNvSpPr>
              <a:spLocks noChangeArrowheads="1"/>
            </p:cNvSpPr>
            <p:nvPr/>
          </p:nvSpPr>
          <p:spPr bwMode="auto">
            <a:xfrm>
              <a:off x="544" y="3112"/>
              <a:ext cx="1406" cy="45"/>
            </a:xfrm>
            <a:prstGeom prst="rect">
              <a:avLst/>
            </a:prstGeom>
            <a:solidFill>
              <a:srgbClr val="ABA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30726" name="Rectangle 40"/>
            <p:cNvSpPr>
              <a:spLocks noChangeArrowheads="1"/>
            </p:cNvSpPr>
            <p:nvPr/>
          </p:nvSpPr>
          <p:spPr bwMode="auto">
            <a:xfrm>
              <a:off x="544" y="3203"/>
              <a:ext cx="1406" cy="4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30727" name="Text Box 41"/>
            <p:cNvSpPr txBox="1">
              <a:spLocks noChangeArrowheads="1"/>
            </p:cNvSpPr>
            <p:nvPr/>
          </p:nvSpPr>
          <p:spPr bwMode="auto">
            <a:xfrm>
              <a:off x="1081" y="2886"/>
              <a:ext cx="68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>
                  <a:solidFill>
                    <a:schemeClr val="accent2"/>
                  </a:solidFill>
                </a:rPr>
                <a:t>promóter</a:t>
              </a:r>
              <a:endParaRPr lang="en-US" altLang="hu-HU" sz="1400">
                <a:solidFill>
                  <a:schemeClr val="accent2"/>
                </a:solidFill>
              </a:endParaRPr>
            </a:p>
          </p:txBody>
        </p:sp>
        <p:sp>
          <p:nvSpPr>
            <p:cNvPr id="30728" name="Rectangle 42"/>
            <p:cNvSpPr>
              <a:spLocks noChangeArrowheads="1"/>
            </p:cNvSpPr>
            <p:nvPr/>
          </p:nvSpPr>
          <p:spPr bwMode="auto">
            <a:xfrm>
              <a:off x="1950" y="3112"/>
              <a:ext cx="2359" cy="45"/>
            </a:xfrm>
            <a:prstGeom prst="rect">
              <a:avLst/>
            </a:prstGeom>
            <a:solidFill>
              <a:srgbClr val="FFD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30729" name="Rectangle 43"/>
            <p:cNvSpPr>
              <a:spLocks noChangeArrowheads="1"/>
            </p:cNvSpPr>
            <p:nvPr/>
          </p:nvSpPr>
          <p:spPr bwMode="auto">
            <a:xfrm>
              <a:off x="4309" y="3112"/>
              <a:ext cx="635" cy="45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30730" name="Rectangle 44"/>
            <p:cNvSpPr>
              <a:spLocks noChangeArrowheads="1"/>
            </p:cNvSpPr>
            <p:nvPr/>
          </p:nvSpPr>
          <p:spPr bwMode="auto">
            <a:xfrm>
              <a:off x="4943" y="3112"/>
              <a:ext cx="409" cy="4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76845" name="Text Box 45"/>
            <p:cNvSpPr txBox="1">
              <a:spLocks noChangeArrowheads="1"/>
            </p:cNvSpPr>
            <p:nvPr/>
          </p:nvSpPr>
          <p:spPr bwMode="auto">
            <a:xfrm>
              <a:off x="2594" y="2880"/>
              <a:ext cx="11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hu-HU" sz="1400">
                  <a:solidFill>
                    <a:srgbClr val="A87C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RNS kódoló szakasz</a:t>
              </a:r>
              <a:endParaRPr lang="en-US" sz="1400">
                <a:solidFill>
                  <a:srgbClr val="A87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0732" name="Text Box 46"/>
            <p:cNvSpPr txBox="1">
              <a:spLocks noChangeArrowheads="1"/>
            </p:cNvSpPr>
            <p:nvPr/>
          </p:nvSpPr>
          <p:spPr bwMode="auto">
            <a:xfrm>
              <a:off x="2078" y="3291"/>
              <a:ext cx="16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Transzkripciós start hely</a:t>
              </a:r>
              <a:endParaRPr lang="en-US" altLang="hu-HU" sz="1400"/>
            </a:p>
          </p:txBody>
        </p:sp>
        <p:sp>
          <p:nvSpPr>
            <p:cNvPr id="30733" name="Text Box 47"/>
            <p:cNvSpPr txBox="1">
              <a:spLocks noChangeArrowheads="1"/>
            </p:cNvSpPr>
            <p:nvPr/>
          </p:nvSpPr>
          <p:spPr bwMode="auto">
            <a:xfrm>
              <a:off x="90" y="3419"/>
              <a:ext cx="8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Templát szál</a:t>
              </a:r>
              <a:endParaRPr lang="en-US" altLang="hu-HU" sz="1400"/>
            </a:p>
          </p:txBody>
        </p:sp>
        <p:sp>
          <p:nvSpPr>
            <p:cNvPr id="30734" name="Text Box 48"/>
            <p:cNvSpPr txBox="1">
              <a:spLocks noChangeArrowheads="1"/>
            </p:cNvSpPr>
            <p:nvPr/>
          </p:nvSpPr>
          <p:spPr bwMode="auto">
            <a:xfrm>
              <a:off x="4139" y="2753"/>
              <a:ext cx="82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u-HU" altLang="hu-HU" sz="1400">
                  <a:solidFill>
                    <a:srgbClr val="FF0000"/>
                  </a:solidFill>
                </a:rPr>
                <a:t>terminációs    szekvencia</a:t>
              </a:r>
              <a:endParaRPr lang="en-US" altLang="hu-HU" sz="1400">
                <a:solidFill>
                  <a:srgbClr val="FF0000"/>
                </a:solidFill>
              </a:endParaRPr>
            </a:p>
          </p:txBody>
        </p:sp>
        <p:sp>
          <p:nvSpPr>
            <p:cNvPr id="30735" name="Text Box 49"/>
            <p:cNvSpPr txBox="1">
              <a:spLocks noChangeArrowheads="1"/>
            </p:cNvSpPr>
            <p:nvPr/>
          </p:nvSpPr>
          <p:spPr bwMode="auto">
            <a:xfrm>
              <a:off x="0" y="2704"/>
              <a:ext cx="104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Nem templát szál</a:t>
              </a:r>
              <a:endParaRPr lang="en-US" altLang="hu-HU" sz="1400"/>
            </a:p>
          </p:txBody>
        </p:sp>
        <p:sp>
          <p:nvSpPr>
            <p:cNvPr id="30736" name="Text Box 50"/>
            <p:cNvSpPr txBox="1">
              <a:spLocks noChangeArrowheads="1"/>
            </p:cNvSpPr>
            <p:nvPr/>
          </p:nvSpPr>
          <p:spPr bwMode="auto">
            <a:xfrm>
              <a:off x="363" y="3042"/>
              <a:ext cx="22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5’</a:t>
              </a:r>
              <a:endParaRPr lang="en-US" altLang="hu-HU" sz="1400"/>
            </a:p>
          </p:txBody>
        </p:sp>
        <p:sp>
          <p:nvSpPr>
            <p:cNvPr id="30737" name="Text Box 51"/>
            <p:cNvSpPr txBox="1">
              <a:spLocks noChangeArrowheads="1"/>
            </p:cNvSpPr>
            <p:nvPr/>
          </p:nvSpPr>
          <p:spPr bwMode="auto">
            <a:xfrm>
              <a:off x="363" y="3192"/>
              <a:ext cx="22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3’</a:t>
              </a:r>
              <a:endParaRPr lang="en-US" altLang="hu-HU" sz="1400"/>
            </a:p>
          </p:txBody>
        </p:sp>
        <p:sp>
          <p:nvSpPr>
            <p:cNvPr id="30738" name="Line 52"/>
            <p:cNvSpPr>
              <a:spLocks noChangeShapeType="1"/>
            </p:cNvSpPr>
            <p:nvPr/>
          </p:nvSpPr>
          <p:spPr bwMode="auto">
            <a:xfrm>
              <a:off x="1930" y="2433"/>
              <a:ext cx="20" cy="9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0739" name="Line 53"/>
            <p:cNvSpPr>
              <a:spLocks noChangeShapeType="1"/>
            </p:cNvSpPr>
            <p:nvPr/>
          </p:nvSpPr>
          <p:spPr bwMode="auto">
            <a:xfrm>
              <a:off x="4944" y="2840"/>
              <a:ext cx="0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0740" name="Rectangle 54"/>
            <p:cNvSpPr>
              <a:spLocks noChangeArrowheads="1"/>
            </p:cNvSpPr>
            <p:nvPr/>
          </p:nvSpPr>
          <p:spPr bwMode="auto">
            <a:xfrm>
              <a:off x="1950" y="3203"/>
              <a:ext cx="2359" cy="45"/>
            </a:xfrm>
            <a:prstGeom prst="rect">
              <a:avLst/>
            </a:prstGeom>
            <a:solidFill>
              <a:srgbClr val="A87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30741" name="Rectangle 55"/>
            <p:cNvSpPr>
              <a:spLocks noChangeArrowheads="1"/>
            </p:cNvSpPr>
            <p:nvPr/>
          </p:nvSpPr>
          <p:spPr bwMode="auto">
            <a:xfrm>
              <a:off x="4309" y="3203"/>
              <a:ext cx="635" cy="45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30742" name="Rectangle 56"/>
            <p:cNvSpPr>
              <a:spLocks noChangeArrowheads="1"/>
            </p:cNvSpPr>
            <p:nvPr/>
          </p:nvSpPr>
          <p:spPr bwMode="auto">
            <a:xfrm>
              <a:off x="4944" y="3203"/>
              <a:ext cx="409" cy="45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30743" name="Line 57"/>
            <p:cNvSpPr>
              <a:spLocks noChangeShapeType="1"/>
            </p:cNvSpPr>
            <p:nvPr/>
          </p:nvSpPr>
          <p:spPr bwMode="auto">
            <a:xfrm flipV="1">
              <a:off x="771" y="3248"/>
              <a:ext cx="91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0744" name="Line 58"/>
            <p:cNvSpPr>
              <a:spLocks noChangeShapeType="1"/>
            </p:cNvSpPr>
            <p:nvPr/>
          </p:nvSpPr>
          <p:spPr bwMode="auto">
            <a:xfrm>
              <a:off x="771" y="2885"/>
              <a:ext cx="91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0745" name="Line 59"/>
            <p:cNvSpPr>
              <a:spLocks noChangeShapeType="1"/>
            </p:cNvSpPr>
            <p:nvPr/>
          </p:nvSpPr>
          <p:spPr bwMode="auto">
            <a:xfrm>
              <a:off x="1962" y="338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0746" name="Rectangle 60"/>
            <p:cNvSpPr>
              <a:spLocks noChangeArrowheads="1"/>
            </p:cNvSpPr>
            <p:nvPr/>
          </p:nvSpPr>
          <p:spPr bwMode="auto">
            <a:xfrm>
              <a:off x="1950" y="3636"/>
              <a:ext cx="2935" cy="4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30747" name="Text Box 61"/>
            <p:cNvSpPr txBox="1">
              <a:spLocks noChangeArrowheads="1"/>
            </p:cNvSpPr>
            <p:nvPr/>
          </p:nvSpPr>
          <p:spPr bwMode="auto">
            <a:xfrm>
              <a:off x="1814" y="3566"/>
              <a:ext cx="22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5’</a:t>
              </a:r>
              <a:endParaRPr lang="en-US" altLang="hu-HU" sz="1400"/>
            </a:p>
          </p:txBody>
        </p:sp>
        <p:sp>
          <p:nvSpPr>
            <p:cNvPr id="30748" name="Text Box 62"/>
            <p:cNvSpPr txBox="1">
              <a:spLocks noChangeArrowheads="1"/>
            </p:cNvSpPr>
            <p:nvPr/>
          </p:nvSpPr>
          <p:spPr bwMode="auto">
            <a:xfrm>
              <a:off x="4898" y="3566"/>
              <a:ext cx="22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3’</a:t>
              </a:r>
              <a:endParaRPr lang="en-US" altLang="hu-HU" sz="1400"/>
            </a:p>
          </p:txBody>
        </p:sp>
        <p:sp>
          <p:nvSpPr>
            <p:cNvPr id="30749" name="Text Box 63"/>
            <p:cNvSpPr txBox="1">
              <a:spLocks noChangeArrowheads="1"/>
            </p:cNvSpPr>
            <p:nvPr/>
          </p:nvSpPr>
          <p:spPr bwMode="auto">
            <a:xfrm>
              <a:off x="2903" y="3691"/>
              <a:ext cx="113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>
                  <a:solidFill>
                    <a:srgbClr val="008000"/>
                  </a:solidFill>
                </a:rPr>
                <a:t>RNS transzkriptum</a:t>
              </a:r>
              <a:endParaRPr lang="en-US" altLang="hu-HU" sz="1400">
                <a:solidFill>
                  <a:srgbClr val="008000"/>
                </a:solidFill>
              </a:endParaRPr>
            </a:p>
          </p:txBody>
        </p:sp>
        <p:sp>
          <p:nvSpPr>
            <p:cNvPr id="30750" name="Text Box 64"/>
            <p:cNvSpPr txBox="1">
              <a:spLocks noChangeArrowheads="1"/>
            </p:cNvSpPr>
            <p:nvPr/>
          </p:nvSpPr>
          <p:spPr bwMode="auto">
            <a:xfrm>
              <a:off x="5307" y="3021"/>
              <a:ext cx="22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3’</a:t>
              </a:r>
              <a:endParaRPr lang="en-US" altLang="hu-HU" sz="1400"/>
            </a:p>
          </p:txBody>
        </p:sp>
        <p:sp>
          <p:nvSpPr>
            <p:cNvPr id="30751" name="Text Box 65"/>
            <p:cNvSpPr txBox="1">
              <a:spLocks noChangeArrowheads="1"/>
            </p:cNvSpPr>
            <p:nvPr/>
          </p:nvSpPr>
          <p:spPr bwMode="auto">
            <a:xfrm>
              <a:off x="5307" y="3147"/>
              <a:ext cx="22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5’</a:t>
              </a:r>
              <a:endParaRPr lang="en-US" altLang="hu-HU" sz="1400"/>
            </a:p>
          </p:txBody>
        </p:sp>
        <p:sp>
          <p:nvSpPr>
            <p:cNvPr id="30752" name="Text Box 66"/>
            <p:cNvSpPr txBox="1">
              <a:spLocks noChangeArrowheads="1"/>
            </p:cNvSpPr>
            <p:nvPr/>
          </p:nvSpPr>
          <p:spPr bwMode="auto">
            <a:xfrm>
              <a:off x="982" y="2332"/>
              <a:ext cx="63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upstream</a:t>
              </a:r>
              <a:endParaRPr lang="en-US" altLang="hu-HU" sz="1400"/>
            </a:p>
          </p:txBody>
        </p:sp>
        <p:sp>
          <p:nvSpPr>
            <p:cNvPr id="30753" name="Text Box 67"/>
            <p:cNvSpPr txBox="1">
              <a:spLocks noChangeArrowheads="1"/>
            </p:cNvSpPr>
            <p:nvPr/>
          </p:nvSpPr>
          <p:spPr bwMode="auto">
            <a:xfrm>
              <a:off x="2261" y="2331"/>
              <a:ext cx="86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downstream</a:t>
              </a:r>
              <a:endParaRPr lang="en-US" altLang="hu-HU" sz="1400"/>
            </a:p>
          </p:txBody>
        </p:sp>
        <p:sp>
          <p:nvSpPr>
            <p:cNvPr id="30754" name="Line 68"/>
            <p:cNvSpPr>
              <a:spLocks noChangeShapeType="1"/>
            </p:cNvSpPr>
            <p:nvPr/>
          </p:nvSpPr>
          <p:spPr bwMode="auto">
            <a:xfrm>
              <a:off x="1687" y="2433"/>
              <a:ext cx="5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53061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8991800B-C73A-43DF-A63F-CAE6AC32264C}" type="slidenum">
              <a:rPr lang="en-US" altLang="hu-HU" sz="1400">
                <a:latin typeface="Arial" panose="020B0604020202020204" pitchFamily="34" charset="0"/>
              </a:rPr>
              <a:pPr eaLnBrk="1" hangingPunct="1"/>
              <a:t>28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26627" name="Kép 2" descr="Transzkr alap 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9" y="512764"/>
            <a:ext cx="7246937" cy="636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1905000" y="76200"/>
            <a:ext cx="849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A transzkripció áttekintése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43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177BCF9E-AD2A-4383-9376-B9D3E6748C11}" type="slidenum">
              <a:rPr lang="en-US" altLang="hu-HU" sz="1400">
                <a:latin typeface="Arial" panose="020B0604020202020204" pitchFamily="34" charset="0"/>
              </a:rPr>
              <a:pPr eaLnBrk="1" hangingPunct="1"/>
              <a:t>29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128839" y="322263"/>
            <a:ext cx="7920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A traszkripció elekronmikroszrópos képe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797050" y="5510214"/>
            <a:ext cx="86423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/>
              <a:t>Egyetlen génről egyszerre sok transzkriptum íródik, és az RNS láncok hossza a gén elejétől távolodva nő. </a:t>
            </a:r>
            <a:endParaRPr lang="en-US" altLang="hu-HU"/>
          </a:p>
        </p:txBody>
      </p:sp>
      <p:grpSp>
        <p:nvGrpSpPr>
          <p:cNvPr id="28677" name="Group 20"/>
          <p:cNvGrpSpPr>
            <a:grpSpLocks/>
          </p:cNvGrpSpPr>
          <p:nvPr/>
        </p:nvGrpSpPr>
        <p:grpSpPr bwMode="auto">
          <a:xfrm>
            <a:off x="2136776" y="1323975"/>
            <a:ext cx="7762875" cy="3727450"/>
            <a:chOff x="386" y="834"/>
            <a:chExt cx="4890" cy="2348"/>
          </a:xfrm>
        </p:grpSpPr>
        <p:sp>
          <p:nvSpPr>
            <p:cNvPr id="28678" name="Rectangle 5"/>
            <p:cNvSpPr>
              <a:spLocks noChangeArrowheads="1"/>
            </p:cNvSpPr>
            <p:nvPr/>
          </p:nvSpPr>
          <p:spPr bwMode="auto">
            <a:xfrm>
              <a:off x="386" y="2076"/>
              <a:ext cx="1434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/>
                <a:t>kétéltű  rRNS gének átírásának EM képe</a:t>
              </a:r>
              <a:endParaRPr lang="en-US" altLang="hu-HU"/>
            </a:p>
          </p:txBody>
        </p:sp>
        <p:pic>
          <p:nvPicPr>
            <p:cNvPr id="28679" name="Picture 13" descr="Miller-Beatt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4" y="834"/>
              <a:ext cx="3312" cy="2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0" name="Text Box 15"/>
            <p:cNvSpPr txBox="1">
              <a:spLocks noChangeArrowheads="1"/>
            </p:cNvSpPr>
            <p:nvPr/>
          </p:nvSpPr>
          <p:spPr bwMode="auto">
            <a:xfrm>
              <a:off x="1027" y="1278"/>
              <a:ext cx="67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hu-HU" altLang="hu-HU">
                  <a:solidFill>
                    <a:srgbClr val="FF3300"/>
                  </a:solidFill>
                </a:rPr>
                <a:t>egy gén</a:t>
              </a:r>
              <a:endParaRPr lang="en-US" altLang="hu-HU">
                <a:solidFill>
                  <a:srgbClr val="FF3300"/>
                </a:solidFill>
              </a:endParaRPr>
            </a:p>
          </p:txBody>
        </p:sp>
        <p:sp>
          <p:nvSpPr>
            <p:cNvPr id="28681" name="Text Box 16"/>
            <p:cNvSpPr txBox="1">
              <a:spLocks noChangeArrowheads="1"/>
            </p:cNvSpPr>
            <p:nvPr/>
          </p:nvSpPr>
          <p:spPr bwMode="auto">
            <a:xfrm>
              <a:off x="4258" y="1588"/>
              <a:ext cx="4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hu-HU" altLang="hu-HU" b="1">
                  <a:solidFill>
                    <a:srgbClr val="008000"/>
                  </a:solidFill>
                </a:rPr>
                <a:t>DNS</a:t>
              </a:r>
              <a:endParaRPr lang="en-US" altLang="hu-HU" b="1">
                <a:solidFill>
                  <a:srgbClr val="008000"/>
                </a:solidFill>
              </a:endParaRPr>
            </a:p>
          </p:txBody>
        </p:sp>
        <p:sp>
          <p:nvSpPr>
            <p:cNvPr id="28682" name="Line 17"/>
            <p:cNvSpPr>
              <a:spLocks noChangeShapeType="1"/>
            </p:cNvSpPr>
            <p:nvPr/>
          </p:nvSpPr>
          <p:spPr bwMode="auto">
            <a:xfrm flipV="1">
              <a:off x="1762" y="1063"/>
              <a:ext cx="996" cy="38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8683" name="Line 18"/>
            <p:cNvSpPr>
              <a:spLocks noChangeShapeType="1"/>
            </p:cNvSpPr>
            <p:nvPr/>
          </p:nvSpPr>
          <p:spPr bwMode="auto">
            <a:xfrm>
              <a:off x="1755" y="1443"/>
              <a:ext cx="583" cy="113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03349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B05FFBCE-3130-4B12-85A2-37401CEF996D}" type="slidenum">
              <a:rPr lang="en-US" altLang="hu-HU" sz="1400">
                <a:latin typeface="Arial" panose="020B0604020202020204" pitchFamily="34" charset="0"/>
              </a:rPr>
              <a:pPr eaLnBrk="1" hangingPunct="1"/>
              <a:t>3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2343113" y="81390"/>
            <a:ext cx="75264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hu-HU" altLang="hu-HU" sz="2400" b="1" dirty="0">
                <a:solidFill>
                  <a:srgbClr val="800000"/>
                </a:solidFill>
              </a:rPr>
              <a:t>Az első fehérjeszekvencia </a:t>
            </a:r>
            <a:r>
              <a:rPr lang="hu-HU" altLang="hu-HU" sz="2400" b="1" dirty="0" smtClean="0">
                <a:solidFill>
                  <a:srgbClr val="800000"/>
                </a:solidFill>
              </a:rPr>
              <a:t>meghatározása (1955)</a:t>
            </a:r>
            <a:endParaRPr lang="hu-HU" altLang="hu-HU" sz="2400" dirty="0">
              <a:solidFill>
                <a:srgbClr val="800000"/>
              </a:solidFill>
            </a:endParaRPr>
          </a:p>
          <a:p>
            <a:pPr algn="ctr" eaLnBrk="1" hangingPunct="1"/>
            <a:r>
              <a:rPr lang="hu-HU" altLang="hu-HU" sz="2400" dirty="0"/>
              <a:t>(az elsődleges szerkezet megfejtése) </a:t>
            </a:r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1811338" y="1009651"/>
            <a:ext cx="730885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hu-HU" altLang="hu-HU" sz="1800"/>
              <a:t> egy adott fehérje mindig ugyanazokra az aminosav alkotókra bontható szét</a:t>
            </a:r>
          </a:p>
          <a:p>
            <a:pPr eaLnBrk="1" hangingPunct="1">
              <a:buFontTx/>
              <a:buChar char="-"/>
            </a:pPr>
            <a:r>
              <a:rPr lang="hu-HU" altLang="hu-HU" sz="1800"/>
              <a:t> 20 féle as.</a:t>
            </a:r>
          </a:p>
          <a:p>
            <a:pPr eaLnBrk="1" hangingPunct="1"/>
            <a:r>
              <a:rPr lang="hu-HU" altLang="hu-HU" sz="1800"/>
              <a:t>- az aminosavak lineáris sorrendben kapcsolódnak egymáshoz</a:t>
            </a:r>
          </a:p>
          <a:p>
            <a:pPr eaLnBrk="1" hangingPunct="1"/>
            <a:endParaRPr lang="hu-HU" altLang="hu-HU" sz="1800"/>
          </a:p>
          <a:p>
            <a:pPr algn="ctr" eaLnBrk="1" hangingPunct="1"/>
            <a:r>
              <a:rPr lang="hu-HU" altLang="hu-HU" sz="1800"/>
              <a:t>a fehérjék tulajdonságait az azokat alkotó aminosavak </a:t>
            </a:r>
            <a:r>
              <a:rPr lang="hu-HU" altLang="hu-HU" sz="1800" u="sng"/>
              <a:t>milyensége és sorrendje</a:t>
            </a:r>
            <a:r>
              <a:rPr lang="hu-HU" altLang="hu-HU" sz="1800"/>
              <a:t> határozza meg</a:t>
            </a:r>
          </a:p>
          <a:p>
            <a:pPr eaLnBrk="1" hangingPunct="1"/>
            <a:endParaRPr lang="hu-HU" altLang="hu-HU" sz="1800"/>
          </a:p>
          <a:p>
            <a:pPr algn="ctr" eaLnBrk="1" hangingPunct="1"/>
            <a:r>
              <a:rPr lang="hu-HU" altLang="hu-HU" sz="1800">
                <a:solidFill>
                  <a:srgbClr val="FF0000"/>
                </a:solidFill>
              </a:rPr>
              <a:t>	</a:t>
            </a:r>
            <a:endParaRPr lang="hu-HU" altLang="hu-HU" sz="1800"/>
          </a:p>
        </p:txBody>
      </p:sp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981076"/>
            <a:ext cx="15430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angle 5"/>
          <p:cNvSpPr>
            <a:spLocks noChangeArrowheads="1"/>
          </p:cNvSpPr>
          <p:nvPr/>
        </p:nvSpPr>
        <p:spPr bwMode="auto">
          <a:xfrm>
            <a:off x="1992313" y="3840164"/>
            <a:ext cx="8216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b="1" u="sng"/>
              <a:t>Frederick Sanger</a:t>
            </a:r>
            <a:r>
              <a:rPr lang="hu-HU" altLang="hu-HU"/>
              <a:t> - módszer a fehérjeszekvencia meghatározására </a:t>
            </a:r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1774825" y="4678364"/>
            <a:ext cx="871378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1600" b="1" dirty="0"/>
              <a:t>6</a:t>
            </a:r>
            <a:r>
              <a:rPr lang="hu-HU" altLang="hu-HU" sz="1600" dirty="0"/>
              <a:t> évébe telt a borjú </a:t>
            </a:r>
            <a:r>
              <a:rPr lang="hu-HU" altLang="hu-HU" sz="1600" b="1" dirty="0"/>
              <a:t>inzulin</a:t>
            </a:r>
            <a:r>
              <a:rPr lang="hu-HU" altLang="hu-HU" sz="1600" dirty="0"/>
              <a:t> aminosavszekvenciájának </a:t>
            </a:r>
            <a:r>
              <a:rPr lang="hu-HU" altLang="hu-HU" sz="1600" dirty="0" smtClean="0"/>
              <a:t>meghatározása, </a:t>
            </a:r>
            <a:r>
              <a:rPr lang="hu-HU" altLang="hu-HU" sz="1600" dirty="0"/>
              <a:t>mely az első ismert fehérjeszekvencia lett</a:t>
            </a:r>
          </a:p>
          <a:p>
            <a:pPr eaLnBrk="1" hangingPunct="1"/>
            <a:r>
              <a:rPr lang="hu-HU" altLang="hu-HU" sz="1600" dirty="0"/>
              <a:t>Ezért a munkájáért kapta az első Nobel díjat (1958,  kémiai).</a:t>
            </a:r>
          </a:p>
          <a:p>
            <a:pPr eaLnBrk="1" hangingPunct="1"/>
            <a:endParaRPr lang="hu-HU" altLang="hu-HU" sz="1600" dirty="0"/>
          </a:p>
          <a:p>
            <a:pPr eaLnBrk="1" hangingPunct="1"/>
            <a:r>
              <a:rPr lang="hu-HU" altLang="hu-HU" sz="1600" dirty="0"/>
              <a:t>A másodikat a DNS szekvencia meghatározás kidolgozásáért nyerte el Paul Berggel és Walter Gilberttel együtt 1980-ban. </a:t>
            </a:r>
          </a:p>
        </p:txBody>
      </p:sp>
    </p:spTree>
    <p:extLst>
      <p:ext uri="{BB962C8B-B14F-4D97-AF65-F5344CB8AC3E}">
        <p14:creationId xmlns:p14="http://schemas.microsoft.com/office/powerpoint/2010/main" val="175451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D945C1F2-D0B7-468B-AB80-7B0B59699486}" type="slidenum">
              <a:rPr lang="en-US" altLang="hu-HU" sz="1400">
                <a:latin typeface="Arial" panose="020B0604020202020204" pitchFamily="34" charset="0"/>
              </a:rPr>
              <a:pPr eaLnBrk="1" hangingPunct="1"/>
              <a:t>30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3590926" y="1665288"/>
            <a:ext cx="5483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3600" b="1"/>
              <a:t>Prokarióta transzkripció</a:t>
            </a:r>
          </a:p>
        </p:txBody>
      </p:sp>
    </p:spTree>
    <p:extLst>
      <p:ext uri="{BB962C8B-B14F-4D97-AF65-F5344CB8AC3E}">
        <p14:creationId xmlns:p14="http://schemas.microsoft.com/office/powerpoint/2010/main" val="4294366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0F293BD9-11C6-411E-9F3D-53CD1C12AB93}" type="slidenum">
              <a:rPr lang="en-US" altLang="hu-HU" sz="1400">
                <a:latin typeface="Arial" panose="020B0604020202020204" pitchFamily="34" charset="0"/>
              </a:rPr>
              <a:pPr eaLnBrk="1" hangingPunct="1"/>
              <a:t>31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32771" name="Picture 2" descr="8_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4" y="1793876"/>
            <a:ext cx="8662987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1774825" y="0"/>
            <a:ext cx="8642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Transzkripció kezdése baktériumokban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1703389" y="485775"/>
            <a:ext cx="8713787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800"/>
              <a:t>A transzkripció kezdőpontját a </a:t>
            </a:r>
            <a:r>
              <a:rPr lang="hu-HU" altLang="hu-HU" sz="1800" b="1">
                <a:solidFill>
                  <a:srgbClr val="FF0000"/>
                </a:solidFill>
              </a:rPr>
              <a:t>promóter</a:t>
            </a:r>
            <a:r>
              <a:rPr lang="hu-HU" altLang="hu-HU" sz="1800"/>
              <a:t> jelöli ki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 b="1">
                <a:solidFill>
                  <a:srgbClr val="FF0000"/>
                </a:solidFill>
              </a:rPr>
              <a:t>+1</a:t>
            </a:r>
            <a:r>
              <a:rPr lang="hu-HU" altLang="hu-HU" sz="1800"/>
              <a:t> = az első átírt nt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 b="1">
                <a:solidFill>
                  <a:srgbClr val="FF0000"/>
                </a:solidFill>
              </a:rPr>
              <a:t>5’ UTR</a:t>
            </a:r>
            <a:r>
              <a:rPr lang="hu-HU" altLang="hu-HU" sz="1800"/>
              <a:t> (untranslated region) = transzlációra nem kerülő, a start-kodontól upsteam lévő része az mRNS-nek</a:t>
            </a:r>
            <a:endParaRPr lang="en-US" altLang="hu-HU" sz="1800"/>
          </a:p>
        </p:txBody>
      </p:sp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1741489" y="5386388"/>
            <a:ext cx="871378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800"/>
              <a:t>A prokarióta promóter két állandó szakasza: -10 helyen a Pribnow box (TATAAT), és -35 helyen TTGACA sorrend.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/>
              <a:t>Konszenzus szekvencia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/>
              <a:t>A promóter a génátírást szabályozó régió fontos eleme</a:t>
            </a:r>
            <a:endParaRPr lang="en-US" altLang="hu-HU" sz="1800"/>
          </a:p>
        </p:txBody>
      </p:sp>
    </p:spTree>
    <p:extLst>
      <p:ext uri="{BB962C8B-B14F-4D97-AF65-F5344CB8AC3E}">
        <p14:creationId xmlns:p14="http://schemas.microsoft.com/office/powerpoint/2010/main" val="233389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E3DA20DB-1DD9-4F53-A79F-4280657DA372}" type="slidenum">
              <a:rPr lang="en-US" altLang="hu-HU" sz="1400">
                <a:latin typeface="Arial" panose="020B0604020202020204" pitchFamily="34" charset="0"/>
              </a:rPr>
              <a:pPr eaLnBrk="1" hangingPunct="1"/>
              <a:t>32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33795" name="Picture 2" descr="8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2509839"/>
            <a:ext cx="695325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1797050" y="242888"/>
            <a:ext cx="8642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A baktérium RNS polimeráz több alegységből áll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1785938" y="969964"/>
            <a:ext cx="86423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core (mag) RNS polimeráz </a:t>
            </a:r>
            <a:r>
              <a:rPr lang="hu-HU" altLang="hu-HU">
                <a:latin typeface="Symbol" panose="05050102010706020507" pitchFamily="18" charset="2"/>
              </a:rPr>
              <a:t>aabb</a:t>
            </a:r>
            <a:r>
              <a:rPr lang="hu-HU" altLang="hu-HU"/>
              <a:t>’ alegységekből áll</a:t>
            </a:r>
            <a:endParaRPr lang="en-US" altLang="hu-HU"/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 promótert a </a:t>
            </a:r>
            <a:r>
              <a:rPr lang="hu-HU" altLang="hu-HU">
                <a:latin typeface="Symbol" panose="05050102010706020507" pitchFamily="18" charset="2"/>
              </a:rPr>
              <a:t>s</a:t>
            </a:r>
            <a:r>
              <a:rPr lang="hu-HU" altLang="hu-HU"/>
              <a:t> (szigma) faktor ismeri fel, ehhez kötődik a polimeráz komplex. Az </a:t>
            </a:r>
            <a:r>
              <a:rPr lang="hu-HU" altLang="hu-HU" i="1"/>
              <a:t>E.coli</a:t>
            </a:r>
            <a:r>
              <a:rPr lang="hu-HU" altLang="hu-HU"/>
              <a:t> különböző </a:t>
            </a:r>
            <a:r>
              <a:rPr lang="hu-HU" altLang="hu-HU">
                <a:latin typeface="Symbol" panose="05050102010706020507" pitchFamily="18" charset="2"/>
              </a:rPr>
              <a:t>s</a:t>
            </a:r>
            <a:r>
              <a:rPr lang="hu-HU" altLang="hu-HU"/>
              <a:t> faktorai promóter specifikusak. </a:t>
            </a:r>
            <a:endParaRPr lang="en-US" altLang="hu-HU"/>
          </a:p>
        </p:txBody>
      </p:sp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1774825" y="5445126"/>
            <a:ext cx="86423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baktériumokban egyetlen enzim komplex végzi az mRNS, tRNS, rRNS szintézisét.</a:t>
            </a:r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75817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5451F07F-B5BC-4AD5-B223-CFA47641E01B}" type="slidenum">
              <a:rPr lang="en-US" altLang="hu-HU" sz="1400">
                <a:latin typeface="Arial" panose="020B0604020202020204" pitchFamily="34" charset="0"/>
              </a:rPr>
              <a:pPr eaLnBrk="1" hangingPunct="1"/>
              <a:t>33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709738" y="249238"/>
            <a:ext cx="8642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Elongáció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774825" y="879476"/>
            <a:ext cx="86423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Az iniciáció után az RNS polimeráz konformációja megváltozik és elveszti promóter kötő képességét, és a transzkripciós buborékot downstream irányba tolja, maga után hagyva az RNS szálat. </a:t>
            </a:r>
            <a:endParaRPr lang="en-US" altLang="hu-HU"/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828800" y="5449889"/>
            <a:ext cx="86423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transzkripciós buborék mérete kb. 18 nt. Az RNS 10 nt hosszú szakaszon párosodik a templáttal. Az RNS szintézis sebessége 40 nt/sec, ami jóval lassabb a DNS szintézisnél (1000 nt/sec).</a:t>
            </a:r>
            <a:endParaRPr lang="en-US" altLang="hu-HU"/>
          </a:p>
        </p:txBody>
      </p:sp>
      <p:pic>
        <p:nvPicPr>
          <p:cNvPr id="34822" name="Kép 6" descr="Transzkr alap 2 nagyo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1905001"/>
            <a:ext cx="8770938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06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34DAB486-CFC9-4EB0-A3CC-DF0E23EF93CA}" type="slidenum">
              <a:rPr lang="en-US" altLang="hu-HU" sz="1400">
                <a:latin typeface="Arial" panose="020B0604020202020204" pitchFamily="34" charset="0"/>
              </a:rPr>
              <a:pPr eaLnBrk="1" hangingPunct="1"/>
              <a:t>34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524000" y="111125"/>
            <a:ext cx="8642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Termináció</a:t>
            </a:r>
            <a:r>
              <a:rPr lang="hu-HU" altLang="hu-HU" sz="2400" b="1"/>
              <a:t> 1. rho-függő</a:t>
            </a:r>
            <a:endParaRPr lang="en-US" altLang="hu-HU" sz="2400" b="1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720850" y="593726"/>
            <a:ext cx="86995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terminációs szekvencia a terminációs hely (ahol a polimerizáció leáll) előtt található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 stop kodontól downstream, azaz 3’ irányba lévő szakasz az mRNS      </a:t>
            </a:r>
            <a:r>
              <a:rPr lang="hu-HU" altLang="hu-HU" b="1">
                <a:solidFill>
                  <a:srgbClr val="FF0000"/>
                </a:solidFill>
              </a:rPr>
              <a:t>3’ UTR</a:t>
            </a:r>
            <a:r>
              <a:rPr lang="hu-HU" altLang="hu-HU"/>
              <a:t>-e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 baktériumok kétféle terminációt használnak: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		</a:t>
            </a:r>
            <a:r>
              <a:rPr lang="hu-HU" altLang="hu-HU" b="1">
                <a:solidFill>
                  <a:srgbClr val="008000"/>
                </a:solidFill>
              </a:rPr>
              <a:t>rho-függő</a:t>
            </a:r>
            <a:r>
              <a:rPr lang="hu-HU" altLang="hu-HU"/>
              <a:t> és intrinsic (</a:t>
            </a:r>
            <a:r>
              <a:rPr lang="hu-HU" altLang="hu-HU" b="1">
                <a:solidFill>
                  <a:srgbClr val="008000"/>
                </a:solidFill>
              </a:rPr>
              <a:t>rho-független</a:t>
            </a:r>
            <a:r>
              <a:rPr lang="hu-HU" altLang="hu-HU"/>
              <a:t>)</a:t>
            </a:r>
          </a:p>
        </p:txBody>
      </p:sp>
      <p:pic>
        <p:nvPicPr>
          <p:cNvPr id="35845" name="Picture 9" descr="ch28f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1" y="3341688"/>
            <a:ext cx="35226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10"/>
          <p:cNvSpPr txBox="1">
            <a:spLocks noChangeArrowheads="1"/>
          </p:cNvSpPr>
          <p:nvPr/>
        </p:nvSpPr>
        <p:spPr bwMode="auto">
          <a:xfrm>
            <a:off x="1970089" y="3516314"/>
            <a:ext cx="3927475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800" u="sng"/>
              <a:t>1. rho függő termináció: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/>
              <a:t>A </a:t>
            </a:r>
            <a:r>
              <a:rPr lang="hu-HU" altLang="hu-HU" sz="1800" b="1"/>
              <a:t>rho faktor</a:t>
            </a:r>
            <a:r>
              <a:rPr lang="hu-HU" altLang="hu-HU" sz="1800"/>
              <a:t> egy RNS kötő, helikáz aktivitású fehérje hexamer, amely a terminációs szekvenciához kötődik az RNS-en (ún. </a:t>
            </a:r>
            <a:r>
              <a:rPr lang="hu-HU" altLang="hu-HU" sz="1800" i="1"/>
              <a:t>rut</a:t>
            </a:r>
            <a:r>
              <a:rPr lang="hu-HU" altLang="hu-HU" sz="1800"/>
              <a:t> hely „rho utilisation site”, 40-60 nt), és szétválasztja az RNS-DNS duplexet.</a:t>
            </a:r>
            <a:endParaRPr lang="en-US" altLang="hu-HU" sz="1800"/>
          </a:p>
        </p:txBody>
      </p:sp>
    </p:spTree>
    <p:extLst>
      <p:ext uri="{BB962C8B-B14F-4D97-AF65-F5344CB8AC3E}">
        <p14:creationId xmlns:p14="http://schemas.microsoft.com/office/powerpoint/2010/main" val="42346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9904638C-1AB0-4EE7-9754-557FEAA2B075}" type="slidenum">
              <a:rPr lang="en-US" altLang="hu-HU" sz="1400">
                <a:latin typeface="Arial" panose="020B0604020202020204" pitchFamily="34" charset="0"/>
              </a:rPr>
              <a:pPr eaLnBrk="1" hangingPunct="1"/>
              <a:t>35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1827213" y="711200"/>
            <a:ext cx="86423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800"/>
              <a:t>GC gazdag ismétlődéseket tartalmazó szakasz (~40 nt), </a:t>
            </a:r>
            <a:r>
              <a:rPr lang="hu-HU" altLang="hu-HU" sz="1800" b="1" u="sng"/>
              <a:t>hajtű </a:t>
            </a:r>
            <a:r>
              <a:rPr lang="hu-HU" altLang="hu-HU" sz="1800"/>
              <a:t>alakú másodlagos RNS szerkezet jön létre, melyet U ismétlődés követ (&gt;6 nt).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600"/>
              <a:t>A terminációs szakaszon kialakuló laza A-U kapcsolódás leállásra és visszalépésre késztetheti az RNS-polimerázt (stabilizálni próbálja?), a stabil, GC-párok által összetartott hajtű struktúra pedig útját állja, melynek hatására a polimeráz és az RNS leválik a DNS-ről.</a:t>
            </a:r>
            <a:endParaRPr lang="en-US" altLang="hu-HU" sz="1600"/>
          </a:p>
        </p:txBody>
      </p:sp>
      <p:pic>
        <p:nvPicPr>
          <p:cNvPr id="36868" name="Picture 5" descr="8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1" y="3357563"/>
            <a:ext cx="265747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6915150" y="5576888"/>
            <a:ext cx="34559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800"/>
              <a:t>Transzkripciós terminációs   hurok az  RNS 3’ végén</a:t>
            </a:r>
            <a:endParaRPr lang="en-US" altLang="hu-HU" sz="1800"/>
          </a:p>
        </p:txBody>
      </p:sp>
      <p:sp>
        <p:nvSpPr>
          <p:cNvPr id="36870" name="Rectangle 8"/>
          <p:cNvSpPr>
            <a:spLocks noChangeArrowheads="1"/>
          </p:cNvSpPr>
          <p:nvPr/>
        </p:nvSpPr>
        <p:spPr bwMode="auto">
          <a:xfrm>
            <a:off x="3783013" y="269875"/>
            <a:ext cx="4972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2400" b="1">
                <a:solidFill>
                  <a:srgbClr val="800000"/>
                </a:solidFill>
              </a:rPr>
              <a:t>Termináció </a:t>
            </a:r>
            <a:r>
              <a:rPr lang="hu-HU" altLang="hu-HU" sz="2400" b="1"/>
              <a:t>2. rho-független</a:t>
            </a:r>
            <a:endParaRPr lang="en-US" altLang="hu-HU" sz="2400" b="1"/>
          </a:p>
        </p:txBody>
      </p:sp>
      <p:pic>
        <p:nvPicPr>
          <p:cNvPr id="36871" name="Kép 8" descr="Transzkr term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1" y="2409826"/>
            <a:ext cx="4557713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6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335AC9B8-C507-47A8-9C8E-142A21B677B7}" type="slidenum">
              <a:rPr lang="en-US" altLang="hu-HU" sz="1400">
                <a:latin typeface="Arial" panose="020B0604020202020204" pitchFamily="34" charset="0"/>
              </a:rPr>
              <a:pPr eaLnBrk="1" hangingPunct="1"/>
              <a:t>36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3540126" y="1766888"/>
            <a:ext cx="5305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3600" b="1"/>
              <a:t>Eukarióta transzkripció</a:t>
            </a:r>
          </a:p>
        </p:txBody>
      </p:sp>
    </p:spTree>
    <p:extLst>
      <p:ext uri="{BB962C8B-B14F-4D97-AF65-F5344CB8AC3E}">
        <p14:creationId xmlns:p14="http://schemas.microsoft.com/office/powerpoint/2010/main" val="25006981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77B068BC-FBD6-4201-8532-E2732BDFCD46}" type="slidenum">
              <a:rPr lang="en-US" altLang="hu-HU" sz="1400">
                <a:latin typeface="Arial" panose="020B0604020202020204" pitchFamily="34" charset="0"/>
              </a:rPr>
              <a:pPr eaLnBrk="1" hangingPunct="1"/>
              <a:t>37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1811339" y="1068389"/>
            <a:ext cx="8613775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/>
              <a:t>Az eukarióta genom jóval nagyobb a prokariótákénál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/>
              <a:t>Gének száma:</a:t>
            </a:r>
          </a:p>
          <a:p>
            <a:pPr eaLnBrk="1" hangingPunct="1"/>
            <a:r>
              <a:rPr lang="hu-HU" altLang="hu-HU"/>
              <a:t>		baktériumok – néhány ezer</a:t>
            </a:r>
          </a:p>
          <a:p>
            <a:pPr eaLnBrk="1" hangingPunct="1"/>
            <a:r>
              <a:rPr lang="hu-HU" altLang="hu-HU"/>
              <a:t>		eukarióták – néhány tízezer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/>
              <a:t>Eukariótákban sokkal több a nemkódoló DNS, a gének távolabb vannak egymástól, kisebb a „génsűrűség”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/>
              <a:t>	pl. 	</a:t>
            </a:r>
            <a:r>
              <a:rPr lang="hu-HU" altLang="hu-HU" i="1"/>
              <a:t>E.coli </a:t>
            </a:r>
            <a:r>
              <a:rPr lang="hu-HU" altLang="hu-HU"/>
              <a:t>baktérium	1 gén/1400 bp</a:t>
            </a:r>
          </a:p>
          <a:p>
            <a:pPr eaLnBrk="1" hangingPunct="1"/>
            <a:r>
              <a:rPr lang="hu-HU" altLang="hu-HU"/>
              <a:t>		</a:t>
            </a:r>
            <a:r>
              <a:rPr lang="hu-HU" altLang="hu-HU" i="1"/>
              <a:t>Drosophila</a:t>
            </a:r>
            <a:r>
              <a:rPr lang="hu-HU" altLang="hu-HU"/>
              <a:t>		1 gén/9000 bp</a:t>
            </a:r>
          </a:p>
          <a:p>
            <a:pPr eaLnBrk="1" hangingPunct="1"/>
            <a:r>
              <a:rPr lang="hu-HU" altLang="hu-HU"/>
              <a:t>		Ember			1 gén/100000 bp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/>
              <a:t>Sokkal komplikáltabb a gének „megtalálása”, a transzkripció iniciációja</a:t>
            </a:r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1800225" y="298450"/>
            <a:ext cx="8642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Transzkripció eukariótákban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246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565CC767-259A-4EA4-8F75-7F7B6DF161B3}" type="slidenum">
              <a:rPr lang="en-US" altLang="hu-HU" sz="1400">
                <a:latin typeface="Arial" panose="020B0604020202020204" pitchFamily="34" charset="0"/>
              </a:rPr>
              <a:pPr eaLnBrk="1" hangingPunct="1"/>
              <a:t>38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1800225" y="298450"/>
            <a:ext cx="8642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Transzkripció eukariótákban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1951039" y="971551"/>
            <a:ext cx="8308975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chemeClr val="hlink"/>
                </a:solidFill>
              </a:rPr>
              <a:t>A transzkripció az eukariótákban lényegében hasonlóan zajlik, mint a prokariótákban, vannak azonban különbségek:</a:t>
            </a:r>
            <a:r>
              <a:rPr lang="hu-HU" altLang="hu-HU"/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- A különféle gének promoterei különbözőek és azok szintézisét </a:t>
            </a:r>
            <a:r>
              <a:rPr lang="hu-HU" altLang="hu-HU">
                <a:solidFill>
                  <a:srgbClr val="FF0000"/>
                </a:solidFill>
              </a:rPr>
              <a:t>három különböző polimeráz</a:t>
            </a:r>
            <a:r>
              <a:rPr lang="hu-HU" altLang="hu-HU"/>
              <a:t> végzi: </a:t>
            </a:r>
            <a:r>
              <a:rPr lang="hu-HU" altLang="hu-HU">
                <a:solidFill>
                  <a:schemeClr val="accent2"/>
                </a:solidFill>
              </a:rPr>
              <a:t>polI:</a:t>
            </a:r>
            <a:r>
              <a:rPr lang="hu-HU" altLang="hu-HU"/>
              <a:t> rRNS gének,    </a:t>
            </a:r>
            <a:r>
              <a:rPr lang="hu-HU" altLang="hu-HU">
                <a:solidFill>
                  <a:schemeClr val="accent2"/>
                </a:solidFill>
              </a:rPr>
              <a:t>polII</a:t>
            </a:r>
            <a:r>
              <a:rPr lang="hu-HU" altLang="hu-HU"/>
              <a:t>: fehérje kódoló gének,    </a:t>
            </a:r>
            <a:r>
              <a:rPr lang="hu-HU" altLang="hu-HU">
                <a:solidFill>
                  <a:schemeClr val="accent2"/>
                </a:solidFill>
              </a:rPr>
              <a:t>polIII:</a:t>
            </a:r>
            <a:r>
              <a:rPr lang="hu-HU" altLang="hu-HU"/>
              <a:t> kis RNS-ek, tRNS-ek, 5S rRNS.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hu-HU" altLang="hu-HU"/>
              <a:t> A transzkripciós apparátus jóval bonyolultabb, nagyméretű fehérje komplexekből (</a:t>
            </a:r>
            <a:r>
              <a:rPr lang="hu-HU" altLang="hu-HU">
                <a:solidFill>
                  <a:srgbClr val="FF0000"/>
                </a:solidFill>
              </a:rPr>
              <a:t>transzkripciós faktorok</a:t>
            </a:r>
            <a:r>
              <a:rPr lang="hu-HU" altLang="hu-HU"/>
              <a:t>) áll.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hu-HU" altLang="hu-HU"/>
              <a:t> A transzkripciót a promóteren kívül </a:t>
            </a:r>
            <a:r>
              <a:rPr lang="hu-HU" altLang="hu-HU">
                <a:solidFill>
                  <a:srgbClr val="FF0000"/>
                </a:solidFill>
              </a:rPr>
              <a:t>enhanszerek és silenszerek</a:t>
            </a:r>
            <a:r>
              <a:rPr lang="hu-HU" altLang="hu-HU"/>
              <a:t> is szabályozzák.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- Az eukarióta DNS nukleoszómákba szervezett. A transzkripciót megelőzően a DNS hozzáférhetővé kell, hogy váljon. A </a:t>
            </a:r>
            <a:r>
              <a:rPr lang="hu-HU" altLang="hu-HU">
                <a:solidFill>
                  <a:srgbClr val="FF0000"/>
                </a:solidFill>
              </a:rPr>
              <a:t>kromatin</a:t>
            </a:r>
            <a:r>
              <a:rPr lang="hu-HU" altLang="hu-HU"/>
              <a:t> szerkezetét különféle fehérjék módosítják.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hu-HU" altLang="hu-HU"/>
              <a:t> Az elsődleges </a:t>
            </a:r>
            <a:r>
              <a:rPr lang="hu-HU" altLang="hu-HU">
                <a:solidFill>
                  <a:srgbClr val="FF0000"/>
                </a:solidFill>
              </a:rPr>
              <a:t>transzkriptum érési folyamat</a:t>
            </a:r>
            <a:r>
              <a:rPr lang="hu-HU" altLang="hu-HU"/>
              <a:t>on megy át.</a:t>
            </a:r>
          </a:p>
          <a:p>
            <a:pPr eaLnBrk="1" hangingPunct="1">
              <a:spcBef>
                <a:spcPct val="50000"/>
              </a:spcBef>
            </a:pPr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44598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B696ECEE-CF2B-4DCB-AABF-50772C410CD3}" type="slidenum">
              <a:rPr lang="en-US" altLang="hu-HU" sz="1400">
                <a:latin typeface="Arial" panose="020B0604020202020204" pitchFamily="34" charset="0"/>
              </a:rPr>
              <a:pPr eaLnBrk="1" hangingPunct="1"/>
              <a:t>39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1731963" y="334963"/>
            <a:ext cx="8642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Az RNS polimeráz II promótere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2217738" y="1150939"/>
            <a:ext cx="71358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</a:t>
            </a:r>
            <a:r>
              <a:rPr lang="hu-HU" altLang="hu-HU" u="sng"/>
              <a:t>magpromóter</a:t>
            </a:r>
            <a:r>
              <a:rPr lang="hu-HU" altLang="hu-HU"/>
              <a:t>: több konszenzus szekvenciát tartalmaz</a:t>
            </a:r>
          </a:p>
          <a:p>
            <a:pPr eaLnBrk="1" hangingPunct="1"/>
            <a:r>
              <a:rPr lang="hu-HU" altLang="hu-HU"/>
              <a:t>A</a:t>
            </a:r>
            <a:r>
              <a:rPr lang="en-US" altLang="hu-HU"/>
              <a:t> transzkripciós starthely környékén és ettől 3’ irányban is található</a:t>
            </a:r>
            <a:r>
              <a:rPr lang="hu-HU" altLang="hu-HU"/>
              <a:t> </a:t>
            </a:r>
            <a:r>
              <a:rPr lang="en-US" altLang="hu-HU"/>
              <a:t>egy konzervatív szakasz</a:t>
            </a:r>
          </a:p>
        </p:txBody>
      </p:sp>
      <p:grpSp>
        <p:nvGrpSpPr>
          <p:cNvPr id="40965" name="Group 28"/>
          <p:cNvGrpSpPr>
            <a:grpSpLocks/>
          </p:cNvGrpSpPr>
          <p:nvPr/>
        </p:nvGrpSpPr>
        <p:grpSpPr bwMode="auto">
          <a:xfrm>
            <a:off x="1895475" y="2424113"/>
            <a:ext cx="8407400" cy="1593850"/>
            <a:chOff x="464" y="1610"/>
            <a:chExt cx="4626" cy="877"/>
          </a:xfrm>
        </p:grpSpPr>
        <p:sp>
          <p:nvSpPr>
            <p:cNvPr id="40968" name="Rectangle 6"/>
            <p:cNvSpPr>
              <a:spLocks noChangeArrowheads="1"/>
            </p:cNvSpPr>
            <p:nvPr/>
          </p:nvSpPr>
          <p:spPr bwMode="auto">
            <a:xfrm>
              <a:off x="645" y="1792"/>
              <a:ext cx="4082" cy="9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40969" name="Text Box 8"/>
            <p:cNvSpPr txBox="1">
              <a:spLocks noChangeArrowheads="1"/>
            </p:cNvSpPr>
            <p:nvPr/>
          </p:nvSpPr>
          <p:spPr bwMode="auto">
            <a:xfrm>
              <a:off x="1779" y="1755"/>
              <a:ext cx="635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200" b="1"/>
                <a:t>TATAAAA</a:t>
              </a:r>
              <a:endParaRPr lang="en-US" altLang="hu-HU" sz="1200" b="1"/>
            </a:p>
          </p:txBody>
        </p:sp>
        <p:sp>
          <p:nvSpPr>
            <p:cNvPr id="40970" name="Text Box 9"/>
            <p:cNvSpPr txBox="1">
              <a:spLocks noChangeArrowheads="1"/>
            </p:cNvSpPr>
            <p:nvPr/>
          </p:nvSpPr>
          <p:spPr bwMode="auto">
            <a:xfrm>
              <a:off x="2777" y="1746"/>
              <a:ext cx="726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200" b="1"/>
                <a:t>YYANT/AYY</a:t>
              </a:r>
              <a:endParaRPr lang="en-US" altLang="hu-HU" sz="1200" b="1"/>
            </a:p>
          </p:txBody>
        </p:sp>
        <p:sp>
          <p:nvSpPr>
            <p:cNvPr id="40971" name="Text Box 10"/>
            <p:cNvSpPr txBox="1">
              <a:spLocks noChangeArrowheads="1"/>
            </p:cNvSpPr>
            <p:nvPr/>
          </p:nvSpPr>
          <p:spPr bwMode="auto">
            <a:xfrm>
              <a:off x="4002" y="1746"/>
              <a:ext cx="771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200" b="1"/>
                <a:t>RGA/TCGTG</a:t>
              </a:r>
              <a:endParaRPr lang="en-US" altLang="hu-HU" sz="1200" b="1"/>
            </a:p>
          </p:txBody>
        </p:sp>
        <p:sp>
          <p:nvSpPr>
            <p:cNvPr id="40972" name="Text Box 11"/>
            <p:cNvSpPr txBox="1">
              <a:spLocks noChangeArrowheads="1"/>
            </p:cNvSpPr>
            <p:nvPr/>
          </p:nvSpPr>
          <p:spPr bwMode="auto">
            <a:xfrm>
              <a:off x="781" y="1746"/>
              <a:ext cx="953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200" b="1"/>
                <a:t>G/CG/CG/CCGCC</a:t>
              </a:r>
              <a:endParaRPr lang="en-US" altLang="hu-HU" sz="1200" b="1"/>
            </a:p>
          </p:txBody>
        </p:sp>
        <p:sp>
          <p:nvSpPr>
            <p:cNvPr id="40973" name="Rectangle 12"/>
            <p:cNvSpPr>
              <a:spLocks noChangeArrowheads="1"/>
            </p:cNvSpPr>
            <p:nvPr/>
          </p:nvSpPr>
          <p:spPr bwMode="auto">
            <a:xfrm>
              <a:off x="645" y="1928"/>
              <a:ext cx="4082" cy="90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40974" name="Text Box 13"/>
            <p:cNvSpPr txBox="1">
              <a:spLocks noChangeArrowheads="1"/>
            </p:cNvSpPr>
            <p:nvPr/>
          </p:nvSpPr>
          <p:spPr bwMode="auto">
            <a:xfrm>
              <a:off x="3911" y="1619"/>
              <a:ext cx="1179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200"/>
                <a:t>Promóter mögötti elem</a:t>
              </a:r>
              <a:endParaRPr lang="en-US" altLang="hu-HU" sz="1200"/>
            </a:p>
          </p:txBody>
        </p:sp>
        <p:sp>
          <p:nvSpPr>
            <p:cNvPr id="40975" name="Text Box 14"/>
            <p:cNvSpPr txBox="1">
              <a:spLocks noChangeArrowheads="1"/>
            </p:cNvSpPr>
            <p:nvPr/>
          </p:nvSpPr>
          <p:spPr bwMode="auto">
            <a:xfrm>
              <a:off x="2822" y="1610"/>
              <a:ext cx="726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200"/>
                <a:t>iniciátor elem</a:t>
              </a:r>
              <a:endParaRPr lang="en-US" altLang="hu-HU" sz="1200"/>
            </a:p>
          </p:txBody>
        </p:sp>
        <p:sp>
          <p:nvSpPr>
            <p:cNvPr id="40976" name="Text Box 15"/>
            <p:cNvSpPr txBox="1">
              <a:spLocks noChangeArrowheads="1"/>
            </p:cNvSpPr>
            <p:nvPr/>
          </p:nvSpPr>
          <p:spPr bwMode="auto">
            <a:xfrm>
              <a:off x="1779" y="1610"/>
              <a:ext cx="590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200"/>
                <a:t>TATA box</a:t>
              </a:r>
              <a:endParaRPr lang="en-US" altLang="hu-HU" sz="1200"/>
            </a:p>
          </p:txBody>
        </p:sp>
        <p:sp>
          <p:nvSpPr>
            <p:cNvPr id="40977" name="Text Box 16"/>
            <p:cNvSpPr txBox="1">
              <a:spLocks noChangeArrowheads="1"/>
            </p:cNvSpPr>
            <p:nvPr/>
          </p:nvSpPr>
          <p:spPr bwMode="auto">
            <a:xfrm>
              <a:off x="963" y="1610"/>
              <a:ext cx="681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200"/>
                <a:t>TFIIB elem</a:t>
              </a:r>
              <a:endParaRPr lang="en-US" altLang="hu-HU" sz="1200"/>
            </a:p>
          </p:txBody>
        </p:sp>
        <p:sp>
          <p:nvSpPr>
            <p:cNvPr id="40978" name="Text Box 17"/>
            <p:cNvSpPr txBox="1">
              <a:spLocks noChangeArrowheads="1"/>
            </p:cNvSpPr>
            <p:nvPr/>
          </p:nvSpPr>
          <p:spPr bwMode="auto">
            <a:xfrm>
              <a:off x="4184" y="2018"/>
              <a:ext cx="317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200"/>
                <a:t>+30</a:t>
              </a:r>
              <a:endParaRPr lang="en-US" altLang="hu-HU" sz="1200"/>
            </a:p>
          </p:txBody>
        </p:sp>
        <p:sp>
          <p:nvSpPr>
            <p:cNvPr id="40979" name="Text Box 18"/>
            <p:cNvSpPr txBox="1">
              <a:spLocks noChangeArrowheads="1"/>
            </p:cNvSpPr>
            <p:nvPr/>
          </p:nvSpPr>
          <p:spPr bwMode="auto">
            <a:xfrm>
              <a:off x="3004" y="2018"/>
              <a:ext cx="317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200"/>
                <a:t>+1</a:t>
              </a:r>
              <a:endParaRPr lang="en-US" altLang="hu-HU" sz="1200"/>
            </a:p>
          </p:txBody>
        </p:sp>
        <p:sp>
          <p:nvSpPr>
            <p:cNvPr id="40980" name="Text Box 19"/>
            <p:cNvSpPr txBox="1">
              <a:spLocks noChangeArrowheads="1"/>
            </p:cNvSpPr>
            <p:nvPr/>
          </p:nvSpPr>
          <p:spPr bwMode="auto">
            <a:xfrm>
              <a:off x="1915" y="2018"/>
              <a:ext cx="317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200"/>
                <a:t>-25</a:t>
              </a:r>
              <a:endParaRPr lang="en-US" altLang="hu-HU" sz="1200"/>
            </a:p>
          </p:txBody>
        </p:sp>
        <p:sp>
          <p:nvSpPr>
            <p:cNvPr id="40981" name="Text Box 20"/>
            <p:cNvSpPr txBox="1">
              <a:spLocks noChangeArrowheads="1"/>
            </p:cNvSpPr>
            <p:nvPr/>
          </p:nvSpPr>
          <p:spPr bwMode="auto">
            <a:xfrm>
              <a:off x="1053" y="2027"/>
              <a:ext cx="317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200"/>
                <a:t>-35</a:t>
              </a:r>
              <a:endParaRPr lang="en-US" altLang="hu-HU" sz="1200"/>
            </a:p>
          </p:txBody>
        </p:sp>
        <p:sp>
          <p:nvSpPr>
            <p:cNvPr id="40982" name="Line 21"/>
            <p:cNvSpPr>
              <a:spLocks noChangeShapeType="1"/>
            </p:cNvSpPr>
            <p:nvPr/>
          </p:nvSpPr>
          <p:spPr bwMode="auto">
            <a:xfrm>
              <a:off x="3094" y="2154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983" name="Line 22"/>
            <p:cNvSpPr>
              <a:spLocks noChangeShapeType="1"/>
            </p:cNvSpPr>
            <p:nvPr/>
          </p:nvSpPr>
          <p:spPr bwMode="auto">
            <a:xfrm>
              <a:off x="3094" y="2245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984" name="Text Box 23"/>
            <p:cNvSpPr txBox="1">
              <a:spLocks noChangeArrowheads="1"/>
            </p:cNvSpPr>
            <p:nvPr/>
          </p:nvSpPr>
          <p:spPr bwMode="auto">
            <a:xfrm>
              <a:off x="2459" y="2336"/>
              <a:ext cx="1406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200"/>
                <a:t>Transzkripciós starthely</a:t>
              </a:r>
              <a:endParaRPr lang="en-US" altLang="hu-HU" sz="1200"/>
            </a:p>
          </p:txBody>
        </p:sp>
        <p:sp>
          <p:nvSpPr>
            <p:cNvPr id="40985" name="Text Box 24"/>
            <p:cNvSpPr txBox="1">
              <a:spLocks noChangeArrowheads="1"/>
            </p:cNvSpPr>
            <p:nvPr/>
          </p:nvSpPr>
          <p:spPr bwMode="auto">
            <a:xfrm>
              <a:off x="464" y="1746"/>
              <a:ext cx="273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200"/>
                <a:t>5’</a:t>
              </a:r>
              <a:endParaRPr lang="en-US" altLang="hu-HU" sz="1200"/>
            </a:p>
          </p:txBody>
        </p:sp>
        <p:sp>
          <p:nvSpPr>
            <p:cNvPr id="40986" name="Text Box 25"/>
            <p:cNvSpPr txBox="1">
              <a:spLocks noChangeArrowheads="1"/>
            </p:cNvSpPr>
            <p:nvPr/>
          </p:nvSpPr>
          <p:spPr bwMode="auto">
            <a:xfrm>
              <a:off x="464" y="1882"/>
              <a:ext cx="273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200"/>
                <a:t>3’</a:t>
              </a:r>
              <a:endParaRPr lang="en-US" altLang="hu-HU" sz="1200"/>
            </a:p>
          </p:txBody>
        </p:sp>
      </p:grpSp>
      <p:sp>
        <p:nvSpPr>
          <p:cNvPr id="40966" name="Text Box 26"/>
          <p:cNvSpPr txBox="1">
            <a:spLocks noChangeArrowheads="1"/>
          </p:cNvSpPr>
          <p:nvPr/>
        </p:nvSpPr>
        <p:spPr bwMode="auto">
          <a:xfrm>
            <a:off x="1839913" y="4519613"/>
            <a:ext cx="8642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</a:t>
            </a:r>
            <a:r>
              <a:rPr lang="hu-HU" altLang="hu-HU" u="sng"/>
              <a:t>szabályozó promóter</a:t>
            </a:r>
            <a:r>
              <a:rPr lang="hu-HU" altLang="hu-HU"/>
              <a:t> közvetlenül a magpromóter előtt helyezkedik el, szekvenciáját konszenzus szakaszok génre jellemző kombinációja jellemzi.</a:t>
            </a:r>
            <a:endParaRPr lang="en-US" altLang="hu-HU"/>
          </a:p>
        </p:txBody>
      </p:sp>
      <p:sp>
        <p:nvSpPr>
          <p:cNvPr id="40967" name="Text Box 29"/>
          <p:cNvSpPr txBox="1">
            <a:spLocks noChangeArrowheads="1"/>
          </p:cNvSpPr>
          <p:nvPr/>
        </p:nvSpPr>
        <p:spPr bwMode="auto">
          <a:xfrm>
            <a:off x="1927226" y="3717926"/>
            <a:ext cx="15843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200" b="1"/>
              <a:t>Y</a:t>
            </a:r>
            <a:r>
              <a:rPr lang="hu-HU" altLang="hu-HU" sz="1200"/>
              <a:t>=pyrimidine, C, U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200" b="1"/>
              <a:t>R</a:t>
            </a:r>
            <a:r>
              <a:rPr lang="hu-HU" altLang="hu-HU" sz="1200"/>
              <a:t>=purine, A, G</a:t>
            </a:r>
            <a:endParaRPr lang="en-US" altLang="hu-HU" sz="1200"/>
          </a:p>
        </p:txBody>
      </p:sp>
    </p:spTree>
    <p:extLst>
      <p:ext uri="{BB962C8B-B14F-4D97-AF65-F5344CB8AC3E}">
        <p14:creationId xmlns:p14="http://schemas.microsoft.com/office/powerpoint/2010/main" val="100742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4415ACDC-A1FD-4359-B699-B8867E1D3099}" type="slidenum">
              <a:rPr lang="en-US" altLang="hu-HU" sz="1400">
                <a:latin typeface="Arial" panose="020B0604020202020204" pitchFamily="34" charset="0"/>
              </a:rPr>
              <a:pPr eaLnBrk="1" hangingPunct="1"/>
              <a:t>4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449583" y="200026"/>
            <a:ext cx="34515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hu-HU" altLang="hu-HU" sz="2400" b="1">
                <a:solidFill>
                  <a:srgbClr val="800000"/>
                </a:solidFill>
              </a:rPr>
              <a:t>Peptidek szekvenálása</a:t>
            </a:r>
            <a:endParaRPr lang="hu-HU" altLang="hu-HU" sz="2400" b="1"/>
          </a:p>
          <a:p>
            <a:pPr algn="ctr" eaLnBrk="1" hangingPunct="1"/>
            <a:r>
              <a:rPr lang="hu-HU" altLang="hu-HU" sz="1800"/>
              <a:t>Frederick Sanger</a:t>
            </a:r>
            <a:r>
              <a:rPr lang="hu-HU" altLang="hu-HU" sz="2400" b="1"/>
              <a:t> </a:t>
            </a:r>
            <a:r>
              <a:rPr lang="hu-HU" altLang="hu-HU" sz="1800"/>
              <a:t>(1953)</a:t>
            </a:r>
            <a:endParaRPr lang="en-GB" altLang="hu-HU" sz="1800"/>
          </a:p>
        </p:txBody>
      </p:sp>
      <p:grpSp>
        <p:nvGrpSpPr>
          <p:cNvPr id="5124" name="Group 3"/>
          <p:cNvGrpSpPr>
            <a:grpSpLocks/>
          </p:cNvGrpSpPr>
          <p:nvPr/>
        </p:nvGrpSpPr>
        <p:grpSpPr bwMode="auto">
          <a:xfrm>
            <a:off x="3863975" y="1268413"/>
            <a:ext cx="4319588" cy="4011612"/>
            <a:chOff x="1383" y="732"/>
            <a:chExt cx="2721" cy="2527"/>
          </a:xfrm>
        </p:grpSpPr>
        <p:grpSp>
          <p:nvGrpSpPr>
            <p:cNvPr id="5126" name="Group 4"/>
            <p:cNvGrpSpPr>
              <a:grpSpLocks/>
            </p:cNvGrpSpPr>
            <p:nvPr/>
          </p:nvGrpSpPr>
          <p:grpSpPr bwMode="auto">
            <a:xfrm>
              <a:off x="1383" y="950"/>
              <a:ext cx="2039" cy="2309"/>
              <a:chOff x="785" y="785"/>
              <a:chExt cx="2039" cy="2309"/>
            </a:xfrm>
          </p:grpSpPr>
          <p:pic>
            <p:nvPicPr>
              <p:cNvPr id="5131" name="Picture 5" descr="szekv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" y="829"/>
                <a:ext cx="2039" cy="2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32" name="Freeform 6"/>
              <p:cNvSpPr>
                <a:spLocks/>
              </p:cNvSpPr>
              <p:nvPr/>
            </p:nvSpPr>
            <p:spPr bwMode="auto">
              <a:xfrm>
                <a:off x="1945" y="785"/>
                <a:ext cx="456" cy="422"/>
              </a:xfrm>
              <a:custGeom>
                <a:avLst/>
                <a:gdLst>
                  <a:gd name="T0" fmla="*/ 0 w 456"/>
                  <a:gd name="T1" fmla="*/ 0 h 422"/>
                  <a:gd name="T2" fmla="*/ 7 w 456"/>
                  <a:gd name="T3" fmla="*/ 292 h 422"/>
                  <a:gd name="T4" fmla="*/ 30 w 456"/>
                  <a:gd name="T5" fmla="*/ 360 h 422"/>
                  <a:gd name="T6" fmla="*/ 142 w 456"/>
                  <a:gd name="T7" fmla="*/ 412 h 422"/>
                  <a:gd name="T8" fmla="*/ 456 w 456"/>
                  <a:gd name="T9" fmla="*/ 419 h 4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6"/>
                  <a:gd name="T16" fmla="*/ 0 h 422"/>
                  <a:gd name="T17" fmla="*/ 456 w 456"/>
                  <a:gd name="T18" fmla="*/ 422 h 4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6" h="422">
                    <a:moveTo>
                      <a:pt x="0" y="0"/>
                    </a:moveTo>
                    <a:cubicBezTo>
                      <a:pt x="1" y="116"/>
                      <a:pt x="2" y="232"/>
                      <a:pt x="7" y="292"/>
                    </a:cubicBezTo>
                    <a:cubicBezTo>
                      <a:pt x="12" y="352"/>
                      <a:pt x="8" y="340"/>
                      <a:pt x="30" y="360"/>
                    </a:cubicBezTo>
                    <a:cubicBezTo>
                      <a:pt x="52" y="380"/>
                      <a:pt x="71" y="402"/>
                      <a:pt x="142" y="412"/>
                    </a:cubicBezTo>
                    <a:cubicBezTo>
                      <a:pt x="213" y="422"/>
                      <a:pt x="334" y="420"/>
                      <a:pt x="456" y="419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33" name="Freeform 7"/>
              <p:cNvSpPr>
                <a:spLocks/>
              </p:cNvSpPr>
              <p:nvPr/>
            </p:nvSpPr>
            <p:spPr bwMode="auto">
              <a:xfrm>
                <a:off x="1689" y="1188"/>
                <a:ext cx="680" cy="422"/>
              </a:xfrm>
              <a:custGeom>
                <a:avLst/>
                <a:gdLst>
                  <a:gd name="T0" fmla="*/ 0 w 456"/>
                  <a:gd name="T1" fmla="*/ 0 h 422"/>
                  <a:gd name="T2" fmla="*/ 33 w 456"/>
                  <a:gd name="T3" fmla="*/ 292 h 422"/>
                  <a:gd name="T4" fmla="*/ 149 w 456"/>
                  <a:gd name="T5" fmla="*/ 360 h 422"/>
                  <a:gd name="T6" fmla="*/ 702 w 456"/>
                  <a:gd name="T7" fmla="*/ 412 h 422"/>
                  <a:gd name="T8" fmla="*/ 2255 w 456"/>
                  <a:gd name="T9" fmla="*/ 419 h 4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6"/>
                  <a:gd name="T16" fmla="*/ 0 h 422"/>
                  <a:gd name="T17" fmla="*/ 456 w 456"/>
                  <a:gd name="T18" fmla="*/ 422 h 4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6" h="422">
                    <a:moveTo>
                      <a:pt x="0" y="0"/>
                    </a:moveTo>
                    <a:cubicBezTo>
                      <a:pt x="1" y="116"/>
                      <a:pt x="2" y="232"/>
                      <a:pt x="7" y="292"/>
                    </a:cubicBezTo>
                    <a:cubicBezTo>
                      <a:pt x="12" y="352"/>
                      <a:pt x="8" y="340"/>
                      <a:pt x="30" y="360"/>
                    </a:cubicBezTo>
                    <a:cubicBezTo>
                      <a:pt x="52" y="380"/>
                      <a:pt x="71" y="402"/>
                      <a:pt x="142" y="412"/>
                    </a:cubicBezTo>
                    <a:cubicBezTo>
                      <a:pt x="213" y="422"/>
                      <a:pt x="334" y="420"/>
                      <a:pt x="456" y="419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34" name="Freeform 8"/>
              <p:cNvSpPr>
                <a:spLocks/>
              </p:cNvSpPr>
              <p:nvPr/>
            </p:nvSpPr>
            <p:spPr bwMode="auto">
              <a:xfrm>
                <a:off x="1433" y="1628"/>
                <a:ext cx="934" cy="422"/>
              </a:xfrm>
              <a:custGeom>
                <a:avLst/>
                <a:gdLst>
                  <a:gd name="T0" fmla="*/ 0 w 456"/>
                  <a:gd name="T1" fmla="*/ 0 h 422"/>
                  <a:gd name="T2" fmla="*/ 121 w 456"/>
                  <a:gd name="T3" fmla="*/ 292 h 422"/>
                  <a:gd name="T4" fmla="*/ 524 w 456"/>
                  <a:gd name="T5" fmla="*/ 360 h 422"/>
                  <a:gd name="T6" fmla="*/ 2501 w 456"/>
                  <a:gd name="T7" fmla="*/ 412 h 422"/>
                  <a:gd name="T8" fmla="*/ 8025 w 456"/>
                  <a:gd name="T9" fmla="*/ 419 h 4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6"/>
                  <a:gd name="T16" fmla="*/ 0 h 422"/>
                  <a:gd name="T17" fmla="*/ 456 w 456"/>
                  <a:gd name="T18" fmla="*/ 422 h 4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6" h="422">
                    <a:moveTo>
                      <a:pt x="0" y="0"/>
                    </a:moveTo>
                    <a:cubicBezTo>
                      <a:pt x="1" y="116"/>
                      <a:pt x="2" y="232"/>
                      <a:pt x="7" y="292"/>
                    </a:cubicBezTo>
                    <a:cubicBezTo>
                      <a:pt x="12" y="352"/>
                      <a:pt x="8" y="340"/>
                      <a:pt x="30" y="360"/>
                    </a:cubicBezTo>
                    <a:cubicBezTo>
                      <a:pt x="52" y="380"/>
                      <a:pt x="71" y="402"/>
                      <a:pt x="142" y="412"/>
                    </a:cubicBezTo>
                    <a:cubicBezTo>
                      <a:pt x="213" y="422"/>
                      <a:pt x="334" y="420"/>
                      <a:pt x="456" y="419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35" name="Freeform 9"/>
              <p:cNvSpPr>
                <a:spLocks/>
              </p:cNvSpPr>
              <p:nvPr/>
            </p:nvSpPr>
            <p:spPr bwMode="auto">
              <a:xfrm>
                <a:off x="1200" y="2092"/>
                <a:ext cx="1196" cy="422"/>
              </a:xfrm>
              <a:custGeom>
                <a:avLst/>
                <a:gdLst>
                  <a:gd name="T0" fmla="*/ 0 w 456"/>
                  <a:gd name="T1" fmla="*/ 0 h 422"/>
                  <a:gd name="T2" fmla="*/ 323 w 456"/>
                  <a:gd name="T3" fmla="*/ 292 h 422"/>
                  <a:gd name="T4" fmla="*/ 1424 w 456"/>
                  <a:gd name="T5" fmla="*/ 360 h 422"/>
                  <a:gd name="T6" fmla="*/ 6714 w 456"/>
                  <a:gd name="T7" fmla="*/ 412 h 422"/>
                  <a:gd name="T8" fmla="*/ 21580 w 456"/>
                  <a:gd name="T9" fmla="*/ 419 h 4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6"/>
                  <a:gd name="T16" fmla="*/ 0 h 422"/>
                  <a:gd name="T17" fmla="*/ 456 w 456"/>
                  <a:gd name="T18" fmla="*/ 422 h 4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6" h="422">
                    <a:moveTo>
                      <a:pt x="0" y="0"/>
                    </a:moveTo>
                    <a:cubicBezTo>
                      <a:pt x="1" y="116"/>
                      <a:pt x="2" y="232"/>
                      <a:pt x="7" y="292"/>
                    </a:cubicBezTo>
                    <a:cubicBezTo>
                      <a:pt x="12" y="352"/>
                      <a:pt x="8" y="340"/>
                      <a:pt x="30" y="360"/>
                    </a:cubicBezTo>
                    <a:cubicBezTo>
                      <a:pt x="52" y="380"/>
                      <a:pt x="71" y="402"/>
                      <a:pt x="142" y="412"/>
                    </a:cubicBezTo>
                    <a:cubicBezTo>
                      <a:pt x="213" y="422"/>
                      <a:pt x="334" y="420"/>
                      <a:pt x="456" y="419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36" name="Freeform 10"/>
              <p:cNvSpPr>
                <a:spLocks/>
              </p:cNvSpPr>
              <p:nvPr/>
            </p:nvSpPr>
            <p:spPr bwMode="auto">
              <a:xfrm>
                <a:off x="1041" y="2846"/>
                <a:ext cx="1331" cy="55"/>
              </a:xfrm>
              <a:custGeom>
                <a:avLst/>
                <a:gdLst>
                  <a:gd name="T0" fmla="*/ 0 w 456"/>
                  <a:gd name="T1" fmla="*/ 0 h 422"/>
                  <a:gd name="T2" fmla="*/ 493 w 456"/>
                  <a:gd name="T3" fmla="*/ 0 h 422"/>
                  <a:gd name="T4" fmla="*/ 2189 w 456"/>
                  <a:gd name="T5" fmla="*/ 0 h 422"/>
                  <a:gd name="T6" fmla="*/ 10292 w 456"/>
                  <a:gd name="T7" fmla="*/ 0 h 422"/>
                  <a:gd name="T8" fmla="*/ 33100 w 456"/>
                  <a:gd name="T9" fmla="*/ 0 h 4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6"/>
                  <a:gd name="T16" fmla="*/ 0 h 422"/>
                  <a:gd name="T17" fmla="*/ 456 w 456"/>
                  <a:gd name="T18" fmla="*/ 422 h 4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6" h="422">
                    <a:moveTo>
                      <a:pt x="0" y="0"/>
                    </a:moveTo>
                    <a:cubicBezTo>
                      <a:pt x="1" y="116"/>
                      <a:pt x="2" y="232"/>
                      <a:pt x="7" y="292"/>
                    </a:cubicBezTo>
                    <a:cubicBezTo>
                      <a:pt x="12" y="352"/>
                      <a:pt x="8" y="340"/>
                      <a:pt x="30" y="360"/>
                    </a:cubicBezTo>
                    <a:cubicBezTo>
                      <a:pt x="52" y="380"/>
                      <a:pt x="71" y="402"/>
                      <a:pt x="142" y="412"/>
                    </a:cubicBezTo>
                    <a:cubicBezTo>
                      <a:pt x="213" y="422"/>
                      <a:pt x="334" y="420"/>
                      <a:pt x="456" y="419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5127" name="Text Box 11"/>
            <p:cNvSpPr txBox="1">
              <a:spLocks noChangeArrowheads="1"/>
            </p:cNvSpPr>
            <p:nvPr/>
          </p:nvSpPr>
          <p:spPr bwMode="auto">
            <a:xfrm>
              <a:off x="2186" y="732"/>
              <a:ext cx="59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hu-HU" altLang="hu-HU" sz="1800">
                  <a:solidFill>
                    <a:schemeClr val="accent2"/>
                  </a:solidFill>
                </a:rPr>
                <a:t>hasítás</a:t>
              </a:r>
              <a:endParaRPr lang="en-GB" altLang="hu-HU" sz="1800">
                <a:solidFill>
                  <a:schemeClr val="accent2"/>
                </a:solidFill>
              </a:endParaRPr>
            </a:p>
          </p:txBody>
        </p:sp>
        <p:sp>
          <p:nvSpPr>
            <p:cNvPr id="5128" name="Text Box 12"/>
            <p:cNvSpPr txBox="1">
              <a:spLocks noChangeArrowheads="1"/>
            </p:cNvSpPr>
            <p:nvPr/>
          </p:nvSpPr>
          <p:spPr bwMode="auto">
            <a:xfrm>
              <a:off x="3056" y="747"/>
              <a:ext cx="10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hu-HU" altLang="hu-HU" sz="1800">
                  <a:solidFill>
                    <a:schemeClr val="accent2"/>
                  </a:solidFill>
                </a:rPr>
                <a:t>aminosav </a:t>
              </a:r>
            </a:p>
            <a:p>
              <a:pPr eaLnBrk="1" hangingPunct="1"/>
              <a:r>
                <a:rPr lang="hu-HU" altLang="hu-HU" sz="1800">
                  <a:solidFill>
                    <a:schemeClr val="accent2"/>
                  </a:solidFill>
                </a:rPr>
                <a:t>meghatározás</a:t>
              </a:r>
              <a:endParaRPr lang="en-GB" altLang="hu-HU" sz="1800">
                <a:solidFill>
                  <a:schemeClr val="accent2"/>
                </a:solidFill>
              </a:endParaRPr>
            </a:p>
          </p:txBody>
        </p:sp>
        <p:sp>
          <p:nvSpPr>
            <p:cNvPr id="5129" name="Line 13"/>
            <p:cNvSpPr>
              <a:spLocks noChangeShapeType="1"/>
            </p:cNvSpPr>
            <p:nvPr/>
          </p:nvSpPr>
          <p:spPr bwMode="auto">
            <a:xfrm>
              <a:off x="3582" y="1294"/>
              <a:ext cx="0" cy="18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30" name="Text Box 14"/>
            <p:cNvSpPr txBox="1">
              <a:spLocks noChangeArrowheads="1"/>
            </p:cNvSpPr>
            <p:nvPr/>
          </p:nvSpPr>
          <p:spPr bwMode="auto">
            <a:xfrm rot="5386246">
              <a:off x="3451" y="2056"/>
              <a:ext cx="6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hu-HU" altLang="hu-HU" sz="1800">
                  <a:solidFill>
                    <a:schemeClr val="accent2"/>
                  </a:solidFill>
                </a:rPr>
                <a:t>sorrend</a:t>
              </a:r>
              <a:endParaRPr lang="en-GB" altLang="hu-HU" sz="1800">
                <a:solidFill>
                  <a:schemeClr val="accent2"/>
                </a:solidFill>
              </a:endParaRPr>
            </a:p>
          </p:txBody>
        </p:sp>
      </p:grpSp>
      <p:sp>
        <p:nvSpPr>
          <p:cNvPr id="5125" name="Text Box 15"/>
          <p:cNvSpPr txBox="1">
            <a:spLocks noChangeArrowheads="1"/>
          </p:cNvSpPr>
          <p:nvPr/>
        </p:nvSpPr>
        <p:spPr bwMode="auto">
          <a:xfrm>
            <a:off x="1919289" y="5589588"/>
            <a:ext cx="84851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hu-HU" altLang="hu-HU" sz="1800"/>
              <a:t>Rövid peptidek szekvenciája meghatározható a végső aminosavak </a:t>
            </a:r>
          </a:p>
          <a:p>
            <a:pPr algn="ctr" eaLnBrk="1" hangingPunct="1"/>
            <a:r>
              <a:rPr lang="hu-HU" altLang="hu-HU" sz="1800"/>
              <a:t>egyenkénti lehasításával és azonosításával</a:t>
            </a:r>
            <a:endParaRPr lang="en-GB" altLang="hu-HU" sz="1800"/>
          </a:p>
        </p:txBody>
      </p:sp>
    </p:spTree>
    <p:extLst>
      <p:ext uri="{BB962C8B-B14F-4D97-AF65-F5344CB8AC3E}">
        <p14:creationId xmlns:p14="http://schemas.microsoft.com/office/powerpoint/2010/main" val="43246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F88433B0-2BE7-4E0D-BA72-9B592251B3AA}" type="slidenum">
              <a:rPr lang="en-US" altLang="hu-HU" sz="1400">
                <a:latin typeface="Arial" panose="020B0604020202020204" pitchFamily="34" charset="0"/>
              </a:rPr>
              <a:pPr eaLnBrk="1" hangingPunct="1"/>
              <a:t>40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41987" name="Text Box 6"/>
          <p:cNvSpPr txBox="1">
            <a:spLocks noChangeArrowheads="1"/>
          </p:cNvSpPr>
          <p:nvPr/>
        </p:nvSpPr>
        <p:spPr bwMode="auto">
          <a:xfrm>
            <a:off x="1797050" y="4405314"/>
            <a:ext cx="864235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TATA boxhoz a </a:t>
            </a:r>
            <a:r>
              <a:rPr lang="hu-HU" altLang="hu-HU" b="1"/>
              <a:t>TATA-kötő fehérje komplex</a:t>
            </a:r>
            <a:r>
              <a:rPr lang="hu-HU" altLang="hu-HU"/>
              <a:t> (TBP-TATA-binding protein), és a </a:t>
            </a:r>
            <a:r>
              <a:rPr lang="hu-HU" altLang="hu-HU" b="1"/>
              <a:t>TFIID</a:t>
            </a:r>
            <a:r>
              <a:rPr lang="hu-HU" altLang="hu-HU"/>
              <a:t> kapcsolódik, ezekhez a </a:t>
            </a:r>
            <a:r>
              <a:rPr lang="hu-HU" altLang="hu-HU" b="1"/>
              <a:t>TFIIA, B, E, F és H</a:t>
            </a:r>
            <a:r>
              <a:rPr lang="hu-HU" altLang="hu-HU"/>
              <a:t> komplexek csatlakoznak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Ezek az alap transzkripciós faktorok (basal TF-k)</a:t>
            </a:r>
            <a:endParaRPr lang="en-US" altLang="hu-HU"/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Végül a több mint 10 fehérjéből álló </a:t>
            </a:r>
            <a:r>
              <a:rPr lang="hu-HU" altLang="hu-HU" b="1">
                <a:solidFill>
                  <a:srgbClr val="CC3399"/>
                </a:solidFill>
              </a:rPr>
              <a:t>polimerázII komplex</a:t>
            </a:r>
            <a:r>
              <a:rPr lang="hu-HU" altLang="hu-HU"/>
              <a:t> is bekötődik. </a:t>
            </a:r>
          </a:p>
        </p:txBody>
      </p:sp>
      <p:sp>
        <p:nvSpPr>
          <p:cNvPr id="41988" name="Text Box 7"/>
          <p:cNvSpPr txBox="1">
            <a:spLocks noChangeArrowheads="1"/>
          </p:cNvSpPr>
          <p:nvPr/>
        </p:nvSpPr>
        <p:spPr bwMode="auto">
          <a:xfrm>
            <a:off x="4337051" y="293688"/>
            <a:ext cx="3287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2400" b="1">
                <a:solidFill>
                  <a:srgbClr val="800000"/>
                </a:solidFill>
              </a:rPr>
              <a:t>Az iniciációs komplex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41989" name="Text Box 8"/>
          <p:cNvSpPr txBox="1">
            <a:spLocks noChangeArrowheads="1"/>
          </p:cNvSpPr>
          <p:nvPr/>
        </p:nvSpPr>
        <p:spPr bwMode="auto">
          <a:xfrm>
            <a:off x="2368550" y="992189"/>
            <a:ext cx="7747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/>
              <a:t>A transzkripció egy nagy fehérje komplex (iniciációs komplex) öszzeszerelődésével indul. A nagyszámú transzkripciós faktor mindegyike nagyszámú fehérjéből áll.</a:t>
            </a:r>
            <a:endParaRPr lang="en-US" altLang="hu-HU"/>
          </a:p>
        </p:txBody>
      </p:sp>
      <p:grpSp>
        <p:nvGrpSpPr>
          <p:cNvPr id="41990" name="Group 13"/>
          <p:cNvGrpSpPr>
            <a:grpSpLocks/>
          </p:cNvGrpSpPr>
          <p:nvPr/>
        </p:nvGrpSpPr>
        <p:grpSpPr bwMode="auto">
          <a:xfrm>
            <a:off x="2528888" y="2203450"/>
            <a:ext cx="7161212" cy="2211388"/>
            <a:chOff x="633" y="1388"/>
            <a:chExt cx="4511" cy="1393"/>
          </a:xfrm>
        </p:grpSpPr>
        <p:grpSp>
          <p:nvGrpSpPr>
            <p:cNvPr id="41991" name="Group 11"/>
            <p:cNvGrpSpPr>
              <a:grpSpLocks/>
            </p:cNvGrpSpPr>
            <p:nvPr/>
          </p:nvGrpSpPr>
          <p:grpSpPr bwMode="auto">
            <a:xfrm>
              <a:off x="633" y="1388"/>
              <a:ext cx="4511" cy="1393"/>
              <a:chOff x="633" y="1388"/>
              <a:chExt cx="4511" cy="1393"/>
            </a:xfrm>
          </p:grpSpPr>
          <p:grpSp>
            <p:nvGrpSpPr>
              <p:cNvPr id="41993" name="Group 9"/>
              <p:cNvGrpSpPr>
                <a:grpSpLocks/>
              </p:cNvGrpSpPr>
              <p:nvPr/>
            </p:nvGrpSpPr>
            <p:grpSpPr bwMode="auto">
              <a:xfrm>
                <a:off x="633" y="1388"/>
                <a:ext cx="4511" cy="1393"/>
                <a:chOff x="626" y="1449"/>
                <a:chExt cx="4511" cy="1393"/>
              </a:xfrm>
            </p:grpSpPr>
            <p:pic>
              <p:nvPicPr>
                <p:cNvPr id="41995" name="Picture 4" descr="initiat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6" y="1449"/>
                  <a:ext cx="4511" cy="13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996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2308" y="1763"/>
                  <a:ext cx="549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9pPr>
                </a:lstStyle>
                <a:p>
                  <a:pPr eaLnBrk="1" hangingPunct="1"/>
                  <a:r>
                    <a:rPr lang="hu-HU" altLang="hu-HU"/>
                    <a:t>Pol II</a:t>
                  </a:r>
                  <a:endParaRPr lang="en-US" altLang="hu-HU"/>
                </a:p>
              </p:txBody>
            </p:sp>
          </p:grpSp>
          <p:sp>
            <p:nvSpPr>
              <p:cNvPr id="41994" name="Text Box 10"/>
              <p:cNvSpPr txBox="1">
                <a:spLocks noChangeArrowheads="1"/>
              </p:cNvSpPr>
              <p:nvPr/>
            </p:nvSpPr>
            <p:spPr bwMode="auto">
              <a:xfrm>
                <a:off x="2009" y="1499"/>
                <a:ext cx="61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r>
                  <a:rPr lang="hu-HU" altLang="hu-HU"/>
                  <a:t>TFIID</a:t>
                </a:r>
                <a:endParaRPr lang="en-US" altLang="hu-HU"/>
              </a:p>
            </p:txBody>
          </p:sp>
        </p:grpSp>
        <p:sp>
          <p:nvSpPr>
            <p:cNvPr id="41992" name="Text Box 12"/>
            <p:cNvSpPr txBox="1">
              <a:spLocks noChangeArrowheads="1"/>
            </p:cNvSpPr>
            <p:nvPr/>
          </p:nvSpPr>
          <p:spPr bwMode="auto">
            <a:xfrm>
              <a:off x="1311" y="2046"/>
              <a:ext cx="50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hu-HU" altLang="hu-HU" sz="1600"/>
                <a:t>TFIIB</a:t>
              </a:r>
              <a:endParaRPr lang="en-US" altLang="hu-HU" sz="1600"/>
            </a:p>
          </p:txBody>
        </p:sp>
      </p:grpSp>
    </p:spTree>
    <p:extLst>
      <p:ext uri="{BB962C8B-B14F-4D97-AF65-F5344CB8AC3E}">
        <p14:creationId xmlns:p14="http://schemas.microsoft.com/office/powerpoint/2010/main" val="30399543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1AB20783-4570-4F04-A44D-EBE9607315C3}" type="slidenum">
              <a:rPr lang="en-US" altLang="hu-HU" sz="1400">
                <a:latin typeface="Arial" panose="020B0604020202020204" pitchFamily="34" charset="0"/>
              </a:rPr>
              <a:pPr eaLnBrk="1" hangingPunct="1"/>
              <a:t>41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43011" name="Picture 2" descr="8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1000126"/>
            <a:ext cx="352425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1711325" y="306388"/>
            <a:ext cx="8642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A transzkripció iniciációja eukariótákban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1924051" y="1303339"/>
            <a:ext cx="3744913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preiniciációs komplex összeszerelődése után a transzkripció az </a:t>
            </a:r>
            <a:r>
              <a:rPr lang="hu-HU" altLang="hu-HU">
                <a:solidFill>
                  <a:schemeClr val="accent2"/>
                </a:solidFill>
              </a:rPr>
              <a:t>RNS polimerázII C-terminális végének foszforilálódásával</a:t>
            </a:r>
            <a:r>
              <a:rPr lang="hu-HU" altLang="hu-HU"/>
              <a:t> indul el (lsd. ábra CTD = C-terminal domain)</a:t>
            </a:r>
          </a:p>
          <a:p>
            <a:pPr eaLnBrk="1" hangingPunct="1">
              <a:spcBef>
                <a:spcPct val="50000"/>
              </a:spcBef>
            </a:pPr>
            <a:endParaRPr lang="hu-HU" altLang="hu-HU"/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Ezzel a polII komplex leválik az iniciációs komplexről és elindul a génátírás. </a:t>
            </a:r>
          </a:p>
          <a:p>
            <a:pPr eaLnBrk="1" hangingPunct="1">
              <a:spcBef>
                <a:spcPct val="50000"/>
              </a:spcBef>
            </a:pPr>
            <a:endParaRPr lang="hu-HU" altLang="hu-HU"/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Az iniciációs komlex a helyén maradhat, és ahhoz újabb polimeráz kötődhet.</a:t>
            </a:r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3893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05C971F0-B145-4653-B357-486084A65E7B}" type="slidenum">
              <a:rPr lang="en-US" altLang="hu-HU" sz="1400">
                <a:latin typeface="Arial" panose="020B0604020202020204" pitchFamily="34" charset="0"/>
              </a:rPr>
              <a:pPr eaLnBrk="1" hangingPunct="1"/>
              <a:t>42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7054851" y="1277939"/>
            <a:ext cx="3432175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800" dirty="0">
                <a:solidFill>
                  <a:schemeClr val="accent2"/>
                </a:solidFill>
              </a:rPr>
              <a:t>A promóter</a:t>
            </a:r>
            <a:r>
              <a:rPr lang="hu-HU" altLang="hu-HU" sz="1800" dirty="0"/>
              <a:t> a transzkripciós starthely közvetlen közelében, attól 5’ irányban helyezkedik el, működése a baktérium promóteréhez hasonló.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 dirty="0">
                <a:solidFill>
                  <a:schemeClr val="accent2"/>
                </a:solidFill>
              </a:rPr>
              <a:t>Az enhanszer</a:t>
            </a:r>
            <a:r>
              <a:rPr lang="hu-HU" altLang="hu-HU" sz="1800" dirty="0"/>
              <a:t> a transzkripciós starthelytől távol </a:t>
            </a:r>
            <a:r>
              <a:rPr lang="hu-HU" altLang="hu-HU" sz="1800" dirty="0" smtClean="0"/>
              <a:t>található: </a:t>
            </a:r>
            <a:r>
              <a:rPr lang="hu-HU" altLang="hu-HU" sz="1800" dirty="0"/>
              <a:t>akár a gén előtt, akár a gén mögött, sőt még a gének intronjaiban és exonjaiban is elhelyezkedhet. </a:t>
            </a:r>
          </a:p>
        </p:txBody>
      </p:sp>
      <p:sp>
        <p:nvSpPr>
          <p:cNvPr id="44036" name="Rectangle 8"/>
          <p:cNvSpPr>
            <a:spLocks noChangeArrowheads="1"/>
          </p:cNvSpPr>
          <p:nvPr/>
        </p:nvSpPr>
        <p:spPr bwMode="auto">
          <a:xfrm>
            <a:off x="2466976" y="250825"/>
            <a:ext cx="7165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promóter - enhanszer </a:t>
            </a:r>
          </a:p>
        </p:txBody>
      </p:sp>
      <p:pic>
        <p:nvPicPr>
          <p:cNvPr id="44037" name="Picture 9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954088"/>
            <a:ext cx="53260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96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44C250B3-298C-4C95-A11F-941D46F5CF92}" type="slidenum">
              <a:rPr lang="en-US" altLang="hu-HU" sz="1400">
                <a:latin typeface="Arial" panose="020B0604020202020204" pitchFamily="34" charset="0"/>
              </a:rPr>
              <a:pPr eaLnBrk="1" hangingPunct="1"/>
              <a:t>43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45059" name="Picture 2" descr="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8" y="1749426"/>
            <a:ext cx="83629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3"/>
          <p:cNvSpPr>
            <a:spLocks noChangeArrowheads="1"/>
          </p:cNvSpPr>
          <p:nvPr/>
        </p:nvSpPr>
        <p:spPr bwMode="auto">
          <a:xfrm>
            <a:off x="6096001" y="1557338"/>
            <a:ext cx="4321175" cy="3600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1698626" y="4651376"/>
            <a:ext cx="43211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</a:t>
            </a:r>
            <a:r>
              <a:rPr lang="hu-HU" altLang="hu-HU" b="1">
                <a:solidFill>
                  <a:srgbClr val="FF0000"/>
                </a:solidFill>
              </a:rPr>
              <a:t>capping komplex</a:t>
            </a:r>
            <a:r>
              <a:rPr lang="hu-HU" altLang="hu-HU"/>
              <a:t> az újonnan készült mRNS 5’ végére </a:t>
            </a:r>
            <a:r>
              <a:rPr lang="hu-HU" altLang="hu-HU" u="sng">
                <a:solidFill>
                  <a:schemeClr val="accent2"/>
                </a:solidFill>
              </a:rPr>
              <a:t>metil-guanozin sapkát (cap)</a:t>
            </a:r>
            <a:r>
              <a:rPr lang="hu-HU" altLang="hu-HU" u="sng"/>
              <a:t> kapcsol</a:t>
            </a:r>
            <a:r>
              <a:rPr lang="hu-HU" altLang="hu-HU"/>
              <a:t>, ami trifoszfáton keresztül kapcsolódik az első nukleotidhoz.</a:t>
            </a:r>
            <a:endParaRPr lang="en-US" altLang="hu-HU"/>
          </a:p>
        </p:txBody>
      </p:sp>
      <p:sp>
        <p:nvSpPr>
          <p:cNvPr id="45062" name="Text Box 5"/>
          <p:cNvSpPr txBox="1">
            <a:spLocks noChangeArrowheads="1"/>
          </p:cNvSpPr>
          <p:nvPr/>
        </p:nvSpPr>
        <p:spPr bwMode="auto">
          <a:xfrm>
            <a:off x="3595689" y="211138"/>
            <a:ext cx="5157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2400" b="1">
                <a:solidFill>
                  <a:srgbClr val="800000"/>
                </a:solidFill>
              </a:rPr>
              <a:t>Elongáció és RNS érés </a:t>
            </a:r>
            <a:r>
              <a:rPr lang="hu-HU" altLang="hu-HU" sz="2400" b="1"/>
              <a:t>1. capping</a:t>
            </a:r>
            <a:endParaRPr lang="en-US" altLang="hu-HU" sz="2400" b="1"/>
          </a:p>
        </p:txBody>
      </p:sp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2163764" y="814389"/>
            <a:ext cx="7826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/>
              <a:t>Az elongáció a prokariótákéhoz hasonló, de közben az átíródó </a:t>
            </a:r>
            <a:r>
              <a:rPr lang="hu-HU" altLang="hu-HU" u="sng"/>
              <a:t>RNS nem transzlálódik, hanem kémiailag módosul</a:t>
            </a:r>
            <a:r>
              <a:rPr lang="hu-HU" altLang="hu-HU"/>
              <a:t>. </a:t>
            </a:r>
            <a:endParaRPr lang="en-US" altLang="hu-HU"/>
          </a:p>
        </p:txBody>
      </p:sp>
      <p:pic>
        <p:nvPicPr>
          <p:cNvPr id="45064" name="Picture 7" descr="ch6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2432050"/>
            <a:ext cx="4235450" cy="2825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47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D39EF258-F895-4FB5-A5FA-8E062287ECFF}" type="slidenum">
              <a:rPr lang="en-US" altLang="hu-HU" sz="1400">
                <a:latin typeface="Arial" panose="020B0604020202020204" pitchFamily="34" charset="0"/>
              </a:rPr>
              <a:pPr eaLnBrk="1" hangingPunct="1"/>
              <a:t>44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3413126" y="101601"/>
            <a:ext cx="6983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2400" b="1">
                <a:solidFill>
                  <a:srgbClr val="800000"/>
                </a:solidFill>
              </a:rPr>
              <a:t>Elongáció és RNS érés</a:t>
            </a:r>
            <a:r>
              <a:rPr lang="hu-HU" altLang="hu-HU" sz="2400" b="1"/>
              <a:t> 2. splicing </a:t>
            </a:r>
            <a:r>
              <a:rPr lang="hu-HU" altLang="hu-HU" sz="1600" b="1"/>
              <a:t>(1977, Cell cikk)</a:t>
            </a:r>
            <a:endParaRPr lang="en-US" altLang="hu-HU" sz="1600" b="1"/>
          </a:p>
        </p:txBody>
      </p:sp>
      <p:pic>
        <p:nvPicPr>
          <p:cNvPr id="46084" name="Picture 5" descr="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2" t="26491"/>
          <a:stretch>
            <a:fillRect/>
          </a:stretch>
        </p:blipFill>
        <p:spPr bwMode="auto">
          <a:xfrm>
            <a:off x="6289676" y="757239"/>
            <a:ext cx="4183063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6"/>
          <p:cNvSpPr>
            <a:spLocks noChangeArrowheads="1"/>
          </p:cNvSpPr>
          <p:nvPr/>
        </p:nvSpPr>
        <p:spPr bwMode="auto">
          <a:xfrm>
            <a:off x="1814514" y="979489"/>
            <a:ext cx="4346575" cy="29035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endParaRPr lang="hu-HU" altLang="hu-HU"/>
          </a:p>
        </p:txBody>
      </p:sp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1841500" y="684214"/>
            <a:ext cx="4794250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/>
              <a:t>A polII komplex C-terminálishoz kötődik a </a:t>
            </a:r>
            <a:r>
              <a:rPr lang="hu-HU" altLang="hu-HU" b="1">
                <a:solidFill>
                  <a:srgbClr val="FF0000"/>
                </a:solidFill>
              </a:rPr>
              <a:t>splicing komplex (spliceoszóma)</a:t>
            </a:r>
            <a:r>
              <a:rPr lang="hu-HU" altLang="hu-HU"/>
              <a:t>, és az átíródó pre-mRNS-ből </a:t>
            </a:r>
            <a:r>
              <a:rPr lang="hu-HU" altLang="hu-HU" u="sng"/>
              <a:t>eltávolítja az intronokat</a:t>
            </a:r>
            <a:r>
              <a:rPr lang="hu-HU" altLang="hu-HU"/>
              <a:t>.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 sz="1800">
                <a:solidFill>
                  <a:schemeClr val="hlink"/>
                </a:solidFill>
              </a:rPr>
              <a:t>Exon – „expressed region”</a:t>
            </a:r>
          </a:p>
          <a:p>
            <a:pPr eaLnBrk="1" hangingPunct="1"/>
            <a:r>
              <a:rPr lang="hu-HU" altLang="hu-HU" sz="1800">
                <a:solidFill>
                  <a:schemeClr val="hlink"/>
                </a:solidFill>
              </a:rPr>
              <a:t>Intron – „intervening region”</a:t>
            </a:r>
          </a:p>
          <a:p>
            <a:pPr eaLnBrk="1" hangingPunct="1"/>
            <a:endParaRPr lang="hu-HU" altLang="hu-HU" sz="1800">
              <a:solidFill>
                <a:schemeClr val="hlink"/>
              </a:solidFill>
            </a:endParaRPr>
          </a:p>
        </p:txBody>
      </p:sp>
      <p:sp>
        <p:nvSpPr>
          <p:cNvPr id="46087" name="Text Box 14"/>
          <p:cNvSpPr txBox="1">
            <a:spLocks noChangeArrowheads="1"/>
          </p:cNvSpPr>
          <p:nvPr/>
        </p:nvSpPr>
        <p:spPr bwMode="auto">
          <a:xfrm>
            <a:off x="1817688" y="3078164"/>
            <a:ext cx="8723312" cy="46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/>
              <a:t>Intronok nemcsak a protein-kódoló génekben vannak, hanem néhány r- és t-RNS génben is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/>
              <a:t>Az intronok száma, mérete egy genomban génenként változik, ill. fajok között is vannak felismerhető különbségek</a:t>
            </a:r>
            <a:endParaRPr lang="hu-HU" altLang="hu-HU" sz="1800"/>
          </a:p>
          <a:p>
            <a:pPr eaLnBrk="1" hangingPunct="1"/>
            <a:r>
              <a:rPr lang="hu-HU" altLang="hu-HU" sz="1800"/>
              <a:t>	pl. 	élesztő 6300 génjéből csak kb. 200-ban van intron</a:t>
            </a:r>
          </a:p>
          <a:p>
            <a:pPr eaLnBrk="1" hangingPunct="1"/>
            <a:r>
              <a:rPr lang="hu-HU" altLang="hu-HU" sz="1800"/>
              <a:t>     		emberben a legtöbb génben van néhány intron</a:t>
            </a:r>
          </a:p>
          <a:p>
            <a:pPr eaLnBrk="1" hangingPunct="1"/>
            <a:endParaRPr lang="hu-HU" altLang="hu-HU" sz="1800"/>
          </a:p>
          <a:p>
            <a:pPr eaLnBrk="1" hangingPunct="1"/>
            <a:r>
              <a:rPr lang="hu-HU" altLang="hu-HU" sz="1800"/>
              <a:t>Emberben az intronok átlagos mérete 2000 nt, az exonoké 200 nt</a:t>
            </a:r>
          </a:p>
          <a:p>
            <a:pPr eaLnBrk="1" hangingPunct="1"/>
            <a:endParaRPr lang="hu-HU" altLang="hu-HU" sz="1800"/>
          </a:p>
          <a:p>
            <a:pPr eaLnBrk="1" hangingPunct="1"/>
            <a:r>
              <a:rPr lang="hu-HU" altLang="hu-HU" sz="1800"/>
              <a:t>- Egy extrém példa: humán Dushenne muscular dystrophy gén 79 exont és 78 intront tartalmaz, együttesen 2,5 millió bp hosszúságú, ebből az exonok mindössze 14000 bp-t tesznek ki </a:t>
            </a:r>
          </a:p>
          <a:p>
            <a:pPr eaLnBrk="1" hangingPunct="1"/>
            <a:endParaRPr lang="hu-HU" altLang="hu-HU" sz="1800"/>
          </a:p>
          <a:p>
            <a:pPr eaLnBrk="1" hangingPunct="1"/>
            <a:endParaRPr lang="en-US" altLang="hu-HU" sz="1800"/>
          </a:p>
          <a:p>
            <a:pPr eaLnBrk="1" hangingPunct="1"/>
            <a:endParaRPr lang="hu-HU" altLang="hu-HU" sz="1800"/>
          </a:p>
        </p:txBody>
      </p:sp>
    </p:spTree>
    <p:extLst>
      <p:ext uri="{BB962C8B-B14F-4D97-AF65-F5344CB8AC3E}">
        <p14:creationId xmlns:p14="http://schemas.microsoft.com/office/powerpoint/2010/main" val="25884070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77" y="254001"/>
            <a:ext cx="3746019" cy="629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2808876"/>
            <a:ext cx="7118096" cy="374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1296" y="1669938"/>
            <a:ext cx="7900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Comic Sans MS" panose="030F0702030302020204" pitchFamily="66" charset="0"/>
              </a:rPr>
              <a:t>Genomi szekvencia összevetése a </a:t>
            </a:r>
            <a:r>
              <a:rPr lang="hu-H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cDNS</a:t>
            </a:r>
            <a:r>
              <a:rPr lang="hu-HU" dirty="0" smtClean="0">
                <a:latin typeface="Comic Sans MS" panose="030F0702030302020204" pitchFamily="66" charset="0"/>
              </a:rPr>
              <a:t> szekvenciával:</a:t>
            </a:r>
          </a:p>
          <a:p>
            <a:r>
              <a:rPr lang="hu-HU" dirty="0">
                <a:latin typeface="Comic Sans MS" panose="030F0702030302020204" pitchFamily="66" charset="0"/>
              </a:rPr>
              <a:t>	</a:t>
            </a:r>
            <a:r>
              <a:rPr lang="hu-HU" dirty="0" smtClean="0">
                <a:latin typeface="Comic Sans MS" panose="030F0702030302020204" pitchFamily="66" charset="0"/>
              </a:rPr>
              <a:t>		&gt; </a:t>
            </a:r>
            <a:r>
              <a:rPr lang="hu-HU" b="1" dirty="0" smtClean="0">
                <a:latin typeface="Comic Sans MS" panose="030F0702030302020204" pitchFamily="66" charset="0"/>
              </a:rPr>
              <a:t>exon-intron határok </a:t>
            </a:r>
            <a:r>
              <a:rPr lang="hu-HU" dirty="0" smtClean="0">
                <a:latin typeface="Comic Sans MS" panose="030F0702030302020204" pitchFamily="66" charset="0"/>
              </a:rPr>
              <a:t>pontos meghatározása</a:t>
            </a:r>
            <a:endParaRPr lang="hu-HU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5736" y="254001"/>
            <a:ext cx="7302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Comic Sans MS" panose="030F0702030302020204" pitchFamily="66" charset="0"/>
              </a:rPr>
              <a:t>H</a:t>
            </a:r>
            <a:r>
              <a:rPr lang="hu-HU" dirty="0" smtClean="0">
                <a:latin typeface="Comic Sans MS" panose="030F0702030302020204" pitchFamily="66" charset="0"/>
              </a:rPr>
              <a:t>a </a:t>
            </a:r>
            <a:r>
              <a:rPr lang="hu-HU" dirty="0">
                <a:latin typeface="Comic Sans MS" panose="030F0702030302020204" pitchFamily="66" charset="0"/>
              </a:rPr>
              <a:t>az érett mRNS-t a </a:t>
            </a:r>
            <a:r>
              <a:rPr lang="hu-HU" dirty="0" smtClean="0">
                <a:latin typeface="Comic Sans MS" panose="030F0702030302020204" pitchFamily="66" charset="0"/>
              </a:rPr>
              <a:t>megfelelő </a:t>
            </a:r>
            <a:r>
              <a:rPr lang="hu-HU" dirty="0">
                <a:latin typeface="Comic Sans MS" panose="030F0702030302020204" pitchFamily="66" charset="0"/>
              </a:rPr>
              <a:t>genomiális DNS-szakasszal hibridizáltatják (</a:t>
            </a:r>
            <a:r>
              <a:rPr lang="hu-HU" dirty="0" smtClean="0">
                <a:latin typeface="Comic Sans MS" panose="030F0702030302020204" pitchFamily="66" charset="0"/>
              </a:rPr>
              <a:t>párosítják), akkor </a:t>
            </a:r>
            <a:r>
              <a:rPr lang="hu-HU" dirty="0">
                <a:latin typeface="Comic Sans MS" panose="030F0702030302020204" pitchFamily="66" charset="0"/>
              </a:rPr>
              <a:t>az intronszakaszok – mivel az RNS-ben nincs homológ szekvenciájuk – </a:t>
            </a:r>
            <a:r>
              <a:rPr lang="hu-HU" dirty="0" smtClean="0">
                <a:latin typeface="Comic Sans MS" panose="030F0702030302020204" pitchFamily="66" charset="0"/>
              </a:rPr>
              <a:t>kihurkolódnak. </a:t>
            </a:r>
            <a:endParaRPr lang="hu-H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0685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6D6427FE-CF9F-4A07-ACC7-CCCDCFC526F0}" type="slidenum">
              <a:rPr lang="en-US" altLang="hu-HU" sz="1400">
                <a:latin typeface="Arial" panose="020B0604020202020204" pitchFamily="34" charset="0"/>
              </a:rPr>
              <a:pPr eaLnBrk="1" hangingPunct="1"/>
              <a:t>46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1774825" y="323851"/>
            <a:ext cx="8642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dirty="0" smtClean="0"/>
              <a:t>Az </a:t>
            </a:r>
            <a:r>
              <a:rPr lang="hu-HU" altLang="hu-HU" dirty="0"/>
              <a:t>exon/intron határokat jól meghatározott konzervált sorrendek jelölik (GU-AG szabály</a:t>
            </a:r>
            <a:r>
              <a:rPr lang="hu-HU" altLang="hu-HU" dirty="0" smtClean="0"/>
              <a:t>)</a:t>
            </a:r>
            <a:endParaRPr lang="en-US" altLang="hu-HU" dirty="0"/>
          </a:p>
        </p:txBody>
      </p:sp>
      <p:sp>
        <p:nvSpPr>
          <p:cNvPr id="47108" name="Text Box 23"/>
          <p:cNvSpPr txBox="1">
            <a:spLocks noChangeArrowheads="1"/>
          </p:cNvSpPr>
          <p:nvPr/>
        </p:nvSpPr>
        <p:spPr bwMode="auto">
          <a:xfrm>
            <a:off x="1822450" y="4264026"/>
            <a:ext cx="86423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splicingot snRNS tartalmú RNP (ribonukleoprotein) komplexek végzik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Egyes gének intronjai autokatalízissel (self-splicing) maguktól kivágódnak (ribozim)</a:t>
            </a:r>
          </a:p>
        </p:txBody>
      </p:sp>
      <p:pic>
        <p:nvPicPr>
          <p:cNvPr id="47109" name="Picture 30" descr="Fig8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1" t="23297" r="3241" b="60854"/>
          <a:stretch>
            <a:fillRect/>
          </a:stretch>
        </p:blipFill>
        <p:spPr bwMode="auto">
          <a:xfrm>
            <a:off x="1762126" y="1801814"/>
            <a:ext cx="862647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90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AE6D9C3A-E08E-47E2-8916-FB618C1052B7}" type="slidenum">
              <a:rPr lang="en-US" altLang="hu-HU" sz="1400">
                <a:latin typeface="Arial" panose="020B0604020202020204" pitchFamily="34" charset="0"/>
              </a:rPr>
              <a:pPr eaLnBrk="1" hangingPunct="1"/>
              <a:t>47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48131" name="Picture 4" descr="Fig8_16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8"/>
          <a:stretch>
            <a:fillRect/>
          </a:stretch>
        </p:blipFill>
        <p:spPr bwMode="auto">
          <a:xfrm>
            <a:off x="3125788" y="25401"/>
            <a:ext cx="6354762" cy="773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8044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33DA0407-7304-4DE0-A1CB-0FB4FF623D30}" type="slidenum">
              <a:rPr lang="en-US" altLang="hu-HU" sz="1400">
                <a:latin typeface="Arial" panose="020B0604020202020204" pitchFamily="34" charset="0"/>
              </a:rPr>
              <a:pPr eaLnBrk="1" hangingPunct="1"/>
              <a:t>48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49156" name="Text Box 3"/>
          <p:cNvSpPr txBox="1">
            <a:spLocks noChangeArrowheads="1"/>
          </p:cNvSpPr>
          <p:nvPr/>
        </p:nvSpPr>
        <p:spPr bwMode="auto">
          <a:xfrm>
            <a:off x="651936" y="690563"/>
            <a:ext cx="102023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800" dirty="0"/>
              <a:t>E</a:t>
            </a:r>
            <a:r>
              <a:rPr lang="hu-HU" altLang="hu-HU" sz="1800" dirty="0" smtClean="0"/>
              <a:t>gyetlen </a:t>
            </a:r>
            <a:r>
              <a:rPr lang="hu-HU" altLang="hu-HU" sz="1800" dirty="0"/>
              <a:t>átíródó szakaszról </a:t>
            </a:r>
            <a:r>
              <a:rPr lang="hu-HU" altLang="hu-HU" sz="1800" dirty="0" smtClean="0"/>
              <a:t>(ugyanazon pre-RNS-ből) különféle érett RNS változatok készülhetnek.</a:t>
            </a:r>
            <a:endParaRPr lang="en-US" altLang="hu-HU" sz="1800" dirty="0"/>
          </a:p>
        </p:txBody>
      </p:sp>
      <p:sp>
        <p:nvSpPr>
          <p:cNvPr id="49157" name="Text Box 4"/>
          <p:cNvSpPr txBox="1">
            <a:spLocks noChangeArrowheads="1"/>
          </p:cNvSpPr>
          <p:nvPr/>
        </p:nvSpPr>
        <p:spPr bwMode="auto">
          <a:xfrm>
            <a:off x="4597400" y="147638"/>
            <a:ext cx="2833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2400" b="1">
                <a:solidFill>
                  <a:srgbClr val="800000"/>
                </a:solidFill>
              </a:rPr>
              <a:t>Alternatív splicing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49158" name="Text Box 5"/>
          <p:cNvSpPr txBox="1">
            <a:spLocks noChangeArrowheads="1"/>
          </p:cNvSpPr>
          <p:nvPr/>
        </p:nvSpPr>
        <p:spPr bwMode="auto">
          <a:xfrm>
            <a:off x="1784351" y="6021389"/>
            <a:ext cx="86217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1800"/>
              <a:t>Emberben ~20 000 fehérjekódoló gén (csupán kb. 2x annyi, mint egy fonalféregben), viszont a fehérjeféleségek száma (proteom) ennél jóval nagyobb, legalább 100 000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696" y="1195431"/>
            <a:ext cx="5548037" cy="485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5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124B1112-A1D5-491C-B84C-35263ED161B5}" type="slidenum">
              <a:rPr lang="en-US" altLang="hu-HU" sz="1400">
                <a:latin typeface="Arial" panose="020B0604020202020204" pitchFamily="34" charset="0"/>
              </a:rPr>
              <a:pPr eaLnBrk="1" hangingPunct="1"/>
              <a:t>49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83971" name="Picture 4" descr="Fig9_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88"/>
          <a:stretch>
            <a:fillRect/>
          </a:stretch>
        </p:blipFill>
        <p:spPr bwMode="auto">
          <a:xfrm>
            <a:off x="1957388" y="346076"/>
            <a:ext cx="8356600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039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9C2ACC6A-B6B7-413F-8419-7AE943113EAC}" type="slidenum">
              <a:rPr lang="en-US" altLang="hu-HU" sz="1400">
                <a:latin typeface="Arial" panose="020B0604020202020204" pitchFamily="34" charset="0"/>
              </a:rPr>
              <a:pPr eaLnBrk="1" hangingPunct="1"/>
              <a:t>5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1771651" y="166688"/>
            <a:ext cx="8709025" cy="6794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altLang="hu-HU" sz="2400" b="1">
                <a:solidFill>
                  <a:srgbClr val="800000"/>
                </a:solidFill>
                <a:latin typeface="Comic Sans MS" panose="030F0702030302020204" pitchFamily="66" charset="0"/>
              </a:rPr>
              <a:t>Nagyméretű fehérjék feldarabolása, majd kromatográfiás elválasztás</a:t>
            </a:r>
          </a:p>
        </p:txBody>
      </p:sp>
      <p:pic>
        <p:nvPicPr>
          <p:cNvPr id="6148" name="Picture 3" descr="612-11_1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0575" y="1130301"/>
            <a:ext cx="5575300" cy="2697163"/>
          </a:xfrm>
          <a:noFill/>
        </p:spPr>
      </p:pic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1824038" y="3843338"/>
            <a:ext cx="8843962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indent="-466725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lvl="2" eaLnBrk="1" hangingPunct="1">
              <a:spcBef>
                <a:spcPct val="20000"/>
              </a:spcBef>
            </a:pPr>
            <a:r>
              <a:rPr lang="hu-HU" altLang="hu-HU" sz="1600"/>
              <a:t>1. A tisztított fehérjét egy </a:t>
            </a:r>
            <a:r>
              <a:rPr lang="hu-HU" altLang="hu-HU" sz="1600" u="sng"/>
              <a:t>proteolitikus enzimmel</a:t>
            </a:r>
            <a:r>
              <a:rPr lang="hu-HU" altLang="hu-HU" sz="1600"/>
              <a:t> néhány aminosav hosszúságú darabokká emésztik </a:t>
            </a:r>
          </a:p>
          <a:p>
            <a:pPr lvl="2" eaLnBrk="1" hangingPunct="1">
              <a:spcBef>
                <a:spcPct val="20000"/>
              </a:spcBef>
            </a:pPr>
            <a:r>
              <a:rPr lang="hu-HU" altLang="hu-HU" sz="1600"/>
              <a:t>2. Felcseppentik egy kromatográfiás papírra, és </a:t>
            </a:r>
            <a:r>
              <a:rPr lang="hu-HU" altLang="hu-HU" sz="1600" b="1" i="1" u="sng"/>
              <a:t>A</a:t>
            </a:r>
            <a:r>
              <a:rPr lang="hu-HU" altLang="hu-HU" sz="1600" u="sng"/>
              <a:t> oldószerrel</a:t>
            </a:r>
            <a:r>
              <a:rPr lang="hu-HU" altLang="hu-HU" sz="1600"/>
              <a:t> futtatják. Ahogy az oldószer végighalad a papíron, a fragmentek elválnak egymástól. </a:t>
            </a:r>
          </a:p>
          <a:p>
            <a:pPr lvl="2" eaLnBrk="1" hangingPunct="1">
              <a:spcBef>
                <a:spcPct val="20000"/>
              </a:spcBef>
            </a:pPr>
            <a:r>
              <a:rPr lang="hu-HU" altLang="hu-HU" sz="1600"/>
              <a:t>3. A papírt </a:t>
            </a:r>
            <a:r>
              <a:rPr lang="hu-HU" altLang="hu-HU" sz="1600" u="sng"/>
              <a:t>90</a:t>
            </a:r>
            <a:r>
              <a:rPr lang="hu-HU" altLang="hu-HU" sz="1600" u="sng">
                <a:cs typeface="Times New Roman" panose="02020603050405020304" pitchFamily="18" charset="0"/>
              </a:rPr>
              <a:t>˚</a:t>
            </a:r>
            <a:r>
              <a:rPr lang="hu-HU" altLang="hu-HU" sz="1600" u="sng"/>
              <a:t>-al elfordítják, és </a:t>
            </a:r>
            <a:r>
              <a:rPr lang="hu-HU" altLang="hu-HU" sz="1600" b="1" i="1" u="sng"/>
              <a:t>B</a:t>
            </a:r>
            <a:r>
              <a:rPr lang="hu-HU" altLang="hu-HU" sz="1600" u="sng"/>
              <a:t> oldószerrel</a:t>
            </a:r>
            <a:r>
              <a:rPr lang="hu-HU" altLang="hu-HU" sz="1600"/>
              <a:t> futtatják. Ez további, az </a:t>
            </a:r>
            <a:r>
              <a:rPr lang="hu-HU" altLang="hu-HU" sz="1600" b="1" i="1"/>
              <a:t>A</a:t>
            </a:r>
            <a:r>
              <a:rPr lang="hu-HU" altLang="hu-HU" sz="1600"/>
              <a:t>-tól különböző elválasztást eredményez.</a:t>
            </a:r>
          </a:p>
          <a:p>
            <a:pPr lvl="2" eaLnBrk="1" hangingPunct="1">
              <a:spcBef>
                <a:spcPct val="20000"/>
              </a:spcBef>
            </a:pPr>
            <a:endParaRPr lang="hu-HU" altLang="hu-HU" sz="1600"/>
          </a:p>
          <a:p>
            <a:pPr lvl="2" eaLnBrk="1" hangingPunct="1">
              <a:spcBef>
                <a:spcPct val="20000"/>
              </a:spcBef>
            </a:pPr>
            <a:r>
              <a:rPr lang="hu-HU" altLang="hu-HU"/>
              <a:t>A végeredmény egy egyedi, a fehérjére jellemző ujjlenyomat (fingerprint)</a:t>
            </a:r>
          </a:p>
        </p:txBody>
      </p:sp>
    </p:spTree>
    <p:extLst>
      <p:ext uri="{BB962C8B-B14F-4D97-AF65-F5344CB8AC3E}">
        <p14:creationId xmlns:p14="http://schemas.microsoft.com/office/powerpoint/2010/main" val="108968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D56D8DFE-DEFD-4B59-BF05-69DB45A1F1B7}" type="slidenum">
              <a:rPr lang="en-US" altLang="hu-HU" sz="1400">
                <a:latin typeface="Arial" panose="020B0604020202020204" pitchFamily="34" charset="0"/>
              </a:rPr>
              <a:pPr eaLnBrk="1" hangingPunct="1"/>
              <a:t>50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3121026" y="254000"/>
            <a:ext cx="6094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2400" b="1">
                <a:solidFill>
                  <a:srgbClr val="800000"/>
                </a:solidFill>
              </a:rPr>
              <a:t>Elongáció és RNS érés</a:t>
            </a:r>
            <a:r>
              <a:rPr lang="hu-HU" altLang="hu-HU" sz="2400" b="1"/>
              <a:t> 3. polyadeniláció</a:t>
            </a:r>
            <a:endParaRPr lang="en-US" altLang="hu-HU" sz="2400" b="1"/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1814514" y="979489"/>
            <a:ext cx="4346575" cy="29035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endParaRPr lang="hu-HU" altLang="hu-HU"/>
          </a:p>
        </p:txBody>
      </p:sp>
      <p:pic>
        <p:nvPicPr>
          <p:cNvPr id="50181" name="Picture 6" descr="Untitled-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1458913"/>
            <a:ext cx="45894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7"/>
          <p:cNvSpPr txBox="1">
            <a:spLocks noChangeArrowheads="1"/>
          </p:cNvSpPr>
          <p:nvPr/>
        </p:nvSpPr>
        <p:spPr bwMode="auto">
          <a:xfrm>
            <a:off x="1916114" y="1290638"/>
            <a:ext cx="355917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/>
              <a:t>A </a:t>
            </a:r>
            <a:r>
              <a:rPr lang="hu-HU" altLang="hu-HU" b="1">
                <a:solidFill>
                  <a:srgbClr val="FF0000"/>
                </a:solidFill>
              </a:rPr>
              <a:t>polyadenilációs komplex</a:t>
            </a:r>
            <a:r>
              <a:rPr lang="hu-HU" altLang="hu-HU"/>
              <a:t> az RNS végén lévő AAUAA vagy AUAAA szekvencia mögött 11-30 nukleotiddal elhasítja a transzkriptumot, és 3’ végére 50-250 nukleotid hosszú </a:t>
            </a:r>
            <a:r>
              <a:rPr lang="hu-HU" altLang="hu-HU" u="sng"/>
              <a:t>poly-A farkat képez</a:t>
            </a:r>
            <a:endParaRPr lang="hu-HU" altLang="hu-HU"/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 sz="1800">
                <a:solidFill>
                  <a:schemeClr val="folHlink"/>
                </a:solidFill>
              </a:rPr>
              <a:t>(nem keverendő össze a baktériumokban lévő terminációs szekvenciával, mely a DNS-ben kódolt, és U-füzérként jelenik meg az RNS-ben!)</a:t>
            </a:r>
            <a:endParaRPr lang="en-US" altLang="hu-HU" sz="1800">
              <a:solidFill>
                <a:schemeClr val="folHlink"/>
              </a:solidFill>
            </a:endParaRPr>
          </a:p>
        </p:txBody>
      </p:sp>
      <p:sp>
        <p:nvSpPr>
          <p:cNvPr id="50183" name="Line 8"/>
          <p:cNvSpPr>
            <a:spLocks noChangeShapeType="1"/>
          </p:cNvSpPr>
          <p:nvPr/>
        </p:nvSpPr>
        <p:spPr bwMode="auto">
          <a:xfrm>
            <a:off x="5054600" y="1955800"/>
            <a:ext cx="238760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0184" name="Téglalap 7"/>
          <p:cNvSpPr>
            <a:spLocks noChangeArrowheads="1"/>
          </p:cNvSpPr>
          <p:nvPr/>
        </p:nvSpPr>
        <p:spPr bwMode="auto">
          <a:xfrm>
            <a:off x="5905500" y="4397376"/>
            <a:ext cx="4572000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1800" i="1">
                <a:solidFill>
                  <a:srgbClr val="0070C0"/>
                </a:solidFill>
              </a:rPr>
              <a:t>Az érés egyes fázisaiban a CTD aminosavai reverzibilis módosításokon mennek keresztül (leggyakoribb a foszforiláció–defoszforiláció), ami meghatározza, hogy az érésben részt vevő fehérjék közül melyek kapcsolódnak hozzá, és kerülnek ezáltal az RNS-lánchoz közel.</a:t>
            </a:r>
          </a:p>
        </p:txBody>
      </p:sp>
    </p:spTree>
    <p:extLst>
      <p:ext uri="{BB962C8B-B14F-4D97-AF65-F5344CB8AC3E}">
        <p14:creationId xmlns:p14="http://schemas.microsoft.com/office/powerpoint/2010/main" val="34657682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5A9C086A-D414-4278-B822-D617CC1EC439}" type="slidenum">
              <a:rPr lang="en-US" altLang="hu-HU" sz="1400">
                <a:latin typeface="Arial" panose="020B0604020202020204" pitchFamily="34" charset="0"/>
              </a:rPr>
              <a:pPr eaLnBrk="1" hangingPunct="1"/>
              <a:t>51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51203" name="Kép 2" descr="Transzkr tRNS érés még nagyo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6" y="647700"/>
            <a:ext cx="91598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églalap 3"/>
          <p:cNvSpPr>
            <a:spLocks noChangeArrowheads="1"/>
          </p:cNvSpPr>
          <p:nvPr/>
        </p:nvSpPr>
        <p:spPr bwMode="auto">
          <a:xfrm>
            <a:off x="3903664" y="123825"/>
            <a:ext cx="3775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b="1"/>
              <a:t>Az eukarióta tRNS-ek érése</a:t>
            </a:r>
          </a:p>
        </p:txBody>
      </p:sp>
    </p:spTree>
    <p:extLst>
      <p:ext uri="{BB962C8B-B14F-4D97-AF65-F5344CB8AC3E}">
        <p14:creationId xmlns:p14="http://schemas.microsoft.com/office/powerpoint/2010/main" val="2260395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785188B9-C7F3-4142-BFED-D5D60F2A2FE0}" type="slidenum">
              <a:rPr lang="en-US" altLang="hu-HU" sz="1400">
                <a:latin typeface="Arial" panose="020B0604020202020204" pitchFamily="34" charset="0"/>
              </a:rPr>
              <a:pPr eaLnBrk="1" hangingPunct="1"/>
              <a:t>52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52227" name="Kép 2" descr="Transzkr rRNS éré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760414"/>
            <a:ext cx="699135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églalap 3"/>
          <p:cNvSpPr>
            <a:spLocks noChangeArrowheads="1"/>
          </p:cNvSpPr>
          <p:nvPr/>
        </p:nvSpPr>
        <p:spPr bwMode="auto">
          <a:xfrm>
            <a:off x="4357689" y="228600"/>
            <a:ext cx="3360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b="1"/>
              <a:t>Eukarióta rRNS-ek érése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76815" y="700090"/>
            <a:ext cx="1197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nukleólusz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379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98192600-29FB-4D15-BB8C-03691017933B}" type="slidenum">
              <a:rPr lang="en-US" altLang="hu-HU" sz="1400">
                <a:latin typeface="Arial" panose="020B0604020202020204" pitchFamily="34" charset="0"/>
              </a:rPr>
              <a:pPr eaLnBrk="1" hangingPunct="1"/>
              <a:t>53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2640013" y="612775"/>
            <a:ext cx="604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3200" b="1"/>
              <a:t>Fehérjeszintézis (transzláció)</a:t>
            </a:r>
          </a:p>
        </p:txBody>
      </p:sp>
      <p:pic>
        <p:nvPicPr>
          <p:cNvPr id="53252" name="Picture 5" descr="Fig9_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7" r="35588" b="24875"/>
          <a:stretch>
            <a:fillRect/>
          </a:stretch>
        </p:blipFill>
        <p:spPr bwMode="auto">
          <a:xfrm>
            <a:off x="4086225" y="1279525"/>
            <a:ext cx="3829050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églalap 4"/>
          <p:cNvSpPr>
            <a:spLocks noChangeArrowheads="1"/>
          </p:cNvSpPr>
          <p:nvPr/>
        </p:nvSpPr>
        <p:spPr bwMode="auto">
          <a:xfrm>
            <a:off x="2166939" y="5688013"/>
            <a:ext cx="79724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/>
              <a:t>A riboszómák szerkezetének és működésének felderítéséért ítélték oda a kémiai Nobel-díjat 2009-ben </a:t>
            </a:r>
            <a:r>
              <a:rPr lang="hu-HU" altLang="hu-HU" u="sng">
                <a:hlinkClick r:id="rId3" tooltip="Ada E. Yonath"/>
              </a:rPr>
              <a:t>Ada E. </a:t>
            </a:r>
            <a:r>
              <a:rPr lang="hu-HU" altLang="hu-HU" b="1" u="sng">
                <a:hlinkClick r:id="rId3" tooltip="Ada E. Yonath"/>
              </a:rPr>
              <a:t>Yonath</a:t>
            </a:r>
            <a:r>
              <a:rPr lang="hu-HU" altLang="hu-HU"/>
              <a:t>, </a:t>
            </a:r>
            <a:r>
              <a:rPr lang="hu-HU" altLang="hu-HU" u="sng">
                <a:hlinkClick r:id="rId4" tooltip="Thomas A. Steitz"/>
              </a:rPr>
              <a:t>Thomas A. </a:t>
            </a:r>
            <a:r>
              <a:rPr lang="hu-HU" altLang="hu-HU" b="1" u="sng">
                <a:hlinkClick r:id="rId4" tooltip="Thomas A. Steitz"/>
              </a:rPr>
              <a:t>Steitz</a:t>
            </a:r>
            <a:r>
              <a:rPr lang="hu-HU" altLang="hu-HU"/>
              <a:t> és </a:t>
            </a:r>
            <a:r>
              <a:rPr lang="hu-HU" altLang="hu-HU" u="sng">
                <a:hlinkClick r:id="rId5" tooltip="Venkatraman Ramakrishnan"/>
              </a:rPr>
              <a:t>Venkatraman </a:t>
            </a:r>
            <a:r>
              <a:rPr lang="hu-HU" altLang="hu-HU" b="1" u="sng">
                <a:hlinkClick r:id="rId5" tooltip="Venkatraman Ramakrishnan"/>
              </a:rPr>
              <a:t>Ramakrishnan</a:t>
            </a:r>
            <a:r>
              <a:rPr lang="hu-HU" altLang="hu-HU"/>
              <a:t> kutatóknak</a:t>
            </a:r>
          </a:p>
        </p:txBody>
      </p:sp>
    </p:spTree>
    <p:extLst>
      <p:ext uri="{BB962C8B-B14F-4D97-AF65-F5344CB8AC3E}">
        <p14:creationId xmlns:p14="http://schemas.microsoft.com/office/powerpoint/2010/main" val="2891813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55D9E875-B8C7-4FB2-8F9E-0715B557C840}" type="slidenum">
              <a:rPr lang="en-US" altLang="hu-HU" sz="1400">
                <a:latin typeface="Arial" panose="020B0604020202020204" pitchFamily="34" charset="0"/>
              </a:rPr>
              <a:pPr eaLnBrk="1" hangingPunct="1"/>
              <a:t>54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97100" y="217488"/>
            <a:ext cx="7772400" cy="1143000"/>
          </a:xfrm>
        </p:spPr>
        <p:txBody>
          <a:bodyPr/>
          <a:lstStyle/>
          <a:p>
            <a:pPr eaLnBrk="1" hangingPunct="1"/>
            <a:r>
              <a:rPr lang="hu-HU" altLang="hu-HU" sz="2400" b="1"/>
              <a:t>A fehérjék szerkezete és működése sokféle lehet</a:t>
            </a:r>
            <a:endParaRPr lang="en-GB" altLang="hu-HU" sz="2400" b="1"/>
          </a:p>
        </p:txBody>
      </p:sp>
      <p:sp>
        <p:nvSpPr>
          <p:cNvPr id="54276" name="Text Box 3"/>
          <p:cNvSpPr txBox="1">
            <a:spLocks noChangeArrowheads="1"/>
          </p:cNvSpPr>
          <p:nvPr/>
        </p:nvSpPr>
        <p:spPr bwMode="auto">
          <a:xfrm>
            <a:off x="2227263" y="1514475"/>
            <a:ext cx="79121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1800" dirty="0">
                <a:latin typeface="Arial" panose="020B0604020202020204" pitchFamily="34" charset="0"/>
              </a:rPr>
              <a:t>„ Minden amit egy élő szervezetben látunk fehérje, vagy fehérje terméke.” </a:t>
            </a:r>
          </a:p>
          <a:p>
            <a:pPr eaLnBrk="1" hangingPunct="1"/>
            <a:endParaRPr lang="hu-HU" altLang="hu-HU" sz="1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1800" dirty="0">
                <a:solidFill>
                  <a:schemeClr val="accent2"/>
                </a:solidFill>
                <a:latin typeface="Arial" panose="020B0604020202020204" pitchFamily="34" charset="0"/>
              </a:rPr>
              <a:t>Néhány fehérjecsoport:			példák:</a:t>
            </a:r>
          </a:p>
          <a:p>
            <a:pPr eaLnBrk="1" hangingPunct="1"/>
            <a:endParaRPr lang="hu-HU" altLang="hu-HU" sz="18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1800" dirty="0">
                <a:latin typeface="Arial" panose="020B0604020202020204" pitchFamily="34" charset="0"/>
              </a:rPr>
              <a:t>Szerkezeti fehérjék:			kollagén, </a:t>
            </a:r>
            <a:r>
              <a:rPr lang="hu-HU" altLang="hu-HU" sz="1800" dirty="0" smtClean="0">
                <a:latin typeface="Arial" panose="020B0604020202020204" pitchFamily="34" charset="0"/>
              </a:rPr>
              <a:t>keratin</a:t>
            </a:r>
            <a:endParaRPr lang="hu-HU" altLang="hu-HU" sz="1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1800" dirty="0">
                <a:latin typeface="Arial" panose="020B0604020202020204" pitchFamily="34" charset="0"/>
              </a:rPr>
              <a:t>Összehúzódásra képes fehérjék:		aktin, </a:t>
            </a:r>
            <a:r>
              <a:rPr lang="hu-HU" altLang="hu-HU" sz="1800" dirty="0" smtClean="0">
                <a:latin typeface="Arial" panose="020B0604020202020204" pitchFamily="34" charset="0"/>
              </a:rPr>
              <a:t>miozin</a:t>
            </a:r>
            <a:endParaRPr lang="hu-HU" altLang="hu-HU" sz="1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1800" dirty="0">
                <a:latin typeface="Arial" panose="020B0604020202020204" pitchFamily="34" charset="0"/>
              </a:rPr>
              <a:t>Oxigén szállítók:				</a:t>
            </a:r>
            <a:r>
              <a:rPr lang="hu-HU" altLang="hu-HU" sz="1800" dirty="0" smtClean="0">
                <a:latin typeface="Arial" panose="020B0604020202020204" pitchFamily="34" charset="0"/>
              </a:rPr>
              <a:t>hemoglobin, </a:t>
            </a:r>
            <a:r>
              <a:rPr lang="hu-HU" altLang="hu-HU" sz="1800" dirty="0">
                <a:latin typeface="Arial" panose="020B0604020202020204" pitchFamily="34" charset="0"/>
              </a:rPr>
              <a:t>mioglobin,</a:t>
            </a:r>
          </a:p>
          <a:p>
            <a:pPr eaLnBrk="1" hangingPunct="1"/>
            <a:r>
              <a:rPr lang="hu-HU" altLang="hu-HU" sz="1800" dirty="0">
                <a:latin typeface="Arial" panose="020B0604020202020204" pitchFamily="34" charset="0"/>
              </a:rPr>
              <a:t>Molekula szállítók:			membrán transzport </a:t>
            </a:r>
            <a:r>
              <a:rPr lang="hu-HU" altLang="hu-HU" sz="1800" dirty="0" smtClean="0">
                <a:latin typeface="Arial" panose="020B0604020202020204" pitchFamily="34" charset="0"/>
              </a:rPr>
              <a:t>fehérjék</a:t>
            </a:r>
            <a:endParaRPr lang="hu-HU" altLang="hu-HU" sz="1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1800" dirty="0">
                <a:latin typeface="Arial" panose="020B0604020202020204" pitchFamily="34" charset="0"/>
              </a:rPr>
              <a:t>Védelem fehérjéi:				immunoglobulinok</a:t>
            </a:r>
          </a:p>
          <a:p>
            <a:pPr eaLnBrk="1" hangingPunct="1"/>
            <a:r>
              <a:rPr lang="hu-HU" altLang="hu-HU" sz="1800" dirty="0">
                <a:latin typeface="Arial" panose="020B0604020202020204" pitchFamily="34" charset="0"/>
              </a:rPr>
              <a:t>Sejt-sejt kommunikációs molekulák:		hormonok és </a:t>
            </a:r>
            <a:r>
              <a:rPr lang="hu-HU" altLang="hu-HU" sz="1800" dirty="0" smtClean="0">
                <a:latin typeface="Arial" panose="020B0604020202020204" pitchFamily="34" charset="0"/>
              </a:rPr>
              <a:t>receptoraik</a:t>
            </a:r>
            <a:endParaRPr lang="hu-HU" altLang="hu-HU" sz="1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1800" dirty="0">
                <a:latin typeface="Arial" panose="020B0604020202020204" pitchFamily="34" charset="0"/>
              </a:rPr>
              <a:t>A DNS működését befolyásolók:		hisztonok, transzkripciós 						</a:t>
            </a:r>
            <a:r>
              <a:rPr lang="hu-HU" altLang="hu-HU" sz="1800" dirty="0" smtClean="0">
                <a:latin typeface="Arial" panose="020B0604020202020204" pitchFamily="34" charset="0"/>
              </a:rPr>
              <a:t>faktorok</a:t>
            </a:r>
            <a:endParaRPr lang="hu-HU" altLang="hu-HU" sz="1800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1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1800" dirty="0">
                <a:latin typeface="Arial" panose="020B0604020202020204" pitchFamily="34" charset="0"/>
              </a:rPr>
              <a:t>Biokémiai reakciókat katalizálók:		ENZIMEK</a:t>
            </a:r>
            <a:endParaRPr lang="en-GB" altLang="hu-HU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59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0B0DC993-024B-4B53-98AC-D48D9EC97350}" type="slidenum">
              <a:rPr lang="en-US" altLang="hu-HU" sz="1400">
                <a:latin typeface="Arial" panose="020B0604020202020204" pitchFamily="34" charset="0"/>
              </a:rPr>
              <a:pPr eaLnBrk="1" hangingPunct="1"/>
              <a:t>55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55299" name="Picture 2" descr="Fig9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4" r="48305" b="42618"/>
          <a:stretch>
            <a:fillRect/>
          </a:stretch>
        </p:blipFill>
        <p:spPr bwMode="auto">
          <a:xfrm>
            <a:off x="2184401" y="0"/>
            <a:ext cx="5160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3" descr="Fig9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98" r="68506" b="22182"/>
          <a:stretch>
            <a:fillRect/>
          </a:stretch>
        </p:blipFill>
        <p:spPr bwMode="auto">
          <a:xfrm>
            <a:off x="7535864" y="3135313"/>
            <a:ext cx="2846387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7743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A8035C22-6F8F-4BE9-8C2C-DCD69064823B}" type="slidenum">
              <a:rPr lang="en-US" altLang="hu-HU" sz="1400">
                <a:latin typeface="Arial" panose="020B0604020202020204" pitchFamily="34" charset="0"/>
              </a:rPr>
              <a:pPr eaLnBrk="1" hangingPunct="1"/>
              <a:t>56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56323" name="Picture 2" descr="Fig9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8" r="21219" b="34674"/>
          <a:stretch>
            <a:fillRect/>
          </a:stretch>
        </p:blipFill>
        <p:spPr bwMode="auto">
          <a:xfrm>
            <a:off x="1524001" y="169863"/>
            <a:ext cx="4968875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3" descr="Fig9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8" r="21219"/>
          <a:stretch>
            <a:fillRect/>
          </a:stretch>
        </p:blipFill>
        <p:spPr bwMode="auto">
          <a:xfrm>
            <a:off x="6496050" y="3733801"/>
            <a:ext cx="4171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9975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A0E48F4C-C553-468D-9ECA-BFBA71DADF98}" type="slidenum">
              <a:rPr lang="en-US" altLang="hu-HU" sz="1400">
                <a:latin typeface="Arial" panose="020B0604020202020204" pitchFamily="34" charset="0"/>
              </a:rPr>
              <a:pPr eaLnBrk="1" hangingPunct="1"/>
              <a:t>57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57347" name="Text Box 2"/>
          <p:cNvSpPr txBox="1">
            <a:spLocks noChangeArrowheads="1"/>
          </p:cNvSpPr>
          <p:nvPr/>
        </p:nvSpPr>
        <p:spPr bwMode="auto">
          <a:xfrm>
            <a:off x="4530725" y="1449388"/>
            <a:ext cx="3640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3600" b="1"/>
              <a:t>A genetikai kód</a:t>
            </a:r>
          </a:p>
        </p:txBody>
      </p:sp>
      <p:sp>
        <p:nvSpPr>
          <p:cNvPr id="57348" name="Téglalap 3"/>
          <p:cNvSpPr>
            <a:spLocks noChangeArrowheads="1"/>
          </p:cNvSpPr>
          <p:nvPr/>
        </p:nvSpPr>
        <p:spPr bwMode="auto">
          <a:xfrm>
            <a:off x="1990726" y="2921001"/>
            <a:ext cx="86772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/>
              <a:t>1968 Nobel-díj</a:t>
            </a:r>
          </a:p>
          <a:p>
            <a:pPr eaLnBrk="1" hangingPunct="1"/>
            <a:r>
              <a:rPr lang="hu-HU" altLang="hu-HU"/>
              <a:t>	Robert William</a:t>
            </a:r>
            <a:r>
              <a:rPr lang="hu-HU" altLang="hu-HU" b="1"/>
              <a:t> Holley</a:t>
            </a:r>
            <a:endParaRPr lang="hu-HU" altLang="hu-HU"/>
          </a:p>
          <a:p>
            <a:pPr eaLnBrk="1" hangingPunct="1"/>
            <a:r>
              <a:rPr lang="hu-HU" altLang="hu-HU"/>
              <a:t>	Har Gobind</a:t>
            </a:r>
            <a:r>
              <a:rPr lang="hu-HU" altLang="hu-HU" b="1"/>
              <a:t> Khorana</a:t>
            </a:r>
            <a:endParaRPr lang="hu-HU" altLang="hu-HU"/>
          </a:p>
          <a:p>
            <a:pPr eaLnBrk="1" hangingPunct="1"/>
            <a:r>
              <a:rPr lang="hu-HU" altLang="hu-HU"/>
              <a:t>	Marshall Warren</a:t>
            </a:r>
            <a:r>
              <a:rPr lang="hu-HU" altLang="hu-HU" b="1"/>
              <a:t> Nirenberg</a:t>
            </a: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712958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04A9368C-DA93-4858-975E-3997AC7E3E69}" type="slidenum">
              <a:rPr lang="en-US" altLang="hu-HU" sz="1400">
                <a:latin typeface="Arial" panose="020B0604020202020204" pitchFamily="34" charset="0"/>
              </a:rPr>
              <a:pPr eaLnBrk="1" hangingPunct="1"/>
              <a:t>58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576638" y="203200"/>
            <a:ext cx="5040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Hány betűs a genetikai kód?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784350" y="809626"/>
            <a:ext cx="86423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Elvi megfontolás: 20 aminosavat kell kódolni 4 nukleotiddal.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Ha egy aminosavat egy nukleotid kódol 4, ha kettő 4 x 4=16, ha három  4 x 4 x 4=64 féle aminosav kódolódhat. 20 aminosav kódolásához tehát két betű kevés, három több mint elég.</a:t>
            </a:r>
            <a:endParaRPr lang="en-US" altLang="hu-HU"/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1936751" y="3175001"/>
            <a:ext cx="8201025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800"/>
              <a:t>A kód három betűs (triplet) voltát a T4 fág </a:t>
            </a:r>
            <a:r>
              <a:rPr lang="hu-HU" altLang="hu-HU" sz="1800" i="1"/>
              <a:t>rII</a:t>
            </a:r>
            <a:r>
              <a:rPr lang="hu-HU" altLang="hu-HU" sz="1800"/>
              <a:t> lókuszán igazolták </a:t>
            </a:r>
            <a:r>
              <a:rPr lang="hu-HU" altLang="hu-HU" sz="1600"/>
              <a:t>(Watson Crick és Seymour Benzer, 1961).</a:t>
            </a:r>
          </a:p>
        </p:txBody>
      </p:sp>
    </p:spTree>
    <p:extLst>
      <p:ext uri="{BB962C8B-B14F-4D97-AF65-F5344CB8AC3E}">
        <p14:creationId xmlns:p14="http://schemas.microsoft.com/office/powerpoint/2010/main" val="118943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8A81870B-0433-4B32-B6BB-1C897D423CDF}" type="slidenum">
              <a:rPr lang="en-US" altLang="hu-HU" sz="1400">
                <a:latin typeface="Arial" panose="020B0604020202020204" pitchFamily="34" charset="0"/>
              </a:rPr>
              <a:pPr eaLnBrk="1" hangingPunct="1"/>
              <a:t>59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2354264" y="342900"/>
            <a:ext cx="7272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A genetikai kód nem átfedő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1797050" y="5013325"/>
            <a:ext cx="86423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dirty="0"/>
              <a:t>Ha a kód átfedő, egy nukleotid változás </a:t>
            </a:r>
            <a:r>
              <a:rPr lang="hu-HU" altLang="hu-HU" dirty="0" smtClean="0"/>
              <a:t>több </a:t>
            </a:r>
            <a:r>
              <a:rPr lang="hu-HU" altLang="hu-HU" dirty="0"/>
              <a:t>aminosavat érint.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dirty="0"/>
              <a:t>A vizsgálatok egyértelműen azt mutatták, hogy egy nukleotid csere csak egyetlen aminosav cserét eredményez. Vagyis, </a:t>
            </a:r>
            <a:r>
              <a:rPr lang="hu-HU" altLang="hu-HU" dirty="0">
                <a:solidFill>
                  <a:srgbClr val="FF0000"/>
                </a:solidFill>
              </a:rPr>
              <a:t>a kód nem átfedő</a:t>
            </a:r>
            <a:r>
              <a:rPr lang="hu-HU" altLang="hu-HU" dirty="0"/>
              <a:t>. </a:t>
            </a:r>
            <a:endParaRPr lang="en-US" altLang="hu-HU" dirty="0"/>
          </a:p>
        </p:txBody>
      </p:sp>
      <p:grpSp>
        <p:nvGrpSpPr>
          <p:cNvPr id="58373" name="Group 8"/>
          <p:cNvGrpSpPr>
            <a:grpSpLocks/>
          </p:cNvGrpSpPr>
          <p:nvPr/>
        </p:nvGrpSpPr>
        <p:grpSpPr bwMode="auto">
          <a:xfrm>
            <a:off x="2909889" y="1077914"/>
            <a:ext cx="6296025" cy="3394075"/>
            <a:chOff x="873" y="831"/>
            <a:chExt cx="3966" cy="2138"/>
          </a:xfrm>
        </p:grpSpPr>
        <p:pic>
          <p:nvPicPr>
            <p:cNvPr id="58374" name="Picture 2" descr="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" y="831"/>
              <a:ext cx="3809" cy="2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5" name="Text Box 6"/>
            <p:cNvSpPr txBox="1">
              <a:spLocks noChangeArrowheads="1"/>
            </p:cNvSpPr>
            <p:nvPr/>
          </p:nvSpPr>
          <p:spPr bwMode="auto">
            <a:xfrm>
              <a:off x="873" y="1907"/>
              <a:ext cx="964" cy="2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hu-HU" altLang="hu-HU" sz="1500" b="1">
                  <a:solidFill>
                    <a:srgbClr val="FF3300"/>
                  </a:solidFill>
                  <a:latin typeface="Arial" panose="020B0604020202020204" pitchFamily="34" charset="0"/>
                </a:rPr>
                <a:t>DNA sequence</a:t>
              </a:r>
              <a:endParaRPr lang="en-US" altLang="hu-HU" sz="15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89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87671ADA-3919-4EC7-B6FF-78C2BF474077}" type="slidenum">
              <a:rPr lang="en-US" altLang="hu-HU" sz="1400">
                <a:latin typeface="Arial" panose="020B0604020202020204" pitchFamily="34" charset="0"/>
              </a:rPr>
              <a:pPr eaLnBrk="1" hangingPunct="1"/>
              <a:t>6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hu-HU" altLang="hu-HU" sz="2800" b="1">
                <a:solidFill>
                  <a:srgbClr val="800000"/>
                </a:solidFill>
                <a:latin typeface="Comic Sans MS" panose="030F0702030302020204" pitchFamily="66" charset="0"/>
              </a:rPr>
              <a:t>Nagyméretű fehérjék szekvenálása</a:t>
            </a:r>
            <a:r>
              <a:rPr lang="hu-HU" altLang="hu-HU" sz="2800" b="1">
                <a:latin typeface="Comic Sans MS" panose="030F0702030302020204" pitchFamily="66" charset="0"/>
              </a:rPr>
              <a:t/>
            </a:r>
            <a:br>
              <a:rPr lang="hu-HU" altLang="hu-HU" sz="2800" b="1">
                <a:latin typeface="Comic Sans MS" panose="030F0702030302020204" pitchFamily="66" charset="0"/>
              </a:rPr>
            </a:br>
            <a:r>
              <a:rPr lang="hu-HU" altLang="hu-HU" sz="2400">
                <a:latin typeface="Comic Sans MS" panose="030F0702030302020204" pitchFamily="66" charset="0"/>
              </a:rPr>
              <a:t>(Frederick Sanger 1953)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93914" y="1341438"/>
            <a:ext cx="8002587" cy="182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sz="1600">
                <a:latin typeface="Comic Sans MS" panose="030F0702030302020204" pitchFamily="66" charset="0"/>
              </a:rPr>
              <a:t>A fehérje ujjlenyomat egyes foltjai kisebb peptidekből állnak, melyek a kromatográfiás papírból kinyerhetők és megszekvenálhatók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sz="1600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sz="1600">
                <a:latin typeface="Comic Sans MS" panose="030F0702030302020204" pitchFamily="66" charset="0"/>
              </a:rPr>
              <a:t>A fingerprintet több különböző hasítóhelyet felismerő proteázzal megismételve egymással átfedő szekvenciájú peptideket kapunk, melyek szekvenciája az átfedő darabok alapján összeilleszthető </a:t>
            </a:r>
          </a:p>
        </p:txBody>
      </p:sp>
      <p:pic>
        <p:nvPicPr>
          <p:cNvPr id="7173" name="Picture 4" descr="612-12_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4" y="3213101"/>
            <a:ext cx="4535487" cy="1679575"/>
          </a:xfrm>
          <a:noFill/>
        </p:spPr>
      </p:pic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3094038" y="273051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GB" altLang="hu-HU" sz="2800">
              <a:latin typeface="Arial" panose="020B0604020202020204" pitchFamily="34" charset="0"/>
            </a:endParaRPr>
          </a:p>
        </p:txBody>
      </p:sp>
      <p:pic>
        <p:nvPicPr>
          <p:cNvPr id="7175" name="Picture 6" descr="Nobel_Laureate_1958_Sanger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9" y="2794001"/>
            <a:ext cx="176212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7"/>
          <p:cNvSpPr>
            <a:spLocks noChangeArrowheads="1"/>
          </p:cNvSpPr>
          <p:nvPr/>
        </p:nvSpPr>
        <p:spPr bwMode="auto">
          <a:xfrm>
            <a:off x="2135189" y="5445125"/>
            <a:ext cx="54006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hu-HU" altLang="hu-HU" sz="1600"/>
              <a:t>Ezzel az eljárással Sangernek hat évébe került a viszonylag kisméretű (51 aa) inzulin aminosav sorrendjének meghatározása</a:t>
            </a:r>
          </a:p>
        </p:txBody>
      </p:sp>
      <p:pic>
        <p:nvPicPr>
          <p:cNvPr id="7177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3063" y="4797426"/>
            <a:ext cx="1416050" cy="1871663"/>
          </a:xfrm>
          <a:noFill/>
        </p:spPr>
      </p:pic>
      <p:sp>
        <p:nvSpPr>
          <p:cNvPr id="7178" name="Line 9"/>
          <p:cNvSpPr>
            <a:spLocks noChangeShapeType="1"/>
          </p:cNvSpPr>
          <p:nvPr/>
        </p:nvSpPr>
        <p:spPr bwMode="auto">
          <a:xfrm>
            <a:off x="7175501" y="5949950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134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687FE416-3987-465D-91D7-20D1E7889763}" type="slidenum">
              <a:rPr lang="en-US" altLang="hu-HU" sz="1400">
                <a:latin typeface="Arial" panose="020B0604020202020204" pitchFamily="34" charset="0"/>
              </a:rPr>
              <a:pPr eaLnBrk="1" hangingPunct="1"/>
              <a:t>60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60419" name="Picture 2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2970213"/>
            <a:ext cx="45212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3"/>
          <p:cNvSpPr txBox="1">
            <a:spLocks noChangeArrowheads="1"/>
          </p:cNvSpPr>
          <p:nvPr/>
        </p:nvSpPr>
        <p:spPr bwMode="auto">
          <a:xfrm>
            <a:off x="2505075" y="236538"/>
            <a:ext cx="7200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A genetikai kód megfejtése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60421" name="Text Box 4"/>
          <p:cNvSpPr txBox="1">
            <a:spLocks noChangeArrowheads="1"/>
          </p:cNvSpPr>
          <p:nvPr/>
        </p:nvSpPr>
        <p:spPr bwMode="auto">
          <a:xfrm>
            <a:off x="1774825" y="1119189"/>
            <a:ext cx="86423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kódszótárt </a:t>
            </a:r>
            <a:r>
              <a:rPr lang="hu-HU" altLang="hu-HU" i="1"/>
              <a:t>in vitro</a:t>
            </a:r>
            <a:r>
              <a:rPr lang="hu-HU" altLang="hu-HU"/>
              <a:t> fehérje szintetizáló rendszer segítségével fejtették meg. Templátként szintetikus RNS-eket használtak. Elsőként monoton polimerekkel sikerült megállapítani, hogy poliU </a:t>
            </a:r>
            <a:r>
              <a:rPr lang="hu-HU" altLang="hu-HU">
                <a:solidFill>
                  <a:srgbClr val="FF0000"/>
                </a:solidFill>
              </a:rPr>
              <a:t>fenilalanin</a:t>
            </a:r>
            <a:r>
              <a:rPr lang="hu-HU" altLang="hu-HU"/>
              <a:t>, poliC </a:t>
            </a:r>
            <a:r>
              <a:rPr lang="hu-HU" altLang="hu-HU">
                <a:solidFill>
                  <a:srgbClr val="FF0000"/>
                </a:solidFill>
              </a:rPr>
              <a:t>prolin</a:t>
            </a:r>
            <a:r>
              <a:rPr lang="hu-HU" altLang="hu-HU"/>
              <a:t>, poliA </a:t>
            </a:r>
            <a:r>
              <a:rPr lang="hu-HU" altLang="hu-HU">
                <a:solidFill>
                  <a:srgbClr val="FF0000"/>
                </a:solidFill>
              </a:rPr>
              <a:t>lizin</a:t>
            </a:r>
            <a:r>
              <a:rPr lang="hu-HU" altLang="hu-HU"/>
              <a:t> és poliG </a:t>
            </a:r>
            <a:r>
              <a:rPr lang="hu-HU" altLang="hu-HU">
                <a:solidFill>
                  <a:srgbClr val="FF0000"/>
                </a:solidFill>
              </a:rPr>
              <a:t>glicin</a:t>
            </a:r>
            <a:r>
              <a:rPr lang="hu-HU" altLang="hu-HU"/>
              <a:t> beépüléshez vezet. </a:t>
            </a:r>
            <a:endParaRPr lang="en-US" altLang="hu-HU"/>
          </a:p>
        </p:txBody>
      </p:sp>
      <p:sp>
        <p:nvSpPr>
          <p:cNvPr id="60422" name="Text Box 5"/>
          <p:cNvSpPr txBox="1">
            <a:spLocks noChangeArrowheads="1"/>
          </p:cNvSpPr>
          <p:nvPr/>
        </p:nvSpPr>
        <p:spPr bwMode="auto">
          <a:xfrm>
            <a:off x="1811338" y="4727576"/>
            <a:ext cx="86423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Két nukleotidot tartalmazó polimerekkel (pl. AGAGAGAGAGAGA) számos további kodon értelme vált megfejthetővé.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Végül szintetikus RNS tripletekkel sikerült az összes kód megfejtése.</a:t>
            </a:r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4268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4F0DCB62-B21D-4D5A-A8A8-BD6F97ACAC2D}" type="slidenum">
              <a:rPr lang="en-US" altLang="hu-HU" sz="1400">
                <a:latin typeface="Arial" panose="020B0604020202020204" pitchFamily="34" charset="0"/>
              </a:rPr>
              <a:pPr eaLnBrk="1" hangingPunct="1"/>
              <a:t>61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61443" name="Picture 2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850900"/>
            <a:ext cx="52879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3"/>
          <p:cNvSpPr txBox="1">
            <a:spLocks noChangeArrowheads="1"/>
          </p:cNvSpPr>
          <p:nvPr/>
        </p:nvSpPr>
        <p:spPr bwMode="auto">
          <a:xfrm>
            <a:off x="3090864" y="184150"/>
            <a:ext cx="583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A kódszótár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61445" name="Text Box 4"/>
          <p:cNvSpPr txBox="1">
            <a:spLocks noChangeArrowheads="1"/>
          </p:cNvSpPr>
          <p:nvPr/>
        </p:nvSpPr>
        <p:spPr bwMode="auto">
          <a:xfrm>
            <a:off x="1936751" y="1435101"/>
            <a:ext cx="2860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metionint és a triptofánt egyetlen kodon jelöli.</a:t>
            </a:r>
            <a:endParaRPr lang="en-US" altLang="hu-HU"/>
          </a:p>
        </p:txBody>
      </p:sp>
      <p:sp>
        <p:nvSpPr>
          <p:cNvPr id="61446" name="Text Box 5"/>
          <p:cNvSpPr txBox="1">
            <a:spLocks noChangeArrowheads="1"/>
          </p:cNvSpPr>
          <p:nvPr/>
        </p:nvSpPr>
        <p:spPr bwMode="auto">
          <a:xfrm>
            <a:off x="1936751" y="2986089"/>
            <a:ext cx="271621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Az arginint, szerint, és  leucint hat kodon azonosítja.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rgbClr val="FF0000"/>
                </a:solidFill>
              </a:rPr>
              <a:t>Redundáns</a:t>
            </a:r>
            <a:r>
              <a:rPr lang="hu-HU" altLang="hu-HU"/>
              <a:t> kódolás</a:t>
            </a:r>
            <a:endParaRPr lang="en-US" altLang="hu-HU"/>
          </a:p>
        </p:txBody>
      </p:sp>
      <p:sp>
        <p:nvSpPr>
          <p:cNvPr id="61447" name="Text Box 6"/>
          <p:cNvSpPr txBox="1">
            <a:spLocks noChangeArrowheads="1"/>
          </p:cNvSpPr>
          <p:nvPr/>
        </p:nvSpPr>
        <p:spPr bwMode="auto">
          <a:xfrm>
            <a:off x="1882775" y="5473701"/>
            <a:ext cx="86423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Három kodon UAG (</a:t>
            </a:r>
            <a:r>
              <a:rPr lang="hu-HU" altLang="hu-HU">
                <a:solidFill>
                  <a:srgbClr val="C8A200"/>
                </a:solidFill>
              </a:rPr>
              <a:t>amber</a:t>
            </a:r>
            <a:r>
              <a:rPr lang="hu-HU" altLang="hu-HU"/>
              <a:t>), UAA (</a:t>
            </a:r>
            <a:r>
              <a:rPr lang="hu-HU" altLang="hu-HU">
                <a:solidFill>
                  <a:srgbClr val="C8A200"/>
                </a:solidFill>
              </a:rPr>
              <a:t>ochre</a:t>
            </a:r>
            <a:r>
              <a:rPr lang="hu-HU" altLang="hu-HU"/>
              <a:t>), UGA (</a:t>
            </a:r>
            <a:r>
              <a:rPr lang="hu-HU" altLang="hu-HU">
                <a:solidFill>
                  <a:srgbClr val="C8A200"/>
                </a:solidFill>
              </a:rPr>
              <a:t>opal</a:t>
            </a:r>
            <a:r>
              <a:rPr lang="hu-HU" altLang="hu-HU"/>
              <a:t>) nem azonosít egyetlen aminosavat sem, ezek a </a:t>
            </a:r>
            <a:r>
              <a:rPr lang="hu-HU" altLang="hu-HU">
                <a:solidFill>
                  <a:srgbClr val="FF0000"/>
                </a:solidFill>
              </a:rPr>
              <a:t>stop kodonok</a:t>
            </a:r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8864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F02F8574-5AD1-4EF2-842D-6B11362F1428}" type="slidenum">
              <a:rPr lang="en-US" altLang="hu-HU" sz="1400">
                <a:latin typeface="Arial" panose="020B0604020202020204" pitchFamily="34" charset="0"/>
              </a:rPr>
              <a:pPr eaLnBrk="1" hangingPunct="1"/>
              <a:t>62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72707" name="Kép 2" descr="Transzl pro-eukar mR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1162050"/>
            <a:ext cx="877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Szövegdoboz 3"/>
          <p:cNvSpPr txBox="1">
            <a:spLocks noChangeArrowheads="1"/>
          </p:cNvSpPr>
          <p:nvPr/>
        </p:nvSpPr>
        <p:spPr bwMode="auto">
          <a:xfrm>
            <a:off x="2638425" y="5105400"/>
            <a:ext cx="3829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/>
              <a:t>monocisztronos, policisztronos</a:t>
            </a:r>
          </a:p>
        </p:txBody>
      </p:sp>
    </p:spTree>
    <p:extLst>
      <p:ext uri="{BB962C8B-B14F-4D97-AF65-F5344CB8AC3E}">
        <p14:creationId xmlns:p14="http://schemas.microsoft.com/office/powerpoint/2010/main" val="1231548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47015251-C027-4C5F-B5A9-7965C85BF439}" type="slidenum">
              <a:rPr lang="en-US" altLang="hu-HU" sz="1400">
                <a:latin typeface="Arial" panose="020B0604020202020204" pitchFamily="34" charset="0"/>
              </a:rPr>
              <a:pPr eaLnBrk="1" hangingPunct="1"/>
              <a:t>63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62467" name="Picture 2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836614"/>
            <a:ext cx="74549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3"/>
          <p:cNvSpPr txBox="1">
            <a:spLocks noChangeArrowheads="1"/>
          </p:cNvSpPr>
          <p:nvPr/>
        </p:nvSpPr>
        <p:spPr bwMode="auto">
          <a:xfrm>
            <a:off x="1720850" y="174625"/>
            <a:ext cx="8642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tRNS az adapter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62469" name="Text Box 4"/>
          <p:cNvSpPr txBox="1">
            <a:spLocks noChangeArrowheads="1"/>
          </p:cNvSpPr>
          <p:nvPr/>
        </p:nvSpPr>
        <p:spPr bwMode="auto">
          <a:xfrm>
            <a:off x="1941513" y="5229226"/>
            <a:ext cx="86423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tRNS-ek 74-95 nukleotid hosszú, jellegzetes lóhere alakú szerkezetet felvevő RNS-ek. Sejtenként 30-50 különböző tRNS található. Az aminosav a tRNS 3’ CCA sorrendjéhez kapcsolódik. Az antikodon hurok sorrendje szabja meg a kapcsolatát a mRNS-el. </a:t>
            </a:r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67733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FB5F54A1-0658-40A8-A25B-CC82187A9044}" type="slidenum">
              <a:rPr lang="en-US" altLang="hu-HU" sz="1400">
                <a:latin typeface="Arial" panose="020B0604020202020204" pitchFamily="34" charset="0"/>
              </a:rPr>
              <a:pPr eaLnBrk="1" hangingPunct="1"/>
              <a:t>64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63491" name="Picture 4" descr="Fig9_8-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6146" b="48810"/>
          <a:stretch>
            <a:fillRect/>
          </a:stretch>
        </p:blipFill>
        <p:spPr bwMode="auto">
          <a:xfrm>
            <a:off x="2127250" y="439739"/>
            <a:ext cx="3265488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5" descr="Fig9_8-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53055"/>
          <a:stretch>
            <a:fillRect/>
          </a:stretch>
        </p:blipFill>
        <p:spPr bwMode="auto">
          <a:xfrm>
            <a:off x="6537326" y="488950"/>
            <a:ext cx="3146425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8333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2C59D92B-E456-4FC4-80EF-64660C0654E9}" type="slidenum">
              <a:rPr lang="en-US" altLang="hu-HU" sz="1400">
                <a:latin typeface="Arial" panose="020B0604020202020204" pitchFamily="34" charset="0"/>
              </a:rPr>
              <a:pPr eaLnBrk="1" hangingPunct="1"/>
              <a:t>65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64515" name="Picture 2" descr="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4" y="2305050"/>
            <a:ext cx="383222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3" descr="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53"/>
          <a:stretch>
            <a:fillRect/>
          </a:stretch>
        </p:blipFill>
        <p:spPr bwMode="auto">
          <a:xfrm>
            <a:off x="6107114" y="2554288"/>
            <a:ext cx="4071937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 Box 4"/>
          <p:cNvSpPr txBox="1">
            <a:spLocks noChangeArrowheads="1"/>
          </p:cNvSpPr>
          <p:nvPr/>
        </p:nvSpPr>
        <p:spPr bwMode="auto">
          <a:xfrm>
            <a:off x="1792288" y="835026"/>
            <a:ext cx="86423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dirty="0"/>
              <a:t>A kodon-antikodon párosodás </a:t>
            </a:r>
            <a:r>
              <a:rPr lang="hu-HU" altLang="hu-HU" dirty="0" smtClean="0"/>
              <a:t>nemcsak </a:t>
            </a:r>
            <a:r>
              <a:rPr lang="hu-HU" altLang="hu-HU" dirty="0"/>
              <a:t>a Watson-Crick párosodással valósulhat meg, hanem a kodon utolsó betűjében G-U, párosodás is előfordul. A jelenséget lötyögésnek (wobble) nevezik.</a:t>
            </a:r>
            <a:endParaRPr lang="en-US" altLang="hu-HU" dirty="0"/>
          </a:p>
        </p:txBody>
      </p:sp>
      <p:sp>
        <p:nvSpPr>
          <p:cNvPr id="64518" name="Text Box 5"/>
          <p:cNvSpPr txBox="1">
            <a:spLocks noChangeArrowheads="1"/>
          </p:cNvSpPr>
          <p:nvPr/>
        </p:nvSpPr>
        <p:spPr bwMode="auto">
          <a:xfrm>
            <a:off x="2098676" y="5119689"/>
            <a:ext cx="85693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lötyögés teszi lehetővé, hogy </a:t>
            </a:r>
            <a:r>
              <a:rPr lang="hu-HU" altLang="hu-HU" u="sng"/>
              <a:t>ugyanaz a tRNS több kodont felismerhessen</a:t>
            </a:r>
            <a:r>
              <a:rPr lang="hu-HU" altLang="hu-HU"/>
              <a:t>. Ezért nincs szükség egy élőlényben 64, minden kodonra specifikus tRNS-re.</a:t>
            </a:r>
            <a:endParaRPr lang="en-US" altLang="hu-HU"/>
          </a:p>
        </p:txBody>
      </p:sp>
      <p:sp>
        <p:nvSpPr>
          <p:cNvPr id="64519" name="Text Box 6"/>
          <p:cNvSpPr txBox="1">
            <a:spLocks noChangeArrowheads="1"/>
          </p:cNvSpPr>
          <p:nvPr/>
        </p:nvSpPr>
        <p:spPr bwMode="auto">
          <a:xfrm>
            <a:off x="4494214" y="168275"/>
            <a:ext cx="306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2400" b="1">
                <a:solidFill>
                  <a:srgbClr val="800000"/>
                </a:solidFill>
              </a:rPr>
              <a:t>„lötyögő” párosodás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44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950093A4-5FEF-44F5-BE46-79730F064AC7}" type="slidenum">
              <a:rPr lang="en-US" altLang="hu-HU" sz="1400">
                <a:latin typeface="Arial" panose="020B0604020202020204" pitchFamily="34" charset="0"/>
              </a:rPr>
              <a:pPr eaLnBrk="1" hangingPunct="1"/>
              <a:t>66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65539" name="Picture 2" descr="1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4" y="1946275"/>
            <a:ext cx="8751887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2416175" y="322263"/>
            <a:ext cx="7200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A prokarióta riboszóma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1817688" y="1055689"/>
            <a:ext cx="86423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fehérjeszintézishez a tRNS-ek, a mRNS és a riboszómák együttes jelenléte szükséges.</a:t>
            </a:r>
            <a:endParaRPr lang="en-US" altLang="hu-HU"/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1819275" y="5380039"/>
            <a:ext cx="86423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riboszóma tömegének 2/3-a RNS, 1/3-a fehérje. Egy nagy (50S), és egy kis (30S) alegységből épül fel. Háromféle rRNS és mintegy 50 féle fehérje építi fel. </a:t>
            </a:r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1836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C2AF0DEC-76A5-4770-8280-8C287F090146}" type="slidenum">
              <a:rPr lang="en-US" altLang="hu-HU" sz="1400">
                <a:latin typeface="Arial" panose="020B0604020202020204" pitchFamily="34" charset="0"/>
              </a:rPr>
              <a:pPr eaLnBrk="1" hangingPunct="1"/>
              <a:t>67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66563" name="Picture 2" descr="1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4" y="1473200"/>
            <a:ext cx="8847137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3"/>
          <p:cNvSpPr txBox="1">
            <a:spLocks noChangeArrowheads="1"/>
          </p:cNvSpPr>
          <p:nvPr/>
        </p:nvSpPr>
        <p:spPr bwMode="auto">
          <a:xfrm>
            <a:off x="3395663" y="409575"/>
            <a:ext cx="5759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Az eukarióta riboszóma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66565" name="Text Box 4"/>
          <p:cNvSpPr txBox="1">
            <a:spLocks noChangeArrowheads="1"/>
          </p:cNvSpPr>
          <p:nvPr/>
        </p:nvSpPr>
        <p:spPr bwMode="auto">
          <a:xfrm>
            <a:off x="1774825" y="5084764"/>
            <a:ext cx="86423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nagy alegység 60S, a kis alegység 40S ülepedési állandójú. Négyféle  rRNS-ből és több mint 80 fehérjéből áll.</a:t>
            </a:r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82252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7965FB60-A6AD-40ED-83E7-38EB0190E66E}" type="slidenum">
              <a:rPr lang="en-US" altLang="hu-HU" sz="1400">
                <a:latin typeface="Arial" panose="020B0604020202020204" pitchFamily="34" charset="0"/>
              </a:rPr>
              <a:pPr eaLnBrk="1" hangingPunct="1"/>
              <a:t>68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67587" name="Picture 4" descr="Fig9_11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8" b="38863"/>
          <a:stretch>
            <a:fillRect/>
          </a:stretch>
        </p:blipFill>
        <p:spPr bwMode="auto">
          <a:xfrm>
            <a:off x="2135188" y="231776"/>
            <a:ext cx="7969250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8687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EBA265EC-A572-46C7-ADA7-38F910C3A254}" type="slidenum">
              <a:rPr lang="en-US" altLang="hu-HU" sz="1400">
                <a:latin typeface="Arial" panose="020B0604020202020204" pitchFamily="34" charset="0"/>
              </a:rPr>
              <a:pPr eaLnBrk="1" hangingPunct="1"/>
              <a:t>69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7969" r="12500" b="5664"/>
          <a:stretch>
            <a:fillRect/>
          </a:stretch>
        </p:blipFill>
        <p:spPr bwMode="auto">
          <a:xfrm>
            <a:off x="1981200" y="323850"/>
            <a:ext cx="7869238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19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33D4B60A-96FA-4967-BAAA-EF0514342443}" type="slidenum">
              <a:rPr lang="en-US" altLang="hu-HU" sz="1400">
                <a:latin typeface="Arial" panose="020B0604020202020204" pitchFamily="34" charset="0"/>
              </a:rPr>
              <a:pPr eaLnBrk="1" hangingPunct="1"/>
              <a:t>7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2052639" y="188913"/>
            <a:ext cx="6130925" cy="7921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altLang="hu-HU" sz="2400" b="1">
                <a:solidFill>
                  <a:srgbClr val="800000"/>
                </a:solidFill>
                <a:latin typeface="Comic Sans MS" panose="030F0702030302020204" pitchFamily="66" charset="0"/>
              </a:rPr>
              <a:t>Egyetlen aminosav különbség is okozhat </a:t>
            </a:r>
            <a:br>
              <a:rPr lang="hu-HU" altLang="hu-HU" sz="2400" b="1">
                <a:solidFill>
                  <a:srgbClr val="800000"/>
                </a:solidFill>
                <a:latin typeface="Comic Sans MS" panose="030F0702030302020204" pitchFamily="66" charset="0"/>
              </a:rPr>
            </a:br>
            <a:r>
              <a:rPr lang="hu-HU" altLang="hu-HU" sz="2400" b="1">
                <a:solidFill>
                  <a:srgbClr val="800000"/>
                </a:solidFill>
                <a:latin typeface="Comic Sans MS" panose="030F0702030302020204" pitchFamily="66" charset="0"/>
              </a:rPr>
              <a:t>drámai fenotípus hatást</a:t>
            </a:r>
            <a:r>
              <a:rPr lang="hu-HU" altLang="hu-HU" sz="2400" b="1">
                <a:latin typeface="Comic Sans MS" panose="030F0702030302020204" pitchFamily="66" charset="0"/>
              </a:rPr>
              <a:t/>
            </a:r>
            <a:br>
              <a:rPr lang="hu-HU" altLang="hu-HU" sz="2400" b="1">
                <a:latin typeface="Comic Sans MS" panose="030F0702030302020204" pitchFamily="66" charset="0"/>
              </a:rPr>
            </a:br>
            <a:endParaRPr lang="hu-HU" altLang="hu-HU" sz="2400" b="1">
              <a:latin typeface="Comic Sans MS" panose="030F0702030302020204" pitchFamily="66" charset="0"/>
            </a:endParaRPr>
          </a:p>
        </p:txBody>
      </p:sp>
      <p:pic>
        <p:nvPicPr>
          <p:cNvPr id="8196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01051" y="188913"/>
            <a:ext cx="1992313" cy="1530350"/>
          </a:xfrm>
          <a:noFill/>
        </p:spPr>
      </p:pic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1847850" y="1196975"/>
            <a:ext cx="640873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1800" b="1"/>
              <a:t>Vernon Ingram</a:t>
            </a:r>
            <a:r>
              <a:rPr lang="hu-HU" altLang="hu-HU" sz="1800"/>
              <a:t> 1957 – a Sanger féle fehérjeszekvenálás módszerével hasonlította </a:t>
            </a:r>
            <a:r>
              <a:rPr lang="hu-HU" altLang="hu-HU" sz="1800">
                <a:solidFill>
                  <a:schemeClr val="tx2"/>
                </a:solidFill>
              </a:rPr>
              <a:t>össze előszőr </a:t>
            </a:r>
            <a:r>
              <a:rPr lang="hu-HU" altLang="hu-HU" sz="1800" u="sng">
                <a:solidFill>
                  <a:schemeClr val="tx2"/>
                </a:solidFill>
              </a:rPr>
              <a:t>mutáns és normál</a:t>
            </a:r>
            <a:r>
              <a:rPr lang="hu-HU" altLang="hu-HU" sz="1800">
                <a:solidFill>
                  <a:schemeClr val="tx2"/>
                </a:solidFill>
              </a:rPr>
              <a:t> fehérjék szerkezetét:</a:t>
            </a:r>
          </a:p>
          <a:p>
            <a:pPr eaLnBrk="1" hangingPunct="1"/>
            <a:endParaRPr lang="hu-HU" altLang="hu-HU" sz="1800">
              <a:solidFill>
                <a:schemeClr val="tx2"/>
              </a:solidFill>
            </a:endParaRPr>
          </a:p>
          <a:p>
            <a:pPr eaLnBrk="1" hangingPunct="1"/>
            <a:r>
              <a:rPr lang="hu-HU" altLang="hu-HU" sz="1800">
                <a:solidFill>
                  <a:schemeClr val="tx2"/>
                </a:solidFill>
              </a:rPr>
              <a:t>egészséges emberekből ill. sarlósejtes vérszegénységben szenvedő betegekből származó hemoglobin</a:t>
            </a:r>
          </a:p>
        </p:txBody>
      </p:sp>
      <p:pic>
        <p:nvPicPr>
          <p:cNvPr id="8198" name="Picture 5" descr="612-7d_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3500438"/>
            <a:ext cx="1571625" cy="17907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8328025" y="1773239"/>
            <a:ext cx="25209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1200"/>
              <a:t>A Hb</a:t>
            </a:r>
            <a:r>
              <a:rPr lang="hu-HU" altLang="hu-HU" sz="1200" b="1"/>
              <a:t>S</a:t>
            </a:r>
            <a:r>
              <a:rPr lang="hu-HU" altLang="hu-HU" sz="1200"/>
              <a:t> molekulák alacsony oxigénkoncentrációnál kristályszerűen kicsapódnak a vörösvértestekben, így azok alakja sarlószerűvé válik</a:t>
            </a:r>
          </a:p>
        </p:txBody>
      </p:sp>
    </p:spTree>
    <p:extLst>
      <p:ext uri="{BB962C8B-B14F-4D97-AF65-F5344CB8AC3E}">
        <p14:creationId xmlns:p14="http://schemas.microsoft.com/office/powerpoint/2010/main" val="107416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0D0936C0-11B8-4BEC-B9E6-57CA553C9C06}" type="slidenum">
              <a:rPr lang="en-US" altLang="hu-HU" sz="1400">
                <a:latin typeface="Arial" panose="020B0604020202020204" pitchFamily="34" charset="0"/>
              </a:rPr>
              <a:pPr eaLnBrk="1" hangingPunct="1"/>
              <a:t>70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4" t="18571" r="6770" b="4736"/>
          <a:stretch>
            <a:fillRect/>
          </a:stretch>
        </p:blipFill>
        <p:spPr bwMode="auto">
          <a:xfrm>
            <a:off x="2141538" y="549276"/>
            <a:ext cx="7720012" cy="562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19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194947BD-213C-47D0-BF2D-5F8D6787C9A8}" type="slidenum">
              <a:rPr lang="en-US" altLang="hu-HU" sz="1400">
                <a:latin typeface="Arial" panose="020B0604020202020204" pitchFamily="34" charset="0"/>
              </a:rPr>
              <a:pPr eaLnBrk="1" hangingPunct="1"/>
              <a:t>71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70659" name="Picture 3" descr="20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4" y="612776"/>
            <a:ext cx="351472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722438" y="246063"/>
            <a:ext cx="8642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A működő riboszóma sematikus és 3D modellje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pic>
        <p:nvPicPr>
          <p:cNvPr id="70661" name="Picture 5" descr="20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1154114"/>
            <a:ext cx="478155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1858964" y="5327651"/>
            <a:ext cx="81930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Az mRNS-t tartalmazó riboszómán három tRNS kötőhely található: a töltött-tRNS (</a:t>
            </a:r>
            <a:r>
              <a:rPr lang="hu-HU" altLang="hu-HU">
                <a:solidFill>
                  <a:schemeClr val="accent2"/>
                </a:solidFill>
              </a:rPr>
              <a:t>A = acilált</a:t>
            </a:r>
            <a:r>
              <a:rPr lang="hu-HU" altLang="hu-HU"/>
              <a:t>), a peptid-tRNS (</a:t>
            </a:r>
            <a:r>
              <a:rPr lang="hu-HU" altLang="hu-HU">
                <a:solidFill>
                  <a:schemeClr val="accent2"/>
                </a:solidFill>
              </a:rPr>
              <a:t>P = peptid</a:t>
            </a:r>
            <a:r>
              <a:rPr lang="hu-HU" altLang="hu-HU"/>
              <a:t>) és az deacilált üres tRNS (</a:t>
            </a:r>
            <a:r>
              <a:rPr lang="hu-HU" altLang="hu-HU">
                <a:solidFill>
                  <a:schemeClr val="accent2"/>
                </a:solidFill>
              </a:rPr>
              <a:t>E = exit</a:t>
            </a:r>
            <a:r>
              <a:rPr lang="hu-HU" altLang="hu-HU"/>
              <a:t>) helye. A riboszóma 5’     3’ irányban halad a mRNS mentén.</a:t>
            </a:r>
            <a:endParaRPr lang="en-US" altLang="hu-HU"/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>
            <a:off x="8094664" y="6127750"/>
            <a:ext cx="3190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398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9DA2060B-1313-43E3-B691-5E937A68F190}" type="slidenum">
              <a:rPr lang="en-US" altLang="hu-HU" sz="1400">
                <a:latin typeface="Arial" panose="020B0604020202020204" pitchFamily="34" charset="0"/>
              </a:rPr>
              <a:pPr eaLnBrk="1" hangingPunct="1"/>
              <a:t>72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71683" name="Kép 2" descr="Transzl sum al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"/>
          <a:stretch>
            <a:fillRect/>
          </a:stretch>
        </p:blipFill>
        <p:spPr bwMode="auto">
          <a:xfrm>
            <a:off x="1636714" y="781050"/>
            <a:ext cx="8918575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3"/>
          <p:cNvSpPr txBox="1">
            <a:spLocks noChangeArrowheads="1"/>
          </p:cNvSpPr>
          <p:nvPr/>
        </p:nvSpPr>
        <p:spPr bwMode="auto">
          <a:xfrm>
            <a:off x="1524000" y="261938"/>
            <a:ext cx="9029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A fehérje szintézis lépései: iniciáció, elongáció, termináció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14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9666C51C-9386-4843-B75A-0C05FE14BC24}" type="slidenum">
              <a:rPr lang="en-US" altLang="hu-HU" sz="1400">
                <a:latin typeface="Arial" panose="020B0604020202020204" pitchFamily="34" charset="0"/>
              </a:rPr>
              <a:pPr eaLnBrk="1" hangingPunct="1"/>
              <a:t>73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73731" name="Picture 2" descr="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25" y="1689101"/>
            <a:ext cx="47053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263775" y="415926"/>
            <a:ext cx="7200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b="1"/>
              <a:t>Az iniciáció prokariótákban</a:t>
            </a:r>
            <a:endParaRPr lang="en-US" altLang="hu-HU" b="1"/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1917701" y="5118101"/>
            <a:ext cx="83042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prokarióta mRNS 5’ vége közelében található konszenzus sorrend (</a:t>
            </a:r>
            <a:r>
              <a:rPr lang="hu-HU" altLang="hu-HU">
                <a:solidFill>
                  <a:schemeClr val="accent2"/>
                </a:solidFill>
              </a:rPr>
              <a:t>Shine-Dalgarno szekvencia</a:t>
            </a:r>
            <a:r>
              <a:rPr lang="hu-HU" altLang="hu-HU"/>
              <a:t>) párosodik a 16S rRNS 3’ végével. Ezzel az AUG kodon a riboszóma P helyére kerül. </a:t>
            </a:r>
            <a:endParaRPr lang="en-US" altLang="hu-HU"/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7051675" y="3040064"/>
            <a:ext cx="1500188" cy="528637"/>
          </a:xfrm>
          <a:prstGeom prst="rect">
            <a:avLst/>
          </a:prstGeom>
          <a:noFill/>
          <a:ln w="9525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2800"/>
              <a:t>E   </a:t>
            </a:r>
            <a:r>
              <a:rPr lang="hu-HU" altLang="hu-HU" sz="2800">
                <a:solidFill>
                  <a:srgbClr val="FF3300"/>
                </a:solidFill>
              </a:rPr>
              <a:t>P</a:t>
            </a:r>
            <a:r>
              <a:rPr lang="hu-HU" altLang="hu-HU" sz="2800"/>
              <a:t>   A</a:t>
            </a:r>
            <a:endParaRPr lang="en-US" altLang="hu-HU" sz="2800"/>
          </a:p>
        </p:txBody>
      </p:sp>
    </p:spTree>
    <p:extLst>
      <p:ext uri="{BB962C8B-B14F-4D97-AF65-F5344CB8AC3E}">
        <p14:creationId xmlns:p14="http://schemas.microsoft.com/office/powerpoint/2010/main" val="305400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DFA8FFC9-C967-411B-A138-53EB752FDA6E}" type="slidenum">
              <a:rPr lang="en-US" altLang="hu-HU" sz="1400">
                <a:latin typeface="Arial" panose="020B0604020202020204" pitchFamily="34" charset="0"/>
              </a:rPr>
              <a:pPr eaLnBrk="1" hangingPunct="1"/>
              <a:t>74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74755" name="Picture 2" descr="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66675"/>
            <a:ext cx="2441575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Text Box 3"/>
          <p:cNvSpPr txBox="1">
            <a:spLocks noChangeArrowheads="1"/>
          </p:cNvSpPr>
          <p:nvPr/>
        </p:nvSpPr>
        <p:spPr bwMode="auto">
          <a:xfrm>
            <a:off x="4465639" y="176214"/>
            <a:ext cx="51831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A prokarióta 70S iniciációs komplex kialakulása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74757" name="Text Box 4"/>
          <p:cNvSpPr txBox="1">
            <a:spLocks noChangeArrowheads="1"/>
          </p:cNvSpPr>
          <p:nvPr/>
        </p:nvSpPr>
        <p:spPr bwMode="auto">
          <a:xfrm>
            <a:off x="4924425" y="1331914"/>
            <a:ext cx="5113338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transzláció indításához </a:t>
            </a:r>
            <a:r>
              <a:rPr lang="hu-HU" altLang="hu-HU">
                <a:solidFill>
                  <a:srgbClr val="FF0000"/>
                </a:solidFill>
              </a:rPr>
              <a:t>iniciációs faktorok</a:t>
            </a:r>
            <a:r>
              <a:rPr lang="hu-HU" altLang="hu-HU"/>
              <a:t> szükségesek.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Az </a:t>
            </a:r>
            <a:r>
              <a:rPr lang="hu-HU" altLang="hu-HU">
                <a:solidFill>
                  <a:schemeClr val="accent2"/>
                </a:solidFill>
              </a:rPr>
              <a:t>IF3 </a:t>
            </a:r>
            <a:r>
              <a:rPr lang="hu-HU" altLang="hu-HU"/>
              <a:t>kis alegységhez kötődése a két alegységet disszociált állapotban tartja.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Az </a:t>
            </a:r>
            <a:r>
              <a:rPr lang="hu-HU" altLang="hu-HU">
                <a:solidFill>
                  <a:schemeClr val="accent2"/>
                </a:solidFill>
              </a:rPr>
              <a:t>IF1 </a:t>
            </a:r>
            <a:r>
              <a:rPr lang="hu-HU" altLang="hu-HU"/>
              <a:t>és </a:t>
            </a:r>
            <a:r>
              <a:rPr lang="hu-HU" altLang="hu-HU">
                <a:solidFill>
                  <a:schemeClr val="accent2"/>
                </a:solidFill>
              </a:rPr>
              <a:t>IF2 </a:t>
            </a:r>
            <a:r>
              <a:rPr lang="hu-HU" altLang="hu-HU"/>
              <a:t>biztosítja, hogy a P helyre elsőként csak az ún iniciátor tRNS kötődhessen, amely </a:t>
            </a:r>
            <a:r>
              <a:rPr lang="hu-HU" altLang="hu-HU">
                <a:solidFill>
                  <a:srgbClr val="FF0000"/>
                </a:solidFill>
              </a:rPr>
              <a:t>formil-metionint </a:t>
            </a:r>
            <a:r>
              <a:rPr lang="hu-HU" altLang="hu-HU"/>
              <a:t>tartalmaz.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Ha a formil-metionin tRNS kapcsolatba kerül az mRNS P helyén lévő AUG kodonnal, leválnak az iniciációs faktorok, összekapcsolódik a kis és a nagy alegység, és létrejön a 70S komplex.  </a:t>
            </a:r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89767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F3E2B9B5-898B-42DA-8DD2-93FA90037567}" type="slidenum">
              <a:rPr lang="en-US" altLang="hu-HU" sz="1400">
                <a:latin typeface="Arial" panose="020B0604020202020204" pitchFamily="34" charset="0"/>
              </a:rPr>
              <a:pPr eaLnBrk="1" hangingPunct="1"/>
              <a:t>75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75779" name="Picture 2" descr="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1" y="290514"/>
            <a:ext cx="3554413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3"/>
          <p:cNvSpPr txBox="1">
            <a:spLocks noChangeArrowheads="1"/>
          </p:cNvSpPr>
          <p:nvPr/>
        </p:nvSpPr>
        <p:spPr bwMode="auto">
          <a:xfrm>
            <a:off x="1817689" y="1020764"/>
            <a:ext cx="4752975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Eukariótákban több iniciációs faktor vesz részt a folyamatban, mint  prokariótáknál. Ezek között vannak helikáz aktivitással rendelkezők, melyek felbontják a mRNS másodlagos szerkezetét.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Az eukarióta iniciációs faktorok a mRNS-t a cap szerkezeténél fogva a riboszóma kis alegységéhez kötik, a poliA farok is a riboszómához kapcsolódik.</a:t>
            </a:r>
            <a:endParaRPr lang="en-US" altLang="hu-HU"/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 mRNS start kodonját az azt körül-vevő </a:t>
            </a:r>
            <a:r>
              <a:rPr lang="hu-HU" altLang="hu-HU">
                <a:solidFill>
                  <a:schemeClr val="accent2"/>
                </a:solidFill>
              </a:rPr>
              <a:t>Kozak </a:t>
            </a:r>
            <a:r>
              <a:rPr lang="hu-HU" altLang="hu-HU"/>
              <a:t>(ACC</a:t>
            </a:r>
            <a:r>
              <a:rPr lang="hu-HU" altLang="hu-HU">
                <a:solidFill>
                  <a:srgbClr val="FF0000"/>
                </a:solidFill>
              </a:rPr>
              <a:t>AUG</a:t>
            </a:r>
            <a:r>
              <a:rPr lang="hu-HU" altLang="hu-HU"/>
              <a:t>G) sorrend segítségével ismeri fel a riboszóma.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Az első aminosav (metionin) kötődése ATP-t igényel. </a:t>
            </a:r>
          </a:p>
        </p:txBody>
      </p:sp>
      <p:sp>
        <p:nvSpPr>
          <p:cNvPr id="75781" name="Text Box 4"/>
          <p:cNvSpPr txBox="1">
            <a:spLocks noChangeArrowheads="1"/>
          </p:cNvSpPr>
          <p:nvPr/>
        </p:nvSpPr>
        <p:spPr bwMode="auto">
          <a:xfrm>
            <a:off x="1524000" y="261938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Az iniciáció eukariótákban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5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B7878F90-EB6B-472D-BAE0-0793840DD293}" type="slidenum">
              <a:rPr lang="en-US" altLang="hu-HU" sz="1400">
                <a:latin typeface="Arial" panose="020B0604020202020204" pitchFamily="34" charset="0"/>
              </a:rPr>
              <a:pPr eaLnBrk="1" hangingPunct="1"/>
              <a:t>76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3211513" y="171450"/>
            <a:ext cx="5759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Az elongáció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1774825" y="882651"/>
            <a:ext cx="86423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Az elongáció 70S komplexet, töltött tRNS-eket, elongációs faktorokat és GTP-t igényel.</a:t>
            </a:r>
            <a:endParaRPr lang="en-US" altLang="hu-HU"/>
          </a:p>
        </p:txBody>
      </p:sp>
      <p:sp>
        <p:nvSpPr>
          <p:cNvPr id="76805" name="Text Box 6"/>
          <p:cNvSpPr txBox="1">
            <a:spLocks noChangeArrowheads="1"/>
          </p:cNvSpPr>
          <p:nvPr/>
        </p:nvSpPr>
        <p:spPr bwMode="auto">
          <a:xfrm>
            <a:off x="1665289" y="1833564"/>
            <a:ext cx="3525837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800" dirty="0"/>
              <a:t>Az elongáció során a töltött tRNS az </a:t>
            </a:r>
            <a:r>
              <a:rPr lang="hu-HU" altLang="hu-HU" sz="1800" dirty="0">
                <a:solidFill>
                  <a:schemeClr val="accent2"/>
                </a:solidFill>
              </a:rPr>
              <a:t>EF-Tu</a:t>
            </a:r>
            <a:r>
              <a:rPr lang="hu-HU" altLang="hu-HU" sz="1800" dirty="0"/>
              <a:t> elongációs faktor segédletével beköt a riboszóma </a:t>
            </a:r>
            <a:r>
              <a:rPr lang="hu-HU" altLang="hu-HU" sz="1800" b="1" dirty="0"/>
              <a:t>A</a:t>
            </a:r>
            <a:r>
              <a:rPr lang="hu-HU" altLang="hu-HU" sz="1800" dirty="0"/>
              <a:t> helyére.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 dirty="0"/>
              <a:t>A </a:t>
            </a:r>
            <a:r>
              <a:rPr lang="hu-HU" altLang="hu-HU" sz="1800" dirty="0">
                <a:solidFill>
                  <a:srgbClr val="FF0000"/>
                </a:solidFill>
              </a:rPr>
              <a:t>23S rRNS katalízise</a:t>
            </a:r>
            <a:r>
              <a:rPr lang="hu-HU" altLang="hu-HU" sz="1800" dirty="0"/>
              <a:t> révén létrejön a peptid kötés a P és az A helyen </a:t>
            </a:r>
            <a:r>
              <a:rPr lang="hu-HU" altLang="hu-HU" sz="1800" dirty="0" smtClean="0"/>
              <a:t>elhelyezkedő </a:t>
            </a:r>
            <a:r>
              <a:rPr lang="hu-HU" altLang="hu-HU" sz="1800" dirty="0"/>
              <a:t>tRNS-ek aminosavai között.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800" dirty="0"/>
              <a:t>Az </a:t>
            </a:r>
            <a:r>
              <a:rPr lang="hu-HU" altLang="hu-HU" sz="1800" dirty="0">
                <a:solidFill>
                  <a:schemeClr val="accent2"/>
                </a:solidFill>
              </a:rPr>
              <a:t>EF-G</a:t>
            </a:r>
            <a:r>
              <a:rPr lang="hu-HU" altLang="hu-HU" sz="1800" dirty="0"/>
              <a:t> és GTP hidrolízis hatására az </a:t>
            </a:r>
            <a:r>
              <a:rPr lang="hu-HU" altLang="hu-HU" sz="1800" b="1" dirty="0"/>
              <a:t>A</a:t>
            </a:r>
            <a:r>
              <a:rPr lang="hu-HU" altLang="hu-HU" sz="1800" dirty="0"/>
              <a:t> hely peptidil tRNSe a </a:t>
            </a:r>
            <a:r>
              <a:rPr lang="hu-HU" altLang="hu-HU" sz="1800" b="1" dirty="0"/>
              <a:t>P</a:t>
            </a:r>
            <a:r>
              <a:rPr lang="hu-HU" altLang="hu-HU" sz="1800" dirty="0"/>
              <a:t> helyre vándorol, ezzel </a:t>
            </a:r>
            <a:r>
              <a:rPr lang="hu-HU" altLang="hu-HU" sz="1800" dirty="0" smtClean="0"/>
              <a:t>a riboszóma </a:t>
            </a:r>
            <a:r>
              <a:rPr lang="hu-HU" altLang="hu-HU" sz="1800" dirty="0"/>
              <a:t>továbblép egy kodont, és az </a:t>
            </a:r>
            <a:r>
              <a:rPr lang="hu-HU" altLang="hu-HU" sz="1800" b="1" dirty="0"/>
              <a:t>E</a:t>
            </a:r>
            <a:r>
              <a:rPr lang="hu-HU" altLang="hu-HU" sz="1800" dirty="0"/>
              <a:t> helyre kerülő üres tRNS felszabadul.  </a:t>
            </a:r>
            <a:endParaRPr lang="en-US" altLang="hu-HU" sz="1800" dirty="0"/>
          </a:p>
        </p:txBody>
      </p:sp>
      <p:pic>
        <p:nvPicPr>
          <p:cNvPr id="76806" name="Picture 7" descr="ri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1489075"/>
            <a:ext cx="5721350" cy="46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66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FCD1F0B1-B9E9-478C-994A-FA502DF3EC44}" type="slidenum">
              <a:rPr lang="en-US" altLang="hu-HU" sz="1400">
                <a:latin typeface="Arial" panose="020B0604020202020204" pitchFamily="34" charset="0"/>
              </a:rPr>
              <a:pPr eaLnBrk="1" hangingPunct="1"/>
              <a:t>77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77827" name="Picture 2" descr="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66714"/>
            <a:ext cx="245745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 Box 3"/>
          <p:cNvSpPr txBox="1">
            <a:spLocks noChangeArrowheads="1"/>
          </p:cNvSpPr>
          <p:nvPr/>
        </p:nvSpPr>
        <p:spPr bwMode="auto">
          <a:xfrm>
            <a:off x="5603875" y="347663"/>
            <a:ext cx="2178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b="1">
                <a:solidFill>
                  <a:srgbClr val="800000"/>
                </a:solidFill>
              </a:rPr>
              <a:t>T</a:t>
            </a:r>
            <a:r>
              <a:rPr lang="hu-HU" altLang="hu-HU" sz="2400" b="1">
                <a:solidFill>
                  <a:srgbClr val="800000"/>
                </a:solidFill>
              </a:rPr>
              <a:t>ermináció</a:t>
            </a:r>
            <a:endParaRPr lang="en-US" altLang="hu-HU" b="1">
              <a:solidFill>
                <a:srgbClr val="800000"/>
              </a:solidFill>
            </a:endParaRPr>
          </a:p>
        </p:txBody>
      </p:sp>
      <p:sp>
        <p:nvSpPr>
          <p:cNvPr id="77829" name="Text Box 4"/>
          <p:cNvSpPr txBox="1">
            <a:spLocks noChangeArrowheads="1"/>
          </p:cNvSpPr>
          <p:nvPr/>
        </p:nvSpPr>
        <p:spPr bwMode="auto">
          <a:xfrm>
            <a:off x="4656139" y="1657351"/>
            <a:ext cx="5837237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stop kodonoknak megfelelő antikodont hordozó tRNS nincs, így ha stop kodon kerül az A helyre, az üres marad.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Az üres helyre </a:t>
            </a:r>
            <a:r>
              <a:rPr lang="hu-HU" altLang="hu-HU">
                <a:solidFill>
                  <a:schemeClr val="accent2"/>
                </a:solidFill>
              </a:rPr>
              <a:t>release faktor (RF)</a:t>
            </a:r>
            <a:r>
              <a:rPr lang="hu-HU" altLang="hu-HU"/>
              <a:t> köt be.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UAA, UAG  helyre </a:t>
            </a:r>
            <a:r>
              <a:rPr lang="hu-HU" altLang="hu-HU">
                <a:solidFill>
                  <a:schemeClr val="accent2"/>
                </a:solidFill>
              </a:rPr>
              <a:t>RF1</a:t>
            </a:r>
            <a:r>
              <a:rPr lang="hu-HU" altLang="hu-HU"/>
              <a:t>,				 UAA, UGA  helyre </a:t>
            </a:r>
            <a:r>
              <a:rPr lang="hu-HU" altLang="hu-HU">
                <a:solidFill>
                  <a:schemeClr val="accent2"/>
                </a:solidFill>
              </a:rPr>
              <a:t>RF2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 Az </a:t>
            </a:r>
            <a:r>
              <a:rPr lang="hu-HU" altLang="hu-HU">
                <a:solidFill>
                  <a:schemeClr val="accent2"/>
                </a:solidFill>
              </a:rPr>
              <a:t>RF3</a:t>
            </a:r>
            <a:r>
              <a:rPr lang="hu-HU" altLang="hu-HU"/>
              <a:t>  GTP hidrolízisével segíti a tRNS és a peptid leválását a riboszómáról, amely ezzel szétesik, és a fehérje szintézis befejeződik. </a:t>
            </a:r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83832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FC4A6F2F-4FC0-4CD0-8369-1C8DC831C5EB}" type="slidenum">
              <a:rPr lang="en-US" altLang="hu-HU" sz="1400">
                <a:latin typeface="Arial" panose="020B0604020202020204" pitchFamily="34" charset="0"/>
              </a:rPr>
              <a:pPr eaLnBrk="1" hangingPunct="1"/>
              <a:t>78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78851" name="Picture 2" descr="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1" y="990600"/>
            <a:ext cx="39528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3"/>
          <p:cNvSpPr txBox="1">
            <a:spLocks noChangeArrowheads="1"/>
          </p:cNvSpPr>
          <p:nvPr/>
        </p:nvSpPr>
        <p:spPr bwMode="auto">
          <a:xfrm>
            <a:off x="1978026" y="1484314"/>
            <a:ext cx="4321175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stop kodon specifikus release faktorok (RF1, RF2) térkitöltése hasonlít egy aminosavval töltött tRNSre.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Az EF-G elongációs faktor térkitöltése hasonlít 		     a tRNS-EF-Tu komplexre. </a:t>
            </a:r>
          </a:p>
          <a:p>
            <a:pPr eaLnBrk="1" hangingPunct="1">
              <a:spcBef>
                <a:spcPct val="50000"/>
              </a:spcBef>
            </a:pPr>
            <a:endParaRPr lang="hu-HU" altLang="hu-HU"/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Az elongációs és release faktorok hasonlósága a tRNS-hez jó példája a </a:t>
            </a:r>
            <a:r>
              <a:rPr lang="hu-HU" altLang="hu-HU">
                <a:solidFill>
                  <a:srgbClr val="FF0000"/>
                </a:solidFill>
              </a:rPr>
              <a:t>molekuláris mimikrinek</a:t>
            </a:r>
            <a:r>
              <a:rPr lang="hu-HU" altLang="hu-HU"/>
              <a:t>.</a:t>
            </a:r>
            <a:endParaRPr lang="en-US" altLang="hu-HU"/>
          </a:p>
        </p:txBody>
      </p:sp>
      <p:sp>
        <p:nvSpPr>
          <p:cNvPr id="78853" name="Text Box 4"/>
          <p:cNvSpPr txBox="1">
            <a:spLocks noChangeArrowheads="1"/>
          </p:cNvSpPr>
          <p:nvPr/>
        </p:nvSpPr>
        <p:spPr bwMode="auto">
          <a:xfrm>
            <a:off x="3086101" y="180975"/>
            <a:ext cx="5961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2400" b="1">
                <a:solidFill>
                  <a:srgbClr val="800000"/>
                </a:solidFill>
              </a:rPr>
              <a:t>Hasonló funkció – hasonló térszerkezet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78854" name="Text Box 5"/>
          <p:cNvSpPr txBox="1">
            <a:spLocks noChangeArrowheads="1"/>
          </p:cNvSpPr>
          <p:nvPr/>
        </p:nvSpPr>
        <p:spPr bwMode="auto">
          <a:xfrm>
            <a:off x="8966200" y="2895601"/>
            <a:ext cx="76835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1000" b="1">
                <a:solidFill>
                  <a:srgbClr val="474747"/>
                </a:solidFill>
              </a:rPr>
              <a:t>RF1, RF2</a:t>
            </a:r>
            <a:endParaRPr lang="en-US" altLang="hu-HU" sz="1000" b="1">
              <a:solidFill>
                <a:srgbClr val="474747"/>
              </a:solidFill>
            </a:endParaRPr>
          </a:p>
        </p:txBody>
      </p:sp>
      <p:sp>
        <p:nvSpPr>
          <p:cNvPr id="78855" name="Rectangle 6"/>
          <p:cNvSpPr>
            <a:spLocks noChangeArrowheads="1"/>
          </p:cNvSpPr>
          <p:nvPr/>
        </p:nvSpPr>
        <p:spPr bwMode="auto">
          <a:xfrm>
            <a:off x="1930400" y="4368800"/>
            <a:ext cx="4318000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1586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1B9624B3-0687-4D15-AA73-EE39F04C40B2}" type="slidenum">
              <a:rPr lang="en-US" altLang="hu-HU" sz="1400">
                <a:latin typeface="Arial" panose="020B0604020202020204" pitchFamily="34" charset="0"/>
              </a:rPr>
              <a:pPr eaLnBrk="1" hangingPunct="1"/>
              <a:t>79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798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9" t="19141" r="10312" b="3711"/>
          <a:stretch>
            <a:fillRect/>
          </a:stretch>
        </p:blipFill>
        <p:spPr bwMode="auto">
          <a:xfrm>
            <a:off x="2647950" y="228601"/>
            <a:ext cx="6986588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2193924" y="5878514"/>
            <a:ext cx="7588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dirty="0"/>
              <a:t>Az antibiotikumok ~felének a </a:t>
            </a:r>
            <a:r>
              <a:rPr lang="hu-HU" altLang="hu-HU" dirty="0" smtClean="0"/>
              <a:t>prokarióta riboszóma </a:t>
            </a:r>
            <a:r>
              <a:rPr lang="hu-HU" altLang="hu-HU" dirty="0"/>
              <a:t>a targetje</a:t>
            </a:r>
          </a:p>
        </p:txBody>
      </p:sp>
    </p:spTree>
    <p:extLst>
      <p:ext uri="{BB962C8B-B14F-4D97-AF65-F5344CB8AC3E}">
        <p14:creationId xmlns:p14="http://schemas.microsoft.com/office/powerpoint/2010/main" val="303618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04EE98BF-DF88-4C3E-B83A-6E4DA86273AE}" type="slidenum">
              <a:rPr lang="en-US" altLang="hu-HU" sz="1400">
                <a:latin typeface="Arial" panose="020B0604020202020204" pitchFamily="34" charset="0"/>
              </a:rPr>
              <a:pPr eaLnBrk="1" hangingPunct="1"/>
              <a:t>8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2060575"/>
            <a:ext cx="5832475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1703388" y="333376"/>
            <a:ext cx="42799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1800">
                <a:solidFill>
                  <a:srgbClr val="008000"/>
                </a:solidFill>
                <a:latin typeface="Arial" panose="020B0604020202020204" pitchFamily="34" charset="0"/>
              </a:rPr>
              <a:t>Normális felnőttkori hemoglobinformák:</a:t>
            </a:r>
          </a:p>
          <a:p>
            <a:pPr eaLnBrk="1" hangingPunct="1"/>
            <a:r>
              <a:rPr lang="hu-HU" altLang="hu-HU" sz="1800">
                <a:latin typeface="Arial" panose="020B0604020202020204" pitchFamily="34" charset="0"/>
              </a:rPr>
              <a:t>97% </a:t>
            </a:r>
            <a:r>
              <a:rPr lang="hu-HU" altLang="hu-HU" sz="1800">
                <a:latin typeface="Symbol" panose="05050102010706020507" pitchFamily="18" charset="2"/>
              </a:rPr>
              <a:t>a</a:t>
            </a:r>
            <a:r>
              <a:rPr lang="hu-HU" altLang="hu-HU" sz="1800">
                <a:latin typeface="Arial" panose="020B0604020202020204" pitchFamily="34" charset="0"/>
              </a:rPr>
              <a:t>2</a:t>
            </a:r>
            <a:r>
              <a:rPr lang="hu-HU" altLang="hu-HU" sz="1800">
                <a:latin typeface="Symbol" panose="05050102010706020507" pitchFamily="18" charset="2"/>
              </a:rPr>
              <a:t>b</a:t>
            </a:r>
            <a:r>
              <a:rPr lang="hu-HU" altLang="hu-HU" sz="1800">
                <a:latin typeface="Arial" panose="020B0604020202020204" pitchFamily="34" charset="0"/>
              </a:rPr>
              <a:t>2 HbA 	(A=adult hemoglobin)</a:t>
            </a:r>
          </a:p>
          <a:p>
            <a:pPr eaLnBrk="1" hangingPunct="1"/>
            <a:r>
              <a:rPr lang="hu-HU" altLang="hu-HU" sz="1800">
                <a:latin typeface="Arial" panose="020B0604020202020204" pitchFamily="34" charset="0"/>
              </a:rPr>
              <a:t>3%   </a:t>
            </a:r>
            <a:r>
              <a:rPr lang="hu-HU" altLang="hu-HU" sz="1800">
                <a:latin typeface="Symbol" panose="05050102010706020507" pitchFamily="18" charset="2"/>
              </a:rPr>
              <a:t>a</a:t>
            </a:r>
            <a:r>
              <a:rPr lang="hu-HU" altLang="hu-HU" sz="1800">
                <a:latin typeface="Arial" panose="020B0604020202020204" pitchFamily="34" charset="0"/>
              </a:rPr>
              <a:t>2</a:t>
            </a:r>
            <a:r>
              <a:rPr lang="hu-HU" altLang="hu-HU" sz="1800">
                <a:latin typeface="Symbol" panose="05050102010706020507" pitchFamily="18" charset="2"/>
              </a:rPr>
              <a:t>d</a:t>
            </a:r>
            <a:r>
              <a:rPr lang="hu-HU" altLang="hu-HU" sz="1800">
                <a:latin typeface="Arial" panose="020B0604020202020204" pitchFamily="34" charset="0"/>
              </a:rPr>
              <a:t>2 HbA-2</a:t>
            </a:r>
          </a:p>
          <a:p>
            <a:pPr eaLnBrk="1" hangingPunct="1"/>
            <a:r>
              <a:rPr lang="hu-HU" altLang="hu-HU" sz="1800">
                <a:latin typeface="Arial" panose="020B0604020202020204" pitchFamily="34" charset="0"/>
              </a:rPr>
              <a:t>        </a:t>
            </a:r>
            <a:r>
              <a:rPr lang="hu-HU" altLang="hu-HU" sz="1800">
                <a:latin typeface="Symbol" panose="05050102010706020507" pitchFamily="18" charset="2"/>
              </a:rPr>
              <a:t>a</a:t>
            </a:r>
            <a:r>
              <a:rPr lang="hu-HU" altLang="hu-HU" sz="1800">
                <a:latin typeface="Arial" panose="020B0604020202020204" pitchFamily="34" charset="0"/>
              </a:rPr>
              <a:t>2</a:t>
            </a:r>
            <a:r>
              <a:rPr lang="hu-HU" altLang="hu-HU" sz="1800">
                <a:latin typeface="Symbol" panose="05050102010706020507" pitchFamily="18" charset="2"/>
              </a:rPr>
              <a:t>g</a:t>
            </a:r>
            <a:r>
              <a:rPr lang="hu-HU" altLang="hu-HU" sz="1800">
                <a:latin typeface="Arial" panose="020B0604020202020204" pitchFamily="34" charset="0"/>
              </a:rPr>
              <a:t>2 HbF	(F=fetalis hemoglobin)</a:t>
            </a:r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6108700" y="339725"/>
            <a:ext cx="4559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1800">
                <a:solidFill>
                  <a:srgbClr val="FF0066"/>
                </a:solidFill>
                <a:latin typeface="Arial" panose="020B0604020202020204" pitchFamily="34" charset="0"/>
              </a:rPr>
              <a:t>Sarlósejtes vérszegénység:</a:t>
            </a:r>
          </a:p>
          <a:p>
            <a:pPr eaLnBrk="1" hangingPunct="1"/>
            <a:r>
              <a:rPr lang="hu-HU" altLang="hu-HU" sz="1800">
                <a:latin typeface="Symbol" panose="05050102010706020507" pitchFamily="18" charset="2"/>
              </a:rPr>
              <a:t>a</a:t>
            </a:r>
            <a:r>
              <a:rPr lang="hu-HU" altLang="hu-HU" sz="1800">
                <a:latin typeface="Arial" panose="020B0604020202020204" pitchFamily="34" charset="0"/>
              </a:rPr>
              <a:t>2</a:t>
            </a:r>
            <a:r>
              <a:rPr lang="hu-HU" altLang="hu-HU" sz="1800">
                <a:solidFill>
                  <a:srgbClr val="FF0066"/>
                </a:solidFill>
                <a:latin typeface="Symbol" panose="05050102010706020507" pitchFamily="18" charset="2"/>
              </a:rPr>
              <a:t>b</a:t>
            </a:r>
            <a:r>
              <a:rPr lang="hu-HU" altLang="hu-HU" sz="1800">
                <a:solidFill>
                  <a:srgbClr val="FF0066"/>
                </a:solidFill>
                <a:latin typeface="Arial" panose="020B0604020202020204" pitchFamily="34" charset="0"/>
              </a:rPr>
              <a:t>2</a:t>
            </a:r>
            <a:r>
              <a:rPr lang="hu-HU" altLang="hu-HU" sz="1800">
                <a:latin typeface="Arial" panose="020B0604020202020204" pitchFamily="34" charset="0"/>
              </a:rPr>
              <a:t> </a:t>
            </a:r>
            <a:r>
              <a:rPr lang="hu-HU" altLang="hu-HU" sz="1800">
                <a:solidFill>
                  <a:srgbClr val="FF0066"/>
                </a:solidFill>
                <a:latin typeface="Arial" panose="020B0604020202020204" pitchFamily="34" charset="0"/>
              </a:rPr>
              <a:t>HbS</a:t>
            </a:r>
            <a:r>
              <a:rPr lang="hu-HU" altLang="hu-HU" sz="1800">
                <a:latin typeface="Arial" panose="020B0604020202020204" pitchFamily="34" charset="0"/>
              </a:rPr>
              <a:t> 	(S=sikle cell hemoglobin)</a:t>
            </a:r>
          </a:p>
        </p:txBody>
      </p:sp>
      <p:sp>
        <p:nvSpPr>
          <p:cNvPr id="9222" name="Oval 5"/>
          <p:cNvSpPr>
            <a:spLocks noChangeArrowheads="1"/>
          </p:cNvSpPr>
          <p:nvPr/>
        </p:nvSpPr>
        <p:spPr bwMode="auto">
          <a:xfrm>
            <a:off x="7032625" y="4221164"/>
            <a:ext cx="431800" cy="720725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7" name="Picture 5" descr="612-7d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06" y="2790826"/>
            <a:ext cx="1571625" cy="17907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18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11996252-EEFF-4FCE-9D5A-19CC75C68586}" type="slidenum">
              <a:rPr lang="en-US" altLang="hu-HU" sz="1400">
                <a:latin typeface="Arial" panose="020B0604020202020204" pitchFamily="34" charset="0"/>
              </a:rPr>
              <a:pPr eaLnBrk="1" hangingPunct="1"/>
              <a:t>80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t="27930" r="6718" b="8008"/>
          <a:stretch>
            <a:fillRect/>
          </a:stretch>
        </p:blipFill>
        <p:spPr bwMode="auto">
          <a:xfrm>
            <a:off x="2095500" y="857250"/>
            <a:ext cx="7943850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3"/>
          <p:cNvSpPr>
            <a:spLocks noChangeArrowheads="1"/>
          </p:cNvSpPr>
          <p:nvPr/>
        </p:nvSpPr>
        <p:spPr bwMode="auto">
          <a:xfrm>
            <a:off x="2111375" y="5824539"/>
            <a:ext cx="72342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1600"/>
              <a:t>Mutation of A2058 to G in E. coli reduces the binding constant for erythromycin by 10,000 fold </a:t>
            </a:r>
          </a:p>
        </p:txBody>
      </p:sp>
    </p:spTree>
    <p:extLst>
      <p:ext uri="{BB962C8B-B14F-4D97-AF65-F5344CB8AC3E}">
        <p14:creationId xmlns:p14="http://schemas.microsoft.com/office/powerpoint/2010/main" val="329280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9BDBFC7E-5576-476D-90CF-CB73CA419A61}" type="slidenum">
              <a:rPr lang="en-US" altLang="hu-HU" sz="1400">
                <a:latin typeface="Arial" panose="020B0604020202020204" pitchFamily="34" charset="0"/>
              </a:rPr>
              <a:pPr eaLnBrk="1" hangingPunct="1"/>
              <a:t>81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81923" name="Text Box 2"/>
          <p:cNvSpPr txBox="1">
            <a:spLocks noChangeArrowheads="1"/>
          </p:cNvSpPr>
          <p:nvPr/>
        </p:nvSpPr>
        <p:spPr bwMode="auto">
          <a:xfrm>
            <a:off x="1722438" y="293688"/>
            <a:ext cx="8642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Fehérjék transzláció utáni módosítása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81924" name="Text Box 3"/>
          <p:cNvSpPr txBox="1">
            <a:spLocks noChangeArrowheads="1"/>
          </p:cNvSpPr>
          <p:nvPr/>
        </p:nvSpPr>
        <p:spPr bwMode="auto">
          <a:xfrm>
            <a:off x="1954214" y="1141414"/>
            <a:ext cx="84550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transzlálódott fehérjék funkcióképességének elnyeréséhez többféle átalakulás is szükséges lehet. </a:t>
            </a:r>
          </a:p>
          <a:p>
            <a:pPr eaLnBrk="1" hangingPunct="1">
              <a:spcBef>
                <a:spcPct val="50000"/>
              </a:spcBef>
            </a:pPr>
            <a:endParaRPr lang="hu-HU" altLang="hu-HU"/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- Számos fehérje aktív konformációját segéd, dajka fehérjék		             	(chaperonok) alakítják ki.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- A baktérium fehérjék első, formil-metioninja lecsípődik.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- Más fehérjék feldarabolódnak.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- Az eukarióták fehérjéinek egy része acetilálódik, foszforilálódik, 	glikozilálódik, stb.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hu-HU" altLang="hu-HU"/>
              <a:t> A szekretált fehérjék N terminális végén 15-20 aminosav hosszú 	szakasz, az ún. szignál peptid levágódik. A szignál sorrend 	segíti a szintézis során, hogy a fehérje az endoplazmatikus 	retikulumba jusson.</a:t>
            </a:r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74653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340F496F-40A5-4776-9086-2C9F11009EE6}" type="slidenum">
              <a:rPr lang="en-US" altLang="hu-HU" sz="1400">
                <a:latin typeface="Arial" panose="020B0604020202020204" pitchFamily="34" charset="0"/>
              </a:rPr>
              <a:pPr eaLnBrk="1" hangingPunct="1"/>
              <a:t>82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82947" name="Picture 2" descr="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1519238"/>
            <a:ext cx="837247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 Box 3"/>
          <p:cNvSpPr txBox="1">
            <a:spLocks noChangeArrowheads="1"/>
          </p:cNvSpPr>
          <p:nvPr/>
        </p:nvSpPr>
        <p:spPr bwMode="auto">
          <a:xfrm>
            <a:off x="2508250" y="361950"/>
            <a:ext cx="7200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rgbClr val="800000"/>
                </a:solidFill>
              </a:rPr>
              <a:t>A szignál szekvencia hatása</a:t>
            </a:r>
            <a:endParaRPr lang="en-US" altLang="hu-HU" sz="2400" b="1">
              <a:solidFill>
                <a:srgbClr val="800000"/>
              </a:solidFill>
            </a:endParaRPr>
          </a:p>
        </p:txBody>
      </p:sp>
      <p:sp>
        <p:nvSpPr>
          <p:cNvPr id="82949" name="Text Box 4"/>
          <p:cNvSpPr txBox="1">
            <a:spLocks noChangeArrowheads="1"/>
          </p:cNvSpPr>
          <p:nvPr/>
        </p:nvSpPr>
        <p:spPr bwMode="auto">
          <a:xfrm>
            <a:off x="1985963" y="4383089"/>
            <a:ext cx="834866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szekretált fehérjék N terminális végén 15-20 aminosav hosszú szakasz segíti a fehérje endoplazmatikus retikulumba jutását.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 sejtmagba transzportálódó fehérjék NLS (nuclear localization signal) szakasza nem vágódik le a transzport során.</a:t>
            </a:r>
            <a:endParaRPr lang="en-US" altLang="hu-HU"/>
          </a:p>
          <a:p>
            <a:pPr eaLnBrk="1" hangingPunct="1">
              <a:spcBef>
                <a:spcPct val="50000"/>
              </a:spcBef>
            </a:pPr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50414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20F134C7-12D3-436F-89BA-2122F9683E9D}" type="slidenum">
              <a:rPr lang="en-US" altLang="hu-HU" sz="1400">
                <a:latin typeface="Arial" panose="020B0604020202020204" pitchFamily="34" charset="0"/>
              </a:rPr>
              <a:pPr eaLnBrk="1" hangingPunct="1"/>
              <a:t>83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pic>
        <p:nvPicPr>
          <p:cNvPr id="84995" name="Picture 4" descr="Fig9_21-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5" r="66626" b="52766"/>
          <a:stretch>
            <a:fillRect/>
          </a:stretch>
        </p:blipFill>
        <p:spPr bwMode="auto">
          <a:xfrm>
            <a:off x="2217738" y="438150"/>
            <a:ext cx="2817812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4996" name="Group 7"/>
          <p:cNvGrpSpPr>
            <a:grpSpLocks/>
          </p:cNvGrpSpPr>
          <p:nvPr/>
        </p:nvGrpSpPr>
        <p:grpSpPr bwMode="auto">
          <a:xfrm>
            <a:off x="5848351" y="447676"/>
            <a:ext cx="3643313" cy="5026025"/>
            <a:chOff x="2724" y="282"/>
            <a:chExt cx="2295" cy="3166"/>
          </a:xfrm>
        </p:grpSpPr>
        <p:pic>
          <p:nvPicPr>
            <p:cNvPr id="84997" name="Picture 5" descr="Fig9_23-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49" t="5797" b="45947"/>
            <a:stretch>
              <a:fillRect/>
            </a:stretch>
          </p:blipFill>
          <p:spPr bwMode="auto">
            <a:xfrm>
              <a:off x="2948" y="282"/>
              <a:ext cx="2071" cy="3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998" name="Rectangle 6"/>
            <p:cNvSpPr>
              <a:spLocks noChangeArrowheads="1"/>
            </p:cNvSpPr>
            <p:nvPr/>
          </p:nvSpPr>
          <p:spPr bwMode="auto">
            <a:xfrm>
              <a:off x="2724" y="2707"/>
              <a:ext cx="757" cy="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</p:grpSp>
    </p:spTree>
    <p:extLst>
      <p:ext uri="{BB962C8B-B14F-4D97-AF65-F5344CB8AC3E}">
        <p14:creationId xmlns:p14="http://schemas.microsoft.com/office/powerpoint/2010/main" val="2839847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14E69C38-F276-4023-B90B-7578E21190FD}" type="slidenum">
              <a:rPr lang="en-US" altLang="hu-HU" sz="1400">
                <a:latin typeface="Arial" panose="020B0604020202020204" pitchFamily="34" charset="0"/>
              </a:rPr>
              <a:pPr eaLnBrk="1" hangingPunct="1"/>
              <a:t>9</a:t>
            </a:fld>
            <a:endParaRPr lang="en-US" altLang="hu-HU" sz="1400">
              <a:latin typeface="Arial" panose="020B0604020202020204" pitchFamily="34" charset="0"/>
            </a:endParaRP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1919288" y="5084764"/>
            <a:ext cx="8280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hu-HU" altLang="hu-HU"/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hu-HU" altLang="hu-HU" b="1">
                <a:solidFill>
                  <a:schemeClr val="accent2"/>
                </a:solidFill>
              </a:rPr>
              <a:t>A korábban genetikailag azonosított betegség ezzel új értelmezést nyert a fehérje szerkezet szintjén</a:t>
            </a:r>
          </a:p>
        </p:txBody>
      </p:sp>
      <p:pic>
        <p:nvPicPr>
          <p:cNvPr id="10244" name="Picture 3" descr="612-13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628776"/>
            <a:ext cx="446405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628776"/>
            <a:ext cx="13525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6816725" y="3863401"/>
            <a:ext cx="345598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1400"/>
              <a:t>In sickle cell hemoglobin (HbS) glutamic acid in position 6 (in beta chain) is mutated to valine. This change allows the deoxygenated form of the hemoglobin to stick to each other. </a:t>
            </a: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1919289" y="549275"/>
            <a:ext cx="813593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altLang="hu-HU" sz="1800">
                <a:solidFill>
                  <a:srgbClr val="FF0000"/>
                </a:solidFill>
              </a:rPr>
              <a:t>A normális hemoglobin és a sarló-sejtes hemoglobin között egyetlen aminosav cseréje okozza a különbséget</a:t>
            </a:r>
          </a:p>
          <a:p>
            <a:pPr eaLnBrk="1" hangingPunct="1"/>
            <a:r>
              <a:rPr lang="hu-HU" altLang="hu-HU" sz="1400"/>
              <a:t>(az ábra csak az első hét aminosavat mutatja, mivel az összes többi azonos)</a:t>
            </a:r>
          </a:p>
          <a:p>
            <a:pPr eaLnBrk="1" hangingPunct="1"/>
            <a:endParaRPr lang="hu-HU" altLang="hu-HU" sz="1400"/>
          </a:p>
        </p:txBody>
      </p:sp>
    </p:spTree>
    <p:extLst>
      <p:ext uri="{BB962C8B-B14F-4D97-AF65-F5344CB8AC3E}">
        <p14:creationId xmlns:p14="http://schemas.microsoft.com/office/powerpoint/2010/main" val="365795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3371</Words>
  <Application>Microsoft Office PowerPoint</Application>
  <PresentationFormat>Widescreen</PresentationFormat>
  <Paragraphs>530</Paragraphs>
  <Slides>83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1" baseType="lpstr">
      <vt:lpstr>Arial</vt:lpstr>
      <vt:lpstr>Calibri</vt:lpstr>
      <vt:lpstr>Calibri Light</vt:lpstr>
      <vt:lpstr>Comic Sans MS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Nagyméretű fehérjék feldarabolása, majd kromatográfiás elválasztás</vt:lpstr>
      <vt:lpstr>Nagyméretű fehérjék szekvenálása (Frederick Sanger 1953)</vt:lpstr>
      <vt:lpstr>Egyetlen aminosav különbség is okozhat  drámai fenotípus hatást </vt:lpstr>
      <vt:lpstr>PowerPoint Presentation</vt:lpstr>
      <vt:lpstr>PowerPoint Presentation</vt:lpstr>
      <vt:lpstr>További öröklődő betegségeket okozó  hemoglobin változatok</vt:lpstr>
      <vt:lpstr>PowerPoint Presentation</vt:lpstr>
      <vt:lpstr>PowerPoint Presentation</vt:lpstr>
      <vt:lpstr>A gén és a fehérje kolinearitása (Charles Yanofsky 1967)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fehérjék szerkezete és működése sokféle lehet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Juan</dc:creator>
  <cp:lastModifiedBy>Juan</cp:lastModifiedBy>
  <cp:revision>18</cp:revision>
  <dcterms:created xsi:type="dcterms:W3CDTF">2015-04-13T13:11:36Z</dcterms:created>
  <dcterms:modified xsi:type="dcterms:W3CDTF">2015-04-15T15:04:56Z</dcterms:modified>
</cp:coreProperties>
</file>