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3" r:id="rId2"/>
    <p:sldId id="307" r:id="rId3"/>
    <p:sldId id="327" r:id="rId4"/>
    <p:sldId id="308" r:id="rId5"/>
    <p:sldId id="309" r:id="rId6"/>
    <p:sldId id="351" r:id="rId7"/>
    <p:sldId id="330" r:id="rId8"/>
    <p:sldId id="332" r:id="rId9"/>
    <p:sldId id="336" r:id="rId10"/>
    <p:sldId id="337" r:id="rId11"/>
    <p:sldId id="345" r:id="rId12"/>
    <p:sldId id="339" r:id="rId13"/>
    <p:sldId id="338" r:id="rId14"/>
    <p:sldId id="340" r:id="rId15"/>
    <p:sldId id="341" r:id="rId16"/>
    <p:sldId id="346" r:id="rId17"/>
    <p:sldId id="343" r:id="rId18"/>
    <p:sldId id="334" r:id="rId19"/>
    <p:sldId id="347" r:id="rId20"/>
    <p:sldId id="348" r:id="rId21"/>
    <p:sldId id="349" r:id="rId22"/>
    <p:sldId id="350" r:id="rId23"/>
    <p:sldId id="304" r:id="rId24"/>
    <p:sldId id="305" r:id="rId25"/>
    <p:sldId id="310" r:id="rId26"/>
    <p:sldId id="312" r:id="rId27"/>
    <p:sldId id="306" r:id="rId28"/>
    <p:sldId id="316" r:id="rId29"/>
    <p:sldId id="259" r:id="rId30"/>
    <p:sldId id="294" r:id="rId31"/>
    <p:sldId id="265" r:id="rId32"/>
    <p:sldId id="266" r:id="rId33"/>
  </p:sldIdLst>
  <p:sldSz cx="9144000" cy="6858000" type="screen4x3"/>
  <p:notesSz cx="7099300" cy="10234613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99FF66"/>
    <a:srgbClr val="FFFF00"/>
    <a:srgbClr val="800000"/>
    <a:srgbClr val="00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246" autoAdjust="0"/>
  </p:normalViewPr>
  <p:slideViewPr>
    <p:cSldViewPr>
      <p:cViewPr>
        <p:scale>
          <a:sx n="70" d="100"/>
          <a:sy n="70" d="100"/>
        </p:scale>
        <p:origin x="-13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smtClean="0"/>
            </a:lvl1pPr>
          </a:lstStyle>
          <a:p>
            <a:pPr>
              <a:defRPr/>
            </a:pPr>
            <a:fld id="{F0A4C04C-D569-4B78-9F0E-6A1282FAD93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1521207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Nem marad fejezet kérdés nélkül</a:t>
            </a:r>
          </a:p>
          <a:p>
            <a:r>
              <a:rPr lang="hu-HU" dirty="0" smtClean="0"/>
              <a:t>Ismeretek</a:t>
            </a:r>
            <a:r>
              <a:rPr lang="hu-HU" baseline="0" dirty="0" smtClean="0"/>
              <a:t> szintézise szükséges</a:t>
            </a:r>
          </a:p>
          <a:p>
            <a:endParaRPr lang="hu-HU" baseline="0" dirty="0" smtClean="0"/>
          </a:p>
          <a:p>
            <a:r>
              <a:rPr lang="hu-HU" baseline="0" dirty="0" smtClean="0"/>
              <a:t>Tsz honlap: Kérdéssor. Iránymutató, nem konkrét vizsgafeladatok!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4C04C-D569-4B78-9F0E-6A1282FAD93E}" type="slidenum">
              <a:rPr lang="hu-HU" altLang="hu-HU" smtClean="0"/>
              <a:pPr>
                <a:defRPr/>
              </a:pPr>
              <a:t>4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267452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4C04C-D569-4B78-9F0E-6A1282FAD93E}" type="slidenum">
              <a:rPr lang="hu-HU" altLang="hu-HU" smtClean="0"/>
              <a:pPr>
                <a:defRPr/>
              </a:pPr>
              <a:t>14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4264815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4C04C-D569-4B78-9F0E-6A1282FAD93E}" type="slidenum">
              <a:rPr lang="hu-HU" altLang="hu-HU" smtClean="0"/>
              <a:pPr>
                <a:defRPr/>
              </a:pPr>
              <a:t>23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2505220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Szabályozás:</a:t>
            </a:r>
          </a:p>
          <a:p>
            <a:endParaRPr lang="hu-HU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baseline="0" dirty="0" smtClean="0"/>
              <a:t>Többsejtűek: genomi ekvivalencia, differenciális génexpresszió – sejttípus egyedisége.</a:t>
            </a:r>
          </a:p>
          <a:p>
            <a:endParaRPr lang="hu-HU" dirty="0" smtClean="0"/>
          </a:p>
          <a:p>
            <a:r>
              <a:rPr lang="hu-HU" dirty="0" smtClean="0"/>
              <a:t>Egy élőlény</a:t>
            </a:r>
            <a:r>
              <a:rPr lang="hu-HU" baseline="0" dirty="0" smtClean="0"/>
              <a:t> esetében nemcsak az a kérdés, hogy milyen génjei vannak, hanem a génkészletre ható szabályozási mechanizmusok feltárása is fontos, nagy kihívás.</a:t>
            </a:r>
          </a:p>
          <a:p>
            <a:r>
              <a:rPr lang="hu-HU" baseline="0" dirty="0" smtClean="0"/>
              <a:t>Többsejtűek: sejtek folyamatosan pusztulnak és képződnek – mindkét folyamat genetikai szabályozást igényel. (a szabályozott pusztulás – apoptózis). Eltakarítás és felépítés más-más fehérjéket igényel.</a:t>
            </a:r>
          </a:p>
          <a:p>
            <a:r>
              <a:rPr lang="hu-HU" baseline="0" dirty="0" smtClean="0"/>
              <a:t>Molekulák élete véges, pótolni kell – konstitutív gének (rRNS)</a:t>
            </a:r>
          </a:p>
          <a:p>
            <a:endParaRPr lang="hu-HU" baseline="0" dirty="0" smtClean="0"/>
          </a:p>
          <a:p>
            <a:r>
              <a:rPr lang="hu-HU" baseline="0" dirty="0" smtClean="0"/>
              <a:t>Az egyedfejlődést szabályozó fehérjék megváltozása jelentős strukturális/funkcionális változásokhoz vezethet – Evolúció... 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4C04C-D569-4B78-9F0E-6A1282FAD93E}" type="slidenum">
              <a:rPr lang="hu-HU" altLang="hu-HU" smtClean="0"/>
              <a:pPr>
                <a:defRPr/>
              </a:pPr>
              <a:t>24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464482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4C04C-D569-4B78-9F0E-6A1282FAD93E}" type="slidenum">
              <a:rPr lang="hu-HU" altLang="hu-HU" smtClean="0"/>
              <a:pPr>
                <a:defRPr/>
              </a:pPr>
              <a:t>25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4283446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Polimorfizmus _ személyre szabott terápia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4C04C-D569-4B78-9F0E-6A1282FAD93E}" type="slidenum">
              <a:rPr lang="hu-HU" altLang="hu-HU" smtClean="0"/>
              <a:pPr>
                <a:defRPr/>
              </a:pPr>
              <a:t>26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2075571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7EB513-181E-4D79-9E5D-F27F78BA547E}" type="slidenum">
              <a:rPr lang="hu-HU" altLang="hu-HU" sz="1300"/>
              <a:pPr>
                <a:spcBef>
                  <a:spcPct val="0"/>
                </a:spcBef>
              </a:pPr>
              <a:t>29</a:t>
            </a:fld>
            <a:endParaRPr lang="hu-HU" altLang="hu-HU" sz="13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122862" cy="384175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851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0195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2D88E8-813A-4E0B-B31E-E84513122EB2}" type="slidenum">
              <a:rPr lang="hu-HU" altLang="hu-HU" sz="1300"/>
              <a:pPr>
                <a:spcBef>
                  <a:spcPct val="0"/>
                </a:spcBef>
              </a:pPr>
              <a:t>31</a:t>
            </a:fld>
            <a:endParaRPr lang="hu-HU" altLang="hu-HU" sz="13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122862" cy="384175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851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 </a:t>
            </a:r>
            <a:r>
              <a:rPr lang="en-US" sz="1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valóságban</a:t>
            </a:r>
            <a:r>
              <a:rPr lang="en-US" sz="1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az</a:t>
            </a:r>
            <a:r>
              <a:rPr lang="en-US" sz="1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egyedek</a:t>
            </a:r>
            <a:r>
              <a:rPr lang="en-US" sz="1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általában</a:t>
            </a:r>
            <a:r>
              <a:rPr lang="en-US" sz="1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sem</a:t>
            </a:r>
            <a:r>
              <a:rPr lang="en-US" sz="1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gén-jeikben</a:t>
            </a:r>
            <a:r>
              <a:rPr lang="en-US" sz="1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lang="en-US" sz="1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sem</a:t>
            </a:r>
            <a:r>
              <a:rPr lang="en-US" sz="1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környezetükben</a:t>
            </a:r>
            <a:r>
              <a:rPr lang="en-US" sz="1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nem</a:t>
            </a:r>
            <a:r>
              <a:rPr lang="en-US" sz="1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egyeznek</a:t>
            </a:r>
            <a:r>
              <a:rPr lang="en-US" sz="1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teljes</a:t>
            </a:r>
            <a:r>
              <a:rPr lang="en-US" sz="1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mértékben</a:t>
            </a:r>
            <a:r>
              <a:rPr lang="en-US" sz="1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. </a:t>
            </a:r>
            <a:endParaRPr lang="en-US" sz="10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eaLnBrk="1" hangingPunct="1"/>
            <a:endParaRPr lang="en-US" altLang="hu-H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4834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F390089-F19D-4E02-9D70-0B23E9FC78AE}" type="slidenum">
              <a:rPr lang="hu-HU" altLang="hu-HU" sz="1300"/>
              <a:pPr>
                <a:spcBef>
                  <a:spcPct val="0"/>
                </a:spcBef>
              </a:pPr>
              <a:t>32</a:t>
            </a:fld>
            <a:endParaRPr lang="hu-HU" altLang="hu-HU" sz="13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122862" cy="384175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851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7125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71C19-2BD3-4E42-BCE9-7D5E1EC09B0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2431513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BBC9D-0222-4ECD-86DA-59C61707C80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180620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13277-3821-42C4-B6C5-A8D7652A067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2884404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1811C-9ABC-4BF7-BDBF-B331FD966EA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2989093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BED0D-AE83-4E40-B6C7-0A712D36B5E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631284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4DC5C-46EF-45AA-A606-6A7C96AB568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5715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D809A-44E2-453C-BB74-13F9A02A2E7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1874794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B9968-9909-498A-96DA-167C0138C89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2171660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5977D-21F4-470D-944A-67A36067247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4010408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0875F-25E6-4094-92FD-272DA97A168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159114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46431-EC4B-42C2-B442-148CF71006A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337057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3887EAE-3131-4A75-B091-EEDAB9F3E1A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konyv.hu/konyvek/deak_veronika_altalanos_genetika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ankonyvtar.hu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49325" y="1484313"/>
            <a:ext cx="74231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b="1" dirty="0">
                <a:solidFill>
                  <a:srgbClr val="660033"/>
                </a:solidFill>
                <a:latin typeface="Comic Sans MS" panose="030F0702030302020204" pitchFamily="66" charset="0"/>
              </a:rPr>
              <a:t>Általános Genetika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b="1" dirty="0">
              <a:solidFill>
                <a:srgbClr val="660033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600" b="1" dirty="0">
                <a:solidFill>
                  <a:srgbClr val="990000"/>
                </a:solidFill>
                <a:latin typeface="Comic Sans MS" panose="030F0702030302020204" pitchFamily="66" charset="0"/>
              </a:rPr>
              <a:t>Bevezetés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3600" b="1" dirty="0">
              <a:solidFill>
                <a:srgbClr val="990000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3600" b="1" dirty="0">
              <a:solidFill>
                <a:srgbClr val="99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15888"/>
            <a:ext cx="8661400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357563"/>
            <a:ext cx="16764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76475"/>
            <a:ext cx="1320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492375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860800"/>
            <a:ext cx="185737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2926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797425"/>
            <a:ext cx="13620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652963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04248" y="988649"/>
            <a:ext cx="21884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Wunderlich</a:t>
            </a:r>
            <a:r>
              <a:rPr lang="hu-HU" dirty="0" smtClean="0"/>
              <a:t> </a:t>
            </a:r>
            <a:r>
              <a:rPr lang="hu-HU" dirty="0" err="1" smtClean="0"/>
              <a:t>Lívius</a:t>
            </a:r>
            <a:endParaRPr lang="hu-HU" dirty="0" smtClean="0"/>
          </a:p>
          <a:p>
            <a:r>
              <a:rPr lang="hu-HU" dirty="0" smtClean="0"/>
              <a:t>egy. adjunktus</a:t>
            </a:r>
          </a:p>
          <a:p>
            <a:r>
              <a:rPr lang="hu-HU" dirty="0" smtClean="0"/>
              <a:t>BME VBK ABÉT</a:t>
            </a:r>
          </a:p>
          <a:p>
            <a:r>
              <a:rPr lang="hu-HU" dirty="0" err="1" smtClean="0"/>
              <a:t>livius</a:t>
            </a:r>
            <a:r>
              <a:rPr lang="hu-HU" dirty="0" smtClean="0"/>
              <a:t>@</a:t>
            </a:r>
            <a:r>
              <a:rPr lang="hu-HU" dirty="0" err="1" smtClean="0"/>
              <a:t>mail.bme.hu</a:t>
            </a:r>
            <a:endParaRPr lang="hu-H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1</a:t>
            </a:fld>
            <a:endParaRPr lang="hu-HU" alt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2826781" y="65088"/>
            <a:ext cx="35429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/>
              <a:t>Genetikai </a:t>
            </a:r>
            <a:r>
              <a:rPr lang="hu-HU" altLang="hu-HU" sz="2800" b="1" dirty="0" smtClean="0"/>
              <a:t>eszköztár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160" y="980728"/>
            <a:ext cx="6899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hu-HU" altLang="hu-HU" sz="2400" b="1" dirty="0" smtClean="0"/>
              <a:t>I. Funkcionális megközelítés </a:t>
            </a:r>
            <a:r>
              <a:rPr lang="hu-HU" altLang="hu-HU" sz="2000" b="1" dirty="0" smtClean="0"/>
              <a:t>(genetikai boncolás)</a:t>
            </a:r>
            <a:endParaRPr lang="hu-HU" altLang="hu-HU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47884" y="3851756"/>
            <a:ext cx="9132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hu-HU" altLang="hu-HU" sz="2400" b="1" dirty="0" smtClean="0"/>
              <a:t>II. Szerkezeti megközelítés </a:t>
            </a:r>
            <a:r>
              <a:rPr lang="hu-HU" altLang="hu-HU" sz="2000" b="1" dirty="0" smtClean="0"/>
              <a:t>(információ meghatározás - szekvenálás)</a:t>
            </a:r>
            <a:endParaRPr lang="hu-HU" altLang="hu-HU" sz="2000" b="1" dirty="0"/>
          </a:p>
        </p:txBody>
      </p:sp>
      <p:pic>
        <p:nvPicPr>
          <p:cNvPr id="6148" name="Picture 4" descr="http://www.scienceforhighschool.com/wp-content/uploads/2012/07/dissection_tools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298" y="1570928"/>
            <a:ext cx="2544217" cy="190816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753236" y="1498503"/>
            <a:ext cx="3096344" cy="1986607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796136" y="1442393"/>
            <a:ext cx="2777379" cy="1986609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8" descr="https://www.nyu.edu/content/nyu/en/about/news-publications/news/2013/01/02/researchers-develop-tool-to-evaluate-genome-sequencing-method/jcr%3Acontent/image.img.jpg/13571361258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100" y="4654598"/>
            <a:ext cx="3115480" cy="2068186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10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6348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dasan.sejong.ac.kr/~cgnrl/pics/foward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09" y="3212976"/>
            <a:ext cx="7523831" cy="3384376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40519" y="214189"/>
            <a:ext cx="8462962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/>
              <a:t>Genetikai boncolás</a:t>
            </a:r>
            <a:r>
              <a:rPr lang="hu-HU" altLang="hu-HU" sz="2400" dirty="0"/>
              <a:t> (</a:t>
            </a:r>
            <a:r>
              <a:rPr lang="hu-HU" altLang="hu-HU" sz="2400" i="1" dirty="0"/>
              <a:t>genetic dissection</a:t>
            </a:r>
            <a:r>
              <a:rPr lang="hu-HU" altLang="hu-HU" sz="2400" dirty="0" smtClean="0"/>
              <a:t>)</a:t>
            </a:r>
            <a:endParaRPr lang="hu-HU" altLang="hu-HU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2228671"/>
            <a:ext cx="73725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hu-HU" altLang="hu-HU" b="1" dirty="0">
                <a:solidFill>
                  <a:schemeClr val="accent2"/>
                </a:solidFill>
              </a:rPr>
              <a:t>Forward genetika:</a:t>
            </a:r>
            <a:r>
              <a:rPr lang="hu-HU" altLang="hu-HU" dirty="0"/>
              <a:t> fenotípusos variáció &gt; gén azonosítása &gt;&gt; funkció</a:t>
            </a:r>
          </a:p>
          <a:p>
            <a:pPr eaLnBrk="1" hangingPunct="1"/>
            <a:endParaRPr lang="hu-HU" altLang="hu-HU" dirty="0"/>
          </a:p>
          <a:p>
            <a:pPr eaLnBrk="1" hangingPunct="1"/>
            <a:r>
              <a:rPr lang="hu-HU" altLang="hu-HU" b="1" dirty="0">
                <a:solidFill>
                  <a:schemeClr val="accent2"/>
                </a:solidFill>
              </a:rPr>
              <a:t>Reverse genetika:</a:t>
            </a:r>
            <a:r>
              <a:rPr lang="hu-HU" altLang="hu-HU" dirty="0"/>
              <a:t> gén módosítása &gt; fenotípus &gt;&gt; funkció</a:t>
            </a:r>
          </a:p>
          <a:p>
            <a:pPr eaLnBrk="1" hangingPunct="1"/>
            <a:endParaRPr lang="hu-HU" altLang="hu-HU" dirty="0"/>
          </a:p>
        </p:txBody>
      </p:sp>
      <p:sp>
        <p:nvSpPr>
          <p:cNvPr id="7" name="Szövegdoboz 4"/>
          <p:cNvSpPr txBox="1">
            <a:spLocks noChangeArrowheads="1"/>
          </p:cNvSpPr>
          <p:nvPr/>
        </p:nvSpPr>
        <p:spPr bwMode="auto">
          <a:xfrm>
            <a:off x="3278187" y="1620493"/>
            <a:ext cx="258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„The salvation of Doug”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504" y="760377"/>
            <a:ext cx="907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dirty="0" err="1"/>
              <a:t>biológiai</a:t>
            </a:r>
            <a:r>
              <a:rPr lang="en-US" dirty="0"/>
              <a:t> </a:t>
            </a:r>
            <a:r>
              <a:rPr lang="en-US" dirty="0" err="1"/>
              <a:t>rendszerek</a:t>
            </a:r>
            <a:r>
              <a:rPr lang="en-US" dirty="0"/>
              <a:t> </a:t>
            </a:r>
            <a:r>
              <a:rPr lang="en-US" dirty="0" err="1"/>
              <a:t>tulajdonságai</a:t>
            </a:r>
            <a:r>
              <a:rPr lang="en-US" dirty="0"/>
              <a:t> </a:t>
            </a:r>
            <a:r>
              <a:rPr lang="en-US" dirty="0" err="1" smtClean="0"/>
              <a:t>hatékonyan</a:t>
            </a:r>
            <a:r>
              <a:rPr lang="en-US" dirty="0" smtClean="0"/>
              <a:t> </a:t>
            </a:r>
            <a:r>
              <a:rPr lang="en-US" dirty="0" err="1"/>
              <a:t>vizsgálhatóak</a:t>
            </a:r>
            <a:r>
              <a:rPr lang="en-US" dirty="0"/>
              <a:t> </a:t>
            </a:r>
            <a:r>
              <a:rPr lang="en-US" b="1" dirty="0" err="1"/>
              <a:t>genetikai</a:t>
            </a:r>
            <a:r>
              <a:rPr lang="en-US" b="1" dirty="0"/>
              <a:t> </a:t>
            </a:r>
            <a:r>
              <a:rPr lang="en-US" b="1" dirty="0" err="1" smtClean="0"/>
              <a:t>boncolás</a:t>
            </a:r>
            <a:r>
              <a:rPr lang="en-US" dirty="0" err="1" smtClean="0"/>
              <a:t>sal</a:t>
            </a:r>
            <a:r>
              <a:rPr lang="hu-HU" dirty="0"/>
              <a:t>:</a:t>
            </a:r>
            <a:endParaRPr lang="hu-HU" dirty="0" smtClean="0"/>
          </a:p>
          <a:p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biológiai</a:t>
            </a:r>
            <a:r>
              <a:rPr lang="en-US" dirty="0"/>
              <a:t> </a:t>
            </a:r>
            <a:r>
              <a:rPr lang="en-US" dirty="0" err="1"/>
              <a:t>struktúra</a:t>
            </a:r>
            <a:r>
              <a:rPr lang="en-US" dirty="0"/>
              <a:t>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 smtClean="0"/>
              <a:t>folyamat</a:t>
            </a:r>
            <a:r>
              <a:rPr lang="en-US" dirty="0" smtClean="0"/>
              <a:t> </a:t>
            </a:r>
            <a:r>
              <a:rPr lang="en-US" dirty="0" err="1"/>
              <a:t>részekre</a:t>
            </a:r>
            <a:r>
              <a:rPr lang="en-US" dirty="0"/>
              <a:t> </a:t>
            </a:r>
            <a:r>
              <a:rPr lang="en-US" dirty="0" err="1" smtClean="0"/>
              <a:t>bontható</a:t>
            </a:r>
            <a:r>
              <a:rPr lang="hu-HU" dirty="0" smtClean="0"/>
              <a:t> </a:t>
            </a:r>
            <a:r>
              <a:rPr lang="en-US" dirty="0" smtClean="0"/>
              <a:t>a </a:t>
            </a:r>
            <a:r>
              <a:rPr lang="en-US" dirty="0" err="1"/>
              <a:t>jelleget</a:t>
            </a:r>
            <a:r>
              <a:rPr lang="en-US" dirty="0"/>
              <a:t> </a:t>
            </a:r>
            <a:r>
              <a:rPr lang="en-US" dirty="0" err="1"/>
              <a:t>érintő</a:t>
            </a:r>
            <a:r>
              <a:rPr lang="en-US" dirty="0"/>
              <a:t> </a:t>
            </a:r>
            <a:r>
              <a:rPr lang="en-US" b="1" dirty="0" err="1" smtClean="0"/>
              <a:t>változatok</a:t>
            </a:r>
            <a:r>
              <a:rPr lang="en-US" dirty="0" smtClean="0"/>
              <a:t> </a:t>
            </a:r>
            <a:r>
              <a:rPr lang="en-US" dirty="0" err="1" smtClean="0"/>
              <a:t>által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11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252971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Scan00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3" t="12529" r="54166" b="26949"/>
          <a:stretch/>
        </p:blipFill>
        <p:spPr bwMode="auto">
          <a:xfrm>
            <a:off x="381083" y="1584908"/>
            <a:ext cx="3024336" cy="203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8"/>
          <p:cNvSpPr txBox="1">
            <a:spLocks noChangeArrowheads="1"/>
          </p:cNvSpPr>
          <p:nvPr/>
        </p:nvSpPr>
        <p:spPr bwMode="auto">
          <a:xfrm>
            <a:off x="5794171" y="3529626"/>
            <a:ext cx="2159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Hifanövekedés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i="1" dirty="0"/>
              <a:t>(</a:t>
            </a:r>
            <a:r>
              <a:rPr lang="hu-HU" altLang="hu-HU" sz="1600" b="1" i="1" dirty="0"/>
              <a:t>Neurospora crassa</a:t>
            </a:r>
            <a:r>
              <a:rPr lang="hu-HU" altLang="hu-HU" sz="1600" i="1" dirty="0"/>
              <a:t>)</a:t>
            </a:r>
          </a:p>
        </p:txBody>
      </p:sp>
      <p:sp>
        <p:nvSpPr>
          <p:cNvPr id="12292" name="Text Box 9"/>
          <p:cNvSpPr txBox="1">
            <a:spLocks noChangeArrowheads="1"/>
          </p:cNvSpPr>
          <p:nvPr/>
        </p:nvSpPr>
        <p:spPr bwMode="auto">
          <a:xfrm>
            <a:off x="796006" y="3549712"/>
            <a:ext cx="23193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Virágfejlődés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i="1" dirty="0"/>
              <a:t>(</a:t>
            </a:r>
            <a:r>
              <a:rPr lang="hu-HU" altLang="hu-HU" sz="1600" b="1" i="1" dirty="0"/>
              <a:t>Arabidopsis thaliana)</a:t>
            </a:r>
          </a:p>
        </p:txBody>
      </p:sp>
      <p:grpSp>
        <p:nvGrpSpPr>
          <p:cNvPr id="12293" name="Group 17"/>
          <p:cNvGrpSpPr>
            <a:grpSpLocks/>
          </p:cNvGrpSpPr>
          <p:nvPr/>
        </p:nvGrpSpPr>
        <p:grpSpPr bwMode="auto">
          <a:xfrm>
            <a:off x="603077" y="4293096"/>
            <a:ext cx="2447385" cy="2039937"/>
            <a:chOff x="703" y="2296"/>
            <a:chExt cx="1814" cy="1512"/>
          </a:xfrm>
        </p:grpSpPr>
        <p:pic>
          <p:nvPicPr>
            <p:cNvPr id="12308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2296"/>
              <a:ext cx="1814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9" name="Text Box 10"/>
            <p:cNvSpPr txBox="1">
              <a:spLocks noChangeArrowheads="1"/>
            </p:cNvSpPr>
            <p:nvPr/>
          </p:nvSpPr>
          <p:spPr bwMode="auto">
            <a:xfrm>
              <a:off x="1020" y="2886"/>
              <a:ext cx="2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>
                  <a:solidFill>
                    <a:srgbClr val="FFFF00"/>
                  </a:solidFill>
                </a:rPr>
                <a:t>wt</a:t>
              </a:r>
            </a:p>
          </p:txBody>
        </p:sp>
        <p:sp>
          <p:nvSpPr>
            <p:cNvPr id="12310" name="Text Box 11"/>
            <p:cNvSpPr txBox="1">
              <a:spLocks noChangeArrowheads="1"/>
            </p:cNvSpPr>
            <p:nvPr/>
          </p:nvSpPr>
          <p:spPr bwMode="auto">
            <a:xfrm>
              <a:off x="857" y="2387"/>
              <a:ext cx="7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>
                  <a:solidFill>
                    <a:srgbClr val="FFFF00"/>
                  </a:solidFill>
                </a:rPr>
                <a:t>vulvaless</a:t>
              </a:r>
            </a:p>
          </p:txBody>
        </p:sp>
        <p:sp>
          <p:nvSpPr>
            <p:cNvPr id="12311" name="Text Box 12"/>
            <p:cNvSpPr txBox="1">
              <a:spLocks noChangeArrowheads="1"/>
            </p:cNvSpPr>
            <p:nvPr/>
          </p:nvSpPr>
          <p:spPr bwMode="auto">
            <a:xfrm>
              <a:off x="930" y="3249"/>
              <a:ext cx="7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>
                  <a:solidFill>
                    <a:srgbClr val="FFFF00"/>
                  </a:solidFill>
                </a:rPr>
                <a:t>multivulva</a:t>
              </a:r>
            </a:p>
          </p:txBody>
        </p:sp>
      </p:grpSp>
      <p:sp>
        <p:nvSpPr>
          <p:cNvPr id="12294" name="Text Box 14"/>
          <p:cNvSpPr txBox="1">
            <a:spLocks noChangeArrowheads="1"/>
          </p:cNvSpPr>
          <p:nvPr/>
        </p:nvSpPr>
        <p:spPr bwMode="auto">
          <a:xfrm>
            <a:off x="736427" y="6309222"/>
            <a:ext cx="2611437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Vulvafejlődés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i="1"/>
              <a:t>(</a:t>
            </a:r>
            <a:r>
              <a:rPr lang="hu-HU" altLang="hu-HU" sz="1600" b="1" i="1"/>
              <a:t>Caenorhabditis elegans</a:t>
            </a:r>
            <a:r>
              <a:rPr lang="hu-HU" altLang="hu-HU" sz="1600" i="1"/>
              <a:t>)</a:t>
            </a:r>
          </a:p>
        </p:txBody>
      </p:sp>
      <p:sp>
        <p:nvSpPr>
          <p:cNvPr id="12295" name="Text Box 15"/>
          <p:cNvSpPr txBox="1">
            <a:spLocks noChangeArrowheads="1"/>
          </p:cNvSpPr>
          <p:nvPr/>
        </p:nvSpPr>
        <p:spPr bwMode="auto">
          <a:xfrm>
            <a:off x="4174666" y="6274197"/>
            <a:ext cx="299085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Szem- és testszínmutánsok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i="1"/>
              <a:t>(</a:t>
            </a:r>
            <a:r>
              <a:rPr lang="hu-HU" altLang="hu-HU" sz="1600" b="1" i="1"/>
              <a:t>Drosophila melanogaster</a:t>
            </a:r>
            <a:r>
              <a:rPr lang="hu-HU" altLang="hu-HU" sz="1600" i="1"/>
              <a:t>)</a:t>
            </a:r>
          </a:p>
        </p:txBody>
      </p:sp>
      <p:sp>
        <p:nvSpPr>
          <p:cNvPr id="12296" name="Rectangle 16"/>
          <p:cNvSpPr>
            <a:spLocks noChangeArrowheads="1"/>
          </p:cNvSpPr>
          <p:nvPr/>
        </p:nvSpPr>
        <p:spPr bwMode="auto">
          <a:xfrm>
            <a:off x="6444803" y="4705198"/>
            <a:ext cx="28797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/>
              <a:t>1. brown eyes - black body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/>
              <a:t>2. cinnabar eyes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/>
              <a:t>3. sepia eyes - ebony body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/>
              <a:t>4. vermilion eyes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/>
              <a:t>5. white eyes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/>
              <a:t>6. wild-type eyes - yellow body </a:t>
            </a:r>
          </a:p>
        </p:txBody>
      </p:sp>
      <p:grpSp>
        <p:nvGrpSpPr>
          <p:cNvPr id="12297" name="Group 24"/>
          <p:cNvGrpSpPr>
            <a:grpSpLocks/>
          </p:cNvGrpSpPr>
          <p:nvPr/>
        </p:nvGrpSpPr>
        <p:grpSpPr bwMode="auto">
          <a:xfrm>
            <a:off x="4822366" y="4258071"/>
            <a:ext cx="1691641" cy="2114551"/>
            <a:chOff x="2744" y="2205"/>
            <a:chExt cx="1320" cy="1650"/>
          </a:xfrm>
        </p:grpSpPr>
        <p:pic>
          <p:nvPicPr>
            <p:cNvPr id="12301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205"/>
              <a:ext cx="1320" cy="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2" name="Text Box 18"/>
            <p:cNvSpPr txBox="1">
              <a:spLocks noChangeArrowheads="1"/>
            </p:cNvSpPr>
            <p:nvPr/>
          </p:nvSpPr>
          <p:spPr bwMode="auto">
            <a:xfrm>
              <a:off x="2835" y="2432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b="1"/>
                <a:t>1</a:t>
              </a:r>
            </a:p>
          </p:txBody>
        </p:sp>
        <p:sp>
          <p:nvSpPr>
            <p:cNvPr id="12303" name="Text Box 19"/>
            <p:cNvSpPr txBox="1">
              <a:spLocks noChangeArrowheads="1"/>
            </p:cNvSpPr>
            <p:nvPr/>
          </p:nvSpPr>
          <p:spPr bwMode="auto">
            <a:xfrm>
              <a:off x="3288" y="247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b="1"/>
                <a:t>2</a:t>
              </a:r>
            </a:p>
          </p:txBody>
        </p:sp>
        <p:sp>
          <p:nvSpPr>
            <p:cNvPr id="12304" name="Text Box 20"/>
            <p:cNvSpPr txBox="1">
              <a:spLocks noChangeArrowheads="1"/>
            </p:cNvSpPr>
            <p:nvPr/>
          </p:nvSpPr>
          <p:spPr bwMode="auto">
            <a:xfrm>
              <a:off x="3651" y="2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b="1"/>
                <a:t>3</a:t>
              </a:r>
            </a:p>
          </p:txBody>
        </p:sp>
        <p:sp>
          <p:nvSpPr>
            <p:cNvPr id="12305" name="Text Box 21"/>
            <p:cNvSpPr txBox="1">
              <a:spLocks noChangeArrowheads="1"/>
            </p:cNvSpPr>
            <p:nvPr/>
          </p:nvSpPr>
          <p:spPr bwMode="auto">
            <a:xfrm>
              <a:off x="3606" y="3067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b="1"/>
                <a:t>4</a:t>
              </a:r>
            </a:p>
          </p:txBody>
        </p:sp>
        <p:sp>
          <p:nvSpPr>
            <p:cNvPr id="12306" name="Text Box 22"/>
            <p:cNvSpPr txBox="1">
              <a:spLocks noChangeArrowheads="1"/>
            </p:cNvSpPr>
            <p:nvPr/>
          </p:nvSpPr>
          <p:spPr bwMode="auto">
            <a:xfrm>
              <a:off x="3334" y="3339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b="1"/>
                <a:t>5</a:t>
              </a:r>
            </a:p>
          </p:txBody>
        </p:sp>
        <p:sp>
          <p:nvSpPr>
            <p:cNvPr id="12307" name="Text Box 23"/>
            <p:cNvSpPr txBox="1">
              <a:spLocks noChangeArrowheads="1"/>
            </p:cNvSpPr>
            <p:nvPr/>
          </p:nvSpPr>
          <p:spPr bwMode="auto">
            <a:xfrm>
              <a:off x="2925" y="3249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b="1"/>
                <a:t>6</a:t>
              </a:r>
            </a:p>
          </p:txBody>
        </p:sp>
      </p:grp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02247" y="79464"/>
            <a:ext cx="8939505" cy="147732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A </a:t>
            </a:r>
            <a:r>
              <a:rPr lang="hu-HU" altLang="hu-HU" sz="1800" b="1" dirty="0" smtClean="0">
                <a:solidFill>
                  <a:srgbClr val="FF0000"/>
                </a:solidFill>
              </a:rPr>
              <a:t>forward genetika </a:t>
            </a:r>
            <a:r>
              <a:rPr lang="hu-HU" altLang="hu-HU" sz="1800" b="1" dirty="0" smtClean="0"/>
              <a:t>mutánspark</a:t>
            </a:r>
            <a:r>
              <a:rPr lang="hu-HU" altLang="hu-HU" sz="1800" dirty="0" smtClean="0"/>
              <a:t>ból indul ki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vad </a:t>
            </a:r>
            <a:r>
              <a:rPr lang="hu-HU" altLang="hu-HU" sz="1800" dirty="0"/>
              <a:t>típus (wt), </a:t>
            </a:r>
            <a:r>
              <a:rPr lang="hu-HU" altLang="hu-HU" sz="1800" dirty="0" smtClean="0"/>
              <a:t>mutáns – allél, fehérje és egyed szinteken használható kifejezések</a:t>
            </a:r>
            <a:endParaRPr lang="hu-HU" altLang="hu-H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törzs (</a:t>
            </a:r>
            <a:r>
              <a:rPr lang="hu-HU" altLang="hu-HU" sz="1800" i="1" dirty="0"/>
              <a:t>strain</a:t>
            </a:r>
            <a:r>
              <a:rPr lang="hu-HU" altLang="hu-HU" sz="1800" dirty="0"/>
              <a:t>, </a:t>
            </a:r>
            <a:r>
              <a:rPr lang="hu-HU" altLang="hu-HU" sz="1800" dirty="0">
                <a:cs typeface="Arial" panose="020B0604020202020204" pitchFamily="34" charset="0"/>
              </a:rPr>
              <a:t>≠ </a:t>
            </a:r>
            <a:r>
              <a:rPr lang="hu-HU" altLang="hu-HU" sz="1800" i="1" dirty="0">
                <a:cs typeface="Arial" panose="020B0604020202020204" pitchFamily="34" charset="0"/>
              </a:rPr>
              <a:t>phylum</a:t>
            </a:r>
            <a:r>
              <a:rPr lang="hu-HU" altLang="hu-HU" sz="1800" dirty="0" smtClean="0">
                <a:cs typeface="Arial" panose="020B0604020202020204" pitchFamily="34" charset="0"/>
              </a:rPr>
              <a:t>), vonal </a:t>
            </a:r>
            <a:endParaRPr lang="hu-HU" altLang="hu-H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(részleges) genotípus – fenotípus</a:t>
            </a:r>
          </a:p>
        </p:txBody>
      </p:sp>
      <p:pic>
        <p:nvPicPr>
          <p:cNvPr id="25" name="Picture 4" descr="Scan00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833" t="12529" b="26949"/>
          <a:stretch/>
        </p:blipFill>
        <p:spPr bwMode="auto">
          <a:xfrm>
            <a:off x="4788024" y="1556792"/>
            <a:ext cx="3744416" cy="203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12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223696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Fig1_0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203"/>
          <a:stretch/>
        </p:blipFill>
        <p:spPr bwMode="auto">
          <a:xfrm>
            <a:off x="3663726" y="42863"/>
            <a:ext cx="5300762" cy="677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0" y="352425"/>
            <a:ext cx="366372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hu-HU" altLang="hu-HU" sz="1800" b="1" dirty="0"/>
              <a:t>Cél: egy biológiai folyamat </a:t>
            </a:r>
            <a:r>
              <a:rPr lang="hu-HU" altLang="hu-HU" sz="1800" b="1" dirty="0" smtClean="0"/>
              <a:t>elemeinek felderítése</a:t>
            </a:r>
          </a:p>
          <a:p>
            <a:pPr eaLnBrk="1" hangingPunct="1">
              <a:spcBef>
                <a:spcPct val="0"/>
              </a:spcBef>
              <a:buNone/>
            </a:pPr>
            <a:endParaRPr lang="hu-HU" altLang="hu-HU" sz="1800" i="1" dirty="0"/>
          </a:p>
          <a:p>
            <a:pPr eaLnBrk="1" hangingPunct="1">
              <a:spcBef>
                <a:spcPct val="0"/>
              </a:spcBef>
              <a:buNone/>
            </a:pPr>
            <a:r>
              <a:rPr lang="hu-HU" altLang="hu-HU" sz="1800" i="1" dirty="0"/>
              <a:t>p</a:t>
            </a:r>
            <a:r>
              <a:rPr lang="hu-HU" altLang="hu-HU" sz="1800" i="1" dirty="0" smtClean="0"/>
              <a:t>l. Hogyan alakul ki a muslica szemszíne?</a:t>
            </a:r>
            <a:endParaRPr lang="hu-HU" altLang="hu-HU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spcBef>
                <a:spcPct val="0"/>
              </a:spcBef>
              <a:buNone/>
            </a:pPr>
            <a:endParaRPr lang="hu-HU" altLang="hu-HU" sz="1800" dirty="0" smtClean="0"/>
          </a:p>
          <a:p>
            <a:pPr eaLnBrk="1" hangingPunct="1">
              <a:spcBef>
                <a:spcPct val="0"/>
              </a:spcBef>
              <a:buNone/>
            </a:pPr>
            <a:endParaRPr lang="hu-HU" altLang="hu-H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35496" y="1931320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dirty="0"/>
              <a:t>- a genetikai analízis kiindulási eszközei a jelleget érintő változatok (mutánsok)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920019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dirty="0"/>
              <a:t>- egy változattal azonosítható a folyamat egy eleme, vagyis egy gén (géntermék)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155" y="4005064"/>
            <a:ext cx="4104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dirty="0"/>
              <a:t>- egy jelleg kialakításában a legtöbbször több elem vesz részt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904340"/>
            <a:ext cx="36637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hu-HU" altLang="hu-HU" dirty="0" smtClean="0"/>
              <a:t>- minél </a:t>
            </a:r>
            <a:r>
              <a:rPr lang="hu-HU" altLang="hu-HU" dirty="0"/>
              <a:t>több változatot találunk és elemzünk, annál több elemét azonosíthatjuk a folyamatnak</a:t>
            </a:r>
          </a:p>
          <a:p>
            <a:pPr eaLnBrk="1" hangingPunct="1"/>
            <a:endParaRPr lang="hu-HU" altLang="hu-HU" b="1" dirty="0" smtClean="0"/>
          </a:p>
          <a:p>
            <a:pPr eaLnBrk="1" hangingPunct="1"/>
            <a:r>
              <a:rPr lang="hu-HU" altLang="hu-HU" b="1" dirty="0" smtClean="0"/>
              <a:t>mutánspark</a:t>
            </a:r>
            <a:endParaRPr lang="hu-HU" altLang="hu-HU" b="1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13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111188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1847850" cy="2466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0648"/>
            <a:ext cx="5522976" cy="4590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8548" y="179348"/>
            <a:ext cx="635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Példa: </a:t>
            </a:r>
            <a:r>
              <a:rPr lang="hu-HU" b="1" dirty="0" smtClean="0"/>
              <a:t>a szimbiotikus nitrogénkötés genetikai boncolása</a:t>
            </a:r>
            <a:endParaRPr lang="en-US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107504" y="4653136"/>
            <a:ext cx="8414637" cy="2147466"/>
            <a:chOff x="107504" y="4653136"/>
            <a:chExt cx="8414637" cy="2147466"/>
          </a:xfrm>
        </p:grpSpPr>
        <p:sp>
          <p:nvSpPr>
            <p:cNvPr id="5" name="TextBox 4"/>
            <p:cNvSpPr txBox="1"/>
            <p:nvPr/>
          </p:nvSpPr>
          <p:spPr>
            <a:xfrm>
              <a:off x="107504" y="4653136"/>
              <a:ext cx="4557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Példa: </a:t>
              </a:r>
              <a:r>
                <a:rPr lang="hu-HU" b="1" dirty="0" smtClean="0"/>
                <a:t>az apoptózis genetikai boncolása</a:t>
              </a:r>
              <a:endParaRPr lang="en-US" b="1" dirty="0"/>
            </a:p>
          </p:txBody>
        </p:sp>
        <p:pic>
          <p:nvPicPr>
            <p:cNvPr id="1026" name="Picture 2" descr="szürke árnyalatos képen egymás fölött két késői embrió látható közülük az alsóban gombszerűen kiemelkedő kerek struktúrák jelzik az apoptotikus sejteke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5082508"/>
              <a:ext cx="1602768" cy="160811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24880" y="5161609"/>
              <a:ext cx="46244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/>
                <a:t>A fejlődő </a:t>
              </a:r>
              <a:r>
                <a:rPr lang="hu-HU" i="1" dirty="0" smtClean="0"/>
                <a:t>C. elegans </a:t>
              </a:r>
              <a:r>
                <a:rPr lang="hu-HU" dirty="0" smtClean="0"/>
                <a:t>embrióban bizonyos sejtek szigorú rendben elpusztulnak</a:t>
              </a:r>
              <a:endParaRPr lang="en-US" dirty="0"/>
            </a:p>
          </p:txBody>
        </p:sp>
        <p:pic>
          <p:nvPicPr>
            <p:cNvPr id="1028" name="Picture 4" descr="Bal oldalon egy színes fotó, közepén a jobbra néző az embrióval. Jobb oldalon egymás alatt két rajz: a felsőn pirossal kitöltött az ujjak közötti terület, ami eliminálódik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8317" y="5082508"/>
              <a:ext cx="2093824" cy="14428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07505" y="5877272"/>
              <a:ext cx="45365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/>
                <a:t>Emberben: a normális élettani szerepeken túl a daganatképződésben, autoimmun és neurodegeneratív betegségekben „játszik” </a:t>
              </a:r>
              <a:endParaRPr lang="en-US" dirty="0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14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82300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medchemexpress.com/medchemexpress/userfiles/images/Apoptos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60649"/>
            <a:ext cx="7451835" cy="67687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0"/>
            <a:ext cx="485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Az apoptózis néhány elemét már ismerjük... 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15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426189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73422"/>
            <a:ext cx="5840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 </a:t>
            </a:r>
            <a:r>
              <a:rPr lang="hu-HU" b="1" dirty="0" smtClean="0">
                <a:solidFill>
                  <a:srgbClr val="FF0000"/>
                </a:solidFill>
              </a:rPr>
              <a:t>reverz genetika</a:t>
            </a:r>
            <a:r>
              <a:rPr lang="hu-HU" dirty="0" smtClean="0"/>
              <a:t> feltétele a DNS szekvencia ismerete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9218" name="Picture 2" descr="http://d6igaq6njxgjh.cloudfront.net/content/physrev/83/3/687/F3.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54" y="2746312"/>
            <a:ext cx="2122377" cy="19068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2249" y="1907769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1">
                    <a:lumMod val="50000"/>
                  </a:schemeClr>
                </a:solidFill>
              </a:rPr>
              <a:t>Gén knockout (KO)</a:t>
            </a:r>
            <a:endParaRPr lang="hu-H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6286" y="1916832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1">
                    <a:lumMod val="50000"/>
                  </a:schemeClr>
                </a:solidFill>
              </a:rPr>
              <a:t>Gén knockdown (KD)</a:t>
            </a:r>
            <a:endParaRPr lang="hu-H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9910" y="2217025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n</a:t>
            </a:r>
            <a:r>
              <a:rPr lang="hu-HU" dirty="0" smtClean="0"/>
              <a:t>incs géntermék</a:t>
            </a:r>
            <a:endParaRPr lang="hu-HU" dirty="0"/>
          </a:p>
        </p:txBody>
      </p:sp>
      <p:sp>
        <p:nvSpPr>
          <p:cNvPr id="7" name="TextBox 6"/>
          <p:cNvSpPr txBox="1"/>
          <p:nvPr/>
        </p:nvSpPr>
        <p:spPr>
          <a:xfrm>
            <a:off x="5662466" y="2295078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k</a:t>
            </a:r>
            <a:r>
              <a:rPr lang="hu-HU" dirty="0" smtClean="0"/>
              <a:t>evesebb géntermék</a:t>
            </a:r>
            <a:endParaRPr lang="hu-HU" dirty="0"/>
          </a:p>
        </p:txBody>
      </p:sp>
      <p:pic>
        <p:nvPicPr>
          <p:cNvPr id="9222" name="Picture 6" descr="http://edoc.hu-berlin.de/dissertationen/jain-sarika-2007-12-06/HTML/image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945"/>
          <a:stretch/>
        </p:blipFill>
        <p:spPr bwMode="auto">
          <a:xfrm>
            <a:off x="5292079" y="2898243"/>
            <a:ext cx="3548017" cy="12241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833570"/>
            <a:ext cx="3986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Molekuláris biológiai technikákat alkalmaz</a:t>
            </a:r>
            <a:endParaRPr lang="hu-HU" sz="1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16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146497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298" t="3735" r="2958" b="12594"/>
          <a:stretch/>
        </p:blipFill>
        <p:spPr>
          <a:xfrm>
            <a:off x="323528" y="1322184"/>
            <a:ext cx="7380311" cy="36261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942" y="827420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NCBI – adatbázisok és eszközök tárháza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24407" t="45800" r="28743" b="22001"/>
          <a:stretch/>
        </p:blipFill>
        <p:spPr>
          <a:xfrm>
            <a:off x="3439114" y="4616479"/>
            <a:ext cx="5688632" cy="21992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8" y="92775"/>
            <a:ext cx="7728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hu-HU" altLang="hu-HU" sz="2400" b="1" dirty="0" smtClean="0"/>
              <a:t>Genetikai információ meghatározása - szekvenálás</a:t>
            </a:r>
            <a:endParaRPr lang="hu-HU" altLang="hu-H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6347" y="5258791"/>
            <a:ext cx="90428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c</a:t>
            </a:r>
            <a:r>
              <a:rPr lang="hu-HU" sz="1400" dirty="0" smtClean="0"/>
              <a:t>saknem 300 eukarióta genom szekvencia:</a:t>
            </a:r>
          </a:p>
          <a:p>
            <a:r>
              <a:rPr lang="hu-HU" sz="1400" dirty="0" smtClean="0"/>
              <a:t>91 emlős, 56 madár, 27 hal, 10 egyéb gerinces, 61 gerinctelen, 37 növény</a:t>
            </a:r>
          </a:p>
          <a:p>
            <a:r>
              <a:rPr lang="hu-HU" sz="1400" dirty="0" smtClean="0"/>
              <a:t>(és ~10x ennyi folyamatban...)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17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90414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nswersingenesis.org/assets/images/articles/arj/v4/genome-fig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3104653" cy="64576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f/ff/The_Genome_sequence_when_printed_fills_a_huge_book_of_close_print.JPG/330px-The_Genome_sequence_when_printed_fills_a_huge_book_of_close_pri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5874"/>
            <a:ext cx="4439393" cy="29595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nature.com/polopoly_fs/7.16222.1395137244!/image/falling-fast-nature.png_gen/derivatives/fullsize/falling-fast-natur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37" y="3420319"/>
            <a:ext cx="3753509" cy="31529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18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317293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mun.ca/biology/desmid/brian/BIOL2060/BIOL2060-18/18_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48880"/>
            <a:ext cx="3588665" cy="4176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nature.com/nrg/journal/v6/n9/images/nrg1674-i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42"/>
          <a:stretch/>
        </p:blipFill>
        <p:spPr bwMode="auto">
          <a:xfrm>
            <a:off x="-36512" y="692696"/>
            <a:ext cx="5472608" cy="44291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332656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Mit tartalmaz a humán genom?</a:t>
            </a:r>
            <a:endParaRPr lang="hu-H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19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9816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18400" t="7111" r="19200" b="3289"/>
          <a:stretch/>
        </p:blipFill>
        <p:spPr>
          <a:xfrm>
            <a:off x="3059832" y="1340768"/>
            <a:ext cx="5328592" cy="43038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1475" y="136147"/>
            <a:ext cx="52857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Tankönyv</a:t>
            </a:r>
          </a:p>
          <a:p>
            <a:r>
              <a:rPr lang="hu-HU" dirty="0" smtClean="0"/>
              <a:t>Deák Veronika: </a:t>
            </a:r>
            <a:r>
              <a:rPr lang="hu-HU" dirty="0"/>
              <a:t>Általános genetika</a:t>
            </a:r>
            <a:r>
              <a:rPr lang="hu-HU" dirty="0" smtClean="0"/>
              <a:t>, Typotex, 2014 (elektronikus tananyag)</a:t>
            </a:r>
          </a:p>
          <a:p>
            <a:r>
              <a:rPr lang="hu-HU" dirty="0">
                <a:hlinkClick r:id="rId3"/>
              </a:rPr>
              <a:t>http://</a:t>
            </a:r>
            <a:r>
              <a:rPr lang="hu-HU" dirty="0" smtClean="0">
                <a:hlinkClick r:id="rId3"/>
              </a:rPr>
              <a:t>www.interkonyv.hu/konyvek/deak_veronika_altalanos_genetika</a:t>
            </a:r>
            <a:endParaRPr lang="hu-HU" dirty="0"/>
          </a:p>
          <a:p>
            <a:endParaRPr lang="hu-HU" u="sng" dirty="0">
              <a:hlinkClick r:id="rId4"/>
            </a:endParaRPr>
          </a:p>
          <a:p>
            <a:r>
              <a:rPr lang="hu-HU" dirty="0" smtClean="0">
                <a:hlinkClick r:id="rId4"/>
              </a:rPr>
              <a:t>www.tankonyvtar.hu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TextBox 3"/>
          <p:cNvSpPr txBox="1"/>
          <p:nvPr/>
        </p:nvSpPr>
        <p:spPr>
          <a:xfrm>
            <a:off x="150391" y="2505670"/>
            <a:ext cx="3341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Számonkérés</a:t>
            </a:r>
          </a:p>
          <a:p>
            <a:r>
              <a:rPr lang="hu-HU" dirty="0" smtClean="0"/>
              <a:t>Írásbeli vizsga a vizsgaidőszakban</a:t>
            </a:r>
            <a:endParaRPr lang="hu-HU" dirty="0"/>
          </a:p>
        </p:txBody>
      </p:sp>
      <p:sp>
        <p:nvSpPr>
          <p:cNvPr id="5" name="TextBox 4"/>
          <p:cNvSpPr txBox="1"/>
          <p:nvPr/>
        </p:nvSpPr>
        <p:spPr>
          <a:xfrm>
            <a:off x="75007" y="5408056"/>
            <a:ext cx="8745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Kiegészítő irodalom:</a:t>
            </a:r>
          </a:p>
          <a:p>
            <a:r>
              <a:rPr lang="hu-HU" dirty="0"/>
              <a:t>a</a:t>
            </a:r>
            <a:r>
              <a:rPr lang="hu-HU" dirty="0" smtClean="0"/>
              <a:t> fenti könyv hivatkozásai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2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413209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Kép 3" descr="0004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79" b="9023"/>
          <a:stretch/>
        </p:blipFill>
        <p:spPr bwMode="auto">
          <a:xfrm>
            <a:off x="629753" y="0"/>
            <a:ext cx="7884493" cy="398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4077072"/>
            <a:ext cx="914097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C-</a:t>
            </a:r>
            <a:r>
              <a:rPr lang="en-US" b="1" dirty="0" err="1" smtClean="0"/>
              <a:t>érték</a:t>
            </a:r>
            <a:r>
              <a:rPr lang="hu-HU" b="1" dirty="0" smtClean="0"/>
              <a:t>: </a:t>
            </a:r>
            <a:r>
              <a:rPr lang="hu-HU" dirty="0" smtClean="0"/>
              <a:t>e</a:t>
            </a:r>
            <a:r>
              <a:rPr lang="en-US" dirty="0" err="1" smtClean="0"/>
              <a:t>gy</a:t>
            </a:r>
            <a:r>
              <a:rPr lang="en-US" dirty="0" smtClean="0"/>
              <a:t> </a:t>
            </a:r>
            <a:r>
              <a:rPr lang="en-US" dirty="0" err="1"/>
              <a:t>élőlény</a:t>
            </a:r>
            <a:r>
              <a:rPr lang="en-US" dirty="0"/>
              <a:t> haploid </a:t>
            </a:r>
            <a:r>
              <a:rPr lang="en-US" dirty="0" err="1"/>
              <a:t>genomjának</a:t>
            </a:r>
            <a:r>
              <a:rPr lang="en-US" dirty="0"/>
              <a:t> </a:t>
            </a:r>
            <a:r>
              <a:rPr lang="en-US" dirty="0" err="1"/>
              <a:t>bázispárokban</a:t>
            </a:r>
            <a:r>
              <a:rPr lang="en-US" dirty="0"/>
              <a:t> (</a:t>
            </a:r>
            <a:r>
              <a:rPr lang="en-US" dirty="0" err="1"/>
              <a:t>bp</a:t>
            </a:r>
            <a:r>
              <a:rPr lang="en-US" dirty="0"/>
              <a:t>) </a:t>
            </a:r>
            <a:r>
              <a:rPr lang="en-US" dirty="0" err="1"/>
              <a:t>kifejezett</a:t>
            </a:r>
            <a:r>
              <a:rPr lang="en-US" dirty="0"/>
              <a:t> </a:t>
            </a:r>
            <a:r>
              <a:rPr lang="en-US" dirty="0" err="1" smtClean="0"/>
              <a:t>mérete</a:t>
            </a:r>
            <a:endParaRPr lang="hu-HU" dirty="0" smtClean="0"/>
          </a:p>
          <a:p>
            <a:r>
              <a:rPr lang="en-US" dirty="0" smtClean="0"/>
              <a:t>A </a:t>
            </a:r>
            <a:r>
              <a:rPr lang="en-US" dirty="0" err="1"/>
              <a:t>humán</a:t>
            </a:r>
            <a:r>
              <a:rPr lang="en-US" dirty="0"/>
              <a:t> </a:t>
            </a:r>
            <a:r>
              <a:rPr lang="en-US" dirty="0" err="1"/>
              <a:t>genom</a:t>
            </a:r>
            <a:r>
              <a:rPr lang="en-US" dirty="0"/>
              <a:t> C-</a:t>
            </a:r>
            <a:r>
              <a:rPr lang="en-US" dirty="0" err="1"/>
              <a:t>értéke</a:t>
            </a:r>
            <a:r>
              <a:rPr lang="en-US" dirty="0"/>
              <a:t>: 3,3×10</a:t>
            </a:r>
            <a:r>
              <a:rPr lang="en-US" baseline="30000" dirty="0"/>
              <a:t>9 </a:t>
            </a:r>
            <a:r>
              <a:rPr lang="en-US" dirty="0" err="1" smtClean="0"/>
              <a:t>bp</a:t>
            </a:r>
            <a:endParaRPr lang="hu-HU" dirty="0"/>
          </a:p>
          <a:p>
            <a:endParaRPr lang="hu-HU" dirty="0" smtClean="0"/>
          </a:p>
          <a:p>
            <a:r>
              <a:rPr lang="hu-HU" dirty="0" smtClean="0"/>
              <a:t>A </a:t>
            </a:r>
            <a:r>
              <a:rPr lang="en-US" dirty="0" err="1" smtClean="0"/>
              <a:t>komplexitásnak</a:t>
            </a:r>
            <a:r>
              <a:rPr lang="en-US" dirty="0" smtClean="0"/>
              <a:t> </a:t>
            </a:r>
            <a:r>
              <a:rPr lang="en-US" dirty="0" err="1"/>
              <a:t>megfelelően</a:t>
            </a:r>
            <a:r>
              <a:rPr lang="en-US" dirty="0"/>
              <a:t> </a:t>
            </a:r>
            <a:r>
              <a:rPr lang="en-US" dirty="0" err="1"/>
              <a:t>változik</a:t>
            </a:r>
            <a:r>
              <a:rPr lang="en-US" dirty="0"/>
              <a:t> a </a:t>
            </a:r>
            <a:r>
              <a:rPr lang="en-US" dirty="0" err="1"/>
              <a:t>minimális</a:t>
            </a:r>
            <a:r>
              <a:rPr lang="en-US" dirty="0"/>
              <a:t> haploid </a:t>
            </a:r>
            <a:r>
              <a:rPr lang="en-US" dirty="0" err="1" smtClean="0"/>
              <a:t>genom</a:t>
            </a:r>
            <a:r>
              <a:rPr lang="en-US" dirty="0" smtClean="0"/>
              <a:t> </a:t>
            </a:r>
            <a:r>
              <a:rPr lang="en-US" dirty="0" err="1" smtClean="0"/>
              <a:t>mérete</a:t>
            </a:r>
            <a:endParaRPr lang="hu-HU" dirty="0" smtClean="0"/>
          </a:p>
          <a:p>
            <a:endParaRPr lang="hu-HU" dirty="0"/>
          </a:p>
          <a:p>
            <a:r>
              <a:rPr lang="en-US" b="1" dirty="0"/>
              <a:t>C-</a:t>
            </a:r>
            <a:r>
              <a:rPr lang="en-US" b="1" dirty="0" err="1"/>
              <a:t>érték</a:t>
            </a:r>
            <a:r>
              <a:rPr lang="en-US" b="1" dirty="0"/>
              <a:t> </a:t>
            </a:r>
            <a:r>
              <a:rPr lang="en-US" b="1" dirty="0" err="1" smtClean="0"/>
              <a:t>paradoxon</a:t>
            </a:r>
            <a:r>
              <a:rPr lang="hu-HU" b="1" dirty="0" smtClean="0"/>
              <a:t>: </a:t>
            </a:r>
            <a:r>
              <a:rPr lang="en-US" dirty="0" err="1" smtClean="0"/>
              <a:t>egyes</a:t>
            </a:r>
            <a:r>
              <a:rPr lang="en-US" dirty="0" smtClean="0"/>
              <a:t> </a:t>
            </a:r>
            <a:r>
              <a:rPr lang="en-US" dirty="0" err="1"/>
              <a:t>taxonómiai</a:t>
            </a:r>
            <a:r>
              <a:rPr lang="en-US" dirty="0"/>
              <a:t> </a:t>
            </a:r>
            <a:r>
              <a:rPr lang="en-US" dirty="0" err="1"/>
              <a:t>csoporton</a:t>
            </a:r>
            <a:r>
              <a:rPr lang="en-US" dirty="0"/>
              <a:t> </a:t>
            </a:r>
            <a:r>
              <a:rPr lang="en-US" dirty="0" err="1"/>
              <a:t>belül</a:t>
            </a:r>
            <a:r>
              <a:rPr lang="en-US" dirty="0"/>
              <a:t> – </a:t>
            </a:r>
            <a:r>
              <a:rPr lang="en-US" dirty="0" err="1"/>
              <a:t>látszólag</a:t>
            </a:r>
            <a:r>
              <a:rPr lang="en-US" dirty="0"/>
              <a:t> </a:t>
            </a:r>
            <a:r>
              <a:rPr lang="en-US" dirty="0" err="1"/>
              <a:t>indokolatlanul</a:t>
            </a:r>
            <a:r>
              <a:rPr lang="en-US" dirty="0"/>
              <a:t> – </a:t>
            </a:r>
            <a:r>
              <a:rPr lang="en-US" dirty="0" err="1"/>
              <a:t>túl</a:t>
            </a:r>
            <a:r>
              <a:rPr lang="en-US" dirty="0"/>
              <a:t> </a:t>
            </a:r>
            <a:r>
              <a:rPr lang="en-US" dirty="0" err="1"/>
              <a:t>nagy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egyes</a:t>
            </a:r>
            <a:r>
              <a:rPr lang="en-US" dirty="0"/>
              <a:t> </a:t>
            </a:r>
            <a:r>
              <a:rPr lang="en-US" dirty="0" err="1"/>
              <a:t>fajok</a:t>
            </a:r>
            <a:r>
              <a:rPr lang="en-US" dirty="0"/>
              <a:t> </a:t>
            </a:r>
            <a:r>
              <a:rPr lang="en-US" dirty="0" err="1"/>
              <a:t>genomméretének</a:t>
            </a:r>
            <a:r>
              <a:rPr lang="en-US" dirty="0"/>
              <a:t> a </a:t>
            </a:r>
            <a:r>
              <a:rPr lang="en-US" dirty="0" err="1" smtClean="0"/>
              <a:t>különbsége</a:t>
            </a:r>
            <a:r>
              <a:rPr lang="en-US" dirty="0" smtClean="0"/>
              <a:t> </a:t>
            </a:r>
            <a:endParaRPr lang="hu-HU" dirty="0" smtClean="0"/>
          </a:p>
          <a:p>
            <a:r>
              <a:rPr lang="hu-HU" sz="1600" dirty="0" smtClean="0"/>
              <a:t>Oka:</a:t>
            </a:r>
            <a:r>
              <a:rPr lang="en-US" sz="1600" dirty="0" smtClean="0"/>
              <a:t> </a:t>
            </a:r>
            <a:r>
              <a:rPr lang="en-US" sz="1600" dirty="0" err="1" smtClean="0"/>
              <a:t>intergénikus</a:t>
            </a:r>
            <a:r>
              <a:rPr lang="hu-HU" sz="1600" dirty="0" smtClean="0"/>
              <a:t> </a:t>
            </a:r>
            <a:r>
              <a:rPr lang="en-US" sz="1600" dirty="0" err="1" smtClean="0"/>
              <a:t>szakaszok</a:t>
            </a:r>
            <a:r>
              <a:rPr lang="en-US" sz="1600" dirty="0"/>
              <a:t>, </a:t>
            </a:r>
            <a:r>
              <a:rPr lang="en-US" sz="1600" dirty="0" err="1" smtClean="0"/>
              <a:t>intronok</a:t>
            </a:r>
            <a:r>
              <a:rPr lang="en-US" sz="1600" dirty="0" smtClean="0"/>
              <a:t>, </a:t>
            </a:r>
            <a:r>
              <a:rPr lang="en-US" sz="1600" dirty="0" err="1"/>
              <a:t>mozgó</a:t>
            </a:r>
            <a:r>
              <a:rPr lang="en-US" sz="1600" dirty="0"/>
              <a:t> </a:t>
            </a:r>
            <a:r>
              <a:rPr lang="en-US" sz="1600" dirty="0" err="1"/>
              <a:t>genetikai</a:t>
            </a:r>
            <a:r>
              <a:rPr lang="en-US" sz="1600" dirty="0"/>
              <a:t> </a:t>
            </a:r>
            <a:r>
              <a:rPr lang="en-US" sz="1600" dirty="0" err="1" smtClean="0"/>
              <a:t>elemek</a:t>
            </a:r>
            <a:r>
              <a:rPr lang="hu-HU" sz="1600" dirty="0" smtClean="0"/>
              <a:t>,</a:t>
            </a:r>
            <a:r>
              <a:rPr lang="en-US" sz="1600" dirty="0" smtClean="0"/>
              <a:t> </a:t>
            </a:r>
            <a:r>
              <a:rPr lang="en-US" sz="1600" dirty="0" err="1" smtClean="0"/>
              <a:t>poliploidia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20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410118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Fig1_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9650"/>
          <a:stretch>
            <a:fillRect/>
          </a:stretch>
        </p:blipFill>
        <p:spPr bwMode="auto">
          <a:xfrm>
            <a:off x="395288" y="188913"/>
            <a:ext cx="8424862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Fig1_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0837" r="68205"/>
          <a:stretch>
            <a:fillRect/>
          </a:stretch>
        </p:blipFill>
        <p:spPr bwMode="auto">
          <a:xfrm>
            <a:off x="468313" y="3860800"/>
            <a:ext cx="287972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8726" y="4259535"/>
            <a:ext cx="57152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emberi és a csimpánz genomból származó</a:t>
            </a:r>
          </a:p>
          <a:p>
            <a:r>
              <a:rPr lang="hu-HU" dirty="0" smtClean="0"/>
              <a:t>24 000 db, egyenként 1000 bp hosszúságú ekvivalens szakaszok %-os különbözőségének megoszlása.</a:t>
            </a:r>
          </a:p>
          <a:p>
            <a:endParaRPr lang="hu-HU" dirty="0"/>
          </a:p>
          <a:p>
            <a:r>
              <a:rPr lang="hu-HU" dirty="0" smtClean="0"/>
              <a:t>Átlagosan ~1,2% a különbség a nukleotidsorrendben.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21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380448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70013"/>
            <a:ext cx="74168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911225" y="836613"/>
            <a:ext cx="7405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Az ember fehérjekódoló génjeinek %-os hasonlósága más élőlényekkel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7584" y="594928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ortológok</a:t>
            </a:r>
            <a:endParaRPr lang="hu-H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22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414683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9380" y="1484784"/>
            <a:ext cx="9338419" cy="4797152"/>
            <a:chOff x="0" y="2016224"/>
            <a:chExt cx="9338419" cy="4797152"/>
          </a:xfrm>
        </p:grpSpPr>
        <p:sp>
          <p:nvSpPr>
            <p:cNvPr id="17" name="Rectangle 16"/>
            <p:cNvSpPr/>
            <p:nvPr/>
          </p:nvSpPr>
          <p:spPr>
            <a:xfrm>
              <a:off x="0" y="2016224"/>
              <a:ext cx="9144000" cy="4797152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696" y="2016224"/>
              <a:ext cx="928972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hu-HU" altLang="hu-HU" b="1" dirty="0">
                  <a:solidFill>
                    <a:schemeClr val="accent2"/>
                  </a:solidFill>
                </a:rPr>
                <a:t>t</a:t>
              </a:r>
              <a:r>
                <a:rPr lang="hu-HU" altLang="hu-HU" sz="1800" b="1" dirty="0" smtClean="0">
                  <a:solidFill>
                    <a:schemeClr val="accent2"/>
                  </a:solidFill>
                </a:rPr>
                <a:t>árolás</a:t>
              </a:r>
            </a:p>
            <a:p>
              <a:pPr eaLnBrk="1" hangingPunct="1"/>
              <a:r>
                <a:rPr lang="hu-HU" altLang="hu-HU" sz="1800" dirty="0" smtClean="0"/>
                <a:t>genom DNS/RNS;</a:t>
              </a:r>
            </a:p>
            <a:p>
              <a:pPr eaLnBrk="1" hangingPunct="1"/>
              <a:r>
                <a:rPr lang="hu-HU" b="1" dirty="0"/>
                <a:t>GENOM:</a:t>
              </a:r>
              <a:r>
                <a:rPr lang="hu-HU" dirty="0"/>
                <a:t> egy élőlény teljes genetikai </a:t>
              </a:r>
              <a:r>
                <a:rPr lang="hu-HU" dirty="0" smtClean="0"/>
                <a:t>állománya (összes </a:t>
              </a:r>
              <a:r>
                <a:rPr lang="hu-HU" dirty="0"/>
                <a:t>DNS-e, teljes </a:t>
              </a:r>
              <a:r>
                <a:rPr lang="hu-HU" dirty="0" smtClean="0"/>
                <a:t>DNS-szekvenciája)</a:t>
              </a:r>
              <a:endParaRPr lang="en-US" dirty="0"/>
            </a:p>
            <a:p>
              <a:pPr eaLnBrk="1" hangingPunct="1"/>
              <a:r>
                <a:rPr lang="hu-HU" altLang="hu-HU" sz="1800" dirty="0" smtClean="0"/>
                <a:t>eukariótáknál: nukleáris és extranukleáris genom;</a:t>
              </a:r>
            </a:p>
            <a:p>
              <a:pPr eaLnBrk="1" hangingPunct="1"/>
              <a:r>
                <a:rPr lang="hu-HU" altLang="hu-HU" sz="1800" dirty="0" smtClean="0"/>
                <a:t>prokariótáknál: kromoszómális és extrakromoszómális elemek (plazmid); 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13158" y="3098483"/>
            <a:ext cx="93421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hu-HU" altLang="hu-HU" i="1" dirty="0"/>
              <a:t>mit tartalmaz egy genom?</a:t>
            </a:r>
          </a:p>
          <a:p>
            <a:pPr eaLnBrk="1" hangingPunct="1"/>
            <a:r>
              <a:rPr lang="hu-HU" altLang="hu-HU" dirty="0"/>
              <a:t>- kódoló szakaszai a </a:t>
            </a:r>
            <a:r>
              <a:rPr lang="hu-HU" altLang="hu-HU" dirty="0" smtClean="0"/>
              <a:t>fehérjék és </a:t>
            </a:r>
            <a:r>
              <a:rPr lang="hu-HU" altLang="hu-HU" dirty="0"/>
              <a:t>funkcionális RNS-k szerkezetére </a:t>
            </a:r>
            <a:r>
              <a:rPr lang="hu-HU" altLang="hu-HU" dirty="0" smtClean="0"/>
              <a:t>vonatkozó </a:t>
            </a:r>
            <a:r>
              <a:rPr lang="hu-HU" altLang="hu-HU" sz="1600" dirty="0" smtClean="0"/>
              <a:t>információkat</a:t>
            </a:r>
            <a:endParaRPr lang="hu-HU" altLang="hu-HU" sz="1600" dirty="0"/>
          </a:p>
          <a:p>
            <a:pPr eaLnBrk="1" hangingPunct="1"/>
            <a:r>
              <a:rPr lang="hu-HU" altLang="hu-HU" dirty="0"/>
              <a:t>- a kifejeződéshez szükséges szabályozó elemeket</a:t>
            </a:r>
          </a:p>
          <a:p>
            <a:pPr eaLnBrk="1" hangingPunct="1"/>
            <a:r>
              <a:rPr lang="hu-HU" altLang="hu-HU" dirty="0"/>
              <a:t>- nem-kódoló szakaszokat</a:t>
            </a:r>
          </a:p>
          <a:p>
            <a:pPr eaLnBrk="1" hangingPunct="1"/>
            <a:r>
              <a:rPr lang="hu-HU" altLang="hu-HU" dirty="0"/>
              <a:t>- egyéb (pszeudogének, transzpozonok) </a:t>
            </a:r>
            <a:endParaRPr lang="hu-HU" altLang="hu-HU" dirty="0">
              <a:solidFill>
                <a:srgbClr val="C00000"/>
              </a:solidFill>
            </a:endParaRPr>
          </a:p>
          <a:p>
            <a:endParaRPr lang="hu-HU" dirty="0"/>
          </a:p>
        </p:txBody>
      </p:sp>
      <p:sp>
        <p:nvSpPr>
          <p:cNvPr id="6" name="TextBox 5"/>
          <p:cNvSpPr txBox="1"/>
          <p:nvPr/>
        </p:nvSpPr>
        <p:spPr>
          <a:xfrm>
            <a:off x="37424" y="4913784"/>
            <a:ext cx="87129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GÉN: </a:t>
            </a:r>
            <a:r>
              <a:rPr lang="hu-HU" dirty="0" smtClean="0"/>
              <a:t>a DNS-molekula része, mely tartalmazza egy</a:t>
            </a:r>
            <a:r>
              <a:rPr lang="hu-HU" b="1" dirty="0" smtClean="0"/>
              <a:t> </a:t>
            </a:r>
            <a:r>
              <a:rPr lang="hu-HU" dirty="0" smtClean="0"/>
              <a:t>f</a:t>
            </a:r>
            <a:r>
              <a:rPr lang="hu-HU" altLang="hu-HU" sz="1800" dirty="0" smtClean="0"/>
              <a:t>unkcionális termék (fehérje vagy RNS) szerkezetére vonatkozó információt, valamint ezen információ kifejeződéséhez szükséges szabályozó elemeket.</a:t>
            </a:r>
          </a:p>
          <a:p>
            <a:r>
              <a:rPr lang="hu-HU" altLang="hu-HU" sz="1600" dirty="0" smtClean="0"/>
              <a:t>a „gén” terminológia 1909-ből Wilhelm Johannsen-től származik</a:t>
            </a:r>
            <a:endParaRPr lang="en-US" b="1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234" y="26232"/>
            <a:ext cx="9143999" cy="9541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 smtClean="0"/>
              <a:t>GENETIKA</a:t>
            </a:r>
            <a:endParaRPr lang="hu-HU" altLang="hu-HU" sz="1800" dirty="0"/>
          </a:p>
          <a:p>
            <a:pPr eaLnBrk="1" hangingPunct="1">
              <a:spcBef>
                <a:spcPct val="0"/>
              </a:spcBef>
              <a:buNone/>
            </a:pPr>
            <a:r>
              <a:rPr lang="hu-HU" sz="1800" b="1" dirty="0">
                <a:solidFill>
                  <a:schemeClr val="accent2"/>
                </a:solidFill>
              </a:rPr>
              <a:t>Genetikai információ...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 smtClean="0">
                <a:solidFill>
                  <a:schemeClr val="accent2"/>
                </a:solidFill>
              </a:rPr>
              <a:t>tárolás, másolás, átadás, kifejeződés, szabályozás, megváltozás</a:t>
            </a:r>
            <a:endParaRPr lang="hu-HU" altLang="hu-HU" sz="1800" b="1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23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111230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3255" y="908720"/>
            <a:ext cx="9144000" cy="5222834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576" y="921494"/>
            <a:ext cx="75713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4"/>
            <a:r>
              <a:rPr lang="hu-HU" altLang="hu-HU" b="1" dirty="0" smtClean="0">
                <a:solidFill>
                  <a:schemeClr val="accent2"/>
                </a:solidFill>
              </a:rPr>
              <a:t>másolás </a:t>
            </a:r>
            <a:r>
              <a:rPr lang="hu-HU" altLang="hu-HU" dirty="0" smtClean="0"/>
              <a:t>(replikáció) és </a:t>
            </a:r>
            <a:r>
              <a:rPr lang="hu-HU" altLang="hu-HU" b="1" dirty="0" smtClean="0">
                <a:solidFill>
                  <a:schemeClr val="accent2"/>
                </a:solidFill>
              </a:rPr>
              <a:t>átadás </a:t>
            </a:r>
            <a:r>
              <a:rPr lang="hu-HU" altLang="hu-HU" dirty="0" smtClean="0"/>
              <a:t>(sejtről-sejtre, generációról-generációra)</a:t>
            </a:r>
          </a:p>
          <a:p>
            <a:pPr marL="285750" lvl="4" indent="-285750">
              <a:buFontTx/>
              <a:buChar char="-"/>
            </a:pPr>
            <a:r>
              <a:rPr lang="hu-HU" altLang="hu-HU" dirty="0" smtClean="0"/>
              <a:t>az információ hűen megőrződik</a:t>
            </a:r>
          </a:p>
          <a:p>
            <a:pPr marL="285750" lvl="4" indent="-285750">
              <a:buFontTx/>
              <a:buChar char="-"/>
            </a:pPr>
            <a:endParaRPr lang="hu-HU" altLang="hu-HU" dirty="0"/>
          </a:p>
          <a:p>
            <a:pPr marL="285750" lvl="4" indent="-285750">
              <a:buFontTx/>
              <a:buChar char="-"/>
            </a:pPr>
            <a:endParaRPr lang="hu-HU" altLang="hu-HU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76" y="1692097"/>
            <a:ext cx="7366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4"/>
            <a:r>
              <a:rPr lang="hu-HU" altLang="hu-HU" b="1" dirty="0" smtClean="0">
                <a:solidFill>
                  <a:schemeClr val="accent2"/>
                </a:solidFill>
              </a:rPr>
              <a:t>kifejeződés </a:t>
            </a:r>
            <a:r>
              <a:rPr lang="hu-HU" altLang="hu-HU" dirty="0" smtClean="0"/>
              <a:t>(génexpresszió: transzkripció, transzláció – génműködés)</a:t>
            </a:r>
            <a:endParaRPr lang="hu-HU" altLang="hu-HU" b="1" dirty="0" smtClean="0">
              <a:solidFill>
                <a:schemeClr val="accent2"/>
              </a:solidFill>
            </a:endParaRPr>
          </a:p>
          <a:p>
            <a:r>
              <a:rPr lang="hu-HU" sz="1400" dirty="0" smtClean="0"/>
              <a:t>- autó analógia: nem elég a tervrajz, szükség van gépekre, munkásokra, energiára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-1836712" y="2469089"/>
            <a:ext cx="107291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 eaLnBrk="1" hangingPunct="1"/>
            <a:r>
              <a:rPr lang="hu-HU" altLang="hu-HU" b="1" dirty="0">
                <a:solidFill>
                  <a:srgbClr val="333399"/>
                </a:solidFill>
              </a:rPr>
              <a:t>szabályozás </a:t>
            </a:r>
            <a:endParaRPr lang="hu-HU" altLang="hu-HU" b="1" dirty="0">
              <a:solidFill>
                <a:srgbClr val="000000"/>
              </a:solidFill>
            </a:endParaRPr>
          </a:p>
          <a:p>
            <a:pPr marL="2114550" lvl="4" indent="-285750" eaLnBrk="1" hangingPunct="1">
              <a:buFontTx/>
              <a:buChar char="-"/>
            </a:pPr>
            <a:r>
              <a:rPr lang="hu-HU" dirty="0" smtClean="0"/>
              <a:t>a komplex biológiai rendszerek alapja a génműködést meghatározó szabályozási hálózatok kialakulása, működése</a:t>
            </a:r>
          </a:p>
          <a:p>
            <a:pPr marL="2114550" lvl="4" indent="-285750" eaLnBrk="1" hangingPunct="1">
              <a:buFontTx/>
              <a:buChar char="-"/>
            </a:pPr>
            <a:r>
              <a:rPr lang="hu-HU" altLang="hu-HU" dirty="0">
                <a:solidFill>
                  <a:srgbClr val="000000"/>
                </a:solidFill>
              </a:rPr>
              <a:t>többsejtűek: genomi ekvivalencia, differenciális </a:t>
            </a:r>
            <a:r>
              <a:rPr lang="hu-HU" altLang="hu-HU" dirty="0" smtClean="0">
                <a:solidFill>
                  <a:srgbClr val="000000"/>
                </a:solidFill>
              </a:rPr>
              <a:t>génexpresszió</a:t>
            </a:r>
          </a:p>
          <a:p>
            <a:pPr marL="2114550" lvl="4" indent="-285750" eaLnBrk="1" hangingPunct="1">
              <a:buFontTx/>
              <a:buChar char="-"/>
            </a:pPr>
            <a:endParaRPr lang="hu-HU" altLang="hu-HU" dirty="0">
              <a:solidFill>
                <a:srgbClr val="000000"/>
              </a:solidFill>
            </a:endParaRPr>
          </a:p>
          <a:p>
            <a:pPr marL="2114550" lvl="4" indent="-285750" eaLnBrk="1" hangingPunct="1">
              <a:buFontTx/>
              <a:buChar char="-"/>
            </a:pPr>
            <a:r>
              <a:rPr lang="hu-HU" altLang="hu-HU" dirty="0">
                <a:solidFill>
                  <a:srgbClr val="000000"/>
                </a:solidFill>
              </a:rPr>
              <a:t>folyamatos és szabályozott kifejeződés</a:t>
            </a:r>
          </a:p>
          <a:p>
            <a:pPr marL="2114550" lvl="4" indent="-285750" eaLnBrk="1" hangingPunct="1">
              <a:buFontTx/>
              <a:buChar char="-"/>
            </a:pPr>
            <a:r>
              <a:rPr lang="hu-HU" altLang="hu-HU" dirty="0">
                <a:solidFill>
                  <a:srgbClr val="000000"/>
                </a:solidFill>
              </a:rPr>
              <a:t>sejtek, molekulák életideje </a:t>
            </a:r>
            <a:r>
              <a:rPr lang="hu-HU" altLang="hu-HU" dirty="0" smtClean="0">
                <a:solidFill>
                  <a:srgbClr val="000000"/>
                </a:solidFill>
              </a:rPr>
              <a:t>– pusztulnak és képződnek</a:t>
            </a:r>
            <a:endParaRPr lang="hu-HU" altLang="hu-HU" dirty="0">
              <a:solidFill>
                <a:srgbClr val="000000"/>
              </a:solidFill>
            </a:endParaRPr>
          </a:p>
          <a:p>
            <a:pPr marL="2114550" lvl="4" indent="-285750" eaLnBrk="1" hangingPunct="1">
              <a:buFontTx/>
              <a:buChar char="-"/>
            </a:pPr>
            <a:r>
              <a:rPr lang="hu-HU" altLang="hu-HU" dirty="0">
                <a:solidFill>
                  <a:srgbClr val="000000"/>
                </a:solidFill>
              </a:rPr>
              <a:t>a sejteket érő extrinsic és intrinsic szignálok</a:t>
            </a:r>
          </a:p>
          <a:p>
            <a:pPr lvl="4" eaLnBrk="1" hangingPunct="1"/>
            <a:endParaRPr lang="hu-HU" altLang="hu-HU" dirty="0">
              <a:solidFill>
                <a:srgbClr val="000000"/>
              </a:solidFill>
            </a:endParaRPr>
          </a:p>
          <a:p>
            <a:pPr lvl="4" eaLnBrk="1" hangingPunct="1"/>
            <a:endParaRPr lang="hu-H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1576" y="5013176"/>
            <a:ext cx="9145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- génkifejeződést szabályozó gének (és termékeik) hierarchiája</a:t>
            </a:r>
          </a:p>
          <a:p>
            <a:r>
              <a:rPr lang="hu-HU" dirty="0" smtClean="0"/>
              <a:t>Az </a:t>
            </a:r>
            <a:r>
              <a:rPr lang="hu-HU" dirty="0"/>
              <a:t>egyedfejlődést szabályozó </a:t>
            </a:r>
            <a:r>
              <a:rPr lang="hu-HU" dirty="0" smtClean="0"/>
              <a:t>molekulák </a:t>
            </a:r>
            <a:r>
              <a:rPr lang="hu-HU" dirty="0"/>
              <a:t>megváltozása jelentős strukturális/funkcionális változásokhoz vezethet – Evolúció... </a:t>
            </a:r>
          </a:p>
          <a:p>
            <a:endParaRPr lang="hu-HU" dirty="0"/>
          </a:p>
        </p:txBody>
      </p:sp>
      <p:sp>
        <p:nvSpPr>
          <p:cNvPr id="9" name="TextBox 8"/>
          <p:cNvSpPr txBox="1"/>
          <p:nvPr/>
        </p:nvSpPr>
        <p:spPr>
          <a:xfrm>
            <a:off x="35496" y="116632"/>
            <a:ext cx="2929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accent2"/>
                </a:solidFill>
              </a:rPr>
              <a:t>Genetikai információ...</a:t>
            </a:r>
            <a:endParaRPr lang="hu-HU" sz="2000" b="1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24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273374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941931" y="3356992"/>
            <a:ext cx="42020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A végtagfejlődés alapjainak megértése</a:t>
            </a:r>
            <a:endParaRPr lang="hu-HU" altLang="hu-H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láb, szárny, csáp – </a:t>
            </a:r>
            <a:r>
              <a:rPr lang="hu-HU" altLang="hu-HU" sz="1800" dirty="0" smtClean="0"/>
              <a:t>hasonló fejlődésbiológiai alapprogram</a:t>
            </a:r>
            <a:endParaRPr lang="hu-HU" altLang="hu-HU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146456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Az egyedfejlődést </a:t>
            </a:r>
            <a:r>
              <a:rPr lang="hu-HU" b="1" i="1" dirty="0"/>
              <a:t>szabályozó</a:t>
            </a:r>
            <a:r>
              <a:rPr lang="hu-HU" b="1" dirty="0"/>
              <a:t> </a:t>
            </a:r>
            <a:r>
              <a:rPr lang="hu-HU" b="1" dirty="0" smtClean="0"/>
              <a:t>gének </a:t>
            </a:r>
            <a:r>
              <a:rPr lang="hu-HU" b="1" dirty="0"/>
              <a:t>megváltozása jelentős strukturális/funkcionális változásokhoz vezethet – </a:t>
            </a:r>
            <a:r>
              <a:rPr lang="hu-HU" b="1" dirty="0" smtClean="0"/>
              <a:t>Evolúció</a:t>
            </a:r>
            <a:endParaRPr lang="hu-H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2651" y="1052736"/>
            <a:ext cx="6699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Homeotikus transzformáció </a:t>
            </a:r>
            <a:r>
              <a:rPr lang="hu-HU" dirty="0" smtClean="0"/>
              <a:t>– testrészek egymásba alakulása</a:t>
            </a:r>
            <a:endParaRPr lang="hu-HU" dirty="0"/>
          </a:p>
        </p:txBody>
      </p:sp>
      <p:sp>
        <p:nvSpPr>
          <p:cNvPr id="7" name="TextBox 6"/>
          <p:cNvSpPr txBox="1"/>
          <p:nvPr/>
        </p:nvSpPr>
        <p:spPr>
          <a:xfrm>
            <a:off x="486117" y="1572738"/>
            <a:ext cx="82437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Sokszor csupán egyetlen gén megváltozása okozza.</a:t>
            </a:r>
          </a:p>
          <a:p>
            <a:r>
              <a:rPr lang="hu-HU" dirty="0" smtClean="0"/>
              <a:t>Ezek a </a:t>
            </a:r>
            <a:r>
              <a:rPr lang="hu-HU" b="1" dirty="0" smtClean="0"/>
              <a:t>homeotikus (Hox) gének</a:t>
            </a:r>
            <a:r>
              <a:rPr lang="hu-HU" dirty="0" smtClean="0"/>
              <a:t>.</a:t>
            </a:r>
          </a:p>
          <a:p>
            <a:r>
              <a:rPr lang="hu-HU" dirty="0" smtClean="0"/>
              <a:t>Kulcsfontosságú szabályozó fehérjéket kódolnak, melyek meghatározzák egy testrész egyediségét. A gének szerkezetének vagy kifejeződésének megváltozása jelentős eltérést okoz az egyedfejlődésben.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4048" y="4615968"/>
            <a:ext cx="3995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Ezek a példák a genomi ekvivalenciát is igazolják: az antennát illetve a billért kialakító sejtek rendelkeznek azzal a potenciállal, hogy lábat illetve szárnyat képezzenek.</a:t>
            </a:r>
            <a:endParaRPr lang="hu-HU" dirty="0"/>
          </a:p>
        </p:txBody>
      </p:sp>
      <p:grpSp>
        <p:nvGrpSpPr>
          <p:cNvPr id="11" name="Group 10"/>
          <p:cNvGrpSpPr/>
          <p:nvPr/>
        </p:nvGrpSpPr>
        <p:grpSpPr>
          <a:xfrm>
            <a:off x="323528" y="3068960"/>
            <a:ext cx="4691603" cy="3385282"/>
            <a:chOff x="323528" y="3068960"/>
            <a:chExt cx="4691603" cy="3385282"/>
          </a:xfrm>
        </p:grpSpPr>
        <p:pic>
          <p:nvPicPr>
            <p:cNvPr id="1026" name="Picture 2" descr="Hox Mutant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068960"/>
              <a:ext cx="4648200" cy="336232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355976" y="4565457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Antp</a:t>
              </a:r>
              <a:endParaRPr lang="hu-HU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20096" y="6084910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Ubx</a:t>
              </a:r>
              <a:endParaRPr lang="hu-HU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25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414577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3255" y="548680"/>
            <a:ext cx="9144000" cy="5222834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1758952" y="802962"/>
            <a:ext cx="109191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 eaLnBrk="1" hangingPunct="1"/>
            <a:r>
              <a:rPr lang="hu-HU" altLang="hu-HU" b="1" dirty="0">
                <a:solidFill>
                  <a:srgbClr val="333399"/>
                </a:solidFill>
              </a:rPr>
              <a:t>megváltozás </a:t>
            </a:r>
            <a:endParaRPr lang="hu-HU" altLang="hu-HU" b="1" dirty="0" smtClean="0">
              <a:solidFill>
                <a:srgbClr val="333399"/>
              </a:solidFill>
            </a:endParaRPr>
          </a:p>
          <a:p>
            <a:pPr lvl="4" eaLnBrk="1" hangingPunct="1"/>
            <a:endParaRPr lang="hu-HU" altLang="hu-HU" b="1" dirty="0">
              <a:solidFill>
                <a:srgbClr val="333399"/>
              </a:solidFill>
            </a:endParaRPr>
          </a:p>
          <a:p>
            <a:pPr marL="2114550" lvl="4" indent="-285750" eaLnBrk="1" hangingPunct="1">
              <a:buFontTx/>
              <a:buChar char="-"/>
            </a:pPr>
            <a:r>
              <a:rPr lang="hu-HU" altLang="hu-HU" b="1" dirty="0">
                <a:solidFill>
                  <a:srgbClr val="000000"/>
                </a:solidFill>
              </a:rPr>
              <a:t>m</a:t>
            </a:r>
            <a:r>
              <a:rPr lang="hu-HU" altLang="hu-HU" b="1" dirty="0" smtClean="0">
                <a:solidFill>
                  <a:srgbClr val="000000"/>
                </a:solidFill>
              </a:rPr>
              <a:t>utáció</a:t>
            </a:r>
            <a:r>
              <a:rPr lang="hu-HU" altLang="hu-HU" dirty="0" smtClean="0">
                <a:solidFill>
                  <a:srgbClr val="000000"/>
                </a:solidFill>
              </a:rPr>
              <a:t>: változás az örökítőanyagban</a:t>
            </a:r>
          </a:p>
          <a:p>
            <a:pPr marL="2114550" lvl="4" indent="-285750" eaLnBrk="1" hangingPunct="1">
              <a:buFontTx/>
              <a:buChar char="-"/>
            </a:pPr>
            <a:r>
              <a:rPr lang="hu-HU" altLang="hu-HU" dirty="0" smtClean="0">
                <a:solidFill>
                  <a:srgbClr val="000000"/>
                </a:solidFill>
              </a:rPr>
              <a:t>érinthet kódoló és szabályozó régiókat is </a:t>
            </a:r>
            <a:r>
              <a:rPr lang="hu-HU" altLang="hu-HU" sz="1400" dirty="0" smtClean="0">
                <a:solidFill>
                  <a:srgbClr val="000000"/>
                </a:solidFill>
              </a:rPr>
              <a:t>(nem-kódoló szakaszokat is, de azoknak általában nincs hatásuk)</a:t>
            </a:r>
          </a:p>
          <a:p>
            <a:pPr marL="2114550" lvl="4" indent="-285750" eaLnBrk="1" hangingPunct="1">
              <a:buFontTx/>
              <a:buChar char="-"/>
            </a:pPr>
            <a:endParaRPr lang="hu-HU" altLang="hu-HU" sz="1400" dirty="0" smtClean="0">
              <a:solidFill>
                <a:srgbClr val="000000"/>
              </a:solidFill>
            </a:endParaRPr>
          </a:p>
          <a:p>
            <a:pPr marL="2114550" lvl="4" indent="-285750" eaLnBrk="1" hangingPunct="1">
              <a:buFontTx/>
              <a:buChar char="-"/>
            </a:pPr>
            <a:r>
              <a:rPr lang="hu-HU" altLang="hu-HU" b="1" dirty="0" smtClean="0">
                <a:solidFill>
                  <a:srgbClr val="000000"/>
                </a:solidFill>
              </a:rPr>
              <a:t>mutáns</a:t>
            </a:r>
            <a:r>
              <a:rPr lang="hu-HU" altLang="hu-HU" dirty="0" smtClean="0">
                <a:solidFill>
                  <a:srgbClr val="000000"/>
                </a:solidFill>
              </a:rPr>
              <a:t>: a mutáció(kat) hordozó élőlény</a:t>
            </a:r>
          </a:p>
          <a:p>
            <a:pPr marL="2114550" lvl="4" indent="-285750" eaLnBrk="1" hangingPunct="1">
              <a:buFontTx/>
              <a:buChar char="-"/>
            </a:pPr>
            <a:endParaRPr lang="hu-HU" altLang="hu-HU" dirty="0" smtClean="0">
              <a:solidFill>
                <a:srgbClr val="000000"/>
              </a:solidFill>
            </a:endParaRPr>
          </a:p>
          <a:p>
            <a:pPr marL="2114550" lvl="4" indent="-285750" eaLnBrk="1" hangingPunct="1">
              <a:buFontTx/>
              <a:buChar char="-"/>
            </a:pPr>
            <a:r>
              <a:rPr lang="hu-HU" altLang="hu-HU" b="1" dirty="0">
                <a:solidFill>
                  <a:srgbClr val="000000"/>
                </a:solidFill>
              </a:rPr>
              <a:t>p</a:t>
            </a:r>
            <a:r>
              <a:rPr lang="hu-HU" altLang="hu-HU" b="1" dirty="0" smtClean="0">
                <a:solidFill>
                  <a:srgbClr val="000000"/>
                </a:solidFill>
              </a:rPr>
              <a:t>olimorfizmus</a:t>
            </a:r>
            <a:r>
              <a:rPr lang="hu-HU" altLang="hu-HU" dirty="0" smtClean="0">
                <a:solidFill>
                  <a:srgbClr val="000000"/>
                </a:solidFill>
              </a:rPr>
              <a:t> vs. mutáció: egy DNS-rész változata(i) mennyire gyakori(ak) a természetes populációkban, ált. 1 % felett definiálják polimorfizmusként   </a:t>
            </a:r>
          </a:p>
          <a:p>
            <a:pPr marL="2114550" lvl="4" indent="-285750" eaLnBrk="1" hangingPunct="1">
              <a:buFontTx/>
              <a:buChar char="-"/>
            </a:pPr>
            <a:endParaRPr lang="hu-HU" altLang="hu-HU" sz="1600" dirty="0" smtClean="0">
              <a:solidFill>
                <a:srgbClr val="000000"/>
              </a:solidFill>
            </a:endParaRPr>
          </a:p>
          <a:p>
            <a:pPr marL="2114550" lvl="4" indent="-285750" eaLnBrk="1" hangingPunct="1">
              <a:buFontTx/>
              <a:buChar char="-"/>
            </a:pPr>
            <a:r>
              <a:rPr lang="hu-HU" altLang="hu-HU" b="1" dirty="0" smtClean="0">
                <a:solidFill>
                  <a:srgbClr val="000000"/>
                </a:solidFill>
              </a:rPr>
              <a:t>evolúció</a:t>
            </a:r>
            <a:r>
              <a:rPr lang="hu-HU" altLang="hu-HU" dirty="0" smtClean="0">
                <a:solidFill>
                  <a:srgbClr val="000000"/>
                </a:solidFill>
              </a:rPr>
              <a:t>:</a:t>
            </a:r>
          </a:p>
          <a:p>
            <a:pPr marL="2571750" lvl="5" indent="-285750">
              <a:buFontTx/>
              <a:buChar char="-"/>
            </a:pPr>
            <a:r>
              <a:rPr lang="hu-HU" altLang="hu-HU" dirty="0" smtClean="0">
                <a:solidFill>
                  <a:srgbClr val="000000"/>
                </a:solidFill>
              </a:rPr>
              <a:t>minden </a:t>
            </a:r>
            <a:r>
              <a:rPr lang="hu-HU" altLang="hu-HU" dirty="0">
                <a:solidFill>
                  <a:srgbClr val="000000"/>
                </a:solidFill>
              </a:rPr>
              <a:t>élőlény rokon, sok gén felcserélhető pl. élesztő-humán </a:t>
            </a:r>
            <a:r>
              <a:rPr lang="hu-HU" altLang="hu-HU" dirty="0" smtClean="0">
                <a:solidFill>
                  <a:srgbClr val="000000"/>
                </a:solidFill>
              </a:rPr>
              <a:t>ortológok </a:t>
            </a:r>
            <a:r>
              <a:rPr lang="hu-HU" altLang="hu-HU" dirty="0" smtClean="0">
                <a:solidFill>
                  <a:srgbClr val="FF0000"/>
                </a:solidFill>
              </a:rPr>
              <a:t>*</a:t>
            </a:r>
          </a:p>
          <a:p>
            <a:pPr marL="2571750" lvl="5" indent="-285750">
              <a:buFontTx/>
              <a:buChar char="-"/>
            </a:pPr>
            <a:r>
              <a:rPr lang="hu-HU" altLang="hu-HU" dirty="0" smtClean="0">
                <a:solidFill>
                  <a:srgbClr val="000000"/>
                </a:solidFill>
              </a:rPr>
              <a:t>paralógok</a:t>
            </a:r>
            <a:endParaRPr lang="hu-HU" altLang="hu-HU" dirty="0">
              <a:solidFill>
                <a:srgbClr val="000000"/>
              </a:solidFill>
            </a:endParaRPr>
          </a:p>
          <a:p>
            <a:pPr marL="2571750" lvl="5" indent="-285750">
              <a:buFontTx/>
              <a:buChar char="-"/>
            </a:pPr>
            <a:r>
              <a:rPr lang="hu-HU" altLang="hu-HU" dirty="0" smtClean="0">
                <a:solidFill>
                  <a:srgbClr val="000000"/>
                </a:solidFill>
              </a:rPr>
              <a:t>„molekuláris </a:t>
            </a:r>
            <a:r>
              <a:rPr lang="hu-HU" altLang="hu-HU" dirty="0">
                <a:solidFill>
                  <a:srgbClr val="000000"/>
                </a:solidFill>
              </a:rPr>
              <a:t>óra” – </a:t>
            </a:r>
            <a:r>
              <a:rPr lang="hu-HU" altLang="hu-HU" dirty="0" smtClean="0">
                <a:solidFill>
                  <a:srgbClr val="000000"/>
                </a:solidFill>
              </a:rPr>
              <a:t>a szekvenciaváltozások </a:t>
            </a:r>
            <a:r>
              <a:rPr lang="hu-HU" altLang="hu-HU" dirty="0">
                <a:solidFill>
                  <a:srgbClr val="000000"/>
                </a:solidFill>
              </a:rPr>
              <a:t>tükrözik az evolúciós </a:t>
            </a:r>
            <a:r>
              <a:rPr lang="hu-HU" altLang="hu-HU" dirty="0" smtClean="0">
                <a:solidFill>
                  <a:srgbClr val="000000"/>
                </a:solidFill>
              </a:rPr>
              <a:t>távolságot</a:t>
            </a:r>
          </a:p>
          <a:p>
            <a:pPr marL="2571750" lvl="5" indent="-285750">
              <a:buFontTx/>
              <a:buChar char="-"/>
            </a:pPr>
            <a:r>
              <a:rPr lang="hu-HU" dirty="0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genomok</a:t>
            </a:r>
            <a:r>
              <a:rPr lang="en-US" dirty="0" smtClean="0"/>
              <a:t> </a:t>
            </a:r>
            <a:r>
              <a:rPr lang="en-US" dirty="0" err="1" smtClean="0"/>
              <a:t>moduláris</a:t>
            </a:r>
            <a:r>
              <a:rPr lang="en-US" dirty="0" smtClean="0"/>
              <a:t> </a:t>
            </a:r>
            <a:r>
              <a:rPr lang="en-US" dirty="0" err="1" smtClean="0"/>
              <a:t>felépítése</a:t>
            </a:r>
            <a:r>
              <a:rPr lang="en-US" dirty="0" smtClean="0"/>
              <a:t> (</a:t>
            </a:r>
            <a:r>
              <a:rPr lang="en-US" dirty="0" err="1" smtClean="0"/>
              <a:t>exonok</a:t>
            </a:r>
            <a:r>
              <a:rPr lang="en-US" dirty="0" smtClean="0"/>
              <a:t>) a </a:t>
            </a:r>
            <a:r>
              <a:rPr lang="en-US" dirty="0" err="1" smtClean="0"/>
              <a:t>biológiai</a:t>
            </a:r>
            <a:r>
              <a:rPr lang="en-US" dirty="0" smtClean="0"/>
              <a:t> </a:t>
            </a:r>
            <a:r>
              <a:rPr lang="en-US" dirty="0" err="1" smtClean="0"/>
              <a:t>komplexitás</a:t>
            </a:r>
            <a:r>
              <a:rPr lang="en-US" dirty="0" smtClean="0"/>
              <a:t> </a:t>
            </a:r>
            <a:r>
              <a:rPr lang="en-US" dirty="0" err="1" smtClean="0"/>
              <a:t>gyors</a:t>
            </a:r>
            <a:r>
              <a:rPr lang="en-US" dirty="0" smtClean="0"/>
              <a:t> </a:t>
            </a:r>
            <a:r>
              <a:rPr lang="en-US" dirty="0" err="1" smtClean="0"/>
              <a:t>fejlődését</a:t>
            </a:r>
            <a:r>
              <a:rPr lang="en-US" dirty="0" smtClean="0"/>
              <a:t>, </a:t>
            </a:r>
            <a:r>
              <a:rPr lang="en-US" dirty="0" err="1" smtClean="0"/>
              <a:t>evolúcióját</a:t>
            </a:r>
            <a:r>
              <a:rPr lang="en-US" dirty="0" smtClean="0"/>
              <a:t> </a:t>
            </a:r>
            <a:r>
              <a:rPr lang="en-US" dirty="0" err="1" smtClean="0"/>
              <a:t>teszi</a:t>
            </a:r>
            <a:r>
              <a:rPr lang="en-US" dirty="0" smtClean="0"/>
              <a:t> </a:t>
            </a:r>
            <a:r>
              <a:rPr lang="en-US" dirty="0" err="1" smtClean="0"/>
              <a:t>lehetővé</a:t>
            </a:r>
            <a:endParaRPr lang="hu-HU" altLang="hu-HU" b="1" dirty="0">
              <a:solidFill>
                <a:srgbClr val="333399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26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12285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58432"/>
            <a:ext cx="5211171" cy="3925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1084" y="2564904"/>
            <a:ext cx="352839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Különböző eredetű citokróm-C fehérjék ekvivalens szakaszainak aminosavsorrendje</a:t>
            </a:r>
          </a:p>
          <a:p>
            <a:r>
              <a:rPr lang="hu-HU" sz="1600" dirty="0" smtClean="0"/>
              <a:t>(a genetikai kódolás redundanciája miatt a megfelelő DNS-szekvenciákban nagyobb mértékű eltérés lehet)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4437" y="102081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Konzervált gének és fehérjék: </a:t>
            </a:r>
            <a:r>
              <a:rPr lang="hu-HU" dirty="0" smtClean="0"/>
              <a:t>a törzsfejlődés során keveset változtak, a</a:t>
            </a:r>
            <a:r>
              <a:rPr lang="hu-HU" b="1" dirty="0" smtClean="0"/>
              <a:t> </a:t>
            </a:r>
            <a:r>
              <a:rPr lang="hu-HU" dirty="0" smtClean="0"/>
              <a:t>különböző taxonómiai csoportokban hasonló funkciót töltenek be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676" y="237872"/>
            <a:ext cx="9180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Ortológ gének és fehérjék:</a:t>
            </a:r>
            <a:r>
              <a:rPr lang="hu-HU" dirty="0" smtClean="0"/>
              <a:t> két különböző fajban ugyanazt a funkciót betöltő, egymáshoz hasonló (</a:t>
            </a:r>
            <a:r>
              <a:rPr lang="hu-HU" b="1" dirty="0" smtClean="0"/>
              <a:t>homológ</a:t>
            </a:r>
            <a:r>
              <a:rPr lang="hu-HU" dirty="0" smtClean="0"/>
              <a:t>) gének ill. termékeik.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3304" y="6047512"/>
            <a:ext cx="649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Sok</a:t>
            </a:r>
            <a:r>
              <a:rPr lang="en-US" dirty="0" smtClean="0"/>
              <a:t> </a:t>
            </a:r>
            <a:r>
              <a:rPr lang="en-US" dirty="0" err="1" smtClean="0"/>
              <a:t>gén</a:t>
            </a:r>
            <a:r>
              <a:rPr lang="en-US" dirty="0" smtClean="0"/>
              <a:t> </a:t>
            </a:r>
            <a:r>
              <a:rPr lang="en-US" dirty="0" err="1" smtClean="0"/>
              <a:t>felcserélhető</a:t>
            </a:r>
            <a:r>
              <a:rPr lang="hu-HU" dirty="0" smtClean="0"/>
              <a:t> más fajból származó ortológgal</a:t>
            </a:r>
            <a:r>
              <a:rPr lang="en-US" dirty="0" smtClean="0"/>
              <a:t>:</a:t>
            </a:r>
            <a:endParaRPr lang="hu-HU" dirty="0" smtClean="0"/>
          </a:p>
          <a:p>
            <a:r>
              <a:rPr lang="en-US" dirty="0" smtClean="0"/>
              <a:t>pl. </a:t>
            </a:r>
            <a:r>
              <a:rPr lang="en-US" dirty="0" err="1" smtClean="0"/>
              <a:t>élesztő</a:t>
            </a:r>
            <a:r>
              <a:rPr lang="en-US" dirty="0" smtClean="0"/>
              <a:t> </a:t>
            </a:r>
            <a:r>
              <a:rPr lang="en-US" dirty="0" err="1" smtClean="0"/>
              <a:t>sejtciklus</a:t>
            </a:r>
            <a:r>
              <a:rPr lang="en-US" dirty="0" smtClean="0"/>
              <a:t> </a:t>
            </a:r>
            <a:r>
              <a:rPr lang="en-US" dirty="0" err="1" smtClean="0"/>
              <a:t>mutánsok</a:t>
            </a:r>
            <a:r>
              <a:rPr lang="en-US" dirty="0" smtClean="0"/>
              <a:t> </a:t>
            </a:r>
            <a:r>
              <a:rPr lang="en-US" dirty="0" err="1" smtClean="0"/>
              <a:t>humán</a:t>
            </a:r>
            <a:r>
              <a:rPr lang="en-US" dirty="0" smtClean="0"/>
              <a:t> </a:t>
            </a:r>
            <a:r>
              <a:rPr lang="en-US" dirty="0" err="1" smtClean="0"/>
              <a:t>génekkel</a:t>
            </a:r>
            <a:r>
              <a:rPr lang="en-US" dirty="0" smtClean="0"/>
              <a:t> </a:t>
            </a:r>
            <a:r>
              <a:rPr lang="en-US" dirty="0" err="1" smtClean="0"/>
              <a:t>menekíthetők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27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258661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76672"/>
            <a:ext cx="2520280" cy="1740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4624"/>
            <a:ext cx="5574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A rovar és az emberi szem közös őstől származik</a:t>
            </a:r>
            <a:endParaRPr lang="en-US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467544" y="3096488"/>
            <a:ext cx="8337424" cy="3693081"/>
            <a:chOff x="467544" y="3096488"/>
            <a:chExt cx="8337424" cy="3693081"/>
          </a:xfrm>
        </p:grpSpPr>
        <p:sp>
          <p:nvSpPr>
            <p:cNvPr id="8" name="TextBox 7"/>
            <p:cNvSpPr txBox="1"/>
            <p:nvPr/>
          </p:nvSpPr>
          <p:spPr>
            <a:xfrm>
              <a:off x="4355976" y="5589240"/>
              <a:ext cx="44489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/>
                <a:t>Muslica </a:t>
              </a:r>
              <a:r>
                <a:rPr lang="hu-HU" dirty="0"/>
                <a:t>testfelületén </a:t>
              </a:r>
              <a:r>
                <a:rPr lang="hu-HU" dirty="0" smtClean="0"/>
                <a:t>az </a:t>
              </a:r>
              <a:r>
                <a:rPr lang="hu-HU" dirty="0"/>
                <a:t>ektópikus </a:t>
              </a:r>
              <a:r>
                <a:rPr lang="hu-HU" dirty="0" smtClean="0"/>
                <a:t>expresszió vagy a </a:t>
              </a:r>
              <a:r>
                <a:rPr lang="hu-HU" dirty="0"/>
                <a:t>humán </a:t>
              </a:r>
              <a:r>
                <a:rPr lang="hu-HU" dirty="0" smtClean="0"/>
                <a:t>ortológ (!) szemfejlődést </a:t>
              </a:r>
              <a:r>
                <a:rPr lang="hu-HU" dirty="0"/>
                <a:t>indukál.</a:t>
              </a:r>
            </a:p>
            <a:p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3096488"/>
              <a:ext cx="3595846" cy="362824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395270" y="476672"/>
            <a:ext cx="5001266" cy="5199488"/>
            <a:chOff x="4355976" y="476672"/>
            <a:chExt cx="5001266" cy="51994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76" y="476672"/>
              <a:ext cx="4782716" cy="297151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368693" y="3644835"/>
              <a:ext cx="498854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De: közös szemfejlődést irányító gént találtak (</a:t>
              </a:r>
              <a:r>
                <a:rPr lang="hu-HU" i="1" dirty="0"/>
                <a:t>ey - </a:t>
              </a:r>
              <a:r>
                <a:rPr lang="hu-HU" dirty="0"/>
                <a:t>muslica, </a:t>
              </a:r>
              <a:r>
                <a:rPr lang="hu-HU" i="1" dirty="0"/>
                <a:t>Pax6 - </a:t>
              </a:r>
              <a:r>
                <a:rPr lang="hu-HU" dirty="0"/>
                <a:t>egér</a:t>
              </a:r>
              <a:r>
                <a:rPr lang="hu-HU" i="1" dirty="0"/>
                <a:t>, Aniridia - </a:t>
              </a:r>
              <a:r>
                <a:rPr lang="hu-HU" dirty="0"/>
                <a:t>ember). Erős homológia.</a:t>
              </a:r>
            </a:p>
            <a:p>
              <a:endParaRPr lang="hu-HU" dirty="0"/>
            </a:p>
            <a:p>
              <a:r>
                <a:rPr lang="hu-HU" dirty="0"/>
                <a:t>Hibájuk </a:t>
              </a:r>
              <a:r>
                <a:rPr lang="hu-HU" dirty="0" smtClean="0"/>
                <a:t>a </a:t>
              </a:r>
              <a:r>
                <a:rPr lang="hu-HU" dirty="0"/>
                <a:t>szem </a:t>
              </a:r>
              <a:r>
                <a:rPr lang="hu-HU" dirty="0" smtClean="0"/>
                <a:t>kifejlődésének zavarához vezet.</a:t>
              </a:r>
              <a:endParaRPr lang="hu-HU" dirty="0"/>
            </a:p>
            <a:p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-72008" y="2204864"/>
            <a:ext cx="471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Sokáig tipikus példaként tanították a </a:t>
            </a:r>
            <a:r>
              <a:rPr lang="hu-HU" sz="1600" i="1" dirty="0" smtClean="0"/>
              <a:t>konvergens evolúció</a:t>
            </a:r>
            <a:r>
              <a:rPr lang="hu-HU" sz="1600" dirty="0" smtClean="0"/>
              <a:t> magyarázatára (párhuzamosan alakult ki a kétféle típusú szem)</a:t>
            </a:r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28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401751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adger.bio.ed.ac.uk/images/badgeryellereye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453" y="2636912"/>
            <a:ext cx="4834176" cy="45158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tölgyerdő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19" y="3396332"/>
            <a:ext cx="2376388" cy="19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moh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483" y="4653136"/>
            <a:ext cx="2144271" cy="173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5496" y="116632"/>
            <a:ext cx="903649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hu-HU" altLang="hu-HU" sz="2400" b="1" dirty="0"/>
              <a:t>A gének és a </a:t>
            </a:r>
            <a:r>
              <a:rPr lang="hu-HU" altLang="hu-HU" sz="2400" b="1" dirty="0" smtClean="0"/>
              <a:t>környezet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endParaRPr lang="hu-HU" altLang="hu-HU" sz="1800" b="1" dirty="0"/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hu-HU" altLang="hu-HU" sz="1800" dirty="0" smtClean="0"/>
              <a:t>A DNS-ben foglalt genetikai információ az élővilág óriási diverzitását képes létrehozni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endParaRPr lang="hu-HU" altLang="hu-HU" sz="1800" dirty="0" smtClean="0"/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hu-HU" altLang="hu-HU" sz="1800" b="1" dirty="0" smtClean="0"/>
              <a:t>GENETIKAI DETERMINÁLTSÁG</a:t>
            </a:r>
            <a:r>
              <a:rPr lang="hu-HU" altLang="hu-HU" sz="1800" dirty="0" smtClean="0"/>
              <a:t>: döntően a gének szabják meg a fenotípust</a:t>
            </a:r>
            <a:endParaRPr lang="hu-HU" altLang="hu-HU" sz="1800" dirty="0"/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hu-HU" altLang="hu-HU" sz="1600" dirty="0"/>
              <a:t>analógia: azonos építőelemekből különböző tervrajz alapján más-más épület </a:t>
            </a:r>
          </a:p>
        </p:txBody>
      </p:sp>
      <p:sp>
        <p:nvSpPr>
          <p:cNvPr id="18437" name="Text Box 11"/>
          <p:cNvSpPr txBox="1">
            <a:spLocks noChangeArrowheads="1"/>
          </p:cNvSpPr>
          <p:nvPr/>
        </p:nvSpPr>
        <p:spPr bwMode="auto">
          <a:xfrm>
            <a:off x="258763" y="3029620"/>
            <a:ext cx="2146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tölgymakk &gt; tölgyfa</a:t>
            </a:r>
          </a:p>
        </p:txBody>
      </p:sp>
      <p:sp>
        <p:nvSpPr>
          <p:cNvPr id="18438" name="Text Box 12"/>
          <p:cNvSpPr txBox="1">
            <a:spLocks noChangeArrowheads="1"/>
          </p:cNvSpPr>
          <p:nvPr/>
        </p:nvSpPr>
        <p:spPr bwMode="auto">
          <a:xfrm>
            <a:off x="6162141" y="4286424"/>
            <a:ext cx="2959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moha spóra &gt; mohanövény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2737" y="2132856"/>
            <a:ext cx="91085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A gének okozzák és tartják fenn a különbséget a fajok </a:t>
            </a:r>
            <a:r>
              <a:rPr lang="hu-HU" altLang="hu-HU" sz="1800" dirty="0" smtClean="0"/>
              <a:t>között,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és </a:t>
            </a:r>
            <a:r>
              <a:rPr lang="hu-HU" altLang="hu-HU" sz="1800" dirty="0"/>
              <a:t>a fajon belül az egyedek között.</a:t>
            </a:r>
            <a:endParaRPr lang="en-GB" altLang="hu-HU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29</a:t>
            </a:fld>
            <a:endParaRPr lang="hu-HU" alt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107950" y="744538"/>
            <a:ext cx="4824413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/>
              <a:t>1. Bevezetés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Alapfogalmak, a genetikai analízis formái, modellszervezetek, gének és a környezet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/>
              <a:t>2. Mendel törvényei és alkalmazásuk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Egygénes öröklődés. Gének független öröklődése. Gének és kromoszómák. Nemhez kötött öröklődés</a:t>
            </a:r>
            <a:r>
              <a:rPr lang="hu-HU" altLang="hu-HU" sz="1800" dirty="0" smtClean="0"/>
              <a:t>.</a:t>
            </a:r>
            <a:endParaRPr lang="hu-HU" altLang="hu-H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/>
              <a:t>3. Kapcsoltság, genetikai térképezés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A homológ rekombináció. Két- és hárompontos térképezés.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/>
              <a:t>4. A mendeli genetika kiterjesztése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Különböző dominanciaviszonyok, letális allélok, penetrancia, expresszivitás, génkölcsönhatások, episztázis, extranukleáris öröklődés.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 dirty="0"/>
          </a:p>
        </p:txBody>
      </p:sp>
      <p:sp>
        <p:nvSpPr>
          <p:cNvPr id="4099" name="Rectangle 7"/>
          <p:cNvSpPr>
            <a:spLocks noChangeArrowheads="1"/>
          </p:cNvSpPr>
          <p:nvPr/>
        </p:nvSpPr>
        <p:spPr bwMode="auto">
          <a:xfrm>
            <a:off x="3943350" y="79375"/>
            <a:ext cx="1276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990000"/>
                </a:solidFill>
              </a:rPr>
              <a:t>Tematika</a:t>
            </a:r>
          </a:p>
        </p:txBody>
      </p:sp>
      <p:sp>
        <p:nvSpPr>
          <p:cNvPr id="4100" name="Rectangle 8"/>
          <p:cNvSpPr>
            <a:spLocks noChangeArrowheads="1"/>
          </p:cNvSpPr>
          <p:nvPr/>
        </p:nvSpPr>
        <p:spPr bwMode="auto">
          <a:xfrm>
            <a:off x="4716463" y="700088"/>
            <a:ext cx="4176712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5. A DNS szerkezete és replikációja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6. A génkifejeződés molekuláris alapjai </a:t>
            </a:r>
            <a:r>
              <a:rPr lang="hu-HU" altLang="hu-HU" sz="1800"/>
              <a:t>(transzkripció és transzláció)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7. Mutációk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Mutáció típusok, kialakulásuk, mutagenitási tesztek, repair.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8. A génexpresszió szabályozása pro- és eukariótákban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3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116811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99430" y="1628800"/>
            <a:ext cx="6545140" cy="5072576"/>
            <a:chOff x="827584" y="1196752"/>
            <a:chExt cx="7272808" cy="5636529"/>
          </a:xfrm>
        </p:grpSpPr>
        <p:pic>
          <p:nvPicPr>
            <p:cNvPr id="24578" name="Picture 4" descr="Fig1_1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196752"/>
              <a:ext cx="7272808" cy="5636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79" name="Szövegdoboz 2"/>
            <p:cNvSpPr txBox="1">
              <a:spLocks noChangeArrowheads="1"/>
            </p:cNvSpPr>
            <p:nvPr/>
          </p:nvSpPr>
          <p:spPr bwMode="auto">
            <a:xfrm>
              <a:off x="5508104" y="3131120"/>
              <a:ext cx="17748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1" dirty="0"/>
                <a:t>Reakciónorma</a:t>
              </a:r>
            </a:p>
          </p:txBody>
        </p:sp>
      </p:grp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763688" y="87015"/>
            <a:ext cx="56090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/>
              <a:t>A környezet befolyásolja a fenotípust</a:t>
            </a:r>
            <a:endParaRPr lang="en-GB" altLang="hu-HU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197768" y="694437"/>
            <a:ext cx="8838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+mn-lt"/>
              </a:rPr>
              <a:t>két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azonos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genotípusú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egyed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fejlődhet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különbözőképpen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eltérő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+mn-lt"/>
              </a:rPr>
              <a:t>környezetben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,</a:t>
            </a:r>
            <a:endParaRPr lang="hu-HU" dirty="0" smtClean="0">
              <a:solidFill>
                <a:srgbClr val="000000"/>
              </a:solidFill>
              <a:latin typeface="+mn-lt"/>
            </a:endParaRPr>
          </a:p>
          <a:p>
            <a:r>
              <a:rPr lang="en-US" dirty="0" err="1" smtClean="0">
                <a:solidFill>
                  <a:srgbClr val="000000"/>
                </a:solidFill>
                <a:latin typeface="+mn-lt"/>
              </a:rPr>
              <a:t>illetve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két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eltérő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genotípus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fejlődhet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azonos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módon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is a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környezettől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+mn-lt"/>
              </a:rPr>
              <a:t>függően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30</a:t>
            </a:fld>
            <a:endParaRPr lang="hu-HU" alt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73113" y="-26988"/>
            <a:ext cx="7772400" cy="1143001"/>
          </a:xfrm>
        </p:spPr>
        <p:txBody>
          <a:bodyPr/>
          <a:lstStyle/>
          <a:p>
            <a:pPr eaLnBrk="1" hangingPunct="1"/>
            <a:r>
              <a:rPr lang="hu-HU" altLang="hu-HU" sz="1800" b="1" dirty="0" smtClean="0">
                <a:solidFill>
                  <a:schemeClr val="tx1"/>
                </a:solidFill>
              </a:rPr>
              <a:t>Hét különböző </a:t>
            </a:r>
            <a:r>
              <a:rPr lang="hu-HU" altLang="hu-HU" sz="1800" b="1" i="1" dirty="0" smtClean="0">
                <a:solidFill>
                  <a:schemeClr val="tx1"/>
                </a:solidFill>
              </a:rPr>
              <a:t>Achillea</a:t>
            </a:r>
            <a:r>
              <a:rPr lang="hu-HU" altLang="hu-HU" sz="1800" b="1" dirty="0" smtClean="0">
                <a:solidFill>
                  <a:schemeClr val="tx1"/>
                </a:solidFill>
              </a:rPr>
              <a:t> növény három különböző tengerszint feletti magasságra mutatott reakciónormája</a:t>
            </a:r>
          </a:p>
        </p:txBody>
      </p:sp>
      <p:pic>
        <p:nvPicPr>
          <p:cNvPr id="26627" name="Picture 3" descr="F01-23bc1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127"/>
          <a:stretch>
            <a:fillRect/>
          </a:stretch>
        </p:blipFill>
        <p:spPr>
          <a:xfrm>
            <a:off x="1203325" y="914400"/>
            <a:ext cx="3656013" cy="4675188"/>
          </a:xfrm>
          <a:noFill/>
        </p:spPr>
      </p:pic>
      <p:pic>
        <p:nvPicPr>
          <p:cNvPr id="26628" name="Picture 4" descr="F01-24c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773238"/>
            <a:ext cx="3171825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216025" y="5661025"/>
            <a:ext cx="6811963" cy="9540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A természetben a reakciónormák a leggyakrabban átfedők. Genotípust csak szigorúan körülírt környezetben lehet a fenotípussal azonosítani.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014913" y="1268413"/>
            <a:ext cx="40215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hu-HU" altLang="hu-HU" sz="1600" dirty="0"/>
              <a:t>A szárhossz </a:t>
            </a:r>
            <a:r>
              <a:rPr lang="hu-HU" altLang="hu-HU" sz="1600" dirty="0" smtClean="0"/>
              <a:t>reakciónormái a tengerszint </a:t>
            </a:r>
            <a:r>
              <a:rPr lang="hu-HU" altLang="hu-HU" sz="1600" dirty="0"/>
              <a:t>feletti </a:t>
            </a:r>
            <a:r>
              <a:rPr lang="hu-HU" altLang="hu-HU" sz="1600" dirty="0" smtClean="0"/>
              <a:t>magasság függvényében</a:t>
            </a:r>
            <a:endParaRPr lang="en-US" altLang="hu-HU" sz="1600" dirty="0"/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20713"/>
            <a:ext cx="156686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-74613" y="2636838"/>
            <a:ext cx="16938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i="1"/>
              <a:t>Achillea millefolium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i="1"/>
              <a:t>Közönséges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i="1"/>
              <a:t>cickafark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51811C-9ABC-4BF7-BDBF-B331FD966EA1}" type="slidenum">
              <a:rPr lang="hu-HU" altLang="hu-HU" smtClean="0"/>
              <a:pPr>
                <a:defRPr/>
              </a:pPr>
              <a:t>31</a:t>
            </a:fld>
            <a:endParaRPr lang="hu-HU" alt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0" name="Text Box 38"/>
          <p:cNvSpPr txBox="1">
            <a:spLocks noChangeArrowheads="1"/>
          </p:cNvSpPr>
          <p:nvPr/>
        </p:nvSpPr>
        <p:spPr bwMode="auto">
          <a:xfrm>
            <a:off x="2687638" y="192088"/>
            <a:ext cx="2298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/>
              <a:t>A fejlődési zaj </a:t>
            </a:r>
            <a:endParaRPr lang="en-GB" altLang="hu-HU" sz="2400" b="1"/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0" y="980728"/>
            <a:ext cx="9144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A fejlődés során bekövetkező „véletlenszerű hatás” (tkp. a sejtek mikrokörnyezete) tovább fokozza a fenotípusos változatosságot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pl</a:t>
            </a:r>
            <a:r>
              <a:rPr lang="hu-HU" altLang="hu-HU" sz="1800" dirty="0"/>
              <a:t>. </a:t>
            </a:r>
            <a:r>
              <a:rPr lang="hu-HU" altLang="hu-HU" sz="1800" dirty="0" smtClean="0"/>
              <a:t>A vad </a:t>
            </a:r>
            <a:r>
              <a:rPr lang="hu-HU" altLang="hu-HU" sz="1800" i="1" dirty="0"/>
              <a:t>Drosophila</a:t>
            </a:r>
            <a:r>
              <a:rPr lang="hu-HU" altLang="hu-HU" sz="1800" dirty="0"/>
              <a:t> két szemében is lehet kisebb eltérés a facetták számában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– azonos genotípus és környezet </a:t>
            </a:r>
            <a:r>
              <a:rPr lang="hu-HU" altLang="hu-HU" sz="1800" dirty="0" smtClean="0"/>
              <a:t>(?) –</a:t>
            </a:r>
            <a:endParaRPr lang="hu-HU" altLang="hu-HU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32</a:t>
            </a:fld>
            <a:endParaRPr lang="hu-HU" alt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l="23619" t="14300" r="24013" b="8000"/>
          <a:stretch/>
        </p:blipFill>
        <p:spPr>
          <a:xfrm>
            <a:off x="529548" y="0"/>
            <a:ext cx="821724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21" y="692696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Mendeli genetika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386104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...és kiterjesztése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4283804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6600"/>
                </a:solidFill>
              </a:rPr>
              <a:t>Génkifejeződés és szabályozása (4, 5, 7)</a:t>
            </a:r>
            <a:endParaRPr lang="hu-HU" dirty="0">
              <a:solidFill>
                <a:srgbClr val="00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" y="529191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6600"/>
                </a:solidFill>
              </a:rPr>
              <a:t>M</a:t>
            </a:r>
            <a:r>
              <a:rPr lang="hu-HU" dirty="0" smtClean="0">
                <a:solidFill>
                  <a:srgbClr val="006600"/>
                </a:solidFill>
              </a:rPr>
              <a:t>utációk</a:t>
            </a:r>
            <a:endParaRPr lang="hu-HU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6512" y="5795972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</a:rPr>
              <a:t>F</a:t>
            </a:r>
            <a:r>
              <a:rPr lang="hu-HU" dirty="0" smtClean="0">
                <a:solidFill>
                  <a:srgbClr val="0070C0"/>
                </a:solidFill>
              </a:rPr>
              <a:t>ogalommagyarázat</a:t>
            </a:r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4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316469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24406" t="14300" r="24013" b="6600"/>
          <a:stretch/>
        </p:blipFill>
        <p:spPr>
          <a:xfrm>
            <a:off x="683568" y="16542"/>
            <a:ext cx="7931248" cy="68414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21" y="395372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Mendeli genetika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21" y="190754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G</a:t>
            </a:r>
            <a:r>
              <a:rPr lang="hu-HU" dirty="0" smtClean="0">
                <a:solidFill>
                  <a:srgbClr val="FF0000"/>
                </a:solidFill>
              </a:rPr>
              <a:t>éntérképezés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455" y="2636912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6600"/>
                </a:solidFill>
              </a:rPr>
              <a:t>Génkifejeződés és szabályozása (3, 5, 7)</a:t>
            </a:r>
            <a:endParaRPr lang="hu-HU" dirty="0">
              <a:solidFill>
                <a:srgbClr val="00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7455" y="29969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6600"/>
                </a:solidFill>
              </a:rPr>
              <a:t>M</a:t>
            </a:r>
            <a:r>
              <a:rPr lang="hu-HU" dirty="0" smtClean="0">
                <a:solidFill>
                  <a:srgbClr val="006600"/>
                </a:solidFill>
              </a:rPr>
              <a:t>utációk</a:t>
            </a:r>
            <a:endParaRPr lang="hu-HU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6512" y="377974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6600"/>
                </a:solidFill>
              </a:rPr>
              <a:t>Replikáció</a:t>
            </a:r>
            <a:endParaRPr lang="hu-HU" dirty="0">
              <a:solidFill>
                <a:srgbClr val="00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4355812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</a:rPr>
              <a:t>F</a:t>
            </a:r>
            <a:r>
              <a:rPr lang="hu-HU" dirty="0" smtClean="0">
                <a:solidFill>
                  <a:srgbClr val="0070C0"/>
                </a:solidFill>
              </a:rPr>
              <a:t>ogalommagyarázat</a:t>
            </a:r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5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321858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6</a:t>
            </a:fld>
            <a:endParaRPr lang="hu-HU" alt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285984" y="285728"/>
            <a:ext cx="4752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Tudomány vs. Áltudomány</a:t>
            </a:r>
            <a:endParaRPr lang="hu-HU" sz="28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2000232" y="1000108"/>
            <a:ext cx="5322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Jean-Baptiste</a:t>
            </a:r>
            <a:r>
              <a:rPr lang="hu-HU" sz="2400" b="1" dirty="0" smtClean="0"/>
              <a:t> Lamarck (1744-1828)</a:t>
            </a:r>
            <a:endParaRPr lang="hu-HU" sz="24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428596" y="2428868"/>
            <a:ext cx="4190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Charles Darwin (1809-1882)</a:t>
            </a:r>
            <a:endParaRPr lang="hu-HU" sz="24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428596" y="3857628"/>
            <a:ext cx="4120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Gregor Mendel (1822-1884)</a:t>
            </a:r>
            <a:endParaRPr lang="hu-HU" sz="24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5214942" y="2357430"/>
            <a:ext cx="32143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/>
              <a:t>Ivan </a:t>
            </a:r>
            <a:r>
              <a:rPr lang="hu-HU" sz="2400" b="1" dirty="0" err="1" smtClean="0"/>
              <a:t>Vlagyimirovics</a:t>
            </a:r>
            <a:r>
              <a:rPr lang="hu-HU" sz="2400" b="1" dirty="0" smtClean="0"/>
              <a:t> </a:t>
            </a:r>
          </a:p>
          <a:p>
            <a:pPr algn="ctr"/>
            <a:r>
              <a:rPr lang="hu-HU" sz="2400" b="1" dirty="0" smtClean="0"/>
              <a:t>Micsurin (1855-1935)</a:t>
            </a:r>
            <a:endParaRPr lang="hu-HU" sz="2400" b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5286380" y="3857628"/>
            <a:ext cx="3346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 smtClean="0"/>
              <a:t>Trofim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Gyeniszovics</a:t>
            </a:r>
            <a:r>
              <a:rPr lang="hu-HU" sz="2400" b="1" dirty="0" smtClean="0"/>
              <a:t> </a:t>
            </a:r>
          </a:p>
          <a:p>
            <a:pPr algn="ctr"/>
            <a:r>
              <a:rPr lang="hu-HU" sz="2400" b="1" dirty="0" err="1" smtClean="0"/>
              <a:t>Liszenko</a:t>
            </a:r>
            <a:r>
              <a:rPr lang="hu-HU" sz="2400" b="1" dirty="0" smtClean="0"/>
              <a:t> (1898-1976)</a:t>
            </a:r>
            <a:endParaRPr lang="hu-HU" sz="2400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4929190" y="5286388"/>
            <a:ext cx="40366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 smtClean="0"/>
              <a:t>Oleg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Boriszova</a:t>
            </a:r>
            <a:r>
              <a:rPr lang="hu-HU" sz="2400" b="1" dirty="0" smtClean="0"/>
              <a:t> </a:t>
            </a:r>
          </a:p>
          <a:p>
            <a:pPr algn="ctr"/>
            <a:r>
              <a:rPr lang="hu-HU" sz="2400" b="1" dirty="0" err="1" smtClean="0"/>
              <a:t>Lepesinszkaja</a:t>
            </a:r>
            <a:r>
              <a:rPr lang="hu-HU" sz="2400" b="1" dirty="0" smtClean="0"/>
              <a:t> (1871-1963)</a:t>
            </a:r>
            <a:endParaRPr lang="hu-HU" sz="2400" b="1" dirty="0"/>
          </a:p>
        </p:txBody>
      </p:sp>
      <p:cxnSp>
        <p:nvCxnSpPr>
          <p:cNvPr id="11" name="Egyenes összekötő 10"/>
          <p:cNvCxnSpPr/>
          <p:nvPr/>
        </p:nvCxnSpPr>
        <p:spPr>
          <a:xfrm rot="5400000">
            <a:off x="2893207" y="4107662"/>
            <a:ext cx="335758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ixstuff.ru/wp-content/uploads/2013/06/geno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44" y="1347192"/>
            <a:ext cx="5066928" cy="337795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8521" y="188640"/>
            <a:ext cx="9143999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FF0000"/>
                </a:solidFill>
              </a:rPr>
              <a:t>GENETIKA</a:t>
            </a:r>
            <a:r>
              <a:rPr lang="hu-HU" altLang="hu-HU" sz="1800" b="1" dirty="0"/>
              <a:t> </a:t>
            </a:r>
            <a:r>
              <a:rPr lang="hu-HU" altLang="hu-HU" sz="1800" dirty="0"/>
              <a:t>(görög </a:t>
            </a:r>
            <a:r>
              <a:rPr lang="hu-HU" altLang="hu-HU" sz="1800" i="1" dirty="0"/>
              <a:t>genos</a:t>
            </a:r>
            <a:r>
              <a:rPr lang="hu-HU" altLang="hu-HU" sz="1800" dirty="0"/>
              <a:t> = eredet</a:t>
            </a:r>
            <a:r>
              <a:rPr lang="hu-HU" altLang="hu-HU" sz="1800" dirty="0" smtClean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 smtClean="0"/>
              <a:t>Az örökítőanyag (a biológiai információ) szerkezetével és működésével foglalkozik: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 smtClean="0">
                <a:solidFill>
                  <a:schemeClr val="accent2"/>
                </a:solidFill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chemeClr val="accent2"/>
                </a:solidFill>
              </a:rPr>
              <a:t>	</a:t>
            </a:r>
            <a:r>
              <a:rPr lang="hu-HU" altLang="hu-HU" sz="1800" b="1" dirty="0" smtClean="0">
                <a:solidFill>
                  <a:schemeClr val="accent2"/>
                </a:solidFill>
              </a:rPr>
              <a:t>	tárolás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chemeClr val="accent2"/>
                </a:solidFill>
              </a:rPr>
              <a:t>	</a:t>
            </a:r>
            <a:r>
              <a:rPr lang="hu-HU" altLang="hu-HU" sz="1800" b="1" dirty="0" smtClean="0">
                <a:solidFill>
                  <a:schemeClr val="accent2"/>
                </a:solidFill>
              </a:rPr>
              <a:t>	másolás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chemeClr val="accent2"/>
                </a:solidFill>
              </a:rPr>
              <a:t>	</a:t>
            </a:r>
            <a:r>
              <a:rPr lang="hu-HU" altLang="hu-HU" sz="1800" b="1" dirty="0" smtClean="0">
                <a:solidFill>
                  <a:schemeClr val="accent2"/>
                </a:solidFill>
              </a:rPr>
              <a:t>	átadás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chemeClr val="accent2"/>
                </a:solidFill>
              </a:rPr>
              <a:t>	</a:t>
            </a:r>
            <a:r>
              <a:rPr lang="hu-HU" altLang="hu-HU" sz="1800" b="1" dirty="0" smtClean="0">
                <a:solidFill>
                  <a:schemeClr val="accent2"/>
                </a:solidFill>
              </a:rPr>
              <a:t>	kifejeződés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chemeClr val="accent2"/>
                </a:solidFill>
              </a:rPr>
              <a:t>	</a:t>
            </a:r>
            <a:r>
              <a:rPr lang="hu-HU" altLang="hu-HU" sz="1800" b="1" dirty="0" smtClean="0">
                <a:solidFill>
                  <a:schemeClr val="accent2"/>
                </a:solidFill>
              </a:rPr>
              <a:t>	szabályozás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chemeClr val="accent2"/>
                </a:solidFill>
              </a:rPr>
              <a:t>	</a:t>
            </a:r>
            <a:r>
              <a:rPr lang="hu-HU" altLang="hu-HU" sz="1800" b="1" dirty="0" smtClean="0">
                <a:solidFill>
                  <a:schemeClr val="accent2"/>
                </a:solidFill>
              </a:rPr>
              <a:t>	megváltozás</a:t>
            </a:r>
            <a:endParaRPr lang="hu-HU" altLang="hu-HU" sz="18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22" y="4870901"/>
            <a:ext cx="8784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Eredményeit szinte minden, élő szervezetekkel foglalkozó tudományág felhasználja a biológiai kutatások integráló diszciplínája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7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232581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8947" y="44624"/>
            <a:ext cx="2430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A genetika ágai</a:t>
            </a:r>
            <a:endParaRPr lang="hu-H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478413"/>
            <a:ext cx="237757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b="1" dirty="0" smtClean="0"/>
              <a:t>Klasszikus genetika</a:t>
            </a:r>
          </a:p>
          <a:p>
            <a:pPr algn="ctr"/>
            <a:r>
              <a:rPr lang="hu-HU" dirty="0" smtClean="0"/>
              <a:t>EGYÉN szint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16395" y="476672"/>
            <a:ext cx="24160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b="1" dirty="0" smtClean="0"/>
              <a:t>Populációs genetika</a:t>
            </a:r>
          </a:p>
          <a:p>
            <a:pPr algn="ctr"/>
            <a:r>
              <a:rPr lang="hu-HU" dirty="0" smtClean="0"/>
              <a:t>POPULÁCIÓ szint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0897" y="1630541"/>
            <a:ext cx="289925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hu-HU" b="1" dirty="0" smtClean="0"/>
              <a:t>Molekuláris genetika</a:t>
            </a:r>
          </a:p>
          <a:p>
            <a:pPr algn="ctr"/>
            <a:r>
              <a:rPr lang="hu-HU" dirty="0" smtClean="0"/>
              <a:t>SEJT és MOLEKULA szint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60942" y="1259223"/>
            <a:ext cx="6236826" cy="4284237"/>
            <a:chOff x="460942" y="1259223"/>
            <a:chExt cx="6236826" cy="4284237"/>
          </a:xfrm>
        </p:grpSpPr>
        <p:sp>
          <p:nvSpPr>
            <p:cNvPr id="7" name="Right Arrow 6"/>
            <p:cNvSpPr/>
            <p:nvPr/>
          </p:nvSpPr>
          <p:spPr>
            <a:xfrm rot="2121080">
              <a:off x="2267744" y="1259223"/>
              <a:ext cx="773153" cy="4415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 rot="19478920" flipH="1">
              <a:off x="5924615" y="1292288"/>
              <a:ext cx="773153" cy="4415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 rot="5400000" flipH="1">
              <a:off x="4118184" y="2533599"/>
              <a:ext cx="773153" cy="4415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0942" y="1819364"/>
              <a:ext cx="2832809" cy="3724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/>
                <a:t>Ma már minden terület molekuláris szintig lemegy, tehát a molekuláris biológia eszköztárát (is) alkalmazza.</a:t>
              </a:r>
            </a:p>
            <a:p>
              <a:endParaRPr lang="hu-HU" dirty="0"/>
            </a:p>
            <a:p>
              <a:r>
                <a:rPr lang="hu-HU" dirty="0" smtClean="0"/>
                <a:t>Lehetetlen merev határokat húzni!</a:t>
              </a:r>
            </a:p>
            <a:p>
              <a:endParaRPr lang="hu-HU" dirty="0"/>
            </a:p>
            <a:p>
              <a:r>
                <a:rPr lang="hu-HU" sz="1400" i="1" dirty="0" smtClean="0"/>
                <a:t>Mit csinál egy kutató, akit az XY biológiai jelenség érdekel?</a:t>
              </a:r>
            </a:p>
            <a:p>
              <a:r>
                <a:rPr lang="hu-HU" sz="1400" i="1" dirty="0" smtClean="0"/>
                <a:t>pl. </a:t>
              </a:r>
              <a:r>
                <a:rPr lang="hu-HU" sz="1400" i="1" dirty="0"/>
                <a:t>a</a:t>
              </a:r>
              <a:r>
                <a:rPr lang="hu-HU" sz="1400" i="1" dirty="0" smtClean="0"/>
                <a:t> SZEM fejlődése egyén és evolúciós szinten</a:t>
              </a:r>
              <a:endParaRPr lang="en-US" sz="1400" i="1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448947" y="3208908"/>
            <a:ext cx="2131165" cy="2862322"/>
          </a:xfrm>
          <a:prstGeom prst="rect">
            <a:avLst/>
          </a:prstGeom>
          <a:solidFill>
            <a:srgbClr val="99FF66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Fejlődésgenetika</a:t>
            </a:r>
          </a:p>
          <a:p>
            <a:r>
              <a:rPr lang="hu-HU" dirty="0" smtClean="0"/>
              <a:t>Citogenetika</a:t>
            </a:r>
          </a:p>
          <a:p>
            <a:r>
              <a:rPr lang="hu-HU" dirty="0" smtClean="0"/>
              <a:t>Immungenetika</a:t>
            </a:r>
          </a:p>
          <a:p>
            <a:r>
              <a:rPr lang="hu-HU" dirty="0" smtClean="0"/>
              <a:t>Tumorgenetika</a:t>
            </a:r>
          </a:p>
          <a:p>
            <a:r>
              <a:rPr lang="hu-HU" dirty="0"/>
              <a:t>Farmakogenetika</a:t>
            </a:r>
          </a:p>
          <a:p>
            <a:r>
              <a:rPr lang="hu-HU" dirty="0" smtClean="0"/>
              <a:t>Genomika</a:t>
            </a:r>
          </a:p>
          <a:p>
            <a:r>
              <a:rPr lang="hu-HU" dirty="0" smtClean="0"/>
              <a:t>Metagenomika</a:t>
            </a:r>
          </a:p>
          <a:p>
            <a:r>
              <a:rPr lang="hu-HU" dirty="0" smtClean="0"/>
              <a:t>Bioinformatika</a:t>
            </a:r>
          </a:p>
          <a:p>
            <a:r>
              <a:rPr lang="hu-HU" dirty="0" smtClean="0"/>
              <a:t>Epigenetika</a:t>
            </a:r>
          </a:p>
          <a:p>
            <a:r>
              <a:rPr lang="hu-HU" dirty="0" smtClean="0"/>
              <a:t>...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68144" y="3789040"/>
            <a:ext cx="3105436" cy="2246769"/>
          </a:xfrm>
          <a:prstGeom prst="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A genetika eredményeit felhasználja:</a:t>
            </a:r>
          </a:p>
          <a:p>
            <a:endParaRPr lang="hu-HU" dirty="0" smtClean="0"/>
          </a:p>
          <a:p>
            <a:r>
              <a:rPr lang="hu-HU" dirty="0" smtClean="0"/>
              <a:t>Biológiai tudományok</a:t>
            </a:r>
          </a:p>
          <a:p>
            <a:r>
              <a:rPr lang="hu-HU" dirty="0" smtClean="0"/>
              <a:t>Gyógyszertudomány</a:t>
            </a:r>
          </a:p>
          <a:p>
            <a:r>
              <a:rPr lang="hu-HU" dirty="0" smtClean="0"/>
              <a:t>Orvostudomány</a:t>
            </a:r>
          </a:p>
          <a:p>
            <a:r>
              <a:rPr lang="hu-HU" dirty="0" smtClean="0"/>
              <a:t>Mezőgazdaság</a:t>
            </a:r>
          </a:p>
          <a:p>
            <a:r>
              <a:rPr lang="hu-HU" dirty="0" smtClean="0"/>
              <a:t>Élelmiszertudományok</a:t>
            </a:r>
          </a:p>
          <a:p>
            <a:r>
              <a:rPr lang="hu-HU" dirty="0" smtClean="0"/>
              <a:t>Környezettudományok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8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199030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876425" y="65088"/>
            <a:ext cx="5033963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>
                <a:latin typeface="+mn-lt"/>
              </a:rPr>
              <a:t>Genetikai modellszervezetek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latin typeface="+mn-lt"/>
              </a:rPr>
              <a:t>„ami igaz a coliban, igaz az elefántban”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0" y="1073150"/>
            <a:ext cx="91440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+mn-lt"/>
              </a:rPr>
              <a:t>Vírusok, Bakteriofágok</a:t>
            </a:r>
            <a:r>
              <a:rPr lang="hu-HU" altLang="hu-HU" sz="1800" i="1">
                <a:latin typeface="+mn-lt"/>
              </a:rPr>
              <a:t> </a:t>
            </a:r>
            <a:r>
              <a:rPr lang="hu-HU" altLang="hu-HU" sz="1800">
                <a:latin typeface="+mn-lt"/>
              </a:rPr>
              <a:t>(lambda, T2, T4)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+mn-lt"/>
              </a:rPr>
              <a:t>Baktériumok (</a:t>
            </a:r>
            <a:r>
              <a:rPr lang="hu-HU" altLang="hu-HU" sz="1800" i="1">
                <a:latin typeface="+mn-lt"/>
              </a:rPr>
              <a:t>Escherichia coli)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i="1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+mn-lt"/>
              </a:rPr>
              <a:t>Gombák (</a:t>
            </a:r>
            <a:r>
              <a:rPr lang="hu-HU" altLang="hu-HU" sz="1800" i="1">
                <a:latin typeface="+mn-lt"/>
              </a:rPr>
              <a:t>Saccharomyces cerevisiae, Neurospora crassa</a:t>
            </a:r>
            <a:r>
              <a:rPr lang="hu-HU" altLang="hu-HU" sz="1800">
                <a:latin typeface="+mn-lt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+mn-lt"/>
              </a:rPr>
              <a:t>Növények (</a:t>
            </a:r>
            <a:r>
              <a:rPr lang="hu-HU" altLang="hu-HU" sz="1800" i="1">
                <a:latin typeface="+mn-lt"/>
              </a:rPr>
              <a:t>Arabidopsis thaliana</a:t>
            </a:r>
            <a:r>
              <a:rPr lang="hu-HU" altLang="hu-HU" sz="1800">
                <a:latin typeface="+mn-lt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+mn-lt"/>
              </a:rPr>
              <a:t>Állatok (</a:t>
            </a:r>
            <a:r>
              <a:rPr lang="hu-HU" altLang="hu-HU" sz="1800" i="1">
                <a:latin typeface="+mn-lt"/>
              </a:rPr>
              <a:t>Drosophila melanogaster, Caenorhabditis elegans, Mus musculus, Danio rerio) </a:t>
            </a:r>
            <a:r>
              <a:rPr lang="hu-HU" altLang="hu-HU" sz="1800">
                <a:latin typeface="+mn-lt"/>
              </a:rPr>
              <a:t> </a:t>
            </a:r>
          </a:p>
        </p:txBody>
      </p:sp>
      <p:pic>
        <p:nvPicPr>
          <p:cNvPr id="1024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549275"/>
            <a:ext cx="2303463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https://encrypted-tbn2.gstatic.com/images?q=tbn:ANd9GcR8VVGJQMcsPRcka0s4bbMeneYACfEuIZCNjwNP9cHbIAAIc27-j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439"/>
          <a:stretch>
            <a:fillRect/>
          </a:stretch>
        </p:blipFill>
        <p:spPr bwMode="auto">
          <a:xfrm>
            <a:off x="7653338" y="1412875"/>
            <a:ext cx="13827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02" y="3668496"/>
            <a:ext cx="7632192" cy="30175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5977D-21F4-470D-944A-67A360672478}" type="slidenum">
              <a:rPr lang="hu-HU" altLang="hu-HU" smtClean="0"/>
              <a:pPr>
                <a:defRPr/>
              </a:pPr>
              <a:t>9</a:t>
            </a:fld>
            <a:endParaRPr lang="hu-HU" altLang="hu-HU"/>
          </a:p>
        </p:txBody>
      </p:sp>
    </p:spTree>
    <p:extLst>
      <p:ext uri="{BB962C8B-B14F-4D97-AF65-F5344CB8AC3E}">
        <p14:creationId xmlns="" xmlns:p14="http://schemas.microsoft.com/office/powerpoint/2010/main" val="354759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4245</TotalTime>
  <Words>1768</Words>
  <Application>Microsoft Office PowerPoint</Application>
  <PresentationFormat>Diavetítés a képernyőre (4:3 oldalarány)</PresentationFormat>
  <Paragraphs>341</Paragraphs>
  <Slides>32</Slides>
  <Notes>9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3" baseType="lpstr">
      <vt:lpstr>Alapértelmezett terv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Hét különböző Achillea növény három különböző tengerszint feletti magasságra mutatott reakciónormája</vt:lpstr>
      <vt:lpstr>32. dia</vt:lpstr>
    </vt:vector>
  </TitlesOfParts>
  <Company>BME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Deák Veronika</dc:creator>
  <cp:lastModifiedBy>Laptop</cp:lastModifiedBy>
  <cp:revision>291</cp:revision>
  <dcterms:created xsi:type="dcterms:W3CDTF">2011-01-27T10:31:14Z</dcterms:created>
  <dcterms:modified xsi:type="dcterms:W3CDTF">2018-02-09T08:08:29Z</dcterms:modified>
</cp:coreProperties>
</file>