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6"/>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 id="327" r:id="rId72"/>
    <p:sldId id="328" r:id="rId73"/>
    <p:sldId id="329" r:id="rId74"/>
    <p:sldId id="330" r:id="rId75"/>
  </p:sldIdLst>
  <p:sldSz cx="12192000" cy="6858000"/>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3890" autoAdjust="0"/>
  </p:normalViewPr>
  <p:slideViewPr>
    <p:cSldViewPr snapToGrid="0">
      <p:cViewPr varScale="1">
        <p:scale>
          <a:sx n="94" d="100"/>
          <a:sy n="94" d="100"/>
        </p:scale>
        <p:origin x="109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C5C4BD-E9B6-4DD9-BCCE-58749A8EFE64}" type="doc">
      <dgm:prSet loTypeId="urn:microsoft.com/office/officeart/2005/8/layout/radial4" loCatId="relationship" qsTypeId="urn:microsoft.com/office/officeart/2005/8/quickstyle/simple5" qsCatId="simple" csTypeId="urn:microsoft.com/office/officeart/2005/8/colors/colorful1#1" csCatId="colorful" phldr="1"/>
      <dgm:spPr/>
      <dgm:t>
        <a:bodyPr/>
        <a:lstStyle/>
        <a:p>
          <a:endParaRPr lang="hu-HU"/>
        </a:p>
      </dgm:t>
    </dgm:pt>
    <dgm:pt modelId="{9F887B74-E03E-4CA8-A504-9A8B22FD622A}">
      <dgm:prSet phldrT="[Szöveg]" custT="1"/>
      <dgm:spPr>
        <a:solidFill>
          <a:srgbClr val="009900"/>
        </a:solidFill>
      </dgm:spPr>
      <dgm:t>
        <a:bodyPr/>
        <a:lstStyle/>
        <a:p>
          <a:pPr algn="ctr"/>
          <a:r>
            <a:rPr lang="hu-HU" sz="2000" b="1" dirty="0" smtClean="0">
              <a:latin typeface="Franklin Gothic Medium Cond" pitchFamily="34" charset="0"/>
            </a:rPr>
            <a:t>Watson és Crick </a:t>
          </a:r>
        </a:p>
        <a:p>
          <a:pPr algn="ctr"/>
          <a:r>
            <a:rPr lang="hu-HU" sz="2000" b="1" dirty="0" smtClean="0">
              <a:latin typeface="Franklin Gothic Medium Cond" pitchFamily="34" charset="0"/>
            </a:rPr>
            <a:t>kettős </a:t>
          </a:r>
          <a:r>
            <a:rPr lang="hu-HU" sz="2000" b="1" dirty="0" err="1" smtClean="0">
              <a:latin typeface="Franklin Gothic Medium Cond" pitchFamily="34" charset="0"/>
            </a:rPr>
            <a:t>hélix</a:t>
          </a:r>
          <a:r>
            <a:rPr lang="hu-HU" sz="2000" b="1" dirty="0" smtClean="0">
              <a:latin typeface="Franklin Gothic Medium Cond" pitchFamily="34" charset="0"/>
            </a:rPr>
            <a:t> modellje</a:t>
          </a:r>
          <a:endParaRPr lang="hu-HU" sz="2000" b="1" dirty="0">
            <a:latin typeface="Franklin Gothic Medium Cond" pitchFamily="34" charset="0"/>
          </a:endParaRPr>
        </a:p>
      </dgm:t>
    </dgm:pt>
    <dgm:pt modelId="{BC08D963-BF29-48CC-99AD-5BDD22572952}" type="parTrans" cxnId="{9A442266-3692-492D-AD54-FA83A9519BD3}">
      <dgm:prSet/>
      <dgm:spPr/>
      <dgm:t>
        <a:bodyPr/>
        <a:lstStyle/>
        <a:p>
          <a:endParaRPr lang="hu-HU"/>
        </a:p>
      </dgm:t>
    </dgm:pt>
    <dgm:pt modelId="{FCF8C12D-8273-4080-B6D7-5355652B1302}" type="sibTrans" cxnId="{9A442266-3692-492D-AD54-FA83A9519BD3}">
      <dgm:prSet/>
      <dgm:spPr/>
      <dgm:t>
        <a:bodyPr/>
        <a:lstStyle/>
        <a:p>
          <a:endParaRPr lang="hu-HU"/>
        </a:p>
      </dgm:t>
    </dgm:pt>
    <dgm:pt modelId="{3FB1E910-965D-41E5-B4C1-72897A943EA5}">
      <dgm:prSet phldrT="[Szöveg]"/>
      <dgm:spPr>
        <a:solidFill>
          <a:srgbClr val="FFC000"/>
        </a:solidFill>
      </dgm:spPr>
      <dgm:t>
        <a:bodyPr/>
        <a:lstStyle/>
        <a:p>
          <a:r>
            <a:rPr lang="hu-HU" dirty="0" smtClean="0"/>
            <a:t>A DNS kémiai összetevői</a:t>
          </a:r>
          <a:endParaRPr lang="hu-HU" dirty="0"/>
        </a:p>
      </dgm:t>
    </dgm:pt>
    <dgm:pt modelId="{D47FA997-B1F4-42F8-912D-F75998A3DDA4}" type="parTrans" cxnId="{DF1496A3-24E6-4686-97AC-F3BA990F6101}">
      <dgm:prSet/>
      <dgm:spPr>
        <a:solidFill>
          <a:schemeClr val="tx1">
            <a:lumMod val="75000"/>
          </a:schemeClr>
        </a:solidFill>
      </dgm:spPr>
      <dgm:t>
        <a:bodyPr/>
        <a:lstStyle/>
        <a:p>
          <a:endParaRPr lang="hu-HU"/>
        </a:p>
      </dgm:t>
    </dgm:pt>
    <dgm:pt modelId="{DCA85FD4-8EA1-440B-BC5A-B7D0FD3EFD70}" type="sibTrans" cxnId="{DF1496A3-24E6-4686-97AC-F3BA990F6101}">
      <dgm:prSet/>
      <dgm:spPr/>
      <dgm:t>
        <a:bodyPr/>
        <a:lstStyle/>
        <a:p>
          <a:endParaRPr lang="hu-HU"/>
        </a:p>
      </dgm:t>
    </dgm:pt>
    <dgm:pt modelId="{0C0AC654-D959-42FD-BAAD-D37D6A265B41}">
      <dgm:prSet phldrT="[Szöveg]"/>
      <dgm:spPr>
        <a:solidFill>
          <a:srgbClr val="7030A0"/>
        </a:solidFill>
      </dgm:spPr>
      <dgm:t>
        <a:bodyPr/>
        <a:lstStyle/>
        <a:p>
          <a:r>
            <a:rPr lang="hu-HU" dirty="0" smtClean="0"/>
            <a:t>A DNS röntgen diffrakciós képe</a:t>
          </a:r>
          <a:endParaRPr lang="hu-HU" dirty="0"/>
        </a:p>
      </dgm:t>
    </dgm:pt>
    <dgm:pt modelId="{34B0574E-BB73-4543-98D2-BC52C92AB78A}" type="parTrans" cxnId="{6109E59C-82AC-4118-939C-5549FAC79D8A}">
      <dgm:prSet/>
      <dgm:spPr/>
      <dgm:t>
        <a:bodyPr/>
        <a:lstStyle/>
        <a:p>
          <a:endParaRPr lang="hu-HU"/>
        </a:p>
      </dgm:t>
    </dgm:pt>
    <dgm:pt modelId="{9B63DC0B-17D4-4C66-BB59-AE2FBF0DF69B}" type="sibTrans" cxnId="{6109E59C-82AC-4118-939C-5549FAC79D8A}">
      <dgm:prSet/>
      <dgm:spPr/>
      <dgm:t>
        <a:bodyPr/>
        <a:lstStyle/>
        <a:p>
          <a:endParaRPr lang="hu-HU"/>
        </a:p>
      </dgm:t>
    </dgm:pt>
    <dgm:pt modelId="{3DEE5134-184A-498F-B0A9-8B2AE3DE1762}">
      <dgm:prSet phldrT="[Szöveg]"/>
      <dgm:spPr>
        <a:solidFill>
          <a:srgbClr val="FF0000"/>
        </a:solidFill>
      </dgm:spPr>
      <dgm:t>
        <a:bodyPr/>
        <a:lstStyle/>
        <a:p>
          <a:r>
            <a:rPr lang="hu-HU" smtClean="0"/>
            <a:t>Chargaff-szabályok</a:t>
          </a:r>
          <a:endParaRPr lang="hu-HU" dirty="0"/>
        </a:p>
      </dgm:t>
    </dgm:pt>
    <dgm:pt modelId="{F57A09A6-43D6-4814-88FB-AAB9DABF8972}" type="parTrans" cxnId="{AAC15CEE-F708-414D-8747-A5EBB0548421}">
      <dgm:prSet/>
      <dgm:spPr/>
      <dgm:t>
        <a:bodyPr/>
        <a:lstStyle/>
        <a:p>
          <a:endParaRPr lang="hu-HU"/>
        </a:p>
      </dgm:t>
    </dgm:pt>
    <dgm:pt modelId="{8E530BC4-6D4F-4E32-AA75-D92092D10F72}" type="sibTrans" cxnId="{AAC15CEE-F708-414D-8747-A5EBB0548421}">
      <dgm:prSet/>
      <dgm:spPr/>
      <dgm:t>
        <a:bodyPr/>
        <a:lstStyle/>
        <a:p>
          <a:endParaRPr lang="hu-HU"/>
        </a:p>
      </dgm:t>
    </dgm:pt>
    <dgm:pt modelId="{D31BC7F1-CB8D-4DA0-ADA4-B23D84C35F6D}" type="pres">
      <dgm:prSet presAssocID="{17C5C4BD-E9B6-4DD9-BCCE-58749A8EFE64}" presName="cycle" presStyleCnt="0">
        <dgm:presLayoutVars>
          <dgm:chMax val="1"/>
          <dgm:dir/>
          <dgm:animLvl val="ctr"/>
          <dgm:resizeHandles val="exact"/>
        </dgm:presLayoutVars>
      </dgm:prSet>
      <dgm:spPr/>
      <dgm:t>
        <a:bodyPr/>
        <a:lstStyle/>
        <a:p>
          <a:endParaRPr lang="hu-HU"/>
        </a:p>
      </dgm:t>
    </dgm:pt>
    <dgm:pt modelId="{95C48656-E78C-44B4-AF42-4D54A2D2091A}" type="pres">
      <dgm:prSet presAssocID="{9F887B74-E03E-4CA8-A504-9A8B22FD622A}" presName="centerShape" presStyleLbl="node0" presStyleIdx="0" presStyleCnt="1" custScaleX="146459" custScaleY="110760" custLinFactNeighborX="230"/>
      <dgm:spPr/>
      <dgm:t>
        <a:bodyPr/>
        <a:lstStyle/>
        <a:p>
          <a:endParaRPr lang="hu-HU"/>
        </a:p>
      </dgm:t>
    </dgm:pt>
    <dgm:pt modelId="{96EB524A-D479-4A4E-BCE6-C492775E8F96}" type="pres">
      <dgm:prSet presAssocID="{D47FA997-B1F4-42F8-912D-F75998A3DDA4}" presName="parTrans" presStyleLbl="bgSibTrans2D1" presStyleIdx="0" presStyleCnt="3" custLinFactNeighborX="15488" custLinFactNeighborY="28316"/>
      <dgm:spPr/>
      <dgm:t>
        <a:bodyPr/>
        <a:lstStyle/>
        <a:p>
          <a:endParaRPr lang="hu-HU"/>
        </a:p>
      </dgm:t>
    </dgm:pt>
    <dgm:pt modelId="{B5E96D75-D210-41F3-BB58-7325AF7DEA5B}" type="pres">
      <dgm:prSet presAssocID="{3FB1E910-965D-41E5-B4C1-72897A943EA5}" presName="node" presStyleLbl="node1" presStyleIdx="0" presStyleCnt="3" custRadScaleRad="105422" custRadScaleInc="4745">
        <dgm:presLayoutVars>
          <dgm:bulletEnabled val="1"/>
        </dgm:presLayoutVars>
      </dgm:prSet>
      <dgm:spPr/>
      <dgm:t>
        <a:bodyPr/>
        <a:lstStyle/>
        <a:p>
          <a:endParaRPr lang="hu-HU"/>
        </a:p>
      </dgm:t>
    </dgm:pt>
    <dgm:pt modelId="{EAE9F30F-A23E-4D57-98BD-84FD1F756746}" type="pres">
      <dgm:prSet presAssocID="{34B0574E-BB73-4543-98D2-BC52C92AB78A}" presName="parTrans" presStyleLbl="bgSibTrans2D1" presStyleIdx="1" presStyleCnt="3" custAng="15814"/>
      <dgm:spPr/>
      <dgm:t>
        <a:bodyPr/>
        <a:lstStyle/>
        <a:p>
          <a:endParaRPr lang="hu-HU"/>
        </a:p>
      </dgm:t>
    </dgm:pt>
    <dgm:pt modelId="{9B596B57-1E5F-478D-9C30-BD5AB9392989}" type="pres">
      <dgm:prSet presAssocID="{0C0AC654-D959-42FD-BAAD-D37D6A265B41}" presName="node" presStyleLbl="node1" presStyleIdx="1" presStyleCnt="3">
        <dgm:presLayoutVars>
          <dgm:bulletEnabled val="1"/>
        </dgm:presLayoutVars>
      </dgm:prSet>
      <dgm:spPr/>
      <dgm:t>
        <a:bodyPr/>
        <a:lstStyle/>
        <a:p>
          <a:endParaRPr lang="hu-HU"/>
        </a:p>
      </dgm:t>
    </dgm:pt>
    <dgm:pt modelId="{3ED914CA-C317-43E8-8532-88DC88F8649B}" type="pres">
      <dgm:prSet presAssocID="{F57A09A6-43D6-4814-88FB-AAB9DABF8972}" presName="parTrans" presStyleLbl="bgSibTrans2D1" presStyleIdx="2" presStyleCnt="3" custLinFactNeighborX="-15342" custLinFactNeighborY="44048"/>
      <dgm:spPr/>
      <dgm:t>
        <a:bodyPr/>
        <a:lstStyle/>
        <a:p>
          <a:endParaRPr lang="hu-HU"/>
        </a:p>
      </dgm:t>
    </dgm:pt>
    <dgm:pt modelId="{785EEF1E-B003-4CC6-AED9-0A369DEBEC9E}" type="pres">
      <dgm:prSet presAssocID="{3DEE5134-184A-498F-B0A9-8B2AE3DE1762}" presName="node" presStyleLbl="node1" presStyleIdx="2" presStyleCnt="3" custRadScaleRad="107409" custRadScaleInc="-4058">
        <dgm:presLayoutVars>
          <dgm:bulletEnabled val="1"/>
        </dgm:presLayoutVars>
      </dgm:prSet>
      <dgm:spPr/>
      <dgm:t>
        <a:bodyPr/>
        <a:lstStyle/>
        <a:p>
          <a:endParaRPr lang="hu-HU"/>
        </a:p>
      </dgm:t>
    </dgm:pt>
  </dgm:ptLst>
  <dgm:cxnLst>
    <dgm:cxn modelId="{857AF440-C07B-43DA-AACC-83E95BEBD12B}" type="presOf" srcId="{17C5C4BD-E9B6-4DD9-BCCE-58749A8EFE64}" destId="{D31BC7F1-CB8D-4DA0-ADA4-B23D84C35F6D}" srcOrd="0" destOrd="0" presId="urn:microsoft.com/office/officeart/2005/8/layout/radial4"/>
    <dgm:cxn modelId="{51E4991F-BEC8-47B0-A40A-C57695C985DA}" type="presOf" srcId="{3DEE5134-184A-498F-B0A9-8B2AE3DE1762}" destId="{785EEF1E-B003-4CC6-AED9-0A369DEBEC9E}" srcOrd="0" destOrd="0" presId="urn:microsoft.com/office/officeart/2005/8/layout/radial4"/>
    <dgm:cxn modelId="{173A3856-63EE-42BA-AE97-ED82870C9D5C}" type="presOf" srcId="{9F887B74-E03E-4CA8-A504-9A8B22FD622A}" destId="{95C48656-E78C-44B4-AF42-4D54A2D2091A}" srcOrd="0" destOrd="0" presId="urn:microsoft.com/office/officeart/2005/8/layout/radial4"/>
    <dgm:cxn modelId="{B2F46FD2-BBDB-4BE5-BC5A-D9E72D1884C0}" type="presOf" srcId="{3FB1E910-965D-41E5-B4C1-72897A943EA5}" destId="{B5E96D75-D210-41F3-BB58-7325AF7DEA5B}" srcOrd="0" destOrd="0" presId="urn:microsoft.com/office/officeart/2005/8/layout/radial4"/>
    <dgm:cxn modelId="{9A442266-3692-492D-AD54-FA83A9519BD3}" srcId="{17C5C4BD-E9B6-4DD9-BCCE-58749A8EFE64}" destId="{9F887B74-E03E-4CA8-A504-9A8B22FD622A}" srcOrd="0" destOrd="0" parTransId="{BC08D963-BF29-48CC-99AD-5BDD22572952}" sibTransId="{FCF8C12D-8273-4080-B6D7-5355652B1302}"/>
    <dgm:cxn modelId="{0B407BC9-93A3-433C-A92E-3FA6BE505508}" type="presOf" srcId="{F57A09A6-43D6-4814-88FB-AAB9DABF8972}" destId="{3ED914CA-C317-43E8-8532-88DC88F8649B}" srcOrd="0" destOrd="0" presId="urn:microsoft.com/office/officeart/2005/8/layout/radial4"/>
    <dgm:cxn modelId="{6109E59C-82AC-4118-939C-5549FAC79D8A}" srcId="{9F887B74-E03E-4CA8-A504-9A8B22FD622A}" destId="{0C0AC654-D959-42FD-BAAD-D37D6A265B41}" srcOrd="1" destOrd="0" parTransId="{34B0574E-BB73-4543-98D2-BC52C92AB78A}" sibTransId="{9B63DC0B-17D4-4C66-BB59-AE2FBF0DF69B}"/>
    <dgm:cxn modelId="{2545D788-7D40-46BB-8EB9-21E760A94DDC}" type="presOf" srcId="{0C0AC654-D959-42FD-BAAD-D37D6A265B41}" destId="{9B596B57-1E5F-478D-9C30-BD5AB9392989}" srcOrd="0" destOrd="0" presId="urn:microsoft.com/office/officeart/2005/8/layout/radial4"/>
    <dgm:cxn modelId="{FF02B647-B58B-4332-B30A-6BCE976061D5}" type="presOf" srcId="{D47FA997-B1F4-42F8-912D-F75998A3DDA4}" destId="{96EB524A-D479-4A4E-BCE6-C492775E8F96}" srcOrd="0" destOrd="0" presId="urn:microsoft.com/office/officeart/2005/8/layout/radial4"/>
    <dgm:cxn modelId="{1FBFCBC1-5B34-40EF-9B84-8988ED4B2E40}" type="presOf" srcId="{34B0574E-BB73-4543-98D2-BC52C92AB78A}" destId="{EAE9F30F-A23E-4D57-98BD-84FD1F756746}" srcOrd="0" destOrd="0" presId="urn:microsoft.com/office/officeart/2005/8/layout/radial4"/>
    <dgm:cxn modelId="{DF1496A3-24E6-4686-97AC-F3BA990F6101}" srcId="{9F887B74-E03E-4CA8-A504-9A8B22FD622A}" destId="{3FB1E910-965D-41E5-B4C1-72897A943EA5}" srcOrd="0" destOrd="0" parTransId="{D47FA997-B1F4-42F8-912D-F75998A3DDA4}" sibTransId="{DCA85FD4-8EA1-440B-BC5A-B7D0FD3EFD70}"/>
    <dgm:cxn modelId="{AAC15CEE-F708-414D-8747-A5EBB0548421}" srcId="{9F887B74-E03E-4CA8-A504-9A8B22FD622A}" destId="{3DEE5134-184A-498F-B0A9-8B2AE3DE1762}" srcOrd="2" destOrd="0" parTransId="{F57A09A6-43D6-4814-88FB-AAB9DABF8972}" sibTransId="{8E530BC4-6D4F-4E32-AA75-D92092D10F72}"/>
    <dgm:cxn modelId="{7FFFD544-EF6A-4C9E-B078-2EAC881BBEAB}" type="presParOf" srcId="{D31BC7F1-CB8D-4DA0-ADA4-B23D84C35F6D}" destId="{95C48656-E78C-44B4-AF42-4D54A2D2091A}" srcOrd="0" destOrd="0" presId="urn:microsoft.com/office/officeart/2005/8/layout/radial4"/>
    <dgm:cxn modelId="{E23820A4-AC6B-456B-945A-7CEB41ACCB76}" type="presParOf" srcId="{D31BC7F1-CB8D-4DA0-ADA4-B23D84C35F6D}" destId="{96EB524A-D479-4A4E-BCE6-C492775E8F96}" srcOrd="1" destOrd="0" presId="urn:microsoft.com/office/officeart/2005/8/layout/radial4"/>
    <dgm:cxn modelId="{953DCF44-AC1A-4007-9A9F-A979B235EF65}" type="presParOf" srcId="{D31BC7F1-CB8D-4DA0-ADA4-B23D84C35F6D}" destId="{B5E96D75-D210-41F3-BB58-7325AF7DEA5B}" srcOrd="2" destOrd="0" presId="urn:microsoft.com/office/officeart/2005/8/layout/radial4"/>
    <dgm:cxn modelId="{9504E5E9-244D-4F02-B246-A179F2279F14}" type="presParOf" srcId="{D31BC7F1-CB8D-4DA0-ADA4-B23D84C35F6D}" destId="{EAE9F30F-A23E-4D57-98BD-84FD1F756746}" srcOrd="3" destOrd="0" presId="urn:microsoft.com/office/officeart/2005/8/layout/radial4"/>
    <dgm:cxn modelId="{342A18B4-88AA-41BE-8471-EF0AE250D55A}" type="presParOf" srcId="{D31BC7F1-CB8D-4DA0-ADA4-B23D84C35F6D}" destId="{9B596B57-1E5F-478D-9C30-BD5AB9392989}" srcOrd="4" destOrd="0" presId="urn:microsoft.com/office/officeart/2005/8/layout/radial4"/>
    <dgm:cxn modelId="{0490E54C-849F-4AAB-BAE9-6C2AB15BEDC5}" type="presParOf" srcId="{D31BC7F1-CB8D-4DA0-ADA4-B23D84C35F6D}" destId="{3ED914CA-C317-43E8-8532-88DC88F8649B}" srcOrd="5" destOrd="0" presId="urn:microsoft.com/office/officeart/2005/8/layout/radial4"/>
    <dgm:cxn modelId="{95DE37D1-A7A7-4546-9471-FEED3E914DD1}" type="presParOf" srcId="{D31BC7F1-CB8D-4DA0-ADA4-B23D84C35F6D}" destId="{785EEF1E-B003-4CC6-AED9-0A369DEBEC9E}" srcOrd="6" destOrd="0" presId="urn:microsoft.com/office/officeart/2005/8/layout/radial4"/>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C48656-E78C-44B4-AF42-4D54A2D2091A}">
      <dsp:nvSpPr>
        <dsp:cNvPr id="0" name=""/>
        <dsp:cNvSpPr/>
      </dsp:nvSpPr>
      <dsp:spPr>
        <a:xfrm>
          <a:off x="1523509" y="1996636"/>
          <a:ext cx="2600727" cy="1966807"/>
        </a:xfrm>
        <a:prstGeom prst="ellipse">
          <a:avLst/>
        </a:prstGeom>
        <a:solidFill>
          <a:srgbClr val="0099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hu-HU" sz="2000" b="1" kern="1200" dirty="0" smtClean="0">
              <a:latin typeface="Franklin Gothic Medium Cond" pitchFamily="34" charset="0"/>
            </a:rPr>
            <a:t>Watson és Crick </a:t>
          </a:r>
        </a:p>
        <a:p>
          <a:pPr lvl="0" algn="ctr" defTabSz="889000">
            <a:lnSpc>
              <a:spcPct val="90000"/>
            </a:lnSpc>
            <a:spcBef>
              <a:spcPct val="0"/>
            </a:spcBef>
            <a:spcAft>
              <a:spcPct val="35000"/>
            </a:spcAft>
          </a:pPr>
          <a:r>
            <a:rPr lang="hu-HU" sz="2000" b="1" kern="1200" dirty="0" smtClean="0">
              <a:latin typeface="Franklin Gothic Medium Cond" pitchFamily="34" charset="0"/>
            </a:rPr>
            <a:t>kettős </a:t>
          </a:r>
          <a:r>
            <a:rPr lang="hu-HU" sz="2000" b="1" kern="1200" dirty="0" err="1" smtClean="0">
              <a:latin typeface="Franklin Gothic Medium Cond" pitchFamily="34" charset="0"/>
            </a:rPr>
            <a:t>hélix</a:t>
          </a:r>
          <a:r>
            <a:rPr lang="hu-HU" sz="2000" b="1" kern="1200" dirty="0" smtClean="0">
              <a:latin typeface="Franklin Gothic Medium Cond" pitchFamily="34" charset="0"/>
            </a:rPr>
            <a:t> modellje</a:t>
          </a:r>
          <a:endParaRPr lang="hu-HU" sz="2000" b="1" kern="1200" dirty="0">
            <a:latin typeface="Franklin Gothic Medium Cond" pitchFamily="34" charset="0"/>
          </a:endParaRPr>
        </a:p>
      </dsp:txBody>
      <dsp:txXfrm>
        <a:off x="1904377" y="2284668"/>
        <a:ext cx="1838991" cy="1390743"/>
      </dsp:txXfrm>
    </dsp:sp>
    <dsp:sp modelId="{96EB524A-D479-4A4E-BCE6-C492775E8F96}">
      <dsp:nvSpPr>
        <dsp:cNvPr id="0" name=""/>
        <dsp:cNvSpPr/>
      </dsp:nvSpPr>
      <dsp:spPr>
        <a:xfrm rot="13061648">
          <a:off x="918320" y="1735421"/>
          <a:ext cx="1265879" cy="506085"/>
        </a:xfrm>
        <a:prstGeom prst="leftArrow">
          <a:avLst>
            <a:gd name="adj1" fmla="val 60000"/>
            <a:gd name="adj2" fmla="val 50000"/>
          </a:avLst>
        </a:prstGeom>
        <a:solidFill>
          <a:schemeClr val="tx1">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B5E96D75-D210-41F3-BB58-7325AF7DEA5B}">
      <dsp:nvSpPr>
        <dsp:cNvPr id="0" name=""/>
        <dsp:cNvSpPr/>
      </dsp:nvSpPr>
      <dsp:spPr>
        <a:xfrm>
          <a:off x="10888" y="783372"/>
          <a:ext cx="1686950" cy="1349560"/>
        </a:xfrm>
        <a:prstGeom prst="roundRect">
          <a:avLst>
            <a:gd name="adj" fmla="val 10000"/>
          </a:avLst>
        </a:prstGeom>
        <a:solidFill>
          <a:srgbClr val="FFC0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0005" tIns="40005" rIns="40005" bIns="40005" numCol="1" spcCol="1270" anchor="ctr" anchorCtr="0">
          <a:noAutofit/>
        </a:bodyPr>
        <a:lstStyle/>
        <a:p>
          <a:pPr lvl="0" algn="ctr" defTabSz="933450">
            <a:lnSpc>
              <a:spcPct val="90000"/>
            </a:lnSpc>
            <a:spcBef>
              <a:spcPct val="0"/>
            </a:spcBef>
            <a:spcAft>
              <a:spcPct val="35000"/>
            </a:spcAft>
          </a:pPr>
          <a:r>
            <a:rPr lang="hu-HU" sz="2100" kern="1200" dirty="0" smtClean="0"/>
            <a:t>A DNS kémiai összetevői</a:t>
          </a:r>
          <a:endParaRPr lang="hu-HU" sz="2100" kern="1200" dirty="0"/>
        </a:p>
      </dsp:txBody>
      <dsp:txXfrm>
        <a:off x="50415" y="822899"/>
        <a:ext cx="1607896" cy="1270506"/>
      </dsp:txXfrm>
    </dsp:sp>
    <dsp:sp modelId="{EAE9F30F-A23E-4D57-98BD-84FD1F756746}">
      <dsp:nvSpPr>
        <dsp:cNvPr id="0" name=""/>
        <dsp:cNvSpPr/>
      </dsp:nvSpPr>
      <dsp:spPr>
        <a:xfrm rot="16200000">
          <a:off x="2168944" y="1021203"/>
          <a:ext cx="1294164" cy="506085"/>
        </a:xfrm>
        <a:prstGeom prst="leftArrow">
          <a:avLst>
            <a:gd name="adj1" fmla="val 60000"/>
            <a:gd name="adj2" fmla="val 5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9B596B57-1E5F-478D-9C30-BD5AB9392989}">
      <dsp:nvSpPr>
        <dsp:cNvPr id="0" name=""/>
        <dsp:cNvSpPr/>
      </dsp:nvSpPr>
      <dsp:spPr>
        <a:xfrm>
          <a:off x="1969574" y="-47609"/>
          <a:ext cx="1686950" cy="1349560"/>
        </a:xfrm>
        <a:prstGeom prst="roundRect">
          <a:avLst>
            <a:gd name="adj" fmla="val 10000"/>
          </a:avLst>
        </a:prstGeom>
        <a:solidFill>
          <a:srgbClr val="7030A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0005" tIns="40005" rIns="40005" bIns="40005" numCol="1" spcCol="1270" anchor="ctr" anchorCtr="0">
          <a:noAutofit/>
        </a:bodyPr>
        <a:lstStyle/>
        <a:p>
          <a:pPr lvl="0" algn="ctr" defTabSz="933450">
            <a:lnSpc>
              <a:spcPct val="90000"/>
            </a:lnSpc>
            <a:spcBef>
              <a:spcPct val="0"/>
            </a:spcBef>
            <a:spcAft>
              <a:spcPct val="35000"/>
            </a:spcAft>
          </a:pPr>
          <a:r>
            <a:rPr lang="hu-HU" sz="2100" kern="1200" dirty="0" smtClean="0"/>
            <a:t>A DNS röntgen diffrakciós képe</a:t>
          </a:r>
          <a:endParaRPr lang="hu-HU" sz="2100" kern="1200" dirty="0"/>
        </a:p>
      </dsp:txBody>
      <dsp:txXfrm>
        <a:off x="2009101" y="-8082"/>
        <a:ext cx="1607896" cy="1270506"/>
      </dsp:txXfrm>
    </dsp:sp>
    <dsp:sp modelId="{3ED914CA-C317-43E8-8532-88DC88F8649B}">
      <dsp:nvSpPr>
        <dsp:cNvPr id="0" name=""/>
        <dsp:cNvSpPr/>
      </dsp:nvSpPr>
      <dsp:spPr>
        <a:xfrm rot="19313654">
          <a:off x="3454836" y="1805103"/>
          <a:ext cx="1268357" cy="506085"/>
        </a:xfrm>
        <a:prstGeom prst="leftArrow">
          <a:avLst>
            <a:gd name="adj1" fmla="val 60000"/>
            <a:gd name="adj2" fmla="val 5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785EEF1E-B003-4CC6-AED9-0A369DEBEC9E}">
      <dsp:nvSpPr>
        <dsp:cNvPr id="0" name=""/>
        <dsp:cNvSpPr/>
      </dsp:nvSpPr>
      <dsp:spPr>
        <a:xfrm>
          <a:off x="3939149" y="769084"/>
          <a:ext cx="1686950" cy="1349560"/>
        </a:xfrm>
        <a:prstGeom prst="roundRect">
          <a:avLst>
            <a:gd name="adj" fmla="val 10000"/>
          </a:avLst>
        </a:prstGeom>
        <a:solidFill>
          <a:srgbClr val="FF00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0005" tIns="40005" rIns="40005" bIns="40005" numCol="1" spcCol="1270" anchor="ctr" anchorCtr="0">
          <a:noAutofit/>
        </a:bodyPr>
        <a:lstStyle/>
        <a:p>
          <a:pPr lvl="0" algn="ctr" defTabSz="933450">
            <a:lnSpc>
              <a:spcPct val="90000"/>
            </a:lnSpc>
            <a:spcBef>
              <a:spcPct val="0"/>
            </a:spcBef>
            <a:spcAft>
              <a:spcPct val="35000"/>
            </a:spcAft>
          </a:pPr>
          <a:r>
            <a:rPr lang="hu-HU" sz="2100" kern="1200" smtClean="0"/>
            <a:t>Chargaff-szabályok</a:t>
          </a:r>
          <a:endParaRPr lang="hu-HU" sz="2100" kern="1200" dirty="0"/>
        </a:p>
      </dsp:txBody>
      <dsp:txXfrm>
        <a:off x="3978676" y="808611"/>
        <a:ext cx="1607896" cy="1270506"/>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u-H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E73343-5E63-46C7-AE84-0A41E78D9F60}" type="datetimeFigureOut">
              <a:rPr lang="hu-HU" smtClean="0"/>
              <a:t>2015.04.08.</a:t>
            </a:fld>
            <a:endParaRPr lang="hu-H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u-H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u-H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u-H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27404A-3869-4478-822C-F163BA372564}" type="slidenum">
              <a:rPr lang="hu-HU" smtClean="0"/>
              <a:t>‹#›</a:t>
            </a:fld>
            <a:endParaRPr lang="hu-HU"/>
          </a:p>
        </p:txBody>
      </p:sp>
    </p:spTree>
    <p:extLst>
      <p:ext uri="{BB962C8B-B14F-4D97-AF65-F5344CB8AC3E}">
        <p14:creationId xmlns:p14="http://schemas.microsoft.com/office/powerpoint/2010/main" val="19655726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Diakép helye 1"/>
          <p:cNvSpPr>
            <a:spLocks noGrp="1" noRot="1" noChangeAspect="1" noTextEdit="1"/>
          </p:cNvSpPr>
          <p:nvPr>
            <p:ph type="sldImg"/>
          </p:nvPr>
        </p:nvSpPr>
        <p:spPr>
          <a:ln/>
        </p:spPr>
      </p:sp>
      <p:sp>
        <p:nvSpPr>
          <p:cNvPr id="78851" name="Jegyzetek hely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u-HU" altLang="hu-HU" smtClean="0"/>
          </a:p>
        </p:txBody>
      </p:sp>
      <p:sp>
        <p:nvSpPr>
          <p:cNvPr id="78852" name="Dia számának hely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60438" eaLnBrk="0" hangingPunct="0">
              <a:spcBef>
                <a:spcPct val="30000"/>
              </a:spcBef>
              <a:defRPr sz="1200">
                <a:solidFill>
                  <a:schemeClr val="tx1"/>
                </a:solidFill>
                <a:latin typeface="Times New Roman" panose="02020603050405020304" pitchFamily="18" charset="0"/>
              </a:defRPr>
            </a:lvl1pPr>
            <a:lvl2pPr marL="742950" indent="-285750" algn="l" defTabSz="960438" eaLnBrk="0" hangingPunct="0">
              <a:spcBef>
                <a:spcPct val="30000"/>
              </a:spcBef>
              <a:defRPr sz="1200">
                <a:solidFill>
                  <a:schemeClr val="tx1"/>
                </a:solidFill>
                <a:latin typeface="Times New Roman" panose="02020603050405020304" pitchFamily="18" charset="0"/>
              </a:defRPr>
            </a:lvl2pPr>
            <a:lvl3pPr marL="1143000" indent="-228600" algn="l" defTabSz="960438" eaLnBrk="0" hangingPunct="0">
              <a:spcBef>
                <a:spcPct val="30000"/>
              </a:spcBef>
              <a:defRPr sz="1200">
                <a:solidFill>
                  <a:schemeClr val="tx1"/>
                </a:solidFill>
                <a:latin typeface="Times New Roman" panose="02020603050405020304" pitchFamily="18" charset="0"/>
              </a:defRPr>
            </a:lvl3pPr>
            <a:lvl4pPr marL="1600200" indent="-228600" algn="l" defTabSz="960438" eaLnBrk="0" hangingPunct="0">
              <a:spcBef>
                <a:spcPct val="30000"/>
              </a:spcBef>
              <a:defRPr sz="1200">
                <a:solidFill>
                  <a:schemeClr val="tx1"/>
                </a:solidFill>
                <a:latin typeface="Times New Roman" panose="02020603050405020304" pitchFamily="18" charset="0"/>
              </a:defRPr>
            </a:lvl4pPr>
            <a:lvl5pPr marL="2057400" indent="-228600" algn="l" defTabSz="960438" eaLnBrk="0" hangingPunct="0">
              <a:spcBef>
                <a:spcPct val="30000"/>
              </a:spcBef>
              <a:defRPr sz="1200">
                <a:solidFill>
                  <a:schemeClr val="tx1"/>
                </a:solidFill>
                <a:latin typeface="Times New Roman" panose="02020603050405020304" pitchFamily="18" charset="0"/>
              </a:defRPr>
            </a:lvl5pPr>
            <a:lvl6pPr marL="2514600" indent="-228600" defTabSz="96043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043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043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0438"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701A3EA5-97AB-4481-8F58-1630201C14A9}" type="slidenum">
              <a:rPr lang="hu-HU" altLang="hu-HU" sz="1300"/>
              <a:pPr algn="r" eaLnBrk="1" hangingPunct="1">
                <a:spcBef>
                  <a:spcPct val="0"/>
                </a:spcBef>
              </a:pPr>
              <a:t>1</a:t>
            </a:fld>
            <a:endParaRPr lang="hu-HU" altLang="hu-HU" sz="1300"/>
          </a:p>
        </p:txBody>
      </p:sp>
    </p:spTree>
    <p:extLst>
      <p:ext uri="{BB962C8B-B14F-4D97-AF65-F5344CB8AC3E}">
        <p14:creationId xmlns:p14="http://schemas.microsoft.com/office/powerpoint/2010/main" val="16847464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Diakép helye 1"/>
          <p:cNvSpPr>
            <a:spLocks noGrp="1" noRot="1" noChangeAspect="1" noTextEdit="1"/>
          </p:cNvSpPr>
          <p:nvPr>
            <p:ph type="sldImg"/>
          </p:nvPr>
        </p:nvSpPr>
        <p:spPr>
          <a:ln/>
        </p:spPr>
      </p:sp>
      <p:sp>
        <p:nvSpPr>
          <p:cNvPr id="83971" name="Jegyzetek helye 2"/>
          <p:cNvSpPr>
            <a:spLocks noGrp="1"/>
          </p:cNvSpPr>
          <p:nvPr>
            <p:ph type="body" idx="1"/>
          </p:nvPr>
        </p:nvSpPr>
        <p:spPr>
          <a:ln/>
          <a:extLst/>
        </p:spPr>
        <p:txBody>
          <a:bodyPr/>
          <a:lstStyle/>
          <a:p>
            <a:pPr>
              <a:defRPr/>
            </a:pPr>
            <a:r>
              <a:rPr lang="hu-HU" dirty="0" smtClean="0"/>
              <a:t>Az </a:t>
            </a:r>
            <a:r>
              <a:rPr lang="hu-HU" dirty="0" err="1" smtClean="0"/>
              <a:t>örökítőanyag</a:t>
            </a:r>
            <a:r>
              <a:rPr lang="hu-HU" dirty="0" smtClean="0"/>
              <a:t> „feladatait” már jóval a </a:t>
            </a:r>
            <a:r>
              <a:rPr lang="hu-HU" dirty="0" err="1" smtClean="0"/>
              <a:t>szerkezetfelderítés</a:t>
            </a:r>
            <a:r>
              <a:rPr lang="hu-HU" dirty="0" smtClean="0"/>
              <a:t> előtt meghatározták</a:t>
            </a:r>
          </a:p>
          <a:p>
            <a:pPr>
              <a:defRPr/>
            </a:pPr>
            <a:endParaRPr lang="hu-HU" dirty="0" smtClean="0"/>
          </a:p>
          <a:p>
            <a:pPr marL="171450" indent="-171450">
              <a:buFont typeface="Arial" pitchFamily="34" charset="0"/>
              <a:buChar char="•"/>
              <a:defRPr/>
            </a:pPr>
            <a:r>
              <a:rPr lang="hu-HU" dirty="0" smtClean="0"/>
              <a:t>Információ </a:t>
            </a:r>
            <a:r>
              <a:rPr lang="hu-HU" b="1" dirty="0" smtClean="0"/>
              <a:t>tárolása</a:t>
            </a:r>
            <a:r>
              <a:rPr lang="hu-HU" dirty="0" smtClean="0"/>
              <a:t>, </a:t>
            </a:r>
            <a:r>
              <a:rPr lang="hu-HU" b="1" dirty="0" smtClean="0"/>
              <a:t>működtetése</a:t>
            </a:r>
            <a:r>
              <a:rPr lang="hu-HU" dirty="0" smtClean="0"/>
              <a:t>  KIFEJEZŐDÉS</a:t>
            </a:r>
          </a:p>
          <a:p>
            <a:pPr marL="171450" indent="-171450">
              <a:buFont typeface="Arial" pitchFamily="34" charset="0"/>
              <a:buChar char="•"/>
              <a:defRPr/>
            </a:pPr>
            <a:endParaRPr lang="hu-HU" dirty="0" smtClean="0"/>
          </a:p>
          <a:p>
            <a:pPr marL="171450" indent="-171450">
              <a:buFont typeface="Arial" pitchFamily="34" charset="0"/>
              <a:buChar char="•"/>
              <a:defRPr/>
            </a:pPr>
            <a:r>
              <a:rPr lang="hu-HU" dirty="0" smtClean="0"/>
              <a:t>Ezt az információt pontosan megkétszerezni és változatlan formában továbbadni (REPLIKÁCIÓ, </a:t>
            </a:r>
            <a:r>
              <a:rPr lang="hu-HU" b="1" dirty="0" smtClean="0"/>
              <a:t>megbízhatóan</a:t>
            </a:r>
            <a:r>
              <a:rPr lang="hu-HU" dirty="0" smtClean="0"/>
              <a:t>)</a:t>
            </a:r>
          </a:p>
          <a:p>
            <a:pPr marL="171450" indent="-171450">
              <a:buFont typeface="Arial" pitchFamily="34" charset="0"/>
              <a:buChar char="•"/>
              <a:defRPr/>
            </a:pPr>
            <a:endParaRPr lang="hu-HU" dirty="0" smtClean="0"/>
          </a:p>
          <a:p>
            <a:pPr marL="171450" indent="-171450">
              <a:buFont typeface="Arial" pitchFamily="34" charset="0"/>
              <a:buChar char="•"/>
              <a:defRPr/>
            </a:pPr>
            <a:r>
              <a:rPr lang="hu-HU" dirty="0" smtClean="0"/>
              <a:t>Változékonyság képessége (ritkán, de legyen rá képes </a:t>
            </a:r>
            <a:r>
              <a:rPr lang="hu-HU" dirty="0" smtClean="0">
                <a:sym typeface="Wingdings" pitchFamily="2" charset="2"/>
              </a:rPr>
              <a:t> egyrészt biztosítson lehetőséget az </a:t>
            </a:r>
            <a:r>
              <a:rPr lang="hu-HU" b="1" dirty="0" smtClean="0">
                <a:sym typeface="Wingdings" pitchFamily="2" charset="2"/>
              </a:rPr>
              <a:t>evolúció</a:t>
            </a:r>
            <a:r>
              <a:rPr lang="hu-HU" dirty="0" smtClean="0">
                <a:sym typeface="Wingdings" pitchFamily="2" charset="2"/>
              </a:rPr>
              <a:t>ra, másrészt </a:t>
            </a:r>
            <a:r>
              <a:rPr lang="hu-HU" b="1" dirty="0" smtClean="0">
                <a:sym typeface="Wingdings" pitchFamily="2" charset="2"/>
              </a:rPr>
              <a:t>stabil</a:t>
            </a:r>
            <a:r>
              <a:rPr lang="hu-HU" dirty="0" smtClean="0">
                <a:sym typeface="Wingdings" pitchFamily="2" charset="2"/>
              </a:rPr>
              <a:t> is legyen)</a:t>
            </a:r>
          </a:p>
          <a:p>
            <a:pPr marL="171450" indent="-171450">
              <a:buFont typeface="Arial" pitchFamily="34" charset="0"/>
              <a:buChar char="•"/>
              <a:defRPr/>
            </a:pPr>
            <a:endParaRPr lang="hu-HU" dirty="0" smtClean="0">
              <a:sym typeface="Wingdings" pitchFamily="2" charset="2"/>
            </a:endParaRPr>
          </a:p>
          <a:p>
            <a:pPr>
              <a:buFont typeface="Arial" pitchFamily="34" charset="0"/>
              <a:buNone/>
              <a:defRPr/>
            </a:pPr>
            <a:r>
              <a:rPr lang="hu-HU" dirty="0" smtClean="0">
                <a:sym typeface="Wingdings" pitchFamily="2" charset="2"/>
              </a:rPr>
              <a:t>Mint ahogy a korábbiakban szó volt róla, nem tartották a DNS-t ezen kritériumoknak megfelelőnek, hiszen kémiai felépítése meglehetősen egyszerű</a:t>
            </a:r>
          </a:p>
        </p:txBody>
      </p:sp>
      <p:sp>
        <p:nvSpPr>
          <p:cNvPr id="88068" name="Dia számának hely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60438" eaLnBrk="0" hangingPunct="0">
              <a:spcBef>
                <a:spcPct val="30000"/>
              </a:spcBef>
              <a:defRPr sz="1200">
                <a:solidFill>
                  <a:schemeClr val="tx1"/>
                </a:solidFill>
                <a:latin typeface="Times New Roman" panose="02020603050405020304" pitchFamily="18" charset="0"/>
              </a:defRPr>
            </a:lvl1pPr>
            <a:lvl2pPr marL="742950" indent="-285750" algn="l" defTabSz="960438" eaLnBrk="0" hangingPunct="0">
              <a:spcBef>
                <a:spcPct val="30000"/>
              </a:spcBef>
              <a:defRPr sz="1200">
                <a:solidFill>
                  <a:schemeClr val="tx1"/>
                </a:solidFill>
                <a:latin typeface="Times New Roman" panose="02020603050405020304" pitchFamily="18" charset="0"/>
              </a:defRPr>
            </a:lvl2pPr>
            <a:lvl3pPr marL="1143000" indent="-228600" algn="l" defTabSz="960438" eaLnBrk="0" hangingPunct="0">
              <a:spcBef>
                <a:spcPct val="30000"/>
              </a:spcBef>
              <a:defRPr sz="1200">
                <a:solidFill>
                  <a:schemeClr val="tx1"/>
                </a:solidFill>
                <a:latin typeface="Times New Roman" panose="02020603050405020304" pitchFamily="18" charset="0"/>
              </a:defRPr>
            </a:lvl3pPr>
            <a:lvl4pPr marL="1600200" indent="-228600" algn="l" defTabSz="960438" eaLnBrk="0" hangingPunct="0">
              <a:spcBef>
                <a:spcPct val="30000"/>
              </a:spcBef>
              <a:defRPr sz="1200">
                <a:solidFill>
                  <a:schemeClr val="tx1"/>
                </a:solidFill>
                <a:latin typeface="Times New Roman" panose="02020603050405020304" pitchFamily="18" charset="0"/>
              </a:defRPr>
            </a:lvl4pPr>
            <a:lvl5pPr marL="2057400" indent="-228600" algn="l" defTabSz="960438" eaLnBrk="0" hangingPunct="0">
              <a:spcBef>
                <a:spcPct val="30000"/>
              </a:spcBef>
              <a:defRPr sz="1200">
                <a:solidFill>
                  <a:schemeClr val="tx1"/>
                </a:solidFill>
                <a:latin typeface="Times New Roman" panose="02020603050405020304" pitchFamily="18" charset="0"/>
              </a:defRPr>
            </a:lvl5pPr>
            <a:lvl6pPr marL="2514600" indent="-228600" defTabSz="96043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043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043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0438"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C72BCD5B-8DB9-4A4E-9708-E7B02FD3D06B}" type="slidenum">
              <a:rPr lang="hu-HU" altLang="hu-HU" sz="1300"/>
              <a:pPr algn="r" eaLnBrk="1" hangingPunct="1">
                <a:spcBef>
                  <a:spcPct val="0"/>
                </a:spcBef>
              </a:pPr>
              <a:t>10</a:t>
            </a:fld>
            <a:endParaRPr lang="hu-HU" altLang="hu-HU" sz="1300"/>
          </a:p>
        </p:txBody>
      </p:sp>
    </p:spTree>
    <p:extLst>
      <p:ext uri="{BB962C8B-B14F-4D97-AF65-F5344CB8AC3E}">
        <p14:creationId xmlns:p14="http://schemas.microsoft.com/office/powerpoint/2010/main" val="10143305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Diakép helye 1"/>
          <p:cNvSpPr>
            <a:spLocks noGrp="1" noRot="1" noChangeAspect="1" noTextEdit="1"/>
          </p:cNvSpPr>
          <p:nvPr>
            <p:ph type="sldImg"/>
          </p:nvPr>
        </p:nvSpPr>
        <p:spPr>
          <a:ln/>
        </p:spPr>
      </p:sp>
      <p:sp>
        <p:nvSpPr>
          <p:cNvPr id="89091" name="Jegyzetek hely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u-HU" altLang="hu-HU" smtClean="0"/>
              <a:t>Elég sok információ állt rendelkezésre korábbról a modell megszületése előtt, azonban ezeket az ismereteket nem tudták összeilleszteni. Olyanok voltak, mint egy puzzle különálló darabjai, amelyeket Watson és Crick illesztettek össze egy egységes modellé.</a:t>
            </a:r>
          </a:p>
          <a:p>
            <a:endParaRPr lang="hu-HU" altLang="hu-HU" smtClean="0"/>
          </a:p>
        </p:txBody>
      </p:sp>
      <p:sp>
        <p:nvSpPr>
          <p:cNvPr id="89092" name="Dia számának hely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60438" eaLnBrk="0" hangingPunct="0">
              <a:spcBef>
                <a:spcPct val="30000"/>
              </a:spcBef>
              <a:defRPr sz="1200">
                <a:solidFill>
                  <a:schemeClr val="tx1"/>
                </a:solidFill>
                <a:latin typeface="Times New Roman" panose="02020603050405020304" pitchFamily="18" charset="0"/>
              </a:defRPr>
            </a:lvl1pPr>
            <a:lvl2pPr marL="742950" indent="-285750" algn="l" defTabSz="960438" eaLnBrk="0" hangingPunct="0">
              <a:spcBef>
                <a:spcPct val="30000"/>
              </a:spcBef>
              <a:defRPr sz="1200">
                <a:solidFill>
                  <a:schemeClr val="tx1"/>
                </a:solidFill>
                <a:latin typeface="Times New Roman" panose="02020603050405020304" pitchFamily="18" charset="0"/>
              </a:defRPr>
            </a:lvl2pPr>
            <a:lvl3pPr marL="1143000" indent="-228600" algn="l" defTabSz="960438" eaLnBrk="0" hangingPunct="0">
              <a:spcBef>
                <a:spcPct val="30000"/>
              </a:spcBef>
              <a:defRPr sz="1200">
                <a:solidFill>
                  <a:schemeClr val="tx1"/>
                </a:solidFill>
                <a:latin typeface="Times New Roman" panose="02020603050405020304" pitchFamily="18" charset="0"/>
              </a:defRPr>
            </a:lvl3pPr>
            <a:lvl4pPr marL="1600200" indent="-228600" algn="l" defTabSz="960438" eaLnBrk="0" hangingPunct="0">
              <a:spcBef>
                <a:spcPct val="30000"/>
              </a:spcBef>
              <a:defRPr sz="1200">
                <a:solidFill>
                  <a:schemeClr val="tx1"/>
                </a:solidFill>
                <a:latin typeface="Times New Roman" panose="02020603050405020304" pitchFamily="18" charset="0"/>
              </a:defRPr>
            </a:lvl4pPr>
            <a:lvl5pPr marL="2057400" indent="-228600" algn="l" defTabSz="960438" eaLnBrk="0" hangingPunct="0">
              <a:spcBef>
                <a:spcPct val="30000"/>
              </a:spcBef>
              <a:defRPr sz="1200">
                <a:solidFill>
                  <a:schemeClr val="tx1"/>
                </a:solidFill>
                <a:latin typeface="Times New Roman" panose="02020603050405020304" pitchFamily="18" charset="0"/>
              </a:defRPr>
            </a:lvl5pPr>
            <a:lvl6pPr marL="2514600" indent="-228600" defTabSz="96043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043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043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0438"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7DD3304F-E7A3-411B-AE9C-1F9FD2901F3C}" type="slidenum">
              <a:rPr lang="hu-HU" altLang="hu-HU" sz="1300"/>
              <a:pPr algn="r" eaLnBrk="1" hangingPunct="1">
                <a:spcBef>
                  <a:spcPct val="0"/>
                </a:spcBef>
              </a:pPr>
              <a:t>11</a:t>
            </a:fld>
            <a:endParaRPr lang="hu-HU" altLang="hu-HU" sz="1300"/>
          </a:p>
        </p:txBody>
      </p:sp>
    </p:spTree>
    <p:extLst>
      <p:ext uri="{BB962C8B-B14F-4D97-AF65-F5344CB8AC3E}">
        <p14:creationId xmlns:p14="http://schemas.microsoft.com/office/powerpoint/2010/main" val="39564446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Diakép helye 1"/>
          <p:cNvSpPr>
            <a:spLocks noGrp="1" noRot="1" noChangeAspect="1" noTextEdit="1"/>
          </p:cNvSpPr>
          <p:nvPr>
            <p:ph type="sldImg"/>
          </p:nvPr>
        </p:nvSpPr>
        <p:spPr>
          <a:ln/>
        </p:spPr>
      </p:sp>
      <p:sp>
        <p:nvSpPr>
          <p:cNvPr id="90115" name="Jegyzetek hely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u-HU" altLang="hu-HU" smtClean="0"/>
              <a:t>Melyek voltak ezek az információk?</a:t>
            </a:r>
          </a:p>
          <a:p>
            <a:endParaRPr lang="hu-HU" altLang="hu-HU" smtClean="0"/>
          </a:p>
          <a:p>
            <a:r>
              <a:rPr lang="hu-HU" altLang="hu-HU" smtClean="0"/>
              <a:t>A DNS kémiai összetevői</a:t>
            </a:r>
          </a:p>
          <a:p>
            <a:endParaRPr lang="hu-HU" altLang="hu-HU" smtClean="0"/>
          </a:p>
          <a:p>
            <a:r>
              <a:rPr lang="hu-HU" altLang="hu-HU" smtClean="0"/>
              <a:t>A Chargaff szabályok</a:t>
            </a:r>
          </a:p>
          <a:p>
            <a:endParaRPr lang="hu-HU" altLang="hu-HU" smtClean="0"/>
          </a:p>
          <a:p>
            <a:r>
              <a:rPr lang="hu-HU" altLang="hu-HU" smtClean="0"/>
              <a:t>A DNS röntgen diffrakciós képe</a:t>
            </a:r>
          </a:p>
        </p:txBody>
      </p:sp>
      <p:sp>
        <p:nvSpPr>
          <p:cNvPr id="90116" name="Dia számának hely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60438" eaLnBrk="0" hangingPunct="0">
              <a:spcBef>
                <a:spcPct val="30000"/>
              </a:spcBef>
              <a:defRPr sz="1200">
                <a:solidFill>
                  <a:schemeClr val="tx1"/>
                </a:solidFill>
                <a:latin typeface="Times New Roman" panose="02020603050405020304" pitchFamily="18" charset="0"/>
              </a:defRPr>
            </a:lvl1pPr>
            <a:lvl2pPr marL="742950" indent="-285750" algn="l" defTabSz="960438" eaLnBrk="0" hangingPunct="0">
              <a:spcBef>
                <a:spcPct val="30000"/>
              </a:spcBef>
              <a:defRPr sz="1200">
                <a:solidFill>
                  <a:schemeClr val="tx1"/>
                </a:solidFill>
                <a:latin typeface="Times New Roman" panose="02020603050405020304" pitchFamily="18" charset="0"/>
              </a:defRPr>
            </a:lvl2pPr>
            <a:lvl3pPr marL="1143000" indent="-228600" algn="l" defTabSz="960438" eaLnBrk="0" hangingPunct="0">
              <a:spcBef>
                <a:spcPct val="30000"/>
              </a:spcBef>
              <a:defRPr sz="1200">
                <a:solidFill>
                  <a:schemeClr val="tx1"/>
                </a:solidFill>
                <a:latin typeface="Times New Roman" panose="02020603050405020304" pitchFamily="18" charset="0"/>
              </a:defRPr>
            </a:lvl3pPr>
            <a:lvl4pPr marL="1600200" indent="-228600" algn="l" defTabSz="960438" eaLnBrk="0" hangingPunct="0">
              <a:spcBef>
                <a:spcPct val="30000"/>
              </a:spcBef>
              <a:defRPr sz="1200">
                <a:solidFill>
                  <a:schemeClr val="tx1"/>
                </a:solidFill>
                <a:latin typeface="Times New Roman" panose="02020603050405020304" pitchFamily="18" charset="0"/>
              </a:defRPr>
            </a:lvl4pPr>
            <a:lvl5pPr marL="2057400" indent="-228600" algn="l" defTabSz="960438" eaLnBrk="0" hangingPunct="0">
              <a:spcBef>
                <a:spcPct val="30000"/>
              </a:spcBef>
              <a:defRPr sz="1200">
                <a:solidFill>
                  <a:schemeClr val="tx1"/>
                </a:solidFill>
                <a:latin typeface="Times New Roman" panose="02020603050405020304" pitchFamily="18" charset="0"/>
              </a:defRPr>
            </a:lvl5pPr>
            <a:lvl6pPr marL="2514600" indent="-228600" defTabSz="96043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043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043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0438"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77925969-07C3-431C-8D55-BD8CB52C1BC1}" type="slidenum">
              <a:rPr lang="hu-HU" altLang="hu-HU" sz="1300"/>
              <a:pPr algn="r" eaLnBrk="1" hangingPunct="1">
                <a:spcBef>
                  <a:spcPct val="0"/>
                </a:spcBef>
              </a:pPr>
              <a:t>12</a:t>
            </a:fld>
            <a:endParaRPr lang="hu-HU" altLang="hu-HU" sz="1300"/>
          </a:p>
        </p:txBody>
      </p:sp>
    </p:spTree>
    <p:extLst>
      <p:ext uri="{BB962C8B-B14F-4D97-AF65-F5344CB8AC3E}">
        <p14:creationId xmlns:p14="http://schemas.microsoft.com/office/powerpoint/2010/main" val="6202229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Diakép helye 1"/>
          <p:cNvSpPr>
            <a:spLocks noGrp="1" noRot="1" noChangeAspect="1" noTextEdit="1"/>
          </p:cNvSpPr>
          <p:nvPr>
            <p:ph type="sldImg"/>
          </p:nvPr>
        </p:nvSpPr>
        <p:spPr>
          <a:ln/>
        </p:spPr>
      </p:sp>
      <p:sp>
        <p:nvSpPr>
          <p:cNvPr id="91139" name="Jegyzetek hely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u-HU" altLang="hu-HU" smtClean="0"/>
              <a:t>A DNS építőelemei a </a:t>
            </a:r>
            <a:r>
              <a:rPr lang="hu-HU" altLang="hu-HU" b="1" smtClean="0"/>
              <a:t>nukleotidok</a:t>
            </a:r>
            <a:r>
              <a:rPr lang="hu-HU" altLang="hu-HU" smtClean="0"/>
              <a:t>. </a:t>
            </a:r>
          </a:p>
          <a:p>
            <a:endParaRPr lang="hu-HU" altLang="hu-HU" smtClean="0"/>
          </a:p>
          <a:p>
            <a:r>
              <a:rPr lang="hu-HU" altLang="hu-HU" smtClean="0"/>
              <a:t>A nukleotidok 3 fő elemből állnak, egy foszfátból, egy cukoregységből, dezoxiribózból (azért dezoxi, mert a 2. szénatomjáról hiányzik az oxigén).  (ha csak cukor és bázis foszfát nélkül: </a:t>
            </a:r>
            <a:r>
              <a:rPr lang="hu-HU" altLang="hu-HU" b="1" smtClean="0"/>
              <a:t>nukleozid</a:t>
            </a:r>
            <a:r>
              <a:rPr lang="hu-HU" altLang="hu-HU" smtClean="0"/>
              <a:t>)</a:t>
            </a:r>
          </a:p>
          <a:p>
            <a:endParaRPr lang="hu-HU" altLang="hu-HU" smtClean="0"/>
          </a:p>
          <a:p>
            <a:r>
              <a:rPr lang="hu-HU" altLang="hu-HU" smtClean="0"/>
              <a:t>A dezoxiribóz 1. szénatomjához 4 féle bázis kapcsolódhat, a (duplagyűrűs szerkezetű) purin  bázisok : Adenin illetve guanin. És (az egy db hattagú gyűrűt tartalmazó) pirimidin bázisok: citozin illetve timin.</a:t>
            </a:r>
          </a:p>
          <a:p>
            <a:endParaRPr lang="hu-HU" altLang="hu-HU" smtClean="0"/>
          </a:p>
          <a:p>
            <a:r>
              <a:rPr lang="hu-HU" altLang="hu-HU" smtClean="0"/>
              <a:t>A bázisok, illetve a dezoxiribóz gyűrűalkotó atomjai számozottak, a dezoxiribóz esetében aposztroffal különböztetik meg a bázis atomjaitól (ezért az 5’, 3’ elnevezés is)</a:t>
            </a:r>
          </a:p>
          <a:p>
            <a:endParaRPr lang="hu-HU" altLang="hu-HU" smtClean="0"/>
          </a:p>
          <a:p>
            <a:r>
              <a:rPr lang="hu-HU" altLang="hu-HU" smtClean="0"/>
              <a:t>A foszfátcsoport a dezoxiribóz  5’ szénatomjához kapcsolódik, láncépüléskor a következő nukleotid foszfátcsoportja a dezoxiribóz 3’ OH-jához kapcsolódik foszfodiészter kötéssel, a lánc tehát mindig csak 5’ </a:t>
            </a:r>
            <a:r>
              <a:rPr lang="hu-HU" altLang="hu-HU" smtClean="0">
                <a:sym typeface="Wingdings" panose="05000000000000000000" pitchFamily="2" charset="2"/>
              </a:rPr>
              <a:t> 3’ irányban növekedhet</a:t>
            </a:r>
            <a:endParaRPr lang="hu-HU" altLang="hu-HU" smtClean="0"/>
          </a:p>
          <a:p>
            <a:endParaRPr lang="hu-HU" altLang="hu-HU" smtClean="0"/>
          </a:p>
        </p:txBody>
      </p:sp>
      <p:sp>
        <p:nvSpPr>
          <p:cNvPr id="91140" name="Dia számának hely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60438" eaLnBrk="0" hangingPunct="0">
              <a:spcBef>
                <a:spcPct val="30000"/>
              </a:spcBef>
              <a:defRPr sz="1200">
                <a:solidFill>
                  <a:schemeClr val="tx1"/>
                </a:solidFill>
                <a:latin typeface="Times New Roman" panose="02020603050405020304" pitchFamily="18" charset="0"/>
              </a:defRPr>
            </a:lvl1pPr>
            <a:lvl2pPr marL="742950" indent="-285750" algn="l" defTabSz="960438" eaLnBrk="0" hangingPunct="0">
              <a:spcBef>
                <a:spcPct val="30000"/>
              </a:spcBef>
              <a:defRPr sz="1200">
                <a:solidFill>
                  <a:schemeClr val="tx1"/>
                </a:solidFill>
                <a:latin typeface="Times New Roman" panose="02020603050405020304" pitchFamily="18" charset="0"/>
              </a:defRPr>
            </a:lvl2pPr>
            <a:lvl3pPr marL="1143000" indent="-228600" algn="l" defTabSz="960438" eaLnBrk="0" hangingPunct="0">
              <a:spcBef>
                <a:spcPct val="30000"/>
              </a:spcBef>
              <a:defRPr sz="1200">
                <a:solidFill>
                  <a:schemeClr val="tx1"/>
                </a:solidFill>
                <a:latin typeface="Times New Roman" panose="02020603050405020304" pitchFamily="18" charset="0"/>
              </a:defRPr>
            </a:lvl3pPr>
            <a:lvl4pPr marL="1600200" indent="-228600" algn="l" defTabSz="960438" eaLnBrk="0" hangingPunct="0">
              <a:spcBef>
                <a:spcPct val="30000"/>
              </a:spcBef>
              <a:defRPr sz="1200">
                <a:solidFill>
                  <a:schemeClr val="tx1"/>
                </a:solidFill>
                <a:latin typeface="Times New Roman" panose="02020603050405020304" pitchFamily="18" charset="0"/>
              </a:defRPr>
            </a:lvl4pPr>
            <a:lvl5pPr marL="2057400" indent="-228600" algn="l" defTabSz="960438" eaLnBrk="0" hangingPunct="0">
              <a:spcBef>
                <a:spcPct val="30000"/>
              </a:spcBef>
              <a:defRPr sz="1200">
                <a:solidFill>
                  <a:schemeClr val="tx1"/>
                </a:solidFill>
                <a:latin typeface="Times New Roman" panose="02020603050405020304" pitchFamily="18" charset="0"/>
              </a:defRPr>
            </a:lvl5pPr>
            <a:lvl6pPr marL="2514600" indent="-228600" defTabSz="96043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043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043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0438"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72C73233-94A6-4292-96AF-B764B684C7EC}" type="slidenum">
              <a:rPr lang="hu-HU" altLang="hu-HU" sz="1300"/>
              <a:pPr algn="r" eaLnBrk="1" hangingPunct="1">
                <a:spcBef>
                  <a:spcPct val="0"/>
                </a:spcBef>
              </a:pPr>
              <a:t>13</a:t>
            </a:fld>
            <a:endParaRPr lang="hu-HU" altLang="hu-HU" sz="1300"/>
          </a:p>
        </p:txBody>
      </p:sp>
    </p:spTree>
    <p:extLst>
      <p:ext uri="{BB962C8B-B14F-4D97-AF65-F5344CB8AC3E}">
        <p14:creationId xmlns:p14="http://schemas.microsoft.com/office/powerpoint/2010/main" val="11073600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Diakép helye 1"/>
          <p:cNvSpPr>
            <a:spLocks noGrp="1" noRot="1" noChangeAspect="1" noTextEdit="1"/>
          </p:cNvSpPr>
          <p:nvPr>
            <p:ph type="sldImg"/>
          </p:nvPr>
        </p:nvSpPr>
        <p:spPr>
          <a:ln/>
        </p:spPr>
      </p:sp>
      <p:sp>
        <p:nvSpPr>
          <p:cNvPr id="92163" name="Jegyzetek hely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u-HU" altLang="hu-HU" smtClean="0"/>
          </a:p>
        </p:txBody>
      </p:sp>
      <p:sp>
        <p:nvSpPr>
          <p:cNvPr id="92164" name="Dia számának hely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60438" eaLnBrk="0" hangingPunct="0">
              <a:spcBef>
                <a:spcPct val="30000"/>
              </a:spcBef>
              <a:defRPr sz="1200">
                <a:solidFill>
                  <a:schemeClr val="tx1"/>
                </a:solidFill>
                <a:latin typeface="Times New Roman" panose="02020603050405020304" pitchFamily="18" charset="0"/>
              </a:defRPr>
            </a:lvl1pPr>
            <a:lvl2pPr marL="742950" indent="-285750" algn="l" defTabSz="960438" eaLnBrk="0" hangingPunct="0">
              <a:spcBef>
                <a:spcPct val="30000"/>
              </a:spcBef>
              <a:defRPr sz="1200">
                <a:solidFill>
                  <a:schemeClr val="tx1"/>
                </a:solidFill>
                <a:latin typeface="Times New Roman" panose="02020603050405020304" pitchFamily="18" charset="0"/>
              </a:defRPr>
            </a:lvl2pPr>
            <a:lvl3pPr marL="1143000" indent="-228600" algn="l" defTabSz="960438" eaLnBrk="0" hangingPunct="0">
              <a:spcBef>
                <a:spcPct val="30000"/>
              </a:spcBef>
              <a:defRPr sz="1200">
                <a:solidFill>
                  <a:schemeClr val="tx1"/>
                </a:solidFill>
                <a:latin typeface="Times New Roman" panose="02020603050405020304" pitchFamily="18" charset="0"/>
              </a:defRPr>
            </a:lvl3pPr>
            <a:lvl4pPr marL="1600200" indent="-228600" algn="l" defTabSz="960438" eaLnBrk="0" hangingPunct="0">
              <a:spcBef>
                <a:spcPct val="30000"/>
              </a:spcBef>
              <a:defRPr sz="1200">
                <a:solidFill>
                  <a:schemeClr val="tx1"/>
                </a:solidFill>
                <a:latin typeface="Times New Roman" panose="02020603050405020304" pitchFamily="18" charset="0"/>
              </a:defRPr>
            </a:lvl4pPr>
            <a:lvl5pPr marL="2057400" indent="-228600" algn="l" defTabSz="960438" eaLnBrk="0" hangingPunct="0">
              <a:spcBef>
                <a:spcPct val="30000"/>
              </a:spcBef>
              <a:defRPr sz="1200">
                <a:solidFill>
                  <a:schemeClr val="tx1"/>
                </a:solidFill>
                <a:latin typeface="Times New Roman" panose="02020603050405020304" pitchFamily="18" charset="0"/>
              </a:defRPr>
            </a:lvl5pPr>
            <a:lvl6pPr marL="2514600" indent="-228600" defTabSz="96043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043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043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0438"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4E217896-E471-4DCB-B073-B3114B2827B7}" type="slidenum">
              <a:rPr lang="hu-HU" altLang="hu-HU" sz="1300"/>
              <a:pPr algn="r" eaLnBrk="1" hangingPunct="1">
                <a:spcBef>
                  <a:spcPct val="0"/>
                </a:spcBef>
              </a:pPr>
              <a:t>14</a:t>
            </a:fld>
            <a:endParaRPr lang="hu-HU" altLang="hu-HU" sz="1300"/>
          </a:p>
        </p:txBody>
      </p:sp>
    </p:spTree>
    <p:extLst>
      <p:ext uri="{BB962C8B-B14F-4D97-AF65-F5344CB8AC3E}">
        <p14:creationId xmlns:p14="http://schemas.microsoft.com/office/powerpoint/2010/main" val="17847903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Diakép helye 1"/>
          <p:cNvSpPr>
            <a:spLocks noGrp="1" noRot="1" noChangeAspect="1" noTextEdit="1"/>
          </p:cNvSpPr>
          <p:nvPr>
            <p:ph type="sldImg"/>
          </p:nvPr>
        </p:nvSpPr>
        <p:spPr>
          <a:ln/>
        </p:spPr>
      </p:sp>
      <p:sp>
        <p:nvSpPr>
          <p:cNvPr id="93187" name="Jegyzetek hely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buFontTx/>
              <a:buAutoNum type="arabicPeriod"/>
            </a:pPr>
            <a:r>
              <a:rPr lang="hu-HU" altLang="hu-HU" smtClean="0"/>
              <a:t>Az élőlények DNS-áben a pirimidin és purin nukleotidok mennyisége megegyezik</a:t>
            </a:r>
          </a:p>
          <a:p>
            <a:pPr marL="228600" indent="-228600">
              <a:buFontTx/>
              <a:buAutoNum type="arabicPeriod"/>
            </a:pPr>
            <a:endParaRPr lang="hu-HU" altLang="hu-HU" smtClean="0"/>
          </a:p>
          <a:p>
            <a:pPr marL="228600" indent="-228600">
              <a:buFontTx/>
              <a:buAutoNum type="arabicPeriod"/>
            </a:pPr>
            <a:r>
              <a:rPr lang="hu-HU" altLang="hu-HU" smtClean="0"/>
              <a:t> A timin mennyisége egyenlő az adeninnal, a citozin pedig a guaninnal</a:t>
            </a:r>
          </a:p>
          <a:p>
            <a:pPr marL="228600" indent="-228600">
              <a:buFontTx/>
              <a:buAutoNum type="arabicPeriod"/>
            </a:pPr>
            <a:endParaRPr lang="hu-HU" altLang="hu-HU" smtClean="0"/>
          </a:p>
          <a:p>
            <a:pPr marL="228600" indent="-228600">
              <a:buFontTx/>
              <a:buAutoNum type="arabicPeriod"/>
            </a:pPr>
            <a:r>
              <a:rPr lang="hu-HU" altLang="hu-HU" smtClean="0"/>
              <a:t>DE az A+T és C+G nem egyenlők, arányuk az élőlényre jellemző, amiből a DNS származik (mennyire GC gazdag)</a:t>
            </a:r>
          </a:p>
        </p:txBody>
      </p:sp>
      <p:sp>
        <p:nvSpPr>
          <p:cNvPr id="93188" name="Dia számának hely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60438" eaLnBrk="0" hangingPunct="0">
              <a:spcBef>
                <a:spcPct val="30000"/>
              </a:spcBef>
              <a:defRPr sz="1200">
                <a:solidFill>
                  <a:schemeClr val="tx1"/>
                </a:solidFill>
                <a:latin typeface="Times New Roman" panose="02020603050405020304" pitchFamily="18" charset="0"/>
              </a:defRPr>
            </a:lvl1pPr>
            <a:lvl2pPr marL="742950" indent="-285750" algn="l" defTabSz="960438" eaLnBrk="0" hangingPunct="0">
              <a:spcBef>
                <a:spcPct val="30000"/>
              </a:spcBef>
              <a:defRPr sz="1200">
                <a:solidFill>
                  <a:schemeClr val="tx1"/>
                </a:solidFill>
                <a:latin typeface="Times New Roman" panose="02020603050405020304" pitchFamily="18" charset="0"/>
              </a:defRPr>
            </a:lvl2pPr>
            <a:lvl3pPr marL="1143000" indent="-228600" algn="l" defTabSz="960438" eaLnBrk="0" hangingPunct="0">
              <a:spcBef>
                <a:spcPct val="30000"/>
              </a:spcBef>
              <a:defRPr sz="1200">
                <a:solidFill>
                  <a:schemeClr val="tx1"/>
                </a:solidFill>
                <a:latin typeface="Times New Roman" panose="02020603050405020304" pitchFamily="18" charset="0"/>
              </a:defRPr>
            </a:lvl3pPr>
            <a:lvl4pPr marL="1600200" indent="-228600" algn="l" defTabSz="960438" eaLnBrk="0" hangingPunct="0">
              <a:spcBef>
                <a:spcPct val="30000"/>
              </a:spcBef>
              <a:defRPr sz="1200">
                <a:solidFill>
                  <a:schemeClr val="tx1"/>
                </a:solidFill>
                <a:latin typeface="Times New Roman" panose="02020603050405020304" pitchFamily="18" charset="0"/>
              </a:defRPr>
            </a:lvl4pPr>
            <a:lvl5pPr marL="2057400" indent="-228600" algn="l" defTabSz="960438" eaLnBrk="0" hangingPunct="0">
              <a:spcBef>
                <a:spcPct val="30000"/>
              </a:spcBef>
              <a:defRPr sz="1200">
                <a:solidFill>
                  <a:schemeClr val="tx1"/>
                </a:solidFill>
                <a:latin typeface="Times New Roman" panose="02020603050405020304" pitchFamily="18" charset="0"/>
              </a:defRPr>
            </a:lvl5pPr>
            <a:lvl6pPr marL="2514600" indent="-228600" defTabSz="96043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043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043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0438"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B99D2CBB-E793-4F6E-9DBF-F4C0BE6C5CC3}" type="slidenum">
              <a:rPr lang="hu-HU" altLang="hu-HU" sz="1300"/>
              <a:pPr algn="r" eaLnBrk="1" hangingPunct="1">
                <a:spcBef>
                  <a:spcPct val="0"/>
                </a:spcBef>
              </a:pPr>
              <a:t>15</a:t>
            </a:fld>
            <a:endParaRPr lang="hu-HU" altLang="hu-HU" sz="1300"/>
          </a:p>
        </p:txBody>
      </p:sp>
    </p:spTree>
    <p:extLst>
      <p:ext uri="{BB962C8B-B14F-4D97-AF65-F5344CB8AC3E}">
        <p14:creationId xmlns:p14="http://schemas.microsoft.com/office/powerpoint/2010/main" val="15021288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Diakép helye 1"/>
          <p:cNvSpPr>
            <a:spLocks noGrp="1" noRot="1" noChangeAspect="1" noTextEdit="1"/>
          </p:cNvSpPr>
          <p:nvPr>
            <p:ph type="sldImg"/>
          </p:nvPr>
        </p:nvSpPr>
        <p:spPr>
          <a:ln/>
        </p:spPr>
      </p:sp>
      <p:sp>
        <p:nvSpPr>
          <p:cNvPr id="94211" name="Jegyzetek hely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u-HU" altLang="hu-HU" smtClean="0"/>
              <a:t>Néhány példa a különböző fajok AT/GC arányára. A hányados értelmezése:   pl az ember AT gazdagabb, míg mondjuk a mycobaktériumnál a hányados &lt;1 , tehát GC gazdagabb</a:t>
            </a:r>
          </a:p>
        </p:txBody>
      </p:sp>
      <p:sp>
        <p:nvSpPr>
          <p:cNvPr id="94212" name="Dia számának hely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60438" eaLnBrk="0" hangingPunct="0">
              <a:spcBef>
                <a:spcPct val="30000"/>
              </a:spcBef>
              <a:defRPr sz="1200">
                <a:solidFill>
                  <a:schemeClr val="tx1"/>
                </a:solidFill>
                <a:latin typeface="Times New Roman" panose="02020603050405020304" pitchFamily="18" charset="0"/>
              </a:defRPr>
            </a:lvl1pPr>
            <a:lvl2pPr marL="742950" indent="-285750" algn="l" defTabSz="960438" eaLnBrk="0" hangingPunct="0">
              <a:spcBef>
                <a:spcPct val="30000"/>
              </a:spcBef>
              <a:defRPr sz="1200">
                <a:solidFill>
                  <a:schemeClr val="tx1"/>
                </a:solidFill>
                <a:latin typeface="Times New Roman" panose="02020603050405020304" pitchFamily="18" charset="0"/>
              </a:defRPr>
            </a:lvl2pPr>
            <a:lvl3pPr marL="1143000" indent="-228600" algn="l" defTabSz="960438" eaLnBrk="0" hangingPunct="0">
              <a:spcBef>
                <a:spcPct val="30000"/>
              </a:spcBef>
              <a:defRPr sz="1200">
                <a:solidFill>
                  <a:schemeClr val="tx1"/>
                </a:solidFill>
                <a:latin typeface="Times New Roman" panose="02020603050405020304" pitchFamily="18" charset="0"/>
              </a:defRPr>
            </a:lvl3pPr>
            <a:lvl4pPr marL="1600200" indent="-228600" algn="l" defTabSz="960438" eaLnBrk="0" hangingPunct="0">
              <a:spcBef>
                <a:spcPct val="30000"/>
              </a:spcBef>
              <a:defRPr sz="1200">
                <a:solidFill>
                  <a:schemeClr val="tx1"/>
                </a:solidFill>
                <a:latin typeface="Times New Roman" panose="02020603050405020304" pitchFamily="18" charset="0"/>
              </a:defRPr>
            </a:lvl4pPr>
            <a:lvl5pPr marL="2057400" indent="-228600" algn="l" defTabSz="960438" eaLnBrk="0" hangingPunct="0">
              <a:spcBef>
                <a:spcPct val="30000"/>
              </a:spcBef>
              <a:defRPr sz="1200">
                <a:solidFill>
                  <a:schemeClr val="tx1"/>
                </a:solidFill>
                <a:latin typeface="Times New Roman" panose="02020603050405020304" pitchFamily="18" charset="0"/>
              </a:defRPr>
            </a:lvl5pPr>
            <a:lvl6pPr marL="2514600" indent="-228600" defTabSz="96043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043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043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0438"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44376E0F-3BE0-42A3-B82F-232F75F81CA3}" type="slidenum">
              <a:rPr lang="hu-HU" altLang="hu-HU" sz="1300"/>
              <a:pPr algn="r" eaLnBrk="1" hangingPunct="1">
                <a:spcBef>
                  <a:spcPct val="0"/>
                </a:spcBef>
              </a:pPr>
              <a:t>16</a:t>
            </a:fld>
            <a:endParaRPr lang="hu-HU" altLang="hu-HU" sz="1300"/>
          </a:p>
        </p:txBody>
      </p:sp>
    </p:spTree>
    <p:extLst>
      <p:ext uri="{BB962C8B-B14F-4D97-AF65-F5344CB8AC3E}">
        <p14:creationId xmlns:p14="http://schemas.microsoft.com/office/powerpoint/2010/main" val="18446443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Diakép helye 1"/>
          <p:cNvSpPr>
            <a:spLocks noGrp="1" noRot="1" noChangeAspect="1" noTextEdit="1"/>
          </p:cNvSpPr>
          <p:nvPr>
            <p:ph type="sldImg"/>
          </p:nvPr>
        </p:nvSpPr>
        <p:spPr>
          <a:ln/>
        </p:spPr>
      </p:sp>
      <p:sp>
        <p:nvSpPr>
          <p:cNvPr id="95235" name="Jegyzetek hely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u-HU" altLang="hu-HU" smtClean="0"/>
              <a:t>Röntgen diffrakciós analízis:</a:t>
            </a:r>
          </a:p>
          <a:p>
            <a:endParaRPr lang="hu-HU" altLang="hu-HU" smtClean="0"/>
          </a:p>
          <a:p>
            <a:r>
              <a:rPr lang="hu-HU" altLang="hu-HU" smtClean="0"/>
              <a:t>Maurice Wilkins és Rosalind Franklin</a:t>
            </a:r>
          </a:p>
          <a:p>
            <a:endParaRPr lang="hu-HU" altLang="hu-HU" smtClean="0"/>
          </a:p>
          <a:p>
            <a:r>
              <a:rPr lang="hu-HU" altLang="hu-HU" smtClean="0"/>
              <a:t>A módszer elve: a rtg sugárzás a DNS szálra vetül, a DNS szál fényszórását fényérzékeny filmen detektálják (a becsapódási pontok helye adja meg a szórások szögét)</a:t>
            </a:r>
          </a:p>
          <a:p>
            <a:endParaRPr lang="hu-HU" altLang="hu-HU" smtClean="0"/>
          </a:p>
          <a:p>
            <a:r>
              <a:rPr lang="hu-HU" altLang="hu-HU" smtClean="0"/>
              <a:t>A szórásszögekből információ nyerhető az atomok/atomcsoportok elhelyezkedéséről</a:t>
            </a:r>
          </a:p>
          <a:p>
            <a:endParaRPr lang="hu-HU" altLang="hu-HU" smtClean="0"/>
          </a:p>
          <a:p>
            <a:r>
              <a:rPr lang="hu-HU" altLang="hu-HU" smtClean="0"/>
              <a:t>A becsapódási pontok kiértékelése bonyolult matematikai módszerekkel történik (ebbe most nem megyünk bele)</a:t>
            </a:r>
          </a:p>
          <a:p>
            <a:endParaRPr lang="hu-HU" altLang="hu-HU" smtClean="0"/>
          </a:p>
          <a:p>
            <a:endParaRPr lang="hu-HU" altLang="hu-HU" smtClean="0"/>
          </a:p>
        </p:txBody>
      </p:sp>
      <p:sp>
        <p:nvSpPr>
          <p:cNvPr id="95236" name="Dia számának hely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60438" eaLnBrk="0" hangingPunct="0">
              <a:spcBef>
                <a:spcPct val="30000"/>
              </a:spcBef>
              <a:defRPr sz="1200">
                <a:solidFill>
                  <a:schemeClr val="tx1"/>
                </a:solidFill>
                <a:latin typeface="Times New Roman" panose="02020603050405020304" pitchFamily="18" charset="0"/>
              </a:defRPr>
            </a:lvl1pPr>
            <a:lvl2pPr marL="742950" indent="-285750" algn="l" defTabSz="960438" eaLnBrk="0" hangingPunct="0">
              <a:spcBef>
                <a:spcPct val="30000"/>
              </a:spcBef>
              <a:defRPr sz="1200">
                <a:solidFill>
                  <a:schemeClr val="tx1"/>
                </a:solidFill>
                <a:latin typeface="Times New Roman" panose="02020603050405020304" pitchFamily="18" charset="0"/>
              </a:defRPr>
            </a:lvl2pPr>
            <a:lvl3pPr marL="1143000" indent="-228600" algn="l" defTabSz="960438" eaLnBrk="0" hangingPunct="0">
              <a:spcBef>
                <a:spcPct val="30000"/>
              </a:spcBef>
              <a:defRPr sz="1200">
                <a:solidFill>
                  <a:schemeClr val="tx1"/>
                </a:solidFill>
                <a:latin typeface="Times New Roman" panose="02020603050405020304" pitchFamily="18" charset="0"/>
              </a:defRPr>
            </a:lvl3pPr>
            <a:lvl4pPr marL="1600200" indent="-228600" algn="l" defTabSz="960438" eaLnBrk="0" hangingPunct="0">
              <a:spcBef>
                <a:spcPct val="30000"/>
              </a:spcBef>
              <a:defRPr sz="1200">
                <a:solidFill>
                  <a:schemeClr val="tx1"/>
                </a:solidFill>
                <a:latin typeface="Times New Roman" panose="02020603050405020304" pitchFamily="18" charset="0"/>
              </a:defRPr>
            </a:lvl4pPr>
            <a:lvl5pPr marL="2057400" indent="-228600" algn="l" defTabSz="960438" eaLnBrk="0" hangingPunct="0">
              <a:spcBef>
                <a:spcPct val="30000"/>
              </a:spcBef>
              <a:defRPr sz="1200">
                <a:solidFill>
                  <a:schemeClr val="tx1"/>
                </a:solidFill>
                <a:latin typeface="Times New Roman" panose="02020603050405020304" pitchFamily="18" charset="0"/>
              </a:defRPr>
            </a:lvl5pPr>
            <a:lvl6pPr marL="2514600" indent="-228600" defTabSz="96043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043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043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0438"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4D8FB86D-8A6A-431D-B6C7-1E187AE64CC7}" type="slidenum">
              <a:rPr lang="hu-HU" altLang="hu-HU" sz="1300"/>
              <a:pPr algn="r" eaLnBrk="1" hangingPunct="1">
                <a:spcBef>
                  <a:spcPct val="0"/>
                </a:spcBef>
              </a:pPr>
              <a:t>17</a:t>
            </a:fld>
            <a:endParaRPr lang="hu-HU" altLang="hu-HU" sz="1300"/>
          </a:p>
        </p:txBody>
      </p:sp>
    </p:spTree>
    <p:extLst>
      <p:ext uri="{BB962C8B-B14F-4D97-AF65-F5344CB8AC3E}">
        <p14:creationId xmlns:p14="http://schemas.microsoft.com/office/powerpoint/2010/main" val="17426335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Diakép helye 1"/>
          <p:cNvSpPr>
            <a:spLocks noGrp="1" noRot="1" noChangeAspect="1" noTextEdit="1"/>
          </p:cNvSpPr>
          <p:nvPr>
            <p:ph type="sldImg"/>
          </p:nvPr>
        </p:nvSpPr>
        <p:spPr>
          <a:ln/>
        </p:spPr>
      </p:sp>
      <p:sp>
        <p:nvSpPr>
          <p:cNvPr id="90115" name="Jegyzetek helye 2"/>
          <p:cNvSpPr>
            <a:spLocks noGrp="1"/>
          </p:cNvSpPr>
          <p:nvPr>
            <p:ph type="body" idx="1"/>
          </p:nvPr>
        </p:nvSpPr>
        <p:spPr>
          <a:ln/>
          <a:extLst/>
        </p:spPr>
        <p:txBody>
          <a:bodyPr/>
          <a:lstStyle/>
          <a:p>
            <a:pPr>
              <a:defRPr/>
            </a:pPr>
            <a:r>
              <a:rPr lang="hu-HU" dirty="0" smtClean="0"/>
              <a:t>A kapott ábra alapján a DNS: </a:t>
            </a:r>
          </a:p>
          <a:p>
            <a:pPr>
              <a:defRPr/>
            </a:pPr>
            <a:endParaRPr lang="hu-HU" dirty="0" smtClean="0"/>
          </a:p>
          <a:p>
            <a:pPr marL="171450" indent="-171450">
              <a:lnSpc>
                <a:spcPct val="150000"/>
              </a:lnSpc>
              <a:buFont typeface="Arial" pitchFamily="34" charset="0"/>
              <a:buChar char="•"/>
              <a:defRPr/>
            </a:pPr>
            <a:r>
              <a:rPr lang="hu-HU" dirty="0" smtClean="0"/>
              <a:t>hosszú és vékony, fonalszerű</a:t>
            </a:r>
          </a:p>
          <a:p>
            <a:pPr marL="171450" indent="-171450">
              <a:lnSpc>
                <a:spcPct val="150000"/>
              </a:lnSpc>
              <a:buFont typeface="Arial" pitchFamily="34" charset="0"/>
              <a:buChar char="•"/>
              <a:defRPr/>
            </a:pPr>
            <a:endParaRPr lang="hu-HU" dirty="0" smtClean="0"/>
          </a:p>
          <a:p>
            <a:pPr marL="171450" indent="-171450">
              <a:lnSpc>
                <a:spcPct val="150000"/>
              </a:lnSpc>
              <a:buFont typeface="Arial" pitchFamily="34" charset="0"/>
              <a:buChar char="•"/>
              <a:defRPr/>
            </a:pPr>
            <a:r>
              <a:rPr lang="hu-HU" dirty="0" smtClean="0"/>
              <a:t>Két, egymással párhuzamos szerkezetből áll, ami a teljes molekula hosszán végigfut</a:t>
            </a:r>
          </a:p>
          <a:p>
            <a:pPr marL="171450" indent="-171450">
              <a:lnSpc>
                <a:spcPct val="150000"/>
              </a:lnSpc>
              <a:buFont typeface="Arial" pitchFamily="34" charset="0"/>
              <a:buChar char="•"/>
              <a:defRPr/>
            </a:pPr>
            <a:endParaRPr lang="hu-HU" dirty="0" smtClean="0"/>
          </a:p>
          <a:p>
            <a:pPr marL="171450" indent="-171450">
              <a:lnSpc>
                <a:spcPct val="150000"/>
              </a:lnSpc>
              <a:buFont typeface="Arial" pitchFamily="34" charset="0"/>
              <a:buChar char="•"/>
              <a:defRPr/>
            </a:pPr>
            <a:r>
              <a:rPr lang="hu-HU" dirty="0" smtClean="0"/>
              <a:t>Átmérője egyenletes</a:t>
            </a:r>
          </a:p>
          <a:p>
            <a:pPr marL="171450" indent="-171450">
              <a:lnSpc>
                <a:spcPct val="150000"/>
              </a:lnSpc>
              <a:buFont typeface="Arial" pitchFamily="34" charset="0"/>
              <a:buChar char="•"/>
              <a:defRPr/>
            </a:pPr>
            <a:endParaRPr lang="hu-HU" dirty="0" smtClean="0"/>
          </a:p>
          <a:p>
            <a:pPr marL="171450" indent="-171450">
              <a:lnSpc>
                <a:spcPct val="150000"/>
              </a:lnSpc>
              <a:buFont typeface="Arial" pitchFamily="34" charset="0"/>
              <a:buChar char="•"/>
              <a:defRPr/>
            </a:pPr>
            <a:r>
              <a:rPr lang="hu-HU" dirty="0" err="1" smtClean="0"/>
              <a:t>Helikális</a:t>
            </a:r>
            <a:r>
              <a:rPr lang="hu-HU" dirty="0" smtClean="0"/>
              <a:t> szerkezetű</a:t>
            </a:r>
          </a:p>
          <a:p>
            <a:pPr marL="171450" indent="-171450">
              <a:lnSpc>
                <a:spcPct val="150000"/>
              </a:lnSpc>
              <a:buFont typeface="Arial" pitchFamily="34" charset="0"/>
              <a:buChar char="•"/>
              <a:defRPr/>
            </a:pPr>
            <a:endParaRPr lang="hu-HU" dirty="0" smtClean="0"/>
          </a:p>
          <a:p>
            <a:pPr>
              <a:lnSpc>
                <a:spcPct val="150000"/>
              </a:lnSpc>
              <a:buFont typeface="Arial" pitchFamily="34" charset="0"/>
              <a:buNone/>
              <a:defRPr/>
            </a:pPr>
            <a:r>
              <a:rPr lang="hu-HU" dirty="0" err="1" smtClean="0"/>
              <a:t>Rosalind</a:t>
            </a:r>
            <a:r>
              <a:rPr lang="hu-HU" dirty="0" smtClean="0"/>
              <a:t> Franklin legjobb felvételét mutatták meg (a tudta nélkül) Watsonnak és Cricknek. </a:t>
            </a:r>
            <a:r>
              <a:rPr lang="hu-HU" b="1" dirty="0" smtClean="0"/>
              <a:t>Ez volt a legfontosabb eleme a </a:t>
            </a:r>
            <a:r>
              <a:rPr lang="hu-HU" b="1" dirty="0" err="1" smtClean="0"/>
              <a:t>puzzle-nak</a:t>
            </a:r>
            <a:r>
              <a:rPr lang="hu-HU" b="1" dirty="0" smtClean="0"/>
              <a:t>, </a:t>
            </a:r>
            <a:r>
              <a:rPr lang="hu-HU" dirty="0" smtClean="0"/>
              <a:t>ami lehetővé tette a kettős spirál modell </a:t>
            </a:r>
            <a:r>
              <a:rPr lang="hu-HU" dirty="0" err="1" smtClean="0"/>
              <a:t>megalkozását</a:t>
            </a:r>
            <a:r>
              <a:rPr lang="hu-HU" dirty="0" smtClean="0"/>
              <a:t>. Sajnos a Nobel - díjat Franklin már nem érte meg, rákban meghalt, és Nobelt post </a:t>
            </a:r>
            <a:r>
              <a:rPr lang="hu-HU" dirty="0" err="1" smtClean="0"/>
              <a:t>humus</a:t>
            </a:r>
            <a:r>
              <a:rPr lang="hu-HU" dirty="0" smtClean="0"/>
              <a:t> nem adnak.</a:t>
            </a:r>
          </a:p>
          <a:p>
            <a:pPr>
              <a:lnSpc>
                <a:spcPct val="150000"/>
              </a:lnSpc>
              <a:buFont typeface="Arial" pitchFamily="34" charset="0"/>
              <a:buNone/>
              <a:defRPr/>
            </a:pPr>
            <a:endParaRPr lang="hu-HU" dirty="0" smtClean="0"/>
          </a:p>
          <a:p>
            <a:pPr>
              <a:lnSpc>
                <a:spcPct val="150000"/>
              </a:lnSpc>
              <a:buFont typeface="Arial" pitchFamily="34" charset="0"/>
              <a:buNone/>
              <a:defRPr/>
            </a:pPr>
            <a:endParaRPr lang="hu-HU" dirty="0" smtClean="0"/>
          </a:p>
        </p:txBody>
      </p:sp>
      <p:sp>
        <p:nvSpPr>
          <p:cNvPr id="96260" name="Dia számának hely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60438" eaLnBrk="0" hangingPunct="0">
              <a:spcBef>
                <a:spcPct val="30000"/>
              </a:spcBef>
              <a:defRPr sz="1200">
                <a:solidFill>
                  <a:schemeClr val="tx1"/>
                </a:solidFill>
                <a:latin typeface="Times New Roman" panose="02020603050405020304" pitchFamily="18" charset="0"/>
              </a:defRPr>
            </a:lvl1pPr>
            <a:lvl2pPr marL="742950" indent="-285750" algn="l" defTabSz="960438" eaLnBrk="0" hangingPunct="0">
              <a:spcBef>
                <a:spcPct val="30000"/>
              </a:spcBef>
              <a:defRPr sz="1200">
                <a:solidFill>
                  <a:schemeClr val="tx1"/>
                </a:solidFill>
                <a:latin typeface="Times New Roman" panose="02020603050405020304" pitchFamily="18" charset="0"/>
              </a:defRPr>
            </a:lvl2pPr>
            <a:lvl3pPr marL="1143000" indent="-228600" algn="l" defTabSz="960438" eaLnBrk="0" hangingPunct="0">
              <a:spcBef>
                <a:spcPct val="30000"/>
              </a:spcBef>
              <a:defRPr sz="1200">
                <a:solidFill>
                  <a:schemeClr val="tx1"/>
                </a:solidFill>
                <a:latin typeface="Times New Roman" panose="02020603050405020304" pitchFamily="18" charset="0"/>
              </a:defRPr>
            </a:lvl3pPr>
            <a:lvl4pPr marL="1600200" indent="-228600" algn="l" defTabSz="960438" eaLnBrk="0" hangingPunct="0">
              <a:spcBef>
                <a:spcPct val="30000"/>
              </a:spcBef>
              <a:defRPr sz="1200">
                <a:solidFill>
                  <a:schemeClr val="tx1"/>
                </a:solidFill>
                <a:latin typeface="Times New Roman" panose="02020603050405020304" pitchFamily="18" charset="0"/>
              </a:defRPr>
            </a:lvl4pPr>
            <a:lvl5pPr marL="2057400" indent="-228600" algn="l" defTabSz="960438" eaLnBrk="0" hangingPunct="0">
              <a:spcBef>
                <a:spcPct val="30000"/>
              </a:spcBef>
              <a:defRPr sz="1200">
                <a:solidFill>
                  <a:schemeClr val="tx1"/>
                </a:solidFill>
                <a:latin typeface="Times New Roman" panose="02020603050405020304" pitchFamily="18" charset="0"/>
              </a:defRPr>
            </a:lvl5pPr>
            <a:lvl6pPr marL="2514600" indent="-228600" defTabSz="96043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043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043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0438"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F4C40ECC-B700-4724-9DA6-1A59DD3E2164}" type="slidenum">
              <a:rPr lang="hu-HU" altLang="hu-HU" sz="1300"/>
              <a:pPr algn="r" eaLnBrk="1" hangingPunct="1">
                <a:spcBef>
                  <a:spcPct val="0"/>
                </a:spcBef>
              </a:pPr>
              <a:t>18</a:t>
            </a:fld>
            <a:endParaRPr lang="hu-HU" altLang="hu-HU" sz="1300"/>
          </a:p>
        </p:txBody>
      </p:sp>
    </p:spTree>
    <p:extLst>
      <p:ext uri="{BB962C8B-B14F-4D97-AF65-F5344CB8AC3E}">
        <p14:creationId xmlns:p14="http://schemas.microsoft.com/office/powerpoint/2010/main" val="5798499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Diakép helye 1"/>
          <p:cNvSpPr>
            <a:spLocks noGrp="1" noRot="1" noChangeAspect="1" noTextEdit="1"/>
          </p:cNvSpPr>
          <p:nvPr>
            <p:ph type="sldImg"/>
          </p:nvPr>
        </p:nvSpPr>
        <p:spPr>
          <a:ln/>
        </p:spPr>
      </p:sp>
      <p:sp>
        <p:nvSpPr>
          <p:cNvPr id="97283" name="Jegyzetek hely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u-HU" altLang="hu-HU" smtClean="0"/>
              <a:t>Watson: amerikai mikrobiális genetikus</a:t>
            </a:r>
          </a:p>
          <a:p>
            <a:r>
              <a:rPr lang="hu-HU" altLang="hu-HU" smtClean="0"/>
              <a:t>Crick: angol fizikus</a:t>
            </a:r>
          </a:p>
          <a:p>
            <a:endParaRPr lang="hu-HU" altLang="hu-HU" smtClean="0"/>
          </a:p>
          <a:p>
            <a:r>
              <a:rPr lang="hu-HU" altLang="hu-HU" smtClean="0"/>
              <a:t>Watson és Crick tehát összeillesztették a rtg. diffr. adatokat, a Chargaff szabályokat és a DNS alkotóiról felhalmozódott kémiai ismereteket és 1953-ban  megalkották a DNS szerkezetének kettős hélix modelljét, ami forradalmi ötlet volt és számos kérdést megválaszolt, ugyanis a modell magában hordozta a kódolás és átírás mechanizmusát is. A szerkezet megfelelt az összes kritériumnak, amit az örökítőanyaggal szemben támasztottak.</a:t>
            </a:r>
          </a:p>
          <a:p>
            <a:endParaRPr lang="hu-HU" altLang="hu-HU" smtClean="0"/>
          </a:p>
          <a:p>
            <a:r>
              <a:rPr lang="hu-HU" altLang="hu-HU" smtClean="0"/>
              <a:t>Ezzel lehetővé tette a gének működési mechanizmusának megértését molekuláris szinten. </a:t>
            </a:r>
          </a:p>
          <a:p>
            <a:endParaRPr lang="hu-HU" altLang="hu-HU" smtClean="0"/>
          </a:p>
          <a:p>
            <a:r>
              <a:rPr lang="hu-HU" altLang="hu-HU" smtClean="0"/>
              <a:t>A felfedezés óta több, mint 50 év telt el, mégis még ma is aktív kutatási terület a replikáció mechanizmusa.</a:t>
            </a:r>
          </a:p>
        </p:txBody>
      </p:sp>
      <p:sp>
        <p:nvSpPr>
          <p:cNvPr id="97284" name="Dia számának hely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60438" eaLnBrk="0" hangingPunct="0">
              <a:spcBef>
                <a:spcPct val="30000"/>
              </a:spcBef>
              <a:defRPr sz="1200">
                <a:solidFill>
                  <a:schemeClr val="tx1"/>
                </a:solidFill>
                <a:latin typeface="Times New Roman" panose="02020603050405020304" pitchFamily="18" charset="0"/>
              </a:defRPr>
            </a:lvl1pPr>
            <a:lvl2pPr marL="742950" indent="-285750" algn="l" defTabSz="960438" eaLnBrk="0" hangingPunct="0">
              <a:spcBef>
                <a:spcPct val="30000"/>
              </a:spcBef>
              <a:defRPr sz="1200">
                <a:solidFill>
                  <a:schemeClr val="tx1"/>
                </a:solidFill>
                <a:latin typeface="Times New Roman" panose="02020603050405020304" pitchFamily="18" charset="0"/>
              </a:defRPr>
            </a:lvl2pPr>
            <a:lvl3pPr marL="1143000" indent="-228600" algn="l" defTabSz="960438" eaLnBrk="0" hangingPunct="0">
              <a:spcBef>
                <a:spcPct val="30000"/>
              </a:spcBef>
              <a:defRPr sz="1200">
                <a:solidFill>
                  <a:schemeClr val="tx1"/>
                </a:solidFill>
                <a:latin typeface="Times New Roman" panose="02020603050405020304" pitchFamily="18" charset="0"/>
              </a:defRPr>
            </a:lvl3pPr>
            <a:lvl4pPr marL="1600200" indent="-228600" algn="l" defTabSz="960438" eaLnBrk="0" hangingPunct="0">
              <a:spcBef>
                <a:spcPct val="30000"/>
              </a:spcBef>
              <a:defRPr sz="1200">
                <a:solidFill>
                  <a:schemeClr val="tx1"/>
                </a:solidFill>
                <a:latin typeface="Times New Roman" panose="02020603050405020304" pitchFamily="18" charset="0"/>
              </a:defRPr>
            </a:lvl4pPr>
            <a:lvl5pPr marL="2057400" indent="-228600" algn="l" defTabSz="960438" eaLnBrk="0" hangingPunct="0">
              <a:spcBef>
                <a:spcPct val="30000"/>
              </a:spcBef>
              <a:defRPr sz="1200">
                <a:solidFill>
                  <a:schemeClr val="tx1"/>
                </a:solidFill>
                <a:latin typeface="Times New Roman" panose="02020603050405020304" pitchFamily="18" charset="0"/>
              </a:defRPr>
            </a:lvl5pPr>
            <a:lvl6pPr marL="2514600" indent="-228600" defTabSz="96043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043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043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0438"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1CC2DA38-B85C-45CC-BAC4-59C70850A4CC}" type="slidenum">
              <a:rPr lang="hu-HU" altLang="hu-HU" sz="1300"/>
              <a:pPr algn="r" eaLnBrk="1" hangingPunct="1">
                <a:spcBef>
                  <a:spcPct val="0"/>
                </a:spcBef>
              </a:pPr>
              <a:t>19</a:t>
            </a:fld>
            <a:endParaRPr lang="hu-HU" altLang="hu-HU" sz="1300"/>
          </a:p>
        </p:txBody>
      </p:sp>
    </p:spTree>
    <p:extLst>
      <p:ext uri="{BB962C8B-B14F-4D97-AF65-F5344CB8AC3E}">
        <p14:creationId xmlns:p14="http://schemas.microsoft.com/office/powerpoint/2010/main" val="2921326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Diakép helye 1"/>
          <p:cNvSpPr>
            <a:spLocks noGrp="1" noRot="1" noChangeAspect="1" noTextEdit="1"/>
          </p:cNvSpPr>
          <p:nvPr>
            <p:ph type="sldImg"/>
          </p:nvPr>
        </p:nvSpPr>
        <p:spPr>
          <a:ln/>
        </p:spPr>
      </p:sp>
      <p:sp>
        <p:nvSpPr>
          <p:cNvPr id="79875" name="Jegyzetek hely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u-HU" altLang="hu-HU" smtClean="0"/>
          </a:p>
          <a:p>
            <a:endParaRPr lang="hu-HU" altLang="hu-HU" smtClean="0"/>
          </a:p>
        </p:txBody>
      </p:sp>
      <p:sp>
        <p:nvSpPr>
          <p:cNvPr id="79876" name="Dia számának hely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60438" eaLnBrk="0" hangingPunct="0">
              <a:spcBef>
                <a:spcPct val="30000"/>
              </a:spcBef>
              <a:defRPr sz="1200">
                <a:solidFill>
                  <a:schemeClr val="tx1"/>
                </a:solidFill>
                <a:latin typeface="Times New Roman" panose="02020603050405020304" pitchFamily="18" charset="0"/>
              </a:defRPr>
            </a:lvl1pPr>
            <a:lvl2pPr marL="742950" indent="-285750" algn="l" defTabSz="960438" eaLnBrk="0" hangingPunct="0">
              <a:spcBef>
                <a:spcPct val="30000"/>
              </a:spcBef>
              <a:defRPr sz="1200">
                <a:solidFill>
                  <a:schemeClr val="tx1"/>
                </a:solidFill>
                <a:latin typeface="Times New Roman" panose="02020603050405020304" pitchFamily="18" charset="0"/>
              </a:defRPr>
            </a:lvl2pPr>
            <a:lvl3pPr marL="1143000" indent="-228600" algn="l" defTabSz="960438" eaLnBrk="0" hangingPunct="0">
              <a:spcBef>
                <a:spcPct val="30000"/>
              </a:spcBef>
              <a:defRPr sz="1200">
                <a:solidFill>
                  <a:schemeClr val="tx1"/>
                </a:solidFill>
                <a:latin typeface="Times New Roman" panose="02020603050405020304" pitchFamily="18" charset="0"/>
              </a:defRPr>
            </a:lvl3pPr>
            <a:lvl4pPr marL="1600200" indent="-228600" algn="l" defTabSz="960438" eaLnBrk="0" hangingPunct="0">
              <a:spcBef>
                <a:spcPct val="30000"/>
              </a:spcBef>
              <a:defRPr sz="1200">
                <a:solidFill>
                  <a:schemeClr val="tx1"/>
                </a:solidFill>
                <a:latin typeface="Times New Roman" panose="02020603050405020304" pitchFamily="18" charset="0"/>
              </a:defRPr>
            </a:lvl4pPr>
            <a:lvl5pPr marL="2057400" indent="-228600" algn="l" defTabSz="960438" eaLnBrk="0" hangingPunct="0">
              <a:spcBef>
                <a:spcPct val="30000"/>
              </a:spcBef>
              <a:defRPr sz="1200">
                <a:solidFill>
                  <a:schemeClr val="tx1"/>
                </a:solidFill>
                <a:latin typeface="Times New Roman" panose="02020603050405020304" pitchFamily="18" charset="0"/>
              </a:defRPr>
            </a:lvl5pPr>
            <a:lvl6pPr marL="2514600" indent="-228600" defTabSz="96043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043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043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0438"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2F223A7C-07E8-4DCC-B1DF-83C8A89736BB}" type="slidenum">
              <a:rPr lang="hu-HU" altLang="hu-HU" sz="1300"/>
              <a:pPr algn="r" eaLnBrk="1" hangingPunct="1">
                <a:spcBef>
                  <a:spcPct val="0"/>
                </a:spcBef>
              </a:pPr>
              <a:t>2</a:t>
            </a:fld>
            <a:endParaRPr lang="hu-HU" altLang="hu-HU" sz="1300"/>
          </a:p>
        </p:txBody>
      </p:sp>
    </p:spTree>
    <p:extLst>
      <p:ext uri="{BB962C8B-B14F-4D97-AF65-F5344CB8AC3E}">
        <p14:creationId xmlns:p14="http://schemas.microsoft.com/office/powerpoint/2010/main" val="18531576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Diakép helye 1"/>
          <p:cNvSpPr>
            <a:spLocks noGrp="1" noRot="1" noChangeAspect="1" noTextEdit="1"/>
          </p:cNvSpPr>
          <p:nvPr>
            <p:ph type="sldImg"/>
          </p:nvPr>
        </p:nvSpPr>
        <p:spPr>
          <a:ln/>
        </p:spPr>
      </p:sp>
      <p:sp>
        <p:nvSpPr>
          <p:cNvPr id="98307" name="Jegyzetek hely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u-HU" altLang="hu-HU" smtClean="0"/>
              <a:t>Ez a ma már mindannyiunk által jól ismert szerkezet.</a:t>
            </a:r>
          </a:p>
          <a:p>
            <a:endParaRPr lang="hu-HU" altLang="hu-HU" smtClean="0"/>
          </a:p>
          <a:p>
            <a:pPr eaLnBrk="1" hangingPunct="1">
              <a:lnSpc>
                <a:spcPct val="70000"/>
              </a:lnSpc>
              <a:spcBef>
                <a:spcPct val="50000"/>
              </a:spcBef>
              <a:buFontTx/>
              <a:buChar char="-"/>
            </a:pPr>
            <a:r>
              <a:rPr lang="hu-HU" altLang="hu-HU" smtClean="0"/>
              <a:t>2 nukleotid szálból áll, a spirál belseje felé álló bázisokat hidrogén hidak tartják össze. </a:t>
            </a:r>
            <a:r>
              <a:rPr lang="hu-HU" altLang="hu-HU" smtClean="0">
                <a:solidFill>
                  <a:schemeClr val="tx2"/>
                </a:solidFill>
              </a:rPr>
              <a:t>A bázisok lapos molekuláinak síkja merőleges </a:t>
            </a:r>
          </a:p>
          <a:p>
            <a:pPr eaLnBrk="1" hangingPunct="1">
              <a:lnSpc>
                <a:spcPct val="70000"/>
              </a:lnSpc>
              <a:spcBef>
                <a:spcPct val="50000"/>
              </a:spcBef>
            </a:pPr>
            <a:r>
              <a:rPr lang="hu-HU" altLang="hu-HU" smtClean="0">
                <a:solidFill>
                  <a:schemeClr val="tx2"/>
                </a:solidFill>
              </a:rPr>
              <a:t>   a szál hossztengelyére, </a:t>
            </a:r>
            <a:r>
              <a:rPr lang="hu-HU" altLang="hu-HU" smtClean="0"/>
              <a:t>az egésznek csigalépcsőszerű formát adva.</a:t>
            </a:r>
          </a:p>
        </p:txBody>
      </p:sp>
      <p:sp>
        <p:nvSpPr>
          <p:cNvPr id="98308" name="Dia számának hely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60438" eaLnBrk="0" hangingPunct="0">
              <a:spcBef>
                <a:spcPct val="30000"/>
              </a:spcBef>
              <a:defRPr sz="1200">
                <a:solidFill>
                  <a:schemeClr val="tx1"/>
                </a:solidFill>
                <a:latin typeface="Times New Roman" panose="02020603050405020304" pitchFamily="18" charset="0"/>
              </a:defRPr>
            </a:lvl1pPr>
            <a:lvl2pPr marL="742950" indent="-285750" algn="l" defTabSz="960438" eaLnBrk="0" hangingPunct="0">
              <a:spcBef>
                <a:spcPct val="30000"/>
              </a:spcBef>
              <a:defRPr sz="1200">
                <a:solidFill>
                  <a:schemeClr val="tx1"/>
                </a:solidFill>
                <a:latin typeface="Times New Roman" panose="02020603050405020304" pitchFamily="18" charset="0"/>
              </a:defRPr>
            </a:lvl2pPr>
            <a:lvl3pPr marL="1143000" indent="-228600" algn="l" defTabSz="960438" eaLnBrk="0" hangingPunct="0">
              <a:spcBef>
                <a:spcPct val="30000"/>
              </a:spcBef>
              <a:defRPr sz="1200">
                <a:solidFill>
                  <a:schemeClr val="tx1"/>
                </a:solidFill>
                <a:latin typeface="Times New Roman" panose="02020603050405020304" pitchFamily="18" charset="0"/>
              </a:defRPr>
            </a:lvl3pPr>
            <a:lvl4pPr marL="1600200" indent="-228600" algn="l" defTabSz="960438" eaLnBrk="0" hangingPunct="0">
              <a:spcBef>
                <a:spcPct val="30000"/>
              </a:spcBef>
              <a:defRPr sz="1200">
                <a:solidFill>
                  <a:schemeClr val="tx1"/>
                </a:solidFill>
                <a:latin typeface="Times New Roman" panose="02020603050405020304" pitchFamily="18" charset="0"/>
              </a:defRPr>
            </a:lvl4pPr>
            <a:lvl5pPr marL="2057400" indent="-228600" algn="l" defTabSz="960438" eaLnBrk="0" hangingPunct="0">
              <a:spcBef>
                <a:spcPct val="30000"/>
              </a:spcBef>
              <a:defRPr sz="1200">
                <a:solidFill>
                  <a:schemeClr val="tx1"/>
                </a:solidFill>
                <a:latin typeface="Times New Roman" panose="02020603050405020304" pitchFamily="18" charset="0"/>
              </a:defRPr>
            </a:lvl5pPr>
            <a:lvl6pPr marL="2514600" indent="-228600" defTabSz="96043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043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043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0438"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40CF7410-3C8C-4E79-874D-DB733A04CB1C}" type="slidenum">
              <a:rPr lang="hu-HU" altLang="hu-HU" sz="1300"/>
              <a:pPr algn="r" eaLnBrk="1" hangingPunct="1">
                <a:spcBef>
                  <a:spcPct val="0"/>
                </a:spcBef>
              </a:pPr>
              <a:t>20</a:t>
            </a:fld>
            <a:endParaRPr lang="hu-HU" altLang="hu-HU" sz="1300"/>
          </a:p>
        </p:txBody>
      </p:sp>
    </p:spTree>
    <p:extLst>
      <p:ext uri="{BB962C8B-B14F-4D97-AF65-F5344CB8AC3E}">
        <p14:creationId xmlns:p14="http://schemas.microsoft.com/office/powerpoint/2010/main" val="37853465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Diakép helye 1"/>
          <p:cNvSpPr>
            <a:spLocks noGrp="1" noRot="1" noChangeAspect="1" noTextEdit="1"/>
          </p:cNvSpPr>
          <p:nvPr>
            <p:ph type="sldImg"/>
          </p:nvPr>
        </p:nvSpPr>
        <p:spPr>
          <a:ln/>
        </p:spPr>
      </p:sp>
      <p:sp>
        <p:nvSpPr>
          <p:cNvPr id="99331" name="Jegyzetek hely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u-HU" altLang="hu-HU" smtClean="0"/>
              <a:t>Ahogy már korábban szó volt róla, az alapvázat a cukor-foszfát gerinc alkotja, amit foszfodiészter kötések kapcsolnak össze. Mivel a következő nukleotid foszfátcsoportja az előző dezoxiribóz 3’ OH-jához kapcsolódik, a DNS szálnak mindig </a:t>
            </a:r>
            <a:r>
              <a:rPr lang="hu-HU" altLang="hu-HU" b="1" smtClean="0"/>
              <a:t>5’ </a:t>
            </a:r>
            <a:r>
              <a:rPr lang="hu-HU" altLang="hu-HU" b="1" smtClean="0">
                <a:sym typeface="Wingdings" panose="05000000000000000000" pitchFamily="2" charset="2"/>
              </a:rPr>
              <a:t> 3’ polaritása </a:t>
            </a:r>
            <a:r>
              <a:rPr lang="hu-HU" altLang="hu-HU" smtClean="0">
                <a:sym typeface="Wingdings" panose="05000000000000000000" pitchFamily="2" charset="2"/>
              </a:rPr>
              <a:t>lesz, az átírás során is csak ebbe az irányban tudnak az új bázisok beépülni</a:t>
            </a:r>
            <a:endParaRPr lang="hu-HU" altLang="hu-HU" smtClean="0"/>
          </a:p>
        </p:txBody>
      </p:sp>
      <p:sp>
        <p:nvSpPr>
          <p:cNvPr id="99332" name="Dia számának hely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60438" eaLnBrk="0" hangingPunct="0">
              <a:spcBef>
                <a:spcPct val="30000"/>
              </a:spcBef>
              <a:defRPr sz="1200">
                <a:solidFill>
                  <a:schemeClr val="tx1"/>
                </a:solidFill>
                <a:latin typeface="Times New Roman" panose="02020603050405020304" pitchFamily="18" charset="0"/>
              </a:defRPr>
            </a:lvl1pPr>
            <a:lvl2pPr marL="742950" indent="-285750" algn="l" defTabSz="960438" eaLnBrk="0" hangingPunct="0">
              <a:spcBef>
                <a:spcPct val="30000"/>
              </a:spcBef>
              <a:defRPr sz="1200">
                <a:solidFill>
                  <a:schemeClr val="tx1"/>
                </a:solidFill>
                <a:latin typeface="Times New Roman" panose="02020603050405020304" pitchFamily="18" charset="0"/>
              </a:defRPr>
            </a:lvl2pPr>
            <a:lvl3pPr marL="1143000" indent="-228600" algn="l" defTabSz="960438" eaLnBrk="0" hangingPunct="0">
              <a:spcBef>
                <a:spcPct val="30000"/>
              </a:spcBef>
              <a:defRPr sz="1200">
                <a:solidFill>
                  <a:schemeClr val="tx1"/>
                </a:solidFill>
                <a:latin typeface="Times New Roman" panose="02020603050405020304" pitchFamily="18" charset="0"/>
              </a:defRPr>
            </a:lvl3pPr>
            <a:lvl4pPr marL="1600200" indent="-228600" algn="l" defTabSz="960438" eaLnBrk="0" hangingPunct="0">
              <a:spcBef>
                <a:spcPct val="30000"/>
              </a:spcBef>
              <a:defRPr sz="1200">
                <a:solidFill>
                  <a:schemeClr val="tx1"/>
                </a:solidFill>
                <a:latin typeface="Times New Roman" panose="02020603050405020304" pitchFamily="18" charset="0"/>
              </a:defRPr>
            </a:lvl4pPr>
            <a:lvl5pPr marL="2057400" indent="-228600" algn="l" defTabSz="960438" eaLnBrk="0" hangingPunct="0">
              <a:spcBef>
                <a:spcPct val="30000"/>
              </a:spcBef>
              <a:defRPr sz="1200">
                <a:solidFill>
                  <a:schemeClr val="tx1"/>
                </a:solidFill>
                <a:latin typeface="Times New Roman" panose="02020603050405020304" pitchFamily="18" charset="0"/>
              </a:defRPr>
            </a:lvl5pPr>
            <a:lvl6pPr marL="2514600" indent="-228600" defTabSz="96043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043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043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0438"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80CA4D55-1BA3-4DF0-B57B-316385E2C154}" type="slidenum">
              <a:rPr lang="hu-HU" altLang="hu-HU" sz="1300"/>
              <a:pPr algn="r" eaLnBrk="1" hangingPunct="1">
                <a:spcBef>
                  <a:spcPct val="0"/>
                </a:spcBef>
              </a:pPr>
              <a:t>21</a:t>
            </a:fld>
            <a:endParaRPr lang="hu-HU" altLang="hu-HU" sz="1300"/>
          </a:p>
        </p:txBody>
      </p:sp>
    </p:spTree>
    <p:extLst>
      <p:ext uri="{BB962C8B-B14F-4D97-AF65-F5344CB8AC3E}">
        <p14:creationId xmlns:p14="http://schemas.microsoft.com/office/powerpoint/2010/main" val="5770264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Diakép helye 1"/>
          <p:cNvSpPr>
            <a:spLocks noGrp="1" noRot="1" noChangeAspect="1" noTextEdit="1"/>
          </p:cNvSpPr>
          <p:nvPr>
            <p:ph type="sldImg"/>
          </p:nvPr>
        </p:nvSpPr>
        <p:spPr>
          <a:ln/>
        </p:spPr>
      </p:sp>
      <p:sp>
        <p:nvSpPr>
          <p:cNvPr id="100355" name="Jegyzetek hely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u-HU" altLang="hu-HU" smtClean="0"/>
              <a:t>Az apoláris bázisok védve vannak a poláris környezettől, mert a spirál belseje felé néznek. A stabilitást fokozza, hogy a bázispárok sűrűn helyezkednek el, így a vízmolekulák kiszorulnak a bázisok közti térből.</a:t>
            </a:r>
          </a:p>
          <a:p>
            <a:endParaRPr lang="hu-HU" altLang="hu-HU" smtClean="0"/>
          </a:p>
          <a:p>
            <a:r>
              <a:rPr lang="hu-HU" altLang="hu-HU" smtClean="0"/>
              <a:t>A két szál távolsága állandó, egy purin+ pirimidin bázis kapcsolódik mindig. </a:t>
            </a:r>
          </a:p>
          <a:p>
            <a:endParaRPr lang="hu-HU" altLang="hu-HU" smtClean="0"/>
          </a:p>
          <a:p>
            <a:r>
              <a:rPr lang="hu-HU" altLang="hu-HU" smtClean="0"/>
              <a:t>Az adenin és a timin között 2, a citozin és a guanin között 3 hidrogénhíd van, ezért a GC gazdag szakaszok stabilabbak, magasabb olvadáspotúak. A két szál komplementer, meghatározza és kiegészíti egymást. </a:t>
            </a:r>
          </a:p>
          <a:p>
            <a:endParaRPr lang="hu-HU" altLang="hu-HU" smtClean="0"/>
          </a:p>
          <a:p>
            <a:r>
              <a:rPr lang="hu-HU" altLang="hu-HU" smtClean="0"/>
              <a:t>Antiparalell felépítésű.</a:t>
            </a:r>
          </a:p>
        </p:txBody>
      </p:sp>
      <p:sp>
        <p:nvSpPr>
          <p:cNvPr id="100356" name="Dia számának hely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60438" eaLnBrk="0" hangingPunct="0">
              <a:spcBef>
                <a:spcPct val="30000"/>
              </a:spcBef>
              <a:defRPr sz="1200">
                <a:solidFill>
                  <a:schemeClr val="tx1"/>
                </a:solidFill>
                <a:latin typeface="Times New Roman" panose="02020603050405020304" pitchFamily="18" charset="0"/>
              </a:defRPr>
            </a:lvl1pPr>
            <a:lvl2pPr marL="742950" indent="-285750" algn="l" defTabSz="960438" eaLnBrk="0" hangingPunct="0">
              <a:spcBef>
                <a:spcPct val="30000"/>
              </a:spcBef>
              <a:defRPr sz="1200">
                <a:solidFill>
                  <a:schemeClr val="tx1"/>
                </a:solidFill>
                <a:latin typeface="Times New Roman" panose="02020603050405020304" pitchFamily="18" charset="0"/>
              </a:defRPr>
            </a:lvl2pPr>
            <a:lvl3pPr marL="1143000" indent="-228600" algn="l" defTabSz="960438" eaLnBrk="0" hangingPunct="0">
              <a:spcBef>
                <a:spcPct val="30000"/>
              </a:spcBef>
              <a:defRPr sz="1200">
                <a:solidFill>
                  <a:schemeClr val="tx1"/>
                </a:solidFill>
                <a:latin typeface="Times New Roman" panose="02020603050405020304" pitchFamily="18" charset="0"/>
              </a:defRPr>
            </a:lvl3pPr>
            <a:lvl4pPr marL="1600200" indent="-228600" algn="l" defTabSz="960438" eaLnBrk="0" hangingPunct="0">
              <a:spcBef>
                <a:spcPct val="30000"/>
              </a:spcBef>
              <a:defRPr sz="1200">
                <a:solidFill>
                  <a:schemeClr val="tx1"/>
                </a:solidFill>
                <a:latin typeface="Times New Roman" panose="02020603050405020304" pitchFamily="18" charset="0"/>
              </a:defRPr>
            </a:lvl4pPr>
            <a:lvl5pPr marL="2057400" indent="-228600" algn="l" defTabSz="960438" eaLnBrk="0" hangingPunct="0">
              <a:spcBef>
                <a:spcPct val="30000"/>
              </a:spcBef>
              <a:defRPr sz="1200">
                <a:solidFill>
                  <a:schemeClr val="tx1"/>
                </a:solidFill>
                <a:latin typeface="Times New Roman" panose="02020603050405020304" pitchFamily="18" charset="0"/>
              </a:defRPr>
            </a:lvl5pPr>
            <a:lvl6pPr marL="2514600" indent="-228600" defTabSz="96043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043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043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0438"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58AD1222-0D55-47A1-A825-D7F0540C3ABC}" type="slidenum">
              <a:rPr lang="hu-HU" altLang="hu-HU" sz="1300"/>
              <a:pPr algn="r" eaLnBrk="1" hangingPunct="1">
                <a:spcBef>
                  <a:spcPct val="0"/>
                </a:spcBef>
              </a:pPr>
              <a:t>22</a:t>
            </a:fld>
            <a:endParaRPr lang="hu-HU" altLang="hu-HU" sz="1300"/>
          </a:p>
        </p:txBody>
      </p:sp>
    </p:spTree>
    <p:extLst>
      <p:ext uri="{BB962C8B-B14F-4D97-AF65-F5344CB8AC3E}">
        <p14:creationId xmlns:p14="http://schemas.microsoft.com/office/powerpoint/2010/main" val="36056626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Diakép helye 1"/>
          <p:cNvSpPr>
            <a:spLocks noGrp="1" noRot="1" noChangeAspect="1" noTextEdit="1"/>
          </p:cNvSpPr>
          <p:nvPr>
            <p:ph type="sldImg"/>
          </p:nvPr>
        </p:nvSpPr>
        <p:spPr>
          <a:ln/>
        </p:spPr>
      </p:sp>
      <p:sp>
        <p:nvSpPr>
          <p:cNvPr id="101379" name="Jegyzetek hely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u-HU" altLang="hu-HU" smtClean="0"/>
              <a:t>Miért purin- pirimidin?</a:t>
            </a:r>
          </a:p>
          <a:p>
            <a:endParaRPr lang="hu-HU" altLang="hu-HU" smtClean="0"/>
          </a:p>
          <a:p>
            <a:r>
              <a:rPr lang="hu-HU" altLang="hu-HU" smtClean="0"/>
              <a:t>Röntgen diffr.</a:t>
            </a:r>
          </a:p>
          <a:p>
            <a:endParaRPr lang="hu-HU" altLang="hu-HU" smtClean="0"/>
          </a:p>
          <a:p>
            <a:r>
              <a:rPr lang="hu-HU" altLang="hu-HU" smtClean="0"/>
              <a:t>Chargaff</a:t>
            </a:r>
          </a:p>
        </p:txBody>
      </p:sp>
      <p:sp>
        <p:nvSpPr>
          <p:cNvPr id="101380" name="Dia számának hely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60438" eaLnBrk="0" hangingPunct="0">
              <a:spcBef>
                <a:spcPct val="30000"/>
              </a:spcBef>
              <a:defRPr sz="1200">
                <a:solidFill>
                  <a:schemeClr val="tx1"/>
                </a:solidFill>
                <a:latin typeface="Times New Roman" panose="02020603050405020304" pitchFamily="18" charset="0"/>
              </a:defRPr>
            </a:lvl1pPr>
            <a:lvl2pPr marL="742950" indent="-285750" algn="l" defTabSz="960438" eaLnBrk="0" hangingPunct="0">
              <a:spcBef>
                <a:spcPct val="30000"/>
              </a:spcBef>
              <a:defRPr sz="1200">
                <a:solidFill>
                  <a:schemeClr val="tx1"/>
                </a:solidFill>
                <a:latin typeface="Times New Roman" panose="02020603050405020304" pitchFamily="18" charset="0"/>
              </a:defRPr>
            </a:lvl2pPr>
            <a:lvl3pPr marL="1143000" indent="-228600" algn="l" defTabSz="960438" eaLnBrk="0" hangingPunct="0">
              <a:spcBef>
                <a:spcPct val="30000"/>
              </a:spcBef>
              <a:defRPr sz="1200">
                <a:solidFill>
                  <a:schemeClr val="tx1"/>
                </a:solidFill>
                <a:latin typeface="Times New Roman" panose="02020603050405020304" pitchFamily="18" charset="0"/>
              </a:defRPr>
            </a:lvl3pPr>
            <a:lvl4pPr marL="1600200" indent="-228600" algn="l" defTabSz="960438" eaLnBrk="0" hangingPunct="0">
              <a:spcBef>
                <a:spcPct val="30000"/>
              </a:spcBef>
              <a:defRPr sz="1200">
                <a:solidFill>
                  <a:schemeClr val="tx1"/>
                </a:solidFill>
                <a:latin typeface="Times New Roman" panose="02020603050405020304" pitchFamily="18" charset="0"/>
              </a:defRPr>
            </a:lvl4pPr>
            <a:lvl5pPr marL="2057400" indent="-228600" algn="l" defTabSz="960438" eaLnBrk="0" hangingPunct="0">
              <a:spcBef>
                <a:spcPct val="30000"/>
              </a:spcBef>
              <a:defRPr sz="1200">
                <a:solidFill>
                  <a:schemeClr val="tx1"/>
                </a:solidFill>
                <a:latin typeface="Times New Roman" panose="02020603050405020304" pitchFamily="18" charset="0"/>
              </a:defRPr>
            </a:lvl5pPr>
            <a:lvl6pPr marL="2514600" indent="-228600" defTabSz="96043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043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043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0438"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1ACAC3B8-C3AC-4CA8-B078-DA3864BA05CE}" type="slidenum">
              <a:rPr lang="hu-HU" altLang="hu-HU" sz="1300"/>
              <a:pPr algn="r" eaLnBrk="1" hangingPunct="1">
                <a:spcBef>
                  <a:spcPct val="0"/>
                </a:spcBef>
              </a:pPr>
              <a:t>23</a:t>
            </a:fld>
            <a:endParaRPr lang="hu-HU" altLang="hu-HU" sz="1300"/>
          </a:p>
        </p:txBody>
      </p:sp>
    </p:spTree>
    <p:extLst>
      <p:ext uri="{BB962C8B-B14F-4D97-AF65-F5344CB8AC3E}">
        <p14:creationId xmlns:p14="http://schemas.microsoft.com/office/powerpoint/2010/main" val="21132857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Diakép helye 1"/>
          <p:cNvSpPr>
            <a:spLocks noGrp="1" noRot="1" noChangeAspect="1" noTextEdit="1"/>
          </p:cNvSpPr>
          <p:nvPr>
            <p:ph type="sldImg"/>
          </p:nvPr>
        </p:nvSpPr>
        <p:spPr>
          <a:ln/>
        </p:spPr>
      </p:sp>
      <p:sp>
        <p:nvSpPr>
          <p:cNvPr id="102403" name="Jegyzetek hely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u-HU" altLang="hu-HU" smtClean="0"/>
              <a:t>Itt egy másik, sematikusabb ábrázolás. A szalagok a két antiparalell lánc, a pálcák a bázispárok.</a:t>
            </a:r>
          </a:p>
          <a:p>
            <a:endParaRPr lang="hu-HU" altLang="hu-HU" smtClean="0"/>
          </a:p>
          <a:p>
            <a:r>
              <a:rPr lang="hu-HU" altLang="hu-HU" smtClean="0"/>
              <a:t>10 bázisonként fordul a spirál 360 fokot</a:t>
            </a:r>
          </a:p>
          <a:p>
            <a:endParaRPr lang="hu-HU" altLang="hu-HU" smtClean="0"/>
          </a:p>
          <a:p>
            <a:r>
              <a:rPr lang="hu-HU" altLang="hu-HU" smtClean="0"/>
              <a:t>A DNS jobb csavarmenetes hélix, ami azt jelenti, hogy olyan a struktúrája, mint azé a csavaré amit az óramutató járásával megegyező irányban tekernénk be</a:t>
            </a:r>
          </a:p>
        </p:txBody>
      </p:sp>
      <p:sp>
        <p:nvSpPr>
          <p:cNvPr id="102404" name="Dia számának hely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60438" eaLnBrk="0" hangingPunct="0">
              <a:spcBef>
                <a:spcPct val="30000"/>
              </a:spcBef>
              <a:defRPr sz="1200">
                <a:solidFill>
                  <a:schemeClr val="tx1"/>
                </a:solidFill>
                <a:latin typeface="Times New Roman" panose="02020603050405020304" pitchFamily="18" charset="0"/>
              </a:defRPr>
            </a:lvl1pPr>
            <a:lvl2pPr marL="742950" indent="-285750" algn="l" defTabSz="960438" eaLnBrk="0" hangingPunct="0">
              <a:spcBef>
                <a:spcPct val="30000"/>
              </a:spcBef>
              <a:defRPr sz="1200">
                <a:solidFill>
                  <a:schemeClr val="tx1"/>
                </a:solidFill>
                <a:latin typeface="Times New Roman" panose="02020603050405020304" pitchFamily="18" charset="0"/>
              </a:defRPr>
            </a:lvl2pPr>
            <a:lvl3pPr marL="1143000" indent="-228600" algn="l" defTabSz="960438" eaLnBrk="0" hangingPunct="0">
              <a:spcBef>
                <a:spcPct val="30000"/>
              </a:spcBef>
              <a:defRPr sz="1200">
                <a:solidFill>
                  <a:schemeClr val="tx1"/>
                </a:solidFill>
                <a:latin typeface="Times New Roman" panose="02020603050405020304" pitchFamily="18" charset="0"/>
              </a:defRPr>
            </a:lvl3pPr>
            <a:lvl4pPr marL="1600200" indent="-228600" algn="l" defTabSz="960438" eaLnBrk="0" hangingPunct="0">
              <a:spcBef>
                <a:spcPct val="30000"/>
              </a:spcBef>
              <a:defRPr sz="1200">
                <a:solidFill>
                  <a:schemeClr val="tx1"/>
                </a:solidFill>
                <a:latin typeface="Times New Roman" panose="02020603050405020304" pitchFamily="18" charset="0"/>
              </a:defRPr>
            </a:lvl4pPr>
            <a:lvl5pPr marL="2057400" indent="-228600" algn="l" defTabSz="960438" eaLnBrk="0" hangingPunct="0">
              <a:spcBef>
                <a:spcPct val="30000"/>
              </a:spcBef>
              <a:defRPr sz="1200">
                <a:solidFill>
                  <a:schemeClr val="tx1"/>
                </a:solidFill>
                <a:latin typeface="Times New Roman" panose="02020603050405020304" pitchFamily="18" charset="0"/>
              </a:defRPr>
            </a:lvl5pPr>
            <a:lvl6pPr marL="2514600" indent="-228600" defTabSz="96043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043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043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0438"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74D7F68A-3559-422E-855F-AC1CFCBCB654}" type="slidenum">
              <a:rPr lang="hu-HU" altLang="hu-HU" sz="1300"/>
              <a:pPr algn="r" eaLnBrk="1" hangingPunct="1">
                <a:spcBef>
                  <a:spcPct val="0"/>
                </a:spcBef>
              </a:pPr>
              <a:t>24</a:t>
            </a:fld>
            <a:endParaRPr lang="hu-HU" altLang="hu-HU" sz="1300"/>
          </a:p>
        </p:txBody>
      </p:sp>
    </p:spTree>
    <p:extLst>
      <p:ext uri="{BB962C8B-B14F-4D97-AF65-F5344CB8AC3E}">
        <p14:creationId xmlns:p14="http://schemas.microsoft.com/office/powerpoint/2010/main" val="29663820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Diakép helye 1"/>
          <p:cNvSpPr>
            <a:spLocks noGrp="1" noRot="1" noChangeAspect="1" noTextEdit="1"/>
          </p:cNvSpPr>
          <p:nvPr>
            <p:ph type="sldImg"/>
          </p:nvPr>
        </p:nvSpPr>
        <p:spPr>
          <a:ln/>
        </p:spPr>
      </p:sp>
      <p:sp>
        <p:nvSpPr>
          <p:cNvPr id="103427" name="Jegyzetek hely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u-HU" altLang="hu-HU" smtClean="0"/>
              <a:t>Ismétlés</a:t>
            </a:r>
          </a:p>
        </p:txBody>
      </p:sp>
      <p:sp>
        <p:nvSpPr>
          <p:cNvPr id="103428" name="Dia számának hely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60438" eaLnBrk="0" hangingPunct="0">
              <a:spcBef>
                <a:spcPct val="30000"/>
              </a:spcBef>
              <a:defRPr sz="1200">
                <a:solidFill>
                  <a:schemeClr val="tx1"/>
                </a:solidFill>
                <a:latin typeface="Times New Roman" panose="02020603050405020304" pitchFamily="18" charset="0"/>
              </a:defRPr>
            </a:lvl1pPr>
            <a:lvl2pPr marL="742950" indent="-285750" algn="l" defTabSz="960438" eaLnBrk="0" hangingPunct="0">
              <a:spcBef>
                <a:spcPct val="30000"/>
              </a:spcBef>
              <a:defRPr sz="1200">
                <a:solidFill>
                  <a:schemeClr val="tx1"/>
                </a:solidFill>
                <a:latin typeface="Times New Roman" panose="02020603050405020304" pitchFamily="18" charset="0"/>
              </a:defRPr>
            </a:lvl2pPr>
            <a:lvl3pPr marL="1143000" indent="-228600" algn="l" defTabSz="960438" eaLnBrk="0" hangingPunct="0">
              <a:spcBef>
                <a:spcPct val="30000"/>
              </a:spcBef>
              <a:defRPr sz="1200">
                <a:solidFill>
                  <a:schemeClr val="tx1"/>
                </a:solidFill>
                <a:latin typeface="Times New Roman" panose="02020603050405020304" pitchFamily="18" charset="0"/>
              </a:defRPr>
            </a:lvl3pPr>
            <a:lvl4pPr marL="1600200" indent="-228600" algn="l" defTabSz="960438" eaLnBrk="0" hangingPunct="0">
              <a:spcBef>
                <a:spcPct val="30000"/>
              </a:spcBef>
              <a:defRPr sz="1200">
                <a:solidFill>
                  <a:schemeClr val="tx1"/>
                </a:solidFill>
                <a:latin typeface="Times New Roman" panose="02020603050405020304" pitchFamily="18" charset="0"/>
              </a:defRPr>
            </a:lvl4pPr>
            <a:lvl5pPr marL="2057400" indent="-228600" algn="l" defTabSz="960438" eaLnBrk="0" hangingPunct="0">
              <a:spcBef>
                <a:spcPct val="30000"/>
              </a:spcBef>
              <a:defRPr sz="1200">
                <a:solidFill>
                  <a:schemeClr val="tx1"/>
                </a:solidFill>
                <a:latin typeface="Times New Roman" panose="02020603050405020304" pitchFamily="18" charset="0"/>
              </a:defRPr>
            </a:lvl5pPr>
            <a:lvl6pPr marL="2514600" indent="-228600" defTabSz="96043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043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043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0438"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E50BE813-B662-4C96-A26A-F4B07787044A}" type="slidenum">
              <a:rPr lang="hu-HU" altLang="hu-HU" sz="1300"/>
              <a:pPr algn="r" eaLnBrk="1" hangingPunct="1">
                <a:spcBef>
                  <a:spcPct val="0"/>
                </a:spcBef>
              </a:pPr>
              <a:t>25</a:t>
            </a:fld>
            <a:endParaRPr lang="hu-HU" altLang="hu-HU" sz="1300"/>
          </a:p>
        </p:txBody>
      </p:sp>
    </p:spTree>
    <p:extLst>
      <p:ext uri="{BB962C8B-B14F-4D97-AF65-F5344CB8AC3E}">
        <p14:creationId xmlns:p14="http://schemas.microsoft.com/office/powerpoint/2010/main" val="25073367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Diakép helye 1"/>
          <p:cNvSpPr>
            <a:spLocks noGrp="1" noRot="1" noChangeAspect="1" noTextEdit="1"/>
          </p:cNvSpPr>
          <p:nvPr>
            <p:ph type="sldImg"/>
          </p:nvPr>
        </p:nvSpPr>
        <p:spPr>
          <a:ln/>
        </p:spPr>
      </p:sp>
      <p:sp>
        <p:nvSpPr>
          <p:cNvPr id="104451" name="Jegyzetek hely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u-HU" altLang="hu-HU" smtClean="0"/>
              <a:t>Térkitöltő modell, egy még másikfajta ábrázolásmód</a:t>
            </a:r>
          </a:p>
          <a:p>
            <a:endParaRPr lang="hu-HU" altLang="hu-HU" smtClean="0"/>
          </a:p>
          <a:p>
            <a:r>
              <a:rPr lang="hu-HU" altLang="hu-HU" smtClean="0"/>
              <a:t>Jól látszik milyen szorosan egymásra fekszenek a bázisok </a:t>
            </a:r>
            <a:r>
              <a:rPr lang="hu-HU" altLang="hu-HU" smtClean="0">
                <a:sym typeface="Wingdings" panose="05000000000000000000" pitchFamily="2" charset="2"/>
              </a:rPr>
              <a:t> vízkiszorítás</a:t>
            </a:r>
          </a:p>
          <a:p>
            <a:endParaRPr lang="hu-HU" altLang="hu-HU" smtClean="0">
              <a:sym typeface="Wingdings" panose="05000000000000000000" pitchFamily="2" charset="2"/>
            </a:endParaRPr>
          </a:p>
          <a:p>
            <a:r>
              <a:rPr lang="hu-HU" altLang="hu-HU" smtClean="0">
                <a:sym typeface="Wingdings" panose="05000000000000000000" pitchFamily="2" charset="2"/>
              </a:rPr>
              <a:t>A 3D szerkezet jól szemlélteti a kis és nagy árkot, ezek azért fontosak, mert a DNS kötő fejérjék (ennek majd kulcsszerepe lesz a szabályozásban) csak itt tudnak kapcsolódni a bázisokhoz</a:t>
            </a:r>
          </a:p>
        </p:txBody>
      </p:sp>
      <p:sp>
        <p:nvSpPr>
          <p:cNvPr id="104452" name="Dia számának hely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60438" eaLnBrk="0" hangingPunct="0">
              <a:spcBef>
                <a:spcPct val="30000"/>
              </a:spcBef>
              <a:defRPr sz="1200">
                <a:solidFill>
                  <a:schemeClr val="tx1"/>
                </a:solidFill>
                <a:latin typeface="Times New Roman" panose="02020603050405020304" pitchFamily="18" charset="0"/>
              </a:defRPr>
            </a:lvl1pPr>
            <a:lvl2pPr marL="742950" indent="-285750" algn="l" defTabSz="960438" eaLnBrk="0" hangingPunct="0">
              <a:spcBef>
                <a:spcPct val="30000"/>
              </a:spcBef>
              <a:defRPr sz="1200">
                <a:solidFill>
                  <a:schemeClr val="tx1"/>
                </a:solidFill>
                <a:latin typeface="Times New Roman" panose="02020603050405020304" pitchFamily="18" charset="0"/>
              </a:defRPr>
            </a:lvl2pPr>
            <a:lvl3pPr marL="1143000" indent="-228600" algn="l" defTabSz="960438" eaLnBrk="0" hangingPunct="0">
              <a:spcBef>
                <a:spcPct val="30000"/>
              </a:spcBef>
              <a:defRPr sz="1200">
                <a:solidFill>
                  <a:schemeClr val="tx1"/>
                </a:solidFill>
                <a:latin typeface="Times New Roman" panose="02020603050405020304" pitchFamily="18" charset="0"/>
              </a:defRPr>
            </a:lvl3pPr>
            <a:lvl4pPr marL="1600200" indent="-228600" algn="l" defTabSz="960438" eaLnBrk="0" hangingPunct="0">
              <a:spcBef>
                <a:spcPct val="30000"/>
              </a:spcBef>
              <a:defRPr sz="1200">
                <a:solidFill>
                  <a:schemeClr val="tx1"/>
                </a:solidFill>
                <a:latin typeface="Times New Roman" panose="02020603050405020304" pitchFamily="18" charset="0"/>
              </a:defRPr>
            </a:lvl4pPr>
            <a:lvl5pPr marL="2057400" indent="-228600" algn="l" defTabSz="960438" eaLnBrk="0" hangingPunct="0">
              <a:spcBef>
                <a:spcPct val="30000"/>
              </a:spcBef>
              <a:defRPr sz="1200">
                <a:solidFill>
                  <a:schemeClr val="tx1"/>
                </a:solidFill>
                <a:latin typeface="Times New Roman" panose="02020603050405020304" pitchFamily="18" charset="0"/>
              </a:defRPr>
            </a:lvl5pPr>
            <a:lvl6pPr marL="2514600" indent="-228600" defTabSz="96043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043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043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0438"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A5FD6EEC-52D1-4963-84C8-815C3A6D14B9}" type="slidenum">
              <a:rPr lang="hu-HU" altLang="hu-HU" sz="1300"/>
              <a:pPr algn="r" eaLnBrk="1" hangingPunct="1">
                <a:spcBef>
                  <a:spcPct val="0"/>
                </a:spcBef>
              </a:pPr>
              <a:t>26</a:t>
            </a:fld>
            <a:endParaRPr lang="hu-HU" altLang="hu-HU" sz="1300"/>
          </a:p>
        </p:txBody>
      </p:sp>
    </p:spTree>
    <p:extLst>
      <p:ext uri="{BB962C8B-B14F-4D97-AF65-F5344CB8AC3E}">
        <p14:creationId xmlns:p14="http://schemas.microsoft.com/office/powerpoint/2010/main" val="14715344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Diakép helye 1"/>
          <p:cNvSpPr>
            <a:spLocks noGrp="1" noRot="1" noChangeAspect="1" noTextEdit="1"/>
          </p:cNvSpPr>
          <p:nvPr>
            <p:ph type="sldImg"/>
          </p:nvPr>
        </p:nvSpPr>
        <p:spPr>
          <a:ln/>
        </p:spPr>
      </p:sp>
      <p:sp>
        <p:nvSpPr>
          <p:cNvPr id="105475" name="Jegyzetek hely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u-HU" altLang="hu-HU" smtClean="0"/>
              <a:t>Többféle másodlagos szerkezet lézezhet, A, B és Z</a:t>
            </a:r>
          </a:p>
          <a:p>
            <a:endParaRPr lang="hu-HU" altLang="hu-HU" smtClean="0"/>
          </a:p>
          <a:p>
            <a:r>
              <a:rPr lang="hu-HU" altLang="hu-HU" smtClean="0"/>
              <a:t>B forma: élőlényekben és vizes oldatban a leggyakoribb, ebben a bázisok síkja majdnem merőleges a gerincre</a:t>
            </a:r>
          </a:p>
          <a:p>
            <a:endParaRPr lang="hu-HU" altLang="hu-HU" smtClean="0"/>
          </a:p>
          <a:p>
            <a:r>
              <a:rPr lang="hu-HU" altLang="hu-HU" smtClean="0"/>
              <a:t>A forma : dehidratált körülmények között, tömörebb, a bázisok síkja megdől</a:t>
            </a:r>
          </a:p>
          <a:p>
            <a:endParaRPr lang="hu-HU" altLang="hu-HU" smtClean="0"/>
          </a:p>
          <a:p>
            <a:r>
              <a:rPr lang="hu-HU" altLang="hu-HU" smtClean="0"/>
              <a:t>Z forma: zegzugos, balmenetes, akkor alakul ki, ha hosszú GCGC ismétlődések vannak a szakaszon</a:t>
            </a:r>
          </a:p>
        </p:txBody>
      </p:sp>
      <p:sp>
        <p:nvSpPr>
          <p:cNvPr id="105476" name="Dia számának hely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60438" eaLnBrk="0" hangingPunct="0">
              <a:spcBef>
                <a:spcPct val="30000"/>
              </a:spcBef>
              <a:defRPr sz="1200">
                <a:solidFill>
                  <a:schemeClr val="tx1"/>
                </a:solidFill>
                <a:latin typeface="Times New Roman" panose="02020603050405020304" pitchFamily="18" charset="0"/>
              </a:defRPr>
            </a:lvl1pPr>
            <a:lvl2pPr marL="742950" indent="-285750" algn="l" defTabSz="960438" eaLnBrk="0" hangingPunct="0">
              <a:spcBef>
                <a:spcPct val="30000"/>
              </a:spcBef>
              <a:defRPr sz="1200">
                <a:solidFill>
                  <a:schemeClr val="tx1"/>
                </a:solidFill>
                <a:latin typeface="Times New Roman" panose="02020603050405020304" pitchFamily="18" charset="0"/>
              </a:defRPr>
            </a:lvl2pPr>
            <a:lvl3pPr marL="1143000" indent="-228600" algn="l" defTabSz="960438" eaLnBrk="0" hangingPunct="0">
              <a:spcBef>
                <a:spcPct val="30000"/>
              </a:spcBef>
              <a:defRPr sz="1200">
                <a:solidFill>
                  <a:schemeClr val="tx1"/>
                </a:solidFill>
                <a:latin typeface="Times New Roman" panose="02020603050405020304" pitchFamily="18" charset="0"/>
              </a:defRPr>
            </a:lvl3pPr>
            <a:lvl4pPr marL="1600200" indent="-228600" algn="l" defTabSz="960438" eaLnBrk="0" hangingPunct="0">
              <a:spcBef>
                <a:spcPct val="30000"/>
              </a:spcBef>
              <a:defRPr sz="1200">
                <a:solidFill>
                  <a:schemeClr val="tx1"/>
                </a:solidFill>
                <a:latin typeface="Times New Roman" panose="02020603050405020304" pitchFamily="18" charset="0"/>
              </a:defRPr>
            </a:lvl4pPr>
            <a:lvl5pPr marL="2057400" indent="-228600" algn="l" defTabSz="960438" eaLnBrk="0" hangingPunct="0">
              <a:spcBef>
                <a:spcPct val="30000"/>
              </a:spcBef>
              <a:defRPr sz="1200">
                <a:solidFill>
                  <a:schemeClr val="tx1"/>
                </a:solidFill>
                <a:latin typeface="Times New Roman" panose="02020603050405020304" pitchFamily="18" charset="0"/>
              </a:defRPr>
            </a:lvl5pPr>
            <a:lvl6pPr marL="2514600" indent="-228600" defTabSz="96043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043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043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0438"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9AC043B8-1824-4CB7-BD8C-B50D26E7A2AC}" type="slidenum">
              <a:rPr lang="hu-HU" altLang="hu-HU" sz="1300"/>
              <a:pPr algn="r" eaLnBrk="1" hangingPunct="1">
                <a:spcBef>
                  <a:spcPct val="0"/>
                </a:spcBef>
              </a:pPr>
              <a:t>27</a:t>
            </a:fld>
            <a:endParaRPr lang="hu-HU" altLang="hu-HU" sz="1300"/>
          </a:p>
        </p:txBody>
      </p:sp>
    </p:spTree>
    <p:extLst>
      <p:ext uri="{BB962C8B-B14F-4D97-AF65-F5344CB8AC3E}">
        <p14:creationId xmlns:p14="http://schemas.microsoft.com/office/powerpoint/2010/main" val="17769986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Diakép helye 1"/>
          <p:cNvSpPr>
            <a:spLocks noGrp="1" noRot="1" noChangeAspect="1" noTextEdit="1"/>
          </p:cNvSpPr>
          <p:nvPr>
            <p:ph type="sldImg"/>
          </p:nvPr>
        </p:nvSpPr>
        <p:spPr>
          <a:ln/>
        </p:spPr>
      </p:sp>
      <p:sp>
        <p:nvSpPr>
          <p:cNvPr id="106499" name="Jegyzetek hely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u-HU" altLang="hu-HU" smtClean="0"/>
          </a:p>
        </p:txBody>
      </p:sp>
      <p:sp>
        <p:nvSpPr>
          <p:cNvPr id="106500" name="Dia számának hely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60438" eaLnBrk="0" hangingPunct="0">
              <a:spcBef>
                <a:spcPct val="30000"/>
              </a:spcBef>
              <a:defRPr sz="1200">
                <a:solidFill>
                  <a:schemeClr val="tx1"/>
                </a:solidFill>
                <a:latin typeface="Times New Roman" panose="02020603050405020304" pitchFamily="18" charset="0"/>
              </a:defRPr>
            </a:lvl1pPr>
            <a:lvl2pPr marL="742950" indent="-285750" algn="l" defTabSz="960438" eaLnBrk="0" hangingPunct="0">
              <a:spcBef>
                <a:spcPct val="30000"/>
              </a:spcBef>
              <a:defRPr sz="1200">
                <a:solidFill>
                  <a:schemeClr val="tx1"/>
                </a:solidFill>
                <a:latin typeface="Times New Roman" panose="02020603050405020304" pitchFamily="18" charset="0"/>
              </a:defRPr>
            </a:lvl2pPr>
            <a:lvl3pPr marL="1143000" indent="-228600" algn="l" defTabSz="960438" eaLnBrk="0" hangingPunct="0">
              <a:spcBef>
                <a:spcPct val="30000"/>
              </a:spcBef>
              <a:defRPr sz="1200">
                <a:solidFill>
                  <a:schemeClr val="tx1"/>
                </a:solidFill>
                <a:latin typeface="Times New Roman" panose="02020603050405020304" pitchFamily="18" charset="0"/>
              </a:defRPr>
            </a:lvl3pPr>
            <a:lvl4pPr marL="1600200" indent="-228600" algn="l" defTabSz="960438" eaLnBrk="0" hangingPunct="0">
              <a:spcBef>
                <a:spcPct val="30000"/>
              </a:spcBef>
              <a:defRPr sz="1200">
                <a:solidFill>
                  <a:schemeClr val="tx1"/>
                </a:solidFill>
                <a:latin typeface="Times New Roman" panose="02020603050405020304" pitchFamily="18" charset="0"/>
              </a:defRPr>
            </a:lvl4pPr>
            <a:lvl5pPr marL="2057400" indent="-228600" algn="l" defTabSz="960438" eaLnBrk="0" hangingPunct="0">
              <a:spcBef>
                <a:spcPct val="30000"/>
              </a:spcBef>
              <a:defRPr sz="1200">
                <a:solidFill>
                  <a:schemeClr val="tx1"/>
                </a:solidFill>
                <a:latin typeface="Times New Roman" panose="02020603050405020304" pitchFamily="18" charset="0"/>
              </a:defRPr>
            </a:lvl5pPr>
            <a:lvl6pPr marL="2514600" indent="-228600" defTabSz="96043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043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043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0438"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27AB4CA7-681E-47AF-BEDC-D0977470D87F}" type="slidenum">
              <a:rPr lang="hu-HU" altLang="hu-HU" sz="1300"/>
              <a:pPr algn="r" eaLnBrk="1" hangingPunct="1">
                <a:spcBef>
                  <a:spcPct val="0"/>
                </a:spcBef>
              </a:pPr>
              <a:t>28</a:t>
            </a:fld>
            <a:endParaRPr lang="hu-HU" altLang="hu-HU" sz="1300"/>
          </a:p>
        </p:txBody>
      </p:sp>
    </p:spTree>
    <p:extLst>
      <p:ext uri="{BB962C8B-B14F-4D97-AF65-F5344CB8AC3E}">
        <p14:creationId xmlns:p14="http://schemas.microsoft.com/office/powerpoint/2010/main" val="24643832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Diakép helye 1"/>
          <p:cNvSpPr>
            <a:spLocks noGrp="1" noRot="1" noChangeAspect="1" noTextEdit="1"/>
          </p:cNvSpPr>
          <p:nvPr>
            <p:ph type="sldImg"/>
          </p:nvPr>
        </p:nvSpPr>
        <p:spPr>
          <a:ln/>
        </p:spPr>
      </p:sp>
      <p:sp>
        <p:nvSpPr>
          <p:cNvPr id="107523" name="Jegyzetek hely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u-HU" altLang="hu-HU" smtClean="0"/>
              <a:t>Sokszor</a:t>
            </a:r>
          </a:p>
          <a:p>
            <a:endParaRPr lang="hu-HU" altLang="hu-HU" smtClean="0"/>
          </a:p>
          <a:p>
            <a:r>
              <a:rPr lang="hu-HU" altLang="hu-HU" smtClean="0"/>
              <a:t>Gyorsan</a:t>
            </a:r>
          </a:p>
          <a:p>
            <a:endParaRPr lang="hu-HU" altLang="hu-HU" smtClean="0"/>
          </a:p>
          <a:p>
            <a:r>
              <a:rPr lang="hu-HU" altLang="hu-HU" smtClean="0"/>
              <a:t>Pontosan</a:t>
            </a:r>
          </a:p>
          <a:p>
            <a:endParaRPr lang="hu-HU" altLang="hu-HU" smtClean="0"/>
          </a:p>
          <a:p>
            <a:r>
              <a:rPr lang="hu-HU" altLang="hu-HU" smtClean="0"/>
              <a:t>10-8  ennek 99%-a javításra kerül  </a:t>
            </a:r>
            <a:r>
              <a:rPr lang="hu-HU" altLang="hu-HU" smtClean="0">
                <a:sym typeface="Wingdings" panose="05000000000000000000" pitchFamily="2" charset="2"/>
              </a:rPr>
              <a:t> 10-10</a:t>
            </a:r>
          </a:p>
          <a:p>
            <a:endParaRPr lang="hu-HU" altLang="hu-HU" smtClean="0">
              <a:sym typeface="Wingdings" panose="05000000000000000000" pitchFamily="2" charset="2"/>
            </a:endParaRPr>
          </a:p>
          <a:p>
            <a:endParaRPr lang="hu-HU" altLang="hu-HU" smtClean="0">
              <a:sym typeface="Wingdings" panose="05000000000000000000" pitchFamily="2" charset="2"/>
            </a:endParaRPr>
          </a:p>
          <a:p>
            <a:r>
              <a:rPr lang="hu-HU" altLang="hu-HU" smtClean="0">
                <a:sym typeface="Wingdings" panose="05000000000000000000" pitchFamily="2" charset="2"/>
              </a:rPr>
              <a:t>A teljes genom replikációjakor (egy sejtosztódás során) 0/1 mutáció keletkezik  replikációs hiba miatt	</a:t>
            </a:r>
            <a:endParaRPr lang="hu-HU" altLang="hu-HU" smtClean="0"/>
          </a:p>
        </p:txBody>
      </p:sp>
      <p:sp>
        <p:nvSpPr>
          <p:cNvPr id="107524" name="Dia számának hely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60438" eaLnBrk="0" hangingPunct="0">
              <a:spcBef>
                <a:spcPct val="30000"/>
              </a:spcBef>
              <a:defRPr sz="1200">
                <a:solidFill>
                  <a:schemeClr val="tx1"/>
                </a:solidFill>
                <a:latin typeface="Times New Roman" panose="02020603050405020304" pitchFamily="18" charset="0"/>
              </a:defRPr>
            </a:lvl1pPr>
            <a:lvl2pPr marL="742950" indent="-285750" algn="l" defTabSz="960438" eaLnBrk="0" hangingPunct="0">
              <a:spcBef>
                <a:spcPct val="30000"/>
              </a:spcBef>
              <a:defRPr sz="1200">
                <a:solidFill>
                  <a:schemeClr val="tx1"/>
                </a:solidFill>
                <a:latin typeface="Times New Roman" panose="02020603050405020304" pitchFamily="18" charset="0"/>
              </a:defRPr>
            </a:lvl2pPr>
            <a:lvl3pPr marL="1143000" indent="-228600" algn="l" defTabSz="960438" eaLnBrk="0" hangingPunct="0">
              <a:spcBef>
                <a:spcPct val="30000"/>
              </a:spcBef>
              <a:defRPr sz="1200">
                <a:solidFill>
                  <a:schemeClr val="tx1"/>
                </a:solidFill>
                <a:latin typeface="Times New Roman" panose="02020603050405020304" pitchFamily="18" charset="0"/>
              </a:defRPr>
            </a:lvl3pPr>
            <a:lvl4pPr marL="1600200" indent="-228600" algn="l" defTabSz="960438" eaLnBrk="0" hangingPunct="0">
              <a:spcBef>
                <a:spcPct val="30000"/>
              </a:spcBef>
              <a:defRPr sz="1200">
                <a:solidFill>
                  <a:schemeClr val="tx1"/>
                </a:solidFill>
                <a:latin typeface="Times New Roman" panose="02020603050405020304" pitchFamily="18" charset="0"/>
              </a:defRPr>
            </a:lvl4pPr>
            <a:lvl5pPr marL="2057400" indent="-228600" algn="l" defTabSz="960438" eaLnBrk="0" hangingPunct="0">
              <a:spcBef>
                <a:spcPct val="30000"/>
              </a:spcBef>
              <a:defRPr sz="1200">
                <a:solidFill>
                  <a:schemeClr val="tx1"/>
                </a:solidFill>
                <a:latin typeface="Times New Roman" panose="02020603050405020304" pitchFamily="18" charset="0"/>
              </a:defRPr>
            </a:lvl5pPr>
            <a:lvl6pPr marL="2514600" indent="-228600" defTabSz="96043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043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043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0438"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AD81600D-E192-4BE6-9C9C-702A21166FBC}" type="slidenum">
              <a:rPr lang="hu-HU" altLang="hu-HU" sz="1300"/>
              <a:pPr algn="r" eaLnBrk="1" hangingPunct="1">
                <a:spcBef>
                  <a:spcPct val="0"/>
                </a:spcBef>
              </a:pPr>
              <a:t>29</a:t>
            </a:fld>
            <a:endParaRPr lang="hu-HU" altLang="hu-HU" sz="1300"/>
          </a:p>
        </p:txBody>
      </p:sp>
    </p:spTree>
    <p:extLst>
      <p:ext uri="{BB962C8B-B14F-4D97-AF65-F5344CB8AC3E}">
        <p14:creationId xmlns:p14="http://schemas.microsoft.com/office/powerpoint/2010/main" val="37822932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Diakép helye 1"/>
          <p:cNvSpPr>
            <a:spLocks noGrp="1" noRot="1" noChangeAspect="1" noTextEdit="1"/>
          </p:cNvSpPr>
          <p:nvPr>
            <p:ph type="sldImg"/>
          </p:nvPr>
        </p:nvSpPr>
        <p:spPr>
          <a:ln/>
        </p:spPr>
      </p:sp>
      <p:sp>
        <p:nvSpPr>
          <p:cNvPr id="3" name="Jegyzetek helye 2"/>
          <p:cNvSpPr>
            <a:spLocks noGrp="1"/>
          </p:cNvSpPr>
          <p:nvPr>
            <p:ph type="body" idx="1"/>
          </p:nvPr>
        </p:nvSpPr>
        <p:spPr/>
        <p:txBody>
          <a:bodyPr/>
          <a:lstStyle/>
          <a:p>
            <a:pPr>
              <a:defRPr/>
            </a:pPr>
            <a:endParaRPr lang="hu-HU" dirty="0" smtClean="0"/>
          </a:p>
          <a:p>
            <a:pPr marL="171450" indent="-171450">
              <a:buFontTx/>
              <a:buChar char="-"/>
              <a:defRPr/>
            </a:pPr>
            <a:r>
              <a:rPr lang="hu-HU" dirty="0" smtClean="0"/>
              <a:t>Bár egyre több információ állt rendelkezésre az öröklődésről, de az sokáig nem volt egyértelmű, hogy melyik molekula felelős az információtárolásért / átadásért, illetve a szerkezete is sokáig ismeretlen volt</a:t>
            </a:r>
          </a:p>
          <a:p>
            <a:pPr marL="171450" indent="-171450">
              <a:buFontTx/>
              <a:buChar char="-"/>
              <a:defRPr/>
            </a:pPr>
            <a:endParaRPr lang="hu-HU" dirty="0" smtClean="0"/>
          </a:p>
          <a:p>
            <a:pPr marL="171450" indent="-171450">
              <a:buFontTx/>
              <a:buChar char="-"/>
              <a:defRPr/>
            </a:pPr>
            <a:r>
              <a:rPr lang="hu-HU" dirty="0" smtClean="0"/>
              <a:t>Gyűltek az információk, végül a nagy áttörést Watson és Crick felfedezése hozta meg, ezzel megalapozva a modern genetika mint tudomány kialakulását</a:t>
            </a:r>
          </a:p>
          <a:p>
            <a:pPr marL="171450" indent="-171450">
              <a:buFontTx/>
              <a:buChar char="-"/>
              <a:defRPr/>
            </a:pPr>
            <a:endParaRPr lang="hu-HU" dirty="0" smtClean="0"/>
          </a:p>
          <a:p>
            <a:pPr marL="171450" indent="-171450">
              <a:buFontTx/>
              <a:buChar char="-"/>
              <a:defRPr/>
            </a:pPr>
            <a:r>
              <a:rPr lang="hu-HU" dirty="0" smtClean="0"/>
              <a:t>A </a:t>
            </a:r>
            <a:r>
              <a:rPr lang="hu-HU" dirty="0" err="1" smtClean="0"/>
              <a:t>kettőshélix</a:t>
            </a:r>
            <a:r>
              <a:rPr lang="hu-HU" dirty="0" smtClean="0"/>
              <a:t> modell megalkotásának több fontos előzménye is volt, amire támaszkodhattak:</a:t>
            </a:r>
          </a:p>
          <a:p>
            <a:pPr marL="171450" indent="-171450">
              <a:buFontTx/>
              <a:buChar char="-"/>
              <a:defRPr/>
            </a:pPr>
            <a:endParaRPr lang="hu-HU" dirty="0" smtClean="0"/>
          </a:p>
          <a:p>
            <a:pPr marL="228600" indent="-228600">
              <a:buFontTx/>
              <a:buAutoNum type="arabicPeriod"/>
              <a:defRPr/>
            </a:pPr>
            <a:r>
              <a:rPr lang="hu-HU" dirty="0" smtClean="0"/>
              <a:t>Mendel: öröklődés törvényszerűségei és a gén fogalma</a:t>
            </a:r>
          </a:p>
          <a:p>
            <a:pPr marL="228600" indent="-228600">
              <a:buFontTx/>
              <a:buAutoNum type="arabicPeriod"/>
              <a:defRPr/>
            </a:pPr>
            <a:r>
              <a:rPr lang="hu-HU" dirty="0" smtClean="0"/>
              <a:t> a gének fehérjék szerkezetét határozzák meg (</a:t>
            </a:r>
            <a:r>
              <a:rPr lang="hu-HU" dirty="0" err="1" smtClean="0"/>
              <a:t>Beadle</a:t>
            </a:r>
            <a:r>
              <a:rPr lang="hu-HU" dirty="0" smtClean="0"/>
              <a:t> és </a:t>
            </a:r>
            <a:r>
              <a:rPr lang="hu-HU" dirty="0" err="1" smtClean="0"/>
              <a:t>Tatum</a:t>
            </a:r>
            <a:r>
              <a:rPr lang="hu-HU" dirty="0" smtClean="0"/>
              <a:t>)</a:t>
            </a:r>
          </a:p>
          <a:p>
            <a:pPr marL="228600" indent="-228600">
              <a:buFontTx/>
              <a:buAutoNum type="arabicPeriod"/>
              <a:defRPr/>
            </a:pPr>
            <a:r>
              <a:rPr lang="hu-HU" dirty="0" smtClean="0"/>
              <a:t>A gének kromoszómákon helyezkednek el</a:t>
            </a:r>
          </a:p>
          <a:p>
            <a:pPr marL="228600" indent="-228600">
              <a:buFontTx/>
              <a:buAutoNum type="arabicPeriod"/>
              <a:defRPr/>
            </a:pPr>
            <a:r>
              <a:rPr lang="hu-HU" dirty="0" smtClean="0"/>
              <a:t>A kromoszómák DNS-ből és fehérjékből állnak</a:t>
            </a:r>
          </a:p>
          <a:p>
            <a:pPr marL="228600" indent="-228600">
              <a:buFontTx/>
              <a:buAutoNum type="arabicPeriod"/>
              <a:defRPr/>
            </a:pPr>
            <a:endParaRPr lang="hu-HU" dirty="0" smtClean="0"/>
          </a:p>
          <a:p>
            <a:pPr>
              <a:defRPr/>
            </a:pPr>
            <a:r>
              <a:rPr lang="hu-HU" dirty="0" smtClean="0"/>
              <a:t>5. Hosszú ideig lehetetlennek tartották, hogy a DNS legyen az </a:t>
            </a:r>
            <a:r>
              <a:rPr lang="hu-HU" dirty="0" err="1" smtClean="0"/>
              <a:t>örökítőanyag</a:t>
            </a:r>
            <a:r>
              <a:rPr lang="hu-HU" dirty="0" smtClean="0"/>
              <a:t>, mivel a makromolekula szerkezetét túl egyszerűnek találták a feladat ellátására. Sokkal valószínűbbnek gondolták, hogy a fehérjék játsszák a főszerepet. Éppen ezért hatalmas port kavartak azok a perdöntő kísérletek, amik minden kétséget kizáróan bizonyították, hogy az </a:t>
            </a:r>
            <a:r>
              <a:rPr lang="hu-HU" b="1" dirty="0" err="1" smtClean="0"/>
              <a:t>örökítőanyag</a:t>
            </a:r>
            <a:r>
              <a:rPr lang="hu-HU" b="1" dirty="0" smtClean="0"/>
              <a:t> a DNS</a:t>
            </a:r>
            <a:r>
              <a:rPr lang="hu-HU" dirty="0" smtClean="0"/>
              <a:t>. Ekkor azonban a szerkezeti ismeretek hiányában még nem tudták, milyen mechanizmus szerint történik az információ tárolása illetve átadása. Még mindig nem értették, hogy ez az egyszerű felépítésű molekula hogyan képes az élővilág hihetetlen sokszínűségét biztosítani.</a:t>
            </a:r>
          </a:p>
          <a:p>
            <a:pPr>
              <a:defRPr/>
            </a:pPr>
            <a:endParaRPr lang="hu-HU" dirty="0" smtClean="0"/>
          </a:p>
          <a:p>
            <a:pPr>
              <a:defRPr/>
            </a:pPr>
            <a:r>
              <a:rPr lang="hu-HU" dirty="0" smtClean="0"/>
              <a:t>A következőkben a legfontosabb kísérleteket vesszük végig, amelyek bizonyították a DNS </a:t>
            </a:r>
            <a:r>
              <a:rPr lang="hu-HU" dirty="0" err="1" smtClean="0"/>
              <a:t>örökítőanyag</a:t>
            </a:r>
            <a:r>
              <a:rPr lang="hu-HU" dirty="0" smtClean="0"/>
              <a:t> mivoltát. A kísérletek során rájöttek, hogy baktériumokban az egyik </a:t>
            </a:r>
            <a:r>
              <a:rPr lang="hu-HU" dirty="0" err="1" smtClean="0"/>
              <a:t>fenotípus</a:t>
            </a:r>
            <a:r>
              <a:rPr lang="hu-HU" dirty="0" smtClean="0"/>
              <a:t> átadható a másiknak és az átvivő szerepet a DNS tölti be.</a:t>
            </a:r>
          </a:p>
          <a:p>
            <a:pPr>
              <a:defRPr/>
            </a:pPr>
            <a:endParaRPr lang="hu-HU" dirty="0" smtClean="0"/>
          </a:p>
          <a:p>
            <a:pPr>
              <a:defRPr/>
            </a:pPr>
            <a:endParaRPr lang="hu-HU" dirty="0"/>
          </a:p>
        </p:txBody>
      </p:sp>
      <p:sp>
        <p:nvSpPr>
          <p:cNvPr id="80900" name="Dia számának hely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60438" eaLnBrk="0" hangingPunct="0">
              <a:spcBef>
                <a:spcPct val="30000"/>
              </a:spcBef>
              <a:defRPr sz="1200">
                <a:solidFill>
                  <a:schemeClr val="tx1"/>
                </a:solidFill>
                <a:latin typeface="Times New Roman" panose="02020603050405020304" pitchFamily="18" charset="0"/>
              </a:defRPr>
            </a:lvl1pPr>
            <a:lvl2pPr marL="742950" indent="-285750" algn="l" defTabSz="960438" eaLnBrk="0" hangingPunct="0">
              <a:spcBef>
                <a:spcPct val="30000"/>
              </a:spcBef>
              <a:defRPr sz="1200">
                <a:solidFill>
                  <a:schemeClr val="tx1"/>
                </a:solidFill>
                <a:latin typeface="Times New Roman" panose="02020603050405020304" pitchFamily="18" charset="0"/>
              </a:defRPr>
            </a:lvl2pPr>
            <a:lvl3pPr marL="1143000" indent="-228600" algn="l" defTabSz="960438" eaLnBrk="0" hangingPunct="0">
              <a:spcBef>
                <a:spcPct val="30000"/>
              </a:spcBef>
              <a:defRPr sz="1200">
                <a:solidFill>
                  <a:schemeClr val="tx1"/>
                </a:solidFill>
                <a:latin typeface="Times New Roman" panose="02020603050405020304" pitchFamily="18" charset="0"/>
              </a:defRPr>
            </a:lvl3pPr>
            <a:lvl4pPr marL="1600200" indent="-228600" algn="l" defTabSz="960438" eaLnBrk="0" hangingPunct="0">
              <a:spcBef>
                <a:spcPct val="30000"/>
              </a:spcBef>
              <a:defRPr sz="1200">
                <a:solidFill>
                  <a:schemeClr val="tx1"/>
                </a:solidFill>
                <a:latin typeface="Times New Roman" panose="02020603050405020304" pitchFamily="18" charset="0"/>
              </a:defRPr>
            </a:lvl4pPr>
            <a:lvl5pPr marL="2057400" indent="-228600" algn="l" defTabSz="960438" eaLnBrk="0" hangingPunct="0">
              <a:spcBef>
                <a:spcPct val="30000"/>
              </a:spcBef>
              <a:defRPr sz="1200">
                <a:solidFill>
                  <a:schemeClr val="tx1"/>
                </a:solidFill>
                <a:latin typeface="Times New Roman" panose="02020603050405020304" pitchFamily="18" charset="0"/>
              </a:defRPr>
            </a:lvl5pPr>
            <a:lvl6pPr marL="2514600" indent="-228600" defTabSz="96043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043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043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0438"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E37AE6C5-9D4E-40D1-B393-BB0F6BF79EC5}" type="slidenum">
              <a:rPr lang="hu-HU" altLang="hu-HU" sz="1300"/>
              <a:pPr algn="r" eaLnBrk="1" hangingPunct="1">
                <a:spcBef>
                  <a:spcPct val="0"/>
                </a:spcBef>
              </a:pPr>
              <a:t>3</a:t>
            </a:fld>
            <a:endParaRPr lang="hu-HU" altLang="hu-HU" sz="1300"/>
          </a:p>
        </p:txBody>
      </p:sp>
    </p:spTree>
    <p:extLst>
      <p:ext uri="{BB962C8B-B14F-4D97-AF65-F5344CB8AC3E}">
        <p14:creationId xmlns:p14="http://schemas.microsoft.com/office/powerpoint/2010/main" val="5333367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Diakép helye 1"/>
          <p:cNvSpPr>
            <a:spLocks noGrp="1" noRot="1" noChangeAspect="1" noTextEdit="1"/>
          </p:cNvSpPr>
          <p:nvPr>
            <p:ph type="sldImg"/>
          </p:nvPr>
        </p:nvSpPr>
        <p:spPr>
          <a:ln/>
        </p:spPr>
      </p:sp>
      <p:sp>
        <p:nvSpPr>
          <p:cNvPr id="108547" name="Jegyzetek hely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u-HU" altLang="hu-HU" smtClean="0"/>
              <a:t>A Watson Crick modell azért is volt ennyire nagy durranás, mert a replikáció mikéntjére is azonnali választ adott. A szerkezetből ez közvetlenül adódik.</a:t>
            </a:r>
          </a:p>
          <a:p>
            <a:endParaRPr lang="hu-HU" altLang="hu-HU" smtClean="0"/>
          </a:p>
          <a:p>
            <a:r>
              <a:rPr lang="hu-HU" altLang="hu-HU" smtClean="0"/>
              <a:t>A genetikai kódot a nukleotidok sorrendje adja.</a:t>
            </a:r>
          </a:p>
          <a:p>
            <a:endParaRPr lang="hu-HU" altLang="hu-HU" smtClean="0"/>
          </a:p>
          <a:p>
            <a:r>
              <a:rPr lang="hu-HU" altLang="hu-HU" smtClean="0"/>
              <a:t>A cippzárszerűen szétnyíló spirál mindkét szála templátként szolgálhat egy új szál szintéziséhez (ez a bázispárosodás szigorú szabályaiból következik). A DNS megkettőződése </a:t>
            </a:r>
            <a:r>
              <a:rPr lang="hu-HU" altLang="hu-HU" b="1" smtClean="0"/>
              <a:t>szemikonzervatív.</a:t>
            </a:r>
            <a:r>
              <a:rPr lang="hu-HU" altLang="hu-HU" smtClean="0"/>
              <a:t> Az új DNS molekula egyik szálát az eredeti templát, a másikat pedig az újonnan szintetizálódott szál fogja alkotni. Mindkét új kettősszálú DNS a megkettőződés után teljesen azonos, identikus lesz az eredeti szállal.</a:t>
            </a:r>
          </a:p>
          <a:p>
            <a:endParaRPr lang="hu-HU" altLang="hu-HU" smtClean="0"/>
          </a:p>
          <a:p>
            <a:r>
              <a:rPr lang="hu-HU" altLang="hu-HU" smtClean="0"/>
              <a:t>Ezt azonban kísérletesen is bizonyítani kellett, mielőtt általánosan elfogadásra került.</a:t>
            </a:r>
            <a:endParaRPr lang="hu-HU" altLang="hu-HU" b="1" smtClean="0"/>
          </a:p>
          <a:p>
            <a:endParaRPr lang="hu-HU" altLang="hu-HU" smtClean="0"/>
          </a:p>
        </p:txBody>
      </p:sp>
      <p:sp>
        <p:nvSpPr>
          <p:cNvPr id="108548" name="Dia számának hely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60438" eaLnBrk="0" hangingPunct="0">
              <a:spcBef>
                <a:spcPct val="30000"/>
              </a:spcBef>
              <a:defRPr sz="1200">
                <a:solidFill>
                  <a:schemeClr val="tx1"/>
                </a:solidFill>
                <a:latin typeface="Times New Roman" panose="02020603050405020304" pitchFamily="18" charset="0"/>
              </a:defRPr>
            </a:lvl1pPr>
            <a:lvl2pPr marL="742950" indent="-285750" algn="l" defTabSz="960438" eaLnBrk="0" hangingPunct="0">
              <a:spcBef>
                <a:spcPct val="30000"/>
              </a:spcBef>
              <a:defRPr sz="1200">
                <a:solidFill>
                  <a:schemeClr val="tx1"/>
                </a:solidFill>
                <a:latin typeface="Times New Roman" panose="02020603050405020304" pitchFamily="18" charset="0"/>
              </a:defRPr>
            </a:lvl2pPr>
            <a:lvl3pPr marL="1143000" indent="-228600" algn="l" defTabSz="960438" eaLnBrk="0" hangingPunct="0">
              <a:spcBef>
                <a:spcPct val="30000"/>
              </a:spcBef>
              <a:defRPr sz="1200">
                <a:solidFill>
                  <a:schemeClr val="tx1"/>
                </a:solidFill>
                <a:latin typeface="Times New Roman" panose="02020603050405020304" pitchFamily="18" charset="0"/>
              </a:defRPr>
            </a:lvl3pPr>
            <a:lvl4pPr marL="1600200" indent="-228600" algn="l" defTabSz="960438" eaLnBrk="0" hangingPunct="0">
              <a:spcBef>
                <a:spcPct val="30000"/>
              </a:spcBef>
              <a:defRPr sz="1200">
                <a:solidFill>
                  <a:schemeClr val="tx1"/>
                </a:solidFill>
                <a:latin typeface="Times New Roman" panose="02020603050405020304" pitchFamily="18" charset="0"/>
              </a:defRPr>
            </a:lvl4pPr>
            <a:lvl5pPr marL="2057400" indent="-228600" algn="l" defTabSz="960438" eaLnBrk="0" hangingPunct="0">
              <a:spcBef>
                <a:spcPct val="30000"/>
              </a:spcBef>
              <a:defRPr sz="1200">
                <a:solidFill>
                  <a:schemeClr val="tx1"/>
                </a:solidFill>
                <a:latin typeface="Times New Roman" panose="02020603050405020304" pitchFamily="18" charset="0"/>
              </a:defRPr>
            </a:lvl5pPr>
            <a:lvl6pPr marL="2514600" indent="-228600" defTabSz="96043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043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043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0438"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DE53FB93-3394-412F-A677-1EEA32895EED}" type="slidenum">
              <a:rPr lang="hu-HU" altLang="hu-HU" sz="1300"/>
              <a:pPr algn="r" eaLnBrk="1" hangingPunct="1">
                <a:spcBef>
                  <a:spcPct val="0"/>
                </a:spcBef>
              </a:pPr>
              <a:t>30</a:t>
            </a:fld>
            <a:endParaRPr lang="hu-HU" altLang="hu-HU" sz="1300"/>
          </a:p>
        </p:txBody>
      </p:sp>
    </p:spTree>
    <p:extLst>
      <p:ext uri="{BB962C8B-B14F-4D97-AF65-F5344CB8AC3E}">
        <p14:creationId xmlns:p14="http://schemas.microsoft.com/office/powerpoint/2010/main" val="16338490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Diakép helye 1"/>
          <p:cNvSpPr>
            <a:spLocks noGrp="1" noRot="1" noChangeAspect="1" noTextEdit="1"/>
          </p:cNvSpPr>
          <p:nvPr>
            <p:ph type="sldImg"/>
          </p:nvPr>
        </p:nvSpPr>
        <p:spPr>
          <a:ln/>
        </p:spPr>
      </p:sp>
      <p:sp>
        <p:nvSpPr>
          <p:cNvPr id="109571" name="Jegyzetek hely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u-HU" altLang="hu-HU" smtClean="0"/>
              <a:t>A bizonyításhoz először meg kell értenünk a cézium kloridos sűrűség gradiens ultracentrifugálás elvét. </a:t>
            </a:r>
          </a:p>
          <a:p>
            <a:endParaRPr lang="hu-HU" altLang="hu-HU" smtClean="0"/>
          </a:p>
          <a:p>
            <a:r>
              <a:rPr lang="hu-HU" altLang="hu-HU" smtClean="0"/>
              <a:t>Ha nagy sebességen, több órán keresztül centrifugáljuk az egyenletes sűrűségű cézium-klorid oldat sűrűséggradienst alkot a csőben (alul nagyobb sűrűségű, felül kisebb), így finomabb elválasztást tesz lehetővé. Nem csak az lesz, mint a hagyományos centrifugálásnál, hogy leül/nem ül le, hanem az elválasztandó anyag a vele ekvivalens sűrűségű sávba fog beállni.</a:t>
            </a:r>
          </a:p>
          <a:p>
            <a:endParaRPr lang="hu-HU" altLang="hu-HU" smtClean="0"/>
          </a:p>
          <a:p>
            <a:r>
              <a:rPr lang="hu-HU" altLang="hu-HU" smtClean="0"/>
              <a:t>A cézium klorid tetejére rétegezzük a DNS-t, lepörgetjük (ez a grav. erő sokszorosát jelenti) szépen beáll a sűrűségének megfelelő sávba.</a:t>
            </a:r>
          </a:p>
        </p:txBody>
      </p:sp>
      <p:sp>
        <p:nvSpPr>
          <p:cNvPr id="109572" name="Dia számának hely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60438" eaLnBrk="0" hangingPunct="0">
              <a:spcBef>
                <a:spcPct val="30000"/>
              </a:spcBef>
              <a:defRPr sz="1200">
                <a:solidFill>
                  <a:schemeClr val="tx1"/>
                </a:solidFill>
                <a:latin typeface="Times New Roman" panose="02020603050405020304" pitchFamily="18" charset="0"/>
              </a:defRPr>
            </a:lvl1pPr>
            <a:lvl2pPr marL="742950" indent="-285750" algn="l" defTabSz="960438" eaLnBrk="0" hangingPunct="0">
              <a:spcBef>
                <a:spcPct val="30000"/>
              </a:spcBef>
              <a:defRPr sz="1200">
                <a:solidFill>
                  <a:schemeClr val="tx1"/>
                </a:solidFill>
                <a:latin typeface="Times New Roman" panose="02020603050405020304" pitchFamily="18" charset="0"/>
              </a:defRPr>
            </a:lvl2pPr>
            <a:lvl3pPr marL="1143000" indent="-228600" algn="l" defTabSz="960438" eaLnBrk="0" hangingPunct="0">
              <a:spcBef>
                <a:spcPct val="30000"/>
              </a:spcBef>
              <a:defRPr sz="1200">
                <a:solidFill>
                  <a:schemeClr val="tx1"/>
                </a:solidFill>
                <a:latin typeface="Times New Roman" panose="02020603050405020304" pitchFamily="18" charset="0"/>
              </a:defRPr>
            </a:lvl3pPr>
            <a:lvl4pPr marL="1600200" indent="-228600" algn="l" defTabSz="960438" eaLnBrk="0" hangingPunct="0">
              <a:spcBef>
                <a:spcPct val="30000"/>
              </a:spcBef>
              <a:defRPr sz="1200">
                <a:solidFill>
                  <a:schemeClr val="tx1"/>
                </a:solidFill>
                <a:latin typeface="Times New Roman" panose="02020603050405020304" pitchFamily="18" charset="0"/>
              </a:defRPr>
            </a:lvl4pPr>
            <a:lvl5pPr marL="2057400" indent="-228600" algn="l" defTabSz="960438" eaLnBrk="0" hangingPunct="0">
              <a:spcBef>
                <a:spcPct val="30000"/>
              </a:spcBef>
              <a:defRPr sz="1200">
                <a:solidFill>
                  <a:schemeClr val="tx1"/>
                </a:solidFill>
                <a:latin typeface="Times New Roman" panose="02020603050405020304" pitchFamily="18" charset="0"/>
              </a:defRPr>
            </a:lvl5pPr>
            <a:lvl6pPr marL="2514600" indent="-228600" defTabSz="96043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043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043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0438"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E5ACF528-08DA-4EED-8EE8-22BFF854CA3B}" type="slidenum">
              <a:rPr lang="hu-HU" altLang="hu-HU" sz="1300"/>
              <a:pPr algn="r" eaLnBrk="1" hangingPunct="1">
                <a:spcBef>
                  <a:spcPct val="0"/>
                </a:spcBef>
              </a:pPr>
              <a:t>31</a:t>
            </a:fld>
            <a:endParaRPr lang="hu-HU" altLang="hu-HU" sz="1300"/>
          </a:p>
        </p:txBody>
      </p:sp>
    </p:spTree>
    <p:extLst>
      <p:ext uri="{BB962C8B-B14F-4D97-AF65-F5344CB8AC3E}">
        <p14:creationId xmlns:p14="http://schemas.microsoft.com/office/powerpoint/2010/main" val="12077002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Diakép helye 1"/>
          <p:cNvSpPr>
            <a:spLocks noGrp="1" noRot="1" noChangeAspect="1" noTextEdit="1"/>
          </p:cNvSpPr>
          <p:nvPr>
            <p:ph type="sldImg"/>
          </p:nvPr>
        </p:nvSpPr>
        <p:spPr>
          <a:ln/>
        </p:spPr>
      </p:sp>
      <p:sp>
        <p:nvSpPr>
          <p:cNvPr id="106499" name="Jegyzetek helye 2"/>
          <p:cNvSpPr>
            <a:spLocks noGrp="1"/>
          </p:cNvSpPr>
          <p:nvPr>
            <p:ph type="body" idx="1"/>
          </p:nvPr>
        </p:nvSpPr>
        <p:spPr>
          <a:ln/>
          <a:extLst/>
        </p:spPr>
        <p:txBody>
          <a:bodyPr/>
          <a:lstStyle/>
          <a:p>
            <a:pPr>
              <a:defRPr/>
            </a:pPr>
            <a:r>
              <a:rPr lang="hu-HU" dirty="0" smtClean="0"/>
              <a:t>A </a:t>
            </a:r>
            <a:r>
              <a:rPr lang="hu-HU" dirty="0" err="1" smtClean="0"/>
              <a:t>szemikonzervatív</a:t>
            </a:r>
            <a:r>
              <a:rPr lang="hu-HU" dirty="0" smtClean="0"/>
              <a:t> </a:t>
            </a:r>
            <a:r>
              <a:rPr lang="hu-HU" dirty="0" err="1" smtClean="0"/>
              <a:t>replikáció</a:t>
            </a:r>
            <a:r>
              <a:rPr lang="hu-HU" dirty="0" smtClean="0"/>
              <a:t> bizonyítása azon alapult, hogy valamilyen módon megkülönböztethetővé kellett tenni a régi és az újonnan szintetizálódott szálat. Ezt 15-ös és 14-es nitrogénizotópok használatával valósították meg.</a:t>
            </a:r>
          </a:p>
          <a:p>
            <a:pPr>
              <a:defRPr/>
            </a:pPr>
            <a:endParaRPr lang="hu-HU" dirty="0" smtClean="0"/>
          </a:p>
          <a:p>
            <a:pPr>
              <a:defRPr/>
            </a:pPr>
            <a:r>
              <a:rPr lang="hu-HU" dirty="0" smtClean="0"/>
              <a:t>A bacikat (</a:t>
            </a:r>
            <a:r>
              <a:rPr lang="hu-HU" dirty="0" err="1" smtClean="0"/>
              <a:t>E.Coli</a:t>
            </a:r>
            <a:r>
              <a:rPr lang="hu-HU" dirty="0" smtClean="0"/>
              <a:t>) több generáción át 15N táptalajon tartották (ez a nitrogén nehéz izotópja), így a belőlük származó DNS nehéz sávot ad a cézium kloridos centrifugálás során, míg a normál  táptalajon nevelt bacik DNS-e könnyű sávot ad.</a:t>
            </a:r>
          </a:p>
          <a:p>
            <a:pPr>
              <a:defRPr/>
            </a:pPr>
            <a:endParaRPr lang="hu-HU" dirty="0" smtClean="0"/>
          </a:p>
          <a:p>
            <a:pPr>
              <a:defRPr/>
            </a:pPr>
            <a:r>
              <a:rPr lang="hu-HU" dirty="0" smtClean="0"/>
              <a:t>15N bacik </a:t>
            </a:r>
            <a:r>
              <a:rPr lang="hu-HU" dirty="0" err="1" smtClean="0">
                <a:sym typeface="Wingdings" pitchFamily="2" charset="2"/>
              </a:rPr>
              <a:t>heavy</a:t>
            </a:r>
            <a:r>
              <a:rPr lang="hu-HU" dirty="0" smtClean="0">
                <a:sym typeface="Wingdings" pitchFamily="2" charset="2"/>
              </a:rPr>
              <a:t> </a:t>
            </a:r>
            <a:r>
              <a:rPr lang="hu-HU" dirty="0" err="1" smtClean="0">
                <a:sym typeface="Wingdings" pitchFamily="2" charset="2"/>
              </a:rPr>
              <a:t>parentális</a:t>
            </a:r>
            <a:r>
              <a:rPr lang="hu-HU" dirty="0" smtClean="0">
                <a:sym typeface="Wingdings" pitchFamily="2" charset="2"/>
              </a:rPr>
              <a:t> DNS-el    </a:t>
            </a:r>
            <a:r>
              <a:rPr lang="hu-HU" dirty="0" smtClean="0"/>
              <a:t>  átrakják őket 14N táptalajra, így a beépülő leány </a:t>
            </a:r>
            <a:r>
              <a:rPr lang="hu-HU" dirty="0" err="1" smtClean="0"/>
              <a:t>nukleotidok</a:t>
            </a:r>
            <a:r>
              <a:rPr lang="hu-HU" dirty="0" smtClean="0"/>
              <a:t> </a:t>
            </a:r>
            <a:r>
              <a:rPr lang="hu-HU" dirty="0" err="1" smtClean="0"/>
              <a:t>light-ok</a:t>
            </a:r>
            <a:r>
              <a:rPr lang="hu-HU" dirty="0" smtClean="0"/>
              <a:t> lesznek.</a:t>
            </a:r>
          </a:p>
          <a:p>
            <a:pPr>
              <a:defRPr/>
            </a:pPr>
            <a:endParaRPr lang="hu-HU" dirty="0" smtClean="0"/>
          </a:p>
          <a:p>
            <a:pPr marL="228600" indent="-228600">
              <a:buFontTx/>
              <a:buAutoNum type="arabicPeriod"/>
              <a:defRPr/>
            </a:pPr>
            <a:r>
              <a:rPr lang="hu-HU" dirty="0" smtClean="0"/>
              <a:t>generáció: köztes sáv (ebből még nem egyértelmű, csak az látszik h 50% az újonnan szintetizálódott)</a:t>
            </a:r>
          </a:p>
          <a:p>
            <a:pPr marL="228600" indent="-228600">
              <a:buFontTx/>
              <a:buAutoNum type="arabicPeriod"/>
              <a:defRPr/>
            </a:pPr>
            <a:r>
              <a:rPr lang="hu-HU" dirty="0" smtClean="0"/>
              <a:t>generáció: könnyű + köztes  EZ már csak a SZEMIKONZERVATIV </a:t>
            </a:r>
            <a:r>
              <a:rPr lang="hu-HU" dirty="0" err="1" smtClean="0"/>
              <a:t>replikációval</a:t>
            </a:r>
            <a:r>
              <a:rPr lang="hu-HU" dirty="0" smtClean="0"/>
              <a:t> magyarázható</a:t>
            </a:r>
          </a:p>
          <a:p>
            <a:pPr>
              <a:defRPr/>
            </a:pPr>
            <a:endParaRPr lang="hu-HU" dirty="0" smtClean="0"/>
          </a:p>
        </p:txBody>
      </p:sp>
      <p:sp>
        <p:nvSpPr>
          <p:cNvPr id="110596" name="Dia számának hely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60438" eaLnBrk="0" hangingPunct="0">
              <a:spcBef>
                <a:spcPct val="30000"/>
              </a:spcBef>
              <a:defRPr sz="1200">
                <a:solidFill>
                  <a:schemeClr val="tx1"/>
                </a:solidFill>
                <a:latin typeface="Times New Roman" panose="02020603050405020304" pitchFamily="18" charset="0"/>
              </a:defRPr>
            </a:lvl1pPr>
            <a:lvl2pPr marL="742950" indent="-285750" algn="l" defTabSz="960438" eaLnBrk="0" hangingPunct="0">
              <a:spcBef>
                <a:spcPct val="30000"/>
              </a:spcBef>
              <a:defRPr sz="1200">
                <a:solidFill>
                  <a:schemeClr val="tx1"/>
                </a:solidFill>
                <a:latin typeface="Times New Roman" panose="02020603050405020304" pitchFamily="18" charset="0"/>
              </a:defRPr>
            </a:lvl2pPr>
            <a:lvl3pPr marL="1143000" indent="-228600" algn="l" defTabSz="960438" eaLnBrk="0" hangingPunct="0">
              <a:spcBef>
                <a:spcPct val="30000"/>
              </a:spcBef>
              <a:defRPr sz="1200">
                <a:solidFill>
                  <a:schemeClr val="tx1"/>
                </a:solidFill>
                <a:latin typeface="Times New Roman" panose="02020603050405020304" pitchFamily="18" charset="0"/>
              </a:defRPr>
            </a:lvl3pPr>
            <a:lvl4pPr marL="1600200" indent="-228600" algn="l" defTabSz="960438" eaLnBrk="0" hangingPunct="0">
              <a:spcBef>
                <a:spcPct val="30000"/>
              </a:spcBef>
              <a:defRPr sz="1200">
                <a:solidFill>
                  <a:schemeClr val="tx1"/>
                </a:solidFill>
                <a:latin typeface="Times New Roman" panose="02020603050405020304" pitchFamily="18" charset="0"/>
              </a:defRPr>
            </a:lvl4pPr>
            <a:lvl5pPr marL="2057400" indent="-228600" algn="l" defTabSz="960438" eaLnBrk="0" hangingPunct="0">
              <a:spcBef>
                <a:spcPct val="30000"/>
              </a:spcBef>
              <a:defRPr sz="1200">
                <a:solidFill>
                  <a:schemeClr val="tx1"/>
                </a:solidFill>
                <a:latin typeface="Times New Roman" panose="02020603050405020304" pitchFamily="18" charset="0"/>
              </a:defRPr>
            </a:lvl5pPr>
            <a:lvl6pPr marL="2514600" indent="-228600" defTabSz="96043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043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043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0438"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DD9E4BF3-2112-49DE-AB20-426645D00FB1}" type="slidenum">
              <a:rPr lang="hu-HU" altLang="hu-HU" sz="1300"/>
              <a:pPr algn="r" eaLnBrk="1" hangingPunct="1">
                <a:spcBef>
                  <a:spcPct val="0"/>
                </a:spcBef>
              </a:pPr>
              <a:t>32</a:t>
            </a:fld>
            <a:endParaRPr lang="hu-HU" altLang="hu-HU" sz="1300"/>
          </a:p>
        </p:txBody>
      </p:sp>
    </p:spTree>
    <p:extLst>
      <p:ext uri="{BB962C8B-B14F-4D97-AF65-F5344CB8AC3E}">
        <p14:creationId xmlns:p14="http://schemas.microsoft.com/office/powerpoint/2010/main" val="25572984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Diakép helye 1"/>
          <p:cNvSpPr>
            <a:spLocks noGrp="1" noRot="1" noChangeAspect="1" noTextEdit="1"/>
          </p:cNvSpPr>
          <p:nvPr>
            <p:ph type="sldImg"/>
          </p:nvPr>
        </p:nvSpPr>
        <p:spPr>
          <a:ln/>
        </p:spPr>
      </p:sp>
      <p:sp>
        <p:nvSpPr>
          <p:cNvPr id="107523" name="Jegyzetek helye 2"/>
          <p:cNvSpPr>
            <a:spLocks noGrp="1"/>
          </p:cNvSpPr>
          <p:nvPr>
            <p:ph type="body" idx="1"/>
          </p:nvPr>
        </p:nvSpPr>
        <p:spPr>
          <a:ln/>
          <a:extLst/>
        </p:spPr>
        <p:txBody>
          <a:bodyPr/>
          <a:lstStyle/>
          <a:p>
            <a:pPr>
              <a:defRPr/>
            </a:pPr>
            <a:r>
              <a:rPr lang="hu-HU" dirty="0" smtClean="0"/>
              <a:t>Hogy megértsük, mi áll az eredmények hátterében:</a:t>
            </a:r>
          </a:p>
          <a:p>
            <a:pPr>
              <a:defRPr/>
            </a:pPr>
            <a:endParaRPr lang="hu-HU" dirty="0" smtClean="0"/>
          </a:p>
          <a:p>
            <a:pPr marL="228600" indent="-228600">
              <a:buFontTx/>
              <a:buAutoNum type="arabicPeriod"/>
              <a:defRPr/>
            </a:pPr>
            <a:r>
              <a:rPr lang="hu-HU" dirty="0" smtClean="0"/>
              <a:t>Generáció egyetlen átmeneti sávját a felemás, 15N anyai és 14N leány szálat tartalmazó DNS-ek adták</a:t>
            </a:r>
          </a:p>
          <a:p>
            <a:pPr marL="228600" indent="-228600">
              <a:buFontTx/>
              <a:buAutoNum type="arabicPeriod"/>
              <a:defRPr/>
            </a:pPr>
            <a:r>
              <a:rPr lang="hu-HU" dirty="0" smtClean="0"/>
              <a:t>A 2. generációban már megjelentek tisztán 14N kétszálú DNS-ek is, azok, amelyek a „vegyes” szál 14N </a:t>
            </a:r>
            <a:r>
              <a:rPr lang="hu-HU" dirty="0" err="1" smtClean="0"/>
              <a:t>templátjáról</a:t>
            </a:r>
            <a:r>
              <a:rPr lang="hu-HU" dirty="0" smtClean="0"/>
              <a:t> íródtak át, így mind az anya, mind a leányszál már 14 N tartalmú </a:t>
            </a:r>
            <a:r>
              <a:rPr lang="hu-HU" dirty="0" err="1" smtClean="0"/>
              <a:t>nukleotidokból</a:t>
            </a:r>
            <a:r>
              <a:rPr lang="hu-HU" dirty="0" smtClean="0"/>
              <a:t> állt (könnyű sáv megjelenése)</a:t>
            </a:r>
          </a:p>
          <a:p>
            <a:pPr marL="228600" indent="-228600">
              <a:buFontTx/>
              <a:buAutoNum type="arabicPeriod"/>
              <a:defRPr/>
            </a:pPr>
            <a:endParaRPr lang="hu-HU" dirty="0" smtClean="0"/>
          </a:p>
          <a:p>
            <a:pPr>
              <a:defRPr/>
            </a:pPr>
            <a:r>
              <a:rPr lang="hu-HU" dirty="0" smtClean="0"/>
              <a:t>Idővel a 15N sáv egyre kevésbé lesz markáns, hiszen egyre több 14N </a:t>
            </a:r>
            <a:r>
              <a:rPr lang="hu-HU" dirty="0" err="1" smtClean="0"/>
              <a:t>templát</a:t>
            </a:r>
            <a:r>
              <a:rPr lang="hu-HU" dirty="0" smtClean="0"/>
              <a:t> lesz, míg a 15N </a:t>
            </a:r>
            <a:r>
              <a:rPr lang="hu-HU" dirty="0" err="1" smtClean="0"/>
              <a:t>templátok</a:t>
            </a:r>
            <a:r>
              <a:rPr lang="hu-HU" dirty="0" smtClean="0"/>
              <a:t> száma állandó</a:t>
            </a:r>
          </a:p>
        </p:txBody>
      </p:sp>
      <p:sp>
        <p:nvSpPr>
          <p:cNvPr id="111620" name="Dia számának hely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60438" eaLnBrk="0" hangingPunct="0">
              <a:spcBef>
                <a:spcPct val="30000"/>
              </a:spcBef>
              <a:defRPr sz="1200">
                <a:solidFill>
                  <a:schemeClr val="tx1"/>
                </a:solidFill>
                <a:latin typeface="Times New Roman" panose="02020603050405020304" pitchFamily="18" charset="0"/>
              </a:defRPr>
            </a:lvl1pPr>
            <a:lvl2pPr marL="742950" indent="-285750" algn="l" defTabSz="960438" eaLnBrk="0" hangingPunct="0">
              <a:spcBef>
                <a:spcPct val="30000"/>
              </a:spcBef>
              <a:defRPr sz="1200">
                <a:solidFill>
                  <a:schemeClr val="tx1"/>
                </a:solidFill>
                <a:latin typeface="Times New Roman" panose="02020603050405020304" pitchFamily="18" charset="0"/>
              </a:defRPr>
            </a:lvl2pPr>
            <a:lvl3pPr marL="1143000" indent="-228600" algn="l" defTabSz="960438" eaLnBrk="0" hangingPunct="0">
              <a:spcBef>
                <a:spcPct val="30000"/>
              </a:spcBef>
              <a:defRPr sz="1200">
                <a:solidFill>
                  <a:schemeClr val="tx1"/>
                </a:solidFill>
                <a:latin typeface="Times New Roman" panose="02020603050405020304" pitchFamily="18" charset="0"/>
              </a:defRPr>
            </a:lvl3pPr>
            <a:lvl4pPr marL="1600200" indent="-228600" algn="l" defTabSz="960438" eaLnBrk="0" hangingPunct="0">
              <a:spcBef>
                <a:spcPct val="30000"/>
              </a:spcBef>
              <a:defRPr sz="1200">
                <a:solidFill>
                  <a:schemeClr val="tx1"/>
                </a:solidFill>
                <a:latin typeface="Times New Roman" panose="02020603050405020304" pitchFamily="18" charset="0"/>
              </a:defRPr>
            </a:lvl4pPr>
            <a:lvl5pPr marL="2057400" indent="-228600" algn="l" defTabSz="960438" eaLnBrk="0" hangingPunct="0">
              <a:spcBef>
                <a:spcPct val="30000"/>
              </a:spcBef>
              <a:defRPr sz="1200">
                <a:solidFill>
                  <a:schemeClr val="tx1"/>
                </a:solidFill>
                <a:latin typeface="Times New Roman" panose="02020603050405020304" pitchFamily="18" charset="0"/>
              </a:defRPr>
            </a:lvl5pPr>
            <a:lvl6pPr marL="2514600" indent="-228600" defTabSz="96043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043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043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0438"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12C30CA6-9E3E-42BB-87D4-3193686B398A}" type="slidenum">
              <a:rPr lang="hu-HU" altLang="hu-HU" sz="1300"/>
              <a:pPr algn="r" eaLnBrk="1" hangingPunct="1">
                <a:spcBef>
                  <a:spcPct val="0"/>
                </a:spcBef>
              </a:pPr>
              <a:t>33</a:t>
            </a:fld>
            <a:endParaRPr lang="hu-HU" altLang="hu-HU" sz="1300"/>
          </a:p>
        </p:txBody>
      </p:sp>
    </p:spTree>
    <p:extLst>
      <p:ext uri="{BB962C8B-B14F-4D97-AF65-F5344CB8AC3E}">
        <p14:creationId xmlns:p14="http://schemas.microsoft.com/office/powerpoint/2010/main" val="257818911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Diakép helye 1"/>
          <p:cNvSpPr>
            <a:spLocks noGrp="1" noRot="1" noChangeAspect="1" noTextEdit="1"/>
          </p:cNvSpPr>
          <p:nvPr>
            <p:ph type="sldImg"/>
          </p:nvPr>
        </p:nvSpPr>
        <p:spPr>
          <a:ln/>
        </p:spPr>
      </p:sp>
      <p:sp>
        <p:nvSpPr>
          <p:cNvPr id="108547" name="Jegyzetek helye 2"/>
          <p:cNvSpPr>
            <a:spLocks noGrp="1"/>
          </p:cNvSpPr>
          <p:nvPr>
            <p:ph type="body" idx="1"/>
          </p:nvPr>
        </p:nvSpPr>
        <p:spPr>
          <a:ln/>
          <a:extLst/>
        </p:spPr>
        <p:txBody>
          <a:bodyPr/>
          <a:lstStyle/>
          <a:p>
            <a:pPr>
              <a:defRPr/>
            </a:pPr>
            <a:r>
              <a:rPr lang="hu-HU" dirty="0" smtClean="0"/>
              <a:t>A </a:t>
            </a:r>
            <a:r>
              <a:rPr lang="hu-HU" dirty="0" err="1" smtClean="0"/>
              <a:t>Meselsson-Stahl</a:t>
            </a:r>
            <a:r>
              <a:rPr lang="hu-HU" dirty="0" smtClean="0"/>
              <a:t> kísérlet baktériumokban bizonyította a </a:t>
            </a:r>
            <a:r>
              <a:rPr lang="hu-HU" dirty="0" err="1" smtClean="0"/>
              <a:t>szemikonz</a:t>
            </a:r>
            <a:r>
              <a:rPr lang="hu-HU" dirty="0" smtClean="0"/>
              <a:t>. </a:t>
            </a:r>
            <a:r>
              <a:rPr lang="hu-HU" dirty="0" err="1" smtClean="0"/>
              <a:t>replikációt</a:t>
            </a:r>
            <a:r>
              <a:rPr lang="hu-HU" dirty="0" smtClean="0"/>
              <a:t>, de mi a helyzet a </a:t>
            </a:r>
            <a:r>
              <a:rPr lang="hu-HU" dirty="0" err="1" smtClean="0"/>
              <a:t>magasabbrendűekben</a:t>
            </a:r>
            <a:r>
              <a:rPr lang="hu-HU" dirty="0" smtClean="0"/>
              <a:t>?</a:t>
            </a:r>
          </a:p>
          <a:p>
            <a:pPr>
              <a:defRPr/>
            </a:pPr>
            <a:endParaRPr lang="hu-HU" dirty="0" smtClean="0"/>
          </a:p>
          <a:p>
            <a:pPr>
              <a:defRPr/>
            </a:pPr>
            <a:r>
              <a:rPr lang="hu-HU" dirty="0" smtClean="0"/>
              <a:t>Taylor kísérlete bab gyökércsúcs sejtekkel:</a:t>
            </a:r>
          </a:p>
          <a:p>
            <a:pPr>
              <a:defRPr/>
            </a:pPr>
            <a:endParaRPr lang="hu-HU" dirty="0" smtClean="0"/>
          </a:p>
          <a:p>
            <a:pPr marL="228600" indent="-228600">
              <a:buFontTx/>
              <a:buAutoNum type="arabicPeriod"/>
              <a:defRPr/>
            </a:pPr>
            <a:r>
              <a:rPr lang="hu-HU" dirty="0" smtClean="0"/>
              <a:t>generáció: van jel </a:t>
            </a:r>
          </a:p>
          <a:p>
            <a:pPr marL="228600" indent="-228600">
              <a:buFontTx/>
              <a:buAutoNum type="arabicPeriod"/>
              <a:defRPr/>
            </a:pPr>
            <a:endParaRPr lang="hu-HU" dirty="0" smtClean="0"/>
          </a:p>
          <a:p>
            <a:pPr>
              <a:defRPr/>
            </a:pPr>
            <a:r>
              <a:rPr lang="hu-HU" dirty="0" smtClean="0"/>
              <a:t>Béta sugárzó trícium izotópot tartalmazó </a:t>
            </a:r>
            <a:r>
              <a:rPr lang="hu-HU" dirty="0" err="1" smtClean="0"/>
              <a:t>timidinnel</a:t>
            </a:r>
            <a:r>
              <a:rPr lang="hu-HU" dirty="0" smtClean="0"/>
              <a:t> dolgozott: baci táptalajba </a:t>
            </a:r>
            <a:r>
              <a:rPr lang="hu-HU" dirty="0" err="1" smtClean="0"/>
              <a:t>tríciált</a:t>
            </a:r>
            <a:r>
              <a:rPr lang="hu-HU" dirty="0" smtClean="0"/>
              <a:t> </a:t>
            </a:r>
            <a:r>
              <a:rPr lang="hu-HU" dirty="0" err="1" smtClean="0"/>
              <a:t>timidin</a:t>
            </a:r>
            <a:r>
              <a:rPr lang="hu-HU" dirty="0" smtClean="0"/>
              <a:t> egy generáción át, a radioaktív </a:t>
            </a:r>
            <a:r>
              <a:rPr lang="hu-HU" dirty="0" err="1" smtClean="0"/>
              <a:t>nukleotidot</a:t>
            </a:r>
            <a:r>
              <a:rPr lang="hu-HU" dirty="0" smtClean="0"/>
              <a:t> beépíti az új láncba, és ez megjelenik a kromoszómák </a:t>
            </a:r>
            <a:r>
              <a:rPr lang="hu-HU" dirty="0" err="1" smtClean="0"/>
              <a:t>autoradiogramján</a:t>
            </a:r>
            <a:r>
              <a:rPr lang="hu-HU" dirty="0" smtClean="0"/>
              <a:t> is. ! Csak az egyik szál, a leányszál a sugárzó, de ettől az egész kromoszómát jelöltnek fogjuk látni</a:t>
            </a:r>
          </a:p>
          <a:p>
            <a:pPr>
              <a:defRPr/>
            </a:pPr>
            <a:endParaRPr lang="hu-HU" dirty="0" smtClean="0"/>
          </a:p>
          <a:p>
            <a:pPr>
              <a:defRPr/>
            </a:pPr>
            <a:r>
              <a:rPr lang="hu-HU" dirty="0" smtClean="0"/>
              <a:t>2. generáció: csak az egyik </a:t>
            </a:r>
            <a:r>
              <a:rPr lang="hu-HU" dirty="0" err="1" smtClean="0"/>
              <a:t>testvétkromatida</a:t>
            </a:r>
            <a:r>
              <a:rPr lang="hu-HU" dirty="0" smtClean="0"/>
              <a:t> jelölt (az anyaszál megőrzi a jelöltségét), a leányszál már jelöletlen lesz, mert annak a </a:t>
            </a:r>
            <a:r>
              <a:rPr lang="hu-HU" dirty="0" err="1" smtClean="0"/>
              <a:t>templátja</a:t>
            </a:r>
            <a:r>
              <a:rPr lang="hu-HU" dirty="0" smtClean="0"/>
              <a:t> </a:t>
            </a:r>
            <a:r>
              <a:rPr lang="hu-HU" dirty="0" err="1" smtClean="0"/>
              <a:t>a</a:t>
            </a:r>
            <a:r>
              <a:rPr lang="hu-HU" dirty="0" smtClean="0"/>
              <a:t> jelöletlen colt </a:t>
            </a:r>
            <a:r>
              <a:rPr lang="hu-HU" dirty="0" smtClean="0">
                <a:sym typeface="Wingdings" pitchFamily="2" charset="2"/>
              </a:rPr>
              <a:t> </a:t>
            </a:r>
            <a:r>
              <a:rPr lang="hu-HU" dirty="0" err="1" smtClean="0">
                <a:sym typeface="Wingdings" pitchFamily="2" charset="2"/>
              </a:rPr>
              <a:t>szemikonzervatív</a:t>
            </a:r>
            <a:r>
              <a:rPr lang="hu-HU" dirty="0" smtClean="0">
                <a:sym typeface="Wingdings" pitchFamily="2" charset="2"/>
              </a:rPr>
              <a:t> </a:t>
            </a:r>
            <a:r>
              <a:rPr lang="hu-HU" dirty="0" err="1" smtClean="0">
                <a:sym typeface="Wingdings" pitchFamily="2" charset="2"/>
              </a:rPr>
              <a:t>replikáció</a:t>
            </a:r>
            <a:endParaRPr lang="hu-HU" dirty="0" smtClean="0">
              <a:sym typeface="Wingdings" pitchFamily="2" charset="2"/>
            </a:endParaRPr>
          </a:p>
          <a:p>
            <a:pPr>
              <a:defRPr/>
            </a:pPr>
            <a:endParaRPr lang="hu-HU" dirty="0" smtClean="0">
              <a:sym typeface="Wingdings" pitchFamily="2" charset="2"/>
            </a:endParaRPr>
          </a:p>
          <a:p>
            <a:pPr>
              <a:defRPr/>
            </a:pPr>
            <a:r>
              <a:rPr lang="hu-HU" dirty="0" smtClean="0">
                <a:sym typeface="Wingdings" pitchFamily="2" charset="2"/>
              </a:rPr>
              <a:t>(a </a:t>
            </a:r>
            <a:r>
              <a:rPr lang="hu-HU" dirty="0" err="1" smtClean="0">
                <a:sym typeface="Wingdings" pitchFamily="2" charset="2"/>
              </a:rPr>
              <a:t>colchicines</a:t>
            </a:r>
            <a:r>
              <a:rPr lang="hu-HU" dirty="0" smtClean="0">
                <a:sym typeface="Wingdings" pitchFamily="2" charset="2"/>
              </a:rPr>
              <a:t> kezelésre azért van szükség, hogy a </a:t>
            </a:r>
            <a:r>
              <a:rPr lang="hu-HU" dirty="0" err="1" smtClean="0">
                <a:sym typeface="Wingdings" pitchFamily="2" charset="2"/>
              </a:rPr>
              <a:t>testvérkromatidák</a:t>
            </a:r>
            <a:r>
              <a:rPr lang="hu-HU" dirty="0" smtClean="0">
                <a:sym typeface="Wingdings" pitchFamily="2" charset="2"/>
              </a:rPr>
              <a:t> együtt maradjanak a megkettőződés után…gátolja a szétválást)</a:t>
            </a:r>
            <a:endParaRPr lang="hu-HU" dirty="0" smtClean="0"/>
          </a:p>
          <a:p>
            <a:pPr>
              <a:defRPr/>
            </a:pPr>
            <a:endParaRPr lang="hu-HU" dirty="0" smtClean="0"/>
          </a:p>
          <a:p>
            <a:pPr>
              <a:defRPr/>
            </a:pPr>
            <a:endParaRPr lang="hu-HU" dirty="0" smtClean="0"/>
          </a:p>
        </p:txBody>
      </p:sp>
      <p:sp>
        <p:nvSpPr>
          <p:cNvPr id="112644" name="Dia számának hely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60438" eaLnBrk="0" hangingPunct="0">
              <a:spcBef>
                <a:spcPct val="30000"/>
              </a:spcBef>
              <a:defRPr sz="1200">
                <a:solidFill>
                  <a:schemeClr val="tx1"/>
                </a:solidFill>
                <a:latin typeface="Times New Roman" panose="02020603050405020304" pitchFamily="18" charset="0"/>
              </a:defRPr>
            </a:lvl1pPr>
            <a:lvl2pPr marL="742950" indent="-285750" algn="l" defTabSz="960438" eaLnBrk="0" hangingPunct="0">
              <a:spcBef>
                <a:spcPct val="30000"/>
              </a:spcBef>
              <a:defRPr sz="1200">
                <a:solidFill>
                  <a:schemeClr val="tx1"/>
                </a:solidFill>
                <a:latin typeface="Times New Roman" panose="02020603050405020304" pitchFamily="18" charset="0"/>
              </a:defRPr>
            </a:lvl2pPr>
            <a:lvl3pPr marL="1143000" indent="-228600" algn="l" defTabSz="960438" eaLnBrk="0" hangingPunct="0">
              <a:spcBef>
                <a:spcPct val="30000"/>
              </a:spcBef>
              <a:defRPr sz="1200">
                <a:solidFill>
                  <a:schemeClr val="tx1"/>
                </a:solidFill>
                <a:latin typeface="Times New Roman" panose="02020603050405020304" pitchFamily="18" charset="0"/>
              </a:defRPr>
            </a:lvl3pPr>
            <a:lvl4pPr marL="1600200" indent="-228600" algn="l" defTabSz="960438" eaLnBrk="0" hangingPunct="0">
              <a:spcBef>
                <a:spcPct val="30000"/>
              </a:spcBef>
              <a:defRPr sz="1200">
                <a:solidFill>
                  <a:schemeClr val="tx1"/>
                </a:solidFill>
                <a:latin typeface="Times New Roman" panose="02020603050405020304" pitchFamily="18" charset="0"/>
              </a:defRPr>
            </a:lvl4pPr>
            <a:lvl5pPr marL="2057400" indent="-228600" algn="l" defTabSz="960438" eaLnBrk="0" hangingPunct="0">
              <a:spcBef>
                <a:spcPct val="30000"/>
              </a:spcBef>
              <a:defRPr sz="1200">
                <a:solidFill>
                  <a:schemeClr val="tx1"/>
                </a:solidFill>
                <a:latin typeface="Times New Roman" panose="02020603050405020304" pitchFamily="18" charset="0"/>
              </a:defRPr>
            </a:lvl5pPr>
            <a:lvl6pPr marL="2514600" indent="-228600" defTabSz="96043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043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043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0438"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2FFE4B45-7612-4388-8111-6A28A0350F77}" type="slidenum">
              <a:rPr lang="hu-HU" altLang="hu-HU" sz="1300"/>
              <a:pPr algn="r" eaLnBrk="1" hangingPunct="1">
                <a:spcBef>
                  <a:spcPct val="0"/>
                </a:spcBef>
              </a:pPr>
              <a:t>34</a:t>
            </a:fld>
            <a:endParaRPr lang="hu-HU" altLang="hu-HU" sz="1300"/>
          </a:p>
        </p:txBody>
      </p:sp>
    </p:spTree>
    <p:extLst>
      <p:ext uri="{BB962C8B-B14F-4D97-AF65-F5344CB8AC3E}">
        <p14:creationId xmlns:p14="http://schemas.microsoft.com/office/powerpoint/2010/main" val="173908242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Diakép helye 1"/>
          <p:cNvSpPr>
            <a:spLocks noGrp="1" noRot="1" noChangeAspect="1" noTextEdit="1"/>
          </p:cNvSpPr>
          <p:nvPr>
            <p:ph type="sldImg"/>
          </p:nvPr>
        </p:nvSpPr>
        <p:spPr>
          <a:ln/>
        </p:spPr>
      </p:sp>
      <p:sp>
        <p:nvSpPr>
          <p:cNvPr id="113667" name="Jegyzetek hely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u-HU" altLang="hu-HU" smtClean="0"/>
              <a:t>Hasonló technikával tették láthatóvá az E.Coli replikációját. Ez a DNS replikációjának első fotója.</a:t>
            </a:r>
          </a:p>
          <a:p>
            <a:endParaRPr lang="hu-HU" altLang="hu-HU" smtClean="0"/>
          </a:p>
          <a:p>
            <a:r>
              <a:rPr lang="hu-HU" altLang="hu-HU" smtClean="0"/>
              <a:t>Theta replikációnak nevezték el, az alakja miat. A gyűrű felnyílik, és mindkét szál mellé új szintetizálódik. A kettős hélix felnyílásának helyét nevezik </a:t>
            </a:r>
            <a:r>
              <a:rPr lang="hu-HU" altLang="hu-HU" b="1" smtClean="0"/>
              <a:t>replikációs villának </a:t>
            </a:r>
          </a:p>
          <a:p>
            <a:endParaRPr lang="hu-HU" altLang="hu-HU" b="1" smtClean="0"/>
          </a:p>
          <a:p>
            <a:endParaRPr lang="hu-HU" altLang="hu-HU" b="1" smtClean="0"/>
          </a:p>
        </p:txBody>
      </p:sp>
      <p:sp>
        <p:nvSpPr>
          <p:cNvPr id="113668" name="Dia számának hely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60438" eaLnBrk="0" hangingPunct="0">
              <a:spcBef>
                <a:spcPct val="30000"/>
              </a:spcBef>
              <a:defRPr sz="1200">
                <a:solidFill>
                  <a:schemeClr val="tx1"/>
                </a:solidFill>
                <a:latin typeface="Times New Roman" panose="02020603050405020304" pitchFamily="18" charset="0"/>
              </a:defRPr>
            </a:lvl1pPr>
            <a:lvl2pPr marL="742950" indent="-285750" algn="l" defTabSz="960438" eaLnBrk="0" hangingPunct="0">
              <a:spcBef>
                <a:spcPct val="30000"/>
              </a:spcBef>
              <a:defRPr sz="1200">
                <a:solidFill>
                  <a:schemeClr val="tx1"/>
                </a:solidFill>
                <a:latin typeface="Times New Roman" panose="02020603050405020304" pitchFamily="18" charset="0"/>
              </a:defRPr>
            </a:lvl2pPr>
            <a:lvl3pPr marL="1143000" indent="-228600" algn="l" defTabSz="960438" eaLnBrk="0" hangingPunct="0">
              <a:spcBef>
                <a:spcPct val="30000"/>
              </a:spcBef>
              <a:defRPr sz="1200">
                <a:solidFill>
                  <a:schemeClr val="tx1"/>
                </a:solidFill>
                <a:latin typeface="Times New Roman" panose="02020603050405020304" pitchFamily="18" charset="0"/>
              </a:defRPr>
            </a:lvl3pPr>
            <a:lvl4pPr marL="1600200" indent="-228600" algn="l" defTabSz="960438" eaLnBrk="0" hangingPunct="0">
              <a:spcBef>
                <a:spcPct val="30000"/>
              </a:spcBef>
              <a:defRPr sz="1200">
                <a:solidFill>
                  <a:schemeClr val="tx1"/>
                </a:solidFill>
                <a:latin typeface="Times New Roman" panose="02020603050405020304" pitchFamily="18" charset="0"/>
              </a:defRPr>
            </a:lvl4pPr>
            <a:lvl5pPr marL="2057400" indent="-228600" algn="l" defTabSz="960438" eaLnBrk="0" hangingPunct="0">
              <a:spcBef>
                <a:spcPct val="30000"/>
              </a:spcBef>
              <a:defRPr sz="1200">
                <a:solidFill>
                  <a:schemeClr val="tx1"/>
                </a:solidFill>
                <a:latin typeface="Times New Roman" panose="02020603050405020304" pitchFamily="18" charset="0"/>
              </a:defRPr>
            </a:lvl5pPr>
            <a:lvl6pPr marL="2514600" indent="-228600" defTabSz="96043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043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043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0438"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BECE34AA-E009-413F-8799-485C0712B8CE}" type="slidenum">
              <a:rPr lang="hu-HU" altLang="hu-HU" sz="1300"/>
              <a:pPr algn="r" eaLnBrk="1" hangingPunct="1">
                <a:spcBef>
                  <a:spcPct val="0"/>
                </a:spcBef>
              </a:pPr>
              <a:t>35</a:t>
            </a:fld>
            <a:endParaRPr lang="hu-HU" altLang="hu-HU" sz="1300"/>
          </a:p>
        </p:txBody>
      </p:sp>
    </p:spTree>
    <p:extLst>
      <p:ext uri="{BB962C8B-B14F-4D97-AF65-F5344CB8AC3E}">
        <p14:creationId xmlns:p14="http://schemas.microsoft.com/office/powerpoint/2010/main" val="284127973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Diakép helye 1"/>
          <p:cNvSpPr>
            <a:spLocks noGrp="1" noRot="1" noChangeAspect="1" noTextEdit="1"/>
          </p:cNvSpPr>
          <p:nvPr>
            <p:ph type="sldImg"/>
          </p:nvPr>
        </p:nvSpPr>
        <p:spPr>
          <a:ln/>
        </p:spPr>
      </p:sp>
      <p:sp>
        <p:nvSpPr>
          <p:cNvPr id="114691" name="Jegyzetek hely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u-HU" altLang="hu-HU" smtClean="0"/>
              <a:t>A felnyílás kezdőpontja a replikációs origo, innen mindkét irányban megindul az új szál szintézise, a gyűrű megkettőződéséig. Végül a két szemikonzervatív gyűrű szétválik, és a sejtosztódáskor egyik az egyik, másik a másik utódsejtbe kerül.</a:t>
            </a:r>
          </a:p>
        </p:txBody>
      </p:sp>
      <p:sp>
        <p:nvSpPr>
          <p:cNvPr id="114692" name="Dia számának hely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60438" eaLnBrk="0" hangingPunct="0">
              <a:spcBef>
                <a:spcPct val="30000"/>
              </a:spcBef>
              <a:defRPr sz="1200">
                <a:solidFill>
                  <a:schemeClr val="tx1"/>
                </a:solidFill>
                <a:latin typeface="Times New Roman" panose="02020603050405020304" pitchFamily="18" charset="0"/>
              </a:defRPr>
            </a:lvl1pPr>
            <a:lvl2pPr marL="742950" indent="-285750" algn="l" defTabSz="960438" eaLnBrk="0" hangingPunct="0">
              <a:spcBef>
                <a:spcPct val="30000"/>
              </a:spcBef>
              <a:defRPr sz="1200">
                <a:solidFill>
                  <a:schemeClr val="tx1"/>
                </a:solidFill>
                <a:latin typeface="Times New Roman" panose="02020603050405020304" pitchFamily="18" charset="0"/>
              </a:defRPr>
            </a:lvl2pPr>
            <a:lvl3pPr marL="1143000" indent="-228600" algn="l" defTabSz="960438" eaLnBrk="0" hangingPunct="0">
              <a:spcBef>
                <a:spcPct val="30000"/>
              </a:spcBef>
              <a:defRPr sz="1200">
                <a:solidFill>
                  <a:schemeClr val="tx1"/>
                </a:solidFill>
                <a:latin typeface="Times New Roman" panose="02020603050405020304" pitchFamily="18" charset="0"/>
              </a:defRPr>
            </a:lvl3pPr>
            <a:lvl4pPr marL="1600200" indent="-228600" algn="l" defTabSz="960438" eaLnBrk="0" hangingPunct="0">
              <a:spcBef>
                <a:spcPct val="30000"/>
              </a:spcBef>
              <a:defRPr sz="1200">
                <a:solidFill>
                  <a:schemeClr val="tx1"/>
                </a:solidFill>
                <a:latin typeface="Times New Roman" panose="02020603050405020304" pitchFamily="18" charset="0"/>
              </a:defRPr>
            </a:lvl4pPr>
            <a:lvl5pPr marL="2057400" indent="-228600" algn="l" defTabSz="960438" eaLnBrk="0" hangingPunct="0">
              <a:spcBef>
                <a:spcPct val="30000"/>
              </a:spcBef>
              <a:defRPr sz="1200">
                <a:solidFill>
                  <a:schemeClr val="tx1"/>
                </a:solidFill>
                <a:latin typeface="Times New Roman" panose="02020603050405020304" pitchFamily="18" charset="0"/>
              </a:defRPr>
            </a:lvl5pPr>
            <a:lvl6pPr marL="2514600" indent="-228600" defTabSz="96043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043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043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0438"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DDC28079-6D05-47D9-B40D-75275E6C26CE}" type="slidenum">
              <a:rPr lang="hu-HU" altLang="hu-HU" sz="1300"/>
              <a:pPr algn="r" eaLnBrk="1" hangingPunct="1">
                <a:spcBef>
                  <a:spcPct val="0"/>
                </a:spcBef>
              </a:pPr>
              <a:t>36</a:t>
            </a:fld>
            <a:endParaRPr lang="hu-HU" altLang="hu-HU" sz="1300"/>
          </a:p>
        </p:txBody>
      </p:sp>
    </p:spTree>
    <p:extLst>
      <p:ext uri="{BB962C8B-B14F-4D97-AF65-F5344CB8AC3E}">
        <p14:creationId xmlns:p14="http://schemas.microsoft.com/office/powerpoint/2010/main" val="19009716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Diakép helye 1"/>
          <p:cNvSpPr>
            <a:spLocks noGrp="1" noRot="1" noChangeAspect="1" noTextEdit="1"/>
          </p:cNvSpPr>
          <p:nvPr>
            <p:ph type="sldImg"/>
          </p:nvPr>
        </p:nvSpPr>
        <p:spPr>
          <a:ln/>
        </p:spPr>
      </p:sp>
      <p:sp>
        <p:nvSpPr>
          <p:cNvPr id="115715" name="Jegyzetek hely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u-HU" altLang="hu-HU" smtClean="0"/>
              <a:t>A replikációs origóban egy 13 bázispárnyi szakasz ismétlődik többször egymás után (tandem szekvencia) Ezen kívül az origo még DNSA fehérjekötőhelyeket is tartalmaz</a:t>
            </a:r>
          </a:p>
          <a:p>
            <a:endParaRPr lang="hu-HU" altLang="hu-HU" smtClean="0"/>
          </a:p>
          <a:p>
            <a:r>
              <a:rPr lang="hu-HU" altLang="hu-HU" smtClean="0"/>
              <a:t>Maga a teljes repl origo 245 nukleotidpár hosszúságú</a:t>
            </a:r>
          </a:p>
        </p:txBody>
      </p:sp>
      <p:sp>
        <p:nvSpPr>
          <p:cNvPr id="115716" name="Dia számának hely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60438" eaLnBrk="0" hangingPunct="0">
              <a:spcBef>
                <a:spcPct val="30000"/>
              </a:spcBef>
              <a:defRPr sz="1200">
                <a:solidFill>
                  <a:schemeClr val="tx1"/>
                </a:solidFill>
                <a:latin typeface="Times New Roman" panose="02020603050405020304" pitchFamily="18" charset="0"/>
              </a:defRPr>
            </a:lvl1pPr>
            <a:lvl2pPr marL="742950" indent="-285750" algn="l" defTabSz="960438" eaLnBrk="0" hangingPunct="0">
              <a:spcBef>
                <a:spcPct val="30000"/>
              </a:spcBef>
              <a:defRPr sz="1200">
                <a:solidFill>
                  <a:schemeClr val="tx1"/>
                </a:solidFill>
                <a:latin typeface="Times New Roman" panose="02020603050405020304" pitchFamily="18" charset="0"/>
              </a:defRPr>
            </a:lvl2pPr>
            <a:lvl3pPr marL="1143000" indent="-228600" algn="l" defTabSz="960438" eaLnBrk="0" hangingPunct="0">
              <a:spcBef>
                <a:spcPct val="30000"/>
              </a:spcBef>
              <a:defRPr sz="1200">
                <a:solidFill>
                  <a:schemeClr val="tx1"/>
                </a:solidFill>
                <a:latin typeface="Times New Roman" panose="02020603050405020304" pitchFamily="18" charset="0"/>
              </a:defRPr>
            </a:lvl3pPr>
            <a:lvl4pPr marL="1600200" indent="-228600" algn="l" defTabSz="960438" eaLnBrk="0" hangingPunct="0">
              <a:spcBef>
                <a:spcPct val="30000"/>
              </a:spcBef>
              <a:defRPr sz="1200">
                <a:solidFill>
                  <a:schemeClr val="tx1"/>
                </a:solidFill>
                <a:latin typeface="Times New Roman" panose="02020603050405020304" pitchFamily="18" charset="0"/>
              </a:defRPr>
            </a:lvl4pPr>
            <a:lvl5pPr marL="2057400" indent="-228600" algn="l" defTabSz="960438" eaLnBrk="0" hangingPunct="0">
              <a:spcBef>
                <a:spcPct val="30000"/>
              </a:spcBef>
              <a:defRPr sz="1200">
                <a:solidFill>
                  <a:schemeClr val="tx1"/>
                </a:solidFill>
                <a:latin typeface="Times New Roman" panose="02020603050405020304" pitchFamily="18" charset="0"/>
              </a:defRPr>
            </a:lvl5pPr>
            <a:lvl6pPr marL="2514600" indent="-228600" defTabSz="96043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043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043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0438"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F2B05963-56BB-44E6-A44E-53E856B64C57}" type="slidenum">
              <a:rPr lang="hu-HU" altLang="hu-HU" sz="1300"/>
              <a:pPr algn="r" eaLnBrk="1" hangingPunct="1">
                <a:spcBef>
                  <a:spcPct val="0"/>
                </a:spcBef>
              </a:pPr>
              <a:t>37</a:t>
            </a:fld>
            <a:endParaRPr lang="hu-HU" altLang="hu-HU" sz="1300"/>
          </a:p>
        </p:txBody>
      </p:sp>
    </p:spTree>
    <p:extLst>
      <p:ext uri="{BB962C8B-B14F-4D97-AF65-F5344CB8AC3E}">
        <p14:creationId xmlns:p14="http://schemas.microsoft.com/office/powerpoint/2010/main" val="384321554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Diakép helye 1"/>
          <p:cNvSpPr>
            <a:spLocks noGrp="1" noRot="1" noChangeAspect="1" noTextEdit="1"/>
          </p:cNvSpPr>
          <p:nvPr>
            <p:ph type="sldImg"/>
          </p:nvPr>
        </p:nvSpPr>
        <p:spPr>
          <a:ln/>
        </p:spPr>
      </p:sp>
      <p:sp>
        <p:nvSpPr>
          <p:cNvPr id="116739" name="Jegyzetek hely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u-HU" altLang="hu-HU" smtClean="0"/>
              <a:t>Az új szál ugye tudjuk, hogy csak 5’ </a:t>
            </a:r>
            <a:r>
              <a:rPr lang="hu-HU" altLang="hu-HU" smtClean="0">
                <a:sym typeface="Wingdings" panose="05000000000000000000" pitchFamily="2" charset="2"/>
              </a:rPr>
              <a:t> 3’ irányban tud szintetizálódni, ez pedig csak a villa egyik ágában tesz lehetővé folytonos átírást. Ezt a szálat nevezzük vezető szálnak. A másik szálon csak kis szakaszokban tud szintetizálódni az új szál, ahogy nyílik egyre nagyobbra a villa. Ezeket a szakaszokat később össze kell „ragasztani”, szakszóval ligálni, hogy folytonos legyen. (különben a cukorfoszfát gerinc elemei közt nincs  meg a kötés, csak a szemközti bázispárral) Ezt a szálat hívjuk elmaradó, vagy késlekedő szálnak.</a:t>
            </a:r>
          </a:p>
          <a:p>
            <a:endParaRPr lang="hu-HU" altLang="hu-HU" smtClean="0">
              <a:sym typeface="Wingdings" panose="05000000000000000000" pitchFamily="2" charset="2"/>
            </a:endParaRPr>
          </a:p>
          <a:p>
            <a:r>
              <a:rPr lang="hu-HU" altLang="hu-HU" smtClean="0">
                <a:sym typeface="Wingdings" panose="05000000000000000000" pitchFamily="2" charset="2"/>
              </a:rPr>
              <a:t>A fragmenteket  OKAZAKI FRAGMENTEKNEK hívjuk</a:t>
            </a:r>
          </a:p>
          <a:p>
            <a:endParaRPr lang="hu-HU" altLang="hu-HU" smtClean="0">
              <a:sym typeface="Wingdings" panose="05000000000000000000" pitchFamily="2" charset="2"/>
            </a:endParaRPr>
          </a:p>
          <a:p>
            <a:r>
              <a:rPr lang="hu-HU" altLang="hu-HU" smtClean="0">
                <a:sym typeface="Wingdings" panose="05000000000000000000" pitchFamily="2" charset="2"/>
              </a:rPr>
              <a:t>SZEMIDISZKONTINUUS REPLIKÁCIÓ</a:t>
            </a:r>
            <a:endParaRPr lang="hu-HU" altLang="hu-HU" smtClean="0"/>
          </a:p>
        </p:txBody>
      </p:sp>
      <p:sp>
        <p:nvSpPr>
          <p:cNvPr id="116740" name="Dia számának hely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60438" eaLnBrk="0" hangingPunct="0">
              <a:spcBef>
                <a:spcPct val="30000"/>
              </a:spcBef>
              <a:defRPr sz="1200">
                <a:solidFill>
                  <a:schemeClr val="tx1"/>
                </a:solidFill>
                <a:latin typeface="Times New Roman" panose="02020603050405020304" pitchFamily="18" charset="0"/>
              </a:defRPr>
            </a:lvl1pPr>
            <a:lvl2pPr marL="742950" indent="-285750" algn="l" defTabSz="960438" eaLnBrk="0" hangingPunct="0">
              <a:spcBef>
                <a:spcPct val="30000"/>
              </a:spcBef>
              <a:defRPr sz="1200">
                <a:solidFill>
                  <a:schemeClr val="tx1"/>
                </a:solidFill>
                <a:latin typeface="Times New Roman" panose="02020603050405020304" pitchFamily="18" charset="0"/>
              </a:defRPr>
            </a:lvl2pPr>
            <a:lvl3pPr marL="1143000" indent="-228600" algn="l" defTabSz="960438" eaLnBrk="0" hangingPunct="0">
              <a:spcBef>
                <a:spcPct val="30000"/>
              </a:spcBef>
              <a:defRPr sz="1200">
                <a:solidFill>
                  <a:schemeClr val="tx1"/>
                </a:solidFill>
                <a:latin typeface="Times New Roman" panose="02020603050405020304" pitchFamily="18" charset="0"/>
              </a:defRPr>
            </a:lvl3pPr>
            <a:lvl4pPr marL="1600200" indent="-228600" algn="l" defTabSz="960438" eaLnBrk="0" hangingPunct="0">
              <a:spcBef>
                <a:spcPct val="30000"/>
              </a:spcBef>
              <a:defRPr sz="1200">
                <a:solidFill>
                  <a:schemeClr val="tx1"/>
                </a:solidFill>
                <a:latin typeface="Times New Roman" panose="02020603050405020304" pitchFamily="18" charset="0"/>
              </a:defRPr>
            </a:lvl4pPr>
            <a:lvl5pPr marL="2057400" indent="-228600" algn="l" defTabSz="960438" eaLnBrk="0" hangingPunct="0">
              <a:spcBef>
                <a:spcPct val="30000"/>
              </a:spcBef>
              <a:defRPr sz="1200">
                <a:solidFill>
                  <a:schemeClr val="tx1"/>
                </a:solidFill>
                <a:latin typeface="Times New Roman" panose="02020603050405020304" pitchFamily="18" charset="0"/>
              </a:defRPr>
            </a:lvl5pPr>
            <a:lvl6pPr marL="2514600" indent="-228600" defTabSz="96043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043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043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0438"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7ED4EFC2-D9D1-458E-A418-A64E0A87FB9E}" type="slidenum">
              <a:rPr lang="hu-HU" altLang="hu-HU" sz="1300"/>
              <a:pPr algn="r" eaLnBrk="1" hangingPunct="1">
                <a:spcBef>
                  <a:spcPct val="0"/>
                </a:spcBef>
              </a:pPr>
              <a:t>38</a:t>
            </a:fld>
            <a:endParaRPr lang="hu-HU" altLang="hu-HU" sz="1300"/>
          </a:p>
        </p:txBody>
      </p:sp>
    </p:spTree>
    <p:extLst>
      <p:ext uri="{BB962C8B-B14F-4D97-AF65-F5344CB8AC3E}">
        <p14:creationId xmlns:p14="http://schemas.microsoft.com/office/powerpoint/2010/main" val="385038526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Diakép helye 1"/>
          <p:cNvSpPr>
            <a:spLocks noGrp="1" noRot="1" noChangeAspect="1" noTextEdit="1"/>
          </p:cNvSpPr>
          <p:nvPr>
            <p:ph type="sldImg"/>
          </p:nvPr>
        </p:nvSpPr>
        <p:spPr>
          <a:ln/>
        </p:spPr>
      </p:sp>
      <p:sp>
        <p:nvSpPr>
          <p:cNvPr id="117763" name="Jegyzetek hely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u-HU" altLang="hu-HU" smtClean="0"/>
              <a:t>Mivel a replikáció általában két irányba indul, ez összességében négy újonnan szintetizálódott szálat jelent. De az egyirányú replikációra is van példa. Olyan, mint az újabb táskákon a kétirányba húzható cippzár.</a:t>
            </a:r>
          </a:p>
        </p:txBody>
      </p:sp>
      <p:sp>
        <p:nvSpPr>
          <p:cNvPr id="117764" name="Dia számának hely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60438" eaLnBrk="0" hangingPunct="0">
              <a:spcBef>
                <a:spcPct val="30000"/>
              </a:spcBef>
              <a:defRPr sz="1200">
                <a:solidFill>
                  <a:schemeClr val="tx1"/>
                </a:solidFill>
                <a:latin typeface="Times New Roman" panose="02020603050405020304" pitchFamily="18" charset="0"/>
              </a:defRPr>
            </a:lvl1pPr>
            <a:lvl2pPr marL="742950" indent="-285750" algn="l" defTabSz="960438" eaLnBrk="0" hangingPunct="0">
              <a:spcBef>
                <a:spcPct val="30000"/>
              </a:spcBef>
              <a:defRPr sz="1200">
                <a:solidFill>
                  <a:schemeClr val="tx1"/>
                </a:solidFill>
                <a:latin typeface="Times New Roman" panose="02020603050405020304" pitchFamily="18" charset="0"/>
              </a:defRPr>
            </a:lvl2pPr>
            <a:lvl3pPr marL="1143000" indent="-228600" algn="l" defTabSz="960438" eaLnBrk="0" hangingPunct="0">
              <a:spcBef>
                <a:spcPct val="30000"/>
              </a:spcBef>
              <a:defRPr sz="1200">
                <a:solidFill>
                  <a:schemeClr val="tx1"/>
                </a:solidFill>
                <a:latin typeface="Times New Roman" panose="02020603050405020304" pitchFamily="18" charset="0"/>
              </a:defRPr>
            </a:lvl3pPr>
            <a:lvl4pPr marL="1600200" indent="-228600" algn="l" defTabSz="960438" eaLnBrk="0" hangingPunct="0">
              <a:spcBef>
                <a:spcPct val="30000"/>
              </a:spcBef>
              <a:defRPr sz="1200">
                <a:solidFill>
                  <a:schemeClr val="tx1"/>
                </a:solidFill>
                <a:latin typeface="Times New Roman" panose="02020603050405020304" pitchFamily="18" charset="0"/>
              </a:defRPr>
            </a:lvl4pPr>
            <a:lvl5pPr marL="2057400" indent="-228600" algn="l" defTabSz="960438" eaLnBrk="0" hangingPunct="0">
              <a:spcBef>
                <a:spcPct val="30000"/>
              </a:spcBef>
              <a:defRPr sz="1200">
                <a:solidFill>
                  <a:schemeClr val="tx1"/>
                </a:solidFill>
                <a:latin typeface="Times New Roman" panose="02020603050405020304" pitchFamily="18" charset="0"/>
              </a:defRPr>
            </a:lvl5pPr>
            <a:lvl6pPr marL="2514600" indent="-228600" defTabSz="96043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043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043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0438"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8206C7A7-9B88-48B8-AE63-0FF54B4F5507}" type="slidenum">
              <a:rPr lang="hu-HU" altLang="hu-HU" sz="1300"/>
              <a:pPr algn="r" eaLnBrk="1" hangingPunct="1">
                <a:spcBef>
                  <a:spcPct val="0"/>
                </a:spcBef>
              </a:pPr>
              <a:t>39</a:t>
            </a:fld>
            <a:endParaRPr lang="hu-HU" altLang="hu-HU" sz="1300"/>
          </a:p>
        </p:txBody>
      </p:sp>
    </p:spTree>
    <p:extLst>
      <p:ext uri="{BB962C8B-B14F-4D97-AF65-F5344CB8AC3E}">
        <p14:creationId xmlns:p14="http://schemas.microsoft.com/office/powerpoint/2010/main" val="33457215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Diakép helye 1"/>
          <p:cNvSpPr>
            <a:spLocks noGrp="1" noRot="1" noChangeAspect="1" noTextEdit="1"/>
          </p:cNvSpPr>
          <p:nvPr>
            <p:ph type="sldImg"/>
          </p:nvPr>
        </p:nvSpPr>
        <p:spPr>
          <a:ln/>
        </p:spPr>
      </p:sp>
      <p:sp>
        <p:nvSpPr>
          <p:cNvPr id="81923" name="Jegyzetek hely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u-HU" altLang="hu-HU" smtClean="0"/>
              <a:t>Frederick Griffith 1928-as kísérlete.</a:t>
            </a:r>
          </a:p>
          <a:p>
            <a:endParaRPr lang="hu-HU" altLang="hu-HU" smtClean="0"/>
          </a:p>
          <a:p>
            <a:r>
              <a:rPr lang="hu-HU" altLang="hu-HU" smtClean="0"/>
              <a:t>Streptococcus pneumoniae vírus (emberben tüdőgyulladást okoz) két törzse, R és S  -</a:t>
            </a:r>
            <a:r>
              <a:rPr lang="hu-HU" altLang="hu-HU" smtClean="0">
                <a:sym typeface="Wingdings" panose="05000000000000000000" pitchFamily="2" charset="2"/>
              </a:rPr>
              <a:t> egérkékbe injektálta</a:t>
            </a:r>
            <a:endParaRPr lang="hu-HU" altLang="hu-HU" smtClean="0"/>
          </a:p>
          <a:p>
            <a:endParaRPr lang="hu-HU" altLang="hu-HU" smtClean="0"/>
          </a:p>
          <a:p>
            <a:r>
              <a:rPr lang="hu-HU" altLang="hu-HU" b="1" smtClean="0"/>
              <a:t>S törzs </a:t>
            </a:r>
            <a:r>
              <a:rPr lang="hu-HU" altLang="hu-HU" smtClean="0"/>
              <a:t>(smooth) virulens, fertőzése letális az egérre nézve , fenotípusos jellegzetesség: poliszacharid kapszulában van ezért sima a felszíne</a:t>
            </a:r>
          </a:p>
          <a:p>
            <a:endParaRPr lang="hu-HU" altLang="hu-HU" smtClean="0"/>
          </a:p>
          <a:p>
            <a:r>
              <a:rPr lang="hu-HU" altLang="hu-HU" b="1" smtClean="0"/>
              <a:t>R törzs </a:t>
            </a:r>
            <a:r>
              <a:rPr lang="hu-HU" altLang="hu-HU" smtClean="0"/>
              <a:t>(rough) evolúció során mutációk sorozatának következtében elvesztette virulenciáját, képes nőni az egérben,  de nem halálos a fertőzés</a:t>
            </a:r>
          </a:p>
          <a:p>
            <a:r>
              <a:rPr lang="hu-HU" altLang="hu-HU" smtClean="0"/>
              <a:t>Erről a törzsről hiányzik a poliszacharid burok, így rücskös felszínű</a:t>
            </a:r>
          </a:p>
        </p:txBody>
      </p:sp>
      <p:sp>
        <p:nvSpPr>
          <p:cNvPr id="81924" name="Dia számának hely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60438" eaLnBrk="0" hangingPunct="0">
              <a:spcBef>
                <a:spcPct val="30000"/>
              </a:spcBef>
              <a:defRPr sz="1200">
                <a:solidFill>
                  <a:schemeClr val="tx1"/>
                </a:solidFill>
                <a:latin typeface="Times New Roman" panose="02020603050405020304" pitchFamily="18" charset="0"/>
              </a:defRPr>
            </a:lvl1pPr>
            <a:lvl2pPr marL="742950" indent="-285750" algn="l" defTabSz="960438" eaLnBrk="0" hangingPunct="0">
              <a:spcBef>
                <a:spcPct val="30000"/>
              </a:spcBef>
              <a:defRPr sz="1200">
                <a:solidFill>
                  <a:schemeClr val="tx1"/>
                </a:solidFill>
                <a:latin typeface="Times New Roman" panose="02020603050405020304" pitchFamily="18" charset="0"/>
              </a:defRPr>
            </a:lvl2pPr>
            <a:lvl3pPr marL="1143000" indent="-228600" algn="l" defTabSz="960438" eaLnBrk="0" hangingPunct="0">
              <a:spcBef>
                <a:spcPct val="30000"/>
              </a:spcBef>
              <a:defRPr sz="1200">
                <a:solidFill>
                  <a:schemeClr val="tx1"/>
                </a:solidFill>
                <a:latin typeface="Times New Roman" panose="02020603050405020304" pitchFamily="18" charset="0"/>
              </a:defRPr>
            </a:lvl3pPr>
            <a:lvl4pPr marL="1600200" indent="-228600" algn="l" defTabSz="960438" eaLnBrk="0" hangingPunct="0">
              <a:spcBef>
                <a:spcPct val="30000"/>
              </a:spcBef>
              <a:defRPr sz="1200">
                <a:solidFill>
                  <a:schemeClr val="tx1"/>
                </a:solidFill>
                <a:latin typeface="Times New Roman" panose="02020603050405020304" pitchFamily="18" charset="0"/>
              </a:defRPr>
            </a:lvl4pPr>
            <a:lvl5pPr marL="2057400" indent="-228600" algn="l" defTabSz="960438" eaLnBrk="0" hangingPunct="0">
              <a:spcBef>
                <a:spcPct val="30000"/>
              </a:spcBef>
              <a:defRPr sz="1200">
                <a:solidFill>
                  <a:schemeClr val="tx1"/>
                </a:solidFill>
                <a:latin typeface="Times New Roman" panose="02020603050405020304" pitchFamily="18" charset="0"/>
              </a:defRPr>
            </a:lvl5pPr>
            <a:lvl6pPr marL="2514600" indent="-228600" defTabSz="96043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043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043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0438"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47DD2F39-FE13-4912-BEE6-904CA2B153CC}" type="slidenum">
              <a:rPr lang="hu-HU" altLang="hu-HU" sz="1300"/>
              <a:pPr algn="r" eaLnBrk="1" hangingPunct="1">
                <a:spcBef>
                  <a:spcPct val="0"/>
                </a:spcBef>
              </a:pPr>
              <a:t>4</a:t>
            </a:fld>
            <a:endParaRPr lang="hu-HU" altLang="hu-HU" sz="1300"/>
          </a:p>
        </p:txBody>
      </p:sp>
    </p:spTree>
    <p:extLst>
      <p:ext uri="{BB962C8B-B14F-4D97-AF65-F5344CB8AC3E}">
        <p14:creationId xmlns:p14="http://schemas.microsoft.com/office/powerpoint/2010/main" val="160027810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Diakép helye 1"/>
          <p:cNvSpPr>
            <a:spLocks noGrp="1" noRot="1" noChangeAspect="1" noTextEdit="1"/>
          </p:cNvSpPr>
          <p:nvPr>
            <p:ph type="sldImg"/>
          </p:nvPr>
        </p:nvSpPr>
        <p:spPr>
          <a:ln/>
        </p:spPr>
      </p:sp>
      <p:sp>
        <p:nvSpPr>
          <p:cNvPr id="118787" name="Jegyzetek hely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u-HU" altLang="hu-HU" smtClean="0"/>
              <a:t>A DNS replikáció enzimei, milyen apparátus felelős az információ pontos átmásolásáért?</a:t>
            </a:r>
          </a:p>
          <a:p>
            <a:endParaRPr lang="hu-HU" altLang="hu-HU" smtClean="0"/>
          </a:p>
          <a:p>
            <a:endParaRPr lang="hu-HU" altLang="hu-HU" smtClean="0"/>
          </a:p>
          <a:p>
            <a:r>
              <a:rPr lang="hu-HU" altLang="hu-HU" smtClean="0"/>
              <a:t>Ez csak összfoglaló ábra : jól látszik a villa, ill. a repl, irána a vezető és a késlekedő szálon</a:t>
            </a:r>
          </a:p>
        </p:txBody>
      </p:sp>
      <p:sp>
        <p:nvSpPr>
          <p:cNvPr id="118788" name="Dia számának hely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60438" eaLnBrk="0" hangingPunct="0">
              <a:spcBef>
                <a:spcPct val="30000"/>
              </a:spcBef>
              <a:defRPr sz="1200">
                <a:solidFill>
                  <a:schemeClr val="tx1"/>
                </a:solidFill>
                <a:latin typeface="Times New Roman" panose="02020603050405020304" pitchFamily="18" charset="0"/>
              </a:defRPr>
            </a:lvl1pPr>
            <a:lvl2pPr marL="742950" indent="-285750" algn="l" defTabSz="960438" eaLnBrk="0" hangingPunct="0">
              <a:spcBef>
                <a:spcPct val="30000"/>
              </a:spcBef>
              <a:defRPr sz="1200">
                <a:solidFill>
                  <a:schemeClr val="tx1"/>
                </a:solidFill>
                <a:latin typeface="Times New Roman" panose="02020603050405020304" pitchFamily="18" charset="0"/>
              </a:defRPr>
            </a:lvl2pPr>
            <a:lvl3pPr marL="1143000" indent="-228600" algn="l" defTabSz="960438" eaLnBrk="0" hangingPunct="0">
              <a:spcBef>
                <a:spcPct val="30000"/>
              </a:spcBef>
              <a:defRPr sz="1200">
                <a:solidFill>
                  <a:schemeClr val="tx1"/>
                </a:solidFill>
                <a:latin typeface="Times New Roman" panose="02020603050405020304" pitchFamily="18" charset="0"/>
              </a:defRPr>
            </a:lvl3pPr>
            <a:lvl4pPr marL="1600200" indent="-228600" algn="l" defTabSz="960438" eaLnBrk="0" hangingPunct="0">
              <a:spcBef>
                <a:spcPct val="30000"/>
              </a:spcBef>
              <a:defRPr sz="1200">
                <a:solidFill>
                  <a:schemeClr val="tx1"/>
                </a:solidFill>
                <a:latin typeface="Times New Roman" panose="02020603050405020304" pitchFamily="18" charset="0"/>
              </a:defRPr>
            </a:lvl4pPr>
            <a:lvl5pPr marL="2057400" indent="-228600" algn="l" defTabSz="960438" eaLnBrk="0" hangingPunct="0">
              <a:spcBef>
                <a:spcPct val="30000"/>
              </a:spcBef>
              <a:defRPr sz="1200">
                <a:solidFill>
                  <a:schemeClr val="tx1"/>
                </a:solidFill>
                <a:latin typeface="Times New Roman" panose="02020603050405020304" pitchFamily="18" charset="0"/>
              </a:defRPr>
            </a:lvl5pPr>
            <a:lvl6pPr marL="2514600" indent="-228600" defTabSz="96043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043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043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0438"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969B0E60-E3EA-4C41-837B-99E9CF24C012}" type="slidenum">
              <a:rPr lang="hu-HU" altLang="hu-HU" sz="1300"/>
              <a:pPr algn="r" eaLnBrk="1" hangingPunct="1">
                <a:spcBef>
                  <a:spcPct val="0"/>
                </a:spcBef>
              </a:pPr>
              <a:t>40</a:t>
            </a:fld>
            <a:endParaRPr lang="hu-HU" altLang="hu-HU" sz="1300"/>
          </a:p>
        </p:txBody>
      </p:sp>
    </p:spTree>
    <p:extLst>
      <p:ext uri="{BB962C8B-B14F-4D97-AF65-F5344CB8AC3E}">
        <p14:creationId xmlns:p14="http://schemas.microsoft.com/office/powerpoint/2010/main" val="251954819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Diakép helye 1"/>
          <p:cNvSpPr>
            <a:spLocks noGrp="1" noRot="1" noChangeAspect="1" noTextEdit="1"/>
          </p:cNvSpPr>
          <p:nvPr>
            <p:ph type="sldImg"/>
          </p:nvPr>
        </p:nvSpPr>
        <p:spPr>
          <a:ln/>
        </p:spPr>
      </p:sp>
      <p:sp>
        <p:nvSpPr>
          <p:cNvPr id="119811" name="Jegyzetek hely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u-HU" altLang="hu-HU" smtClean="0"/>
              <a:t>A replikácó lelkét a DNS polimeráz enzim jelenti, ami magának az új szálnak a szintézisét végzi.</a:t>
            </a:r>
          </a:p>
          <a:p>
            <a:endParaRPr lang="hu-HU" altLang="hu-HU" smtClean="0"/>
          </a:p>
          <a:p>
            <a:r>
              <a:rPr lang="hu-HU" altLang="hu-HU" smtClean="0"/>
              <a:t>Az egyszálú DNS templátra a bázispárosodási szabályoknak megfelelő nukleotid trifoszfátokat építenek be.</a:t>
            </a:r>
          </a:p>
          <a:p>
            <a:endParaRPr lang="hu-HU" altLang="hu-HU" smtClean="0"/>
          </a:p>
          <a:p>
            <a:r>
              <a:rPr lang="hu-HU" altLang="hu-HU" smtClean="0"/>
              <a:t>A szálat maguktól nem tudják elkezdeni, szükségük van egy rövid kezdő szakaszra (RNS primer!!), amit aztán folyatatnak. Ezt az RNS primert az RNS primáz szintetizálja. Fontos, hogy ezt a replikáció végére el kell tüntetni, és a megfelelő DNS szakasszal kipótolni, mert az RNS idegen bázist, uracilt is tartalmaz. Ezt egy másik típusú DNS polimeráz tudja elvégezni, amiről mindjárt szó lesz</a:t>
            </a:r>
          </a:p>
          <a:p>
            <a:endParaRPr lang="hu-HU" altLang="hu-HU" smtClean="0"/>
          </a:p>
          <a:p>
            <a:endParaRPr lang="hu-HU" altLang="hu-HU" smtClean="0"/>
          </a:p>
        </p:txBody>
      </p:sp>
      <p:sp>
        <p:nvSpPr>
          <p:cNvPr id="119812" name="Dia számának hely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60438" eaLnBrk="0" hangingPunct="0">
              <a:spcBef>
                <a:spcPct val="30000"/>
              </a:spcBef>
              <a:defRPr sz="1200">
                <a:solidFill>
                  <a:schemeClr val="tx1"/>
                </a:solidFill>
                <a:latin typeface="Times New Roman" panose="02020603050405020304" pitchFamily="18" charset="0"/>
              </a:defRPr>
            </a:lvl1pPr>
            <a:lvl2pPr marL="742950" indent="-285750" algn="l" defTabSz="960438" eaLnBrk="0" hangingPunct="0">
              <a:spcBef>
                <a:spcPct val="30000"/>
              </a:spcBef>
              <a:defRPr sz="1200">
                <a:solidFill>
                  <a:schemeClr val="tx1"/>
                </a:solidFill>
                <a:latin typeface="Times New Roman" panose="02020603050405020304" pitchFamily="18" charset="0"/>
              </a:defRPr>
            </a:lvl2pPr>
            <a:lvl3pPr marL="1143000" indent="-228600" algn="l" defTabSz="960438" eaLnBrk="0" hangingPunct="0">
              <a:spcBef>
                <a:spcPct val="30000"/>
              </a:spcBef>
              <a:defRPr sz="1200">
                <a:solidFill>
                  <a:schemeClr val="tx1"/>
                </a:solidFill>
                <a:latin typeface="Times New Roman" panose="02020603050405020304" pitchFamily="18" charset="0"/>
              </a:defRPr>
            </a:lvl3pPr>
            <a:lvl4pPr marL="1600200" indent="-228600" algn="l" defTabSz="960438" eaLnBrk="0" hangingPunct="0">
              <a:spcBef>
                <a:spcPct val="30000"/>
              </a:spcBef>
              <a:defRPr sz="1200">
                <a:solidFill>
                  <a:schemeClr val="tx1"/>
                </a:solidFill>
                <a:latin typeface="Times New Roman" panose="02020603050405020304" pitchFamily="18" charset="0"/>
              </a:defRPr>
            </a:lvl4pPr>
            <a:lvl5pPr marL="2057400" indent="-228600" algn="l" defTabSz="960438" eaLnBrk="0" hangingPunct="0">
              <a:spcBef>
                <a:spcPct val="30000"/>
              </a:spcBef>
              <a:defRPr sz="1200">
                <a:solidFill>
                  <a:schemeClr val="tx1"/>
                </a:solidFill>
                <a:latin typeface="Times New Roman" panose="02020603050405020304" pitchFamily="18" charset="0"/>
              </a:defRPr>
            </a:lvl5pPr>
            <a:lvl6pPr marL="2514600" indent="-228600" defTabSz="96043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043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043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0438"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4B650976-3C22-42F3-9ADF-855EDE346B60}" type="slidenum">
              <a:rPr lang="hu-HU" altLang="hu-HU" sz="1300"/>
              <a:pPr algn="r" eaLnBrk="1" hangingPunct="1">
                <a:spcBef>
                  <a:spcPct val="0"/>
                </a:spcBef>
              </a:pPr>
              <a:t>41</a:t>
            </a:fld>
            <a:endParaRPr lang="hu-HU" altLang="hu-HU" sz="1300"/>
          </a:p>
        </p:txBody>
      </p:sp>
    </p:spTree>
    <p:extLst>
      <p:ext uri="{BB962C8B-B14F-4D97-AF65-F5344CB8AC3E}">
        <p14:creationId xmlns:p14="http://schemas.microsoft.com/office/powerpoint/2010/main" val="18652937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Diakép helye 1"/>
          <p:cNvSpPr>
            <a:spLocks noGrp="1" noRot="1" noChangeAspect="1" noTextEdit="1"/>
          </p:cNvSpPr>
          <p:nvPr>
            <p:ph type="sldImg"/>
          </p:nvPr>
        </p:nvSpPr>
        <p:spPr>
          <a:ln/>
        </p:spPr>
      </p:sp>
      <p:sp>
        <p:nvSpPr>
          <p:cNvPr id="120835" name="Jegyzetek hely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u-HU" altLang="hu-HU" smtClean="0"/>
              <a:t>Itt látható kicsit jobban, hogy a DNS primáz hogyan szintetizálja a primert. A késlekedő szál értelem szerűen több primert fog tartalmazni, a vezető szálnál csak a kezdetkor van rá szükség.</a:t>
            </a:r>
          </a:p>
        </p:txBody>
      </p:sp>
      <p:sp>
        <p:nvSpPr>
          <p:cNvPr id="120836" name="Dia számának hely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60438" eaLnBrk="0" hangingPunct="0">
              <a:spcBef>
                <a:spcPct val="30000"/>
              </a:spcBef>
              <a:defRPr sz="1200">
                <a:solidFill>
                  <a:schemeClr val="tx1"/>
                </a:solidFill>
                <a:latin typeface="Times New Roman" panose="02020603050405020304" pitchFamily="18" charset="0"/>
              </a:defRPr>
            </a:lvl1pPr>
            <a:lvl2pPr marL="742950" indent="-285750" algn="l" defTabSz="960438" eaLnBrk="0" hangingPunct="0">
              <a:spcBef>
                <a:spcPct val="30000"/>
              </a:spcBef>
              <a:defRPr sz="1200">
                <a:solidFill>
                  <a:schemeClr val="tx1"/>
                </a:solidFill>
                <a:latin typeface="Times New Roman" panose="02020603050405020304" pitchFamily="18" charset="0"/>
              </a:defRPr>
            </a:lvl2pPr>
            <a:lvl3pPr marL="1143000" indent="-228600" algn="l" defTabSz="960438" eaLnBrk="0" hangingPunct="0">
              <a:spcBef>
                <a:spcPct val="30000"/>
              </a:spcBef>
              <a:defRPr sz="1200">
                <a:solidFill>
                  <a:schemeClr val="tx1"/>
                </a:solidFill>
                <a:latin typeface="Times New Roman" panose="02020603050405020304" pitchFamily="18" charset="0"/>
              </a:defRPr>
            </a:lvl3pPr>
            <a:lvl4pPr marL="1600200" indent="-228600" algn="l" defTabSz="960438" eaLnBrk="0" hangingPunct="0">
              <a:spcBef>
                <a:spcPct val="30000"/>
              </a:spcBef>
              <a:defRPr sz="1200">
                <a:solidFill>
                  <a:schemeClr val="tx1"/>
                </a:solidFill>
                <a:latin typeface="Times New Roman" panose="02020603050405020304" pitchFamily="18" charset="0"/>
              </a:defRPr>
            </a:lvl4pPr>
            <a:lvl5pPr marL="2057400" indent="-228600" algn="l" defTabSz="960438" eaLnBrk="0" hangingPunct="0">
              <a:spcBef>
                <a:spcPct val="30000"/>
              </a:spcBef>
              <a:defRPr sz="1200">
                <a:solidFill>
                  <a:schemeClr val="tx1"/>
                </a:solidFill>
                <a:latin typeface="Times New Roman" panose="02020603050405020304" pitchFamily="18" charset="0"/>
              </a:defRPr>
            </a:lvl5pPr>
            <a:lvl6pPr marL="2514600" indent="-228600" defTabSz="96043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043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043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0438"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4E5995B1-9DCA-4D1E-8C8C-79619A5A259A}" type="slidenum">
              <a:rPr lang="hu-HU" altLang="hu-HU" sz="1300"/>
              <a:pPr algn="r" eaLnBrk="1" hangingPunct="1">
                <a:spcBef>
                  <a:spcPct val="0"/>
                </a:spcBef>
              </a:pPr>
              <a:t>42</a:t>
            </a:fld>
            <a:endParaRPr lang="hu-HU" altLang="hu-HU" sz="1300"/>
          </a:p>
        </p:txBody>
      </p:sp>
    </p:spTree>
    <p:extLst>
      <p:ext uri="{BB962C8B-B14F-4D97-AF65-F5344CB8AC3E}">
        <p14:creationId xmlns:p14="http://schemas.microsoft.com/office/powerpoint/2010/main" val="160210057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Diakép helye 1"/>
          <p:cNvSpPr>
            <a:spLocks noGrp="1" noRot="1" noChangeAspect="1" noTextEdit="1"/>
          </p:cNvSpPr>
          <p:nvPr>
            <p:ph type="sldImg"/>
          </p:nvPr>
        </p:nvSpPr>
        <p:spPr>
          <a:ln/>
        </p:spPr>
      </p:sp>
      <p:sp>
        <p:nvSpPr>
          <p:cNvPr id="121859" name="Jegyzetek hely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u-HU" altLang="hu-HU" smtClean="0"/>
              <a:t>Ahogy már volt róla szó, kétféle DNS polimeráz vesz részt a DNS replikációban, amelyeknek részben hasonlóak egymáshoz, de van néhány fontos különbség.</a:t>
            </a:r>
          </a:p>
          <a:p>
            <a:endParaRPr lang="hu-HU" altLang="hu-HU" smtClean="0"/>
          </a:p>
          <a:p>
            <a:r>
              <a:rPr lang="hu-HU" altLang="hu-HU" smtClean="0"/>
              <a:t>Mind2 rendelkezik 5’ </a:t>
            </a:r>
            <a:r>
              <a:rPr lang="hu-HU" altLang="hu-HU" smtClean="0">
                <a:sym typeface="Wingdings" panose="05000000000000000000" pitchFamily="2" charset="2"/>
              </a:rPr>
              <a:t>3’ polimeráz aktivitással, de mivel a polimerizációért elsődlegesen a POL3 felelős, így hatékonysága százszorosa a POL 1-ének, ami viszont elsődlegesen hibajavító funkciót tölt be</a:t>
            </a:r>
          </a:p>
          <a:p>
            <a:endParaRPr lang="hu-HU" altLang="hu-HU" smtClean="0">
              <a:sym typeface="Wingdings" panose="05000000000000000000" pitchFamily="2" charset="2"/>
            </a:endParaRPr>
          </a:p>
          <a:p>
            <a:r>
              <a:rPr lang="hu-HU" altLang="hu-HU" smtClean="0">
                <a:sym typeface="Wingdings" panose="05000000000000000000" pitchFamily="2" charset="2"/>
              </a:rPr>
              <a:t>Maga a POL3 is rendelkezik hibajavító aktivitással, 3’  5’ irányban képes a hibásan beépített nukleotid kihasítására.</a:t>
            </a:r>
          </a:p>
          <a:p>
            <a:endParaRPr lang="hu-HU" altLang="hu-HU" smtClean="0">
              <a:sym typeface="Wingdings" panose="05000000000000000000" pitchFamily="2" charset="2"/>
            </a:endParaRPr>
          </a:p>
          <a:p>
            <a:r>
              <a:rPr lang="hu-HU" altLang="hu-HU" smtClean="0">
                <a:sym typeface="Wingdings" panose="05000000000000000000" pitchFamily="2" charset="2"/>
              </a:rPr>
              <a:t>A POL 1 nem lehet a replikáció fő enzime,  3’ 5’ hibajavításban viszont nagyon hatékony</a:t>
            </a:r>
          </a:p>
          <a:p>
            <a:endParaRPr lang="hu-HU" altLang="hu-HU" smtClean="0">
              <a:sym typeface="Wingdings" panose="05000000000000000000" pitchFamily="2" charset="2"/>
            </a:endParaRPr>
          </a:p>
          <a:p>
            <a:r>
              <a:rPr lang="hu-HU" altLang="hu-HU" smtClean="0">
                <a:sym typeface="Wingdings" panose="05000000000000000000" pitchFamily="2" charset="2"/>
              </a:rPr>
              <a:t>Rendelkezik egy extra aktivitással is a POL3-hoz képest, 5’3’ irányú exonukleáz aktivitása is van, ami azt jelenti, hogy képes a polimerizáció irányában is mintegy maga elől „letúrni” a már beépített nukleotidokat, így alkalmas az RNS primer eltávolítására</a:t>
            </a:r>
            <a:endParaRPr lang="hu-HU" altLang="hu-HU" smtClean="0"/>
          </a:p>
        </p:txBody>
      </p:sp>
      <p:sp>
        <p:nvSpPr>
          <p:cNvPr id="121860" name="Dia számának hely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60438" eaLnBrk="0" hangingPunct="0">
              <a:spcBef>
                <a:spcPct val="30000"/>
              </a:spcBef>
              <a:defRPr sz="1200">
                <a:solidFill>
                  <a:schemeClr val="tx1"/>
                </a:solidFill>
                <a:latin typeface="Times New Roman" panose="02020603050405020304" pitchFamily="18" charset="0"/>
              </a:defRPr>
            </a:lvl1pPr>
            <a:lvl2pPr marL="742950" indent="-285750" algn="l" defTabSz="960438" eaLnBrk="0" hangingPunct="0">
              <a:spcBef>
                <a:spcPct val="30000"/>
              </a:spcBef>
              <a:defRPr sz="1200">
                <a:solidFill>
                  <a:schemeClr val="tx1"/>
                </a:solidFill>
                <a:latin typeface="Times New Roman" panose="02020603050405020304" pitchFamily="18" charset="0"/>
              </a:defRPr>
            </a:lvl2pPr>
            <a:lvl3pPr marL="1143000" indent="-228600" algn="l" defTabSz="960438" eaLnBrk="0" hangingPunct="0">
              <a:spcBef>
                <a:spcPct val="30000"/>
              </a:spcBef>
              <a:defRPr sz="1200">
                <a:solidFill>
                  <a:schemeClr val="tx1"/>
                </a:solidFill>
                <a:latin typeface="Times New Roman" panose="02020603050405020304" pitchFamily="18" charset="0"/>
              </a:defRPr>
            </a:lvl3pPr>
            <a:lvl4pPr marL="1600200" indent="-228600" algn="l" defTabSz="960438" eaLnBrk="0" hangingPunct="0">
              <a:spcBef>
                <a:spcPct val="30000"/>
              </a:spcBef>
              <a:defRPr sz="1200">
                <a:solidFill>
                  <a:schemeClr val="tx1"/>
                </a:solidFill>
                <a:latin typeface="Times New Roman" panose="02020603050405020304" pitchFamily="18" charset="0"/>
              </a:defRPr>
            </a:lvl4pPr>
            <a:lvl5pPr marL="2057400" indent="-228600" algn="l" defTabSz="960438" eaLnBrk="0" hangingPunct="0">
              <a:spcBef>
                <a:spcPct val="30000"/>
              </a:spcBef>
              <a:defRPr sz="1200">
                <a:solidFill>
                  <a:schemeClr val="tx1"/>
                </a:solidFill>
                <a:latin typeface="Times New Roman" panose="02020603050405020304" pitchFamily="18" charset="0"/>
              </a:defRPr>
            </a:lvl5pPr>
            <a:lvl6pPr marL="2514600" indent="-228600" defTabSz="96043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043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043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0438"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E6386B08-0E30-4EB2-846D-3DC66BA04ED6}" type="slidenum">
              <a:rPr lang="hu-HU" altLang="hu-HU" sz="1300"/>
              <a:pPr algn="r" eaLnBrk="1" hangingPunct="1">
                <a:spcBef>
                  <a:spcPct val="0"/>
                </a:spcBef>
              </a:pPr>
              <a:t>43</a:t>
            </a:fld>
            <a:endParaRPr lang="hu-HU" altLang="hu-HU" sz="1300"/>
          </a:p>
        </p:txBody>
      </p:sp>
    </p:spTree>
    <p:extLst>
      <p:ext uri="{BB962C8B-B14F-4D97-AF65-F5344CB8AC3E}">
        <p14:creationId xmlns:p14="http://schemas.microsoft.com/office/powerpoint/2010/main" val="33392102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Diakép helye 1"/>
          <p:cNvSpPr>
            <a:spLocks noGrp="1" noRot="1" noChangeAspect="1" noTextEdit="1"/>
          </p:cNvSpPr>
          <p:nvPr>
            <p:ph type="sldImg"/>
          </p:nvPr>
        </p:nvSpPr>
        <p:spPr>
          <a:ln/>
        </p:spPr>
      </p:sp>
      <p:sp>
        <p:nvSpPr>
          <p:cNvPr id="122883" name="Jegyzetek hely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u-HU" altLang="hu-HU" smtClean="0"/>
              <a:t>Csak az irányokat tisztázandó egy ábra a hibajavításról (epszilon alegység vág vissza)</a:t>
            </a:r>
          </a:p>
        </p:txBody>
      </p:sp>
      <p:sp>
        <p:nvSpPr>
          <p:cNvPr id="122884" name="Dia számának hely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60438" eaLnBrk="0" hangingPunct="0">
              <a:spcBef>
                <a:spcPct val="30000"/>
              </a:spcBef>
              <a:defRPr sz="1200">
                <a:solidFill>
                  <a:schemeClr val="tx1"/>
                </a:solidFill>
                <a:latin typeface="Times New Roman" panose="02020603050405020304" pitchFamily="18" charset="0"/>
              </a:defRPr>
            </a:lvl1pPr>
            <a:lvl2pPr marL="742950" indent="-285750" algn="l" defTabSz="960438" eaLnBrk="0" hangingPunct="0">
              <a:spcBef>
                <a:spcPct val="30000"/>
              </a:spcBef>
              <a:defRPr sz="1200">
                <a:solidFill>
                  <a:schemeClr val="tx1"/>
                </a:solidFill>
                <a:latin typeface="Times New Roman" panose="02020603050405020304" pitchFamily="18" charset="0"/>
              </a:defRPr>
            </a:lvl2pPr>
            <a:lvl3pPr marL="1143000" indent="-228600" algn="l" defTabSz="960438" eaLnBrk="0" hangingPunct="0">
              <a:spcBef>
                <a:spcPct val="30000"/>
              </a:spcBef>
              <a:defRPr sz="1200">
                <a:solidFill>
                  <a:schemeClr val="tx1"/>
                </a:solidFill>
                <a:latin typeface="Times New Roman" panose="02020603050405020304" pitchFamily="18" charset="0"/>
              </a:defRPr>
            </a:lvl3pPr>
            <a:lvl4pPr marL="1600200" indent="-228600" algn="l" defTabSz="960438" eaLnBrk="0" hangingPunct="0">
              <a:spcBef>
                <a:spcPct val="30000"/>
              </a:spcBef>
              <a:defRPr sz="1200">
                <a:solidFill>
                  <a:schemeClr val="tx1"/>
                </a:solidFill>
                <a:latin typeface="Times New Roman" panose="02020603050405020304" pitchFamily="18" charset="0"/>
              </a:defRPr>
            </a:lvl4pPr>
            <a:lvl5pPr marL="2057400" indent="-228600" algn="l" defTabSz="960438" eaLnBrk="0" hangingPunct="0">
              <a:spcBef>
                <a:spcPct val="30000"/>
              </a:spcBef>
              <a:defRPr sz="1200">
                <a:solidFill>
                  <a:schemeClr val="tx1"/>
                </a:solidFill>
                <a:latin typeface="Times New Roman" panose="02020603050405020304" pitchFamily="18" charset="0"/>
              </a:defRPr>
            </a:lvl5pPr>
            <a:lvl6pPr marL="2514600" indent="-228600" defTabSz="96043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043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043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0438"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20A5B4A2-0E73-484F-96A1-810421D15803}" type="slidenum">
              <a:rPr lang="hu-HU" altLang="hu-HU" sz="1300"/>
              <a:pPr algn="r" eaLnBrk="1" hangingPunct="1">
                <a:spcBef>
                  <a:spcPct val="0"/>
                </a:spcBef>
              </a:pPr>
              <a:t>44</a:t>
            </a:fld>
            <a:endParaRPr lang="hu-HU" altLang="hu-HU" sz="1300"/>
          </a:p>
        </p:txBody>
      </p:sp>
    </p:spTree>
    <p:extLst>
      <p:ext uri="{BB962C8B-B14F-4D97-AF65-F5344CB8AC3E}">
        <p14:creationId xmlns:p14="http://schemas.microsoft.com/office/powerpoint/2010/main" val="183098997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Diakép helye 1"/>
          <p:cNvSpPr>
            <a:spLocks noGrp="1" noRot="1" noChangeAspect="1" noTextEdit="1"/>
          </p:cNvSpPr>
          <p:nvPr>
            <p:ph type="sldImg"/>
          </p:nvPr>
        </p:nvSpPr>
        <p:spPr>
          <a:ln/>
        </p:spPr>
      </p:sp>
      <p:sp>
        <p:nvSpPr>
          <p:cNvPr id="123907" name="Jegyzetek hely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u-HU" altLang="hu-HU" smtClean="0"/>
              <a:t>Itt ugye megint csak az látszik, hogy az elmaradó szálon a sok kis szakasz előtt sok RNS primer van, ezeket a POL1 leemésztgeti és kitölti a megfelelő DNS nukleotidokkal.</a:t>
            </a:r>
          </a:p>
          <a:p>
            <a:endParaRPr lang="hu-HU" altLang="hu-HU" smtClean="0"/>
          </a:p>
          <a:p>
            <a:r>
              <a:rPr lang="hu-HU" altLang="hu-HU" smtClean="0"/>
              <a:t>A kis szakaszokat a DNS ligáz tudja összekapcsolni, ATP felhasználásával, így a lánc most már a cukorfoszfátgerincnél is folytonos lesz</a:t>
            </a:r>
          </a:p>
        </p:txBody>
      </p:sp>
      <p:sp>
        <p:nvSpPr>
          <p:cNvPr id="123908" name="Dia számának hely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60438" eaLnBrk="0" hangingPunct="0">
              <a:spcBef>
                <a:spcPct val="30000"/>
              </a:spcBef>
              <a:defRPr sz="1200">
                <a:solidFill>
                  <a:schemeClr val="tx1"/>
                </a:solidFill>
                <a:latin typeface="Times New Roman" panose="02020603050405020304" pitchFamily="18" charset="0"/>
              </a:defRPr>
            </a:lvl1pPr>
            <a:lvl2pPr marL="742950" indent="-285750" algn="l" defTabSz="960438" eaLnBrk="0" hangingPunct="0">
              <a:spcBef>
                <a:spcPct val="30000"/>
              </a:spcBef>
              <a:defRPr sz="1200">
                <a:solidFill>
                  <a:schemeClr val="tx1"/>
                </a:solidFill>
                <a:latin typeface="Times New Roman" panose="02020603050405020304" pitchFamily="18" charset="0"/>
              </a:defRPr>
            </a:lvl2pPr>
            <a:lvl3pPr marL="1143000" indent="-228600" algn="l" defTabSz="960438" eaLnBrk="0" hangingPunct="0">
              <a:spcBef>
                <a:spcPct val="30000"/>
              </a:spcBef>
              <a:defRPr sz="1200">
                <a:solidFill>
                  <a:schemeClr val="tx1"/>
                </a:solidFill>
                <a:latin typeface="Times New Roman" panose="02020603050405020304" pitchFamily="18" charset="0"/>
              </a:defRPr>
            </a:lvl3pPr>
            <a:lvl4pPr marL="1600200" indent="-228600" algn="l" defTabSz="960438" eaLnBrk="0" hangingPunct="0">
              <a:spcBef>
                <a:spcPct val="30000"/>
              </a:spcBef>
              <a:defRPr sz="1200">
                <a:solidFill>
                  <a:schemeClr val="tx1"/>
                </a:solidFill>
                <a:latin typeface="Times New Roman" panose="02020603050405020304" pitchFamily="18" charset="0"/>
              </a:defRPr>
            </a:lvl4pPr>
            <a:lvl5pPr marL="2057400" indent="-228600" algn="l" defTabSz="960438" eaLnBrk="0" hangingPunct="0">
              <a:spcBef>
                <a:spcPct val="30000"/>
              </a:spcBef>
              <a:defRPr sz="1200">
                <a:solidFill>
                  <a:schemeClr val="tx1"/>
                </a:solidFill>
                <a:latin typeface="Times New Roman" panose="02020603050405020304" pitchFamily="18" charset="0"/>
              </a:defRPr>
            </a:lvl5pPr>
            <a:lvl6pPr marL="2514600" indent="-228600" defTabSz="96043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043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043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0438"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3269CE75-2643-4C3D-BDB6-748059A31AC9}" type="slidenum">
              <a:rPr lang="hu-HU" altLang="hu-HU" sz="1300"/>
              <a:pPr algn="r" eaLnBrk="1" hangingPunct="1">
                <a:spcBef>
                  <a:spcPct val="0"/>
                </a:spcBef>
              </a:pPr>
              <a:t>45</a:t>
            </a:fld>
            <a:endParaRPr lang="hu-HU" altLang="hu-HU" sz="1300"/>
          </a:p>
        </p:txBody>
      </p:sp>
    </p:spTree>
    <p:extLst>
      <p:ext uri="{BB962C8B-B14F-4D97-AF65-F5344CB8AC3E}">
        <p14:creationId xmlns:p14="http://schemas.microsoft.com/office/powerpoint/2010/main" val="381713139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Diakép helye 1"/>
          <p:cNvSpPr>
            <a:spLocks noGrp="1" noRot="1" noChangeAspect="1" noTextEdit="1"/>
          </p:cNvSpPr>
          <p:nvPr>
            <p:ph type="sldImg"/>
          </p:nvPr>
        </p:nvSpPr>
        <p:spPr>
          <a:ln/>
        </p:spPr>
      </p:sp>
      <p:sp>
        <p:nvSpPr>
          <p:cNvPr id="124931" name="Jegyzetek hely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u-HU" altLang="hu-HU" smtClean="0"/>
              <a:t>Itt látszik ahogy a ligáz kialakítja a foszfodiészter kötést a szomszédos bázisok foszfát és 3’ OH csoportja között, egy molekula ATP felhasználásával.</a:t>
            </a:r>
          </a:p>
        </p:txBody>
      </p:sp>
      <p:sp>
        <p:nvSpPr>
          <p:cNvPr id="124932" name="Dia számának hely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60438" eaLnBrk="0" hangingPunct="0">
              <a:spcBef>
                <a:spcPct val="30000"/>
              </a:spcBef>
              <a:defRPr sz="1200">
                <a:solidFill>
                  <a:schemeClr val="tx1"/>
                </a:solidFill>
                <a:latin typeface="Times New Roman" panose="02020603050405020304" pitchFamily="18" charset="0"/>
              </a:defRPr>
            </a:lvl1pPr>
            <a:lvl2pPr marL="742950" indent="-285750" algn="l" defTabSz="960438" eaLnBrk="0" hangingPunct="0">
              <a:spcBef>
                <a:spcPct val="30000"/>
              </a:spcBef>
              <a:defRPr sz="1200">
                <a:solidFill>
                  <a:schemeClr val="tx1"/>
                </a:solidFill>
                <a:latin typeface="Times New Roman" panose="02020603050405020304" pitchFamily="18" charset="0"/>
              </a:defRPr>
            </a:lvl2pPr>
            <a:lvl3pPr marL="1143000" indent="-228600" algn="l" defTabSz="960438" eaLnBrk="0" hangingPunct="0">
              <a:spcBef>
                <a:spcPct val="30000"/>
              </a:spcBef>
              <a:defRPr sz="1200">
                <a:solidFill>
                  <a:schemeClr val="tx1"/>
                </a:solidFill>
                <a:latin typeface="Times New Roman" panose="02020603050405020304" pitchFamily="18" charset="0"/>
              </a:defRPr>
            </a:lvl3pPr>
            <a:lvl4pPr marL="1600200" indent="-228600" algn="l" defTabSz="960438" eaLnBrk="0" hangingPunct="0">
              <a:spcBef>
                <a:spcPct val="30000"/>
              </a:spcBef>
              <a:defRPr sz="1200">
                <a:solidFill>
                  <a:schemeClr val="tx1"/>
                </a:solidFill>
                <a:latin typeface="Times New Roman" panose="02020603050405020304" pitchFamily="18" charset="0"/>
              </a:defRPr>
            </a:lvl4pPr>
            <a:lvl5pPr marL="2057400" indent="-228600" algn="l" defTabSz="960438" eaLnBrk="0" hangingPunct="0">
              <a:spcBef>
                <a:spcPct val="30000"/>
              </a:spcBef>
              <a:defRPr sz="1200">
                <a:solidFill>
                  <a:schemeClr val="tx1"/>
                </a:solidFill>
                <a:latin typeface="Times New Roman" panose="02020603050405020304" pitchFamily="18" charset="0"/>
              </a:defRPr>
            </a:lvl5pPr>
            <a:lvl6pPr marL="2514600" indent="-228600" defTabSz="96043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043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043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0438"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6FC3D550-28A6-4055-8C84-5AC46520E247}" type="slidenum">
              <a:rPr lang="hu-HU" altLang="hu-HU" sz="1300"/>
              <a:pPr algn="r" eaLnBrk="1" hangingPunct="1">
                <a:spcBef>
                  <a:spcPct val="0"/>
                </a:spcBef>
              </a:pPr>
              <a:t>46</a:t>
            </a:fld>
            <a:endParaRPr lang="hu-HU" altLang="hu-HU" sz="1300"/>
          </a:p>
        </p:txBody>
      </p:sp>
    </p:spTree>
    <p:extLst>
      <p:ext uri="{BB962C8B-B14F-4D97-AF65-F5344CB8AC3E}">
        <p14:creationId xmlns:p14="http://schemas.microsoft.com/office/powerpoint/2010/main" val="63220548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Diakép helye 1"/>
          <p:cNvSpPr>
            <a:spLocks noGrp="1" noRot="1" noChangeAspect="1" noTextEdit="1"/>
          </p:cNvSpPr>
          <p:nvPr>
            <p:ph type="sldImg"/>
          </p:nvPr>
        </p:nvSpPr>
        <p:spPr>
          <a:ln/>
        </p:spPr>
      </p:sp>
      <p:sp>
        <p:nvSpPr>
          <p:cNvPr id="125955" name="Jegyzetek hely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u-HU" altLang="hu-HU" smtClean="0"/>
              <a:t>Érdekesség, hogy mindkét szál szintézisét egyetlen pol3 dimer végzi. Ezt az elmaradó szál templátjának kihurkolódása teszi lehetővé. Így gyakorlatilag mindkét utódszál szintézise a villa irányában történhet, amerre a polIII dimer is halad.</a:t>
            </a:r>
          </a:p>
          <a:p>
            <a:endParaRPr lang="hu-HU" altLang="hu-HU" smtClean="0"/>
          </a:p>
          <a:p>
            <a:r>
              <a:rPr lang="hu-HU" altLang="hu-HU" smtClean="0"/>
              <a:t>Tehát ahogy nyílik a villa, úgy követi a szintézissel a pol III dimer</a:t>
            </a:r>
          </a:p>
        </p:txBody>
      </p:sp>
      <p:sp>
        <p:nvSpPr>
          <p:cNvPr id="125956" name="Dia számának hely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60438" eaLnBrk="0" hangingPunct="0">
              <a:spcBef>
                <a:spcPct val="30000"/>
              </a:spcBef>
              <a:defRPr sz="1200">
                <a:solidFill>
                  <a:schemeClr val="tx1"/>
                </a:solidFill>
                <a:latin typeface="Times New Roman" panose="02020603050405020304" pitchFamily="18" charset="0"/>
              </a:defRPr>
            </a:lvl1pPr>
            <a:lvl2pPr marL="742950" indent="-285750" algn="l" defTabSz="960438" eaLnBrk="0" hangingPunct="0">
              <a:spcBef>
                <a:spcPct val="30000"/>
              </a:spcBef>
              <a:defRPr sz="1200">
                <a:solidFill>
                  <a:schemeClr val="tx1"/>
                </a:solidFill>
                <a:latin typeface="Times New Roman" panose="02020603050405020304" pitchFamily="18" charset="0"/>
              </a:defRPr>
            </a:lvl2pPr>
            <a:lvl3pPr marL="1143000" indent="-228600" algn="l" defTabSz="960438" eaLnBrk="0" hangingPunct="0">
              <a:spcBef>
                <a:spcPct val="30000"/>
              </a:spcBef>
              <a:defRPr sz="1200">
                <a:solidFill>
                  <a:schemeClr val="tx1"/>
                </a:solidFill>
                <a:latin typeface="Times New Roman" panose="02020603050405020304" pitchFamily="18" charset="0"/>
              </a:defRPr>
            </a:lvl3pPr>
            <a:lvl4pPr marL="1600200" indent="-228600" algn="l" defTabSz="960438" eaLnBrk="0" hangingPunct="0">
              <a:spcBef>
                <a:spcPct val="30000"/>
              </a:spcBef>
              <a:defRPr sz="1200">
                <a:solidFill>
                  <a:schemeClr val="tx1"/>
                </a:solidFill>
                <a:latin typeface="Times New Roman" panose="02020603050405020304" pitchFamily="18" charset="0"/>
              </a:defRPr>
            </a:lvl4pPr>
            <a:lvl5pPr marL="2057400" indent="-228600" algn="l" defTabSz="960438" eaLnBrk="0" hangingPunct="0">
              <a:spcBef>
                <a:spcPct val="30000"/>
              </a:spcBef>
              <a:defRPr sz="1200">
                <a:solidFill>
                  <a:schemeClr val="tx1"/>
                </a:solidFill>
                <a:latin typeface="Times New Roman" panose="02020603050405020304" pitchFamily="18" charset="0"/>
              </a:defRPr>
            </a:lvl5pPr>
            <a:lvl6pPr marL="2514600" indent="-228600" defTabSz="96043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043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043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0438"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105BB2C8-331D-42F3-BEE8-5CE32DC7D27A}" type="slidenum">
              <a:rPr lang="hu-HU" altLang="hu-HU" sz="1300"/>
              <a:pPr algn="r" eaLnBrk="1" hangingPunct="1">
                <a:spcBef>
                  <a:spcPct val="0"/>
                </a:spcBef>
              </a:pPr>
              <a:t>47</a:t>
            </a:fld>
            <a:endParaRPr lang="hu-HU" altLang="hu-HU" sz="1300"/>
          </a:p>
        </p:txBody>
      </p:sp>
    </p:spTree>
    <p:extLst>
      <p:ext uri="{BB962C8B-B14F-4D97-AF65-F5344CB8AC3E}">
        <p14:creationId xmlns:p14="http://schemas.microsoft.com/office/powerpoint/2010/main" val="14027437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Diakép helye 1"/>
          <p:cNvSpPr>
            <a:spLocks noGrp="1" noRot="1" noChangeAspect="1" noTextEdit="1"/>
          </p:cNvSpPr>
          <p:nvPr>
            <p:ph type="sldImg"/>
          </p:nvPr>
        </p:nvSpPr>
        <p:spPr>
          <a:ln/>
        </p:spPr>
      </p:sp>
      <p:sp>
        <p:nvSpPr>
          <p:cNvPr id="126979" name="Jegyzetek hely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u-HU" altLang="hu-HU" smtClean="0"/>
              <a:t>A szintetizáló és hibajavító apparátus mellett szükség van segédenzimekre is.</a:t>
            </a:r>
          </a:p>
          <a:p>
            <a:endParaRPr lang="hu-HU" altLang="hu-HU" smtClean="0"/>
          </a:p>
          <a:p>
            <a:r>
              <a:rPr lang="hu-HU" altLang="hu-HU" smtClean="0"/>
              <a:t>A kettőhélix széttekerésében a helikázok segítenek, elbontják a bázisok közti hidrogén hidakat, ők nyitják a cippzárt.</a:t>
            </a:r>
          </a:p>
          <a:p>
            <a:endParaRPr lang="hu-HU" altLang="hu-HU" smtClean="0"/>
          </a:p>
          <a:p>
            <a:r>
              <a:rPr lang="hu-HU" altLang="hu-HU" smtClean="0"/>
              <a:t>Ha egy összecsavart hajgumit képzelünk el, amit egyik irányban elkezdünk szétcsavarni, akkor ez azzal jár, hogy az átellenes oldalon túltekeredik. Ez a lánc feszülését okozza. Ezt a feszültséget a topoizomeráz oldja fel. Olyasmi, mint egy forgó láncszem a zsinóron. Elvágja az egyik szálat, kipörgeti a másik körül, aztán visszaligálja a vágást.</a:t>
            </a:r>
          </a:p>
        </p:txBody>
      </p:sp>
      <p:sp>
        <p:nvSpPr>
          <p:cNvPr id="126980" name="Dia számának hely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60438" eaLnBrk="0" hangingPunct="0">
              <a:spcBef>
                <a:spcPct val="30000"/>
              </a:spcBef>
              <a:defRPr sz="1200">
                <a:solidFill>
                  <a:schemeClr val="tx1"/>
                </a:solidFill>
                <a:latin typeface="Times New Roman" panose="02020603050405020304" pitchFamily="18" charset="0"/>
              </a:defRPr>
            </a:lvl1pPr>
            <a:lvl2pPr marL="742950" indent="-285750" algn="l" defTabSz="960438" eaLnBrk="0" hangingPunct="0">
              <a:spcBef>
                <a:spcPct val="30000"/>
              </a:spcBef>
              <a:defRPr sz="1200">
                <a:solidFill>
                  <a:schemeClr val="tx1"/>
                </a:solidFill>
                <a:latin typeface="Times New Roman" panose="02020603050405020304" pitchFamily="18" charset="0"/>
              </a:defRPr>
            </a:lvl2pPr>
            <a:lvl3pPr marL="1143000" indent="-228600" algn="l" defTabSz="960438" eaLnBrk="0" hangingPunct="0">
              <a:spcBef>
                <a:spcPct val="30000"/>
              </a:spcBef>
              <a:defRPr sz="1200">
                <a:solidFill>
                  <a:schemeClr val="tx1"/>
                </a:solidFill>
                <a:latin typeface="Times New Roman" panose="02020603050405020304" pitchFamily="18" charset="0"/>
              </a:defRPr>
            </a:lvl3pPr>
            <a:lvl4pPr marL="1600200" indent="-228600" algn="l" defTabSz="960438" eaLnBrk="0" hangingPunct="0">
              <a:spcBef>
                <a:spcPct val="30000"/>
              </a:spcBef>
              <a:defRPr sz="1200">
                <a:solidFill>
                  <a:schemeClr val="tx1"/>
                </a:solidFill>
                <a:latin typeface="Times New Roman" panose="02020603050405020304" pitchFamily="18" charset="0"/>
              </a:defRPr>
            </a:lvl4pPr>
            <a:lvl5pPr marL="2057400" indent="-228600" algn="l" defTabSz="960438" eaLnBrk="0" hangingPunct="0">
              <a:spcBef>
                <a:spcPct val="30000"/>
              </a:spcBef>
              <a:defRPr sz="1200">
                <a:solidFill>
                  <a:schemeClr val="tx1"/>
                </a:solidFill>
                <a:latin typeface="Times New Roman" panose="02020603050405020304" pitchFamily="18" charset="0"/>
              </a:defRPr>
            </a:lvl5pPr>
            <a:lvl6pPr marL="2514600" indent="-228600" defTabSz="96043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043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043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0438"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89EF0CCA-DA0B-429D-947E-47AC6487B5AC}" type="slidenum">
              <a:rPr lang="hu-HU" altLang="hu-HU" sz="1300"/>
              <a:pPr algn="r" eaLnBrk="1" hangingPunct="1">
                <a:spcBef>
                  <a:spcPct val="0"/>
                </a:spcBef>
              </a:pPr>
              <a:t>48</a:t>
            </a:fld>
            <a:endParaRPr lang="hu-HU" altLang="hu-HU" sz="1300"/>
          </a:p>
        </p:txBody>
      </p:sp>
    </p:spTree>
    <p:extLst>
      <p:ext uri="{BB962C8B-B14F-4D97-AF65-F5344CB8AC3E}">
        <p14:creationId xmlns:p14="http://schemas.microsoft.com/office/powerpoint/2010/main" val="308082678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Diakép helye 1"/>
          <p:cNvSpPr>
            <a:spLocks noGrp="1" noRot="1" noChangeAspect="1" noTextEdit="1"/>
          </p:cNvSpPr>
          <p:nvPr>
            <p:ph type="sldImg"/>
          </p:nvPr>
        </p:nvSpPr>
        <p:spPr>
          <a:ln/>
        </p:spPr>
      </p:sp>
      <p:sp>
        <p:nvSpPr>
          <p:cNvPr id="128003" name="Jegyzetek hely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u-HU" altLang="hu-HU" smtClean="0"/>
              <a:t>A replikáció során működő DNS topoizomerá neve a </a:t>
            </a:r>
            <a:r>
              <a:rPr lang="hu-HU" altLang="hu-HU" b="1" smtClean="0"/>
              <a:t>giráz</a:t>
            </a:r>
            <a:r>
              <a:rPr lang="hu-HU" altLang="hu-HU" smtClean="0"/>
              <a:t>.</a:t>
            </a:r>
          </a:p>
          <a:p>
            <a:endParaRPr lang="hu-HU" altLang="hu-HU" smtClean="0"/>
          </a:p>
          <a:p>
            <a:r>
              <a:rPr lang="hu-HU" altLang="hu-HU" smtClean="0"/>
              <a:t>NEGATÍV irányban csavarja a DNS-t, így a pozitívan megtekert DNS kilazulhat.</a:t>
            </a:r>
          </a:p>
          <a:p>
            <a:endParaRPr lang="hu-HU" altLang="hu-HU" smtClean="0"/>
          </a:p>
          <a:p>
            <a:r>
              <a:rPr lang="hu-HU" altLang="hu-HU" smtClean="0"/>
              <a:t>A giráz a laza DNS-t még tovább tudja negatív irányba tekerni, ehhez azonban már ATP energiája szükséges.</a:t>
            </a:r>
          </a:p>
        </p:txBody>
      </p:sp>
      <p:sp>
        <p:nvSpPr>
          <p:cNvPr id="128004" name="Dia számának hely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60438" eaLnBrk="0" hangingPunct="0">
              <a:spcBef>
                <a:spcPct val="30000"/>
              </a:spcBef>
              <a:defRPr sz="1200">
                <a:solidFill>
                  <a:schemeClr val="tx1"/>
                </a:solidFill>
                <a:latin typeface="Times New Roman" panose="02020603050405020304" pitchFamily="18" charset="0"/>
              </a:defRPr>
            </a:lvl1pPr>
            <a:lvl2pPr marL="742950" indent="-285750" algn="l" defTabSz="960438" eaLnBrk="0" hangingPunct="0">
              <a:spcBef>
                <a:spcPct val="30000"/>
              </a:spcBef>
              <a:defRPr sz="1200">
                <a:solidFill>
                  <a:schemeClr val="tx1"/>
                </a:solidFill>
                <a:latin typeface="Times New Roman" panose="02020603050405020304" pitchFamily="18" charset="0"/>
              </a:defRPr>
            </a:lvl2pPr>
            <a:lvl3pPr marL="1143000" indent="-228600" algn="l" defTabSz="960438" eaLnBrk="0" hangingPunct="0">
              <a:spcBef>
                <a:spcPct val="30000"/>
              </a:spcBef>
              <a:defRPr sz="1200">
                <a:solidFill>
                  <a:schemeClr val="tx1"/>
                </a:solidFill>
                <a:latin typeface="Times New Roman" panose="02020603050405020304" pitchFamily="18" charset="0"/>
              </a:defRPr>
            </a:lvl3pPr>
            <a:lvl4pPr marL="1600200" indent="-228600" algn="l" defTabSz="960438" eaLnBrk="0" hangingPunct="0">
              <a:spcBef>
                <a:spcPct val="30000"/>
              </a:spcBef>
              <a:defRPr sz="1200">
                <a:solidFill>
                  <a:schemeClr val="tx1"/>
                </a:solidFill>
                <a:latin typeface="Times New Roman" panose="02020603050405020304" pitchFamily="18" charset="0"/>
              </a:defRPr>
            </a:lvl4pPr>
            <a:lvl5pPr marL="2057400" indent="-228600" algn="l" defTabSz="960438" eaLnBrk="0" hangingPunct="0">
              <a:spcBef>
                <a:spcPct val="30000"/>
              </a:spcBef>
              <a:defRPr sz="1200">
                <a:solidFill>
                  <a:schemeClr val="tx1"/>
                </a:solidFill>
                <a:latin typeface="Times New Roman" panose="02020603050405020304" pitchFamily="18" charset="0"/>
              </a:defRPr>
            </a:lvl5pPr>
            <a:lvl6pPr marL="2514600" indent="-228600" defTabSz="96043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043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043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0438"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42289C21-C459-43C6-9106-206A68D9DE9A}" type="slidenum">
              <a:rPr lang="hu-HU" altLang="hu-HU" sz="1300"/>
              <a:pPr algn="r" eaLnBrk="1" hangingPunct="1">
                <a:spcBef>
                  <a:spcPct val="0"/>
                </a:spcBef>
              </a:pPr>
              <a:t>49</a:t>
            </a:fld>
            <a:endParaRPr lang="hu-HU" altLang="hu-HU" sz="1300"/>
          </a:p>
        </p:txBody>
      </p:sp>
    </p:spTree>
    <p:extLst>
      <p:ext uri="{BB962C8B-B14F-4D97-AF65-F5344CB8AC3E}">
        <p14:creationId xmlns:p14="http://schemas.microsoft.com/office/powerpoint/2010/main" val="36440354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Diakép helye 1"/>
          <p:cNvSpPr>
            <a:spLocks noGrp="1" noRot="1" noChangeAspect="1" noTextEdit="1"/>
          </p:cNvSpPr>
          <p:nvPr>
            <p:ph type="sldImg"/>
          </p:nvPr>
        </p:nvSpPr>
        <p:spPr>
          <a:ln/>
        </p:spPr>
      </p:sp>
      <p:sp>
        <p:nvSpPr>
          <p:cNvPr id="82947" name="Jegyzetek hely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u-HU" altLang="hu-HU" smtClean="0"/>
              <a:t>Ha az S törzset az injektálás előtt hőkezeléssel elölte, a fertőzés nem lépett fel, az egérke túlélte a kezelést</a:t>
            </a:r>
          </a:p>
          <a:p>
            <a:endParaRPr lang="hu-HU" altLang="hu-HU" smtClean="0"/>
          </a:p>
          <a:p>
            <a:r>
              <a:rPr lang="hu-HU" altLang="hu-HU" smtClean="0"/>
              <a:t>Ha azonban a hővel elölt S törzshöz élő, nem-virulens R törzset kevert, és ezzel a keverékkel fertőzte meg az egérkéket, azok elpusztultak. A döglött egérből új fertőzőképes S baktérium populáció tenyészthető ki.</a:t>
            </a:r>
          </a:p>
          <a:p>
            <a:endParaRPr lang="hu-HU" altLang="hu-HU" smtClean="0"/>
          </a:p>
          <a:p>
            <a:r>
              <a:rPr lang="hu-HU" altLang="hu-HU" smtClean="0"/>
              <a:t>TEHÁT: az elölt S sejtek anyagából valami képes volt virulenssé , S-sé alakítani az R bacikat (transzformáció) </a:t>
            </a:r>
          </a:p>
          <a:p>
            <a:endParaRPr lang="hu-HU" altLang="hu-HU" smtClean="0"/>
          </a:p>
          <a:p>
            <a:r>
              <a:rPr lang="hu-HU" altLang="hu-HU" b="1" smtClean="0"/>
              <a:t>A kérdés az volt, MI ez a valami?</a:t>
            </a:r>
          </a:p>
          <a:p>
            <a:endParaRPr lang="hu-HU" altLang="hu-HU" smtClean="0"/>
          </a:p>
          <a:p>
            <a:endParaRPr lang="hu-HU" altLang="hu-HU" smtClean="0"/>
          </a:p>
        </p:txBody>
      </p:sp>
      <p:sp>
        <p:nvSpPr>
          <p:cNvPr id="82948" name="Dia számának hely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60438" eaLnBrk="0" hangingPunct="0">
              <a:spcBef>
                <a:spcPct val="30000"/>
              </a:spcBef>
              <a:defRPr sz="1200">
                <a:solidFill>
                  <a:schemeClr val="tx1"/>
                </a:solidFill>
                <a:latin typeface="Times New Roman" panose="02020603050405020304" pitchFamily="18" charset="0"/>
              </a:defRPr>
            </a:lvl1pPr>
            <a:lvl2pPr marL="742950" indent="-285750" algn="l" defTabSz="960438" eaLnBrk="0" hangingPunct="0">
              <a:spcBef>
                <a:spcPct val="30000"/>
              </a:spcBef>
              <a:defRPr sz="1200">
                <a:solidFill>
                  <a:schemeClr val="tx1"/>
                </a:solidFill>
                <a:latin typeface="Times New Roman" panose="02020603050405020304" pitchFamily="18" charset="0"/>
              </a:defRPr>
            </a:lvl2pPr>
            <a:lvl3pPr marL="1143000" indent="-228600" algn="l" defTabSz="960438" eaLnBrk="0" hangingPunct="0">
              <a:spcBef>
                <a:spcPct val="30000"/>
              </a:spcBef>
              <a:defRPr sz="1200">
                <a:solidFill>
                  <a:schemeClr val="tx1"/>
                </a:solidFill>
                <a:latin typeface="Times New Roman" panose="02020603050405020304" pitchFamily="18" charset="0"/>
              </a:defRPr>
            </a:lvl3pPr>
            <a:lvl4pPr marL="1600200" indent="-228600" algn="l" defTabSz="960438" eaLnBrk="0" hangingPunct="0">
              <a:spcBef>
                <a:spcPct val="30000"/>
              </a:spcBef>
              <a:defRPr sz="1200">
                <a:solidFill>
                  <a:schemeClr val="tx1"/>
                </a:solidFill>
                <a:latin typeface="Times New Roman" panose="02020603050405020304" pitchFamily="18" charset="0"/>
              </a:defRPr>
            </a:lvl4pPr>
            <a:lvl5pPr marL="2057400" indent="-228600" algn="l" defTabSz="960438" eaLnBrk="0" hangingPunct="0">
              <a:spcBef>
                <a:spcPct val="30000"/>
              </a:spcBef>
              <a:defRPr sz="1200">
                <a:solidFill>
                  <a:schemeClr val="tx1"/>
                </a:solidFill>
                <a:latin typeface="Times New Roman" panose="02020603050405020304" pitchFamily="18" charset="0"/>
              </a:defRPr>
            </a:lvl5pPr>
            <a:lvl6pPr marL="2514600" indent="-228600" defTabSz="96043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043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043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0438"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717FA10D-66FC-4313-8DAA-BF2DEC9E66BC}" type="slidenum">
              <a:rPr lang="hu-HU" altLang="hu-HU" sz="1300"/>
              <a:pPr algn="r" eaLnBrk="1" hangingPunct="1">
                <a:spcBef>
                  <a:spcPct val="0"/>
                </a:spcBef>
              </a:pPr>
              <a:t>5</a:t>
            </a:fld>
            <a:endParaRPr lang="hu-HU" altLang="hu-HU" sz="1300"/>
          </a:p>
        </p:txBody>
      </p:sp>
    </p:spTree>
    <p:extLst>
      <p:ext uri="{BB962C8B-B14F-4D97-AF65-F5344CB8AC3E}">
        <p14:creationId xmlns:p14="http://schemas.microsoft.com/office/powerpoint/2010/main" val="73021381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Diakép helye 1"/>
          <p:cNvSpPr>
            <a:spLocks noGrp="1" noRot="1" noChangeAspect="1" noTextEdit="1"/>
          </p:cNvSpPr>
          <p:nvPr>
            <p:ph type="sldImg"/>
          </p:nvPr>
        </p:nvSpPr>
        <p:spPr>
          <a:ln/>
        </p:spPr>
      </p:sp>
      <p:sp>
        <p:nvSpPr>
          <p:cNvPr id="129027" name="Jegyzetek hely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u-HU" altLang="hu-HU" smtClean="0"/>
              <a:t>Összefoglalás (Hát a PolI sajnos nem látszik, és a polIII sem dimerként van ábrázolva, de összképet ad legalább</a:t>
            </a:r>
          </a:p>
        </p:txBody>
      </p:sp>
      <p:sp>
        <p:nvSpPr>
          <p:cNvPr id="129028" name="Dia számának hely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60438" eaLnBrk="0" hangingPunct="0">
              <a:spcBef>
                <a:spcPct val="30000"/>
              </a:spcBef>
              <a:defRPr sz="1200">
                <a:solidFill>
                  <a:schemeClr val="tx1"/>
                </a:solidFill>
                <a:latin typeface="Times New Roman" panose="02020603050405020304" pitchFamily="18" charset="0"/>
              </a:defRPr>
            </a:lvl1pPr>
            <a:lvl2pPr marL="742950" indent="-285750" algn="l" defTabSz="960438" eaLnBrk="0" hangingPunct="0">
              <a:spcBef>
                <a:spcPct val="30000"/>
              </a:spcBef>
              <a:defRPr sz="1200">
                <a:solidFill>
                  <a:schemeClr val="tx1"/>
                </a:solidFill>
                <a:latin typeface="Times New Roman" panose="02020603050405020304" pitchFamily="18" charset="0"/>
              </a:defRPr>
            </a:lvl2pPr>
            <a:lvl3pPr marL="1143000" indent="-228600" algn="l" defTabSz="960438" eaLnBrk="0" hangingPunct="0">
              <a:spcBef>
                <a:spcPct val="30000"/>
              </a:spcBef>
              <a:defRPr sz="1200">
                <a:solidFill>
                  <a:schemeClr val="tx1"/>
                </a:solidFill>
                <a:latin typeface="Times New Roman" panose="02020603050405020304" pitchFamily="18" charset="0"/>
              </a:defRPr>
            </a:lvl3pPr>
            <a:lvl4pPr marL="1600200" indent="-228600" algn="l" defTabSz="960438" eaLnBrk="0" hangingPunct="0">
              <a:spcBef>
                <a:spcPct val="30000"/>
              </a:spcBef>
              <a:defRPr sz="1200">
                <a:solidFill>
                  <a:schemeClr val="tx1"/>
                </a:solidFill>
                <a:latin typeface="Times New Roman" panose="02020603050405020304" pitchFamily="18" charset="0"/>
              </a:defRPr>
            </a:lvl4pPr>
            <a:lvl5pPr marL="2057400" indent="-228600" algn="l" defTabSz="960438" eaLnBrk="0" hangingPunct="0">
              <a:spcBef>
                <a:spcPct val="30000"/>
              </a:spcBef>
              <a:defRPr sz="1200">
                <a:solidFill>
                  <a:schemeClr val="tx1"/>
                </a:solidFill>
                <a:latin typeface="Times New Roman" panose="02020603050405020304" pitchFamily="18" charset="0"/>
              </a:defRPr>
            </a:lvl5pPr>
            <a:lvl6pPr marL="2514600" indent="-228600" defTabSz="96043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043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043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0438"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F67371FD-E4D0-4460-812B-4CBC52AF5162}" type="slidenum">
              <a:rPr lang="hu-HU" altLang="hu-HU" sz="1300"/>
              <a:pPr algn="r" eaLnBrk="1" hangingPunct="1">
                <a:spcBef>
                  <a:spcPct val="0"/>
                </a:spcBef>
              </a:pPr>
              <a:t>50</a:t>
            </a:fld>
            <a:endParaRPr lang="hu-HU" altLang="hu-HU" sz="1300"/>
          </a:p>
        </p:txBody>
      </p:sp>
    </p:spTree>
    <p:extLst>
      <p:ext uri="{BB962C8B-B14F-4D97-AF65-F5344CB8AC3E}">
        <p14:creationId xmlns:p14="http://schemas.microsoft.com/office/powerpoint/2010/main" val="278438722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Diakép helye 1"/>
          <p:cNvSpPr>
            <a:spLocks noGrp="1" noRot="1" noChangeAspect="1" noTextEdit="1"/>
          </p:cNvSpPr>
          <p:nvPr>
            <p:ph type="sldImg"/>
          </p:nvPr>
        </p:nvSpPr>
        <p:spPr>
          <a:ln/>
        </p:spPr>
      </p:sp>
      <p:sp>
        <p:nvSpPr>
          <p:cNvPr id="130051" name="Jegyzetek hely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u-HU" altLang="hu-HU" smtClean="0"/>
              <a:t>Ugye fontos kritérium volt a replikációvel szemben annak PONTOSSÁGA</a:t>
            </a:r>
          </a:p>
          <a:p>
            <a:endParaRPr lang="hu-HU" altLang="hu-HU" smtClean="0"/>
          </a:p>
          <a:p>
            <a:r>
              <a:rPr lang="hu-HU" altLang="hu-HU" smtClean="0"/>
              <a:t>Maga az átírás elég nagy hibával dolgozik, ez önmagában elég magas mutációs rátát eredményezne</a:t>
            </a:r>
          </a:p>
          <a:p>
            <a:endParaRPr lang="hu-HU" altLang="hu-HU" smtClean="0"/>
          </a:p>
          <a:p>
            <a:r>
              <a:rPr lang="hu-HU" altLang="hu-HU" smtClean="0"/>
              <a:t>A pol 3 saját magát is javítja, így 108ra csökken</a:t>
            </a:r>
          </a:p>
          <a:p>
            <a:endParaRPr lang="hu-HU" altLang="hu-HU" smtClean="0"/>
          </a:p>
          <a:p>
            <a:r>
              <a:rPr lang="hu-HU" altLang="hu-HU" smtClean="0"/>
              <a:t>A repl utáni javítás (polI pl) még ennek is 99%át javítja, ami azt jelenti h a genom megkettőződése során max 1 hiba történik</a:t>
            </a:r>
          </a:p>
        </p:txBody>
      </p:sp>
      <p:sp>
        <p:nvSpPr>
          <p:cNvPr id="130052" name="Dia számának hely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60438" eaLnBrk="0" hangingPunct="0">
              <a:spcBef>
                <a:spcPct val="30000"/>
              </a:spcBef>
              <a:defRPr sz="1200">
                <a:solidFill>
                  <a:schemeClr val="tx1"/>
                </a:solidFill>
                <a:latin typeface="Times New Roman" panose="02020603050405020304" pitchFamily="18" charset="0"/>
              </a:defRPr>
            </a:lvl1pPr>
            <a:lvl2pPr marL="742950" indent="-285750" algn="l" defTabSz="960438" eaLnBrk="0" hangingPunct="0">
              <a:spcBef>
                <a:spcPct val="30000"/>
              </a:spcBef>
              <a:defRPr sz="1200">
                <a:solidFill>
                  <a:schemeClr val="tx1"/>
                </a:solidFill>
                <a:latin typeface="Times New Roman" panose="02020603050405020304" pitchFamily="18" charset="0"/>
              </a:defRPr>
            </a:lvl2pPr>
            <a:lvl3pPr marL="1143000" indent="-228600" algn="l" defTabSz="960438" eaLnBrk="0" hangingPunct="0">
              <a:spcBef>
                <a:spcPct val="30000"/>
              </a:spcBef>
              <a:defRPr sz="1200">
                <a:solidFill>
                  <a:schemeClr val="tx1"/>
                </a:solidFill>
                <a:latin typeface="Times New Roman" panose="02020603050405020304" pitchFamily="18" charset="0"/>
              </a:defRPr>
            </a:lvl3pPr>
            <a:lvl4pPr marL="1600200" indent="-228600" algn="l" defTabSz="960438" eaLnBrk="0" hangingPunct="0">
              <a:spcBef>
                <a:spcPct val="30000"/>
              </a:spcBef>
              <a:defRPr sz="1200">
                <a:solidFill>
                  <a:schemeClr val="tx1"/>
                </a:solidFill>
                <a:latin typeface="Times New Roman" panose="02020603050405020304" pitchFamily="18" charset="0"/>
              </a:defRPr>
            </a:lvl4pPr>
            <a:lvl5pPr marL="2057400" indent="-228600" algn="l" defTabSz="960438" eaLnBrk="0" hangingPunct="0">
              <a:spcBef>
                <a:spcPct val="30000"/>
              </a:spcBef>
              <a:defRPr sz="1200">
                <a:solidFill>
                  <a:schemeClr val="tx1"/>
                </a:solidFill>
                <a:latin typeface="Times New Roman" panose="02020603050405020304" pitchFamily="18" charset="0"/>
              </a:defRPr>
            </a:lvl5pPr>
            <a:lvl6pPr marL="2514600" indent="-228600" defTabSz="96043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043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043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0438"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507CF145-56F1-4DB2-BD6B-B52DF274E6DA}" type="slidenum">
              <a:rPr lang="hu-HU" altLang="hu-HU" sz="1300"/>
              <a:pPr algn="r" eaLnBrk="1" hangingPunct="1">
                <a:spcBef>
                  <a:spcPct val="0"/>
                </a:spcBef>
              </a:pPr>
              <a:t>51</a:t>
            </a:fld>
            <a:endParaRPr lang="hu-HU" altLang="hu-HU" sz="1300"/>
          </a:p>
        </p:txBody>
      </p:sp>
    </p:spTree>
    <p:extLst>
      <p:ext uri="{BB962C8B-B14F-4D97-AF65-F5344CB8AC3E}">
        <p14:creationId xmlns:p14="http://schemas.microsoft.com/office/powerpoint/2010/main" val="380144083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Diakép helye 1"/>
          <p:cNvSpPr>
            <a:spLocks noGrp="1" noRot="1" noChangeAspect="1" noTextEdit="1"/>
          </p:cNvSpPr>
          <p:nvPr>
            <p:ph type="sldImg"/>
          </p:nvPr>
        </p:nvSpPr>
        <p:spPr>
          <a:ln/>
        </p:spPr>
      </p:sp>
      <p:sp>
        <p:nvSpPr>
          <p:cNvPr id="131075" name="Jegyzetek hely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u-HU" altLang="hu-HU" smtClean="0"/>
              <a:t>Még egy érdekes fajtája a replikáció a gördülőgyűrű replikáció</a:t>
            </a:r>
          </a:p>
          <a:p>
            <a:endParaRPr lang="hu-HU" altLang="hu-HU" smtClean="0"/>
          </a:p>
          <a:p>
            <a:r>
              <a:rPr lang="hu-HU" altLang="hu-HU" smtClean="0"/>
              <a:t>Ilyenkor az egyik szálon pontszerű bevágás történik, az ép szálat templátként használva körben szintetizálódik az új DNS, miközben e felhasított szál letekeredik. A letekeredett szál is kiegészül kettős szállá. A végén méretre vágja egy enzim, és ezek a darabkák is az eredetivel identikus gyűrűvé záródnak.</a:t>
            </a:r>
          </a:p>
        </p:txBody>
      </p:sp>
      <p:sp>
        <p:nvSpPr>
          <p:cNvPr id="131076" name="Dia számának hely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60438" eaLnBrk="0" hangingPunct="0">
              <a:spcBef>
                <a:spcPct val="30000"/>
              </a:spcBef>
              <a:defRPr sz="1200">
                <a:solidFill>
                  <a:schemeClr val="tx1"/>
                </a:solidFill>
                <a:latin typeface="Times New Roman" panose="02020603050405020304" pitchFamily="18" charset="0"/>
              </a:defRPr>
            </a:lvl1pPr>
            <a:lvl2pPr marL="742950" indent="-285750" algn="l" defTabSz="960438" eaLnBrk="0" hangingPunct="0">
              <a:spcBef>
                <a:spcPct val="30000"/>
              </a:spcBef>
              <a:defRPr sz="1200">
                <a:solidFill>
                  <a:schemeClr val="tx1"/>
                </a:solidFill>
                <a:latin typeface="Times New Roman" panose="02020603050405020304" pitchFamily="18" charset="0"/>
              </a:defRPr>
            </a:lvl2pPr>
            <a:lvl3pPr marL="1143000" indent="-228600" algn="l" defTabSz="960438" eaLnBrk="0" hangingPunct="0">
              <a:spcBef>
                <a:spcPct val="30000"/>
              </a:spcBef>
              <a:defRPr sz="1200">
                <a:solidFill>
                  <a:schemeClr val="tx1"/>
                </a:solidFill>
                <a:latin typeface="Times New Roman" panose="02020603050405020304" pitchFamily="18" charset="0"/>
              </a:defRPr>
            </a:lvl3pPr>
            <a:lvl4pPr marL="1600200" indent="-228600" algn="l" defTabSz="960438" eaLnBrk="0" hangingPunct="0">
              <a:spcBef>
                <a:spcPct val="30000"/>
              </a:spcBef>
              <a:defRPr sz="1200">
                <a:solidFill>
                  <a:schemeClr val="tx1"/>
                </a:solidFill>
                <a:latin typeface="Times New Roman" panose="02020603050405020304" pitchFamily="18" charset="0"/>
              </a:defRPr>
            </a:lvl4pPr>
            <a:lvl5pPr marL="2057400" indent="-228600" algn="l" defTabSz="960438" eaLnBrk="0" hangingPunct="0">
              <a:spcBef>
                <a:spcPct val="30000"/>
              </a:spcBef>
              <a:defRPr sz="1200">
                <a:solidFill>
                  <a:schemeClr val="tx1"/>
                </a:solidFill>
                <a:latin typeface="Times New Roman" panose="02020603050405020304" pitchFamily="18" charset="0"/>
              </a:defRPr>
            </a:lvl5pPr>
            <a:lvl6pPr marL="2514600" indent="-228600" defTabSz="96043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043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043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0438"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54E02CFE-3905-45FF-B150-D2931A5B90E1}" type="slidenum">
              <a:rPr lang="hu-HU" altLang="hu-HU" sz="1300"/>
              <a:pPr algn="r" eaLnBrk="1" hangingPunct="1">
                <a:spcBef>
                  <a:spcPct val="0"/>
                </a:spcBef>
              </a:pPr>
              <a:t>52</a:t>
            </a:fld>
            <a:endParaRPr lang="hu-HU" altLang="hu-HU" sz="1300"/>
          </a:p>
        </p:txBody>
      </p:sp>
    </p:spTree>
    <p:extLst>
      <p:ext uri="{BB962C8B-B14F-4D97-AF65-F5344CB8AC3E}">
        <p14:creationId xmlns:p14="http://schemas.microsoft.com/office/powerpoint/2010/main" val="404739357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Diakép helye 1"/>
          <p:cNvSpPr>
            <a:spLocks noGrp="1" noRot="1" noChangeAspect="1" noTextEdit="1"/>
          </p:cNvSpPr>
          <p:nvPr>
            <p:ph type="sldImg"/>
          </p:nvPr>
        </p:nvSpPr>
        <p:spPr>
          <a:ln/>
        </p:spPr>
      </p:sp>
      <p:sp>
        <p:nvSpPr>
          <p:cNvPr id="132099" name="Jegyzetek hely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u-HU" altLang="hu-HU" smtClean="0"/>
              <a:t>Az eukarióta replikáció értelemszerűen nem theta, mert nem gyűrű alakú a kromoszómánk.  Viszont a nagyobb hatékonyság érdekében a replikáció egyidőben sok ponton indul meg ,sok a replikációs origó. Itt is a villa mindkét irányában folyik a repl. Replikációs „buboréknak” is hívjuk. Ezek a repl. Buborékok aztán összeérnek, és a teljes szál megkettőződik</a:t>
            </a:r>
          </a:p>
        </p:txBody>
      </p:sp>
      <p:sp>
        <p:nvSpPr>
          <p:cNvPr id="132100" name="Dia számának hely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60438" eaLnBrk="0" hangingPunct="0">
              <a:spcBef>
                <a:spcPct val="30000"/>
              </a:spcBef>
              <a:defRPr sz="1200">
                <a:solidFill>
                  <a:schemeClr val="tx1"/>
                </a:solidFill>
                <a:latin typeface="Times New Roman" panose="02020603050405020304" pitchFamily="18" charset="0"/>
              </a:defRPr>
            </a:lvl1pPr>
            <a:lvl2pPr marL="742950" indent="-285750" algn="l" defTabSz="960438" eaLnBrk="0" hangingPunct="0">
              <a:spcBef>
                <a:spcPct val="30000"/>
              </a:spcBef>
              <a:defRPr sz="1200">
                <a:solidFill>
                  <a:schemeClr val="tx1"/>
                </a:solidFill>
                <a:latin typeface="Times New Roman" panose="02020603050405020304" pitchFamily="18" charset="0"/>
              </a:defRPr>
            </a:lvl2pPr>
            <a:lvl3pPr marL="1143000" indent="-228600" algn="l" defTabSz="960438" eaLnBrk="0" hangingPunct="0">
              <a:spcBef>
                <a:spcPct val="30000"/>
              </a:spcBef>
              <a:defRPr sz="1200">
                <a:solidFill>
                  <a:schemeClr val="tx1"/>
                </a:solidFill>
                <a:latin typeface="Times New Roman" panose="02020603050405020304" pitchFamily="18" charset="0"/>
              </a:defRPr>
            </a:lvl3pPr>
            <a:lvl4pPr marL="1600200" indent="-228600" algn="l" defTabSz="960438" eaLnBrk="0" hangingPunct="0">
              <a:spcBef>
                <a:spcPct val="30000"/>
              </a:spcBef>
              <a:defRPr sz="1200">
                <a:solidFill>
                  <a:schemeClr val="tx1"/>
                </a:solidFill>
                <a:latin typeface="Times New Roman" panose="02020603050405020304" pitchFamily="18" charset="0"/>
              </a:defRPr>
            </a:lvl4pPr>
            <a:lvl5pPr marL="2057400" indent="-228600" algn="l" defTabSz="960438" eaLnBrk="0" hangingPunct="0">
              <a:spcBef>
                <a:spcPct val="30000"/>
              </a:spcBef>
              <a:defRPr sz="1200">
                <a:solidFill>
                  <a:schemeClr val="tx1"/>
                </a:solidFill>
                <a:latin typeface="Times New Roman" panose="02020603050405020304" pitchFamily="18" charset="0"/>
              </a:defRPr>
            </a:lvl5pPr>
            <a:lvl6pPr marL="2514600" indent="-228600" defTabSz="96043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043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043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0438"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5FA8C3F0-FA32-43E5-AC20-0709C77D2B67}" type="slidenum">
              <a:rPr lang="hu-HU" altLang="hu-HU" sz="1300"/>
              <a:pPr algn="r" eaLnBrk="1" hangingPunct="1">
                <a:spcBef>
                  <a:spcPct val="0"/>
                </a:spcBef>
              </a:pPr>
              <a:t>53</a:t>
            </a:fld>
            <a:endParaRPr lang="hu-HU" altLang="hu-HU" sz="1300"/>
          </a:p>
        </p:txBody>
      </p:sp>
    </p:spTree>
    <p:extLst>
      <p:ext uri="{BB962C8B-B14F-4D97-AF65-F5344CB8AC3E}">
        <p14:creationId xmlns:p14="http://schemas.microsoft.com/office/powerpoint/2010/main" val="129025056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Diakép helye 1"/>
          <p:cNvSpPr>
            <a:spLocks noGrp="1" noRot="1" noChangeAspect="1" noTextEdit="1"/>
          </p:cNvSpPr>
          <p:nvPr>
            <p:ph type="sldImg"/>
          </p:nvPr>
        </p:nvSpPr>
        <p:spPr>
          <a:ln/>
        </p:spPr>
      </p:sp>
      <p:sp>
        <p:nvSpPr>
          <p:cNvPr id="133123" name="Jegyzetek hely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u-HU" altLang="hu-HU" smtClean="0"/>
              <a:t>Extranukleáris/citoplazmatikus öröklődés a nem sejtmagi génekre jellemző </a:t>
            </a:r>
            <a:r>
              <a:rPr lang="hu-HU" altLang="hu-HU" smtClean="0">
                <a:sym typeface="Wingdings" panose="05000000000000000000" pitchFamily="2" charset="2"/>
              </a:rPr>
              <a:t> eukariótákban az extranukleáris genomot a mitokondriális, illetve a kloroplaszt DNS állománya alkotja. Endoszimbionta eredet. Bár génjeik nagy része ma már a magban kódolt, néhány gén ma is a saját, cirkuláris genomjukon kódolt. Önállóan azonban már nem életképesek.</a:t>
            </a:r>
          </a:p>
          <a:p>
            <a:endParaRPr lang="hu-HU" altLang="hu-HU" smtClean="0">
              <a:sym typeface="Wingdings" panose="05000000000000000000" pitchFamily="2" charset="2"/>
            </a:endParaRPr>
          </a:p>
          <a:p>
            <a:r>
              <a:rPr lang="hu-HU" altLang="hu-HU" smtClean="0">
                <a:sym typeface="Wingdings" panose="05000000000000000000" pitchFamily="2" charset="2"/>
              </a:rPr>
              <a:t>mtDNS: 17000 bp körüli méret (16569), rRNS, tRNS, elektrontrszplánc komponensek alegységei (2. kompl. Teljes egészében magi, a többi vegyes alegységekből áll) mito fehérjéék nagy része a magban kódolt, a citoplazmában szintetizálódik, majd importálódik a mito-ba</a:t>
            </a:r>
          </a:p>
          <a:p>
            <a:endParaRPr lang="hu-HU" altLang="hu-HU" smtClean="0">
              <a:sym typeface="Wingdings" panose="05000000000000000000" pitchFamily="2" charset="2"/>
            </a:endParaRPr>
          </a:p>
          <a:p>
            <a:r>
              <a:rPr lang="hu-HU" altLang="hu-HU" smtClean="0">
                <a:sym typeface="Wingdings" panose="05000000000000000000" pitchFamily="2" charset="2"/>
              </a:rPr>
              <a:t> kloroplasztnál hasonló: rRNS, tRNS, RNS pol. Alegységek, RUBISCO</a:t>
            </a:r>
          </a:p>
          <a:p>
            <a:endParaRPr lang="hu-HU" altLang="hu-HU" smtClean="0">
              <a:sym typeface="Wingdings" panose="05000000000000000000" pitchFamily="2" charset="2"/>
            </a:endParaRPr>
          </a:p>
          <a:p>
            <a:endParaRPr lang="hu-HU" altLang="hu-HU" smtClean="0"/>
          </a:p>
        </p:txBody>
      </p:sp>
      <p:sp>
        <p:nvSpPr>
          <p:cNvPr id="133124" name="Dia számának hely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60438" eaLnBrk="0" hangingPunct="0">
              <a:spcBef>
                <a:spcPct val="30000"/>
              </a:spcBef>
              <a:defRPr sz="1200">
                <a:solidFill>
                  <a:schemeClr val="tx1"/>
                </a:solidFill>
                <a:latin typeface="Times New Roman" panose="02020603050405020304" pitchFamily="18" charset="0"/>
              </a:defRPr>
            </a:lvl1pPr>
            <a:lvl2pPr marL="742950" indent="-285750" algn="l" defTabSz="960438" eaLnBrk="0" hangingPunct="0">
              <a:spcBef>
                <a:spcPct val="30000"/>
              </a:spcBef>
              <a:defRPr sz="1200">
                <a:solidFill>
                  <a:schemeClr val="tx1"/>
                </a:solidFill>
                <a:latin typeface="Times New Roman" panose="02020603050405020304" pitchFamily="18" charset="0"/>
              </a:defRPr>
            </a:lvl2pPr>
            <a:lvl3pPr marL="1143000" indent="-228600" algn="l" defTabSz="960438" eaLnBrk="0" hangingPunct="0">
              <a:spcBef>
                <a:spcPct val="30000"/>
              </a:spcBef>
              <a:defRPr sz="1200">
                <a:solidFill>
                  <a:schemeClr val="tx1"/>
                </a:solidFill>
                <a:latin typeface="Times New Roman" panose="02020603050405020304" pitchFamily="18" charset="0"/>
              </a:defRPr>
            </a:lvl3pPr>
            <a:lvl4pPr marL="1600200" indent="-228600" algn="l" defTabSz="960438" eaLnBrk="0" hangingPunct="0">
              <a:spcBef>
                <a:spcPct val="30000"/>
              </a:spcBef>
              <a:defRPr sz="1200">
                <a:solidFill>
                  <a:schemeClr val="tx1"/>
                </a:solidFill>
                <a:latin typeface="Times New Roman" panose="02020603050405020304" pitchFamily="18" charset="0"/>
              </a:defRPr>
            </a:lvl4pPr>
            <a:lvl5pPr marL="2057400" indent="-228600" algn="l" defTabSz="960438" eaLnBrk="0" hangingPunct="0">
              <a:spcBef>
                <a:spcPct val="30000"/>
              </a:spcBef>
              <a:defRPr sz="1200">
                <a:solidFill>
                  <a:schemeClr val="tx1"/>
                </a:solidFill>
                <a:latin typeface="Times New Roman" panose="02020603050405020304" pitchFamily="18" charset="0"/>
              </a:defRPr>
            </a:lvl5pPr>
            <a:lvl6pPr marL="2514600" indent="-228600" defTabSz="96043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043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043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0438"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7E9C9286-A054-4DFB-B730-B97B202B1A4B}" type="slidenum">
              <a:rPr lang="hu-HU" altLang="hu-HU" sz="1300"/>
              <a:pPr algn="r" eaLnBrk="1" hangingPunct="1">
                <a:spcBef>
                  <a:spcPct val="0"/>
                </a:spcBef>
              </a:pPr>
              <a:t>54</a:t>
            </a:fld>
            <a:endParaRPr lang="hu-HU" altLang="hu-HU" sz="1300"/>
          </a:p>
        </p:txBody>
      </p:sp>
    </p:spTree>
    <p:extLst>
      <p:ext uri="{BB962C8B-B14F-4D97-AF65-F5344CB8AC3E}">
        <p14:creationId xmlns:p14="http://schemas.microsoft.com/office/powerpoint/2010/main" val="205999118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Diakép helye 1"/>
          <p:cNvSpPr>
            <a:spLocks noGrp="1" noRot="1" noChangeAspect="1" noTextEdit="1"/>
          </p:cNvSpPr>
          <p:nvPr>
            <p:ph type="sldImg"/>
          </p:nvPr>
        </p:nvSpPr>
        <p:spPr>
          <a:ln/>
        </p:spPr>
      </p:sp>
      <p:sp>
        <p:nvSpPr>
          <p:cNvPr id="134147" name="Jegyzetek hely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u-HU" altLang="hu-HU" smtClean="0"/>
              <a:t>Csodatölcsér: 3 féle fenotípus: zöld, fehér, variegált</a:t>
            </a:r>
          </a:p>
          <a:p>
            <a:endParaRPr lang="hu-HU" altLang="hu-HU" smtClean="0"/>
          </a:p>
          <a:p>
            <a:r>
              <a:rPr lang="hu-HU" altLang="hu-HU" smtClean="0"/>
              <a:t>Anyai hatás: petesejt citoplazmájában speciális fehérje és mRNS molekulák, melyek érés során irányítják az embriók életét </a:t>
            </a:r>
            <a:r>
              <a:rPr lang="hu-HU" altLang="hu-HU" smtClean="0">
                <a:sym typeface="Wingdings" panose="05000000000000000000" pitchFamily="2" charset="2"/>
              </a:rPr>
              <a:t> bizonyos tulajdonságokat az anya genetikai állománya fog meghatározni (csigák) Mendeli öröklődés, de egy generációt késik</a:t>
            </a:r>
          </a:p>
          <a:p>
            <a:endParaRPr lang="hu-HU" altLang="hu-HU" smtClean="0">
              <a:sym typeface="Wingdings" panose="05000000000000000000" pitchFamily="2" charset="2"/>
            </a:endParaRPr>
          </a:p>
          <a:p>
            <a:r>
              <a:rPr lang="hu-HU" altLang="hu-HU" smtClean="0">
                <a:sym typeface="Wingdings" panose="05000000000000000000" pitchFamily="2" charset="2"/>
              </a:rPr>
              <a:t>Anyai öröklődés: csak az anya kloroplasztjai kerülnek a petesejten keresztül a zigózákba, a pollenszemcsék nem tartalmaznak kloroplasztot</a:t>
            </a:r>
          </a:p>
          <a:p>
            <a:endParaRPr lang="hu-HU" altLang="hu-HU" smtClean="0">
              <a:sym typeface="Wingdings" panose="05000000000000000000" pitchFamily="2" charset="2"/>
            </a:endParaRPr>
          </a:p>
          <a:p>
            <a:r>
              <a:rPr lang="hu-HU" altLang="hu-HU" smtClean="0">
                <a:sym typeface="Wingdings" panose="05000000000000000000" pitchFamily="2" charset="2"/>
              </a:rPr>
              <a:t>Fenotípus attól függ: keletkezik-e a kloroplasztban zöld színtest (mutánsban nincs) </a:t>
            </a:r>
            <a:endParaRPr lang="hu-HU" altLang="hu-HU" smtClean="0"/>
          </a:p>
        </p:txBody>
      </p:sp>
      <p:sp>
        <p:nvSpPr>
          <p:cNvPr id="134148" name="Dia számának hely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60438" eaLnBrk="0" hangingPunct="0">
              <a:spcBef>
                <a:spcPct val="30000"/>
              </a:spcBef>
              <a:defRPr sz="1200">
                <a:solidFill>
                  <a:schemeClr val="tx1"/>
                </a:solidFill>
                <a:latin typeface="Times New Roman" panose="02020603050405020304" pitchFamily="18" charset="0"/>
              </a:defRPr>
            </a:lvl1pPr>
            <a:lvl2pPr marL="742950" indent="-285750" algn="l" defTabSz="960438" eaLnBrk="0" hangingPunct="0">
              <a:spcBef>
                <a:spcPct val="30000"/>
              </a:spcBef>
              <a:defRPr sz="1200">
                <a:solidFill>
                  <a:schemeClr val="tx1"/>
                </a:solidFill>
                <a:latin typeface="Times New Roman" panose="02020603050405020304" pitchFamily="18" charset="0"/>
              </a:defRPr>
            </a:lvl2pPr>
            <a:lvl3pPr marL="1143000" indent="-228600" algn="l" defTabSz="960438" eaLnBrk="0" hangingPunct="0">
              <a:spcBef>
                <a:spcPct val="30000"/>
              </a:spcBef>
              <a:defRPr sz="1200">
                <a:solidFill>
                  <a:schemeClr val="tx1"/>
                </a:solidFill>
                <a:latin typeface="Times New Roman" panose="02020603050405020304" pitchFamily="18" charset="0"/>
              </a:defRPr>
            </a:lvl3pPr>
            <a:lvl4pPr marL="1600200" indent="-228600" algn="l" defTabSz="960438" eaLnBrk="0" hangingPunct="0">
              <a:spcBef>
                <a:spcPct val="30000"/>
              </a:spcBef>
              <a:defRPr sz="1200">
                <a:solidFill>
                  <a:schemeClr val="tx1"/>
                </a:solidFill>
                <a:latin typeface="Times New Roman" panose="02020603050405020304" pitchFamily="18" charset="0"/>
              </a:defRPr>
            </a:lvl4pPr>
            <a:lvl5pPr marL="2057400" indent="-228600" algn="l" defTabSz="960438" eaLnBrk="0" hangingPunct="0">
              <a:spcBef>
                <a:spcPct val="30000"/>
              </a:spcBef>
              <a:defRPr sz="1200">
                <a:solidFill>
                  <a:schemeClr val="tx1"/>
                </a:solidFill>
                <a:latin typeface="Times New Roman" panose="02020603050405020304" pitchFamily="18" charset="0"/>
              </a:defRPr>
            </a:lvl5pPr>
            <a:lvl6pPr marL="2514600" indent="-228600" defTabSz="96043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043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043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0438"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2B255ED9-A63F-4E27-8B01-09F5C224FD91}" type="slidenum">
              <a:rPr lang="hu-HU" altLang="hu-HU" sz="1300"/>
              <a:pPr algn="r" eaLnBrk="1" hangingPunct="1">
                <a:spcBef>
                  <a:spcPct val="0"/>
                </a:spcBef>
              </a:pPr>
              <a:t>56</a:t>
            </a:fld>
            <a:endParaRPr lang="hu-HU" altLang="hu-HU" sz="1300"/>
          </a:p>
        </p:txBody>
      </p:sp>
    </p:spTree>
    <p:extLst>
      <p:ext uri="{BB962C8B-B14F-4D97-AF65-F5344CB8AC3E}">
        <p14:creationId xmlns:p14="http://schemas.microsoft.com/office/powerpoint/2010/main" val="379704604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Diakép helye 1"/>
          <p:cNvSpPr>
            <a:spLocks noGrp="1" noRot="1" noChangeAspect="1" noTextEdit="1"/>
          </p:cNvSpPr>
          <p:nvPr>
            <p:ph type="sldImg"/>
          </p:nvPr>
        </p:nvSpPr>
        <p:spPr>
          <a:ln/>
        </p:spPr>
      </p:sp>
      <p:sp>
        <p:nvSpPr>
          <p:cNvPr id="135171" name="Jegyzetek hely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u-HU" altLang="hu-HU" smtClean="0"/>
              <a:t>HETEROPLAZMIA: egy sejten belül többféle extranukleáris genetikai állomány (mutáns és nem mutáns is ) mitoban is lehetséges</a:t>
            </a:r>
          </a:p>
          <a:p>
            <a:endParaRPr lang="hu-HU" altLang="hu-HU" smtClean="0"/>
          </a:p>
          <a:p>
            <a:r>
              <a:rPr lang="hu-HU" altLang="hu-HU" smtClean="0"/>
              <a:t>Heteroplazmiás sejt utódai: mivel mitóuis során a sejtorganellumok random jutnak az utósejtbe, lesz kizár,ólag mutáns, csak vad és variegált utódai is</a:t>
            </a:r>
          </a:p>
          <a:p>
            <a:endParaRPr lang="hu-HU" altLang="hu-HU" smtClean="0"/>
          </a:p>
          <a:p>
            <a:r>
              <a:rPr lang="hu-HU" altLang="hu-HU" b="1" smtClean="0"/>
              <a:t>A variegált növény kialakulásához heteroplazmiás petesejtre van szükség</a:t>
            </a:r>
          </a:p>
          <a:p>
            <a:endParaRPr lang="hu-HU" altLang="hu-HU" b="1" smtClean="0"/>
          </a:p>
          <a:p>
            <a:r>
              <a:rPr lang="hu-HU" altLang="hu-HU" smtClean="0"/>
              <a:t>Nem növényeknél: mt DNS mutáció miatt Neurospora crassa-ban lassan növő fenotípus (ox. Foszf. Defektus)</a:t>
            </a:r>
          </a:p>
        </p:txBody>
      </p:sp>
      <p:sp>
        <p:nvSpPr>
          <p:cNvPr id="135172" name="Dia számának hely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60438" eaLnBrk="0" hangingPunct="0">
              <a:spcBef>
                <a:spcPct val="30000"/>
              </a:spcBef>
              <a:defRPr sz="1200">
                <a:solidFill>
                  <a:schemeClr val="tx1"/>
                </a:solidFill>
                <a:latin typeface="Times New Roman" panose="02020603050405020304" pitchFamily="18" charset="0"/>
              </a:defRPr>
            </a:lvl1pPr>
            <a:lvl2pPr marL="742950" indent="-285750" algn="l" defTabSz="960438" eaLnBrk="0" hangingPunct="0">
              <a:spcBef>
                <a:spcPct val="30000"/>
              </a:spcBef>
              <a:defRPr sz="1200">
                <a:solidFill>
                  <a:schemeClr val="tx1"/>
                </a:solidFill>
                <a:latin typeface="Times New Roman" panose="02020603050405020304" pitchFamily="18" charset="0"/>
              </a:defRPr>
            </a:lvl2pPr>
            <a:lvl3pPr marL="1143000" indent="-228600" algn="l" defTabSz="960438" eaLnBrk="0" hangingPunct="0">
              <a:spcBef>
                <a:spcPct val="30000"/>
              </a:spcBef>
              <a:defRPr sz="1200">
                <a:solidFill>
                  <a:schemeClr val="tx1"/>
                </a:solidFill>
                <a:latin typeface="Times New Roman" panose="02020603050405020304" pitchFamily="18" charset="0"/>
              </a:defRPr>
            </a:lvl3pPr>
            <a:lvl4pPr marL="1600200" indent="-228600" algn="l" defTabSz="960438" eaLnBrk="0" hangingPunct="0">
              <a:spcBef>
                <a:spcPct val="30000"/>
              </a:spcBef>
              <a:defRPr sz="1200">
                <a:solidFill>
                  <a:schemeClr val="tx1"/>
                </a:solidFill>
                <a:latin typeface="Times New Roman" panose="02020603050405020304" pitchFamily="18" charset="0"/>
              </a:defRPr>
            </a:lvl4pPr>
            <a:lvl5pPr marL="2057400" indent="-228600" algn="l" defTabSz="960438" eaLnBrk="0" hangingPunct="0">
              <a:spcBef>
                <a:spcPct val="30000"/>
              </a:spcBef>
              <a:defRPr sz="1200">
                <a:solidFill>
                  <a:schemeClr val="tx1"/>
                </a:solidFill>
                <a:latin typeface="Times New Roman" panose="02020603050405020304" pitchFamily="18" charset="0"/>
              </a:defRPr>
            </a:lvl5pPr>
            <a:lvl6pPr marL="2514600" indent="-228600" defTabSz="96043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043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043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0438"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AB135FAC-6FD0-4830-B87B-4EC44F44A873}" type="slidenum">
              <a:rPr lang="hu-HU" altLang="hu-HU" sz="1300"/>
              <a:pPr algn="r" eaLnBrk="1" hangingPunct="1">
                <a:spcBef>
                  <a:spcPct val="0"/>
                </a:spcBef>
              </a:pPr>
              <a:t>57</a:t>
            </a:fld>
            <a:endParaRPr lang="hu-HU" altLang="hu-HU" sz="1300"/>
          </a:p>
        </p:txBody>
      </p:sp>
    </p:spTree>
    <p:extLst>
      <p:ext uri="{BB962C8B-B14F-4D97-AF65-F5344CB8AC3E}">
        <p14:creationId xmlns:p14="http://schemas.microsoft.com/office/powerpoint/2010/main" val="45583717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Diakép helye 1"/>
          <p:cNvSpPr>
            <a:spLocks noGrp="1" noRot="1" noChangeAspect="1" noTextEdit="1"/>
          </p:cNvSpPr>
          <p:nvPr>
            <p:ph type="sldImg"/>
          </p:nvPr>
        </p:nvSpPr>
        <p:spPr>
          <a:ln/>
        </p:spPr>
      </p:sp>
      <p:sp>
        <p:nvSpPr>
          <p:cNvPr id="136195" name="Jegyzetek hely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u-HU" altLang="hu-HU" smtClean="0"/>
              <a:t>A cirkuláris DNSnél a végreplikációs probléma nem jelentkezik, hiszen nincs „vége” a szálnak, a lineáris DNS-nél azonban beleütközünk.</a:t>
            </a:r>
          </a:p>
        </p:txBody>
      </p:sp>
      <p:sp>
        <p:nvSpPr>
          <p:cNvPr id="136196" name="Dia számának hely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60438" eaLnBrk="0" hangingPunct="0">
              <a:spcBef>
                <a:spcPct val="30000"/>
              </a:spcBef>
              <a:defRPr sz="1200">
                <a:solidFill>
                  <a:schemeClr val="tx1"/>
                </a:solidFill>
                <a:latin typeface="Times New Roman" panose="02020603050405020304" pitchFamily="18" charset="0"/>
              </a:defRPr>
            </a:lvl1pPr>
            <a:lvl2pPr marL="742950" indent="-285750" algn="l" defTabSz="960438" eaLnBrk="0" hangingPunct="0">
              <a:spcBef>
                <a:spcPct val="30000"/>
              </a:spcBef>
              <a:defRPr sz="1200">
                <a:solidFill>
                  <a:schemeClr val="tx1"/>
                </a:solidFill>
                <a:latin typeface="Times New Roman" panose="02020603050405020304" pitchFamily="18" charset="0"/>
              </a:defRPr>
            </a:lvl2pPr>
            <a:lvl3pPr marL="1143000" indent="-228600" algn="l" defTabSz="960438" eaLnBrk="0" hangingPunct="0">
              <a:spcBef>
                <a:spcPct val="30000"/>
              </a:spcBef>
              <a:defRPr sz="1200">
                <a:solidFill>
                  <a:schemeClr val="tx1"/>
                </a:solidFill>
                <a:latin typeface="Times New Roman" panose="02020603050405020304" pitchFamily="18" charset="0"/>
              </a:defRPr>
            </a:lvl3pPr>
            <a:lvl4pPr marL="1600200" indent="-228600" algn="l" defTabSz="960438" eaLnBrk="0" hangingPunct="0">
              <a:spcBef>
                <a:spcPct val="30000"/>
              </a:spcBef>
              <a:defRPr sz="1200">
                <a:solidFill>
                  <a:schemeClr val="tx1"/>
                </a:solidFill>
                <a:latin typeface="Times New Roman" panose="02020603050405020304" pitchFamily="18" charset="0"/>
              </a:defRPr>
            </a:lvl4pPr>
            <a:lvl5pPr marL="2057400" indent="-228600" algn="l" defTabSz="960438" eaLnBrk="0" hangingPunct="0">
              <a:spcBef>
                <a:spcPct val="30000"/>
              </a:spcBef>
              <a:defRPr sz="1200">
                <a:solidFill>
                  <a:schemeClr val="tx1"/>
                </a:solidFill>
                <a:latin typeface="Times New Roman" panose="02020603050405020304" pitchFamily="18" charset="0"/>
              </a:defRPr>
            </a:lvl5pPr>
            <a:lvl6pPr marL="2514600" indent="-228600" defTabSz="96043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043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043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0438"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B6300192-B277-4950-B363-E61AD406CEBB}" type="slidenum">
              <a:rPr lang="hu-HU" altLang="hu-HU" sz="1300"/>
              <a:pPr algn="r" eaLnBrk="1" hangingPunct="1">
                <a:spcBef>
                  <a:spcPct val="0"/>
                </a:spcBef>
              </a:pPr>
              <a:t>58</a:t>
            </a:fld>
            <a:endParaRPr lang="hu-HU" altLang="hu-HU" sz="1300"/>
          </a:p>
        </p:txBody>
      </p:sp>
    </p:spTree>
    <p:extLst>
      <p:ext uri="{BB962C8B-B14F-4D97-AF65-F5344CB8AC3E}">
        <p14:creationId xmlns:p14="http://schemas.microsoft.com/office/powerpoint/2010/main" val="236638043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Diakép helye 1"/>
          <p:cNvSpPr>
            <a:spLocks noGrp="1" noRot="1" noChangeAspect="1" noTextEdit="1"/>
          </p:cNvSpPr>
          <p:nvPr>
            <p:ph type="sldImg"/>
          </p:nvPr>
        </p:nvSpPr>
        <p:spPr>
          <a:ln/>
        </p:spPr>
      </p:sp>
      <p:sp>
        <p:nvSpPr>
          <p:cNvPr id="137219" name="Jegyzetek hely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u-HU" altLang="hu-HU" smtClean="0"/>
              <a:t>A kromoszómában a DNS sokszorosan összecsomagolt állapotban van, segítő fehérjék is részt vesznek a tömörítésben. (Lineárisan nem férne be a sejtmagba, összese 3 m hosszú a teljes genom !!!)</a:t>
            </a:r>
          </a:p>
          <a:p>
            <a:endParaRPr lang="hu-HU" altLang="hu-HU" smtClean="0"/>
          </a:p>
          <a:p>
            <a:endParaRPr lang="hu-HU" altLang="hu-HU" smtClean="0"/>
          </a:p>
        </p:txBody>
      </p:sp>
      <p:sp>
        <p:nvSpPr>
          <p:cNvPr id="137220" name="Dia számának hely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60438" eaLnBrk="0" hangingPunct="0">
              <a:spcBef>
                <a:spcPct val="30000"/>
              </a:spcBef>
              <a:defRPr sz="1200">
                <a:solidFill>
                  <a:schemeClr val="tx1"/>
                </a:solidFill>
                <a:latin typeface="Times New Roman" panose="02020603050405020304" pitchFamily="18" charset="0"/>
              </a:defRPr>
            </a:lvl1pPr>
            <a:lvl2pPr marL="742950" indent="-285750" algn="l" defTabSz="960438" eaLnBrk="0" hangingPunct="0">
              <a:spcBef>
                <a:spcPct val="30000"/>
              </a:spcBef>
              <a:defRPr sz="1200">
                <a:solidFill>
                  <a:schemeClr val="tx1"/>
                </a:solidFill>
                <a:latin typeface="Times New Roman" panose="02020603050405020304" pitchFamily="18" charset="0"/>
              </a:defRPr>
            </a:lvl2pPr>
            <a:lvl3pPr marL="1143000" indent="-228600" algn="l" defTabSz="960438" eaLnBrk="0" hangingPunct="0">
              <a:spcBef>
                <a:spcPct val="30000"/>
              </a:spcBef>
              <a:defRPr sz="1200">
                <a:solidFill>
                  <a:schemeClr val="tx1"/>
                </a:solidFill>
                <a:latin typeface="Times New Roman" panose="02020603050405020304" pitchFamily="18" charset="0"/>
              </a:defRPr>
            </a:lvl3pPr>
            <a:lvl4pPr marL="1600200" indent="-228600" algn="l" defTabSz="960438" eaLnBrk="0" hangingPunct="0">
              <a:spcBef>
                <a:spcPct val="30000"/>
              </a:spcBef>
              <a:defRPr sz="1200">
                <a:solidFill>
                  <a:schemeClr val="tx1"/>
                </a:solidFill>
                <a:latin typeface="Times New Roman" panose="02020603050405020304" pitchFamily="18" charset="0"/>
              </a:defRPr>
            </a:lvl4pPr>
            <a:lvl5pPr marL="2057400" indent="-228600" algn="l" defTabSz="960438" eaLnBrk="0" hangingPunct="0">
              <a:spcBef>
                <a:spcPct val="30000"/>
              </a:spcBef>
              <a:defRPr sz="1200">
                <a:solidFill>
                  <a:schemeClr val="tx1"/>
                </a:solidFill>
                <a:latin typeface="Times New Roman" panose="02020603050405020304" pitchFamily="18" charset="0"/>
              </a:defRPr>
            </a:lvl5pPr>
            <a:lvl6pPr marL="2514600" indent="-228600" defTabSz="96043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043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043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0438"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93DD625D-5A12-4AC2-97A6-6941925435A8}" type="slidenum">
              <a:rPr lang="hu-HU" altLang="hu-HU" sz="1300"/>
              <a:pPr algn="r" eaLnBrk="1" hangingPunct="1">
                <a:spcBef>
                  <a:spcPct val="0"/>
                </a:spcBef>
              </a:pPr>
              <a:t>59</a:t>
            </a:fld>
            <a:endParaRPr lang="hu-HU" altLang="hu-HU" sz="1300"/>
          </a:p>
        </p:txBody>
      </p:sp>
    </p:spTree>
    <p:extLst>
      <p:ext uri="{BB962C8B-B14F-4D97-AF65-F5344CB8AC3E}">
        <p14:creationId xmlns:p14="http://schemas.microsoft.com/office/powerpoint/2010/main" val="207260215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Diakép helye 1"/>
          <p:cNvSpPr>
            <a:spLocks noGrp="1" noRot="1" noChangeAspect="1" noTextEdit="1"/>
          </p:cNvSpPr>
          <p:nvPr>
            <p:ph type="sldImg"/>
          </p:nvPr>
        </p:nvSpPr>
        <p:spPr>
          <a:ln/>
        </p:spPr>
      </p:sp>
      <p:sp>
        <p:nvSpPr>
          <p:cNvPr id="138243" name="Jegyzetek hely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u-HU" altLang="hu-HU" smtClean="0"/>
              <a:t>Mi is ez a probléma? </a:t>
            </a:r>
          </a:p>
          <a:p>
            <a:endParaRPr lang="hu-HU" altLang="hu-HU" smtClean="0"/>
          </a:p>
          <a:p>
            <a:r>
              <a:rPr lang="hu-HU" altLang="hu-HU" smtClean="0"/>
              <a:t>A késlekedő szálon az utolsó RNS primer leemésztése után betöltetlen rés marad a szálon, mert nincs honnan elkezdeni a szintézist, ugye szó volt róla, hogy csak primerről tud elindulni a DNS szintézise.</a:t>
            </a:r>
          </a:p>
          <a:p>
            <a:endParaRPr lang="hu-HU" altLang="hu-HU" smtClean="0"/>
          </a:p>
          <a:p>
            <a:r>
              <a:rPr lang="hu-HU" altLang="hu-HU" smtClean="0"/>
              <a:t>Tehát minden replikáció során a DNS szál végéből ( a kromoszóma végéről) egy 50- 100 bp hosszú szakasz elvész, a DNS tehát folyamatosan „fogy”</a:t>
            </a:r>
          </a:p>
          <a:p>
            <a:endParaRPr lang="hu-HU" altLang="hu-HU" smtClean="0"/>
          </a:p>
          <a:p>
            <a:r>
              <a:rPr lang="hu-HU" altLang="hu-HU" smtClean="0"/>
              <a:t>Mivel ez a fogyás több bp-nyi mint a primerhossz, elképzelhető, hogy más mechanizmusok is részt vesznek a rövidülésben, eleve sérülékenyebb lehet a kromoszómavégen elhelyezkedő szakasz</a:t>
            </a:r>
          </a:p>
        </p:txBody>
      </p:sp>
      <p:sp>
        <p:nvSpPr>
          <p:cNvPr id="138244" name="Dia számának hely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60438" eaLnBrk="0" hangingPunct="0">
              <a:spcBef>
                <a:spcPct val="30000"/>
              </a:spcBef>
              <a:defRPr sz="1200">
                <a:solidFill>
                  <a:schemeClr val="tx1"/>
                </a:solidFill>
                <a:latin typeface="Times New Roman" panose="02020603050405020304" pitchFamily="18" charset="0"/>
              </a:defRPr>
            </a:lvl1pPr>
            <a:lvl2pPr marL="742950" indent="-285750" algn="l" defTabSz="960438" eaLnBrk="0" hangingPunct="0">
              <a:spcBef>
                <a:spcPct val="30000"/>
              </a:spcBef>
              <a:defRPr sz="1200">
                <a:solidFill>
                  <a:schemeClr val="tx1"/>
                </a:solidFill>
                <a:latin typeface="Times New Roman" panose="02020603050405020304" pitchFamily="18" charset="0"/>
              </a:defRPr>
            </a:lvl2pPr>
            <a:lvl3pPr marL="1143000" indent="-228600" algn="l" defTabSz="960438" eaLnBrk="0" hangingPunct="0">
              <a:spcBef>
                <a:spcPct val="30000"/>
              </a:spcBef>
              <a:defRPr sz="1200">
                <a:solidFill>
                  <a:schemeClr val="tx1"/>
                </a:solidFill>
                <a:latin typeface="Times New Roman" panose="02020603050405020304" pitchFamily="18" charset="0"/>
              </a:defRPr>
            </a:lvl3pPr>
            <a:lvl4pPr marL="1600200" indent="-228600" algn="l" defTabSz="960438" eaLnBrk="0" hangingPunct="0">
              <a:spcBef>
                <a:spcPct val="30000"/>
              </a:spcBef>
              <a:defRPr sz="1200">
                <a:solidFill>
                  <a:schemeClr val="tx1"/>
                </a:solidFill>
                <a:latin typeface="Times New Roman" panose="02020603050405020304" pitchFamily="18" charset="0"/>
              </a:defRPr>
            </a:lvl4pPr>
            <a:lvl5pPr marL="2057400" indent="-228600" algn="l" defTabSz="960438" eaLnBrk="0" hangingPunct="0">
              <a:spcBef>
                <a:spcPct val="30000"/>
              </a:spcBef>
              <a:defRPr sz="1200">
                <a:solidFill>
                  <a:schemeClr val="tx1"/>
                </a:solidFill>
                <a:latin typeface="Times New Roman" panose="02020603050405020304" pitchFamily="18" charset="0"/>
              </a:defRPr>
            </a:lvl5pPr>
            <a:lvl6pPr marL="2514600" indent="-228600" defTabSz="96043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043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043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0438"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004CFCB5-9741-4CDA-9B54-E3B4DF68C812}" type="slidenum">
              <a:rPr lang="hu-HU" altLang="hu-HU" sz="1300"/>
              <a:pPr algn="r" eaLnBrk="1" hangingPunct="1">
                <a:spcBef>
                  <a:spcPct val="0"/>
                </a:spcBef>
              </a:pPr>
              <a:t>60</a:t>
            </a:fld>
            <a:endParaRPr lang="hu-HU" altLang="hu-HU" sz="1300"/>
          </a:p>
        </p:txBody>
      </p:sp>
    </p:spTree>
    <p:extLst>
      <p:ext uri="{BB962C8B-B14F-4D97-AF65-F5344CB8AC3E}">
        <p14:creationId xmlns:p14="http://schemas.microsoft.com/office/powerpoint/2010/main" val="12921843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Diakép helye 1"/>
          <p:cNvSpPr>
            <a:spLocks noGrp="1" noRot="1" noChangeAspect="1" noTextEdit="1"/>
          </p:cNvSpPr>
          <p:nvPr>
            <p:ph type="sldImg"/>
          </p:nvPr>
        </p:nvSpPr>
        <p:spPr>
          <a:ln/>
        </p:spPr>
      </p:sp>
      <p:sp>
        <p:nvSpPr>
          <p:cNvPr id="83971" name="Jegyzetek hely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u-HU" altLang="hu-HU" smtClean="0"/>
              <a:t>Ezt csak évekkel később került kiderítésre, további kísérletek során.</a:t>
            </a:r>
          </a:p>
          <a:p>
            <a:endParaRPr lang="hu-HU" altLang="hu-HU" smtClean="0"/>
          </a:p>
          <a:p>
            <a:r>
              <a:rPr lang="hu-HU" altLang="hu-HU" smtClean="0"/>
              <a:t>A Griffith-féle kísérleti rendszert használva és azt továbbfejlesztve az első bizonyítékot Avery, Mac Leod és McCarty szolgáltatta, 1944-ben.</a:t>
            </a:r>
          </a:p>
          <a:p>
            <a:endParaRPr lang="hu-HU" altLang="hu-HU" smtClean="0"/>
          </a:p>
          <a:p>
            <a:r>
              <a:rPr lang="hu-HU" altLang="hu-HU" smtClean="0"/>
              <a:t>Szintén hőkezelt S törzs és élő R törzs keverékét injektálta az egérkékbe, azzal a különbséggel, hogy az S törzs makromolekulái közül szelektíven roncsolt egy-egy típust. (Semmit (kontroll), poliszacharidokat, lipideket, RNS-t, proteint, DNS-t) Az S baci egy kivételével minden esetben megőrizte transzformáló képességét, vagyis az egérke elpusztult. Csak akkor maradt életben, amikor az S törzs DNS-ének szelektív roncsolása történt DNázokkal.</a:t>
            </a:r>
          </a:p>
          <a:p>
            <a:endParaRPr lang="hu-HU" altLang="hu-HU" smtClean="0"/>
          </a:p>
          <a:p>
            <a:r>
              <a:rPr lang="hu-HU" altLang="hu-HU" smtClean="0"/>
              <a:t>Ez a kísérlet igazolta először, hogy a transzformáló ágens a DNS, tehát a géneket a DNS molekula hordozza.</a:t>
            </a:r>
          </a:p>
          <a:p>
            <a:endParaRPr lang="hu-HU" altLang="hu-HU" smtClean="0"/>
          </a:p>
          <a:p>
            <a:r>
              <a:rPr lang="hu-HU" altLang="hu-HU" smtClean="0"/>
              <a:t>A virulenciát okozó fragmens képes beépülni a gazdagenomba, az R baci kromoszómájába és kicserélődik a nonvirulencia génekkel.</a:t>
            </a:r>
          </a:p>
          <a:p>
            <a:endParaRPr lang="hu-HU" altLang="hu-HU" smtClean="0"/>
          </a:p>
          <a:p>
            <a:r>
              <a:rPr lang="hu-HU" altLang="hu-HU" smtClean="0"/>
              <a:t>Bár Avery-ék eredményei egyértelműnek bizonyultak, számos tudós még mindig nehezen fogadta el, hogy az egyszerű szerkezetű DNS, és nem a fejérjék a kulcsmolekulák az öröklődésben </a:t>
            </a:r>
          </a:p>
          <a:p>
            <a:endParaRPr lang="hu-HU" altLang="hu-HU" smtClean="0"/>
          </a:p>
          <a:p>
            <a:endParaRPr lang="hu-HU" altLang="hu-HU" smtClean="0"/>
          </a:p>
          <a:p>
            <a:endParaRPr lang="hu-HU" altLang="hu-HU" smtClean="0"/>
          </a:p>
        </p:txBody>
      </p:sp>
      <p:sp>
        <p:nvSpPr>
          <p:cNvPr id="83972" name="Dia számának hely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60438" eaLnBrk="0" hangingPunct="0">
              <a:spcBef>
                <a:spcPct val="30000"/>
              </a:spcBef>
              <a:defRPr sz="1200">
                <a:solidFill>
                  <a:schemeClr val="tx1"/>
                </a:solidFill>
                <a:latin typeface="Times New Roman" panose="02020603050405020304" pitchFamily="18" charset="0"/>
              </a:defRPr>
            </a:lvl1pPr>
            <a:lvl2pPr marL="742950" indent="-285750" algn="l" defTabSz="960438" eaLnBrk="0" hangingPunct="0">
              <a:spcBef>
                <a:spcPct val="30000"/>
              </a:spcBef>
              <a:defRPr sz="1200">
                <a:solidFill>
                  <a:schemeClr val="tx1"/>
                </a:solidFill>
                <a:latin typeface="Times New Roman" panose="02020603050405020304" pitchFamily="18" charset="0"/>
              </a:defRPr>
            </a:lvl2pPr>
            <a:lvl3pPr marL="1143000" indent="-228600" algn="l" defTabSz="960438" eaLnBrk="0" hangingPunct="0">
              <a:spcBef>
                <a:spcPct val="30000"/>
              </a:spcBef>
              <a:defRPr sz="1200">
                <a:solidFill>
                  <a:schemeClr val="tx1"/>
                </a:solidFill>
                <a:latin typeface="Times New Roman" panose="02020603050405020304" pitchFamily="18" charset="0"/>
              </a:defRPr>
            </a:lvl3pPr>
            <a:lvl4pPr marL="1600200" indent="-228600" algn="l" defTabSz="960438" eaLnBrk="0" hangingPunct="0">
              <a:spcBef>
                <a:spcPct val="30000"/>
              </a:spcBef>
              <a:defRPr sz="1200">
                <a:solidFill>
                  <a:schemeClr val="tx1"/>
                </a:solidFill>
                <a:latin typeface="Times New Roman" panose="02020603050405020304" pitchFamily="18" charset="0"/>
              </a:defRPr>
            </a:lvl4pPr>
            <a:lvl5pPr marL="2057400" indent="-228600" algn="l" defTabSz="960438" eaLnBrk="0" hangingPunct="0">
              <a:spcBef>
                <a:spcPct val="30000"/>
              </a:spcBef>
              <a:defRPr sz="1200">
                <a:solidFill>
                  <a:schemeClr val="tx1"/>
                </a:solidFill>
                <a:latin typeface="Times New Roman" panose="02020603050405020304" pitchFamily="18" charset="0"/>
              </a:defRPr>
            </a:lvl5pPr>
            <a:lvl6pPr marL="2514600" indent="-228600" defTabSz="96043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043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043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0438"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A28F471D-E7DA-4054-8E5D-C04F9F3F2F01}" type="slidenum">
              <a:rPr lang="hu-HU" altLang="hu-HU" sz="1300"/>
              <a:pPr algn="r" eaLnBrk="1" hangingPunct="1">
                <a:spcBef>
                  <a:spcPct val="0"/>
                </a:spcBef>
              </a:pPr>
              <a:t>6</a:t>
            </a:fld>
            <a:endParaRPr lang="hu-HU" altLang="hu-HU" sz="1300"/>
          </a:p>
        </p:txBody>
      </p:sp>
    </p:spTree>
    <p:extLst>
      <p:ext uri="{BB962C8B-B14F-4D97-AF65-F5344CB8AC3E}">
        <p14:creationId xmlns:p14="http://schemas.microsoft.com/office/powerpoint/2010/main" val="339573644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Diakép helye 1"/>
          <p:cNvSpPr>
            <a:spLocks noGrp="1" noRot="1" noChangeAspect="1" noTextEdit="1"/>
          </p:cNvSpPr>
          <p:nvPr>
            <p:ph type="sldImg"/>
          </p:nvPr>
        </p:nvSpPr>
        <p:spPr>
          <a:ln/>
        </p:spPr>
      </p:sp>
      <p:sp>
        <p:nvSpPr>
          <p:cNvPr id="139267" name="Jegyzetek hely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u-HU" altLang="hu-HU" smtClean="0"/>
              <a:t>2009-ben az orvosi nobel díjat a telomer-telomeráz rendszer felfedezéséért adták.</a:t>
            </a:r>
          </a:p>
        </p:txBody>
      </p:sp>
      <p:sp>
        <p:nvSpPr>
          <p:cNvPr id="139268" name="Dia számának hely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60438" eaLnBrk="0" hangingPunct="0">
              <a:spcBef>
                <a:spcPct val="30000"/>
              </a:spcBef>
              <a:defRPr sz="1200">
                <a:solidFill>
                  <a:schemeClr val="tx1"/>
                </a:solidFill>
                <a:latin typeface="Times New Roman" panose="02020603050405020304" pitchFamily="18" charset="0"/>
              </a:defRPr>
            </a:lvl1pPr>
            <a:lvl2pPr marL="742950" indent="-285750" algn="l" defTabSz="960438" eaLnBrk="0" hangingPunct="0">
              <a:spcBef>
                <a:spcPct val="30000"/>
              </a:spcBef>
              <a:defRPr sz="1200">
                <a:solidFill>
                  <a:schemeClr val="tx1"/>
                </a:solidFill>
                <a:latin typeface="Times New Roman" panose="02020603050405020304" pitchFamily="18" charset="0"/>
              </a:defRPr>
            </a:lvl2pPr>
            <a:lvl3pPr marL="1143000" indent="-228600" algn="l" defTabSz="960438" eaLnBrk="0" hangingPunct="0">
              <a:spcBef>
                <a:spcPct val="30000"/>
              </a:spcBef>
              <a:defRPr sz="1200">
                <a:solidFill>
                  <a:schemeClr val="tx1"/>
                </a:solidFill>
                <a:latin typeface="Times New Roman" panose="02020603050405020304" pitchFamily="18" charset="0"/>
              </a:defRPr>
            </a:lvl3pPr>
            <a:lvl4pPr marL="1600200" indent="-228600" algn="l" defTabSz="960438" eaLnBrk="0" hangingPunct="0">
              <a:spcBef>
                <a:spcPct val="30000"/>
              </a:spcBef>
              <a:defRPr sz="1200">
                <a:solidFill>
                  <a:schemeClr val="tx1"/>
                </a:solidFill>
                <a:latin typeface="Times New Roman" panose="02020603050405020304" pitchFamily="18" charset="0"/>
              </a:defRPr>
            </a:lvl4pPr>
            <a:lvl5pPr marL="2057400" indent="-228600" algn="l" defTabSz="960438" eaLnBrk="0" hangingPunct="0">
              <a:spcBef>
                <a:spcPct val="30000"/>
              </a:spcBef>
              <a:defRPr sz="1200">
                <a:solidFill>
                  <a:schemeClr val="tx1"/>
                </a:solidFill>
                <a:latin typeface="Times New Roman" panose="02020603050405020304" pitchFamily="18" charset="0"/>
              </a:defRPr>
            </a:lvl5pPr>
            <a:lvl6pPr marL="2514600" indent="-228600" defTabSz="96043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043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043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0438"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D584C252-816D-46EE-8A02-E2A91DD0672D}" type="slidenum">
              <a:rPr lang="hu-HU" altLang="hu-HU" sz="1300"/>
              <a:pPr algn="r" eaLnBrk="1" hangingPunct="1">
                <a:spcBef>
                  <a:spcPct val="0"/>
                </a:spcBef>
              </a:pPr>
              <a:t>61</a:t>
            </a:fld>
            <a:endParaRPr lang="hu-HU" altLang="hu-HU" sz="1300"/>
          </a:p>
        </p:txBody>
      </p:sp>
    </p:spTree>
    <p:extLst>
      <p:ext uri="{BB962C8B-B14F-4D97-AF65-F5344CB8AC3E}">
        <p14:creationId xmlns:p14="http://schemas.microsoft.com/office/powerpoint/2010/main" val="382309916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Diakép helye 1"/>
          <p:cNvSpPr>
            <a:spLocks noGrp="1" noRot="1" noChangeAspect="1" noTextEdit="1"/>
          </p:cNvSpPr>
          <p:nvPr>
            <p:ph type="sldImg"/>
          </p:nvPr>
        </p:nvSpPr>
        <p:spPr>
          <a:ln/>
        </p:spPr>
      </p:sp>
      <p:sp>
        <p:nvSpPr>
          <p:cNvPr id="140291" name="Jegyzetek hely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u-HU" altLang="hu-HU" smtClean="0"/>
              <a:t>A telomerek olyan sokszorosan ismétlődő, hasznos gént nem tartalmazó szekcvenciák, amelyek sapkaként védik a kromoszómák végeit.</a:t>
            </a:r>
          </a:p>
        </p:txBody>
      </p:sp>
      <p:sp>
        <p:nvSpPr>
          <p:cNvPr id="140292" name="Dia számának hely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60438" eaLnBrk="0" hangingPunct="0">
              <a:spcBef>
                <a:spcPct val="30000"/>
              </a:spcBef>
              <a:defRPr sz="1200">
                <a:solidFill>
                  <a:schemeClr val="tx1"/>
                </a:solidFill>
                <a:latin typeface="Times New Roman" panose="02020603050405020304" pitchFamily="18" charset="0"/>
              </a:defRPr>
            </a:lvl1pPr>
            <a:lvl2pPr marL="742950" indent="-285750" algn="l" defTabSz="960438" eaLnBrk="0" hangingPunct="0">
              <a:spcBef>
                <a:spcPct val="30000"/>
              </a:spcBef>
              <a:defRPr sz="1200">
                <a:solidFill>
                  <a:schemeClr val="tx1"/>
                </a:solidFill>
                <a:latin typeface="Times New Roman" panose="02020603050405020304" pitchFamily="18" charset="0"/>
              </a:defRPr>
            </a:lvl2pPr>
            <a:lvl3pPr marL="1143000" indent="-228600" algn="l" defTabSz="960438" eaLnBrk="0" hangingPunct="0">
              <a:spcBef>
                <a:spcPct val="30000"/>
              </a:spcBef>
              <a:defRPr sz="1200">
                <a:solidFill>
                  <a:schemeClr val="tx1"/>
                </a:solidFill>
                <a:latin typeface="Times New Roman" panose="02020603050405020304" pitchFamily="18" charset="0"/>
              </a:defRPr>
            </a:lvl3pPr>
            <a:lvl4pPr marL="1600200" indent="-228600" algn="l" defTabSz="960438" eaLnBrk="0" hangingPunct="0">
              <a:spcBef>
                <a:spcPct val="30000"/>
              </a:spcBef>
              <a:defRPr sz="1200">
                <a:solidFill>
                  <a:schemeClr val="tx1"/>
                </a:solidFill>
                <a:latin typeface="Times New Roman" panose="02020603050405020304" pitchFamily="18" charset="0"/>
              </a:defRPr>
            </a:lvl4pPr>
            <a:lvl5pPr marL="2057400" indent="-228600" algn="l" defTabSz="960438" eaLnBrk="0" hangingPunct="0">
              <a:spcBef>
                <a:spcPct val="30000"/>
              </a:spcBef>
              <a:defRPr sz="1200">
                <a:solidFill>
                  <a:schemeClr val="tx1"/>
                </a:solidFill>
                <a:latin typeface="Times New Roman" panose="02020603050405020304" pitchFamily="18" charset="0"/>
              </a:defRPr>
            </a:lvl5pPr>
            <a:lvl6pPr marL="2514600" indent="-228600" defTabSz="96043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043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043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0438"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771DA32C-C356-4840-A88C-BE138492358A}" type="slidenum">
              <a:rPr lang="hu-HU" altLang="hu-HU" sz="1300"/>
              <a:pPr algn="r" eaLnBrk="1" hangingPunct="1">
                <a:spcBef>
                  <a:spcPct val="0"/>
                </a:spcBef>
              </a:pPr>
              <a:t>62</a:t>
            </a:fld>
            <a:endParaRPr lang="hu-HU" altLang="hu-HU" sz="1300"/>
          </a:p>
        </p:txBody>
      </p:sp>
    </p:spTree>
    <p:extLst>
      <p:ext uri="{BB962C8B-B14F-4D97-AF65-F5344CB8AC3E}">
        <p14:creationId xmlns:p14="http://schemas.microsoft.com/office/powerpoint/2010/main" val="269975662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Diakép helye 1"/>
          <p:cNvSpPr>
            <a:spLocks noGrp="1" noRot="1" noChangeAspect="1" noTextEdit="1"/>
          </p:cNvSpPr>
          <p:nvPr>
            <p:ph type="sldImg"/>
          </p:nvPr>
        </p:nvSpPr>
        <p:spPr>
          <a:ln/>
        </p:spPr>
      </p:sp>
      <p:sp>
        <p:nvSpPr>
          <p:cNvPr id="141315" name="Jegyzetek hely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u-HU" altLang="hu-HU" smtClean="0"/>
              <a:t>Ezzel védik a bomlástól a szabad véget.</a:t>
            </a:r>
          </a:p>
          <a:p>
            <a:endParaRPr lang="hu-HU" altLang="hu-HU" smtClean="0"/>
          </a:p>
          <a:p>
            <a:r>
              <a:rPr lang="hu-HU" altLang="hu-HU" smtClean="0"/>
              <a:t>És megakadályozzák a replikációs rövidülést.</a:t>
            </a:r>
          </a:p>
        </p:txBody>
      </p:sp>
      <p:sp>
        <p:nvSpPr>
          <p:cNvPr id="141316" name="Dia számának hely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60438" eaLnBrk="0" hangingPunct="0">
              <a:spcBef>
                <a:spcPct val="30000"/>
              </a:spcBef>
              <a:defRPr sz="1200">
                <a:solidFill>
                  <a:schemeClr val="tx1"/>
                </a:solidFill>
                <a:latin typeface="Times New Roman" panose="02020603050405020304" pitchFamily="18" charset="0"/>
              </a:defRPr>
            </a:lvl1pPr>
            <a:lvl2pPr marL="742950" indent="-285750" algn="l" defTabSz="960438" eaLnBrk="0" hangingPunct="0">
              <a:spcBef>
                <a:spcPct val="30000"/>
              </a:spcBef>
              <a:defRPr sz="1200">
                <a:solidFill>
                  <a:schemeClr val="tx1"/>
                </a:solidFill>
                <a:latin typeface="Times New Roman" panose="02020603050405020304" pitchFamily="18" charset="0"/>
              </a:defRPr>
            </a:lvl2pPr>
            <a:lvl3pPr marL="1143000" indent="-228600" algn="l" defTabSz="960438" eaLnBrk="0" hangingPunct="0">
              <a:spcBef>
                <a:spcPct val="30000"/>
              </a:spcBef>
              <a:defRPr sz="1200">
                <a:solidFill>
                  <a:schemeClr val="tx1"/>
                </a:solidFill>
                <a:latin typeface="Times New Roman" panose="02020603050405020304" pitchFamily="18" charset="0"/>
              </a:defRPr>
            </a:lvl3pPr>
            <a:lvl4pPr marL="1600200" indent="-228600" algn="l" defTabSz="960438" eaLnBrk="0" hangingPunct="0">
              <a:spcBef>
                <a:spcPct val="30000"/>
              </a:spcBef>
              <a:defRPr sz="1200">
                <a:solidFill>
                  <a:schemeClr val="tx1"/>
                </a:solidFill>
                <a:latin typeface="Times New Roman" panose="02020603050405020304" pitchFamily="18" charset="0"/>
              </a:defRPr>
            </a:lvl4pPr>
            <a:lvl5pPr marL="2057400" indent="-228600" algn="l" defTabSz="960438" eaLnBrk="0" hangingPunct="0">
              <a:spcBef>
                <a:spcPct val="30000"/>
              </a:spcBef>
              <a:defRPr sz="1200">
                <a:solidFill>
                  <a:schemeClr val="tx1"/>
                </a:solidFill>
                <a:latin typeface="Times New Roman" panose="02020603050405020304" pitchFamily="18" charset="0"/>
              </a:defRPr>
            </a:lvl5pPr>
            <a:lvl6pPr marL="2514600" indent="-228600" defTabSz="96043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043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043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0438"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D1B81206-8110-4C3F-A2B0-6B941D382EF4}" type="slidenum">
              <a:rPr lang="hu-HU" altLang="hu-HU" sz="1300"/>
              <a:pPr algn="r" eaLnBrk="1" hangingPunct="1">
                <a:spcBef>
                  <a:spcPct val="0"/>
                </a:spcBef>
              </a:pPr>
              <a:t>63</a:t>
            </a:fld>
            <a:endParaRPr lang="hu-HU" altLang="hu-HU" sz="1300"/>
          </a:p>
        </p:txBody>
      </p:sp>
    </p:spTree>
    <p:extLst>
      <p:ext uri="{BB962C8B-B14F-4D97-AF65-F5344CB8AC3E}">
        <p14:creationId xmlns:p14="http://schemas.microsoft.com/office/powerpoint/2010/main" val="134022473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60438" eaLnBrk="0" hangingPunct="0">
              <a:spcBef>
                <a:spcPct val="30000"/>
              </a:spcBef>
              <a:defRPr sz="1200">
                <a:solidFill>
                  <a:schemeClr val="tx1"/>
                </a:solidFill>
                <a:latin typeface="Times New Roman" panose="02020603050405020304" pitchFamily="18" charset="0"/>
              </a:defRPr>
            </a:lvl1pPr>
            <a:lvl2pPr marL="742950" indent="-285750" algn="l" defTabSz="960438" eaLnBrk="0" hangingPunct="0">
              <a:spcBef>
                <a:spcPct val="30000"/>
              </a:spcBef>
              <a:defRPr sz="1200">
                <a:solidFill>
                  <a:schemeClr val="tx1"/>
                </a:solidFill>
                <a:latin typeface="Times New Roman" panose="02020603050405020304" pitchFamily="18" charset="0"/>
              </a:defRPr>
            </a:lvl2pPr>
            <a:lvl3pPr marL="1143000" indent="-228600" algn="l" defTabSz="960438" eaLnBrk="0" hangingPunct="0">
              <a:spcBef>
                <a:spcPct val="30000"/>
              </a:spcBef>
              <a:defRPr sz="1200">
                <a:solidFill>
                  <a:schemeClr val="tx1"/>
                </a:solidFill>
                <a:latin typeface="Times New Roman" panose="02020603050405020304" pitchFamily="18" charset="0"/>
              </a:defRPr>
            </a:lvl3pPr>
            <a:lvl4pPr marL="1600200" indent="-228600" algn="l" defTabSz="960438" eaLnBrk="0" hangingPunct="0">
              <a:spcBef>
                <a:spcPct val="30000"/>
              </a:spcBef>
              <a:defRPr sz="1200">
                <a:solidFill>
                  <a:schemeClr val="tx1"/>
                </a:solidFill>
                <a:latin typeface="Times New Roman" panose="02020603050405020304" pitchFamily="18" charset="0"/>
              </a:defRPr>
            </a:lvl4pPr>
            <a:lvl5pPr marL="2057400" indent="-228600" algn="l" defTabSz="960438" eaLnBrk="0" hangingPunct="0">
              <a:spcBef>
                <a:spcPct val="30000"/>
              </a:spcBef>
              <a:defRPr sz="1200">
                <a:solidFill>
                  <a:schemeClr val="tx1"/>
                </a:solidFill>
                <a:latin typeface="Times New Roman" panose="02020603050405020304" pitchFamily="18" charset="0"/>
              </a:defRPr>
            </a:lvl5pPr>
            <a:lvl6pPr marL="2514600" indent="-228600" defTabSz="96043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043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043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0438"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0E0A5C9B-7506-4BF0-B276-D1418A57ACD0}" type="slidenum">
              <a:rPr lang="hu-HU" altLang="hu-HU" sz="1300"/>
              <a:pPr algn="r" eaLnBrk="1" hangingPunct="1">
                <a:spcBef>
                  <a:spcPct val="0"/>
                </a:spcBef>
              </a:pPr>
              <a:t>64</a:t>
            </a:fld>
            <a:endParaRPr lang="hu-HU" altLang="hu-HU" sz="1300"/>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hu-HU" altLang="hu-HU" smtClean="0"/>
              <a:t>Ha a Tetrahymena telomer DNS szakaszát mesterséges kromoszómák végeire építik, mielőtt élesztő sejtekbe viszik be, megvédi őket a lebomlástól</a:t>
            </a:r>
          </a:p>
        </p:txBody>
      </p:sp>
    </p:spTree>
    <p:extLst>
      <p:ext uri="{BB962C8B-B14F-4D97-AF65-F5344CB8AC3E}">
        <p14:creationId xmlns:p14="http://schemas.microsoft.com/office/powerpoint/2010/main" val="276616237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Diakép helye 1"/>
          <p:cNvSpPr>
            <a:spLocks noGrp="1" noRot="1" noChangeAspect="1" noTextEdit="1"/>
          </p:cNvSpPr>
          <p:nvPr>
            <p:ph type="sldImg"/>
          </p:nvPr>
        </p:nvSpPr>
        <p:spPr>
          <a:ln/>
        </p:spPr>
      </p:sp>
      <p:sp>
        <p:nvSpPr>
          <p:cNvPr id="143363" name="Jegyzetek hely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u-HU" altLang="hu-HU" smtClean="0"/>
              <a:t>Emberben az ismétlődő szekvencia a TTAGGG, ez kb 2500x következik egymás után. Az ismétlődések száma sejt és szövetfüggő. Ezekhez a szakaszokhoz telomer kötő fehérjék kapcsolódnak, amiken a DNS szál visszahurkolódik, és plisz védelmet jelent.</a:t>
            </a:r>
          </a:p>
          <a:p>
            <a:endParaRPr lang="hu-HU" altLang="hu-HU" smtClean="0"/>
          </a:p>
          <a:p>
            <a:r>
              <a:rPr lang="hu-HU" altLang="hu-HU" smtClean="0"/>
              <a:t>Kép!</a:t>
            </a:r>
          </a:p>
        </p:txBody>
      </p:sp>
      <p:sp>
        <p:nvSpPr>
          <p:cNvPr id="143364" name="Dia számának hely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60438" eaLnBrk="0" hangingPunct="0">
              <a:spcBef>
                <a:spcPct val="30000"/>
              </a:spcBef>
              <a:defRPr sz="1200">
                <a:solidFill>
                  <a:schemeClr val="tx1"/>
                </a:solidFill>
                <a:latin typeface="Times New Roman" panose="02020603050405020304" pitchFamily="18" charset="0"/>
              </a:defRPr>
            </a:lvl1pPr>
            <a:lvl2pPr marL="742950" indent="-285750" algn="l" defTabSz="960438" eaLnBrk="0" hangingPunct="0">
              <a:spcBef>
                <a:spcPct val="30000"/>
              </a:spcBef>
              <a:defRPr sz="1200">
                <a:solidFill>
                  <a:schemeClr val="tx1"/>
                </a:solidFill>
                <a:latin typeface="Times New Roman" panose="02020603050405020304" pitchFamily="18" charset="0"/>
              </a:defRPr>
            </a:lvl2pPr>
            <a:lvl3pPr marL="1143000" indent="-228600" algn="l" defTabSz="960438" eaLnBrk="0" hangingPunct="0">
              <a:spcBef>
                <a:spcPct val="30000"/>
              </a:spcBef>
              <a:defRPr sz="1200">
                <a:solidFill>
                  <a:schemeClr val="tx1"/>
                </a:solidFill>
                <a:latin typeface="Times New Roman" panose="02020603050405020304" pitchFamily="18" charset="0"/>
              </a:defRPr>
            </a:lvl3pPr>
            <a:lvl4pPr marL="1600200" indent="-228600" algn="l" defTabSz="960438" eaLnBrk="0" hangingPunct="0">
              <a:spcBef>
                <a:spcPct val="30000"/>
              </a:spcBef>
              <a:defRPr sz="1200">
                <a:solidFill>
                  <a:schemeClr val="tx1"/>
                </a:solidFill>
                <a:latin typeface="Times New Roman" panose="02020603050405020304" pitchFamily="18" charset="0"/>
              </a:defRPr>
            </a:lvl4pPr>
            <a:lvl5pPr marL="2057400" indent="-228600" algn="l" defTabSz="960438" eaLnBrk="0" hangingPunct="0">
              <a:spcBef>
                <a:spcPct val="30000"/>
              </a:spcBef>
              <a:defRPr sz="1200">
                <a:solidFill>
                  <a:schemeClr val="tx1"/>
                </a:solidFill>
                <a:latin typeface="Times New Roman" panose="02020603050405020304" pitchFamily="18" charset="0"/>
              </a:defRPr>
            </a:lvl5pPr>
            <a:lvl6pPr marL="2514600" indent="-228600" defTabSz="96043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043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043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0438"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B90DDB15-97E0-4635-AE40-EC4D0C4B9B35}" type="slidenum">
              <a:rPr lang="hu-HU" altLang="hu-HU" sz="1300"/>
              <a:pPr algn="r" eaLnBrk="1" hangingPunct="1">
                <a:spcBef>
                  <a:spcPct val="0"/>
                </a:spcBef>
              </a:pPr>
              <a:t>65</a:t>
            </a:fld>
            <a:endParaRPr lang="hu-HU" altLang="hu-HU" sz="1300"/>
          </a:p>
        </p:txBody>
      </p:sp>
    </p:spTree>
    <p:extLst>
      <p:ext uri="{BB962C8B-B14F-4D97-AF65-F5344CB8AC3E}">
        <p14:creationId xmlns:p14="http://schemas.microsoft.com/office/powerpoint/2010/main" val="8545886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60438" eaLnBrk="0" hangingPunct="0">
              <a:spcBef>
                <a:spcPct val="30000"/>
              </a:spcBef>
              <a:defRPr sz="1200">
                <a:solidFill>
                  <a:schemeClr val="tx1"/>
                </a:solidFill>
                <a:latin typeface="Times New Roman" panose="02020603050405020304" pitchFamily="18" charset="0"/>
              </a:defRPr>
            </a:lvl1pPr>
            <a:lvl2pPr marL="742950" indent="-285750" algn="l" defTabSz="960438" eaLnBrk="0" hangingPunct="0">
              <a:spcBef>
                <a:spcPct val="30000"/>
              </a:spcBef>
              <a:defRPr sz="1200">
                <a:solidFill>
                  <a:schemeClr val="tx1"/>
                </a:solidFill>
                <a:latin typeface="Times New Roman" panose="02020603050405020304" pitchFamily="18" charset="0"/>
              </a:defRPr>
            </a:lvl2pPr>
            <a:lvl3pPr marL="1143000" indent="-228600" algn="l" defTabSz="960438" eaLnBrk="0" hangingPunct="0">
              <a:spcBef>
                <a:spcPct val="30000"/>
              </a:spcBef>
              <a:defRPr sz="1200">
                <a:solidFill>
                  <a:schemeClr val="tx1"/>
                </a:solidFill>
                <a:latin typeface="Times New Roman" panose="02020603050405020304" pitchFamily="18" charset="0"/>
              </a:defRPr>
            </a:lvl3pPr>
            <a:lvl4pPr marL="1600200" indent="-228600" algn="l" defTabSz="960438" eaLnBrk="0" hangingPunct="0">
              <a:spcBef>
                <a:spcPct val="30000"/>
              </a:spcBef>
              <a:defRPr sz="1200">
                <a:solidFill>
                  <a:schemeClr val="tx1"/>
                </a:solidFill>
                <a:latin typeface="Times New Roman" panose="02020603050405020304" pitchFamily="18" charset="0"/>
              </a:defRPr>
            </a:lvl4pPr>
            <a:lvl5pPr marL="2057400" indent="-228600" algn="l" defTabSz="960438" eaLnBrk="0" hangingPunct="0">
              <a:spcBef>
                <a:spcPct val="30000"/>
              </a:spcBef>
              <a:defRPr sz="1200">
                <a:solidFill>
                  <a:schemeClr val="tx1"/>
                </a:solidFill>
                <a:latin typeface="Times New Roman" panose="02020603050405020304" pitchFamily="18" charset="0"/>
              </a:defRPr>
            </a:lvl5pPr>
            <a:lvl6pPr marL="2514600" indent="-228600" defTabSz="96043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043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043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0438"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66ED0E55-51A8-440E-89A4-1B7481062EAC}" type="slidenum">
              <a:rPr lang="hu-HU" altLang="hu-HU" sz="1300"/>
              <a:pPr algn="r" eaLnBrk="1" hangingPunct="1">
                <a:spcBef>
                  <a:spcPct val="0"/>
                </a:spcBef>
              </a:pPr>
              <a:t>66</a:t>
            </a:fld>
            <a:endParaRPr lang="hu-HU" altLang="hu-HU" sz="1300"/>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hu-HU" altLang="hu-HU" smtClean="0"/>
              <a:t>Egy átlagos testi sejtben a telomer minden sejtosztódás során rövidül. Ezalól egyedül az ivarsejtek, az őssejtek és a rákos sejtek kivételek.</a:t>
            </a:r>
          </a:p>
          <a:p>
            <a:pPr eaLnBrk="1" hangingPunct="1">
              <a:spcBef>
                <a:spcPct val="0"/>
              </a:spcBef>
            </a:pPr>
            <a:endParaRPr lang="hu-HU" altLang="hu-HU" smtClean="0"/>
          </a:p>
          <a:p>
            <a:pPr eaLnBrk="1" hangingPunct="1">
              <a:spcBef>
                <a:spcPct val="0"/>
              </a:spcBef>
            </a:pPr>
            <a:r>
              <a:rPr lang="hu-HU" altLang="hu-HU" smtClean="0"/>
              <a:t>Ez lehetővé teszi, hogy a telomer szekvencia hosszát a  már végbement sejtosztódások számának becslésére használjuk, vagyis a sejt életkorára következtessünk belőle.</a:t>
            </a:r>
          </a:p>
          <a:p>
            <a:pPr eaLnBrk="1" hangingPunct="1">
              <a:spcBef>
                <a:spcPct val="0"/>
              </a:spcBef>
            </a:pPr>
            <a:endParaRPr lang="hu-HU" altLang="hu-HU" smtClean="0"/>
          </a:p>
          <a:p>
            <a:pPr eaLnBrk="1" hangingPunct="1">
              <a:spcBef>
                <a:spcPct val="0"/>
              </a:spcBef>
            </a:pPr>
            <a:r>
              <a:rPr lang="hu-HU" altLang="hu-HU" smtClean="0"/>
              <a:t>Ha a telomer már annyira megrövidült, hogy nem képes kötni a segítőfehérjéket, illetve visszahurkolódni, a kromoszóma vége védtelen marad. Ezek a csupasz végek rendkívül instabilak. Gyakran összeragadnak a szomszédos kromoszómakarral, és  a replikáció során sem képesek szétválni és könnyen fragmentálódnak ami kromoszóma átrendeződésekhez vezet.</a:t>
            </a:r>
          </a:p>
          <a:p>
            <a:pPr eaLnBrk="1" hangingPunct="1">
              <a:spcBef>
                <a:spcPct val="0"/>
              </a:spcBef>
            </a:pPr>
            <a:endParaRPr lang="hu-HU" altLang="hu-HU" smtClean="0"/>
          </a:p>
          <a:p>
            <a:pPr eaLnBrk="1" hangingPunct="1">
              <a:spcBef>
                <a:spcPct val="0"/>
              </a:spcBef>
            </a:pPr>
            <a:r>
              <a:rPr lang="hu-HU" altLang="hu-HU" smtClean="0"/>
              <a:t>Ilyenkor a sejt megfelelő mechanizmusai leállítják az osztódást és beindítják az apoptózist, így megakadályozva a sérült DNS-ű sejtek elszaporodását. Ezt hívják </a:t>
            </a:r>
            <a:r>
              <a:rPr lang="hu-HU" altLang="hu-HU" b="1" smtClean="0"/>
              <a:t>replikatív szeneszcenciának</a:t>
            </a:r>
            <a:r>
              <a:rPr lang="hu-HU" altLang="hu-HU" smtClean="0"/>
              <a:t>.Ezért nem immortálisak a szomatikus sejtek. Nem bírnak végtelen számú osztódást.</a:t>
            </a:r>
          </a:p>
          <a:p>
            <a:pPr eaLnBrk="1" hangingPunct="1">
              <a:spcBef>
                <a:spcPct val="0"/>
              </a:spcBef>
            </a:pPr>
            <a:endParaRPr lang="hu-HU" altLang="hu-HU" smtClean="0"/>
          </a:p>
          <a:p>
            <a:pPr eaLnBrk="1" hangingPunct="1">
              <a:spcBef>
                <a:spcPct val="0"/>
              </a:spcBef>
            </a:pPr>
            <a:r>
              <a:rPr lang="en-US" altLang="hu-HU" smtClean="0"/>
              <a:t>As we discussed, the telomeres get shortened with each cell division. This allows the use of telomere length as an indicator of number of cell divisions a cell has undergone.</a:t>
            </a:r>
          </a:p>
          <a:p>
            <a:pPr eaLnBrk="1" hangingPunct="1">
              <a:spcBef>
                <a:spcPct val="0"/>
              </a:spcBef>
            </a:pPr>
            <a:r>
              <a:rPr lang="en-US" altLang="hu-HU" smtClean="0"/>
              <a:t>-If a cell divides too many times the cell will have very short telomeres that may be in danger of disappearing all together.  If this happens the telomeric DNA becomes too short to bind to telomeric capping proteins or generate a loop.  This exposes the bare end of the double stranded DNA.  </a:t>
            </a:r>
          </a:p>
          <a:p>
            <a:pPr eaLnBrk="1" hangingPunct="1">
              <a:spcBef>
                <a:spcPct val="0"/>
              </a:spcBef>
            </a:pPr>
            <a:r>
              <a:rPr lang="en-US" altLang="hu-HU" smtClean="0"/>
              <a:t>-These bare ends are very unstable.  The ends often fuse together creating joined chromosomes that tend to get fragmented and are unable to separate properly during replication.</a:t>
            </a:r>
          </a:p>
          <a:p>
            <a:pPr lvl="1" eaLnBrk="1" hangingPunct="1">
              <a:spcBef>
                <a:spcPct val="0"/>
              </a:spcBef>
            </a:pPr>
            <a:r>
              <a:rPr lang="en-US" altLang="hu-HU" smtClean="0"/>
              <a:t>-A cellular mechanism halts cell division and trigger apoptosis of the cells, preventing inappropriate proliferation of cells with damaged DNA.</a:t>
            </a:r>
          </a:p>
          <a:p>
            <a:pPr eaLnBrk="1" hangingPunct="1">
              <a:spcBef>
                <a:spcPct val="0"/>
              </a:spcBef>
            </a:pPr>
            <a:endParaRPr lang="en-US" altLang="hu-HU" smtClean="0"/>
          </a:p>
          <a:p>
            <a:pPr eaLnBrk="1" hangingPunct="1"/>
            <a:endParaRPr lang="hu-HU" altLang="hu-HU" smtClean="0"/>
          </a:p>
        </p:txBody>
      </p:sp>
    </p:spTree>
    <p:extLst>
      <p:ext uri="{BB962C8B-B14F-4D97-AF65-F5344CB8AC3E}">
        <p14:creationId xmlns:p14="http://schemas.microsoft.com/office/powerpoint/2010/main" val="148050867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Diakép helye 1"/>
          <p:cNvSpPr>
            <a:spLocks noGrp="1" noRot="1" noChangeAspect="1" noTextEdit="1"/>
          </p:cNvSpPr>
          <p:nvPr>
            <p:ph type="sldImg"/>
          </p:nvPr>
        </p:nvSpPr>
        <p:spPr>
          <a:ln/>
        </p:spPr>
      </p:sp>
      <p:sp>
        <p:nvSpPr>
          <p:cNvPr id="145411" name="Jegyzetek hely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u-HU" altLang="hu-HU" smtClean="0"/>
              <a:t>Adatok arra, hogy a telomer a kor előrehaladtával rövidül. </a:t>
            </a:r>
          </a:p>
          <a:p>
            <a:endParaRPr lang="hu-HU" altLang="hu-HU" smtClean="0"/>
          </a:p>
          <a:p>
            <a:r>
              <a:rPr lang="hu-HU" altLang="hu-HU" b="1" smtClean="0"/>
              <a:t>Oxidatív stressz </a:t>
            </a:r>
            <a:r>
              <a:rPr lang="hu-HU" altLang="hu-HU" smtClean="0"/>
              <a:t>hatására a telomer-vesztés ötszöröse is lehet a normálisnak !!</a:t>
            </a:r>
          </a:p>
          <a:p>
            <a:endParaRPr lang="hu-HU" altLang="hu-HU" smtClean="0"/>
          </a:p>
          <a:p>
            <a:r>
              <a:rPr lang="hu-HU" altLang="hu-HU" smtClean="0"/>
              <a:t>Például permanens oxidatív stressz, ha valaki dohányzik, vagy nagyvárosban él,  stb.</a:t>
            </a:r>
          </a:p>
        </p:txBody>
      </p:sp>
      <p:sp>
        <p:nvSpPr>
          <p:cNvPr id="145412" name="Dia számának hely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60438" eaLnBrk="0" hangingPunct="0">
              <a:spcBef>
                <a:spcPct val="30000"/>
              </a:spcBef>
              <a:defRPr sz="1200">
                <a:solidFill>
                  <a:schemeClr val="tx1"/>
                </a:solidFill>
                <a:latin typeface="Times New Roman" panose="02020603050405020304" pitchFamily="18" charset="0"/>
              </a:defRPr>
            </a:lvl1pPr>
            <a:lvl2pPr marL="742950" indent="-285750" algn="l" defTabSz="960438" eaLnBrk="0" hangingPunct="0">
              <a:spcBef>
                <a:spcPct val="30000"/>
              </a:spcBef>
              <a:defRPr sz="1200">
                <a:solidFill>
                  <a:schemeClr val="tx1"/>
                </a:solidFill>
                <a:latin typeface="Times New Roman" panose="02020603050405020304" pitchFamily="18" charset="0"/>
              </a:defRPr>
            </a:lvl2pPr>
            <a:lvl3pPr marL="1143000" indent="-228600" algn="l" defTabSz="960438" eaLnBrk="0" hangingPunct="0">
              <a:spcBef>
                <a:spcPct val="30000"/>
              </a:spcBef>
              <a:defRPr sz="1200">
                <a:solidFill>
                  <a:schemeClr val="tx1"/>
                </a:solidFill>
                <a:latin typeface="Times New Roman" panose="02020603050405020304" pitchFamily="18" charset="0"/>
              </a:defRPr>
            </a:lvl3pPr>
            <a:lvl4pPr marL="1600200" indent="-228600" algn="l" defTabSz="960438" eaLnBrk="0" hangingPunct="0">
              <a:spcBef>
                <a:spcPct val="30000"/>
              </a:spcBef>
              <a:defRPr sz="1200">
                <a:solidFill>
                  <a:schemeClr val="tx1"/>
                </a:solidFill>
                <a:latin typeface="Times New Roman" panose="02020603050405020304" pitchFamily="18" charset="0"/>
              </a:defRPr>
            </a:lvl4pPr>
            <a:lvl5pPr marL="2057400" indent="-228600" algn="l" defTabSz="960438" eaLnBrk="0" hangingPunct="0">
              <a:spcBef>
                <a:spcPct val="30000"/>
              </a:spcBef>
              <a:defRPr sz="1200">
                <a:solidFill>
                  <a:schemeClr val="tx1"/>
                </a:solidFill>
                <a:latin typeface="Times New Roman" panose="02020603050405020304" pitchFamily="18" charset="0"/>
              </a:defRPr>
            </a:lvl5pPr>
            <a:lvl6pPr marL="2514600" indent="-228600" defTabSz="96043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043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043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0438"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F5836F07-AF95-40A3-8406-4F3C5E21FBAE}" type="slidenum">
              <a:rPr lang="hu-HU" altLang="hu-HU" sz="1300"/>
              <a:pPr algn="r" eaLnBrk="1" hangingPunct="1">
                <a:spcBef>
                  <a:spcPct val="0"/>
                </a:spcBef>
              </a:pPr>
              <a:t>67</a:t>
            </a:fld>
            <a:endParaRPr lang="hu-HU" altLang="hu-HU" sz="1300"/>
          </a:p>
        </p:txBody>
      </p:sp>
    </p:spTree>
    <p:extLst>
      <p:ext uri="{BB962C8B-B14F-4D97-AF65-F5344CB8AC3E}">
        <p14:creationId xmlns:p14="http://schemas.microsoft.com/office/powerpoint/2010/main" val="43542573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Diakép helye 1"/>
          <p:cNvSpPr>
            <a:spLocks noGrp="1" noRot="1" noChangeAspect="1" noTextEdit="1"/>
          </p:cNvSpPr>
          <p:nvPr>
            <p:ph type="sldImg"/>
          </p:nvPr>
        </p:nvSpPr>
        <p:spPr>
          <a:ln/>
        </p:spPr>
      </p:sp>
      <p:sp>
        <p:nvSpPr>
          <p:cNvPr id="146435" name="Jegyzetek hely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u-HU" altLang="hu-HU" smtClean="0"/>
              <a:t>A telomer szintéziséért a telomeráz enzim felelős</a:t>
            </a:r>
          </a:p>
          <a:p>
            <a:endParaRPr lang="hu-HU" altLang="hu-HU" smtClean="0"/>
          </a:p>
          <a:p>
            <a:r>
              <a:rPr lang="hu-HU" altLang="hu-HU" smtClean="0"/>
              <a:t>Két alegységből álló enzimkomplex, ribonukleoprotein</a:t>
            </a:r>
          </a:p>
          <a:p>
            <a:endParaRPr lang="hu-HU" altLang="hu-HU" smtClean="0"/>
          </a:p>
          <a:p>
            <a:r>
              <a:rPr lang="hu-HU" altLang="hu-HU" smtClean="0"/>
              <a:t>RNS</a:t>
            </a:r>
            <a:r>
              <a:rPr lang="hu-HU" altLang="hu-HU" smtClean="0">
                <a:sym typeface="Wingdings" panose="05000000000000000000" pitchFamily="2" charset="2"/>
              </a:rPr>
              <a:t>DNS reverz transzkriptáz (KATAL ALEGYSÉG), ami a saját maga által alegységként hordozott RNS templátról (RNS alegység) végzi a telomer szekvencia hosszabbítását. Az ismétlődő G és T gazdag szakasz erősen konzervált a fajok között.</a:t>
            </a:r>
          </a:p>
          <a:p>
            <a:endParaRPr lang="hu-HU" altLang="hu-HU" smtClean="0"/>
          </a:p>
          <a:p>
            <a:r>
              <a:rPr lang="hu-HU" altLang="hu-HU" smtClean="0"/>
              <a:t>Fenntartja a telomerek hosszúságát.  Egészséges szomatikus sejtekben inaktív állapotban van.</a:t>
            </a:r>
          </a:p>
        </p:txBody>
      </p:sp>
      <p:sp>
        <p:nvSpPr>
          <p:cNvPr id="146436" name="Dia számának hely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60438" eaLnBrk="0" hangingPunct="0">
              <a:spcBef>
                <a:spcPct val="30000"/>
              </a:spcBef>
              <a:defRPr sz="1200">
                <a:solidFill>
                  <a:schemeClr val="tx1"/>
                </a:solidFill>
                <a:latin typeface="Times New Roman" panose="02020603050405020304" pitchFamily="18" charset="0"/>
              </a:defRPr>
            </a:lvl1pPr>
            <a:lvl2pPr marL="742950" indent="-285750" algn="l" defTabSz="960438" eaLnBrk="0" hangingPunct="0">
              <a:spcBef>
                <a:spcPct val="30000"/>
              </a:spcBef>
              <a:defRPr sz="1200">
                <a:solidFill>
                  <a:schemeClr val="tx1"/>
                </a:solidFill>
                <a:latin typeface="Times New Roman" panose="02020603050405020304" pitchFamily="18" charset="0"/>
              </a:defRPr>
            </a:lvl2pPr>
            <a:lvl3pPr marL="1143000" indent="-228600" algn="l" defTabSz="960438" eaLnBrk="0" hangingPunct="0">
              <a:spcBef>
                <a:spcPct val="30000"/>
              </a:spcBef>
              <a:defRPr sz="1200">
                <a:solidFill>
                  <a:schemeClr val="tx1"/>
                </a:solidFill>
                <a:latin typeface="Times New Roman" panose="02020603050405020304" pitchFamily="18" charset="0"/>
              </a:defRPr>
            </a:lvl3pPr>
            <a:lvl4pPr marL="1600200" indent="-228600" algn="l" defTabSz="960438" eaLnBrk="0" hangingPunct="0">
              <a:spcBef>
                <a:spcPct val="30000"/>
              </a:spcBef>
              <a:defRPr sz="1200">
                <a:solidFill>
                  <a:schemeClr val="tx1"/>
                </a:solidFill>
                <a:latin typeface="Times New Roman" panose="02020603050405020304" pitchFamily="18" charset="0"/>
              </a:defRPr>
            </a:lvl4pPr>
            <a:lvl5pPr marL="2057400" indent="-228600" algn="l" defTabSz="960438" eaLnBrk="0" hangingPunct="0">
              <a:spcBef>
                <a:spcPct val="30000"/>
              </a:spcBef>
              <a:defRPr sz="1200">
                <a:solidFill>
                  <a:schemeClr val="tx1"/>
                </a:solidFill>
                <a:latin typeface="Times New Roman" panose="02020603050405020304" pitchFamily="18" charset="0"/>
              </a:defRPr>
            </a:lvl5pPr>
            <a:lvl6pPr marL="2514600" indent="-228600" defTabSz="96043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043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043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0438"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27986E20-F261-4EF0-A53F-B2450738B3C8}" type="slidenum">
              <a:rPr lang="hu-HU" altLang="hu-HU" sz="1300"/>
              <a:pPr algn="r" eaLnBrk="1" hangingPunct="1">
                <a:spcBef>
                  <a:spcPct val="0"/>
                </a:spcBef>
              </a:pPr>
              <a:t>68</a:t>
            </a:fld>
            <a:endParaRPr lang="hu-HU" altLang="hu-HU" sz="1300"/>
          </a:p>
        </p:txBody>
      </p:sp>
    </p:spTree>
    <p:extLst>
      <p:ext uri="{BB962C8B-B14F-4D97-AF65-F5344CB8AC3E}">
        <p14:creationId xmlns:p14="http://schemas.microsoft.com/office/powerpoint/2010/main" val="332048416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Diakép helye 1"/>
          <p:cNvSpPr>
            <a:spLocks noGrp="1" noRot="1" noChangeAspect="1" noTextEdit="1"/>
          </p:cNvSpPr>
          <p:nvPr>
            <p:ph type="sldImg"/>
          </p:nvPr>
        </p:nvSpPr>
        <p:spPr>
          <a:ln/>
        </p:spPr>
      </p:sp>
      <p:sp>
        <p:nvSpPr>
          <p:cNvPr id="147459" name="Jegyzetek hely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u-HU" altLang="hu-HU" smtClean="0"/>
          </a:p>
          <a:p>
            <a:r>
              <a:rPr lang="hu-HU" altLang="hu-HU" smtClean="0"/>
              <a:t>Az egyszálú DNS szakaszt, amit az RNS templátról szintetizál, utána a DNS polimeráz feltölti a komplementer bázisokkal, így kétszálú lesz.</a:t>
            </a:r>
          </a:p>
        </p:txBody>
      </p:sp>
      <p:sp>
        <p:nvSpPr>
          <p:cNvPr id="147460" name="Dia számának hely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60438" eaLnBrk="0" hangingPunct="0">
              <a:spcBef>
                <a:spcPct val="30000"/>
              </a:spcBef>
              <a:defRPr sz="1200">
                <a:solidFill>
                  <a:schemeClr val="tx1"/>
                </a:solidFill>
                <a:latin typeface="Times New Roman" panose="02020603050405020304" pitchFamily="18" charset="0"/>
              </a:defRPr>
            </a:lvl1pPr>
            <a:lvl2pPr marL="742950" indent="-285750" algn="l" defTabSz="960438" eaLnBrk="0" hangingPunct="0">
              <a:spcBef>
                <a:spcPct val="30000"/>
              </a:spcBef>
              <a:defRPr sz="1200">
                <a:solidFill>
                  <a:schemeClr val="tx1"/>
                </a:solidFill>
                <a:latin typeface="Times New Roman" panose="02020603050405020304" pitchFamily="18" charset="0"/>
              </a:defRPr>
            </a:lvl2pPr>
            <a:lvl3pPr marL="1143000" indent="-228600" algn="l" defTabSz="960438" eaLnBrk="0" hangingPunct="0">
              <a:spcBef>
                <a:spcPct val="30000"/>
              </a:spcBef>
              <a:defRPr sz="1200">
                <a:solidFill>
                  <a:schemeClr val="tx1"/>
                </a:solidFill>
                <a:latin typeface="Times New Roman" panose="02020603050405020304" pitchFamily="18" charset="0"/>
              </a:defRPr>
            </a:lvl3pPr>
            <a:lvl4pPr marL="1600200" indent="-228600" algn="l" defTabSz="960438" eaLnBrk="0" hangingPunct="0">
              <a:spcBef>
                <a:spcPct val="30000"/>
              </a:spcBef>
              <a:defRPr sz="1200">
                <a:solidFill>
                  <a:schemeClr val="tx1"/>
                </a:solidFill>
                <a:latin typeface="Times New Roman" panose="02020603050405020304" pitchFamily="18" charset="0"/>
              </a:defRPr>
            </a:lvl4pPr>
            <a:lvl5pPr marL="2057400" indent="-228600" algn="l" defTabSz="960438" eaLnBrk="0" hangingPunct="0">
              <a:spcBef>
                <a:spcPct val="30000"/>
              </a:spcBef>
              <a:defRPr sz="1200">
                <a:solidFill>
                  <a:schemeClr val="tx1"/>
                </a:solidFill>
                <a:latin typeface="Times New Roman" panose="02020603050405020304" pitchFamily="18" charset="0"/>
              </a:defRPr>
            </a:lvl5pPr>
            <a:lvl6pPr marL="2514600" indent="-228600" defTabSz="96043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043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043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0438"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C4AAE993-42E1-4AD5-AF11-302B641AAFB7}" type="slidenum">
              <a:rPr lang="hu-HU" altLang="hu-HU" sz="1300"/>
              <a:pPr algn="r" eaLnBrk="1" hangingPunct="1">
                <a:spcBef>
                  <a:spcPct val="0"/>
                </a:spcBef>
              </a:pPr>
              <a:t>69</a:t>
            </a:fld>
            <a:endParaRPr lang="hu-HU" altLang="hu-HU" sz="1300"/>
          </a:p>
        </p:txBody>
      </p:sp>
    </p:spTree>
    <p:extLst>
      <p:ext uri="{BB962C8B-B14F-4D97-AF65-F5344CB8AC3E}">
        <p14:creationId xmlns:p14="http://schemas.microsoft.com/office/powerpoint/2010/main" val="393809069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Diakép helye 1"/>
          <p:cNvSpPr>
            <a:spLocks noGrp="1" noRot="1" noChangeAspect="1" noTextEdit="1"/>
          </p:cNvSpPr>
          <p:nvPr>
            <p:ph type="sldImg"/>
          </p:nvPr>
        </p:nvSpPr>
        <p:spPr>
          <a:ln/>
        </p:spPr>
      </p:sp>
      <p:sp>
        <p:nvSpPr>
          <p:cNvPr id="148483" name="Jegyzetek hely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u-HU" altLang="hu-HU" smtClean="0"/>
          </a:p>
        </p:txBody>
      </p:sp>
      <p:sp>
        <p:nvSpPr>
          <p:cNvPr id="148484" name="Dia számának hely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60438" eaLnBrk="0" hangingPunct="0">
              <a:spcBef>
                <a:spcPct val="30000"/>
              </a:spcBef>
              <a:defRPr sz="1200">
                <a:solidFill>
                  <a:schemeClr val="tx1"/>
                </a:solidFill>
                <a:latin typeface="Times New Roman" panose="02020603050405020304" pitchFamily="18" charset="0"/>
              </a:defRPr>
            </a:lvl1pPr>
            <a:lvl2pPr marL="742950" indent="-285750" algn="l" defTabSz="960438" eaLnBrk="0" hangingPunct="0">
              <a:spcBef>
                <a:spcPct val="30000"/>
              </a:spcBef>
              <a:defRPr sz="1200">
                <a:solidFill>
                  <a:schemeClr val="tx1"/>
                </a:solidFill>
                <a:latin typeface="Times New Roman" panose="02020603050405020304" pitchFamily="18" charset="0"/>
              </a:defRPr>
            </a:lvl2pPr>
            <a:lvl3pPr marL="1143000" indent="-228600" algn="l" defTabSz="960438" eaLnBrk="0" hangingPunct="0">
              <a:spcBef>
                <a:spcPct val="30000"/>
              </a:spcBef>
              <a:defRPr sz="1200">
                <a:solidFill>
                  <a:schemeClr val="tx1"/>
                </a:solidFill>
                <a:latin typeface="Times New Roman" panose="02020603050405020304" pitchFamily="18" charset="0"/>
              </a:defRPr>
            </a:lvl3pPr>
            <a:lvl4pPr marL="1600200" indent="-228600" algn="l" defTabSz="960438" eaLnBrk="0" hangingPunct="0">
              <a:spcBef>
                <a:spcPct val="30000"/>
              </a:spcBef>
              <a:defRPr sz="1200">
                <a:solidFill>
                  <a:schemeClr val="tx1"/>
                </a:solidFill>
                <a:latin typeface="Times New Roman" panose="02020603050405020304" pitchFamily="18" charset="0"/>
              </a:defRPr>
            </a:lvl4pPr>
            <a:lvl5pPr marL="2057400" indent="-228600" algn="l" defTabSz="960438" eaLnBrk="0" hangingPunct="0">
              <a:spcBef>
                <a:spcPct val="30000"/>
              </a:spcBef>
              <a:defRPr sz="1200">
                <a:solidFill>
                  <a:schemeClr val="tx1"/>
                </a:solidFill>
                <a:latin typeface="Times New Roman" panose="02020603050405020304" pitchFamily="18" charset="0"/>
              </a:defRPr>
            </a:lvl5pPr>
            <a:lvl6pPr marL="2514600" indent="-228600" defTabSz="96043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043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043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0438"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E3CC6F35-2508-43A3-85CE-553A912A590C}" type="slidenum">
              <a:rPr lang="hu-HU" altLang="hu-HU" sz="1300"/>
              <a:pPr algn="r" eaLnBrk="1" hangingPunct="1">
                <a:spcBef>
                  <a:spcPct val="0"/>
                </a:spcBef>
              </a:pPr>
              <a:t>70</a:t>
            </a:fld>
            <a:endParaRPr lang="hu-HU" altLang="hu-HU" sz="1300"/>
          </a:p>
        </p:txBody>
      </p:sp>
    </p:spTree>
    <p:extLst>
      <p:ext uri="{BB962C8B-B14F-4D97-AF65-F5344CB8AC3E}">
        <p14:creationId xmlns:p14="http://schemas.microsoft.com/office/powerpoint/2010/main" val="13549351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Diakép helye 1"/>
          <p:cNvSpPr>
            <a:spLocks noGrp="1" noRot="1" noChangeAspect="1" noTextEdit="1"/>
          </p:cNvSpPr>
          <p:nvPr>
            <p:ph type="sldImg"/>
          </p:nvPr>
        </p:nvSpPr>
        <p:spPr>
          <a:ln/>
        </p:spPr>
      </p:sp>
      <p:sp>
        <p:nvSpPr>
          <p:cNvPr id="3" name="Jegyzetek helye 2"/>
          <p:cNvSpPr>
            <a:spLocks noGrp="1"/>
          </p:cNvSpPr>
          <p:nvPr>
            <p:ph type="body" idx="1"/>
          </p:nvPr>
        </p:nvSpPr>
        <p:spPr/>
        <p:txBody>
          <a:bodyPr/>
          <a:lstStyle/>
          <a:p>
            <a:pPr>
              <a:defRPr/>
            </a:pPr>
            <a:r>
              <a:rPr lang="hu-HU" dirty="0" smtClean="0"/>
              <a:t>1952-ben azonban </a:t>
            </a:r>
            <a:r>
              <a:rPr lang="hu-HU" dirty="0" err="1" smtClean="0"/>
              <a:t>Hershey</a:t>
            </a:r>
            <a:r>
              <a:rPr lang="hu-HU" dirty="0" smtClean="0"/>
              <a:t> és </a:t>
            </a:r>
            <a:r>
              <a:rPr lang="hu-HU" dirty="0" err="1" smtClean="0"/>
              <a:t>Chase</a:t>
            </a:r>
            <a:r>
              <a:rPr lang="hu-HU" dirty="0" smtClean="0"/>
              <a:t> újabb bizonyítékkal támasztották alá a DNS </a:t>
            </a:r>
            <a:r>
              <a:rPr lang="hu-HU" dirty="0" err="1" smtClean="0"/>
              <a:t>örökítőanyag</a:t>
            </a:r>
            <a:r>
              <a:rPr lang="hu-HU" dirty="0" smtClean="0"/>
              <a:t> mivoltát.</a:t>
            </a:r>
          </a:p>
          <a:p>
            <a:pPr>
              <a:defRPr/>
            </a:pPr>
            <a:endParaRPr lang="hu-HU" dirty="0" smtClean="0"/>
          </a:p>
          <a:p>
            <a:pPr>
              <a:defRPr/>
            </a:pPr>
            <a:r>
              <a:rPr lang="hu-HU" dirty="0" smtClean="0"/>
              <a:t>T2 </a:t>
            </a:r>
            <a:r>
              <a:rPr lang="hu-HU" dirty="0" err="1" smtClean="0"/>
              <a:t>fágokkal</a:t>
            </a:r>
            <a:r>
              <a:rPr lang="hu-HU" dirty="0" smtClean="0"/>
              <a:t> dolgoztak, amelyek baktériumokat fertőznek.</a:t>
            </a:r>
          </a:p>
          <a:p>
            <a:pPr>
              <a:defRPr/>
            </a:pPr>
            <a:endParaRPr lang="hu-HU" dirty="0" smtClean="0"/>
          </a:p>
          <a:p>
            <a:pPr>
              <a:defRPr/>
            </a:pPr>
            <a:r>
              <a:rPr lang="hu-HU" dirty="0" smtClean="0"/>
              <a:t>Abból indultak ki, hogy  </a:t>
            </a:r>
            <a:r>
              <a:rPr lang="hu-HU" dirty="0" err="1" smtClean="0"/>
              <a:t>fágnak</a:t>
            </a:r>
            <a:r>
              <a:rPr lang="hu-HU" dirty="0" smtClean="0"/>
              <a:t> a baciba kell injektálnia a specifikus információt, ami az új vírusrészecskék szintéziséhez, reprodukciójához szükséges.</a:t>
            </a:r>
          </a:p>
          <a:p>
            <a:pPr>
              <a:defRPr/>
            </a:pPr>
            <a:endParaRPr lang="hu-HU" dirty="0" smtClean="0"/>
          </a:p>
          <a:p>
            <a:pPr marL="171450" indent="-171450">
              <a:buFont typeface="Wingdings" pitchFamily="2" charset="2"/>
              <a:buChar char="à"/>
              <a:defRPr/>
            </a:pPr>
            <a:r>
              <a:rPr lang="hu-HU" dirty="0" smtClean="0">
                <a:sym typeface="Wingdings" pitchFamily="2" charset="2"/>
              </a:rPr>
              <a:t>Ha rájönnek, mi ez a beinjektált anyag, a </a:t>
            </a:r>
            <a:r>
              <a:rPr lang="hu-HU" dirty="0" err="1" smtClean="0">
                <a:sym typeface="Wingdings" pitchFamily="2" charset="2"/>
              </a:rPr>
              <a:t>fágok</a:t>
            </a:r>
            <a:r>
              <a:rPr lang="hu-HU" dirty="0" smtClean="0">
                <a:sym typeface="Wingdings" pitchFamily="2" charset="2"/>
              </a:rPr>
              <a:t> genetikai anyagát azonosítják</a:t>
            </a:r>
          </a:p>
          <a:p>
            <a:pPr marL="171450" indent="-171450">
              <a:buFont typeface="Wingdings" pitchFamily="2" charset="2"/>
              <a:buChar char="à"/>
              <a:defRPr/>
            </a:pPr>
            <a:endParaRPr lang="hu-HU" dirty="0" smtClean="0">
              <a:sym typeface="Wingdings" pitchFamily="2" charset="2"/>
            </a:endParaRPr>
          </a:p>
          <a:p>
            <a:pPr>
              <a:buFont typeface="Wingdings" pitchFamily="2" charset="2"/>
              <a:buNone/>
              <a:defRPr/>
            </a:pPr>
            <a:r>
              <a:rPr lang="hu-HU" dirty="0" smtClean="0">
                <a:sym typeface="Wingdings" pitchFamily="2" charset="2"/>
              </a:rPr>
              <a:t>A </a:t>
            </a:r>
            <a:r>
              <a:rPr lang="hu-HU" dirty="0" err="1" smtClean="0">
                <a:sym typeface="Wingdings" pitchFamily="2" charset="2"/>
              </a:rPr>
              <a:t>fágok</a:t>
            </a:r>
            <a:r>
              <a:rPr lang="hu-HU" dirty="0" smtClean="0">
                <a:sym typeface="Wingdings" pitchFamily="2" charset="2"/>
              </a:rPr>
              <a:t> relatíve egyszerű molekuláris felépítésűek:</a:t>
            </a:r>
          </a:p>
          <a:p>
            <a:pPr>
              <a:buFont typeface="Wingdings" pitchFamily="2" charset="2"/>
              <a:buNone/>
              <a:defRPr/>
            </a:pPr>
            <a:endParaRPr lang="hu-HU" dirty="0" smtClean="0">
              <a:sym typeface="Wingdings" pitchFamily="2" charset="2"/>
            </a:endParaRPr>
          </a:p>
          <a:p>
            <a:pPr marL="171450" indent="-171450">
              <a:buFontTx/>
              <a:buChar char="-"/>
              <a:defRPr/>
            </a:pPr>
            <a:r>
              <a:rPr lang="hu-HU" dirty="0" smtClean="0">
                <a:sym typeface="Wingdings" pitchFamily="2" charset="2"/>
              </a:rPr>
              <a:t>Legnagyobb részben </a:t>
            </a:r>
            <a:r>
              <a:rPr lang="hu-HU" b="1" dirty="0" smtClean="0">
                <a:sym typeface="Wingdings" pitchFamily="2" charset="2"/>
              </a:rPr>
              <a:t>fehérje</a:t>
            </a:r>
          </a:p>
          <a:p>
            <a:pPr marL="171450" indent="-171450">
              <a:buFontTx/>
              <a:buChar char="-"/>
              <a:defRPr/>
            </a:pPr>
            <a:r>
              <a:rPr lang="hu-HU" dirty="0" smtClean="0">
                <a:sym typeface="Wingdings" pitchFamily="2" charset="2"/>
              </a:rPr>
              <a:t>A fejben, a fehérjeburkon belül található a </a:t>
            </a:r>
            <a:r>
              <a:rPr lang="hu-HU" b="1" dirty="0" smtClean="0">
                <a:sym typeface="Wingdings" pitchFamily="2" charset="2"/>
              </a:rPr>
              <a:t>DNS</a:t>
            </a:r>
          </a:p>
          <a:p>
            <a:pPr marL="171450" indent="-171450">
              <a:buFontTx/>
              <a:buChar char="-"/>
              <a:defRPr/>
            </a:pPr>
            <a:endParaRPr lang="hu-HU" b="1" dirty="0" smtClean="0">
              <a:sym typeface="Wingdings" pitchFamily="2" charset="2"/>
            </a:endParaRPr>
          </a:p>
          <a:p>
            <a:pPr>
              <a:defRPr/>
            </a:pPr>
            <a:r>
              <a:rPr lang="hu-HU" dirty="0" smtClean="0">
                <a:sym typeface="Wingdings" pitchFamily="2" charset="2"/>
              </a:rPr>
              <a:t>így alkalmasak annak közvetlen eldöntésére, hogy a fehérje, vagy a DNS az </a:t>
            </a:r>
            <a:r>
              <a:rPr lang="hu-HU" dirty="0" err="1" smtClean="0">
                <a:sym typeface="Wingdings" pitchFamily="2" charset="2"/>
              </a:rPr>
              <a:t>örökítőanyag</a:t>
            </a:r>
            <a:endParaRPr lang="hu-HU" dirty="0" smtClean="0">
              <a:sym typeface="Wingdings" pitchFamily="2" charset="2"/>
            </a:endParaRPr>
          </a:p>
          <a:p>
            <a:pPr marL="171450" indent="-171450">
              <a:buFontTx/>
              <a:buChar char="-"/>
              <a:defRPr/>
            </a:pPr>
            <a:endParaRPr lang="hu-HU" b="1" dirty="0" smtClean="0">
              <a:sym typeface="Wingdings" pitchFamily="2" charset="2"/>
            </a:endParaRPr>
          </a:p>
          <a:p>
            <a:pPr>
              <a:defRPr/>
            </a:pPr>
            <a:r>
              <a:rPr lang="hu-HU" dirty="0" smtClean="0">
                <a:sym typeface="Wingdings" pitchFamily="2" charset="2"/>
              </a:rPr>
              <a:t>a fehérje, illetve DNS jelölésére </a:t>
            </a:r>
            <a:r>
              <a:rPr lang="hu-HU" b="1" dirty="0" smtClean="0">
                <a:sym typeface="Wingdings" pitchFamily="2" charset="2"/>
              </a:rPr>
              <a:t>radioizotópokat</a:t>
            </a:r>
            <a:r>
              <a:rPr lang="hu-HU" dirty="0" smtClean="0">
                <a:sym typeface="Wingdings" pitchFamily="2" charset="2"/>
              </a:rPr>
              <a:t> használtak:</a:t>
            </a:r>
          </a:p>
          <a:p>
            <a:pPr>
              <a:defRPr/>
            </a:pPr>
            <a:endParaRPr lang="hu-HU" dirty="0" smtClean="0">
              <a:sym typeface="Wingdings" pitchFamily="2" charset="2"/>
            </a:endParaRPr>
          </a:p>
          <a:p>
            <a:pPr>
              <a:defRPr/>
            </a:pPr>
            <a:r>
              <a:rPr lang="hu-HU" dirty="0" smtClean="0">
                <a:sym typeface="Wingdings" pitchFamily="2" charset="2"/>
              </a:rPr>
              <a:t>Olyat kellett találni ami szelektív jelölést tesz lehetővé</a:t>
            </a:r>
          </a:p>
          <a:p>
            <a:pPr>
              <a:defRPr/>
            </a:pPr>
            <a:endParaRPr lang="hu-HU" dirty="0" smtClean="0">
              <a:sym typeface="Wingdings" pitchFamily="2" charset="2"/>
            </a:endParaRPr>
          </a:p>
          <a:p>
            <a:pPr>
              <a:defRPr/>
            </a:pPr>
            <a:r>
              <a:rPr lang="hu-HU" dirty="0" smtClean="0">
                <a:sym typeface="Wingdings" pitchFamily="2" charset="2"/>
              </a:rPr>
              <a:t>1. </a:t>
            </a:r>
            <a:r>
              <a:rPr lang="hu-HU" dirty="0" err="1" smtClean="0">
                <a:sym typeface="Wingdings" pitchFamily="2" charset="2"/>
              </a:rPr>
              <a:t>fágpopuláció</a:t>
            </a:r>
            <a:r>
              <a:rPr lang="hu-HU" dirty="0" smtClean="0">
                <a:sym typeface="Wingdings" pitchFamily="2" charset="2"/>
              </a:rPr>
              <a:t>: Fehérjék jelölése 35S (kéntartalmú </a:t>
            </a:r>
            <a:r>
              <a:rPr lang="hu-HU" dirty="0" err="1" smtClean="0">
                <a:sym typeface="Wingdings" pitchFamily="2" charset="2"/>
              </a:rPr>
              <a:t>asavak</a:t>
            </a:r>
            <a:r>
              <a:rPr lang="hu-HU" dirty="0" smtClean="0">
                <a:sym typeface="Wingdings" pitchFamily="2" charset="2"/>
              </a:rPr>
              <a:t>) kén nem fordul elő a DNS-ben</a:t>
            </a:r>
          </a:p>
          <a:p>
            <a:pPr>
              <a:defRPr/>
            </a:pPr>
            <a:r>
              <a:rPr lang="hu-HU" dirty="0" smtClean="0">
                <a:sym typeface="Wingdings" pitchFamily="2" charset="2"/>
              </a:rPr>
              <a:t>2. </a:t>
            </a:r>
            <a:r>
              <a:rPr lang="hu-HU" dirty="0" err="1" smtClean="0">
                <a:sym typeface="Wingdings" pitchFamily="2" charset="2"/>
              </a:rPr>
              <a:t>fágpopuláció</a:t>
            </a:r>
            <a:r>
              <a:rPr lang="hu-HU" dirty="0" smtClean="0">
                <a:sym typeface="Wingdings" pitchFamily="2" charset="2"/>
              </a:rPr>
              <a:t>: DNS jelölése 32P (cukorfoszfát gerinc foszfátjában a P) a foszfor nem fordul elő a fehérjékben </a:t>
            </a:r>
          </a:p>
          <a:p>
            <a:pPr>
              <a:defRPr/>
            </a:pPr>
            <a:endParaRPr lang="hu-HU" dirty="0" smtClean="0">
              <a:sym typeface="Wingdings" pitchFamily="2" charset="2"/>
            </a:endParaRPr>
          </a:p>
          <a:p>
            <a:pPr>
              <a:defRPr/>
            </a:pPr>
            <a:endParaRPr lang="hu-HU" dirty="0" smtClean="0">
              <a:sym typeface="Wingdings" pitchFamily="2" charset="2"/>
            </a:endParaRPr>
          </a:p>
          <a:p>
            <a:pPr marL="171450" indent="-171450">
              <a:buFont typeface="Arial" pitchFamily="34" charset="0"/>
              <a:buChar char="•"/>
              <a:defRPr/>
            </a:pPr>
            <a:r>
              <a:rPr lang="hu-HU" dirty="0" smtClean="0">
                <a:sym typeface="Wingdings" pitchFamily="2" charset="2"/>
              </a:rPr>
              <a:t>Ezzel a kétféle </a:t>
            </a:r>
            <a:r>
              <a:rPr lang="hu-HU" dirty="0" err="1" smtClean="0">
                <a:sym typeface="Wingdings" pitchFamily="2" charset="2"/>
              </a:rPr>
              <a:t>fágpopulációval</a:t>
            </a:r>
            <a:r>
              <a:rPr lang="hu-HU" dirty="0" smtClean="0">
                <a:sym typeface="Wingdings" pitchFamily="2" charset="2"/>
              </a:rPr>
              <a:t> fertőztek meg két különböző E coli baktériumkultúrát</a:t>
            </a:r>
          </a:p>
          <a:p>
            <a:pPr>
              <a:defRPr/>
            </a:pPr>
            <a:endParaRPr lang="hu-HU" dirty="0" smtClean="0">
              <a:sym typeface="Wingdings" pitchFamily="2" charset="2"/>
            </a:endParaRPr>
          </a:p>
          <a:p>
            <a:pPr marL="171450" indent="-171450">
              <a:buFont typeface="Arial" pitchFamily="34" charset="0"/>
              <a:buChar char="•"/>
              <a:defRPr/>
            </a:pPr>
            <a:r>
              <a:rPr lang="hu-HU" dirty="0" smtClean="0">
                <a:sym typeface="Wingdings" pitchFamily="2" charset="2"/>
              </a:rPr>
              <a:t>Hagytak némi </a:t>
            </a:r>
            <a:r>
              <a:rPr lang="hu-HU" dirty="0" err="1" smtClean="0">
                <a:sym typeface="Wingdings" pitchFamily="2" charset="2"/>
              </a:rPr>
              <a:t>inkubálási</a:t>
            </a:r>
            <a:r>
              <a:rPr lang="hu-HU" dirty="0" smtClean="0">
                <a:sym typeface="Wingdings" pitchFamily="2" charset="2"/>
              </a:rPr>
              <a:t> időt, amíg a fertőzés lezajlik</a:t>
            </a:r>
          </a:p>
          <a:p>
            <a:pPr marL="171450" indent="-171450">
              <a:buFont typeface="Arial" pitchFamily="34" charset="0"/>
              <a:buChar char="•"/>
              <a:defRPr/>
            </a:pPr>
            <a:endParaRPr lang="hu-HU" dirty="0" smtClean="0">
              <a:sym typeface="Wingdings" pitchFamily="2" charset="2"/>
            </a:endParaRPr>
          </a:p>
          <a:p>
            <a:pPr marL="171450" indent="-171450">
              <a:buFont typeface="Arial" pitchFamily="34" charset="0"/>
              <a:buChar char="•"/>
              <a:defRPr/>
            </a:pPr>
            <a:r>
              <a:rPr lang="hu-HU" dirty="0" smtClean="0">
                <a:sym typeface="Wingdings" pitchFamily="2" charset="2"/>
              </a:rPr>
              <a:t>Ezután a </a:t>
            </a:r>
            <a:r>
              <a:rPr lang="hu-HU" dirty="0" err="1" smtClean="0">
                <a:sym typeface="Wingdings" pitchFamily="2" charset="2"/>
              </a:rPr>
              <a:t>fág</a:t>
            </a:r>
            <a:r>
              <a:rPr lang="hu-HU" dirty="0" smtClean="0">
                <a:sym typeface="Wingdings" pitchFamily="2" charset="2"/>
              </a:rPr>
              <a:t> </a:t>
            </a:r>
            <a:r>
              <a:rPr lang="hu-HU" dirty="0" err="1" smtClean="0">
                <a:sym typeface="Wingdings" pitchFamily="2" charset="2"/>
              </a:rPr>
              <a:t>ghost-okat</a:t>
            </a:r>
            <a:r>
              <a:rPr lang="hu-HU" dirty="0" smtClean="0">
                <a:sym typeface="Wingdings" pitchFamily="2" charset="2"/>
              </a:rPr>
              <a:t> konyhai turmixszal leválasztották a baktériumsejtek felszínéről, majd centrifugával szeparálták az eltérő sűrűségű </a:t>
            </a:r>
            <a:r>
              <a:rPr lang="hu-HU" dirty="0" err="1" smtClean="0">
                <a:sym typeface="Wingdings" pitchFamily="2" charset="2"/>
              </a:rPr>
              <a:t>fágrészecskéket</a:t>
            </a:r>
            <a:r>
              <a:rPr lang="hu-HU" dirty="0" smtClean="0">
                <a:sym typeface="Wingdings" pitchFamily="2" charset="2"/>
              </a:rPr>
              <a:t>, illetve a bacikat</a:t>
            </a:r>
          </a:p>
          <a:p>
            <a:pPr marL="171450" indent="-171450">
              <a:buFont typeface="Arial" pitchFamily="34" charset="0"/>
              <a:buChar char="•"/>
              <a:defRPr/>
            </a:pPr>
            <a:endParaRPr lang="hu-HU" dirty="0" smtClean="0">
              <a:sym typeface="Wingdings" pitchFamily="2" charset="2"/>
            </a:endParaRPr>
          </a:p>
          <a:p>
            <a:pPr marL="171450" indent="-171450">
              <a:buFont typeface="Arial" pitchFamily="34" charset="0"/>
              <a:buChar char="•"/>
              <a:defRPr/>
            </a:pPr>
            <a:r>
              <a:rPr lang="hu-HU" dirty="0" smtClean="0">
                <a:sym typeface="Wingdings" pitchFamily="2" charset="2"/>
              </a:rPr>
              <a:t>Mindkét frakcióból megmérték a radioaktivitást</a:t>
            </a:r>
          </a:p>
          <a:p>
            <a:pPr marL="171450" indent="-171450">
              <a:buFont typeface="Arial" pitchFamily="34" charset="0"/>
              <a:buChar char="•"/>
              <a:defRPr/>
            </a:pPr>
            <a:endParaRPr lang="hu-HU" dirty="0" smtClean="0">
              <a:sym typeface="Wingdings" pitchFamily="2" charset="2"/>
            </a:endParaRPr>
          </a:p>
          <a:p>
            <a:pPr>
              <a:buFont typeface="Arial" pitchFamily="34" charset="0"/>
              <a:buNone/>
              <a:defRPr/>
            </a:pPr>
            <a:r>
              <a:rPr lang="hu-HU" dirty="0" smtClean="0">
                <a:sym typeface="Wingdings" pitchFamily="2" charset="2"/>
              </a:rPr>
              <a:t>A 35S populációval fertőzött kultúra esetében a radioaktivitás számottevő része a </a:t>
            </a:r>
            <a:r>
              <a:rPr lang="hu-HU" dirty="0" err="1" smtClean="0">
                <a:sym typeface="Wingdings" pitchFamily="2" charset="2"/>
              </a:rPr>
              <a:t>fág</a:t>
            </a:r>
            <a:r>
              <a:rPr lang="hu-HU" dirty="0" smtClean="0">
                <a:sym typeface="Wingdings" pitchFamily="2" charset="2"/>
              </a:rPr>
              <a:t> </a:t>
            </a:r>
            <a:r>
              <a:rPr lang="hu-HU" dirty="0" err="1" smtClean="0">
                <a:sym typeface="Wingdings" pitchFamily="2" charset="2"/>
              </a:rPr>
              <a:t>ghostokban</a:t>
            </a:r>
            <a:r>
              <a:rPr lang="hu-HU" dirty="0" smtClean="0">
                <a:sym typeface="Wingdings" pitchFamily="2" charset="2"/>
              </a:rPr>
              <a:t> volt mérhető  tehát a </a:t>
            </a:r>
            <a:r>
              <a:rPr lang="hu-HU" dirty="0" err="1" smtClean="0">
                <a:sym typeface="Wingdings" pitchFamily="2" charset="2"/>
              </a:rPr>
              <a:t>fág</a:t>
            </a:r>
            <a:r>
              <a:rPr lang="hu-HU" dirty="0" smtClean="0">
                <a:sym typeface="Wingdings" pitchFamily="2" charset="2"/>
              </a:rPr>
              <a:t> proteinje nem jutott be</a:t>
            </a:r>
          </a:p>
          <a:p>
            <a:pPr>
              <a:buFont typeface="Arial" pitchFamily="34" charset="0"/>
              <a:buNone/>
              <a:defRPr/>
            </a:pPr>
            <a:r>
              <a:rPr lang="hu-HU" dirty="0" smtClean="0">
                <a:sym typeface="Wingdings" pitchFamily="2" charset="2"/>
              </a:rPr>
              <a:t>Míg a 32P populációval fertőzött kultúra esetében a lényegi radioaktivitást a </a:t>
            </a:r>
            <a:r>
              <a:rPr lang="hu-HU" dirty="0" err="1" smtClean="0">
                <a:sym typeface="Wingdings" pitchFamily="2" charset="2"/>
              </a:rPr>
              <a:t>bacisejt</a:t>
            </a:r>
            <a:r>
              <a:rPr lang="hu-HU" dirty="0" smtClean="0">
                <a:sym typeface="Wingdings" pitchFamily="2" charset="2"/>
              </a:rPr>
              <a:t> frakcióból mérték, és ez a radioaktivitás a következő </a:t>
            </a:r>
            <a:r>
              <a:rPr lang="hu-HU" dirty="0" err="1" smtClean="0">
                <a:sym typeface="Wingdings" pitchFamily="2" charset="2"/>
              </a:rPr>
              <a:t>fág</a:t>
            </a:r>
            <a:r>
              <a:rPr lang="hu-HU" dirty="0" smtClean="0">
                <a:sym typeface="Wingdings" pitchFamily="2" charset="2"/>
              </a:rPr>
              <a:t> generációban is megjelent.  Ez alapján a </a:t>
            </a:r>
            <a:r>
              <a:rPr lang="hu-HU" dirty="0" err="1" smtClean="0">
                <a:sym typeface="Wingdings" pitchFamily="2" charset="2"/>
              </a:rPr>
              <a:t>fág</a:t>
            </a:r>
            <a:r>
              <a:rPr lang="hu-HU" dirty="0" smtClean="0">
                <a:sym typeface="Wingdings" pitchFamily="2" charset="2"/>
              </a:rPr>
              <a:t> DNS-e jut be a baktériumba és adja tovább a genetikai információt</a:t>
            </a:r>
          </a:p>
          <a:p>
            <a:pPr>
              <a:buFont typeface="Arial" pitchFamily="34" charset="0"/>
              <a:buNone/>
              <a:defRPr/>
            </a:pPr>
            <a:endParaRPr lang="hu-HU" dirty="0" smtClean="0">
              <a:sym typeface="Wingdings" pitchFamily="2" charset="2"/>
            </a:endParaRPr>
          </a:p>
          <a:p>
            <a:pPr>
              <a:buFont typeface="Arial" pitchFamily="34" charset="0"/>
              <a:buNone/>
              <a:defRPr/>
            </a:pPr>
            <a:r>
              <a:rPr lang="hu-HU" dirty="0" smtClean="0">
                <a:sym typeface="Wingdings" pitchFamily="2" charset="2"/>
              </a:rPr>
              <a:t>ISMÉT AZ A KONKLÚZIÓ, HOGY A DNS AZ ÖRÖKÍTŐANYAG  A protein csak csomagolóanyag, amire a DNS beinjektálása után már nincsen szükség.</a:t>
            </a:r>
          </a:p>
          <a:p>
            <a:pPr>
              <a:buFont typeface="Arial" pitchFamily="34" charset="0"/>
              <a:buNone/>
              <a:defRPr/>
            </a:pPr>
            <a:endParaRPr lang="hu-HU" dirty="0" smtClean="0">
              <a:sym typeface="Wingdings" pitchFamily="2" charset="2"/>
            </a:endParaRPr>
          </a:p>
          <a:p>
            <a:pPr>
              <a:buFont typeface="Arial" pitchFamily="34" charset="0"/>
              <a:buNone/>
              <a:defRPr/>
            </a:pPr>
            <a:endParaRPr lang="hu-HU" dirty="0" smtClean="0">
              <a:sym typeface="Wingdings" pitchFamily="2" charset="2"/>
            </a:endParaRPr>
          </a:p>
          <a:p>
            <a:pPr marL="171450" indent="-171450">
              <a:buFont typeface="Arial" pitchFamily="34" charset="0"/>
              <a:buChar char="•"/>
              <a:defRPr/>
            </a:pPr>
            <a:endParaRPr lang="hu-HU" dirty="0" smtClean="0">
              <a:sym typeface="Wingdings" pitchFamily="2" charset="2"/>
            </a:endParaRPr>
          </a:p>
          <a:p>
            <a:pPr marL="171450" indent="-171450">
              <a:buFont typeface="Arial" pitchFamily="34" charset="0"/>
              <a:buChar char="•"/>
              <a:defRPr/>
            </a:pPr>
            <a:endParaRPr lang="hu-HU" dirty="0" smtClean="0">
              <a:sym typeface="Wingdings" pitchFamily="2" charset="2"/>
            </a:endParaRPr>
          </a:p>
          <a:p>
            <a:pPr marL="171450" indent="-171450">
              <a:buFont typeface="Arial" pitchFamily="34" charset="0"/>
              <a:buChar char="•"/>
              <a:defRPr/>
            </a:pPr>
            <a:endParaRPr lang="hu-HU" dirty="0" smtClean="0">
              <a:sym typeface="Wingdings" pitchFamily="2" charset="2"/>
            </a:endParaRPr>
          </a:p>
          <a:p>
            <a:pPr>
              <a:buFont typeface="Arial" pitchFamily="34" charset="0"/>
              <a:buNone/>
              <a:defRPr/>
            </a:pPr>
            <a:endParaRPr lang="hu-HU" dirty="0" smtClean="0">
              <a:sym typeface="Wingdings" pitchFamily="2" charset="2"/>
            </a:endParaRPr>
          </a:p>
          <a:p>
            <a:pPr>
              <a:buFont typeface="Arial" pitchFamily="34" charset="0"/>
              <a:buNone/>
              <a:defRPr/>
            </a:pPr>
            <a:endParaRPr lang="hu-HU" dirty="0" smtClean="0">
              <a:sym typeface="Wingdings" pitchFamily="2" charset="2"/>
            </a:endParaRPr>
          </a:p>
          <a:p>
            <a:pPr>
              <a:defRPr/>
            </a:pPr>
            <a:endParaRPr lang="hu-HU" dirty="0" smtClean="0">
              <a:sym typeface="Wingdings" pitchFamily="2" charset="2"/>
            </a:endParaRPr>
          </a:p>
          <a:p>
            <a:pPr>
              <a:defRPr/>
            </a:pPr>
            <a:endParaRPr lang="hu-HU" dirty="0"/>
          </a:p>
        </p:txBody>
      </p:sp>
      <p:sp>
        <p:nvSpPr>
          <p:cNvPr id="84996" name="Dia számának hely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60438" eaLnBrk="0" hangingPunct="0">
              <a:spcBef>
                <a:spcPct val="30000"/>
              </a:spcBef>
              <a:defRPr sz="1200">
                <a:solidFill>
                  <a:schemeClr val="tx1"/>
                </a:solidFill>
                <a:latin typeface="Times New Roman" panose="02020603050405020304" pitchFamily="18" charset="0"/>
              </a:defRPr>
            </a:lvl1pPr>
            <a:lvl2pPr marL="742950" indent="-285750" algn="l" defTabSz="960438" eaLnBrk="0" hangingPunct="0">
              <a:spcBef>
                <a:spcPct val="30000"/>
              </a:spcBef>
              <a:defRPr sz="1200">
                <a:solidFill>
                  <a:schemeClr val="tx1"/>
                </a:solidFill>
                <a:latin typeface="Times New Roman" panose="02020603050405020304" pitchFamily="18" charset="0"/>
              </a:defRPr>
            </a:lvl2pPr>
            <a:lvl3pPr marL="1143000" indent="-228600" algn="l" defTabSz="960438" eaLnBrk="0" hangingPunct="0">
              <a:spcBef>
                <a:spcPct val="30000"/>
              </a:spcBef>
              <a:defRPr sz="1200">
                <a:solidFill>
                  <a:schemeClr val="tx1"/>
                </a:solidFill>
                <a:latin typeface="Times New Roman" panose="02020603050405020304" pitchFamily="18" charset="0"/>
              </a:defRPr>
            </a:lvl3pPr>
            <a:lvl4pPr marL="1600200" indent="-228600" algn="l" defTabSz="960438" eaLnBrk="0" hangingPunct="0">
              <a:spcBef>
                <a:spcPct val="30000"/>
              </a:spcBef>
              <a:defRPr sz="1200">
                <a:solidFill>
                  <a:schemeClr val="tx1"/>
                </a:solidFill>
                <a:latin typeface="Times New Roman" panose="02020603050405020304" pitchFamily="18" charset="0"/>
              </a:defRPr>
            </a:lvl4pPr>
            <a:lvl5pPr marL="2057400" indent="-228600" algn="l" defTabSz="960438" eaLnBrk="0" hangingPunct="0">
              <a:spcBef>
                <a:spcPct val="30000"/>
              </a:spcBef>
              <a:defRPr sz="1200">
                <a:solidFill>
                  <a:schemeClr val="tx1"/>
                </a:solidFill>
                <a:latin typeface="Times New Roman" panose="02020603050405020304" pitchFamily="18" charset="0"/>
              </a:defRPr>
            </a:lvl5pPr>
            <a:lvl6pPr marL="2514600" indent="-228600" defTabSz="96043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043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043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0438"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B900890F-2F90-487C-A254-08BA3968BE74}" type="slidenum">
              <a:rPr lang="hu-HU" altLang="hu-HU" sz="1300"/>
              <a:pPr algn="r" eaLnBrk="1" hangingPunct="1">
                <a:spcBef>
                  <a:spcPct val="0"/>
                </a:spcBef>
              </a:pPr>
              <a:t>7</a:t>
            </a:fld>
            <a:endParaRPr lang="hu-HU" altLang="hu-HU" sz="1300"/>
          </a:p>
        </p:txBody>
      </p:sp>
    </p:spTree>
    <p:extLst>
      <p:ext uri="{BB962C8B-B14F-4D97-AF65-F5344CB8AC3E}">
        <p14:creationId xmlns:p14="http://schemas.microsoft.com/office/powerpoint/2010/main" val="110187351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Diakép helye 1"/>
          <p:cNvSpPr>
            <a:spLocks noGrp="1" noRot="1" noChangeAspect="1" noTextEdit="1"/>
          </p:cNvSpPr>
          <p:nvPr>
            <p:ph type="sldImg"/>
          </p:nvPr>
        </p:nvSpPr>
        <p:spPr>
          <a:ln/>
        </p:spPr>
      </p:sp>
      <p:sp>
        <p:nvSpPr>
          <p:cNvPr id="149507" name="Jegyzetek hely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u-HU" altLang="hu-HU" smtClean="0"/>
              <a:t>Normális szomatikus sejtekben a telomeráz aktivitás hiányzik. Minden alkalommal, amikor a normális sejt osztódik, egy teloméra </a:t>
            </a:r>
          </a:p>
          <a:p>
            <a:r>
              <a:rPr lang="hu-HU" altLang="hu-HU" smtClean="0"/>
              <a:t>repair szekvencia (lila) elvész a kromoszóma végéről. Sok sejtosztódás után végül a teloméra úgy lerövidül, hogy a sejt felfigyel rá </a:t>
            </a:r>
          </a:p>
          <a:p>
            <a:r>
              <a:rPr lang="hu-HU" altLang="hu-HU" smtClean="0"/>
              <a:t>, majd amikor a teloméra eléri a kritikus rövidséget ,egy sejtszignalizációs út aktiválódik, és beindítja a szeneszcencia programot, ami a sejtproliferáció lecsökkenéséhez majd a sejtosztódás leállásához vezet.</a:t>
            </a:r>
          </a:p>
          <a:p>
            <a:r>
              <a:rPr lang="hu-HU" altLang="hu-HU" smtClean="0"/>
              <a:t>b)</a:t>
            </a:r>
          </a:p>
          <a:p>
            <a:r>
              <a:rPr lang="hu-HU" altLang="hu-HU" smtClean="0"/>
              <a:t>Rákos sejtekben a telomeráz expressziója miatt nem indul be a szeneszcencia program. Ha a telomeráz aktiválódik, fenntartja </a:t>
            </a:r>
          </a:p>
          <a:p>
            <a:r>
              <a:rPr lang="hu-HU" altLang="hu-HU" smtClean="0"/>
              <a:t>azt a teloméra hosszat, amely szükséges a további sejtproliferációhoz a teloméra repear-ek folyamatos hozzáadásával. A rákos sejt </a:t>
            </a:r>
          </a:p>
          <a:p>
            <a:r>
              <a:rPr lang="hu-HU" altLang="hu-HU" smtClean="0"/>
              <a:t>halhatatlanná válik.</a:t>
            </a:r>
          </a:p>
          <a:p>
            <a:endParaRPr lang="hu-HU" altLang="hu-HU" smtClean="0"/>
          </a:p>
        </p:txBody>
      </p:sp>
      <p:sp>
        <p:nvSpPr>
          <p:cNvPr id="149508" name="Dia számának hely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60438" eaLnBrk="0" hangingPunct="0">
              <a:spcBef>
                <a:spcPct val="30000"/>
              </a:spcBef>
              <a:defRPr sz="1200">
                <a:solidFill>
                  <a:schemeClr val="tx1"/>
                </a:solidFill>
                <a:latin typeface="Times New Roman" panose="02020603050405020304" pitchFamily="18" charset="0"/>
              </a:defRPr>
            </a:lvl1pPr>
            <a:lvl2pPr marL="742950" indent="-285750" algn="l" defTabSz="960438" eaLnBrk="0" hangingPunct="0">
              <a:spcBef>
                <a:spcPct val="30000"/>
              </a:spcBef>
              <a:defRPr sz="1200">
                <a:solidFill>
                  <a:schemeClr val="tx1"/>
                </a:solidFill>
                <a:latin typeface="Times New Roman" panose="02020603050405020304" pitchFamily="18" charset="0"/>
              </a:defRPr>
            </a:lvl2pPr>
            <a:lvl3pPr marL="1143000" indent="-228600" algn="l" defTabSz="960438" eaLnBrk="0" hangingPunct="0">
              <a:spcBef>
                <a:spcPct val="30000"/>
              </a:spcBef>
              <a:defRPr sz="1200">
                <a:solidFill>
                  <a:schemeClr val="tx1"/>
                </a:solidFill>
                <a:latin typeface="Times New Roman" panose="02020603050405020304" pitchFamily="18" charset="0"/>
              </a:defRPr>
            </a:lvl3pPr>
            <a:lvl4pPr marL="1600200" indent="-228600" algn="l" defTabSz="960438" eaLnBrk="0" hangingPunct="0">
              <a:spcBef>
                <a:spcPct val="30000"/>
              </a:spcBef>
              <a:defRPr sz="1200">
                <a:solidFill>
                  <a:schemeClr val="tx1"/>
                </a:solidFill>
                <a:latin typeface="Times New Roman" panose="02020603050405020304" pitchFamily="18" charset="0"/>
              </a:defRPr>
            </a:lvl4pPr>
            <a:lvl5pPr marL="2057400" indent="-228600" algn="l" defTabSz="960438" eaLnBrk="0" hangingPunct="0">
              <a:spcBef>
                <a:spcPct val="30000"/>
              </a:spcBef>
              <a:defRPr sz="1200">
                <a:solidFill>
                  <a:schemeClr val="tx1"/>
                </a:solidFill>
                <a:latin typeface="Times New Roman" panose="02020603050405020304" pitchFamily="18" charset="0"/>
              </a:defRPr>
            </a:lvl5pPr>
            <a:lvl6pPr marL="2514600" indent="-228600" defTabSz="96043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043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043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0438"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E8116D49-95DD-4487-93E5-6559C16968A9}" type="slidenum">
              <a:rPr lang="hu-HU" altLang="hu-HU" sz="1300"/>
              <a:pPr algn="r" eaLnBrk="1" hangingPunct="1">
                <a:spcBef>
                  <a:spcPct val="0"/>
                </a:spcBef>
              </a:pPr>
              <a:t>71</a:t>
            </a:fld>
            <a:endParaRPr lang="hu-HU" altLang="hu-HU" sz="1300"/>
          </a:p>
        </p:txBody>
      </p:sp>
    </p:spTree>
    <p:extLst>
      <p:ext uri="{BB962C8B-B14F-4D97-AF65-F5344CB8AC3E}">
        <p14:creationId xmlns:p14="http://schemas.microsoft.com/office/powerpoint/2010/main" val="107199943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60438" eaLnBrk="0" hangingPunct="0">
              <a:spcBef>
                <a:spcPct val="30000"/>
              </a:spcBef>
              <a:defRPr sz="1200">
                <a:solidFill>
                  <a:schemeClr val="tx1"/>
                </a:solidFill>
                <a:latin typeface="Times New Roman" panose="02020603050405020304" pitchFamily="18" charset="0"/>
              </a:defRPr>
            </a:lvl1pPr>
            <a:lvl2pPr marL="742950" indent="-285750" algn="l" defTabSz="960438" eaLnBrk="0" hangingPunct="0">
              <a:spcBef>
                <a:spcPct val="30000"/>
              </a:spcBef>
              <a:defRPr sz="1200">
                <a:solidFill>
                  <a:schemeClr val="tx1"/>
                </a:solidFill>
                <a:latin typeface="Times New Roman" panose="02020603050405020304" pitchFamily="18" charset="0"/>
              </a:defRPr>
            </a:lvl2pPr>
            <a:lvl3pPr marL="1143000" indent="-228600" algn="l" defTabSz="960438" eaLnBrk="0" hangingPunct="0">
              <a:spcBef>
                <a:spcPct val="30000"/>
              </a:spcBef>
              <a:defRPr sz="1200">
                <a:solidFill>
                  <a:schemeClr val="tx1"/>
                </a:solidFill>
                <a:latin typeface="Times New Roman" panose="02020603050405020304" pitchFamily="18" charset="0"/>
              </a:defRPr>
            </a:lvl3pPr>
            <a:lvl4pPr marL="1600200" indent="-228600" algn="l" defTabSz="960438" eaLnBrk="0" hangingPunct="0">
              <a:spcBef>
                <a:spcPct val="30000"/>
              </a:spcBef>
              <a:defRPr sz="1200">
                <a:solidFill>
                  <a:schemeClr val="tx1"/>
                </a:solidFill>
                <a:latin typeface="Times New Roman" panose="02020603050405020304" pitchFamily="18" charset="0"/>
              </a:defRPr>
            </a:lvl4pPr>
            <a:lvl5pPr marL="2057400" indent="-228600" algn="l" defTabSz="960438" eaLnBrk="0" hangingPunct="0">
              <a:spcBef>
                <a:spcPct val="30000"/>
              </a:spcBef>
              <a:defRPr sz="1200">
                <a:solidFill>
                  <a:schemeClr val="tx1"/>
                </a:solidFill>
                <a:latin typeface="Times New Roman" panose="02020603050405020304" pitchFamily="18" charset="0"/>
              </a:defRPr>
            </a:lvl5pPr>
            <a:lvl6pPr marL="2514600" indent="-228600" defTabSz="96043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043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043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0438"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EB135CA9-AFE1-423E-97DB-6A411F120D47}" type="slidenum">
              <a:rPr lang="hu-HU" altLang="hu-HU" sz="1300"/>
              <a:pPr algn="r" eaLnBrk="1" hangingPunct="1">
                <a:spcBef>
                  <a:spcPct val="0"/>
                </a:spcBef>
              </a:pPr>
              <a:t>72</a:t>
            </a:fld>
            <a:endParaRPr lang="hu-HU" altLang="hu-HU" sz="1300"/>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hu-HU" altLang="hu-HU" dirty="0" smtClean="0"/>
              <a:t>Telomerek szerepe különböző betegségekben</a:t>
            </a:r>
          </a:p>
          <a:p>
            <a:pPr eaLnBrk="1" hangingPunct="1"/>
            <a:endParaRPr lang="hu-HU" altLang="hu-HU" dirty="0" smtClean="0"/>
          </a:p>
          <a:p>
            <a:pPr eaLnBrk="1" hangingPunct="1"/>
            <a:r>
              <a:rPr lang="hu-HU" altLang="hu-HU" dirty="0" smtClean="0"/>
              <a:t>Rák: megbeszéltük, magas telomeráz aktivitás, ami halhatatlanná teszi</a:t>
            </a:r>
          </a:p>
          <a:p>
            <a:pPr eaLnBrk="1" hangingPunct="1"/>
            <a:endParaRPr lang="hu-HU" altLang="hu-HU" dirty="0" smtClean="0"/>
          </a:p>
          <a:p>
            <a:pPr eaLnBrk="1" hangingPunct="1"/>
            <a:r>
              <a:rPr lang="hu-HU" altLang="hu-HU" dirty="0" smtClean="0"/>
              <a:t>Csontvelő: ha a csontvelői őssejtek telomérjei túl rövidek (valamelyik telomeráz, vagy telomér-kötő fehérje diszfunkciója mutáció következtében) </a:t>
            </a:r>
            <a:r>
              <a:rPr lang="hu-HU" altLang="hu-HU" dirty="0" smtClean="0">
                <a:sym typeface="Wingdings" panose="05000000000000000000" pitchFamily="2" charset="2"/>
              </a:rPr>
              <a:t> elégtelen sejtosztódás a csontvelőben, ami súlyos anémiához vezet. </a:t>
            </a:r>
          </a:p>
          <a:p>
            <a:pPr eaLnBrk="1" hangingPunct="1"/>
            <a:endParaRPr lang="hu-HU" altLang="hu-HU" dirty="0" smtClean="0">
              <a:sym typeface="Wingdings" panose="05000000000000000000" pitchFamily="2" charset="2"/>
            </a:endParaRPr>
          </a:p>
          <a:p>
            <a:pPr eaLnBrk="1" hangingPunct="1"/>
            <a:r>
              <a:rPr lang="hu-HU" altLang="hu-HU" dirty="0" smtClean="0">
                <a:sym typeface="Wingdings" panose="05000000000000000000" pitchFamily="2" charset="2"/>
              </a:rPr>
              <a:t>Werner szindróma: Autoszomális recesszív. </a:t>
            </a:r>
            <a:r>
              <a:rPr lang="hu-HU" altLang="hu-HU" dirty="0" smtClean="0"/>
              <a:t>A gén egy javító mechanizmusban fontos DNS-helikázt kódol . A Werner-szindrómás betegekben a kettős spirál nem tud kitekeredni és ennek a DNS-anyagcserére nézve komoly következményei lesznek. A repair-ben részt vevő javító enzimek nem férnek hozzá a DNS-hez, így a hibák felhalmozódnak. Amint a sejtek osztódni kezdenek teljes kromoszómák vesznek el, keresztkötések alakulnak ki közöttük, és a mutációk gyakorisága megnövekszik. A Werner-szindrómában a telomérek rövidülése felgyorsul. A helikáz enzim hiánya a kromoszómák végeinek gyorsabb kopását eredményezi, éppen úgy, mintha a sejtek és a szervek gyorsabban öregednének  </a:t>
            </a:r>
            <a:r>
              <a:rPr lang="hu-HU" altLang="hu-HU" dirty="0" smtClean="0">
                <a:sym typeface="Wingdings" panose="05000000000000000000" pitchFamily="2" charset="2"/>
              </a:rPr>
              <a:t> </a:t>
            </a:r>
          </a:p>
          <a:p>
            <a:pPr eaLnBrk="1" hangingPunct="1"/>
            <a:endParaRPr lang="hu-HU" altLang="hu-HU" dirty="0" smtClean="0">
              <a:sym typeface="Wingdings" panose="05000000000000000000" pitchFamily="2" charset="2"/>
            </a:endParaRPr>
          </a:p>
          <a:p>
            <a:pPr eaLnBrk="1" hangingPunct="1"/>
            <a:r>
              <a:rPr lang="hu-HU" altLang="hu-HU" dirty="0" smtClean="0"/>
              <a:t>Jellemző klinikai tünetei a „madárarc”, az arányosan alacsony termet, valamint a korán fellépő atherosclerosis és daganatos betegségek. alacsony termet, szürkehályog, az őszülés, hajhullás és a bőr ráncosodása. Gyakori a csontritkulás és a II. típusú cukorbetegség </a:t>
            </a:r>
          </a:p>
          <a:p>
            <a:pPr eaLnBrk="1" hangingPunct="1"/>
            <a:r>
              <a:rPr lang="hu-HU" altLang="hu-HU" dirty="0" smtClean="0"/>
              <a:t>A klinikai kép jellemző elemei: arányosan alacsony termet, kifekélyesedő szklerodermiform bőrelváltozások, „madárarc” és rekedt hang. Ezek a tünetek már a 20. életév környékén világosan felismerhetők, mégis gyakran előfordul, hogy a diagnózist csak később állítják fel. A betegek várható élettartama a korán fellépő ateroszklerotikus elváltozások és a rosszindulatú daganatok gyakoribb előfordulása miatt viszonylag rövid. átlagosan a 47. életévben következik be a halál. A terápia jelenleg a tünetek enyhítésére korlátozódik (érsebészeti beavatkozások, a fekélyek kezelése). </a:t>
            </a:r>
          </a:p>
          <a:p>
            <a:pPr eaLnBrk="1" hangingPunct="1"/>
            <a:endParaRPr lang="hu-HU" altLang="hu-HU" dirty="0" smtClean="0"/>
          </a:p>
          <a:p>
            <a:r>
              <a:rPr lang="en-US" altLang="hu-HU" dirty="0" smtClean="0"/>
              <a:t/>
            </a:r>
            <a:br>
              <a:rPr lang="en-US" altLang="hu-HU" dirty="0" smtClean="0"/>
            </a:br>
            <a:endParaRPr lang="en-US" altLang="hu-HU" dirty="0" smtClean="0"/>
          </a:p>
          <a:p>
            <a:pPr eaLnBrk="1" hangingPunct="1"/>
            <a:endParaRPr lang="hu-HU" altLang="hu-HU" dirty="0" smtClean="0"/>
          </a:p>
        </p:txBody>
      </p:sp>
    </p:spTree>
    <p:extLst>
      <p:ext uri="{BB962C8B-B14F-4D97-AF65-F5344CB8AC3E}">
        <p14:creationId xmlns:p14="http://schemas.microsoft.com/office/powerpoint/2010/main" val="285041880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Diakép helye 1"/>
          <p:cNvSpPr>
            <a:spLocks noGrp="1" noRot="1" noChangeAspect="1" noTextEdit="1"/>
          </p:cNvSpPr>
          <p:nvPr>
            <p:ph type="sldImg"/>
          </p:nvPr>
        </p:nvSpPr>
        <p:spPr>
          <a:ln/>
        </p:spPr>
      </p:sp>
      <p:sp>
        <p:nvSpPr>
          <p:cNvPr id="151555" name="Jegyzetek hely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u-HU" altLang="hu-HU" smtClean="0"/>
              <a:t>ALT: alternative lengthening of  telomeres</a:t>
            </a:r>
          </a:p>
        </p:txBody>
      </p:sp>
      <p:sp>
        <p:nvSpPr>
          <p:cNvPr id="151556" name="Dia számának hely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60438" eaLnBrk="0" hangingPunct="0">
              <a:spcBef>
                <a:spcPct val="30000"/>
              </a:spcBef>
              <a:defRPr sz="1200">
                <a:solidFill>
                  <a:schemeClr val="tx1"/>
                </a:solidFill>
                <a:latin typeface="Times New Roman" panose="02020603050405020304" pitchFamily="18" charset="0"/>
              </a:defRPr>
            </a:lvl1pPr>
            <a:lvl2pPr marL="742950" indent="-285750" algn="l" defTabSz="960438" eaLnBrk="0" hangingPunct="0">
              <a:spcBef>
                <a:spcPct val="30000"/>
              </a:spcBef>
              <a:defRPr sz="1200">
                <a:solidFill>
                  <a:schemeClr val="tx1"/>
                </a:solidFill>
                <a:latin typeface="Times New Roman" panose="02020603050405020304" pitchFamily="18" charset="0"/>
              </a:defRPr>
            </a:lvl2pPr>
            <a:lvl3pPr marL="1143000" indent="-228600" algn="l" defTabSz="960438" eaLnBrk="0" hangingPunct="0">
              <a:spcBef>
                <a:spcPct val="30000"/>
              </a:spcBef>
              <a:defRPr sz="1200">
                <a:solidFill>
                  <a:schemeClr val="tx1"/>
                </a:solidFill>
                <a:latin typeface="Times New Roman" panose="02020603050405020304" pitchFamily="18" charset="0"/>
              </a:defRPr>
            </a:lvl3pPr>
            <a:lvl4pPr marL="1600200" indent="-228600" algn="l" defTabSz="960438" eaLnBrk="0" hangingPunct="0">
              <a:spcBef>
                <a:spcPct val="30000"/>
              </a:spcBef>
              <a:defRPr sz="1200">
                <a:solidFill>
                  <a:schemeClr val="tx1"/>
                </a:solidFill>
                <a:latin typeface="Times New Roman" panose="02020603050405020304" pitchFamily="18" charset="0"/>
              </a:defRPr>
            </a:lvl4pPr>
            <a:lvl5pPr marL="2057400" indent="-228600" algn="l" defTabSz="960438" eaLnBrk="0" hangingPunct="0">
              <a:spcBef>
                <a:spcPct val="30000"/>
              </a:spcBef>
              <a:defRPr sz="1200">
                <a:solidFill>
                  <a:schemeClr val="tx1"/>
                </a:solidFill>
                <a:latin typeface="Times New Roman" panose="02020603050405020304" pitchFamily="18" charset="0"/>
              </a:defRPr>
            </a:lvl5pPr>
            <a:lvl6pPr marL="2514600" indent="-228600" defTabSz="96043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043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043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0438"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8EB81C0D-64EF-45AD-B31C-243D985EBDCD}" type="slidenum">
              <a:rPr lang="hu-HU" altLang="hu-HU" sz="1300"/>
              <a:pPr algn="r" eaLnBrk="1" hangingPunct="1">
                <a:spcBef>
                  <a:spcPct val="0"/>
                </a:spcBef>
              </a:pPr>
              <a:t>73</a:t>
            </a:fld>
            <a:endParaRPr lang="hu-HU" altLang="hu-HU" sz="1300"/>
          </a:p>
        </p:txBody>
      </p:sp>
    </p:spTree>
    <p:extLst>
      <p:ext uri="{BB962C8B-B14F-4D97-AF65-F5344CB8AC3E}">
        <p14:creationId xmlns:p14="http://schemas.microsoft.com/office/powerpoint/2010/main" val="395044881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Diakép helye 1"/>
          <p:cNvSpPr>
            <a:spLocks noGrp="1" noRot="1" noChangeAspect="1" noTextEdit="1"/>
          </p:cNvSpPr>
          <p:nvPr>
            <p:ph type="sldImg"/>
          </p:nvPr>
        </p:nvSpPr>
        <p:spPr>
          <a:ln/>
        </p:spPr>
      </p:sp>
      <p:sp>
        <p:nvSpPr>
          <p:cNvPr id="152579" name="Jegyzetek hely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u-HU" altLang="hu-HU" smtClean="0"/>
          </a:p>
        </p:txBody>
      </p:sp>
      <p:sp>
        <p:nvSpPr>
          <p:cNvPr id="152580" name="Dia számának hely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60438" eaLnBrk="0" hangingPunct="0">
              <a:spcBef>
                <a:spcPct val="30000"/>
              </a:spcBef>
              <a:defRPr sz="1200">
                <a:solidFill>
                  <a:schemeClr val="tx1"/>
                </a:solidFill>
                <a:latin typeface="Times New Roman" panose="02020603050405020304" pitchFamily="18" charset="0"/>
              </a:defRPr>
            </a:lvl1pPr>
            <a:lvl2pPr marL="742950" indent="-285750" algn="l" defTabSz="960438" eaLnBrk="0" hangingPunct="0">
              <a:spcBef>
                <a:spcPct val="30000"/>
              </a:spcBef>
              <a:defRPr sz="1200">
                <a:solidFill>
                  <a:schemeClr val="tx1"/>
                </a:solidFill>
                <a:latin typeface="Times New Roman" panose="02020603050405020304" pitchFamily="18" charset="0"/>
              </a:defRPr>
            </a:lvl2pPr>
            <a:lvl3pPr marL="1143000" indent="-228600" algn="l" defTabSz="960438" eaLnBrk="0" hangingPunct="0">
              <a:spcBef>
                <a:spcPct val="30000"/>
              </a:spcBef>
              <a:defRPr sz="1200">
                <a:solidFill>
                  <a:schemeClr val="tx1"/>
                </a:solidFill>
                <a:latin typeface="Times New Roman" panose="02020603050405020304" pitchFamily="18" charset="0"/>
              </a:defRPr>
            </a:lvl3pPr>
            <a:lvl4pPr marL="1600200" indent="-228600" algn="l" defTabSz="960438" eaLnBrk="0" hangingPunct="0">
              <a:spcBef>
                <a:spcPct val="30000"/>
              </a:spcBef>
              <a:defRPr sz="1200">
                <a:solidFill>
                  <a:schemeClr val="tx1"/>
                </a:solidFill>
                <a:latin typeface="Times New Roman" panose="02020603050405020304" pitchFamily="18" charset="0"/>
              </a:defRPr>
            </a:lvl4pPr>
            <a:lvl5pPr marL="2057400" indent="-228600" algn="l" defTabSz="960438" eaLnBrk="0" hangingPunct="0">
              <a:spcBef>
                <a:spcPct val="30000"/>
              </a:spcBef>
              <a:defRPr sz="1200">
                <a:solidFill>
                  <a:schemeClr val="tx1"/>
                </a:solidFill>
                <a:latin typeface="Times New Roman" panose="02020603050405020304" pitchFamily="18" charset="0"/>
              </a:defRPr>
            </a:lvl5pPr>
            <a:lvl6pPr marL="2514600" indent="-228600" defTabSz="96043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043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043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0438"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41B2E25C-E896-4237-B77B-B9916A3A5CA0}" type="slidenum">
              <a:rPr lang="hu-HU" altLang="hu-HU" sz="1300"/>
              <a:pPr algn="r" eaLnBrk="1" hangingPunct="1">
                <a:spcBef>
                  <a:spcPct val="0"/>
                </a:spcBef>
              </a:pPr>
              <a:t>74</a:t>
            </a:fld>
            <a:endParaRPr lang="hu-HU" altLang="hu-HU" sz="1300"/>
          </a:p>
        </p:txBody>
      </p:sp>
    </p:spTree>
    <p:extLst>
      <p:ext uri="{BB962C8B-B14F-4D97-AF65-F5344CB8AC3E}">
        <p14:creationId xmlns:p14="http://schemas.microsoft.com/office/powerpoint/2010/main" val="36899852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Diakép helye 1"/>
          <p:cNvSpPr>
            <a:spLocks noGrp="1" noRot="1" noChangeAspect="1" noTextEdit="1"/>
          </p:cNvSpPr>
          <p:nvPr>
            <p:ph type="sldImg"/>
          </p:nvPr>
        </p:nvSpPr>
        <p:spPr>
          <a:ln/>
        </p:spPr>
      </p:sp>
      <p:sp>
        <p:nvSpPr>
          <p:cNvPr id="86019" name="Jegyzetek hely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u-HU" altLang="hu-HU" smtClean="0"/>
              <a:t>Itt ugyanez szövegesen.</a:t>
            </a:r>
          </a:p>
        </p:txBody>
      </p:sp>
      <p:sp>
        <p:nvSpPr>
          <p:cNvPr id="86020" name="Dia számának hely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60438" eaLnBrk="0" hangingPunct="0">
              <a:spcBef>
                <a:spcPct val="30000"/>
              </a:spcBef>
              <a:defRPr sz="1200">
                <a:solidFill>
                  <a:schemeClr val="tx1"/>
                </a:solidFill>
                <a:latin typeface="Times New Roman" panose="02020603050405020304" pitchFamily="18" charset="0"/>
              </a:defRPr>
            </a:lvl1pPr>
            <a:lvl2pPr marL="742950" indent="-285750" algn="l" defTabSz="960438" eaLnBrk="0" hangingPunct="0">
              <a:spcBef>
                <a:spcPct val="30000"/>
              </a:spcBef>
              <a:defRPr sz="1200">
                <a:solidFill>
                  <a:schemeClr val="tx1"/>
                </a:solidFill>
                <a:latin typeface="Times New Roman" panose="02020603050405020304" pitchFamily="18" charset="0"/>
              </a:defRPr>
            </a:lvl2pPr>
            <a:lvl3pPr marL="1143000" indent="-228600" algn="l" defTabSz="960438" eaLnBrk="0" hangingPunct="0">
              <a:spcBef>
                <a:spcPct val="30000"/>
              </a:spcBef>
              <a:defRPr sz="1200">
                <a:solidFill>
                  <a:schemeClr val="tx1"/>
                </a:solidFill>
                <a:latin typeface="Times New Roman" panose="02020603050405020304" pitchFamily="18" charset="0"/>
              </a:defRPr>
            </a:lvl3pPr>
            <a:lvl4pPr marL="1600200" indent="-228600" algn="l" defTabSz="960438" eaLnBrk="0" hangingPunct="0">
              <a:spcBef>
                <a:spcPct val="30000"/>
              </a:spcBef>
              <a:defRPr sz="1200">
                <a:solidFill>
                  <a:schemeClr val="tx1"/>
                </a:solidFill>
                <a:latin typeface="Times New Roman" panose="02020603050405020304" pitchFamily="18" charset="0"/>
              </a:defRPr>
            </a:lvl4pPr>
            <a:lvl5pPr marL="2057400" indent="-228600" algn="l" defTabSz="960438" eaLnBrk="0" hangingPunct="0">
              <a:spcBef>
                <a:spcPct val="30000"/>
              </a:spcBef>
              <a:defRPr sz="1200">
                <a:solidFill>
                  <a:schemeClr val="tx1"/>
                </a:solidFill>
                <a:latin typeface="Times New Roman" panose="02020603050405020304" pitchFamily="18" charset="0"/>
              </a:defRPr>
            </a:lvl5pPr>
            <a:lvl6pPr marL="2514600" indent="-228600" defTabSz="96043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043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043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0438"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9B84AB96-BC2E-4A50-A058-B3283B0726ED}" type="slidenum">
              <a:rPr lang="hu-HU" altLang="hu-HU" sz="1300"/>
              <a:pPr algn="r" eaLnBrk="1" hangingPunct="1">
                <a:spcBef>
                  <a:spcPct val="0"/>
                </a:spcBef>
              </a:pPr>
              <a:t>8</a:t>
            </a:fld>
            <a:endParaRPr lang="hu-HU" altLang="hu-HU" sz="1300"/>
          </a:p>
        </p:txBody>
      </p:sp>
    </p:spTree>
    <p:extLst>
      <p:ext uri="{BB962C8B-B14F-4D97-AF65-F5344CB8AC3E}">
        <p14:creationId xmlns:p14="http://schemas.microsoft.com/office/powerpoint/2010/main" val="41382713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Diakép helye 1"/>
          <p:cNvSpPr>
            <a:spLocks noGrp="1" noRot="1" noChangeAspect="1" noTextEdit="1"/>
          </p:cNvSpPr>
          <p:nvPr>
            <p:ph type="sldImg"/>
          </p:nvPr>
        </p:nvSpPr>
        <p:spPr>
          <a:ln/>
        </p:spPr>
      </p:sp>
      <p:sp>
        <p:nvSpPr>
          <p:cNvPr id="3" name="Jegyzetek helye 2"/>
          <p:cNvSpPr>
            <a:spLocks noGrp="1"/>
          </p:cNvSpPr>
          <p:nvPr>
            <p:ph type="body" idx="1"/>
          </p:nvPr>
        </p:nvSpPr>
        <p:spPr/>
        <p:txBody>
          <a:bodyPr/>
          <a:lstStyle/>
          <a:p>
            <a:pPr>
              <a:defRPr/>
            </a:pPr>
            <a:r>
              <a:rPr lang="hu-HU" dirty="0" smtClean="0"/>
              <a:t>Egy érdekesség, hasonló kísérletet RNS-sel is elvégeztek, így bizonyították az RNS vírusok létét</a:t>
            </a:r>
          </a:p>
          <a:p>
            <a:pPr>
              <a:defRPr/>
            </a:pPr>
            <a:endParaRPr lang="hu-HU" dirty="0" smtClean="0"/>
          </a:p>
          <a:p>
            <a:pPr>
              <a:defRPr/>
            </a:pPr>
            <a:r>
              <a:rPr lang="hu-HU" dirty="0" smtClean="0"/>
              <a:t>Kétféle dohánymozaik vírus törzzsel dolgoztak</a:t>
            </a:r>
          </a:p>
          <a:p>
            <a:pPr>
              <a:defRPr/>
            </a:pPr>
            <a:endParaRPr lang="hu-HU" dirty="0" smtClean="0"/>
          </a:p>
          <a:p>
            <a:pPr marL="171450" indent="-171450">
              <a:buFontTx/>
              <a:buChar char="-"/>
              <a:defRPr/>
            </a:pPr>
            <a:r>
              <a:rPr lang="hu-HU" i="1" dirty="0" smtClean="0">
                <a:solidFill>
                  <a:srgbClr val="FF0000"/>
                </a:solidFill>
              </a:rPr>
              <a:t>A HRV vírus RNS-ét</a:t>
            </a:r>
            <a:r>
              <a:rPr lang="hu-HU" dirty="0" smtClean="0">
                <a:solidFill>
                  <a:srgbClr val="FF0000"/>
                </a:solidFill>
              </a:rPr>
              <a:t> </a:t>
            </a:r>
            <a:r>
              <a:rPr lang="hu-HU" dirty="0" smtClean="0"/>
              <a:t>és a </a:t>
            </a:r>
            <a:r>
              <a:rPr lang="hu-HU" u="sng" dirty="0" smtClean="0"/>
              <a:t>TMV vírus fehérjéjét </a:t>
            </a:r>
            <a:r>
              <a:rPr lang="hu-HU" dirty="0" smtClean="0"/>
              <a:t>„építették össze” és hoztak létre egy hibrid vírust</a:t>
            </a:r>
          </a:p>
          <a:p>
            <a:pPr marL="171450" indent="-171450">
              <a:buFontTx/>
              <a:buChar char="-"/>
              <a:defRPr/>
            </a:pPr>
            <a:endParaRPr lang="hu-HU" dirty="0" smtClean="0"/>
          </a:p>
          <a:p>
            <a:pPr marL="171450" indent="-171450">
              <a:buFontTx/>
              <a:buChar char="-"/>
              <a:defRPr/>
            </a:pPr>
            <a:r>
              <a:rPr lang="hu-HU" dirty="0" smtClean="0"/>
              <a:t>Ezzel a hibrid HRV-TMV vírussal fertőzték meg a dohányt, ami </a:t>
            </a:r>
            <a:r>
              <a:rPr lang="hu-HU" dirty="0" err="1" smtClean="0"/>
              <a:t>HRV-léziókat</a:t>
            </a:r>
            <a:r>
              <a:rPr lang="hu-HU" dirty="0" smtClean="0"/>
              <a:t> okozott (vagyis a HRV tulajdonságait hordozta, ami az RNS-t adta)</a:t>
            </a:r>
          </a:p>
          <a:p>
            <a:pPr marL="171450" indent="-171450">
              <a:buFontTx/>
              <a:buChar char="-"/>
              <a:defRPr/>
            </a:pPr>
            <a:endParaRPr lang="hu-HU" dirty="0" smtClean="0"/>
          </a:p>
          <a:p>
            <a:pPr marL="171450" indent="-171450">
              <a:buFontTx/>
              <a:buChar char="-"/>
              <a:defRPr/>
            </a:pPr>
            <a:r>
              <a:rPr lang="hu-HU" dirty="0" smtClean="0"/>
              <a:t>Továbbá a levélből kinyert vírusok szinté az RNS-t adó törzs, a HRV </a:t>
            </a:r>
            <a:r>
              <a:rPr lang="hu-HU" dirty="0" err="1" smtClean="0"/>
              <a:t>fenotípusos</a:t>
            </a:r>
            <a:r>
              <a:rPr lang="hu-HU" dirty="0" smtClean="0"/>
              <a:t> tulajdonságait hordozták, tehát az új HRV vírusok szintézise az RNS –en kódolt információ alapján történt</a:t>
            </a:r>
            <a:endParaRPr lang="hu-HU" dirty="0"/>
          </a:p>
        </p:txBody>
      </p:sp>
      <p:sp>
        <p:nvSpPr>
          <p:cNvPr id="87044" name="Dia számának hely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60438" eaLnBrk="0" hangingPunct="0">
              <a:spcBef>
                <a:spcPct val="30000"/>
              </a:spcBef>
              <a:defRPr sz="1200">
                <a:solidFill>
                  <a:schemeClr val="tx1"/>
                </a:solidFill>
                <a:latin typeface="Times New Roman" panose="02020603050405020304" pitchFamily="18" charset="0"/>
              </a:defRPr>
            </a:lvl1pPr>
            <a:lvl2pPr marL="742950" indent="-285750" algn="l" defTabSz="960438" eaLnBrk="0" hangingPunct="0">
              <a:spcBef>
                <a:spcPct val="30000"/>
              </a:spcBef>
              <a:defRPr sz="1200">
                <a:solidFill>
                  <a:schemeClr val="tx1"/>
                </a:solidFill>
                <a:latin typeface="Times New Roman" panose="02020603050405020304" pitchFamily="18" charset="0"/>
              </a:defRPr>
            </a:lvl2pPr>
            <a:lvl3pPr marL="1143000" indent="-228600" algn="l" defTabSz="960438" eaLnBrk="0" hangingPunct="0">
              <a:spcBef>
                <a:spcPct val="30000"/>
              </a:spcBef>
              <a:defRPr sz="1200">
                <a:solidFill>
                  <a:schemeClr val="tx1"/>
                </a:solidFill>
                <a:latin typeface="Times New Roman" panose="02020603050405020304" pitchFamily="18" charset="0"/>
              </a:defRPr>
            </a:lvl3pPr>
            <a:lvl4pPr marL="1600200" indent="-228600" algn="l" defTabSz="960438" eaLnBrk="0" hangingPunct="0">
              <a:spcBef>
                <a:spcPct val="30000"/>
              </a:spcBef>
              <a:defRPr sz="1200">
                <a:solidFill>
                  <a:schemeClr val="tx1"/>
                </a:solidFill>
                <a:latin typeface="Times New Roman" panose="02020603050405020304" pitchFamily="18" charset="0"/>
              </a:defRPr>
            </a:lvl4pPr>
            <a:lvl5pPr marL="2057400" indent="-228600" algn="l" defTabSz="960438" eaLnBrk="0" hangingPunct="0">
              <a:spcBef>
                <a:spcPct val="30000"/>
              </a:spcBef>
              <a:defRPr sz="1200">
                <a:solidFill>
                  <a:schemeClr val="tx1"/>
                </a:solidFill>
                <a:latin typeface="Times New Roman" panose="02020603050405020304" pitchFamily="18" charset="0"/>
              </a:defRPr>
            </a:lvl5pPr>
            <a:lvl6pPr marL="2514600" indent="-228600" defTabSz="96043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043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043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0438"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D3568355-8026-457A-A0EF-81B4AAB93859}" type="slidenum">
              <a:rPr lang="hu-HU" altLang="hu-HU" sz="1300"/>
              <a:pPr algn="r" eaLnBrk="1" hangingPunct="1">
                <a:spcBef>
                  <a:spcPct val="0"/>
                </a:spcBef>
              </a:pPr>
              <a:t>9</a:t>
            </a:fld>
            <a:endParaRPr lang="hu-HU" altLang="hu-HU" sz="1300"/>
          </a:p>
        </p:txBody>
      </p:sp>
    </p:spTree>
    <p:extLst>
      <p:ext uri="{BB962C8B-B14F-4D97-AF65-F5344CB8AC3E}">
        <p14:creationId xmlns:p14="http://schemas.microsoft.com/office/powerpoint/2010/main" val="37472059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hu-H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hu-HU"/>
          </a:p>
        </p:txBody>
      </p:sp>
      <p:sp>
        <p:nvSpPr>
          <p:cNvPr id="4" name="Date Placeholder 3"/>
          <p:cNvSpPr>
            <a:spLocks noGrp="1"/>
          </p:cNvSpPr>
          <p:nvPr>
            <p:ph type="dt" sz="half" idx="10"/>
          </p:nvPr>
        </p:nvSpPr>
        <p:spPr/>
        <p:txBody>
          <a:bodyPr/>
          <a:lstStyle/>
          <a:p>
            <a:fld id="{8706B4AB-43EE-411F-BEE1-4206520609C0}" type="datetime1">
              <a:rPr lang="hu-HU" smtClean="0"/>
              <a:t>2015.04.08.</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2C88D5BA-023E-4888-9D07-061E169F2D9F}" type="slidenum">
              <a:rPr lang="hu-HU" smtClean="0"/>
              <a:t>‹#›</a:t>
            </a:fld>
            <a:endParaRPr lang="hu-HU"/>
          </a:p>
        </p:txBody>
      </p:sp>
    </p:spTree>
    <p:extLst>
      <p:ext uri="{BB962C8B-B14F-4D97-AF65-F5344CB8AC3E}">
        <p14:creationId xmlns:p14="http://schemas.microsoft.com/office/powerpoint/2010/main" val="1884880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u-H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u-HU"/>
          </a:p>
        </p:txBody>
      </p:sp>
      <p:sp>
        <p:nvSpPr>
          <p:cNvPr id="4" name="Date Placeholder 3"/>
          <p:cNvSpPr>
            <a:spLocks noGrp="1"/>
          </p:cNvSpPr>
          <p:nvPr>
            <p:ph type="dt" sz="half" idx="10"/>
          </p:nvPr>
        </p:nvSpPr>
        <p:spPr/>
        <p:txBody>
          <a:bodyPr/>
          <a:lstStyle/>
          <a:p>
            <a:fld id="{D5F37DF1-81C2-43CC-BAC3-266EDD2BE688}" type="datetime1">
              <a:rPr lang="hu-HU" smtClean="0"/>
              <a:t>2015.04.08.</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2C88D5BA-023E-4888-9D07-061E169F2D9F}" type="slidenum">
              <a:rPr lang="hu-HU" smtClean="0"/>
              <a:t>‹#›</a:t>
            </a:fld>
            <a:endParaRPr lang="hu-HU"/>
          </a:p>
        </p:txBody>
      </p:sp>
    </p:spTree>
    <p:extLst>
      <p:ext uri="{BB962C8B-B14F-4D97-AF65-F5344CB8AC3E}">
        <p14:creationId xmlns:p14="http://schemas.microsoft.com/office/powerpoint/2010/main" val="2034977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hu-H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u-HU"/>
          </a:p>
        </p:txBody>
      </p:sp>
      <p:sp>
        <p:nvSpPr>
          <p:cNvPr id="4" name="Date Placeholder 3"/>
          <p:cNvSpPr>
            <a:spLocks noGrp="1"/>
          </p:cNvSpPr>
          <p:nvPr>
            <p:ph type="dt" sz="half" idx="10"/>
          </p:nvPr>
        </p:nvSpPr>
        <p:spPr/>
        <p:txBody>
          <a:bodyPr/>
          <a:lstStyle/>
          <a:p>
            <a:fld id="{07EC0396-4526-4354-84AB-0B714A9EFF47}" type="datetime1">
              <a:rPr lang="hu-HU" smtClean="0"/>
              <a:t>2015.04.08.</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2C88D5BA-023E-4888-9D07-061E169F2D9F}" type="slidenum">
              <a:rPr lang="hu-HU" smtClean="0"/>
              <a:t>‹#›</a:t>
            </a:fld>
            <a:endParaRPr lang="hu-HU"/>
          </a:p>
        </p:txBody>
      </p:sp>
    </p:spTree>
    <p:extLst>
      <p:ext uri="{BB962C8B-B14F-4D97-AF65-F5344CB8AC3E}">
        <p14:creationId xmlns:p14="http://schemas.microsoft.com/office/powerpoint/2010/main" val="36604546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Cím, ábra és szöveg">
    <p:spTree>
      <p:nvGrpSpPr>
        <p:cNvPr id="1" name=""/>
        <p:cNvGrpSpPr/>
        <p:nvPr/>
      </p:nvGrpSpPr>
      <p:grpSpPr>
        <a:xfrm>
          <a:off x="0" y="0"/>
          <a:ext cx="0" cy="0"/>
          <a:chOff x="0" y="0"/>
          <a:chExt cx="0" cy="0"/>
        </a:xfrm>
      </p:grpSpPr>
      <p:sp>
        <p:nvSpPr>
          <p:cNvPr id="2" name="Cím 1"/>
          <p:cNvSpPr>
            <a:spLocks noGrp="1"/>
          </p:cNvSpPr>
          <p:nvPr>
            <p:ph type="title"/>
          </p:nvPr>
        </p:nvSpPr>
        <p:spPr>
          <a:xfrm>
            <a:off x="914400" y="609600"/>
            <a:ext cx="10363200" cy="1143000"/>
          </a:xfrm>
        </p:spPr>
        <p:txBody>
          <a:bodyPr/>
          <a:lstStyle/>
          <a:p>
            <a:r>
              <a:rPr lang="hu-HU" smtClean="0"/>
              <a:t>Mintacím szerkesztése</a:t>
            </a:r>
            <a:endParaRPr lang="hu-HU"/>
          </a:p>
        </p:txBody>
      </p:sp>
      <p:sp>
        <p:nvSpPr>
          <p:cNvPr id="3" name="ClipArt-elem helye 2"/>
          <p:cNvSpPr>
            <a:spLocks noGrp="1"/>
          </p:cNvSpPr>
          <p:nvPr>
            <p:ph type="clipArt" sz="half" idx="1"/>
          </p:nvPr>
        </p:nvSpPr>
        <p:spPr>
          <a:xfrm>
            <a:off x="914400" y="1981200"/>
            <a:ext cx="5087815" cy="4114800"/>
          </a:xfrm>
        </p:spPr>
        <p:txBody>
          <a:bodyPr/>
          <a:lstStyle/>
          <a:p>
            <a:pPr lvl="0"/>
            <a:endParaRPr lang="hu-HU" noProof="0" smtClean="0"/>
          </a:p>
        </p:txBody>
      </p:sp>
      <p:sp>
        <p:nvSpPr>
          <p:cNvPr id="4" name="Szöveg helye 3"/>
          <p:cNvSpPr>
            <a:spLocks noGrp="1"/>
          </p:cNvSpPr>
          <p:nvPr>
            <p:ph type="body" sz="half" idx="2"/>
          </p:nvPr>
        </p:nvSpPr>
        <p:spPr>
          <a:xfrm>
            <a:off x="6189785" y="1981200"/>
            <a:ext cx="5087815" cy="4114800"/>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Rectangle 4"/>
          <p:cNvSpPr>
            <a:spLocks noGrp="1" noChangeArrowheads="1"/>
          </p:cNvSpPr>
          <p:nvPr>
            <p:ph type="dt" sz="half" idx="10"/>
          </p:nvPr>
        </p:nvSpPr>
        <p:spPr>
          <a:ln/>
        </p:spPr>
        <p:txBody>
          <a:bodyPr/>
          <a:lstStyle>
            <a:lvl1pPr>
              <a:defRPr/>
            </a:lvl1pPr>
          </a:lstStyle>
          <a:p>
            <a:pPr>
              <a:defRPr/>
            </a:pPr>
            <a:fld id="{BE996C03-46A5-4EBA-B5EF-1FC9C240EA02}" type="datetime1">
              <a:rPr lang="hu-HU" smtClean="0"/>
              <a:t>2015.04.08.</a:t>
            </a:fld>
            <a:endParaRPr lang="hu-HU"/>
          </a:p>
        </p:txBody>
      </p:sp>
      <p:sp>
        <p:nvSpPr>
          <p:cNvPr id="6" name="Rectangle 5"/>
          <p:cNvSpPr>
            <a:spLocks noGrp="1" noChangeArrowheads="1"/>
          </p:cNvSpPr>
          <p:nvPr>
            <p:ph type="ftr" sz="quarter" idx="11"/>
          </p:nvPr>
        </p:nvSpPr>
        <p:spPr>
          <a:ln/>
        </p:spPr>
        <p:txBody>
          <a:bodyPr/>
          <a:lstStyle>
            <a:lvl1pPr>
              <a:defRPr/>
            </a:lvl1pPr>
          </a:lstStyle>
          <a:p>
            <a:pPr>
              <a:defRPr/>
            </a:pPr>
            <a:endParaRPr lang="hu-HU"/>
          </a:p>
        </p:txBody>
      </p:sp>
      <p:sp>
        <p:nvSpPr>
          <p:cNvPr id="7" name="Rectangle 6"/>
          <p:cNvSpPr>
            <a:spLocks noGrp="1" noChangeArrowheads="1"/>
          </p:cNvSpPr>
          <p:nvPr>
            <p:ph type="sldNum" sz="quarter" idx="12"/>
          </p:nvPr>
        </p:nvSpPr>
        <p:spPr>
          <a:ln/>
        </p:spPr>
        <p:txBody>
          <a:bodyPr/>
          <a:lstStyle>
            <a:lvl1pPr>
              <a:defRPr/>
            </a:lvl1pPr>
          </a:lstStyle>
          <a:p>
            <a:fld id="{0EE37092-FE85-448E-99DA-F6E0FE415646}" type="slidenum">
              <a:rPr lang="hu-HU" altLang="hu-HU"/>
              <a:pPr/>
              <a:t>‹#›</a:t>
            </a:fld>
            <a:endParaRPr lang="hu-HU" altLang="hu-HU"/>
          </a:p>
        </p:txBody>
      </p:sp>
    </p:spTree>
    <p:extLst>
      <p:ext uri="{BB962C8B-B14F-4D97-AF65-F5344CB8AC3E}">
        <p14:creationId xmlns:p14="http://schemas.microsoft.com/office/powerpoint/2010/main" val="20617614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verTx">
  <p:cSld name="Cím és tartalom a szöveg felett">
    <p:spTree>
      <p:nvGrpSpPr>
        <p:cNvPr id="1" name=""/>
        <p:cNvGrpSpPr/>
        <p:nvPr/>
      </p:nvGrpSpPr>
      <p:grpSpPr>
        <a:xfrm>
          <a:off x="0" y="0"/>
          <a:ext cx="0" cy="0"/>
          <a:chOff x="0" y="0"/>
          <a:chExt cx="0" cy="0"/>
        </a:xfrm>
      </p:grpSpPr>
      <p:sp>
        <p:nvSpPr>
          <p:cNvPr id="2" name="Cím 1"/>
          <p:cNvSpPr>
            <a:spLocks noGrp="1"/>
          </p:cNvSpPr>
          <p:nvPr>
            <p:ph type="title"/>
          </p:nvPr>
        </p:nvSpPr>
        <p:spPr>
          <a:xfrm>
            <a:off x="914400" y="609600"/>
            <a:ext cx="10363200" cy="1143000"/>
          </a:xfrm>
        </p:spPr>
        <p:txBody>
          <a:bodyPr/>
          <a:lstStyle/>
          <a:p>
            <a:r>
              <a:rPr lang="hu-HU" smtClean="0"/>
              <a:t>Mintacím szerkesztése</a:t>
            </a:r>
            <a:endParaRPr lang="hu-HU"/>
          </a:p>
        </p:txBody>
      </p:sp>
      <p:sp>
        <p:nvSpPr>
          <p:cNvPr id="3" name="Tartalom helye 2"/>
          <p:cNvSpPr>
            <a:spLocks noGrp="1"/>
          </p:cNvSpPr>
          <p:nvPr>
            <p:ph sz="half" idx="1"/>
          </p:nvPr>
        </p:nvSpPr>
        <p:spPr>
          <a:xfrm>
            <a:off x="914400" y="1981200"/>
            <a:ext cx="10363200" cy="1981200"/>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914400" y="4114800"/>
            <a:ext cx="10363200" cy="1981200"/>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Rectangle 4"/>
          <p:cNvSpPr>
            <a:spLocks noGrp="1" noChangeArrowheads="1"/>
          </p:cNvSpPr>
          <p:nvPr>
            <p:ph type="dt" sz="half" idx="10"/>
          </p:nvPr>
        </p:nvSpPr>
        <p:spPr>
          <a:ln/>
        </p:spPr>
        <p:txBody>
          <a:bodyPr/>
          <a:lstStyle>
            <a:lvl1pPr>
              <a:defRPr/>
            </a:lvl1pPr>
          </a:lstStyle>
          <a:p>
            <a:pPr>
              <a:defRPr/>
            </a:pPr>
            <a:fld id="{C97DD925-5087-4A81-B963-E78E4E2C7FBD}" type="datetime1">
              <a:rPr lang="hu-HU" smtClean="0"/>
              <a:t>2015.04.08.</a:t>
            </a:fld>
            <a:endParaRPr lang="hu-HU"/>
          </a:p>
        </p:txBody>
      </p:sp>
      <p:sp>
        <p:nvSpPr>
          <p:cNvPr id="6" name="Rectangle 5"/>
          <p:cNvSpPr>
            <a:spLocks noGrp="1" noChangeArrowheads="1"/>
          </p:cNvSpPr>
          <p:nvPr>
            <p:ph type="ftr" sz="quarter" idx="11"/>
          </p:nvPr>
        </p:nvSpPr>
        <p:spPr>
          <a:ln/>
        </p:spPr>
        <p:txBody>
          <a:bodyPr/>
          <a:lstStyle>
            <a:lvl1pPr>
              <a:defRPr/>
            </a:lvl1pPr>
          </a:lstStyle>
          <a:p>
            <a:pPr>
              <a:defRPr/>
            </a:pPr>
            <a:endParaRPr lang="hu-HU"/>
          </a:p>
        </p:txBody>
      </p:sp>
      <p:sp>
        <p:nvSpPr>
          <p:cNvPr id="7" name="Rectangle 6"/>
          <p:cNvSpPr>
            <a:spLocks noGrp="1" noChangeArrowheads="1"/>
          </p:cNvSpPr>
          <p:nvPr>
            <p:ph type="sldNum" sz="quarter" idx="12"/>
          </p:nvPr>
        </p:nvSpPr>
        <p:spPr>
          <a:ln/>
        </p:spPr>
        <p:txBody>
          <a:bodyPr/>
          <a:lstStyle>
            <a:lvl1pPr>
              <a:defRPr/>
            </a:lvl1pPr>
          </a:lstStyle>
          <a:p>
            <a:fld id="{95999EA4-0573-4421-979A-BDF2C0147590}" type="slidenum">
              <a:rPr lang="hu-HU" altLang="hu-HU"/>
              <a:pPr/>
              <a:t>‹#›</a:t>
            </a:fld>
            <a:endParaRPr lang="hu-HU" altLang="hu-HU"/>
          </a:p>
        </p:txBody>
      </p:sp>
    </p:spTree>
    <p:extLst>
      <p:ext uri="{BB962C8B-B14F-4D97-AF65-F5344CB8AC3E}">
        <p14:creationId xmlns:p14="http://schemas.microsoft.com/office/powerpoint/2010/main" val="2261631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Tartalom">
    <p:spTree>
      <p:nvGrpSpPr>
        <p:cNvPr id="1" name=""/>
        <p:cNvGrpSpPr/>
        <p:nvPr/>
      </p:nvGrpSpPr>
      <p:grpSpPr>
        <a:xfrm>
          <a:off x="0" y="0"/>
          <a:ext cx="0" cy="0"/>
          <a:chOff x="0" y="0"/>
          <a:chExt cx="0" cy="0"/>
        </a:xfrm>
      </p:grpSpPr>
      <p:sp>
        <p:nvSpPr>
          <p:cNvPr id="2" name="Tartalom helye 1"/>
          <p:cNvSpPr>
            <a:spLocks noGrp="1"/>
          </p:cNvSpPr>
          <p:nvPr>
            <p:ph/>
          </p:nvPr>
        </p:nvSpPr>
        <p:spPr>
          <a:xfrm>
            <a:off x="914400" y="609600"/>
            <a:ext cx="10363200" cy="5486400"/>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3" name="Rectangle 4"/>
          <p:cNvSpPr>
            <a:spLocks noGrp="1" noChangeArrowheads="1"/>
          </p:cNvSpPr>
          <p:nvPr>
            <p:ph type="dt" sz="half" idx="10"/>
          </p:nvPr>
        </p:nvSpPr>
        <p:spPr>
          <a:ln/>
        </p:spPr>
        <p:txBody>
          <a:bodyPr/>
          <a:lstStyle>
            <a:lvl1pPr>
              <a:defRPr/>
            </a:lvl1pPr>
          </a:lstStyle>
          <a:p>
            <a:pPr>
              <a:defRPr/>
            </a:pPr>
            <a:fld id="{AC413B55-10B8-4654-9BBC-F1CD13C98789}" type="datetime1">
              <a:rPr lang="hu-HU" smtClean="0"/>
              <a:t>2015.04.08.</a:t>
            </a:fld>
            <a:endParaRPr lang="hu-HU"/>
          </a:p>
        </p:txBody>
      </p:sp>
      <p:sp>
        <p:nvSpPr>
          <p:cNvPr id="4" name="Rectangle 5"/>
          <p:cNvSpPr>
            <a:spLocks noGrp="1" noChangeArrowheads="1"/>
          </p:cNvSpPr>
          <p:nvPr>
            <p:ph type="ftr" sz="quarter" idx="11"/>
          </p:nvPr>
        </p:nvSpPr>
        <p:spPr>
          <a:ln/>
        </p:spPr>
        <p:txBody>
          <a:bodyPr/>
          <a:lstStyle>
            <a:lvl1pPr>
              <a:defRPr/>
            </a:lvl1pPr>
          </a:lstStyle>
          <a:p>
            <a:pPr>
              <a:defRPr/>
            </a:pPr>
            <a:endParaRPr lang="hu-HU"/>
          </a:p>
        </p:txBody>
      </p:sp>
      <p:sp>
        <p:nvSpPr>
          <p:cNvPr id="5" name="Rectangle 6"/>
          <p:cNvSpPr>
            <a:spLocks noGrp="1" noChangeArrowheads="1"/>
          </p:cNvSpPr>
          <p:nvPr>
            <p:ph type="sldNum" sz="quarter" idx="12"/>
          </p:nvPr>
        </p:nvSpPr>
        <p:spPr>
          <a:ln/>
        </p:spPr>
        <p:txBody>
          <a:bodyPr/>
          <a:lstStyle>
            <a:lvl1pPr>
              <a:defRPr/>
            </a:lvl1pPr>
          </a:lstStyle>
          <a:p>
            <a:fld id="{030C48DB-996D-4527-A1C6-04EACE7A1451}" type="slidenum">
              <a:rPr lang="hu-HU" altLang="hu-HU"/>
              <a:pPr/>
              <a:t>‹#›</a:t>
            </a:fld>
            <a:endParaRPr lang="hu-HU" altLang="hu-HU"/>
          </a:p>
        </p:txBody>
      </p:sp>
    </p:spTree>
    <p:extLst>
      <p:ext uri="{BB962C8B-B14F-4D97-AF65-F5344CB8AC3E}">
        <p14:creationId xmlns:p14="http://schemas.microsoft.com/office/powerpoint/2010/main" val="4245286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u-H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u-HU"/>
          </a:p>
        </p:txBody>
      </p:sp>
      <p:sp>
        <p:nvSpPr>
          <p:cNvPr id="4" name="Date Placeholder 3"/>
          <p:cNvSpPr>
            <a:spLocks noGrp="1"/>
          </p:cNvSpPr>
          <p:nvPr>
            <p:ph type="dt" sz="half" idx="10"/>
          </p:nvPr>
        </p:nvSpPr>
        <p:spPr/>
        <p:txBody>
          <a:bodyPr/>
          <a:lstStyle/>
          <a:p>
            <a:fld id="{D1A4517C-A9F3-411C-86FE-4076EAA0CCD4}" type="datetime1">
              <a:rPr lang="hu-HU" smtClean="0"/>
              <a:t>2015.04.08.</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2C88D5BA-023E-4888-9D07-061E169F2D9F}" type="slidenum">
              <a:rPr lang="hu-HU" smtClean="0"/>
              <a:t>‹#›</a:t>
            </a:fld>
            <a:endParaRPr lang="hu-HU"/>
          </a:p>
        </p:txBody>
      </p:sp>
    </p:spTree>
    <p:extLst>
      <p:ext uri="{BB962C8B-B14F-4D97-AF65-F5344CB8AC3E}">
        <p14:creationId xmlns:p14="http://schemas.microsoft.com/office/powerpoint/2010/main" val="2378056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hu-H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7CD934F-FE30-4D80-9A9E-F322122A5267}" type="datetime1">
              <a:rPr lang="hu-HU" smtClean="0"/>
              <a:t>2015.04.08.</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2C88D5BA-023E-4888-9D07-061E169F2D9F}" type="slidenum">
              <a:rPr lang="hu-HU" smtClean="0"/>
              <a:t>‹#›</a:t>
            </a:fld>
            <a:endParaRPr lang="hu-HU"/>
          </a:p>
        </p:txBody>
      </p:sp>
    </p:spTree>
    <p:extLst>
      <p:ext uri="{BB962C8B-B14F-4D97-AF65-F5344CB8AC3E}">
        <p14:creationId xmlns:p14="http://schemas.microsoft.com/office/powerpoint/2010/main" val="41663586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u-HU"/>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u-HU"/>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u-HU"/>
          </a:p>
        </p:txBody>
      </p:sp>
      <p:sp>
        <p:nvSpPr>
          <p:cNvPr id="5" name="Date Placeholder 4"/>
          <p:cNvSpPr>
            <a:spLocks noGrp="1"/>
          </p:cNvSpPr>
          <p:nvPr>
            <p:ph type="dt" sz="half" idx="10"/>
          </p:nvPr>
        </p:nvSpPr>
        <p:spPr/>
        <p:txBody>
          <a:bodyPr/>
          <a:lstStyle/>
          <a:p>
            <a:fld id="{CDBD80F6-1AA3-48AC-8147-F7E25E90316D}" type="datetime1">
              <a:rPr lang="hu-HU" smtClean="0"/>
              <a:t>2015.04.08.</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2C88D5BA-023E-4888-9D07-061E169F2D9F}" type="slidenum">
              <a:rPr lang="hu-HU" smtClean="0"/>
              <a:t>‹#›</a:t>
            </a:fld>
            <a:endParaRPr lang="hu-HU"/>
          </a:p>
        </p:txBody>
      </p:sp>
    </p:spTree>
    <p:extLst>
      <p:ext uri="{BB962C8B-B14F-4D97-AF65-F5344CB8AC3E}">
        <p14:creationId xmlns:p14="http://schemas.microsoft.com/office/powerpoint/2010/main" val="3700568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hu-H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u-H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u-HU"/>
          </a:p>
        </p:txBody>
      </p:sp>
      <p:sp>
        <p:nvSpPr>
          <p:cNvPr id="7" name="Date Placeholder 6"/>
          <p:cNvSpPr>
            <a:spLocks noGrp="1"/>
          </p:cNvSpPr>
          <p:nvPr>
            <p:ph type="dt" sz="half" idx="10"/>
          </p:nvPr>
        </p:nvSpPr>
        <p:spPr/>
        <p:txBody>
          <a:bodyPr/>
          <a:lstStyle/>
          <a:p>
            <a:fld id="{54EC879E-3363-4F1B-9328-A2D4CF8DD68D}" type="datetime1">
              <a:rPr lang="hu-HU" smtClean="0"/>
              <a:t>2015.04.08.</a:t>
            </a:fld>
            <a:endParaRPr lang="hu-HU"/>
          </a:p>
        </p:txBody>
      </p:sp>
      <p:sp>
        <p:nvSpPr>
          <p:cNvPr id="8" name="Footer Placeholder 7"/>
          <p:cNvSpPr>
            <a:spLocks noGrp="1"/>
          </p:cNvSpPr>
          <p:nvPr>
            <p:ph type="ftr" sz="quarter" idx="11"/>
          </p:nvPr>
        </p:nvSpPr>
        <p:spPr/>
        <p:txBody>
          <a:bodyPr/>
          <a:lstStyle/>
          <a:p>
            <a:endParaRPr lang="hu-HU"/>
          </a:p>
        </p:txBody>
      </p:sp>
      <p:sp>
        <p:nvSpPr>
          <p:cNvPr id="9" name="Slide Number Placeholder 8"/>
          <p:cNvSpPr>
            <a:spLocks noGrp="1"/>
          </p:cNvSpPr>
          <p:nvPr>
            <p:ph type="sldNum" sz="quarter" idx="12"/>
          </p:nvPr>
        </p:nvSpPr>
        <p:spPr/>
        <p:txBody>
          <a:bodyPr/>
          <a:lstStyle/>
          <a:p>
            <a:fld id="{2C88D5BA-023E-4888-9D07-061E169F2D9F}" type="slidenum">
              <a:rPr lang="hu-HU" smtClean="0"/>
              <a:t>‹#›</a:t>
            </a:fld>
            <a:endParaRPr lang="hu-HU"/>
          </a:p>
        </p:txBody>
      </p:sp>
    </p:spTree>
    <p:extLst>
      <p:ext uri="{BB962C8B-B14F-4D97-AF65-F5344CB8AC3E}">
        <p14:creationId xmlns:p14="http://schemas.microsoft.com/office/powerpoint/2010/main" val="1310531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u-HU"/>
          </a:p>
        </p:txBody>
      </p:sp>
      <p:sp>
        <p:nvSpPr>
          <p:cNvPr id="3" name="Date Placeholder 2"/>
          <p:cNvSpPr>
            <a:spLocks noGrp="1"/>
          </p:cNvSpPr>
          <p:nvPr>
            <p:ph type="dt" sz="half" idx="10"/>
          </p:nvPr>
        </p:nvSpPr>
        <p:spPr/>
        <p:txBody>
          <a:bodyPr/>
          <a:lstStyle/>
          <a:p>
            <a:fld id="{B9943C9D-513F-4273-AC27-BDB6DB102EF1}" type="datetime1">
              <a:rPr lang="hu-HU" smtClean="0"/>
              <a:t>2015.04.08.</a:t>
            </a:fld>
            <a:endParaRPr lang="hu-HU"/>
          </a:p>
        </p:txBody>
      </p:sp>
      <p:sp>
        <p:nvSpPr>
          <p:cNvPr id="4" name="Footer Placeholder 3"/>
          <p:cNvSpPr>
            <a:spLocks noGrp="1"/>
          </p:cNvSpPr>
          <p:nvPr>
            <p:ph type="ftr" sz="quarter" idx="11"/>
          </p:nvPr>
        </p:nvSpPr>
        <p:spPr/>
        <p:txBody>
          <a:bodyPr/>
          <a:lstStyle/>
          <a:p>
            <a:endParaRPr lang="hu-HU"/>
          </a:p>
        </p:txBody>
      </p:sp>
      <p:sp>
        <p:nvSpPr>
          <p:cNvPr id="5" name="Slide Number Placeholder 4"/>
          <p:cNvSpPr>
            <a:spLocks noGrp="1"/>
          </p:cNvSpPr>
          <p:nvPr>
            <p:ph type="sldNum" sz="quarter" idx="12"/>
          </p:nvPr>
        </p:nvSpPr>
        <p:spPr/>
        <p:txBody>
          <a:bodyPr/>
          <a:lstStyle/>
          <a:p>
            <a:fld id="{2C88D5BA-023E-4888-9D07-061E169F2D9F}" type="slidenum">
              <a:rPr lang="hu-HU" smtClean="0"/>
              <a:t>‹#›</a:t>
            </a:fld>
            <a:endParaRPr lang="hu-HU"/>
          </a:p>
        </p:txBody>
      </p:sp>
    </p:spTree>
    <p:extLst>
      <p:ext uri="{BB962C8B-B14F-4D97-AF65-F5344CB8AC3E}">
        <p14:creationId xmlns:p14="http://schemas.microsoft.com/office/powerpoint/2010/main" val="1064433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CBB49B-8FA6-4E27-8094-E7136C71CF19}" type="datetime1">
              <a:rPr lang="hu-HU" smtClean="0"/>
              <a:t>2015.04.08.</a:t>
            </a:fld>
            <a:endParaRPr lang="hu-HU"/>
          </a:p>
        </p:txBody>
      </p:sp>
      <p:sp>
        <p:nvSpPr>
          <p:cNvPr id="3" name="Footer Placeholder 2"/>
          <p:cNvSpPr>
            <a:spLocks noGrp="1"/>
          </p:cNvSpPr>
          <p:nvPr>
            <p:ph type="ftr" sz="quarter" idx="11"/>
          </p:nvPr>
        </p:nvSpPr>
        <p:spPr/>
        <p:txBody>
          <a:bodyPr/>
          <a:lstStyle/>
          <a:p>
            <a:endParaRPr lang="hu-HU"/>
          </a:p>
        </p:txBody>
      </p:sp>
      <p:sp>
        <p:nvSpPr>
          <p:cNvPr id="4" name="Slide Number Placeholder 3"/>
          <p:cNvSpPr>
            <a:spLocks noGrp="1"/>
          </p:cNvSpPr>
          <p:nvPr>
            <p:ph type="sldNum" sz="quarter" idx="12"/>
          </p:nvPr>
        </p:nvSpPr>
        <p:spPr/>
        <p:txBody>
          <a:bodyPr/>
          <a:lstStyle/>
          <a:p>
            <a:fld id="{2C88D5BA-023E-4888-9D07-061E169F2D9F}" type="slidenum">
              <a:rPr lang="hu-HU" smtClean="0"/>
              <a:t>‹#›</a:t>
            </a:fld>
            <a:endParaRPr lang="hu-HU"/>
          </a:p>
        </p:txBody>
      </p:sp>
    </p:spTree>
    <p:extLst>
      <p:ext uri="{BB962C8B-B14F-4D97-AF65-F5344CB8AC3E}">
        <p14:creationId xmlns:p14="http://schemas.microsoft.com/office/powerpoint/2010/main" val="490315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hu-H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u-H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368E5F-7317-45CC-8EEA-962465BC9FAF}" type="datetime1">
              <a:rPr lang="hu-HU" smtClean="0"/>
              <a:t>2015.04.08.</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2C88D5BA-023E-4888-9D07-061E169F2D9F}" type="slidenum">
              <a:rPr lang="hu-HU" smtClean="0"/>
              <a:t>‹#›</a:t>
            </a:fld>
            <a:endParaRPr lang="hu-HU"/>
          </a:p>
        </p:txBody>
      </p:sp>
    </p:spTree>
    <p:extLst>
      <p:ext uri="{BB962C8B-B14F-4D97-AF65-F5344CB8AC3E}">
        <p14:creationId xmlns:p14="http://schemas.microsoft.com/office/powerpoint/2010/main" val="37739125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hu-H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189202-AA54-4BF5-9450-F861650BC225}" type="datetime1">
              <a:rPr lang="hu-HU" smtClean="0"/>
              <a:t>2015.04.08.</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2C88D5BA-023E-4888-9D07-061E169F2D9F}" type="slidenum">
              <a:rPr lang="hu-HU" smtClean="0"/>
              <a:t>‹#›</a:t>
            </a:fld>
            <a:endParaRPr lang="hu-HU"/>
          </a:p>
        </p:txBody>
      </p:sp>
    </p:spTree>
    <p:extLst>
      <p:ext uri="{BB962C8B-B14F-4D97-AF65-F5344CB8AC3E}">
        <p14:creationId xmlns:p14="http://schemas.microsoft.com/office/powerpoint/2010/main" val="40926255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hu-HU"/>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u-HU"/>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7F5FBF-4390-4CFD-96D7-5424CB159668}" type="datetime1">
              <a:rPr lang="hu-HU" smtClean="0"/>
              <a:t>2015.04.08.</a:t>
            </a:fld>
            <a:endParaRPr lang="hu-H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88D5BA-023E-4888-9D07-061E169F2D9F}" type="slidenum">
              <a:rPr lang="hu-HU" smtClean="0"/>
              <a:t>‹#›</a:t>
            </a:fld>
            <a:endParaRPr lang="hu-HU"/>
          </a:p>
        </p:txBody>
      </p:sp>
    </p:spTree>
    <p:extLst>
      <p:ext uri="{BB962C8B-B14F-4D97-AF65-F5344CB8AC3E}">
        <p14:creationId xmlns:p14="http://schemas.microsoft.com/office/powerpoint/2010/main" val="8767237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10.jpeg"/><Relationship Id="rId7" Type="http://schemas.openxmlformats.org/officeDocument/2006/relationships/diagramLayout" Target="../diagrams/layout1.xml"/><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diagramData" Target="../diagrams/data1.xml"/><Relationship Id="rId5" Type="http://schemas.openxmlformats.org/officeDocument/2006/relationships/image" Target="../media/image12.jpeg"/><Relationship Id="rId10" Type="http://schemas.microsoft.com/office/2007/relationships/diagramDrawing" Target="../diagrams/drawing1.xml"/><Relationship Id="rId4" Type="http://schemas.openxmlformats.org/officeDocument/2006/relationships/image" Target="../media/image11.png"/><Relationship Id="rId9" Type="http://schemas.openxmlformats.org/officeDocument/2006/relationships/diagramColors" Target="../diagrams/colors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14.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3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notesSlide" Target="../notesSlides/notesSlide34.xml"/><Relationship Id="rId1" Type="http://schemas.openxmlformats.org/officeDocument/2006/relationships/slideLayout" Target="../slideLayouts/slideLayout6.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3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image" Target="../media/image41.jpeg"/></Relationships>
</file>

<file path=ppt/slides/_rels/slide3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3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4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46.xml"/><Relationship Id="rId1" Type="http://schemas.openxmlformats.org/officeDocument/2006/relationships/slideLayout" Target="../slideLayouts/slideLayout7.xml"/><Relationship Id="rId4" Type="http://schemas.openxmlformats.org/officeDocument/2006/relationships/image" Target="../media/image52.jpeg"/></Relationships>
</file>

<file path=ppt/slides/_rels/slide47.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53.xml"/><Relationship Id="rId1" Type="http://schemas.openxmlformats.org/officeDocument/2006/relationships/slideLayout" Target="../slideLayouts/slideLayout7.xml"/><Relationship Id="rId4" Type="http://schemas.openxmlformats.org/officeDocument/2006/relationships/image" Target="../media/image59.jpeg"/></Relationships>
</file>

<file path=ppt/slides/_rels/slide54.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54.xml"/><Relationship Id="rId1" Type="http://schemas.openxmlformats.org/officeDocument/2006/relationships/slideLayout" Target="../slideLayouts/slideLayout7.xml"/><Relationship Id="rId5" Type="http://schemas.openxmlformats.org/officeDocument/2006/relationships/image" Target="../media/image62.jpeg"/><Relationship Id="rId4" Type="http://schemas.openxmlformats.org/officeDocument/2006/relationships/image" Target="../media/image61.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55.xml"/><Relationship Id="rId1" Type="http://schemas.openxmlformats.org/officeDocument/2006/relationships/slideLayout" Target="../slideLayouts/slideLayout7.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5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56.xml"/><Relationship Id="rId1" Type="http://schemas.openxmlformats.org/officeDocument/2006/relationships/slideLayout" Target="../slideLayouts/slideLayout7.xml"/><Relationship Id="rId4" Type="http://schemas.openxmlformats.org/officeDocument/2006/relationships/image" Target="../media/image66.pn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64.xml"/><Relationship Id="rId1" Type="http://schemas.openxmlformats.org/officeDocument/2006/relationships/slideLayout" Target="../slideLayouts/slideLayout7.xml"/><Relationship Id="rId4" Type="http://schemas.openxmlformats.org/officeDocument/2006/relationships/image" Target="../media/image74.jpeg"/></Relationships>
</file>

<file path=ppt/slides/_rels/slide66.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65.xml"/><Relationship Id="rId1" Type="http://schemas.openxmlformats.org/officeDocument/2006/relationships/slideLayout" Target="../slideLayouts/slideLayout7.xml"/><Relationship Id="rId4" Type="http://schemas.openxmlformats.org/officeDocument/2006/relationships/image" Target="../media/image76.jpeg"/></Relationships>
</file>

<file path=ppt/slides/_rels/slide67.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79.wmf"/><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70.xml"/><Relationship Id="rId1" Type="http://schemas.openxmlformats.org/officeDocument/2006/relationships/slideLayout" Target="../slideLayouts/slideLayout7.xml"/><Relationship Id="rId4" Type="http://schemas.openxmlformats.org/officeDocument/2006/relationships/image" Target="../media/image81.jpeg"/></Relationships>
</file>

<file path=ppt/slides/_rels/slide72.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71.xml"/><Relationship Id="rId1" Type="http://schemas.openxmlformats.org/officeDocument/2006/relationships/slideLayout" Target="../slideLayouts/slideLayout7.xml"/><Relationship Id="rId4" Type="http://schemas.openxmlformats.org/officeDocument/2006/relationships/image" Target="../media/image83.png"/></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2171701" y="1484314"/>
            <a:ext cx="8042275"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hu-HU" altLang="hu-HU" b="1">
                <a:solidFill>
                  <a:srgbClr val="660033"/>
                </a:solidFill>
                <a:latin typeface="Comic Sans MS" panose="030F0702030302020204" pitchFamily="66" charset="0"/>
              </a:rPr>
              <a:t>Általános Genetika</a:t>
            </a:r>
          </a:p>
          <a:p>
            <a:pPr algn="ctr" eaLnBrk="1" hangingPunct="1">
              <a:spcBef>
                <a:spcPct val="0"/>
              </a:spcBef>
              <a:buFontTx/>
              <a:buNone/>
            </a:pPr>
            <a:endParaRPr lang="hu-HU" altLang="hu-HU" b="1">
              <a:solidFill>
                <a:srgbClr val="660033"/>
              </a:solidFill>
              <a:latin typeface="Comic Sans MS" panose="030F0702030302020204" pitchFamily="66" charset="0"/>
            </a:endParaRPr>
          </a:p>
          <a:p>
            <a:pPr algn="ctr" eaLnBrk="1" hangingPunct="1">
              <a:spcBef>
                <a:spcPct val="0"/>
              </a:spcBef>
              <a:buFontTx/>
              <a:buNone/>
            </a:pPr>
            <a:r>
              <a:rPr lang="hu-HU" altLang="hu-HU" sz="3600" b="1">
                <a:solidFill>
                  <a:srgbClr val="990000"/>
                </a:solidFill>
                <a:latin typeface="Comic Sans MS" panose="030F0702030302020204" pitchFamily="66" charset="0"/>
              </a:rPr>
              <a:t>A DNS szerkezete és replikációja</a:t>
            </a:r>
            <a:endParaRPr lang="hu-HU" altLang="hu-HU" sz="2400" b="1">
              <a:solidFill>
                <a:srgbClr val="990000"/>
              </a:solidFill>
              <a:latin typeface="Comic Sans MS" panose="030F0702030302020204" pitchFamily="66" charset="0"/>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4939" y="115888"/>
            <a:ext cx="9382125" cy="74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2C88D5BA-023E-4888-9D07-061E169F2D9F}" type="slidenum">
              <a:rPr lang="hu-HU" smtClean="0"/>
              <a:t>1</a:t>
            </a:fld>
            <a:endParaRPr lang="hu-HU"/>
          </a:p>
        </p:txBody>
      </p:sp>
    </p:spTree>
    <p:extLst>
      <p:ext uri="{BB962C8B-B14F-4D97-AF65-F5344CB8AC3E}">
        <p14:creationId xmlns:p14="http://schemas.microsoft.com/office/powerpoint/2010/main" val="6096717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050"/>
          <p:cNvSpPr txBox="1">
            <a:spLocks noChangeArrowheads="1"/>
          </p:cNvSpPr>
          <p:nvPr/>
        </p:nvSpPr>
        <p:spPr bwMode="auto">
          <a:xfrm>
            <a:off x="2876551" y="600075"/>
            <a:ext cx="5984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hu-HU" altLang="hu-HU" sz="2400" b="1">
                <a:solidFill>
                  <a:srgbClr val="990000"/>
                </a:solidFill>
                <a:latin typeface="Comic Sans MS" panose="030F0702030302020204" pitchFamily="66" charset="0"/>
              </a:rPr>
              <a:t>Mit kell „tudnia” a genetikai anyagnak?</a:t>
            </a:r>
            <a:endParaRPr lang="en-GB" altLang="hu-HU" sz="2400" b="1">
              <a:solidFill>
                <a:srgbClr val="990000"/>
              </a:solidFill>
              <a:latin typeface="Comic Sans MS" panose="030F0702030302020204" pitchFamily="66" charset="0"/>
            </a:endParaRPr>
          </a:p>
        </p:txBody>
      </p:sp>
      <p:sp>
        <p:nvSpPr>
          <p:cNvPr id="11267" name="Text Box 2051"/>
          <p:cNvSpPr txBox="1">
            <a:spLocks noChangeArrowheads="1"/>
          </p:cNvSpPr>
          <p:nvPr/>
        </p:nvSpPr>
        <p:spPr bwMode="auto">
          <a:xfrm>
            <a:off x="1885950" y="1965326"/>
            <a:ext cx="8750300" cy="344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hu-HU" altLang="hu-HU" sz="2000">
                <a:solidFill>
                  <a:schemeClr val="tx2"/>
                </a:solidFill>
                <a:latin typeface="Comic Sans MS" panose="030F0702030302020204" pitchFamily="66" charset="0"/>
              </a:rPr>
              <a:t>1., Rendelkeznie kell az információ tárolásának és működtetésének 	képességével</a:t>
            </a:r>
          </a:p>
          <a:p>
            <a:pPr eaLnBrk="1" hangingPunct="1">
              <a:spcBef>
                <a:spcPct val="0"/>
              </a:spcBef>
              <a:buFontTx/>
              <a:buNone/>
            </a:pPr>
            <a:endParaRPr lang="hu-HU" altLang="hu-HU" sz="2000">
              <a:solidFill>
                <a:schemeClr val="tx2"/>
              </a:solidFill>
              <a:latin typeface="Comic Sans MS" panose="030F0702030302020204" pitchFamily="66" charset="0"/>
            </a:endParaRPr>
          </a:p>
          <a:p>
            <a:pPr eaLnBrk="1" hangingPunct="1">
              <a:spcBef>
                <a:spcPct val="0"/>
              </a:spcBef>
              <a:buFontTx/>
              <a:buNone/>
            </a:pPr>
            <a:r>
              <a:rPr lang="hu-HU" altLang="hu-HU" sz="2000">
                <a:solidFill>
                  <a:schemeClr val="tx2"/>
                </a:solidFill>
                <a:latin typeface="Comic Sans MS" panose="030F0702030302020204" pitchFamily="66" charset="0"/>
              </a:rPr>
              <a:t>2., Képesnek kell lennnie ezen információt pontosan megkétszerezni </a:t>
            </a:r>
          </a:p>
          <a:p>
            <a:pPr eaLnBrk="1" hangingPunct="1">
              <a:spcBef>
                <a:spcPct val="0"/>
              </a:spcBef>
              <a:buFontTx/>
              <a:buNone/>
            </a:pPr>
            <a:r>
              <a:rPr lang="hu-HU" altLang="hu-HU" sz="2000">
                <a:solidFill>
                  <a:schemeClr val="tx2"/>
                </a:solidFill>
                <a:latin typeface="Comic Sans MS" panose="030F0702030302020204" pitchFamily="66" charset="0"/>
              </a:rPr>
              <a:t>	és változatlan formában továbbadni</a:t>
            </a:r>
          </a:p>
          <a:p>
            <a:pPr eaLnBrk="1" hangingPunct="1">
              <a:spcBef>
                <a:spcPct val="0"/>
              </a:spcBef>
              <a:buFontTx/>
              <a:buNone/>
            </a:pPr>
            <a:endParaRPr lang="hu-HU" altLang="hu-HU" sz="2000">
              <a:solidFill>
                <a:schemeClr val="tx2"/>
              </a:solidFill>
              <a:latin typeface="Comic Sans MS" panose="030F0702030302020204" pitchFamily="66" charset="0"/>
            </a:endParaRPr>
          </a:p>
          <a:p>
            <a:pPr eaLnBrk="1" hangingPunct="1">
              <a:spcBef>
                <a:spcPct val="0"/>
              </a:spcBef>
              <a:buFontTx/>
              <a:buNone/>
            </a:pPr>
            <a:r>
              <a:rPr lang="hu-HU" altLang="hu-HU" sz="2000">
                <a:solidFill>
                  <a:schemeClr val="tx2"/>
                </a:solidFill>
                <a:latin typeface="Comic Sans MS" panose="030F0702030302020204" pitchFamily="66" charset="0"/>
              </a:rPr>
              <a:t>3., Rendelkeznie kell a változékonyság képességével</a:t>
            </a:r>
          </a:p>
          <a:p>
            <a:pPr eaLnBrk="1" hangingPunct="1">
              <a:spcBef>
                <a:spcPct val="0"/>
              </a:spcBef>
              <a:buFontTx/>
              <a:buNone/>
            </a:pPr>
            <a:endParaRPr lang="hu-HU" altLang="hu-HU" sz="2000">
              <a:solidFill>
                <a:schemeClr val="tx2"/>
              </a:solidFill>
              <a:latin typeface="Comic Sans MS" panose="030F0702030302020204" pitchFamily="66" charset="0"/>
            </a:endParaRPr>
          </a:p>
          <a:p>
            <a:pPr eaLnBrk="1" hangingPunct="1">
              <a:spcBef>
                <a:spcPct val="0"/>
              </a:spcBef>
              <a:buFontTx/>
              <a:buNone/>
            </a:pPr>
            <a:endParaRPr lang="hu-HU" altLang="hu-HU" sz="2000">
              <a:solidFill>
                <a:schemeClr val="tx2"/>
              </a:solidFill>
              <a:latin typeface="Comic Sans MS" panose="030F0702030302020204" pitchFamily="66" charset="0"/>
            </a:endParaRPr>
          </a:p>
          <a:p>
            <a:pPr algn="ctr" eaLnBrk="1" hangingPunct="1">
              <a:spcBef>
                <a:spcPct val="0"/>
              </a:spcBef>
              <a:buFontTx/>
              <a:buNone/>
            </a:pPr>
            <a:r>
              <a:rPr lang="hu-HU" altLang="hu-HU" sz="2000">
                <a:solidFill>
                  <a:schemeClr val="tx2"/>
                </a:solidFill>
                <a:latin typeface="Comic Sans MS" panose="030F0702030302020204" pitchFamily="66" charset="0"/>
              </a:rPr>
              <a:t>A DNS ismert kémiai szerkezete túlságosan egyszerű felépítésűnek tűnt ahhoz, hogy a fenti feladatoknak megfelelhessen</a:t>
            </a:r>
            <a:endParaRPr lang="en-GB" altLang="hu-HU" sz="2000">
              <a:solidFill>
                <a:schemeClr val="tx2"/>
              </a:solidFill>
              <a:latin typeface="Comic Sans MS" panose="030F0702030302020204" pitchFamily="66" charset="0"/>
            </a:endParaRPr>
          </a:p>
        </p:txBody>
      </p:sp>
      <p:sp>
        <p:nvSpPr>
          <p:cNvPr id="2" name="Slide Number Placeholder 1"/>
          <p:cNvSpPr>
            <a:spLocks noGrp="1"/>
          </p:cNvSpPr>
          <p:nvPr>
            <p:ph type="sldNum" sz="quarter" idx="12"/>
          </p:nvPr>
        </p:nvSpPr>
        <p:spPr/>
        <p:txBody>
          <a:bodyPr/>
          <a:lstStyle/>
          <a:p>
            <a:fld id="{2C88D5BA-023E-4888-9D07-061E169F2D9F}" type="slidenum">
              <a:rPr lang="hu-HU" smtClean="0"/>
              <a:t>10</a:t>
            </a:fld>
            <a:endParaRPr lang="hu-HU"/>
          </a:p>
        </p:txBody>
      </p:sp>
    </p:spTree>
    <p:extLst>
      <p:ext uri="{BB962C8B-B14F-4D97-AF65-F5344CB8AC3E}">
        <p14:creationId xmlns:p14="http://schemas.microsoft.com/office/powerpoint/2010/main" val="22268230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 descr="E:\DN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8000" y="585788"/>
            <a:ext cx="3005138" cy="194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Rectangle 13"/>
          <p:cNvSpPr>
            <a:spLocks noGrp="1" noChangeArrowheads="1"/>
          </p:cNvSpPr>
          <p:nvPr>
            <p:ph type="title"/>
          </p:nvPr>
        </p:nvSpPr>
        <p:spPr>
          <a:xfrm>
            <a:off x="1968500" y="2114550"/>
            <a:ext cx="8420100" cy="558800"/>
          </a:xfrm>
          <a:noFill/>
        </p:spPr>
        <p:txBody>
          <a:bodyPr>
            <a:normAutofit fontScale="90000"/>
          </a:bodyPr>
          <a:lstStyle/>
          <a:p>
            <a:pPr eaLnBrk="1" hangingPunct="1"/>
            <a:r>
              <a:rPr lang="hu-HU" altLang="hu-HU" sz="4000" b="1">
                <a:solidFill>
                  <a:srgbClr val="990000"/>
                </a:solidFill>
                <a:latin typeface="Comic Sans MS" panose="030F0702030302020204" pitchFamily="66" charset="0"/>
              </a:rPr>
              <a:t>A DNS szerkezete</a:t>
            </a:r>
            <a:r>
              <a:rPr lang="hu-HU" altLang="hu-HU" sz="2800" b="1">
                <a:solidFill>
                  <a:srgbClr val="990000"/>
                </a:solidFill>
                <a:latin typeface="Comic Sans MS" panose="030F0702030302020204" pitchFamily="66" charset="0"/>
              </a:rPr>
              <a:t/>
            </a:r>
            <a:br>
              <a:rPr lang="hu-HU" altLang="hu-HU" sz="2800" b="1">
                <a:solidFill>
                  <a:srgbClr val="990000"/>
                </a:solidFill>
                <a:latin typeface="Comic Sans MS" panose="030F0702030302020204" pitchFamily="66" charset="0"/>
              </a:rPr>
            </a:br>
            <a:r>
              <a:rPr lang="hu-HU" altLang="hu-HU" sz="2800" b="1">
                <a:solidFill>
                  <a:srgbClr val="990000"/>
                </a:solidFill>
                <a:latin typeface="Comic Sans MS" panose="030F0702030302020204" pitchFamily="66" charset="0"/>
              </a:rPr>
              <a:t/>
            </a:r>
            <a:br>
              <a:rPr lang="hu-HU" altLang="hu-HU" sz="2800" b="1">
                <a:solidFill>
                  <a:srgbClr val="990000"/>
                </a:solidFill>
                <a:latin typeface="Comic Sans MS" panose="030F0702030302020204" pitchFamily="66" charset="0"/>
              </a:rPr>
            </a:br>
            <a:r>
              <a:rPr lang="hu-HU" altLang="hu-HU" sz="2800" b="1">
                <a:solidFill>
                  <a:srgbClr val="990000"/>
                </a:solidFill>
                <a:latin typeface="Comic Sans MS" panose="030F0702030302020204" pitchFamily="66" charset="0"/>
              </a:rPr>
              <a:t>Mit tudtunk róla régen és ma?</a:t>
            </a:r>
          </a:p>
        </p:txBody>
      </p:sp>
      <p:pic>
        <p:nvPicPr>
          <p:cNvPr id="12292" name="Picture 2" descr="E:\puzzle.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95838" y="3789363"/>
            <a:ext cx="28575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2C88D5BA-023E-4888-9D07-061E169F2D9F}" type="slidenum">
              <a:rPr lang="hu-HU" smtClean="0"/>
              <a:t>11</a:t>
            </a:fld>
            <a:endParaRPr lang="hu-HU"/>
          </a:p>
        </p:txBody>
      </p:sp>
    </p:spTree>
    <p:extLst>
      <p:ext uri="{BB962C8B-B14F-4D97-AF65-F5344CB8AC3E}">
        <p14:creationId xmlns:p14="http://schemas.microsoft.com/office/powerpoint/2010/main" val="3565349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2820" name="Picture 4" descr="E:\x ray.jpg"/>
          <p:cNvPicPr>
            <a:picLocks noChangeAspect="1" noChangeArrowheads="1"/>
          </p:cNvPicPr>
          <p:nvPr/>
        </p:nvPicPr>
        <p:blipFill>
          <a:blip r:embed="rId3" cstate="print">
            <a:extLst/>
          </a:blip>
          <a:srcRect/>
          <a:stretch>
            <a:fillRect/>
          </a:stretch>
        </p:blipFill>
        <p:spPr bwMode="auto">
          <a:xfrm>
            <a:off x="5330952" y="1205039"/>
            <a:ext cx="1115820" cy="1078460"/>
          </a:xfrm>
          <a:prstGeom prst="rect">
            <a:avLst/>
          </a:prstGeom>
          <a:ln>
            <a:noFill/>
          </a:ln>
          <a:effectLst>
            <a:softEdge rad="112500"/>
          </a:effectLst>
          <a:extLst/>
        </p:spPr>
      </p:pic>
      <p:pic>
        <p:nvPicPr>
          <p:cNvPr id="13315" name="Picture 3" descr="E:\CG_Chargaff.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5464" y="1333501"/>
            <a:ext cx="4008437" cy="283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2" descr="E:\chem.jpg"/>
          <p:cNvPicPr>
            <a:picLocks noChangeAspect="1" noChangeArrowheads="1"/>
          </p:cNvPicPr>
          <p:nvPr/>
        </p:nvPicPr>
        <p:blipFill>
          <a:blip r:embed="rId5">
            <a:extLst>
              <a:ext uri="{28A0092B-C50C-407E-A947-70E740481C1C}">
                <a14:useLocalDpi xmlns:a14="http://schemas.microsoft.com/office/drawing/2010/main" val="0"/>
              </a:ext>
            </a:extLst>
          </a:blip>
          <a:srcRect b="5769"/>
          <a:stretch>
            <a:fillRect/>
          </a:stretch>
        </p:blipFill>
        <p:spPr bwMode="auto">
          <a:xfrm>
            <a:off x="2020889" y="1744663"/>
            <a:ext cx="237807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Rectangle 13"/>
          <p:cNvSpPr>
            <a:spLocks noGrp="1" noChangeArrowheads="1"/>
          </p:cNvSpPr>
          <p:nvPr>
            <p:ph type="title"/>
          </p:nvPr>
        </p:nvSpPr>
        <p:spPr>
          <a:xfrm>
            <a:off x="1819275" y="241300"/>
            <a:ext cx="8420100" cy="558800"/>
          </a:xfrm>
        </p:spPr>
        <p:txBody>
          <a:bodyPr/>
          <a:lstStyle/>
          <a:p>
            <a:pPr eaLnBrk="1" hangingPunct="1">
              <a:defRPr/>
            </a:pPr>
            <a:r>
              <a:rPr lang="hu-HU" sz="2800" b="1" dirty="0">
                <a:solidFill>
                  <a:schemeClr val="accent2">
                    <a:lumMod val="75000"/>
                  </a:schemeClr>
                </a:solidFill>
                <a:latin typeface="Comic Sans MS" pitchFamily="66" charset="0"/>
              </a:rPr>
              <a:t>A kettős </a:t>
            </a:r>
            <a:r>
              <a:rPr lang="hu-HU" sz="2800" b="1" dirty="0" err="1">
                <a:solidFill>
                  <a:schemeClr val="accent2">
                    <a:lumMod val="75000"/>
                  </a:schemeClr>
                </a:solidFill>
                <a:latin typeface="Comic Sans MS" pitchFamily="66" charset="0"/>
              </a:rPr>
              <a:t>hélix</a:t>
            </a:r>
            <a:r>
              <a:rPr lang="hu-HU" sz="2800" b="1" dirty="0">
                <a:solidFill>
                  <a:schemeClr val="accent2">
                    <a:lumMod val="75000"/>
                  </a:schemeClr>
                </a:solidFill>
                <a:latin typeface="Comic Sans MS" pitchFamily="66" charset="0"/>
              </a:rPr>
              <a:t> modell előzményei</a:t>
            </a:r>
          </a:p>
        </p:txBody>
      </p:sp>
      <p:graphicFrame>
        <p:nvGraphicFramePr>
          <p:cNvPr id="3" name="Diagram 2"/>
          <p:cNvGraphicFramePr/>
          <p:nvPr/>
        </p:nvGraphicFramePr>
        <p:xfrm>
          <a:off x="3044952" y="2575761"/>
          <a:ext cx="5626100" cy="391583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2" name="Slide Number Placeholder 1"/>
          <p:cNvSpPr>
            <a:spLocks noGrp="1"/>
          </p:cNvSpPr>
          <p:nvPr>
            <p:ph type="sldNum" sz="quarter" idx="12"/>
          </p:nvPr>
        </p:nvSpPr>
        <p:spPr/>
        <p:txBody>
          <a:bodyPr/>
          <a:lstStyle/>
          <a:p>
            <a:fld id="{2C88D5BA-023E-4888-9D07-061E169F2D9F}" type="slidenum">
              <a:rPr lang="hu-HU" smtClean="0"/>
              <a:t>12</a:t>
            </a:fld>
            <a:endParaRPr lang="hu-HU"/>
          </a:p>
        </p:txBody>
      </p:sp>
    </p:spTree>
    <p:extLst>
      <p:ext uri="{BB962C8B-B14F-4D97-AF65-F5344CB8AC3E}">
        <p14:creationId xmlns:p14="http://schemas.microsoft.com/office/powerpoint/2010/main" val="9767153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descr="F08-04b_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1650" y="3814763"/>
            <a:ext cx="8832850" cy="272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5" descr="F08-04a_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1650" y="965200"/>
            <a:ext cx="8832850" cy="260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Rectangle 13"/>
          <p:cNvSpPr>
            <a:spLocks noGrp="1" noChangeArrowheads="1"/>
          </p:cNvSpPr>
          <p:nvPr>
            <p:ph type="title"/>
          </p:nvPr>
        </p:nvSpPr>
        <p:spPr>
          <a:xfrm>
            <a:off x="1968500" y="190500"/>
            <a:ext cx="8420100" cy="558800"/>
          </a:xfrm>
          <a:noFill/>
        </p:spPr>
        <p:txBody>
          <a:bodyPr/>
          <a:lstStyle/>
          <a:p>
            <a:pPr eaLnBrk="1" hangingPunct="1"/>
            <a:r>
              <a:rPr lang="hu-HU" altLang="hu-HU" sz="2800" b="1">
                <a:solidFill>
                  <a:srgbClr val="990000"/>
                </a:solidFill>
                <a:latin typeface="Comic Sans MS" panose="030F0702030302020204" pitchFamily="66" charset="0"/>
              </a:rPr>
              <a:t>A DNS kémiai összetevői</a:t>
            </a:r>
          </a:p>
        </p:txBody>
      </p:sp>
      <p:sp>
        <p:nvSpPr>
          <p:cNvPr id="2" name="Slide Number Placeholder 1"/>
          <p:cNvSpPr>
            <a:spLocks noGrp="1"/>
          </p:cNvSpPr>
          <p:nvPr>
            <p:ph type="sldNum" sz="quarter" idx="12"/>
          </p:nvPr>
        </p:nvSpPr>
        <p:spPr/>
        <p:txBody>
          <a:bodyPr/>
          <a:lstStyle/>
          <a:p>
            <a:fld id="{2C88D5BA-023E-4888-9D07-061E169F2D9F}" type="slidenum">
              <a:rPr lang="hu-HU" smtClean="0"/>
              <a:t>13</a:t>
            </a:fld>
            <a:endParaRPr lang="hu-HU"/>
          </a:p>
        </p:txBody>
      </p:sp>
    </p:spTree>
    <p:extLst>
      <p:ext uri="{BB962C8B-B14F-4D97-AF65-F5344CB8AC3E}">
        <p14:creationId xmlns:p14="http://schemas.microsoft.com/office/powerpoint/2010/main" val="17980259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968500" y="228600"/>
            <a:ext cx="8420100" cy="1143000"/>
          </a:xfrm>
        </p:spPr>
        <p:txBody>
          <a:bodyPr/>
          <a:lstStyle/>
          <a:p>
            <a:pPr eaLnBrk="1" hangingPunct="1"/>
            <a:r>
              <a:rPr lang="hu-HU" altLang="hu-HU" sz="2800" b="1">
                <a:solidFill>
                  <a:srgbClr val="990000"/>
                </a:solidFill>
                <a:latin typeface="Comic Sans MS" panose="030F0702030302020204" pitchFamily="66" charset="0"/>
              </a:rPr>
              <a:t>A DNS kémiai összetevői</a:t>
            </a:r>
          </a:p>
        </p:txBody>
      </p:sp>
      <p:sp>
        <p:nvSpPr>
          <p:cNvPr id="15363" name="Text Box 4"/>
          <p:cNvSpPr txBox="1">
            <a:spLocks noChangeArrowheads="1"/>
          </p:cNvSpPr>
          <p:nvPr/>
        </p:nvSpPr>
        <p:spPr bwMode="auto">
          <a:xfrm>
            <a:off x="1968500" y="1676401"/>
            <a:ext cx="8148638" cy="467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hu-HU" altLang="hu-HU" sz="2000">
                <a:solidFill>
                  <a:schemeClr val="tx2"/>
                </a:solidFill>
                <a:latin typeface="Comic Sans MS" panose="030F0702030302020204" pitchFamily="66" charset="0"/>
              </a:rPr>
              <a:t>A DNS kémiai felépítésének alapegysége a nukleotid.</a:t>
            </a:r>
          </a:p>
          <a:p>
            <a:pPr eaLnBrk="1" hangingPunct="1">
              <a:spcBef>
                <a:spcPct val="50000"/>
              </a:spcBef>
              <a:buFontTx/>
              <a:buNone/>
            </a:pPr>
            <a:r>
              <a:rPr lang="hu-HU" altLang="hu-HU" sz="2000">
                <a:solidFill>
                  <a:schemeClr val="tx2"/>
                </a:solidFill>
                <a:latin typeface="Comic Sans MS" panose="030F0702030302020204" pitchFamily="66" charset="0"/>
              </a:rPr>
              <a:t>A nukleotid foszfátot, dezoxiribóz cukrot és négy szerves bázisból egyet tartalmaz. </a:t>
            </a:r>
          </a:p>
          <a:p>
            <a:pPr eaLnBrk="1" hangingPunct="1">
              <a:spcBef>
                <a:spcPct val="50000"/>
              </a:spcBef>
              <a:buFontTx/>
              <a:buNone/>
            </a:pPr>
            <a:r>
              <a:rPr lang="hu-HU" altLang="hu-HU" sz="2000">
                <a:solidFill>
                  <a:schemeClr val="tx2"/>
                </a:solidFill>
                <a:latin typeface="Comic Sans MS" panose="030F0702030302020204" pitchFamily="66" charset="0"/>
              </a:rPr>
              <a:t>A négy bázis az adenin, a guanin, a citozin és a timin.</a:t>
            </a:r>
          </a:p>
          <a:p>
            <a:pPr eaLnBrk="1" hangingPunct="1">
              <a:spcBef>
                <a:spcPct val="50000"/>
              </a:spcBef>
              <a:buFontTx/>
              <a:buNone/>
            </a:pPr>
            <a:r>
              <a:rPr lang="hu-HU" altLang="hu-HU" sz="2000">
                <a:solidFill>
                  <a:schemeClr val="tx2"/>
                </a:solidFill>
                <a:latin typeface="Comic Sans MS" panose="030F0702030302020204" pitchFamily="66" charset="0"/>
              </a:rPr>
              <a:t>A cukor és a bázis alkotta egység a nukleozid: dezoxiadenozin, dezoxiguanozin, dezoxicitidin, dezoxitimidin.</a:t>
            </a:r>
          </a:p>
          <a:p>
            <a:pPr eaLnBrk="1" hangingPunct="1">
              <a:spcBef>
                <a:spcPct val="50000"/>
              </a:spcBef>
              <a:buFontTx/>
              <a:buNone/>
            </a:pPr>
            <a:r>
              <a:rPr lang="hu-HU" altLang="hu-HU" sz="2000">
                <a:solidFill>
                  <a:schemeClr val="tx2"/>
                </a:solidFill>
                <a:latin typeface="Comic Sans MS" panose="030F0702030302020204" pitchFamily="66" charset="0"/>
              </a:rPr>
              <a:t>A nukleotidok teljes kémiai neve:		rövidítése</a:t>
            </a:r>
          </a:p>
          <a:p>
            <a:pPr eaLnBrk="1" hangingPunct="1">
              <a:lnSpc>
                <a:spcPct val="60000"/>
              </a:lnSpc>
              <a:spcBef>
                <a:spcPct val="50000"/>
              </a:spcBef>
              <a:buFontTx/>
              <a:buNone/>
            </a:pPr>
            <a:r>
              <a:rPr lang="hu-HU" altLang="hu-HU" sz="2000">
                <a:solidFill>
                  <a:schemeClr val="tx2"/>
                </a:solidFill>
                <a:latin typeface="Comic Sans MS" panose="030F0702030302020204" pitchFamily="66" charset="0"/>
              </a:rPr>
              <a:t>	dezoxiadenozin 5’-monofoszfát, dAMP	    - A</a:t>
            </a:r>
          </a:p>
          <a:p>
            <a:pPr eaLnBrk="1" hangingPunct="1">
              <a:lnSpc>
                <a:spcPct val="60000"/>
              </a:lnSpc>
              <a:spcBef>
                <a:spcPct val="50000"/>
              </a:spcBef>
              <a:buFontTx/>
              <a:buNone/>
            </a:pPr>
            <a:r>
              <a:rPr lang="hu-HU" altLang="hu-HU" sz="2000">
                <a:solidFill>
                  <a:schemeClr val="tx2"/>
                </a:solidFill>
                <a:latin typeface="Comic Sans MS" panose="030F0702030302020204" pitchFamily="66" charset="0"/>
              </a:rPr>
              <a:t>	dezoxiguanozin 5’-monofoszfát, dGMP	    - G</a:t>
            </a:r>
          </a:p>
          <a:p>
            <a:pPr eaLnBrk="1" hangingPunct="1">
              <a:lnSpc>
                <a:spcPct val="60000"/>
              </a:lnSpc>
              <a:spcBef>
                <a:spcPct val="50000"/>
              </a:spcBef>
              <a:buFontTx/>
              <a:buNone/>
            </a:pPr>
            <a:r>
              <a:rPr lang="hu-HU" altLang="hu-HU" sz="2000">
                <a:solidFill>
                  <a:schemeClr val="tx2"/>
                </a:solidFill>
                <a:latin typeface="Comic Sans MS" panose="030F0702030302020204" pitchFamily="66" charset="0"/>
              </a:rPr>
              <a:t>	dezoxicitidin 5’-monofoszfát, dCMP	    - C</a:t>
            </a:r>
          </a:p>
          <a:p>
            <a:pPr eaLnBrk="1" hangingPunct="1">
              <a:lnSpc>
                <a:spcPct val="60000"/>
              </a:lnSpc>
              <a:spcBef>
                <a:spcPct val="50000"/>
              </a:spcBef>
              <a:buFontTx/>
              <a:buNone/>
            </a:pPr>
            <a:r>
              <a:rPr lang="hu-HU" altLang="hu-HU" sz="2000">
                <a:solidFill>
                  <a:schemeClr val="tx2"/>
                </a:solidFill>
                <a:latin typeface="Comic Sans MS" panose="030F0702030302020204" pitchFamily="66" charset="0"/>
              </a:rPr>
              <a:t>	dezoxitimidin 5’-monofoszfát, dTMP	    - T</a:t>
            </a:r>
          </a:p>
          <a:p>
            <a:pPr eaLnBrk="1" hangingPunct="1">
              <a:spcBef>
                <a:spcPct val="50000"/>
              </a:spcBef>
              <a:buFontTx/>
              <a:buNone/>
            </a:pPr>
            <a:endParaRPr lang="hu-HU" altLang="hu-HU" sz="2000">
              <a:solidFill>
                <a:schemeClr val="tx2"/>
              </a:solidFill>
              <a:latin typeface="Comic Sans MS" panose="030F0702030302020204" pitchFamily="66" charset="0"/>
            </a:endParaRPr>
          </a:p>
        </p:txBody>
      </p:sp>
      <p:sp>
        <p:nvSpPr>
          <p:cNvPr id="2" name="Slide Number Placeholder 1"/>
          <p:cNvSpPr>
            <a:spLocks noGrp="1"/>
          </p:cNvSpPr>
          <p:nvPr>
            <p:ph type="sldNum" sz="quarter" idx="12"/>
          </p:nvPr>
        </p:nvSpPr>
        <p:spPr/>
        <p:txBody>
          <a:bodyPr/>
          <a:lstStyle/>
          <a:p>
            <a:fld id="{2C88D5BA-023E-4888-9D07-061E169F2D9F}" type="slidenum">
              <a:rPr lang="hu-HU" smtClean="0"/>
              <a:t>14</a:t>
            </a:fld>
            <a:endParaRPr lang="hu-HU"/>
          </a:p>
        </p:txBody>
      </p:sp>
    </p:spTree>
    <p:extLst>
      <p:ext uri="{BB962C8B-B14F-4D97-AF65-F5344CB8AC3E}">
        <p14:creationId xmlns:p14="http://schemas.microsoft.com/office/powerpoint/2010/main" val="26843508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6"/>
          <p:cNvSpPr txBox="1">
            <a:spLocks noChangeArrowheads="1"/>
          </p:cNvSpPr>
          <p:nvPr/>
        </p:nvSpPr>
        <p:spPr bwMode="auto">
          <a:xfrm>
            <a:off x="2051050" y="1447801"/>
            <a:ext cx="8420100" cy="394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hu-HU" altLang="hu-HU" sz="1800">
                <a:solidFill>
                  <a:schemeClr val="tx2"/>
                </a:solidFill>
                <a:latin typeface="Comic Sans MS" panose="030F0702030302020204" pitchFamily="66" charset="0"/>
              </a:rPr>
              <a:t>Kölönböző élőlényekből kivonható DNS összetételének vizsgálata érdekes törvényszerűségeket tárt fel. A törvényszerűségeket Erwin Chargaff ismerte fel:</a:t>
            </a:r>
          </a:p>
          <a:p>
            <a:pPr eaLnBrk="1" hangingPunct="1">
              <a:spcBef>
                <a:spcPct val="50000"/>
              </a:spcBef>
              <a:buFontTx/>
              <a:buNone/>
            </a:pPr>
            <a:endParaRPr lang="hu-HU" altLang="hu-HU" sz="1800">
              <a:solidFill>
                <a:schemeClr val="tx2"/>
              </a:solidFill>
              <a:latin typeface="Comic Sans MS" panose="030F0702030302020204" pitchFamily="66" charset="0"/>
            </a:endParaRPr>
          </a:p>
          <a:p>
            <a:pPr eaLnBrk="1" hangingPunct="1">
              <a:spcBef>
                <a:spcPct val="50000"/>
              </a:spcBef>
              <a:buFontTx/>
              <a:buAutoNum type="arabicPeriod"/>
            </a:pPr>
            <a:r>
              <a:rPr lang="hu-HU" altLang="hu-HU" sz="1800">
                <a:solidFill>
                  <a:schemeClr val="tx2"/>
                </a:solidFill>
                <a:latin typeface="Comic Sans MS" panose="030F0702030302020204" pitchFamily="66" charset="0"/>
              </a:rPr>
              <a:t>Az élőlényekből származó DNS-ekben a pirimidin nukleotidok  (</a:t>
            </a:r>
            <a:r>
              <a:rPr lang="hu-HU" altLang="hu-HU" sz="1800" i="1">
                <a:solidFill>
                  <a:schemeClr val="accent2"/>
                </a:solidFill>
                <a:latin typeface="Comic Sans MS" panose="030F0702030302020204" pitchFamily="66" charset="0"/>
              </a:rPr>
              <a:t>T</a:t>
            </a:r>
            <a:r>
              <a:rPr lang="hu-HU" altLang="hu-HU" sz="1800">
                <a:solidFill>
                  <a:schemeClr val="tx2"/>
                </a:solidFill>
                <a:latin typeface="Comic Sans MS" panose="030F0702030302020204" pitchFamily="66" charset="0"/>
              </a:rPr>
              <a:t> + </a:t>
            </a:r>
            <a:r>
              <a:rPr lang="hu-HU" altLang="hu-HU" sz="1800" i="1">
                <a:solidFill>
                  <a:schemeClr val="accent2"/>
                </a:solidFill>
                <a:latin typeface="Comic Sans MS" panose="030F0702030302020204" pitchFamily="66" charset="0"/>
              </a:rPr>
              <a:t>C</a:t>
            </a:r>
            <a:r>
              <a:rPr lang="hu-HU" altLang="hu-HU" sz="1800">
                <a:solidFill>
                  <a:schemeClr val="tx2"/>
                </a:solidFill>
                <a:latin typeface="Comic Sans MS" panose="030F0702030302020204" pitchFamily="66" charset="0"/>
              </a:rPr>
              <a:t>) mennyisége egyenlő a purin (</a:t>
            </a:r>
            <a:r>
              <a:rPr lang="hu-HU" altLang="hu-HU" sz="1800" i="1">
                <a:solidFill>
                  <a:schemeClr val="accent2"/>
                </a:solidFill>
                <a:latin typeface="Comic Sans MS" panose="030F0702030302020204" pitchFamily="66" charset="0"/>
              </a:rPr>
              <a:t>A</a:t>
            </a:r>
            <a:r>
              <a:rPr lang="hu-HU" altLang="hu-HU" sz="1800" i="1">
                <a:solidFill>
                  <a:schemeClr val="tx2"/>
                </a:solidFill>
                <a:latin typeface="Comic Sans MS" panose="030F0702030302020204" pitchFamily="66" charset="0"/>
              </a:rPr>
              <a:t> + </a:t>
            </a:r>
            <a:r>
              <a:rPr lang="hu-HU" altLang="hu-HU" sz="1800" i="1">
                <a:solidFill>
                  <a:schemeClr val="accent2"/>
                </a:solidFill>
                <a:latin typeface="Comic Sans MS" panose="030F0702030302020204" pitchFamily="66" charset="0"/>
              </a:rPr>
              <a:t>G</a:t>
            </a:r>
            <a:r>
              <a:rPr lang="hu-HU" altLang="hu-HU" sz="1800">
                <a:solidFill>
                  <a:schemeClr val="tx2"/>
                </a:solidFill>
                <a:latin typeface="Comic Sans MS" panose="030F0702030302020204" pitchFamily="66" charset="0"/>
              </a:rPr>
              <a:t>) nukleotidok mennyiségével</a:t>
            </a:r>
          </a:p>
          <a:p>
            <a:pPr eaLnBrk="1" hangingPunct="1">
              <a:spcBef>
                <a:spcPct val="50000"/>
              </a:spcBef>
              <a:buFontTx/>
              <a:buAutoNum type="arabicPeriod"/>
            </a:pPr>
            <a:endParaRPr lang="hu-HU" altLang="hu-HU" sz="1800">
              <a:solidFill>
                <a:schemeClr val="tx2"/>
              </a:solidFill>
              <a:latin typeface="Comic Sans MS" panose="030F0702030302020204" pitchFamily="66" charset="0"/>
            </a:endParaRPr>
          </a:p>
          <a:p>
            <a:pPr eaLnBrk="1" hangingPunct="1">
              <a:spcBef>
                <a:spcPct val="50000"/>
              </a:spcBef>
              <a:buFontTx/>
              <a:buAutoNum type="arabicPeriod"/>
            </a:pPr>
            <a:r>
              <a:rPr lang="hu-HU" altLang="hu-HU" sz="1800">
                <a:solidFill>
                  <a:schemeClr val="tx2"/>
                </a:solidFill>
                <a:latin typeface="Comic Sans MS" panose="030F0702030302020204" pitchFamily="66" charset="0"/>
              </a:rPr>
              <a:t>A </a:t>
            </a:r>
            <a:r>
              <a:rPr lang="hu-HU" altLang="hu-HU" sz="1800" i="1">
                <a:solidFill>
                  <a:schemeClr val="accent2"/>
                </a:solidFill>
                <a:latin typeface="Comic Sans MS" panose="030F0702030302020204" pitchFamily="66" charset="0"/>
              </a:rPr>
              <a:t>T</a:t>
            </a:r>
            <a:r>
              <a:rPr lang="hu-HU" altLang="hu-HU" sz="1800">
                <a:solidFill>
                  <a:schemeClr val="tx2"/>
                </a:solidFill>
                <a:latin typeface="Comic Sans MS" panose="030F0702030302020204" pitchFamily="66" charset="0"/>
              </a:rPr>
              <a:t> mennyisége egyenlő az </a:t>
            </a:r>
            <a:r>
              <a:rPr lang="hu-HU" altLang="hu-HU" sz="1800" i="1">
                <a:solidFill>
                  <a:schemeClr val="accent2"/>
                </a:solidFill>
                <a:latin typeface="Comic Sans MS" panose="030F0702030302020204" pitchFamily="66" charset="0"/>
              </a:rPr>
              <a:t>A</a:t>
            </a:r>
            <a:r>
              <a:rPr lang="hu-HU" altLang="hu-HU" sz="1800">
                <a:solidFill>
                  <a:schemeClr val="tx2"/>
                </a:solidFill>
                <a:latin typeface="Comic Sans MS" panose="030F0702030302020204" pitchFamily="66" charset="0"/>
              </a:rPr>
              <a:t>-val, és </a:t>
            </a:r>
            <a:r>
              <a:rPr lang="hu-HU" altLang="hu-HU" sz="1800" i="1">
                <a:solidFill>
                  <a:schemeClr val="accent2"/>
                </a:solidFill>
                <a:latin typeface="Comic Sans MS" panose="030F0702030302020204" pitchFamily="66" charset="0"/>
              </a:rPr>
              <a:t>C</a:t>
            </a:r>
            <a:r>
              <a:rPr lang="hu-HU" altLang="hu-HU" sz="1800">
                <a:solidFill>
                  <a:schemeClr val="tx2"/>
                </a:solidFill>
                <a:latin typeface="Comic Sans MS" panose="030F0702030302020204" pitchFamily="66" charset="0"/>
              </a:rPr>
              <a:t> mennyisége egyenlő </a:t>
            </a:r>
            <a:r>
              <a:rPr lang="hu-HU" altLang="hu-HU" sz="1800" i="1">
                <a:solidFill>
                  <a:schemeClr val="accent2"/>
                </a:solidFill>
                <a:latin typeface="Comic Sans MS" panose="030F0702030302020204" pitchFamily="66" charset="0"/>
              </a:rPr>
              <a:t>G</a:t>
            </a:r>
            <a:r>
              <a:rPr lang="hu-HU" altLang="hu-HU" sz="1800">
                <a:solidFill>
                  <a:schemeClr val="tx2"/>
                </a:solidFill>
                <a:latin typeface="Comic Sans MS" panose="030F0702030302020204" pitchFamily="66" charset="0"/>
              </a:rPr>
              <a:t>-vel </a:t>
            </a:r>
          </a:p>
          <a:p>
            <a:pPr eaLnBrk="1" hangingPunct="1">
              <a:spcBef>
                <a:spcPct val="50000"/>
              </a:spcBef>
              <a:buFontTx/>
              <a:buAutoNum type="arabicPeriod"/>
            </a:pPr>
            <a:endParaRPr lang="hu-HU" altLang="hu-HU" sz="1800">
              <a:solidFill>
                <a:schemeClr val="tx2"/>
              </a:solidFill>
              <a:latin typeface="Comic Sans MS" panose="030F0702030302020204" pitchFamily="66" charset="0"/>
            </a:endParaRPr>
          </a:p>
          <a:p>
            <a:pPr eaLnBrk="1" hangingPunct="1">
              <a:spcBef>
                <a:spcPct val="50000"/>
              </a:spcBef>
              <a:buFontTx/>
              <a:buNone/>
            </a:pPr>
            <a:r>
              <a:rPr lang="hu-HU" altLang="hu-HU" sz="1800">
                <a:solidFill>
                  <a:schemeClr val="tx2"/>
                </a:solidFill>
                <a:latin typeface="Comic Sans MS" panose="030F0702030302020204" pitchFamily="66" charset="0"/>
              </a:rPr>
              <a:t>Azonban </a:t>
            </a:r>
            <a:r>
              <a:rPr lang="hu-HU" altLang="hu-HU" sz="1800" i="1">
                <a:solidFill>
                  <a:schemeClr val="accent2"/>
                </a:solidFill>
                <a:latin typeface="Comic Sans MS" panose="030F0702030302020204" pitchFamily="66" charset="0"/>
              </a:rPr>
              <a:t>A </a:t>
            </a:r>
            <a:r>
              <a:rPr lang="hu-HU" altLang="hu-HU" sz="1800" i="1">
                <a:solidFill>
                  <a:schemeClr val="tx2"/>
                </a:solidFill>
                <a:latin typeface="Comic Sans MS" panose="030F0702030302020204" pitchFamily="66" charset="0"/>
              </a:rPr>
              <a:t>+ </a:t>
            </a:r>
            <a:r>
              <a:rPr lang="hu-HU" altLang="hu-HU" sz="1800" i="1">
                <a:solidFill>
                  <a:schemeClr val="accent2"/>
                </a:solidFill>
                <a:latin typeface="Comic Sans MS" panose="030F0702030302020204" pitchFamily="66" charset="0"/>
              </a:rPr>
              <a:t>T</a:t>
            </a:r>
            <a:r>
              <a:rPr lang="hu-HU" altLang="hu-HU" sz="1800">
                <a:solidFill>
                  <a:schemeClr val="accent2"/>
                </a:solidFill>
                <a:latin typeface="Comic Sans MS" panose="030F0702030302020204" pitchFamily="66" charset="0"/>
              </a:rPr>
              <a:t> </a:t>
            </a:r>
            <a:r>
              <a:rPr lang="hu-HU" altLang="hu-HU" sz="1800">
                <a:solidFill>
                  <a:schemeClr val="tx2"/>
                </a:solidFill>
                <a:latin typeface="Comic Sans MS" panose="030F0702030302020204" pitchFamily="66" charset="0"/>
              </a:rPr>
              <a:t>és </a:t>
            </a:r>
            <a:r>
              <a:rPr lang="hu-HU" altLang="hu-HU" sz="1800" i="1">
                <a:solidFill>
                  <a:schemeClr val="accent2"/>
                </a:solidFill>
                <a:latin typeface="Comic Sans MS" panose="030F0702030302020204" pitchFamily="66" charset="0"/>
              </a:rPr>
              <a:t>C</a:t>
            </a:r>
            <a:r>
              <a:rPr lang="hu-HU" altLang="hu-HU" sz="1800" i="1">
                <a:solidFill>
                  <a:schemeClr val="tx2"/>
                </a:solidFill>
                <a:latin typeface="Comic Sans MS" panose="030F0702030302020204" pitchFamily="66" charset="0"/>
              </a:rPr>
              <a:t> + </a:t>
            </a:r>
            <a:r>
              <a:rPr lang="hu-HU" altLang="hu-HU" sz="1800" i="1">
                <a:solidFill>
                  <a:schemeClr val="accent2"/>
                </a:solidFill>
                <a:latin typeface="Comic Sans MS" panose="030F0702030302020204" pitchFamily="66" charset="0"/>
              </a:rPr>
              <a:t>G</a:t>
            </a:r>
            <a:r>
              <a:rPr lang="hu-HU" altLang="hu-HU" sz="1800">
                <a:solidFill>
                  <a:schemeClr val="tx2"/>
                </a:solidFill>
                <a:latin typeface="Comic Sans MS" panose="030F0702030302020204" pitchFamily="66" charset="0"/>
              </a:rPr>
              <a:t> mennyiségek nem feltétlenül egyenlők, azok aránya jellemző az élőlényre amiből a DNS származik</a:t>
            </a:r>
          </a:p>
        </p:txBody>
      </p:sp>
      <p:sp>
        <p:nvSpPr>
          <p:cNvPr id="16387" name="Rectangle 8"/>
          <p:cNvSpPr>
            <a:spLocks noGrp="1" noChangeArrowheads="1"/>
          </p:cNvSpPr>
          <p:nvPr>
            <p:ph type="title"/>
          </p:nvPr>
        </p:nvSpPr>
        <p:spPr>
          <a:xfrm>
            <a:off x="1885950" y="381000"/>
            <a:ext cx="8420100" cy="685800"/>
          </a:xfrm>
        </p:spPr>
        <p:txBody>
          <a:bodyPr/>
          <a:lstStyle/>
          <a:p>
            <a:pPr eaLnBrk="1" hangingPunct="1"/>
            <a:r>
              <a:rPr lang="hu-HU" altLang="hu-HU" sz="2400" b="1">
                <a:solidFill>
                  <a:srgbClr val="990000"/>
                </a:solidFill>
                <a:latin typeface="Comic Sans MS" panose="030F0702030302020204" pitchFamily="66" charset="0"/>
              </a:rPr>
              <a:t>A Chargaff szabályok </a:t>
            </a:r>
            <a:r>
              <a:rPr lang="hu-HU" altLang="hu-HU" sz="1800">
                <a:solidFill>
                  <a:srgbClr val="990000"/>
                </a:solidFill>
                <a:latin typeface="Comic Sans MS" panose="030F0702030302020204" pitchFamily="66" charset="0"/>
              </a:rPr>
              <a:t>(1950)</a:t>
            </a:r>
          </a:p>
        </p:txBody>
      </p:sp>
      <p:sp>
        <p:nvSpPr>
          <p:cNvPr id="2" name="Slide Number Placeholder 1"/>
          <p:cNvSpPr>
            <a:spLocks noGrp="1"/>
          </p:cNvSpPr>
          <p:nvPr>
            <p:ph type="sldNum" sz="quarter" idx="12"/>
          </p:nvPr>
        </p:nvSpPr>
        <p:spPr/>
        <p:txBody>
          <a:bodyPr/>
          <a:lstStyle/>
          <a:p>
            <a:fld id="{2C88D5BA-023E-4888-9D07-061E169F2D9F}" type="slidenum">
              <a:rPr lang="hu-HU" smtClean="0"/>
              <a:t>15</a:t>
            </a:fld>
            <a:endParaRPr lang="hu-HU"/>
          </a:p>
        </p:txBody>
      </p:sp>
    </p:spTree>
    <p:extLst>
      <p:ext uri="{BB962C8B-B14F-4D97-AF65-F5344CB8AC3E}">
        <p14:creationId xmlns:p14="http://schemas.microsoft.com/office/powerpoint/2010/main" val="21536334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3" descr="T08-01_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8100" y="1295400"/>
            <a:ext cx="9575800" cy="481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Text Box 4"/>
          <p:cNvSpPr txBox="1">
            <a:spLocks noChangeArrowheads="1"/>
          </p:cNvSpPr>
          <p:nvPr/>
        </p:nvSpPr>
        <p:spPr bwMode="auto">
          <a:xfrm>
            <a:off x="3365500" y="304800"/>
            <a:ext cx="4984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hu-HU" altLang="hu-HU" sz="2400" b="1">
                <a:solidFill>
                  <a:srgbClr val="990000"/>
                </a:solidFill>
                <a:latin typeface="Comic Sans MS" panose="030F0702030302020204" pitchFamily="66" charset="0"/>
              </a:rPr>
              <a:t>Példák a Chargaff szabályokra</a:t>
            </a:r>
          </a:p>
        </p:txBody>
      </p:sp>
      <p:sp>
        <p:nvSpPr>
          <p:cNvPr id="2" name="Slide Number Placeholder 1"/>
          <p:cNvSpPr>
            <a:spLocks noGrp="1"/>
          </p:cNvSpPr>
          <p:nvPr>
            <p:ph type="sldNum" sz="quarter" idx="12"/>
          </p:nvPr>
        </p:nvSpPr>
        <p:spPr/>
        <p:txBody>
          <a:bodyPr/>
          <a:lstStyle/>
          <a:p>
            <a:fld id="{2C88D5BA-023E-4888-9D07-061E169F2D9F}" type="slidenum">
              <a:rPr lang="hu-HU" smtClean="0"/>
              <a:t>16</a:t>
            </a:fld>
            <a:endParaRPr lang="hu-HU"/>
          </a:p>
        </p:txBody>
      </p:sp>
    </p:spTree>
    <p:extLst>
      <p:ext uri="{BB962C8B-B14F-4D97-AF65-F5344CB8AC3E}">
        <p14:creationId xmlns:p14="http://schemas.microsoft.com/office/powerpoint/2010/main" val="27863329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3" descr="CMCC09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5550" y="1219201"/>
            <a:ext cx="4819650" cy="473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4"/>
          <p:cNvSpPr>
            <a:spLocks noChangeArrowheads="1"/>
          </p:cNvSpPr>
          <p:nvPr/>
        </p:nvSpPr>
        <p:spPr bwMode="auto">
          <a:xfrm>
            <a:off x="3416300" y="195263"/>
            <a:ext cx="53213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hu-HU" altLang="hu-HU" sz="2400" b="1">
                <a:solidFill>
                  <a:srgbClr val="990000"/>
                </a:solidFill>
                <a:latin typeface="Comic Sans MS" panose="030F0702030302020204" pitchFamily="66" charset="0"/>
              </a:rPr>
              <a:t>A DNS röntgen diffrakciós képe</a:t>
            </a:r>
            <a:r>
              <a:rPr lang="hu-HU" altLang="hu-HU" sz="2000" b="1">
                <a:solidFill>
                  <a:schemeClr val="tx2"/>
                </a:solidFill>
                <a:latin typeface="Comic Sans MS" panose="030F0702030302020204" pitchFamily="66" charset="0"/>
              </a:rPr>
              <a:t> </a:t>
            </a:r>
            <a:r>
              <a:rPr lang="hu-HU" altLang="hu-HU" sz="2000">
                <a:solidFill>
                  <a:schemeClr val="tx2"/>
                </a:solidFill>
                <a:latin typeface="Comic Sans MS" panose="030F0702030302020204" pitchFamily="66" charset="0"/>
              </a:rPr>
              <a:t>(R.Franklin és M.Wilkins, 1953)</a:t>
            </a:r>
          </a:p>
        </p:txBody>
      </p:sp>
      <p:pic>
        <p:nvPicPr>
          <p:cNvPr id="18436" name="Picture 6"/>
          <p:cNvPicPr>
            <a:picLocks noGrp="1" noChangeAspect="1" noChangeArrowheads="1"/>
          </p:cNvPicPr>
          <p:nvPr>
            <p:ph/>
          </p:nvPr>
        </p:nvPicPr>
        <p:blipFill>
          <a:blip r:embed="rId4">
            <a:extLst>
              <a:ext uri="{28A0092B-C50C-407E-A947-70E740481C1C}">
                <a14:useLocalDpi xmlns:a14="http://schemas.microsoft.com/office/drawing/2010/main" val="0"/>
              </a:ext>
            </a:extLst>
          </a:blip>
          <a:srcRect t="35880"/>
          <a:stretch>
            <a:fillRect/>
          </a:stretch>
        </p:blipFill>
        <p:spPr>
          <a:xfrm>
            <a:off x="6121400" y="1633538"/>
            <a:ext cx="4953000" cy="4271962"/>
          </a:xfrm>
          <a:noFill/>
        </p:spPr>
      </p:pic>
      <p:sp>
        <p:nvSpPr>
          <p:cNvPr id="2" name="Slide Number Placeholder 1"/>
          <p:cNvSpPr>
            <a:spLocks noGrp="1"/>
          </p:cNvSpPr>
          <p:nvPr>
            <p:ph type="sldNum" sz="quarter" idx="12"/>
          </p:nvPr>
        </p:nvSpPr>
        <p:spPr/>
        <p:txBody>
          <a:bodyPr/>
          <a:lstStyle/>
          <a:p>
            <a:fld id="{030C48DB-996D-4527-A1C6-04EACE7A1451}" type="slidenum">
              <a:rPr lang="hu-HU" altLang="hu-HU" smtClean="0"/>
              <a:pPr/>
              <a:t>17</a:t>
            </a:fld>
            <a:endParaRPr lang="hu-HU" altLang="hu-HU"/>
          </a:p>
        </p:txBody>
      </p:sp>
    </p:spTree>
    <p:extLst>
      <p:ext uri="{BB962C8B-B14F-4D97-AF65-F5344CB8AC3E}">
        <p14:creationId xmlns:p14="http://schemas.microsoft.com/office/powerpoint/2010/main" val="25257382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3"/>
          <p:cNvSpPr txBox="1">
            <a:spLocks noChangeArrowheads="1"/>
          </p:cNvSpPr>
          <p:nvPr/>
        </p:nvSpPr>
        <p:spPr bwMode="auto">
          <a:xfrm>
            <a:off x="2216150" y="228600"/>
            <a:ext cx="80899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hu-HU" altLang="hu-HU" sz="2400" b="1">
                <a:solidFill>
                  <a:srgbClr val="990000"/>
                </a:solidFill>
                <a:latin typeface="Comic Sans MS" panose="030F0702030302020204" pitchFamily="66" charset="0"/>
              </a:rPr>
              <a:t>A DNS (B forma) röntgen diffrakciós képe</a:t>
            </a:r>
            <a:r>
              <a:rPr lang="hu-HU" altLang="hu-HU" sz="2400" b="1">
                <a:solidFill>
                  <a:schemeClr val="tx2"/>
                </a:solidFill>
                <a:latin typeface="Comic Sans MS" panose="030F0702030302020204" pitchFamily="66" charset="0"/>
              </a:rPr>
              <a:t> </a:t>
            </a:r>
          </a:p>
          <a:p>
            <a:pPr algn="ctr" eaLnBrk="1" hangingPunct="1">
              <a:spcBef>
                <a:spcPct val="50000"/>
              </a:spcBef>
              <a:buFontTx/>
              <a:buNone/>
            </a:pPr>
            <a:r>
              <a:rPr lang="hu-HU" altLang="hu-HU" sz="2000">
                <a:solidFill>
                  <a:schemeClr val="tx2"/>
                </a:solidFill>
                <a:latin typeface="Comic Sans MS" panose="030F0702030302020204" pitchFamily="66" charset="0"/>
              </a:rPr>
              <a:t>(R.Franklin és M.Wilkins, 1953)</a:t>
            </a:r>
          </a:p>
        </p:txBody>
      </p:sp>
      <p:sp>
        <p:nvSpPr>
          <p:cNvPr id="19459" name="Rectangle 4"/>
          <p:cNvSpPr>
            <a:spLocks noChangeArrowheads="1"/>
          </p:cNvSpPr>
          <p:nvPr/>
        </p:nvSpPr>
        <p:spPr bwMode="auto">
          <a:xfrm>
            <a:off x="2959100" y="4821239"/>
            <a:ext cx="6851650"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hu-HU" altLang="hu-HU" sz="2000">
                <a:solidFill>
                  <a:schemeClr val="tx2"/>
                </a:solidFill>
                <a:latin typeface="Comic Sans MS" panose="030F0702030302020204" pitchFamily="66" charset="0"/>
              </a:rPr>
              <a:t>A röntgen diffrakcióval kapott adatok azt jelezték, hogy </a:t>
            </a:r>
          </a:p>
          <a:p>
            <a:pPr eaLnBrk="1" hangingPunct="1">
              <a:spcBef>
                <a:spcPct val="0"/>
              </a:spcBef>
              <a:buFontTx/>
              <a:buNone/>
            </a:pPr>
            <a:r>
              <a:rPr lang="hu-HU" altLang="hu-HU" sz="2000">
                <a:solidFill>
                  <a:schemeClr val="tx2"/>
                </a:solidFill>
                <a:latin typeface="Comic Sans MS" panose="030F0702030302020204" pitchFamily="66" charset="0"/>
              </a:rPr>
              <a:t>	- a molekula fonálszerű </a:t>
            </a:r>
          </a:p>
          <a:p>
            <a:pPr eaLnBrk="1" hangingPunct="1">
              <a:spcBef>
                <a:spcPct val="0"/>
              </a:spcBef>
              <a:buFontTx/>
              <a:buNone/>
            </a:pPr>
            <a:r>
              <a:rPr lang="hu-HU" altLang="hu-HU" sz="2000">
                <a:solidFill>
                  <a:schemeClr val="tx2"/>
                </a:solidFill>
                <a:latin typeface="Comic Sans MS" panose="030F0702030302020204" pitchFamily="66" charset="0"/>
              </a:rPr>
              <a:t>	- a fonál két párhuzamos szerkezetből áll </a:t>
            </a:r>
          </a:p>
          <a:p>
            <a:pPr eaLnBrk="1" hangingPunct="1">
              <a:spcBef>
                <a:spcPct val="0"/>
              </a:spcBef>
              <a:buFontTx/>
              <a:buNone/>
            </a:pPr>
            <a:r>
              <a:rPr lang="hu-HU" altLang="hu-HU" sz="2000">
                <a:solidFill>
                  <a:schemeClr val="tx2"/>
                </a:solidFill>
                <a:latin typeface="Comic Sans MS" panose="030F0702030302020204" pitchFamily="66" charset="0"/>
              </a:rPr>
              <a:t>	- egyenletes átmérőjű </a:t>
            </a:r>
          </a:p>
          <a:p>
            <a:pPr eaLnBrk="1" hangingPunct="1">
              <a:spcBef>
                <a:spcPct val="0"/>
              </a:spcBef>
              <a:buFontTx/>
              <a:buNone/>
            </a:pPr>
            <a:r>
              <a:rPr lang="hu-HU" altLang="hu-HU" sz="2000">
                <a:solidFill>
                  <a:schemeClr val="tx2"/>
                </a:solidFill>
                <a:latin typeface="Comic Sans MS" panose="030F0702030302020204" pitchFamily="66" charset="0"/>
              </a:rPr>
              <a:t>	- spirál alakú</a:t>
            </a:r>
            <a:endParaRPr lang="en-GB" altLang="hu-HU" sz="2000">
              <a:solidFill>
                <a:schemeClr val="tx2"/>
              </a:solidFill>
              <a:latin typeface="Comic Sans MS" panose="030F0702030302020204" pitchFamily="66" charset="0"/>
            </a:endParaRPr>
          </a:p>
        </p:txBody>
      </p:sp>
      <p:pic>
        <p:nvPicPr>
          <p:cNvPr id="19460" name="Picture 5" descr="Wilk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2589" y="1400175"/>
            <a:ext cx="1597025" cy="319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6" descr="dialogue_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1264" y="1317625"/>
            <a:ext cx="2066925" cy="319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9" descr="picture_194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1626" y="1536700"/>
            <a:ext cx="2327275" cy="269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2C88D5BA-023E-4888-9D07-061E169F2D9F}" type="slidenum">
              <a:rPr lang="hu-HU" smtClean="0"/>
              <a:t>18</a:t>
            </a:fld>
            <a:endParaRPr lang="hu-HU"/>
          </a:p>
        </p:txBody>
      </p:sp>
    </p:spTree>
    <p:extLst>
      <p:ext uri="{BB962C8B-B14F-4D97-AF65-F5344CB8AC3E}">
        <p14:creationId xmlns:p14="http://schemas.microsoft.com/office/powerpoint/2010/main" val="5293679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1027"/>
          <p:cNvSpPr txBox="1">
            <a:spLocks noChangeArrowheads="1"/>
          </p:cNvSpPr>
          <p:nvPr/>
        </p:nvSpPr>
        <p:spPr bwMode="auto">
          <a:xfrm>
            <a:off x="1143000" y="177800"/>
            <a:ext cx="9658350" cy="794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lnSpc>
                <a:spcPct val="70000"/>
              </a:lnSpc>
              <a:spcBef>
                <a:spcPct val="50000"/>
              </a:spcBef>
              <a:buFontTx/>
              <a:buNone/>
            </a:pPr>
            <a:r>
              <a:rPr lang="hu-HU" altLang="hu-HU" sz="2400" b="1">
                <a:solidFill>
                  <a:srgbClr val="990000"/>
                </a:solidFill>
                <a:latin typeface="Comic Sans MS" panose="030F0702030302020204" pitchFamily="66" charset="0"/>
              </a:rPr>
              <a:t>A DNS térszerkezetét Watson és Crick oldotta meg </a:t>
            </a:r>
          </a:p>
          <a:p>
            <a:pPr algn="ctr" eaLnBrk="1" hangingPunct="1">
              <a:lnSpc>
                <a:spcPct val="70000"/>
              </a:lnSpc>
              <a:spcBef>
                <a:spcPct val="50000"/>
              </a:spcBef>
              <a:buFontTx/>
              <a:buNone/>
            </a:pPr>
            <a:r>
              <a:rPr lang="hu-HU" altLang="hu-HU" sz="2400" b="1">
                <a:solidFill>
                  <a:srgbClr val="990000"/>
                </a:solidFill>
                <a:latin typeface="Comic Sans MS" panose="030F0702030302020204" pitchFamily="66" charset="0"/>
              </a:rPr>
              <a:t>l953-ban </a:t>
            </a:r>
          </a:p>
        </p:txBody>
      </p:sp>
      <p:pic>
        <p:nvPicPr>
          <p:cNvPr id="20483" name="Picture 1029" descr="B02_02c_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4400" y="1219201"/>
            <a:ext cx="5448300" cy="403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Rectangle 1031"/>
          <p:cNvSpPr>
            <a:spLocks noChangeArrowheads="1"/>
          </p:cNvSpPr>
          <p:nvPr/>
        </p:nvSpPr>
        <p:spPr bwMode="auto">
          <a:xfrm>
            <a:off x="1638300" y="5295901"/>
            <a:ext cx="916305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hu-HU" altLang="hu-HU" sz="1800">
                <a:solidFill>
                  <a:schemeClr val="tx2"/>
                </a:solidFill>
                <a:latin typeface="Comic Sans MS" panose="030F0702030302020204" pitchFamily="66" charset="0"/>
              </a:rPr>
              <a:t>A modell kidolgozása során merészen összeillesztették a röntgen diffrakciós adatokat, a Chragaff szabályokat és a DNS és alkotórészeiről felhalmozódott kémiai ismereteket olymódon, hogy a modell eleget tehessen az örökítőanyag által támasztott követelményeknek</a:t>
            </a:r>
          </a:p>
        </p:txBody>
      </p:sp>
      <p:sp>
        <p:nvSpPr>
          <p:cNvPr id="2" name="Slide Number Placeholder 1"/>
          <p:cNvSpPr>
            <a:spLocks noGrp="1"/>
          </p:cNvSpPr>
          <p:nvPr>
            <p:ph type="sldNum" sz="quarter" idx="12"/>
          </p:nvPr>
        </p:nvSpPr>
        <p:spPr/>
        <p:txBody>
          <a:bodyPr/>
          <a:lstStyle/>
          <a:p>
            <a:fld id="{2C88D5BA-023E-4888-9D07-061E169F2D9F}" type="slidenum">
              <a:rPr lang="hu-HU" smtClean="0"/>
              <a:t>19</a:t>
            </a:fld>
            <a:endParaRPr lang="hu-HU"/>
          </a:p>
        </p:txBody>
      </p:sp>
    </p:spTree>
    <p:extLst>
      <p:ext uri="{BB962C8B-B14F-4D97-AF65-F5344CB8AC3E}">
        <p14:creationId xmlns:p14="http://schemas.microsoft.com/office/powerpoint/2010/main" val="38981735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3"/>
          <p:cNvSpPr txBox="1">
            <a:spLocks noChangeArrowheads="1"/>
          </p:cNvSpPr>
          <p:nvPr/>
        </p:nvSpPr>
        <p:spPr bwMode="auto">
          <a:xfrm>
            <a:off x="1885950" y="1524001"/>
            <a:ext cx="821055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ts val="2400"/>
              </a:spcBef>
            </a:pPr>
            <a:r>
              <a:rPr lang="hu-HU" altLang="hu-HU" sz="2000">
                <a:solidFill>
                  <a:schemeClr val="tx2"/>
                </a:solidFill>
                <a:latin typeface="Comic Sans MS" panose="030F0702030302020204" pitchFamily="66" charset="0"/>
              </a:rPr>
              <a:t>A kettőshélix felfedezése előtt hogyan bizonyították kísérletesen, hogy az </a:t>
            </a:r>
            <a:r>
              <a:rPr lang="hu-HU" altLang="hu-HU" sz="2000" b="1">
                <a:solidFill>
                  <a:schemeClr val="tx2"/>
                </a:solidFill>
                <a:latin typeface="Comic Sans MS" panose="030F0702030302020204" pitchFamily="66" charset="0"/>
              </a:rPr>
              <a:t>örökítőanyag a DNS</a:t>
            </a:r>
            <a:r>
              <a:rPr lang="hu-HU" altLang="hu-HU" sz="2000">
                <a:solidFill>
                  <a:schemeClr val="tx2"/>
                </a:solidFill>
                <a:latin typeface="Comic Sans MS" panose="030F0702030302020204" pitchFamily="66" charset="0"/>
              </a:rPr>
              <a:t> ?</a:t>
            </a:r>
          </a:p>
          <a:p>
            <a:pPr algn="just" eaLnBrk="1" hangingPunct="1">
              <a:spcBef>
                <a:spcPts val="2400"/>
              </a:spcBef>
            </a:pPr>
            <a:r>
              <a:rPr lang="hu-HU" altLang="hu-HU" sz="2000">
                <a:solidFill>
                  <a:schemeClr val="tx2"/>
                </a:solidFill>
                <a:latin typeface="Comic Sans MS" panose="030F0702030302020204" pitchFamily="66" charset="0"/>
              </a:rPr>
              <a:t>Milyen korábbi adatok, ismeretek alapján hozták létre a </a:t>
            </a:r>
            <a:r>
              <a:rPr lang="hu-HU" altLang="hu-HU" sz="2000" b="1">
                <a:solidFill>
                  <a:schemeClr val="tx2"/>
                </a:solidFill>
                <a:latin typeface="Comic Sans MS" panose="030F0702030302020204" pitchFamily="66" charset="0"/>
              </a:rPr>
              <a:t>kettős hélix modell</a:t>
            </a:r>
            <a:r>
              <a:rPr lang="hu-HU" altLang="hu-HU" sz="2000">
                <a:solidFill>
                  <a:schemeClr val="tx2"/>
                </a:solidFill>
                <a:latin typeface="Comic Sans MS" panose="030F0702030302020204" pitchFamily="66" charset="0"/>
              </a:rPr>
              <a:t>t?</a:t>
            </a:r>
          </a:p>
          <a:p>
            <a:pPr algn="just" eaLnBrk="1" hangingPunct="1">
              <a:spcBef>
                <a:spcPts val="2400"/>
              </a:spcBef>
            </a:pPr>
            <a:r>
              <a:rPr lang="hu-HU" altLang="hu-HU" sz="2000">
                <a:solidFill>
                  <a:schemeClr val="tx2"/>
                </a:solidFill>
                <a:latin typeface="Comic Sans MS" panose="030F0702030302020204" pitchFamily="66" charset="0"/>
              </a:rPr>
              <a:t>Hogyan adódik a DNS </a:t>
            </a:r>
            <a:r>
              <a:rPr lang="hu-HU" altLang="hu-HU" sz="2000" b="1">
                <a:solidFill>
                  <a:schemeClr val="tx2"/>
                </a:solidFill>
                <a:latin typeface="Comic Sans MS" panose="030F0702030302020204" pitchFamily="66" charset="0"/>
              </a:rPr>
              <a:t>replikáció mechanizmusa</a:t>
            </a:r>
            <a:r>
              <a:rPr lang="hu-HU" altLang="hu-HU" sz="2000">
                <a:solidFill>
                  <a:schemeClr val="tx2"/>
                </a:solidFill>
                <a:latin typeface="Comic Sans MS" panose="030F0702030302020204" pitchFamily="66" charset="0"/>
              </a:rPr>
              <a:t> a kettős hélix szerkezetből?</a:t>
            </a:r>
          </a:p>
          <a:p>
            <a:pPr algn="just" eaLnBrk="1" hangingPunct="1">
              <a:spcBef>
                <a:spcPts val="2400"/>
              </a:spcBef>
            </a:pPr>
            <a:r>
              <a:rPr lang="hu-HU" altLang="hu-HU" sz="2000">
                <a:solidFill>
                  <a:schemeClr val="tx2"/>
                </a:solidFill>
                <a:latin typeface="Comic Sans MS" panose="030F0702030302020204" pitchFamily="66" charset="0"/>
              </a:rPr>
              <a:t>Milyen szabályszerűségek szerint történik az </a:t>
            </a:r>
            <a:r>
              <a:rPr lang="hu-HU" altLang="hu-HU" sz="2000" b="1">
                <a:solidFill>
                  <a:schemeClr val="tx2"/>
                </a:solidFill>
                <a:latin typeface="Comic Sans MS" panose="030F0702030302020204" pitchFamily="66" charset="0"/>
              </a:rPr>
              <a:t>extranukleáris</a:t>
            </a:r>
            <a:r>
              <a:rPr lang="hu-HU" altLang="hu-HU" sz="2000">
                <a:solidFill>
                  <a:schemeClr val="tx2"/>
                </a:solidFill>
                <a:latin typeface="Comic Sans MS" panose="030F0702030302020204" pitchFamily="66" charset="0"/>
              </a:rPr>
              <a:t> genetikai állományban tárolt információ áramlása ?</a:t>
            </a:r>
          </a:p>
          <a:p>
            <a:pPr algn="just" eaLnBrk="1" hangingPunct="1">
              <a:spcBef>
                <a:spcPts val="2400"/>
              </a:spcBef>
            </a:pPr>
            <a:r>
              <a:rPr lang="hu-HU" altLang="hu-HU" sz="2000">
                <a:solidFill>
                  <a:schemeClr val="tx2"/>
                </a:solidFill>
                <a:latin typeface="Comic Sans MS" panose="030F0702030302020204" pitchFamily="66" charset="0"/>
              </a:rPr>
              <a:t>Milyen speciális mechanizmus felelős a </a:t>
            </a:r>
            <a:r>
              <a:rPr lang="hu-HU" altLang="hu-HU" sz="2000" b="1">
                <a:solidFill>
                  <a:schemeClr val="tx2"/>
                </a:solidFill>
                <a:latin typeface="Comic Sans MS" panose="030F0702030302020204" pitchFamily="66" charset="0"/>
              </a:rPr>
              <a:t>kromoszómavégek replikációjá</a:t>
            </a:r>
            <a:r>
              <a:rPr lang="hu-HU" altLang="hu-HU" sz="2000">
                <a:solidFill>
                  <a:schemeClr val="tx2"/>
                </a:solidFill>
                <a:latin typeface="Comic Sans MS" panose="030F0702030302020204" pitchFamily="66" charset="0"/>
              </a:rPr>
              <a:t>ért és milyen egészségügyi következménye van, ha ez a folyamat valamilyen okból nem működik megfelelően ?</a:t>
            </a:r>
          </a:p>
        </p:txBody>
      </p:sp>
      <p:sp>
        <p:nvSpPr>
          <p:cNvPr id="3075" name="Text Box 5"/>
          <p:cNvSpPr txBox="1">
            <a:spLocks noChangeArrowheads="1"/>
          </p:cNvSpPr>
          <p:nvPr/>
        </p:nvSpPr>
        <p:spPr bwMode="auto">
          <a:xfrm>
            <a:off x="2363789" y="549276"/>
            <a:ext cx="18473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GB" altLang="hu-HU">
              <a:solidFill>
                <a:schemeClr val="bg1"/>
              </a:solidFill>
              <a:latin typeface="Arial" panose="020B0604020202020204" pitchFamily="34" charset="0"/>
            </a:endParaRPr>
          </a:p>
        </p:txBody>
      </p:sp>
      <p:sp>
        <p:nvSpPr>
          <p:cNvPr id="3076" name="Text Box 6"/>
          <p:cNvSpPr txBox="1">
            <a:spLocks noChangeArrowheads="1"/>
          </p:cNvSpPr>
          <p:nvPr/>
        </p:nvSpPr>
        <p:spPr bwMode="auto">
          <a:xfrm>
            <a:off x="3833814" y="358776"/>
            <a:ext cx="46561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hu-HU" altLang="hu-HU" sz="2800" b="1">
                <a:solidFill>
                  <a:srgbClr val="990000"/>
                </a:solidFill>
                <a:latin typeface="Comic Sans MS" panose="030F0702030302020204" pitchFamily="66" charset="0"/>
              </a:rPr>
              <a:t>A mai óra kulcskérdései </a:t>
            </a:r>
            <a:endParaRPr lang="en-GB" altLang="hu-HU" sz="2800" b="1">
              <a:solidFill>
                <a:srgbClr val="990000"/>
              </a:solidFill>
              <a:latin typeface="Comic Sans MS" panose="030F0702030302020204" pitchFamily="66" charset="0"/>
            </a:endParaRPr>
          </a:p>
        </p:txBody>
      </p:sp>
      <p:sp>
        <p:nvSpPr>
          <p:cNvPr id="2" name="Slide Number Placeholder 1"/>
          <p:cNvSpPr>
            <a:spLocks noGrp="1"/>
          </p:cNvSpPr>
          <p:nvPr>
            <p:ph type="sldNum" sz="quarter" idx="12"/>
          </p:nvPr>
        </p:nvSpPr>
        <p:spPr/>
        <p:txBody>
          <a:bodyPr/>
          <a:lstStyle/>
          <a:p>
            <a:fld id="{2C88D5BA-023E-4888-9D07-061E169F2D9F}" type="slidenum">
              <a:rPr lang="hu-HU" smtClean="0"/>
              <a:t>2</a:t>
            </a:fld>
            <a:endParaRPr lang="hu-HU"/>
          </a:p>
        </p:txBody>
      </p:sp>
    </p:spTree>
    <p:extLst>
      <p:ext uri="{BB962C8B-B14F-4D97-AF65-F5344CB8AC3E}">
        <p14:creationId xmlns:p14="http://schemas.microsoft.com/office/powerpoint/2010/main" val="24944766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descr="dna-movi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1719264"/>
            <a:ext cx="4419600" cy="441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ext Box 5"/>
          <p:cNvSpPr txBox="1">
            <a:spLocks noChangeArrowheads="1"/>
          </p:cNvSpPr>
          <p:nvPr/>
        </p:nvSpPr>
        <p:spPr bwMode="auto">
          <a:xfrm>
            <a:off x="3914776" y="419100"/>
            <a:ext cx="422116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hu-HU" altLang="hu-HU" b="1">
                <a:solidFill>
                  <a:srgbClr val="990000"/>
                </a:solidFill>
                <a:latin typeface="Comic Sans MS" panose="030F0702030302020204" pitchFamily="66" charset="0"/>
              </a:rPr>
              <a:t>A DNS kettős spirál</a:t>
            </a:r>
            <a:endParaRPr lang="en-US" altLang="hu-HU" b="1">
              <a:solidFill>
                <a:srgbClr val="990000"/>
              </a:solidFill>
              <a:latin typeface="Comic Sans MS" panose="030F0702030302020204" pitchFamily="66" charset="0"/>
            </a:endParaRPr>
          </a:p>
        </p:txBody>
      </p:sp>
      <p:sp>
        <p:nvSpPr>
          <p:cNvPr id="2" name="Slide Number Placeholder 1"/>
          <p:cNvSpPr>
            <a:spLocks noGrp="1"/>
          </p:cNvSpPr>
          <p:nvPr>
            <p:ph type="sldNum" sz="quarter" idx="12"/>
          </p:nvPr>
        </p:nvSpPr>
        <p:spPr/>
        <p:txBody>
          <a:bodyPr/>
          <a:lstStyle/>
          <a:p>
            <a:fld id="{2C88D5BA-023E-4888-9D07-061E169F2D9F}" type="slidenum">
              <a:rPr lang="hu-HU" smtClean="0"/>
              <a:t>20</a:t>
            </a:fld>
            <a:endParaRPr lang="hu-HU"/>
          </a:p>
        </p:txBody>
      </p:sp>
    </p:spTree>
    <p:extLst>
      <p:ext uri="{BB962C8B-B14F-4D97-AF65-F5344CB8AC3E}">
        <p14:creationId xmlns:p14="http://schemas.microsoft.com/office/powerpoint/2010/main" val="39035147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6"/>
          <p:cNvSpPr txBox="1">
            <a:spLocks noChangeArrowheads="1"/>
          </p:cNvSpPr>
          <p:nvPr/>
        </p:nvSpPr>
        <p:spPr bwMode="auto">
          <a:xfrm>
            <a:off x="2076450" y="215900"/>
            <a:ext cx="8064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hu-HU" altLang="hu-HU" sz="2400" b="1">
                <a:solidFill>
                  <a:srgbClr val="990000"/>
                </a:solidFill>
                <a:latin typeface="Comic Sans MS" panose="030F0702030302020204" pitchFamily="66" charset="0"/>
              </a:rPr>
              <a:t>A DNS elsődleges szerkezete: </a:t>
            </a:r>
            <a:r>
              <a:rPr lang="hu-HU" altLang="hu-HU" sz="2400" b="1">
                <a:solidFill>
                  <a:srgbClr val="FF0000"/>
                </a:solidFill>
                <a:latin typeface="Comic Sans MS" panose="030F0702030302020204" pitchFamily="66" charset="0"/>
              </a:rPr>
              <a:t>foszfodiészter kötés</a:t>
            </a:r>
          </a:p>
        </p:txBody>
      </p:sp>
      <p:grpSp>
        <p:nvGrpSpPr>
          <p:cNvPr id="22531" name="Group 49"/>
          <p:cNvGrpSpPr>
            <a:grpSpLocks/>
          </p:cNvGrpSpPr>
          <p:nvPr/>
        </p:nvGrpSpPr>
        <p:grpSpPr bwMode="auto">
          <a:xfrm>
            <a:off x="2427288" y="1204914"/>
            <a:ext cx="6470650" cy="4879975"/>
            <a:chOff x="809" y="759"/>
            <a:chExt cx="4076" cy="3074"/>
          </a:xfrm>
        </p:grpSpPr>
        <p:pic>
          <p:nvPicPr>
            <p:cNvPr id="22534" name="Picture 5" descr="sf3x14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3" y="945"/>
              <a:ext cx="3802" cy="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5" name="Text Box 7"/>
            <p:cNvSpPr txBox="1">
              <a:spLocks noChangeArrowheads="1"/>
            </p:cNvSpPr>
            <p:nvPr/>
          </p:nvSpPr>
          <p:spPr bwMode="auto">
            <a:xfrm>
              <a:off x="2931" y="759"/>
              <a:ext cx="105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hu-HU" altLang="hu-HU" sz="2000">
                  <a:solidFill>
                    <a:schemeClr val="accent2"/>
                  </a:solidFill>
                  <a:latin typeface="Arial" panose="020B0604020202020204" pitchFamily="34" charset="0"/>
                </a:rPr>
                <a:t>5’ foszfát vég</a:t>
              </a:r>
              <a:endParaRPr lang="en-US" altLang="hu-HU" sz="2000">
                <a:solidFill>
                  <a:schemeClr val="accent2"/>
                </a:solidFill>
                <a:latin typeface="Arial" panose="020B0604020202020204" pitchFamily="34" charset="0"/>
              </a:endParaRPr>
            </a:p>
          </p:txBody>
        </p:sp>
        <p:sp>
          <p:nvSpPr>
            <p:cNvPr id="22536" name="Text Box 8"/>
            <p:cNvSpPr txBox="1">
              <a:spLocks noChangeArrowheads="1"/>
            </p:cNvSpPr>
            <p:nvPr/>
          </p:nvSpPr>
          <p:spPr bwMode="auto">
            <a:xfrm>
              <a:off x="3373" y="3583"/>
              <a:ext cx="82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hu-HU" altLang="hu-HU" sz="2000">
                  <a:solidFill>
                    <a:schemeClr val="accent2"/>
                  </a:solidFill>
                  <a:latin typeface="Arial" panose="020B0604020202020204" pitchFamily="34" charset="0"/>
                </a:rPr>
                <a:t>3’ OH vég</a:t>
              </a:r>
              <a:endParaRPr lang="en-US" altLang="hu-HU" sz="2000">
                <a:solidFill>
                  <a:schemeClr val="accent2"/>
                </a:solidFill>
                <a:latin typeface="Arial" panose="020B0604020202020204" pitchFamily="34" charset="0"/>
              </a:endParaRPr>
            </a:p>
          </p:txBody>
        </p:sp>
        <p:sp>
          <p:nvSpPr>
            <p:cNvPr id="22537" name="Oval 47"/>
            <p:cNvSpPr>
              <a:spLocks noChangeArrowheads="1"/>
            </p:cNvSpPr>
            <p:nvPr/>
          </p:nvSpPr>
          <p:spPr bwMode="auto">
            <a:xfrm>
              <a:off x="1608" y="2496"/>
              <a:ext cx="256" cy="152"/>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hu-HU" altLang="hu-HU" sz="2000">
                <a:solidFill>
                  <a:schemeClr val="bg1"/>
                </a:solidFill>
                <a:latin typeface="Comic Sans MS" panose="030F0702030302020204" pitchFamily="66" charset="0"/>
              </a:endParaRPr>
            </a:p>
          </p:txBody>
        </p:sp>
        <p:grpSp>
          <p:nvGrpSpPr>
            <p:cNvPr id="22538" name="Group 48"/>
            <p:cNvGrpSpPr>
              <a:grpSpLocks/>
            </p:cNvGrpSpPr>
            <p:nvPr/>
          </p:nvGrpSpPr>
          <p:grpSpPr bwMode="auto">
            <a:xfrm rot="-3685464">
              <a:off x="998" y="1835"/>
              <a:ext cx="675" cy="1054"/>
              <a:chOff x="218" y="2061"/>
              <a:chExt cx="675" cy="1054"/>
            </a:xfrm>
          </p:grpSpPr>
          <p:grpSp>
            <p:nvGrpSpPr>
              <p:cNvPr id="22539" name="Group 33"/>
              <p:cNvGrpSpPr>
                <a:grpSpLocks/>
              </p:cNvGrpSpPr>
              <p:nvPr/>
            </p:nvGrpSpPr>
            <p:grpSpPr bwMode="auto">
              <a:xfrm>
                <a:off x="226" y="2061"/>
                <a:ext cx="667" cy="614"/>
                <a:chOff x="226" y="2061"/>
                <a:chExt cx="667" cy="614"/>
              </a:xfrm>
            </p:grpSpPr>
            <p:sp>
              <p:nvSpPr>
                <p:cNvPr id="22551" name="Text Box 12"/>
                <p:cNvSpPr txBox="1">
                  <a:spLocks noChangeArrowheads="1"/>
                </p:cNvSpPr>
                <p:nvPr/>
              </p:nvSpPr>
              <p:spPr bwMode="auto">
                <a:xfrm>
                  <a:off x="419" y="2061"/>
                  <a:ext cx="28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hu-HU" altLang="hu-HU" sz="1400" b="1">
                      <a:solidFill>
                        <a:schemeClr val="tx2"/>
                      </a:solidFill>
                      <a:latin typeface="Arial" panose="020B0604020202020204" pitchFamily="34" charset="0"/>
                    </a:rPr>
                    <a:t>OH</a:t>
                  </a:r>
                  <a:endParaRPr lang="en-US" altLang="hu-HU" sz="1400" b="1">
                    <a:solidFill>
                      <a:schemeClr val="tx2"/>
                    </a:solidFill>
                    <a:latin typeface="Arial" panose="020B0604020202020204" pitchFamily="34" charset="0"/>
                  </a:endParaRPr>
                </a:p>
              </p:txBody>
            </p:sp>
            <p:sp>
              <p:nvSpPr>
                <p:cNvPr id="22552" name="Text Box 9"/>
                <p:cNvSpPr txBox="1">
                  <a:spLocks noChangeArrowheads="1"/>
                </p:cNvSpPr>
                <p:nvPr/>
              </p:nvSpPr>
              <p:spPr bwMode="auto">
                <a:xfrm>
                  <a:off x="420" y="2577"/>
                  <a:ext cx="252"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hu-HU" sz="1400" b="1">
                    <a:solidFill>
                      <a:schemeClr val="bg1"/>
                    </a:solidFill>
                    <a:latin typeface="Arial" panose="020B0604020202020204" pitchFamily="34" charset="0"/>
                  </a:endParaRPr>
                </a:p>
              </p:txBody>
            </p:sp>
            <p:sp>
              <p:nvSpPr>
                <p:cNvPr id="22553" name="Text Box 10"/>
                <p:cNvSpPr txBox="1">
                  <a:spLocks noChangeArrowheads="1"/>
                </p:cNvSpPr>
                <p:nvPr/>
              </p:nvSpPr>
              <p:spPr bwMode="auto">
                <a:xfrm>
                  <a:off x="226" y="2267"/>
                  <a:ext cx="229"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hu-HU" altLang="hu-HU" sz="1400" b="1" baseline="30000">
                      <a:solidFill>
                        <a:schemeClr val="tx2"/>
                      </a:solidFill>
                      <a:latin typeface="Arial" panose="020B0604020202020204" pitchFamily="34" charset="0"/>
                    </a:rPr>
                    <a:t>-</a:t>
                  </a:r>
                  <a:r>
                    <a:rPr lang="hu-HU" altLang="hu-HU" sz="1400" b="1">
                      <a:solidFill>
                        <a:schemeClr val="tx2"/>
                      </a:solidFill>
                      <a:latin typeface="Arial" panose="020B0604020202020204" pitchFamily="34" charset="0"/>
                    </a:rPr>
                    <a:t>O</a:t>
                  </a:r>
                  <a:endParaRPr lang="en-US" altLang="hu-HU" sz="1400" b="1">
                    <a:solidFill>
                      <a:schemeClr val="tx2"/>
                    </a:solidFill>
                    <a:latin typeface="Arial" panose="020B0604020202020204" pitchFamily="34" charset="0"/>
                  </a:endParaRPr>
                </a:p>
              </p:txBody>
            </p:sp>
            <p:sp>
              <p:nvSpPr>
                <p:cNvPr id="22554" name="Text Box 11"/>
                <p:cNvSpPr txBox="1">
                  <a:spLocks noChangeArrowheads="1"/>
                </p:cNvSpPr>
                <p:nvPr/>
              </p:nvSpPr>
              <p:spPr bwMode="auto">
                <a:xfrm>
                  <a:off x="480" y="2268"/>
                  <a:ext cx="12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hu-HU" altLang="hu-HU" sz="1400" b="1">
                      <a:solidFill>
                        <a:schemeClr val="tx2"/>
                      </a:solidFill>
                      <a:latin typeface="Arial" panose="020B0604020202020204" pitchFamily="34" charset="0"/>
                    </a:rPr>
                    <a:t>P</a:t>
                  </a:r>
                  <a:endParaRPr lang="en-US" altLang="hu-HU" sz="1400" b="1">
                    <a:solidFill>
                      <a:schemeClr val="tx2"/>
                    </a:solidFill>
                    <a:latin typeface="Arial" panose="020B0604020202020204" pitchFamily="34" charset="0"/>
                  </a:endParaRPr>
                </a:p>
              </p:txBody>
            </p:sp>
            <p:sp>
              <p:nvSpPr>
                <p:cNvPr id="22555" name="Text Box 13"/>
                <p:cNvSpPr txBox="1">
                  <a:spLocks noChangeArrowheads="1"/>
                </p:cNvSpPr>
                <p:nvPr/>
              </p:nvSpPr>
              <p:spPr bwMode="auto">
                <a:xfrm>
                  <a:off x="690" y="2262"/>
                  <a:ext cx="20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hu-HU" altLang="hu-HU" sz="1400" b="1">
                      <a:solidFill>
                        <a:schemeClr val="tx2"/>
                      </a:solidFill>
                      <a:latin typeface="Arial" panose="020B0604020202020204" pitchFamily="34" charset="0"/>
                    </a:rPr>
                    <a:t>O</a:t>
                  </a:r>
                  <a:endParaRPr lang="en-US" altLang="hu-HU" sz="1400" b="1">
                    <a:solidFill>
                      <a:schemeClr val="tx2"/>
                    </a:solidFill>
                    <a:latin typeface="Arial" panose="020B0604020202020204" pitchFamily="34" charset="0"/>
                  </a:endParaRPr>
                </a:p>
              </p:txBody>
            </p:sp>
            <p:sp>
              <p:nvSpPr>
                <p:cNvPr id="22556" name="Line 14"/>
                <p:cNvSpPr>
                  <a:spLocks noChangeShapeType="1"/>
                </p:cNvSpPr>
                <p:nvPr/>
              </p:nvSpPr>
              <p:spPr bwMode="auto">
                <a:xfrm flipV="1">
                  <a:off x="546" y="2208"/>
                  <a:ext cx="0" cy="85"/>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22557" name="Line 15"/>
                <p:cNvSpPr>
                  <a:spLocks noChangeShapeType="1"/>
                </p:cNvSpPr>
                <p:nvPr/>
              </p:nvSpPr>
              <p:spPr bwMode="auto">
                <a:xfrm>
                  <a:off x="619" y="2346"/>
                  <a:ext cx="104" cy="0"/>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22558" name="Line 16"/>
                <p:cNvSpPr>
                  <a:spLocks noChangeShapeType="1"/>
                </p:cNvSpPr>
                <p:nvPr/>
              </p:nvSpPr>
              <p:spPr bwMode="auto">
                <a:xfrm>
                  <a:off x="619" y="2364"/>
                  <a:ext cx="104" cy="0"/>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22559" name="Line 17"/>
                <p:cNvSpPr>
                  <a:spLocks noChangeShapeType="1"/>
                </p:cNvSpPr>
                <p:nvPr/>
              </p:nvSpPr>
              <p:spPr bwMode="auto">
                <a:xfrm>
                  <a:off x="408" y="2360"/>
                  <a:ext cx="104" cy="0"/>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22560" name="Line 18"/>
                <p:cNvSpPr>
                  <a:spLocks noChangeShapeType="1"/>
                </p:cNvSpPr>
                <p:nvPr/>
              </p:nvSpPr>
              <p:spPr bwMode="auto">
                <a:xfrm flipV="1">
                  <a:off x="554" y="2439"/>
                  <a:ext cx="0" cy="85"/>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22561" name="Text Box 19"/>
                <p:cNvSpPr txBox="1">
                  <a:spLocks noChangeArrowheads="1"/>
                </p:cNvSpPr>
                <p:nvPr/>
              </p:nvSpPr>
              <p:spPr bwMode="auto">
                <a:xfrm>
                  <a:off x="454" y="2483"/>
                  <a:ext cx="20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hu-HU" altLang="hu-HU" sz="1400" b="1">
                      <a:solidFill>
                        <a:schemeClr val="tx2"/>
                      </a:solidFill>
                      <a:latin typeface="Arial" panose="020B0604020202020204" pitchFamily="34" charset="0"/>
                    </a:rPr>
                    <a:t>O</a:t>
                  </a:r>
                  <a:endParaRPr lang="en-US" altLang="hu-HU" sz="1400" b="1">
                    <a:solidFill>
                      <a:schemeClr val="tx2"/>
                    </a:solidFill>
                    <a:latin typeface="Arial" panose="020B0604020202020204" pitchFamily="34" charset="0"/>
                  </a:endParaRPr>
                </a:p>
              </p:txBody>
            </p:sp>
          </p:grpSp>
          <p:grpSp>
            <p:nvGrpSpPr>
              <p:cNvPr id="22540" name="Group 46"/>
              <p:cNvGrpSpPr>
                <a:grpSpLocks/>
              </p:cNvGrpSpPr>
              <p:nvPr/>
            </p:nvGrpSpPr>
            <p:grpSpPr bwMode="auto">
              <a:xfrm>
                <a:off x="218" y="2648"/>
                <a:ext cx="667" cy="467"/>
                <a:chOff x="370" y="3096"/>
                <a:chExt cx="667" cy="467"/>
              </a:xfrm>
            </p:grpSpPr>
            <p:sp>
              <p:nvSpPr>
                <p:cNvPr id="22541" name="Text Box 36"/>
                <p:cNvSpPr txBox="1">
                  <a:spLocks noChangeArrowheads="1"/>
                </p:cNvSpPr>
                <p:nvPr/>
              </p:nvSpPr>
              <p:spPr bwMode="auto">
                <a:xfrm>
                  <a:off x="564" y="3467"/>
                  <a:ext cx="252"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hu-HU" sz="1400" b="1">
                    <a:solidFill>
                      <a:schemeClr val="bg1"/>
                    </a:solidFill>
                    <a:latin typeface="Arial" panose="020B0604020202020204" pitchFamily="34" charset="0"/>
                  </a:endParaRPr>
                </a:p>
              </p:txBody>
            </p:sp>
            <p:sp>
              <p:nvSpPr>
                <p:cNvPr id="22542" name="Text Box 37"/>
                <p:cNvSpPr txBox="1">
                  <a:spLocks noChangeArrowheads="1"/>
                </p:cNvSpPr>
                <p:nvPr/>
              </p:nvSpPr>
              <p:spPr bwMode="auto">
                <a:xfrm>
                  <a:off x="370" y="3155"/>
                  <a:ext cx="229"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hu-HU" altLang="hu-HU" sz="1400" b="1" baseline="30000">
                      <a:solidFill>
                        <a:schemeClr val="tx2"/>
                      </a:solidFill>
                      <a:latin typeface="Arial" panose="020B0604020202020204" pitchFamily="34" charset="0"/>
                    </a:rPr>
                    <a:t>-</a:t>
                  </a:r>
                  <a:r>
                    <a:rPr lang="hu-HU" altLang="hu-HU" sz="1400" b="1">
                      <a:solidFill>
                        <a:schemeClr val="tx2"/>
                      </a:solidFill>
                      <a:latin typeface="Arial" panose="020B0604020202020204" pitchFamily="34" charset="0"/>
                    </a:rPr>
                    <a:t>O</a:t>
                  </a:r>
                  <a:endParaRPr lang="en-US" altLang="hu-HU" sz="1400" b="1">
                    <a:solidFill>
                      <a:schemeClr val="tx2"/>
                    </a:solidFill>
                    <a:latin typeface="Arial" panose="020B0604020202020204" pitchFamily="34" charset="0"/>
                  </a:endParaRPr>
                </a:p>
              </p:txBody>
            </p:sp>
            <p:sp>
              <p:nvSpPr>
                <p:cNvPr id="22543" name="Text Box 38"/>
                <p:cNvSpPr txBox="1">
                  <a:spLocks noChangeArrowheads="1"/>
                </p:cNvSpPr>
                <p:nvPr/>
              </p:nvSpPr>
              <p:spPr bwMode="auto">
                <a:xfrm>
                  <a:off x="624" y="3156"/>
                  <a:ext cx="12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hu-HU" altLang="hu-HU" sz="1400" b="1">
                      <a:solidFill>
                        <a:schemeClr val="tx2"/>
                      </a:solidFill>
                      <a:latin typeface="Arial" panose="020B0604020202020204" pitchFamily="34" charset="0"/>
                    </a:rPr>
                    <a:t>P</a:t>
                  </a:r>
                  <a:endParaRPr lang="en-US" altLang="hu-HU" sz="1400" b="1">
                    <a:solidFill>
                      <a:schemeClr val="tx2"/>
                    </a:solidFill>
                    <a:latin typeface="Arial" panose="020B0604020202020204" pitchFamily="34" charset="0"/>
                  </a:endParaRPr>
                </a:p>
              </p:txBody>
            </p:sp>
            <p:sp>
              <p:nvSpPr>
                <p:cNvPr id="22544" name="Text Box 39"/>
                <p:cNvSpPr txBox="1">
                  <a:spLocks noChangeArrowheads="1"/>
                </p:cNvSpPr>
                <p:nvPr/>
              </p:nvSpPr>
              <p:spPr bwMode="auto">
                <a:xfrm>
                  <a:off x="834" y="3150"/>
                  <a:ext cx="20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hu-HU" altLang="hu-HU" sz="1400" b="1">
                      <a:solidFill>
                        <a:schemeClr val="tx2"/>
                      </a:solidFill>
                      <a:latin typeface="Arial" panose="020B0604020202020204" pitchFamily="34" charset="0"/>
                    </a:rPr>
                    <a:t>O</a:t>
                  </a:r>
                  <a:endParaRPr lang="en-US" altLang="hu-HU" sz="1400" b="1">
                    <a:solidFill>
                      <a:schemeClr val="tx2"/>
                    </a:solidFill>
                    <a:latin typeface="Arial" panose="020B0604020202020204" pitchFamily="34" charset="0"/>
                  </a:endParaRPr>
                </a:p>
              </p:txBody>
            </p:sp>
            <p:sp>
              <p:nvSpPr>
                <p:cNvPr id="22545" name="Line 40"/>
                <p:cNvSpPr>
                  <a:spLocks noChangeShapeType="1"/>
                </p:cNvSpPr>
                <p:nvPr/>
              </p:nvSpPr>
              <p:spPr bwMode="auto">
                <a:xfrm flipV="1">
                  <a:off x="690" y="3096"/>
                  <a:ext cx="0" cy="85"/>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22546" name="Line 41"/>
                <p:cNvSpPr>
                  <a:spLocks noChangeShapeType="1"/>
                </p:cNvSpPr>
                <p:nvPr/>
              </p:nvSpPr>
              <p:spPr bwMode="auto">
                <a:xfrm>
                  <a:off x="763" y="3234"/>
                  <a:ext cx="104" cy="0"/>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22547" name="Line 42"/>
                <p:cNvSpPr>
                  <a:spLocks noChangeShapeType="1"/>
                </p:cNvSpPr>
                <p:nvPr/>
              </p:nvSpPr>
              <p:spPr bwMode="auto">
                <a:xfrm>
                  <a:off x="763" y="3252"/>
                  <a:ext cx="104" cy="0"/>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22548" name="Line 43"/>
                <p:cNvSpPr>
                  <a:spLocks noChangeShapeType="1"/>
                </p:cNvSpPr>
                <p:nvPr/>
              </p:nvSpPr>
              <p:spPr bwMode="auto">
                <a:xfrm>
                  <a:off x="552" y="3248"/>
                  <a:ext cx="104" cy="0"/>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22549" name="Line 44"/>
                <p:cNvSpPr>
                  <a:spLocks noChangeShapeType="1"/>
                </p:cNvSpPr>
                <p:nvPr/>
              </p:nvSpPr>
              <p:spPr bwMode="auto">
                <a:xfrm flipV="1">
                  <a:off x="698" y="3327"/>
                  <a:ext cx="0" cy="85"/>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22550" name="Text Box 45"/>
                <p:cNvSpPr txBox="1">
                  <a:spLocks noChangeArrowheads="1"/>
                </p:cNvSpPr>
                <p:nvPr/>
              </p:nvSpPr>
              <p:spPr bwMode="auto">
                <a:xfrm>
                  <a:off x="598" y="3371"/>
                  <a:ext cx="20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hu-HU" altLang="hu-HU" sz="1400" b="1">
                      <a:solidFill>
                        <a:schemeClr val="tx2"/>
                      </a:solidFill>
                      <a:latin typeface="Arial" panose="020B0604020202020204" pitchFamily="34" charset="0"/>
                    </a:rPr>
                    <a:t>O</a:t>
                  </a:r>
                  <a:endParaRPr lang="en-US" altLang="hu-HU" sz="1400" b="1">
                    <a:solidFill>
                      <a:schemeClr val="tx2"/>
                    </a:solidFill>
                    <a:latin typeface="Arial" panose="020B0604020202020204" pitchFamily="34" charset="0"/>
                  </a:endParaRPr>
                </a:p>
              </p:txBody>
            </p:sp>
          </p:grpSp>
        </p:grpSp>
      </p:grpSp>
      <p:sp>
        <p:nvSpPr>
          <p:cNvPr id="22532" name="Text Box 50"/>
          <p:cNvSpPr txBox="1">
            <a:spLocks noChangeArrowheads="1"/>
          </p:cNvSpPr>
          <p:nvPr/>
        </p:nvSpPr>
        <p:spPr bwMode="auto">
          <a:xfrm>
            <a:off x="4432301" y="3489326"/>
            <a:ext cx="303213" cy="2905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hu-HU" altLang="hu-HU" sz="1300" b="1">
                <a:solidFill>
                  <a:schemeClr val="tx2"/>
                </a:solidFill>
                <a:latin typeface="Arial" panose="020B0604020202020204" pitchFamily="34" charset="0"/>
              </a:rPr>
              <a:t>H</a:t>
            </a:r>
            <a:endParaRPr lang="en-US" altLang="hu-HU" sz="1300" b="1">
              <a:solidFill>
                <a:schemeClr val="tx2"/>
              </a:solidFill>
              <a:latin typeface="Arial" panose="020B0604020202020204" pitchFamily="34" charset="0"/>
            </a:endParaRPr>
          </a:p>
        </p:txBody>
      </p:sp>
      <p:sp>
        <p:nvSpPr>
          <p:cNvPr id="22533" name="Text Box 51"/>
          <p:cNvSpPr txBox="1">
            <a:spLocks noChangeArrowheads="1"/>
          </p:cNvSpPr>
          <p:nvPr/>
        </p:nvSpPr>
        <p:spPr bwMode="auto">
          <a:xfrm>
            <a:off x="6985001" y="3438526"/>
            <a:ext cx="303213" cy="2905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hu-HU" altLang="hu-HU" sz="1300" b="1">
                <a:solidFill>
                  <a:schemeClr val="tx2"/>
                </a:solidFill>
                <a:latin typeface="Arial" panose="020B0604020202020204" pitchFamily="34" charset="0"/>
              </a:rPr>
              <a:t>H</a:t>
            </a:r>
            <a:endParaRPr lang="en-US" altLang="hu-HU" sz="1300" b="1">
              <a:solidFill>
                <a:schemeClr val="tx2"/>
              </a:solidFill>
              <a:latin typeface="Arial" panose="020B0604020202020204" pitchFamily="34" charset="0"/>
            </a:endParaRPr>
          </a:p>
        </p:txBody>
      </p:sp>
      <p:sp>
        <p:nvSpPr>
          <p:cNvPr id="2" name="Slide Number Placeholder 1"/>
          <p:cNvSpPr>
            <a:spLocks noGrp="1"/>
          </p:cNvSpPr>
          <p:nvPr>
            <p:ph type="sldNum" sz="quarter" idx="12"/>
          </p:nvPr>
        </p:nvSpPr>
        <p:spPr/>
        <p:txBody>
          <a:bodyPr/>
          <a:lstStyle/>
          <a:p>
            <a:fld id="{2C88D5BA-023E-4888-9D07-061E169F2D9F}" type="slidenum">
              <a:rPr lang="hu-HU" smtClean="0"/>
              <a:t>21</a:t>
            </a:fld>
            <a:endParaRPr lang="hu-HU"/>
          </a:p>
        </p:txBody>
      </p:sp>
    </p:spTree>
    <p:extLst>
      <p:ext uri="{BB962C8B-B14F-4D97-AF65-F5344CB8AC3E}">
        <p14:creationId xmlns:p14="http://schemas.microsoft.com/office/powerpoint/2010/main" val="24200367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8" descr="F08-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6401" y="762000"/>
            <a:ext cx="3159125"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Line 11"/>
          <p:cNvSpPr>
            <a:spLocks noChangeShapeType="1"/>
          </p:cNvSpPr>
          <p:nvPr/>
        </p:nvSpPr>
        <p:spPr bwMode="auto">
          <a:xfrm>
            <a:off x="9975850" y="1905000"/>
            <a:ext cx="0" cy="3048000"/>
          </a:xfrm>
          <a:prstGeom prst="line">
            <a:avLst/>
          </a:prstGeom>
          <a:noFill/>
          <a:ln w="9525">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endParaRPr lang="hu-HU"/>
          </a:p>
        </p:txBody>
      </p:sp>
      <p:grpSp>
        <p:nvGrpSpPr>
          <p:cNvPr id="23556" name="Group 17"/>
          <p:cNvGrpSpPr>
            <a:grpSpLocks/>
          </p:cNvGrpSpPr>
          <p:nvPr/>
        </p:nvGrpSpPr>
        <p:grpSpPr bwMode="auto">
          <a:xfrm>
            <a:off x="1631950" y="965200"/>
            <a:ext cx="4959350" cy="5316538"/>
            <a:chOff x="308" y="608"/>
            <a:chExt cx="3124" cy="3349"/>
          </a:xfrm>
        </p:grpSpPr>
        <p:sp>
          <p:nvSpPr>
            <p:cNvPr id="23560" name="Line 10"/>
            <p:cNvSpPr>
              <a:spLocks noChangeShapeType="1"/>
            </p:cNvSpPr>
            <p:nvPr/>
          </p:nvSpPr>
          <p:spPr bwMode="auto">
            <a:xfrm flipV="1">
              <a:off x="3432" y="1536"/>
              <a:ext cx="0" cy="1920"/>
            </a:xfrm>
            <a:prstGeom prst="line">
              <a:avLst/>
            </a:prstGeom>
            <a:noFill/>
            <a:ln w="9525">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endParaRPr lang="hu-HU"/>
            </a:p>
          </p:txBody>
        </p:sp>
        <p:sp>
          <p:nvSpPr>
            <p:cNvPr id="23561" name="Text Box 5"/>
            <p:cNvSpPr txBox="1">
              <a:spLocks noChangeArrowheads="1"/>
            </p:cNvSpPr>
            <p:nvPr/>
          </p:nvSpPr>
          <p:spPr bwMode="auto">
            <a:xfrm>
              <a:off x="308" y="608"/>
              <a:ext cx="2804" cy="3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hu-HU" altLang="hu-HU" sz="1800">
                  <a:solidFill>
                    <a:schemeClr val="tx2"/>
                  </a:solidFill>
                  <a:latin typeface="Comic Sans MS" panose="030F0702030302020204" pitchFamily="66" charset="0"/>
                </a:rPr>
                <a:t>A modellben a víztaszító bázisok belül, a cukor és foszfát csoportok kívül helyezkednek el</a:t>
              </a:r>
            </a:p>
            <a:p>
              <a:pPr eaLnBrk="1" hangingPunct="1">
                <a:spcBef>
                  <a:spcPct val="50000"/>
                </a:spcBef>
                <a:buFontTx/>
                <a:buNone/>
              </a:pPr>
              <a:endParaRPr lang="hu-HU" altLang="hu-HU" sz="1800">
                <a:solidFill>
                  <a:schemeClr val="tx2"/>
                </a:solidFill>
                <a:latin typeface="Comic Sans MS" panose="030F0702030302020204" pitchFamily="66" charset="0"/>
              </a:endParaRPr>
            </a:p>
            <a:p>
              <a:pPr eaLnBrk="1" hangingPunct="1">
                <a:spcBef>
                  <a:spcPct val="50000"/>
                </a:spcBef>
                <a:buFontTx/>
                <a:buNone/>
              </a:pPr>
              <a:r>
                <a:rPr lang="hu-HU" altLang="hu-HU" sz="1800">
                  <a:solidFill>
                    <a:schemeClr val="tx2"/>
                  </a:solidFill>
                  <a:latin typeface="Comic Sans MS" panose="030F0702030302020204" pitchFamily="66" charset="0"/>
                </a:rPr>
                <a:t>Minden bázispár egy purint,   (A vagy G) és egy pirimidint,  (T vagy C) tartalmaz</a:t>
              </a:r>
            </a:p>
            <a:p>
              <a:pPr eaLnBrk="1" hangingPunct="1">
                <a:spcBef>
                  <a:spcPct val="50000"/>
                </a:spcBef>
                <a:buFontTx/>
                <a:buNone/>
              </a:pPr>
              <a:endParaRPr lang="hu-HU" altLang="hu-HU" sz="1800">
                <a:solidFill>
                  <a:schemeClr val="tx2"/>
                </a:solidFill>
                <a:latin typeface="Comic Sans MS" panose="030F0702030302020204" pitchFamily="66" charset="0"/>
              </a:endParaRPr>
            </a:p>
            <a:p>
              <a:pPr eaLnBrk="1" hangingPunct="1">
                <a:spcBef>
                  <a:spcPct val="50000"/>
                </a:spcBef>
                <a:buFontTx/>
                <a:buNone/>
              </a:pPr>
              <a:r>
                <a:rPr lang="hu-HU" altLang="hu-HU" sz="1800">
                  <a:solidFill>
                    <a:schemeClr val="tx2"/>
                  </a:solidFill>
                  <a:latin typeface="Comic Sans MS" panose="030F0702030302020204" pitchFamily="66" charset="0"/>
                </a:rPr>
                <a:t>Az A-T párt 2, a G-C párt 3 hidrogénhíd stabilizálja</a:t>
              </a:r>
            </a:p>
            <a:p>
              <a:pPr eaLnBrk="1" hangingPunct="1">
                <a:spcBef>
                  <a:spcPct val="50000"/>
                </a:spcBef>
                <a:buFontTx/>
                <a:buNone/>
              </a:pPr>
              <a:endParaRPr lang="hu-HU" altLang="hu-HU" sz="1800">
                <a:solidFill>
                  <a:schemeClr val="tx2"/>
                </a:solidFill>
                <a:latin typeface="Comic Sans MS" panose="030F0702030302020204" pitchFamily="66" charset="0"/>
              </a:endParaRPr>
            </a:p>
            <a:p>
              <a:pPr eaLnBrk="1" hangingPunct="1">
                <a:spcBef>
                  <a:spcPct val="50000"/>
                </a:spcBef>
                <a:buFontTx/>
                <a:buNone/>
              </a:pPr>
              <a:r>
                <a:rPr lang="hu-HU" altLang="hu-HU" sz="1800">
                  <a:solidFill>
                    <a:schemeClr val="tx2"/>
                  </a:solidFill>
                  <a:latin typeface="Comic Sans MS" panose="030F0702030302020204" pitchFamily="66" charset="0"/>
                </a:rPr>
                <a:t>A két szál komplementer (meghatározza és kiegészíti egymást)</a:t>
              </a:r>
            </a:p>
            <a:p>
              <a:pPr eaLnBrk="1" hangingPunct="1">
                <a:spcBef>
                  <a:spcPct val="50000"/>
                </a:spcBef>
                <a:buFontTx/>
                <a:buNone/>
              </a:pPr>
              <a:endParaRPr lang="hu-HU" altLang="hu-HU" sz="1800">
                <a:solidFill>
                  <a:schemeClr val="tx2"/>
                </a:solidFill>
                <a:latin typeface="Comic Sans MS" panose="030F0702030302020204" pitchFamily="66" charset="0"/>
              </a:endParaRPr>
            </a:p>
            <a:p>
              <a:pPr eaLnBrk="1" hangingPunct="1">
                <a:spcBef>
                  <a:spcPct val="50000"/>
                </a:spcBef>
                <a:buFontTx/>
                <a:buNone/>
              </a:pPr>
              <a:r>
                <a:rPr lang="hu-HU" altLang="hu-HU" sz="1800">
                  <a:solidFill>
                    <a:schemeClr val="tx2"/>
                  </a:solidFill>
                  <a:latin typeface="Comic Sans MS" panose="030F0702030302020204" pitchFamily="66" charset="0"/>
                </a:rPr>
                <a:t>Az antiparallel irányultságot a cukor         5	3’  iránya adja</a:t>
              </a:r>
            </a:p>
          </p:txBody>
        </p:sp>
        <p:sp>
          <p:nvSpPr>
            <p:cNvPr id="23562" name="Line 12"/>
            <p:cNvSpPr>
              <a:spLocks noChangeShapeType="1"/>
            </p:cNvSpPr>
            <p:nvPr/>
          </p:nvSpPr>
          <p:spPr bwMode="auto">
            <a:xfrm>
              <a:off x="566" y="3848"/>
              <a:ext cx="263" cy="0"/>
            </a:xfrm>
            <a:prstGeom prst="line">
              <a:avLst/>
            </a:prstGeom>
            <a:noFill/>
            <a:ln w="9525">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endParaRPr lang="hu-HU"/>
            </a:p>
          </p:txBody>
        </p:sp>
      </p:grpSp>
      <p:sp>
        <p:nvSpPr>
          <p:cNvPr id="23557" name="Oval 13"/>
          <p:cNvSpPr>
            <a:spLocks noChangeArrowheads="1"/>
          </p:cNvSpPr>
          <p:nvPr/>
        </p:nvSpPr>
        <p:spPr bwMode="auto">
          <a:xfrm>
            <a:off x="8340726" y="2889251"/>
            <a:ext cx="42863" cy="42863"/>
          </a:xfrm>
          <a:prstGeom prst="ellipse">
            <a:avLst/>
          </a:prstGeom>
          <a:solidFill>
            <a:srgbClr val="FF9999"/>
          </a:solidFill>
          <a:ln w="9525">
            <a:solidFill>
              <a:schemeClr val="tx1"/>
            </a:solidFill>
            <a:round/>
            <a:headEnd/>
            <a:tailEnd/>
          </a:ln>
        </p:spPr>
        <p:txBody>
          <a:bodyPr wrap="none" anchor="ct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hu-HU" altLang="hu-HU" sz="2000">
              <a:solidFill>
                <a:schemeClr val="bg1"/>
              </a:solidFill>
              <a:latin typeface="Comic Sans MS" panose="030F0702030302020204" pitchFamily="66" charset="0"/>
            </a:endParaRPr>
          </a:p>
        </p:txBody>
      </p:sp>
      <p:sp>
        <p:nvSpPr>
          <p:cNvPr id="23558" name="Oval 14"/>
          <p:cNvSpPr>
            <a:spLocks noChangeArrowheads="1"/>
          </p:cNvSpPr>
          <p:nvPr/>
        </p:nvSpPr>
        <p:spPr bwMode="auto">
          <a:xfrm>
            <a:off x="8407401" y="2879726"/>
            <a:ext cx="42863" cy="42863"/>
          </a:xfrm>
          <a:prstGeom prst="ellipse">
            <a:avLst/>
          </a:prstGeom>
          <a:solidFill>
            <a:srgbClr val="FF9999"/>
          </a:solidFill>
          <a:ln w="9525">
            <a:solidFill>
              <a:schemeClr val="tx1"/>
            </a:solidFill>
            <a:round/>
            <a:headEnd/>
            <a:tailEnd/>
          </a:ln>
        </p:spPr>
        <p:txBody>
          <a:bodyPr wrap="none" anchor="ct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hu-HU" altLang="hu-HU" sz="2000">
              <a:solidFill>
                <a:schemeClr val="bg1"/>
              </a:solidFill>
              <a:latin typeface="Comic Sans MS" panose="030F0702030302020204" pitchFamily="66" charset="0"/>
            </a:endParaRPr>
          </a:p>
        </p:txBody>
      </p:sp>
      <p:sp>
        <p:nvSpPr>
          <p:cNvPr id="23559" name="Text Box 15"/>
          <p:cNvSpPr txBox="1">
            <a:spLocks noChangeArrowheads="1"/>
          </p:cNvSpPr>
          <p:nvPr/>
        </p:nvSpPr>
        <p:spPr bwMode="auto">
          <a:xfrm>
            <a:off x="2076450" y="215900"/>
            <a:ext cx="8064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hu-HU" altLang="hu-HU" sz="2400" b="1">
                <a:solidFill>
                  <a:srgbClr val="990000"/>
                </a:solidFill>
                <a:latin typeface="Comic Sans MS" panose="030F0702030302020204" pitchFamily="66" charset="0"/>
              </a:rPr>
              <a:t>A DNS elsődleges szerkezete: polinukleotid lánc</a:t>
            </a:r>
          </a:p>
        </p:txBody>
      </p:sp>
      <p:sp>
        <p:nvSpPr>
          <p:cNvPr id="2" name="Slide Number Placeholder 1"/>
          <p:cNvSpPr>
            <a:spLocks noGrp="1"/>
          </p:cNvSpPr>
          <p:nvPr>
            <p:ph type="sldNum" sz="quarter" idx="12"/>
          </p:nvPr>
        </p:nvSpPr>
        <p:spPr/>
        <p:txBody>
          <a:bodyPr/>
          <a:lstStyle/>
          <a:p>
            <a:fld id="{2C88D5BA-023E-4888-9D07-061E169F2D9F}" type="slidenum">
              <a:rPr lang="hu-HU" smtClean="0"/>
              <a:t>22</a:t>
            </a:fld>
            <a:endParaRPr lang="hu-HU"/>
          </a:p>
        </p:txBody>
      </p:sp>
    </p:spTree>
    <p:extLst>
      <p:ext uri="{BB962C8B-B14F-4D97-AF65-F5344CB8AC3E}">
        <p14:creationId xmlns:p14="http://schemas.microsoft.com/office/powerpoint/2010/main" val="6742127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3"/>
          <p:cNvSpPr txBox="1">
            <a:spLocks noChangeArrowheads="1"/>
          </p:cNvSpPr>
          <p:nvPr/>
        </p:nvSpPr>
        <p:spPr bwMode="auto">
          <a:xfrm>
            <a:off x="2298700" y="381000"/>
            <a:ext cx="7759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hu-HU" altLang="hu-HU" sz="2400" b="1">
                <a:solidFill>
                  <a:srgbClr val="990000"/>
                </a:solidFill>
                <a:latin typeface="Comic Sans MS" panose="030F0702030302020204" pitchFamily="66" charset="0"/>
              </a:rPr>
              <a:t>Lehetséges bázis párosodás a kettős spirálban</a:t>
            </a:r>
          </a:p>
        </p:txBody>
      </p:sp>
      <p:sp>
        <p:nvSpPr>
          <p:cNvPr id="24579" name="Text Box 4"/>
          <p:cNvSpPr txBox="1">
            <a:spLocks noChangeArrowheads="1"/>
          </p:cNvSpPr>
          <p:nvPr/>
        </p:nvSpPr>
        <p:spPr bwMode="auto">
          <a:xfrm>
            <a:off x="1638300" y="1816101"/>
            <a:ext cx="5200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endParaRPr lang="en-GB" altLang="hu-HU" sz="1800" b="1">
              <a:solidFill>
                <a:schemeClr val="tx2"/>
              </a:solidFill>
              <a:latin typeface="Arial" panose="020B0604020202020204" pitchFamily="34" charset="0"/>
            </a:endParaRPr>
          </a:p>
        </p:txBody>
      </p:sp>
      <p:pic>
        <p:nvPicPr>
          <p:cNvPr id="24580" name="Picture 6" descr="F08-07_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9100" y="2806700"/>
            <a:ext cx="6191250" cy="364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Text Box 7"/>
          <p:cNvSpPr txBox="1">
            <a:spLocks noChangeArrowheads="1"/>
          </p:cNvSpPr>
          <p:nvPr/>
        </p:nvSpPr>
        <p:spPr bwMode="auto">
          <a:xfrm>
            <a:off x="2216150" y="1206500"/>
            <a:ext cx="833755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hu-HU" altLang="hu-HU" sz="1800">
                <a:solidFill>
                  <a:schemeClr val="tx2"/>
                </a:solidFill>
                <a:latin typeface="Comic Sans MS" panose="030F0702030302020204" pitchFamily="66" charset="0"/>
              </a:rPr>
              <a:t>Csak a purin - pirimidin párosodás felel meg a DNS szál </a:t>
            </a:r>
            <a:r>
              <a:rPr lang="hu-HU" altLang="hu-HU" sz="1800" b="1">
                <a:solidFill>
                  <a:schemeClr val="tx2"/>
                </a:solidFill>
                <a:latin typeface="Comic Sans MS" panose="030F0702030302020204" pitchFamily="66" charset="0"/>
              </a:rPr>
              <a:t>röntgennel meghatározott átmérőjének </a:t>
            </a:r>
          </a:p>
          <a:p>
            <a:pPr eaLnBrk="1" hangingPunct="1">
              <a:spcBef>
                <a:spcPct val="50000"/>
              </a:spcBef>
              <a:buFontTx/>
              <a:buNone/>
            </a:pPr>
            <a:r>
              <a:rPr lang="hu-HU" altLang="hu-HU" sz="1800">
                <a:solidFill>
                  <a:schemeClr val="tx2"/>
                </a:solidFill>
                <a:latin typeface="Comic Sans MS" panose="030F0702030302020204" pitchFamily="66" charset="0"/>
              </a:rPr>
              <a:t>Ugyancsak ez a kombináció felel meg </a:t>
            </a:r>
            <a:r>
              <a:rPr lang="hu-HU" altLang="hu-HU" sz="1800" b="1">
                <a:solidFill>
                  <a:schemeClr val="tx2"/>
                </a:solidFill>
                <a:latin typeface="Comic Sans MS" panose="030F0702030302020204" pitchFamily="66" charset="0"/>
              </a:rPr>
              <a:t>Chargaff első szabályának</a:t>
            </a:r>
          </a:p>
        </p:txBody>
      </p:sp>
      <p:sp>
        <p:nvSpPr>
          <p:cNvPr id="2" name="Slide Number Placeholder 1"/>
          <p:cNvSpPr>
            <a:spLocks noGrp="1"/>
          </p:cNvSpPr>
          <p:nvPr>
            <p:ph type="sldNum" sz="quarter" idx="12"/>
          </p:nvPr>
        </p:nvSpPr>
        <p:spPr/>
        <p:txBody>
          <a:bodyPr/>
          <a:lstStyle/>
          <a:p>
            <a:fld id="{2C88D5BA-023E-4888-9D07-061E169F2D9F}" type="slidenum">
              <a:rPr lang="hu-HU" smtClean="0"/>
              <a:t>23</a:t>
            </a:fld>
            <a:endParaRPr lang="hu-HU"/>
          </a:p>
        </p:txBody>
      </p:sp>
    </p:spTree>
    <p:extLst>
      <p:ext uri="{BB962C8B-B14F-4D97-AF65-F5344CB8AC3E}">
        <p14:creationId xmlns:p14="http://schemas.microsoft.com/office/powerpoint/2010/main" val="15876256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1027"/>
          <p:cNvSpPr txBox="1">
            <a:spLocks noChangeArrowheads="1"/>
          </p:cNvSpPr>
          <p:nvPr/>
        </p:nvSpPr>
        <p:spPr bwMode="auto">
          <a:xfrm>
            <a:off x="2381250" y="457201"/>
            <a:ext cx="51181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hu-HU" altLang="hu-HU" sz="2400" b="1">
                <a:solidFill>
                  <a:srgbClr val="990000"/>
                </a:solidFill>
                <a:latin typeface="Comic Sans MS" panose="030F0702030302020204" pitchFamily="66" charset="0"/>
              </a:rPr>
              <a:t>A DNS másodlagos szerkezete: kettős spirál</a:t>
            </a:r>
            <a:r>
              <a:rPr lang="hu-HU" altLang="hu-HU" sz="2400" b="1">
                <a:solidFill>
                  <a:schemeClr val="tx2"/>
                </a:solidFill>
                <a:latin typeface="Comic Sans MS" panose="030F0702030302020204" pitchFamily="66" charset="0"/>
              </a:rPr>
              <a:t> </a:t>
            </a:r>
            <a:r>
              <a:rPr lang="hu-HU" altLang="hu-HU" sz="2400">
                <a:solidFill>
                  <a:schemeClr val="tx2"/>
                </a:solidFill>
                <a:latin typeface="Comic Sans MS" panose="030F0702030302020204" pitchFamily="66" charset="0"/>
              </a:rPr>
              <a:t>(szalag modell)</a:t>
            </a:r>
          </a:p>
        </p:txBody>
      </p:sp>
      <p:sp>
        <p:nvSpPr>
          <p:cNvPr id="25603" name="Text Box 1029"/>
          <p:cNvSpPr txBox="1">
            <a:spLocks noChangeArrowheads="1"/>
          </p:cNvSpPr>
          <p:nvPr/>
        </p:nvSpPr>
        <p:spPr bwMode="auto">
          <a:xfrm>
            <a:off x="2051050" y="1981201"/>
            <a:ext cx="5200650" cy="409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hu-HU" altLang="hu-HU" sz="2000">
                <a:solidFill>
                  <a:schemeClr val="tx2"/>
                </a:solidFill>
                <a:latin typeface="Comic Sans MS" panose="030F0702030302020204" pitchFamily="66" charset="0"/>
              </a:rPr>
              <a:t>A pálcák a bázispárokat képviselik</a:t>
            </a:r>
          </a:p>
          <a:p>
            <a:pPr eaLnBrk="1" hangingPunct="1">
              <a:spcBef>
                <a:spcPct val="50000"/>
              </a:spcBef>
              <a:buFontTx/>
              <a:buNone/>
            </a:pPr>
            <a:endParaRPr lang="hu-HU" altLang="hu-HU" sz="2000">
              <a:solidFill>
                <a:schemeClr val="tx2"/>
              </a:solidFill>
              <a:latin typeface="Comic Sans MS" panose="030F0702030302020204" pitchFamily="66" charset="0"/>
            </a:endParaRPr>
          </a:p>
          <a:p>
            <a:pPr eaLnBrk="1" hangingPunct="1">
              <a:spcBef>
                <a:spcPct val="50000"/>
              </a:spcBef>
              <a:buFontTx/>
              <a:buNone/>
            </a:pPr>
            <a:r>
              <a:rPr lang="hu-HU" altLang="hu-HU" sz="2000">
                <a:solidFill>
                  <a:schemeClr val="tx2"/>
                </a:solidFill>
                <a:latin typeface="Comic Sans MS" panose="030F0702030302020204" pitchFamily="66" charset="0"/>
              </a:rPr>
              <a:t>A szalagok a két antiparallel lánc cukorfoszfát gerincét képviselik </a:t>
            </a:r>
          </a:p>
          <a:p>
            <a:pPr eaLnBrk="1" hangingPunct="1">
              <a:spcBef>
                <a:spcPct val="50000"/>
              </a:spcBef>
              <a:buFontTx/>
              <a:buNone/>
            </a:pPr>
            <a:endParaRPr lang="hu-HU" altLang="hu-HU" sz="2000">
              <a:solidFill>
                <a:schemeClr val="tx2"/>
              </a:solidFill>
              <a:latin typeface="Comic Sans MS" panose="030F0702030302020204" pitchFamily="66" charset="0"/>
            </a:endParaRPr>
          </a:p>
          <a:p>
            <a:pPr eaLnBrk="1" hangingPunct="1">
              <a:spcBef>
                <a:spcPct val="50000"/>
              </a:spcBef>
              <a:buFontTx/>
              <a:buNone/>
            </a:pPr>
            <a:r>
              <a:rPr lang="hu-HU" altLang="hu-HU" sz="2000">
                <a:solidFill>
                  <a:schemeClr val="tx2"/>
                </a:solidFill>
                <a:latin typeface="Comic Sans MS" panose="030F0702030302020204" pitchFamily="66" charset="0"/>
              </a:rPr>
              <a:t>A méretek angström-ben (1</a:t>
            </a:r>
            <a:r>
              <a:rPr lang="hu-HU" altLang="hu-HU" sz="2000">
                <a:solidFill>
                  <a:schemeClr val="tx2"/>
                </a:solidFill>
                <a:latin typeface="Comic Sans MS" panose="030F0702030302020204" pitchFamily="66" charset="0"/>
                <a:cs typeface="Times New Roman" panose="02020603050405020304" pitchFamily="18" charset="0"/>
              </a:rPr>
              <a:t>Å</a:t>
            </a:r>
            <a:r>
              <a:rPr lang="hu-HU" altLang="hu-HU" sz="2000">
                <a:solidFill>
                  <a:schemeClr val="tx2"/>
                </a:solidFill>
                <a:latin typeface="Comic Sans MS" panose="030F0702030302020204" pitchFamily="66" charset="0"/>
              </a:rPr>
              <a:t>  = 0,1 nm) mutatják a távolságokat</a:t>
            </a:r>
          </a:p>
          <a:p>
            <a:pPr eaLnBrk="1" hangingPunct="1">
              <a:spcBef>
                <a:spcPct val="50000"/>
              </a:spcBef>
              <a:buFontTx/>
              <a:buNone/>
            </a:pPr>
            <a:endParaRPr lang="hu-HU" altLang="hu-HU" sz="2000">
              <a:solidFill>
                <a:schemeClr val="tx2"/>
              </a:solidFill>
              <a:latin typeface="Comic Sans MS" panose="030F0702030302020204" pitchFamily="66" charset="0"/>
            </a:endParaRPr>
          </a:p>
          <a:p>
            <a:pPr eaLnBrk="1" hangingPunct="1">
              <a:spcBef>
                <a:spcPct val="50000"/>
              </a:spcBef>
              <a:buFontTx/>
              <a:buNone/>
            </a:pPr>
            <a:r>
              <a:rPr lang="hu-HU" altLang="hu-HU" sz="2000">
                <a:solidFill>
                  <a:schemeClr val="tx2"/>
                </a:solidFill>
                <a:latin typeface="Comic Sans MS" panose="030F0702030302020204" pitchFamily="66" charset="0"/>
              </a:rPr>
              <a:t>A spirál </a:t>
            </a:r>
            <a:r>
              <a:rPr lang="hu-HU" altLang="hu-HU" sz="2000" b="1">
                <a:solidFill>
                  <a:schemeClr val="tx2"/>
                </a:solidFill>
                <a:latin typeface="Comic Sans MS" panose="030F0702030302020204" pitchFamily="66" charset="0"/>
              </a:rPr>
              <a:t>10 bázisonként </a:t>
            </a:r>
            <a:r>
              <a:rPr lang="hu-HU" altLang="hu-HU" sz="2000">
                <a:solidFill>
                  <a:schemeClr val="tx2"/>
                </a:solidFill>
                <a:latin typeface="Comic Sans MS" panose="030F0702030302020204" pitchFamily="66" charset="0"/>
              </a:rPr>
              <a:t>fordul csaknem pontosan </a:t>
            </a:r>
            <a:r>
              <a:rPr lang="hu-HU" altLang="hu-HU" sz="2000" b="1">
                <a:solidFill>
                  <a:schemeClr val="tx2"/>
                </a:solidFill>
                <a:latin typeface="Comic Sans MS" panose="030F0702030302020204" pitchFamily="66" charset="0"/>
              </a:rPr>
              <a:t>360</a:t>
            </a:r>
            <a:r>
              <a:rPr lang="hu-HU" altLang="hu-HU" sz="2000" b="1" baseline="30000">
                <a:solidFill>
                  <a:schemeClr val="tx2"/>
                </a:solidFill>
                <a:latin typeface="Comic Sans MS" panose="030F0702030302020204" pitchFamily="66" charset="0"/>
              </a:rPr>
              <a:t>o</a:t>
            </a:r>
            <a:r>
              <a:rPr lang="hu-HU" altLang="hu-HU" sz="2000" b="1">
                <a:solidFill>
                  <a:schemeClr val="tx2"/>
                </a:solidFill>
                <a:latin typeface="Comic Sans MS" panose="030F0702030302020204" pitchFamily="66" charset="0"/>
              </a:rPr>
              <a:t>-ot</a:t>
            </a:r>
          </a:p>
        </p:txBody>
      </p:sp>
      <p:pic>
        <p:nvPicPr>
          <p:cNvPr id="25604" name="Picture 1033" descr="F08-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7000" y="990600"/>
            <a:ext cx="2490788" cy="543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2C88D5BA-023E-4888-9D07-061E169F2D9F}" type="slidenum">
              <a:rPr lang="hu-HU" smtClean="0"/>
              <a:t>24</a:t>
            </a:fld>
            <a:endParaRPr lang="hu-HU"/>
          </a:p>
        </p:txBody>
      </p:sp>
    </p:spTree>
    <p:extLst>
      <p:ext uri="{BB962C8B-B14F-4D97-AF65-F5344CB8AC3E}">
        <p14:creationId xmlns:p14="http://schemas.microsoft.com/office/powerpoint/2010/main" val="37569517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4"/>
          <p:cNvSpPr txBox="1">
            <a:spLocks noChangeArrowheads="1"/>
          </p:cNvSpPr>
          <p:nvPr/>
        </p:nvSpPr>
        <p:spPr bwMode="auto">
          <a:xfrm>
            <a:off x="1638300" y="1981201"/>
            <a:ext cx="5200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endParaRPr lang="en-GB" altLang="hu-HU" sz="1800" b="1">
              <a:solidFill>
                <a:schemeClr val="tx2"/>
              </a:solidFill>
              <a:latin typeface="Arial" panose="020B0604020202020204" pitchFamily="34" charset="0"/>
            </a:endParaRPr>
          </a:p>
        </p:txBody>
      </p:sp>
      <p:pic>
        <p:nvPicPr>
          <p:cNvPr id="26627" name="Picture 6" descr="F01-06_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0514" y="1050926"/>
            <a:ext cx="5178425" cy="550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Text Box 7"/>
          <p:cNvSpPr txBox="1">
            <a:spLocks noChangeArrowheads="1"/>
          </p:cNvSpPr>
          <p:nvPr/>
        </p:nvSpPr>
        <p:spPr bwMode="auto">
          <a:xfrm>
            <a:off x="1489075" y="1101726"/>
            <a:ext cx="3810000" cy="504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hu-HU" altLang="hu-HU" sz="1800">
                <a:solidFill>
                  <a:schemeClr val="tx2"/>
                </a:solidFill>
                <a:latin typeface="Comic Sans MS" panose="030F0702030302020204" pitchFamily="66" charset="0"/>
              </a:rPr>
              <a:t>A létra modellen jól látszik, hogy a bázispárok létrafokként helyzkednek el a szerkezet belsejében </a:t>
            </a:r>
          </a:p>
          <a:p>
            <a:pPr eaLnBrk="1" hangingPunct="1">
              <a:spcBef>
                <a:spcPct val="50000"/>
              </a:spcBef>
              <a:buFontTx/>
              <a:buNone/>
            </a:pPr>
            <a:endParaRPr lang="hu-HU" altLang="hu-HU" sz="1800">
              <a:solidFill>
                <a:schemeClr val="tx2"/>
              </a:solidFill>
              <a:latin typeface="Comic Sans MS" panose="030F0702030302020204" pitchFamily="66" charset="0"/>
            </a:endParaRPr>
          </a:p>
          <a:p>
            <a:pPr eaLnBrk="1" hangingPunct="1">
              <a:spcBef>
                <a:spcPct val="50000"/>
              </a:spcBef>
              <a:buFontTx/>
              <a:buNone/>
            </a:pPr>
            <a:r>
              <a:rPr lang="hu-HU" altLang="hu-HU" sz="1800">
                <a:solidFill>
                  <a:schemeClr val="tx2"/>
                </a:solidFill>
                <a:latin typeface="Comic Sans MS" panose="030F0702030302020204" pitchFamily="66" charset="0"/>
              </a:rPr>
              <a:t>A cukor gyűrű síkja majdnem merőleges a bázisok síkjára</a:t>
            </a:r>
          </a:p>
          <a:p>
            <a:pPr eaLnBrk="1" hangingPunct="1">
              <a:spcBef>
                <a:spcPct val="50000"/>
              </a:spcBef>
              <a:buFontTx/>
              <a:buNone/>
            </a:pPr>
            <a:endParaRPr lang="hu-HU" altLang="hu-HU" sz="1800">
              <a:solidFill>
                <a:schemeClr val="tx2"/>
              </a:solidFill>
              <a:latin typeface="Comic Sans MS" panose="030F0702030302020204" pitchFamily="66" charset="0"/>
            </a:endParaRPr>
          </a:p>
          <a:p>
            <a:pPr eaLnBrk="1" hangingPunct="1">
              <a:spcBef>
                <a:spcPct val="50000"/>
              </a:spcBef>
              <a:buFontTx/>
              <a:buNone/>
            </a:pPr>
            <a:r>
              <a:rPr lang="hu-HU" altLang="hu-HU" sz="1800">
                <a:solidFill>
                  <a:schemeClr val="tx2"/>
                </a:solidFill>
                <a:latin typeface="Comic Sans MS" panose="030F0702030302020204" pitchFamily="66" charset="0"/>
              </a:rPr>
              <a:t>A víztaszító bázisok szoros egymásra fekvése a víz kiszorítása által erősen stabilizálja a szerkezetet</a:t>
            </a:r>
          </a:p>
          <a:p>
            <a:pPr eaLnBrk="1" hangingPunct="1">
              <a:spcBef>
                <a:spcPct val="50000"/>
              </a:spcBef>
              <a:buFontTx/>
              <a:buNone/>
            </a:pPr>
            <a:endParaRPr lang="hu-HU" altLang="hu-HU" sz="1800">
              <a:solidFill>
                <a:schemeClr val="tx2"/>
              </a:solidFill>
              <a:latin typeface="Comic Sans MS" panose="030F0702030302020204" pitchFamily="66" charset="0"/>
            </a:endParaRPr>
          </a:p>
          <a:p>
            <a:pPr eaLnBrk="1" hangingPunct="1">
              <a:spcBef>
                <a:spcPct val="50000"/>
              </a:spcBef>
              <a:buFontTx/>
              <a:buNone/>
            </a:pPr>
            <a:r>
              <a:rPr lang="hu-HU" altLang="hu-HU" sz="1800">
                <a:solidFill>
                  <a:schemeClr val="tx2"/>
                </a:solidFill>
                <a:latin typeface="Comic Sans MS" panose="030F0702030302020204" pitchFamily="66" charset="0"/>
              </a:rPr>
              <a:t>A hidrofil cukor-foszfát gerinc kölcsönhat a sejt vízmolekuláival </a:t>
            </a:r>
          </a:p>
        </p:txBody>
      </p:sp>
      <p:sp>
        <p:nvSpPr>
          <p:cNvPr id="26629" name="Text Box 9"/>
          <p:cNvSpPr txBox="1">
            <a:spLocks noChangeArrowheads="1"/>
          </p:cNvSpPr>
          <p:nvPr/>
        </p:nvSpPr>
        <p:spPr bwMode="auto">
          <a:xfrm>
            <a:off x="3432176" y="196850"/>
            <a:ext cx="53895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hu-HU" altLang="hu-HU" sz="2400" b="1">
                <a:solidFill>
                  <a:srgbClr val="990000"/>
                </a:solidFill>
                <a:latin typeface="Comic Sans MS" panose="030F0702030302020204" pitchFamily="66" charset="0"/>
              </a:rPr>
              <a:t>A DNS kettős spirál létra modellje</a:t>
            </a:r>
            <a:endParaRPr lang="en-GB" altLang="hu-HU" sz="2400" b="1">
              <a:solidFill>
                <a:srgbClr val="990000"/>
              </a:solidFill>
              <a:latin typeface="Comic Sans MS" panose="030F0702030302020204" pitchFamily="66" charset="0"/>
            </a:endParaRPr>
          </a:p>
        </p:txBody>
      </p:sp>
      <p:sp>
        <p:nvSpPr>
          <p:cNvPr id="2" name="Slide Number Placeholder 1"/>
          <p:cNvSpPr>
            <a:spLocks noGrp="1"/>
          </p:cNvSpPr>
          <p:nvPr>
            <p:ph type="sldNum" sz="quarter" idx="12"/>
          </p:nvPr>
        </p:nvSpPr>
        <p:spPr/>
        <p:txBody>
          <a:bodyPr/>
          <a:lstStyle/>
          <a:p>
            <a:fld id="{2C88D5BA-023E-4888-9D07-061E169F2D9F}" type="slidenum">
              <a:rPr lang="hu-HU" smtClean="0"/>
              <a:t>25</a:t>
            </a:fld>
            <a:endParaRPr lang="hu-HU"/>
          </a:p>
        </p:txBody>
      </p:sp>
    </p:spTree>
    <p:extLst>
      <p:ext uri="{BB962C8B-B14F-4D97-AF65-F5344CB8AC3E}">
        <p14:creationId xmlns:p14="http://schemas.microsoft.com/office/powerpoint/2010/main" val="2223293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4"/>
          <p:cNvSpPr txBox="1">
            <a:spLocks noChangeArrowheads="1"/>
          </p:cNvSpPr>
          <p:nvPr/>
        </p:nvSpPr>
        <p:spPr bwMode="auto">
          <a:xfrm>
            <a:off x="1638300" y="1981201"/>
            <a:ext cx="5200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endParaRPr lang="en-GB" altLang="hu-HU" sz="1800" b="1">
              <a:solidFill>
                <a:schemeClr val="tx2"/>
              </a:solidFill>
              <a:latin typeface="Arial" panose="020B0604020202020204" pitchFamily="34" charset="0"/>
            </a:endParaRPr>
          </a:p>
        </p:txBody>
      </p:sp>
      <p:pic>
        <p:nvPicPr>
          <p:cNvPr id="27651" name="Picture 8" descr="F08-09a_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775" y="304800"/>
            <a:ext cx="3879850"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Text Box 9"/>
          <p:cNvSpPr txBox="1">
            <a:spLocks noChangeArrowheads="1"/>
          </p:cNvSpPr>
          <p:nvPr/>
        </p:nvSpPr>
        <p:spPr bwMode="auto">
          <a:xfrm>
            <a:off x="1847850" y="1752600"/>
            <a:ext cx="4216400" cy="366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hu-HU" altLang="hu-HU" sz="1800">
                <a:solidFill>
                  <a:schemeClr val="tx2"/>
                </a:solidFill>
                <a:latin typeface="Comic Sans MS" panose="030F0702030302020204" pitchFamily="66" charset="0"/>
              </a:rPr>
              <a:t>Jól látszik, hogy a víztaszító bázisok szorosan egymásra fekszenek ami erősen stabilizálja a szerkezetet</a:t>
            </a:r>
          </a:p>
          <a:p>
            <a:pPr eaLnBrk="1" hangingPunct="1">
              <a:spcBef>
                <a:spcPct val="50000"/>
              </a:spcBef>
              <a:buFontTx/>
              <a:buNone/>
            </a:pPr>
            <a:endParaRPr lang="hu-HU" altLang="hu-HU" sz="1800">
              <a:solidFill>
                <a:schemeClr val="tx2"/>
              </a:solidFill>
              <a:latin typeface="Comic Sans MS" panose="030F0702030302020204" pitchFamily="66" charset="0"/>
            </a:endParaRPr>
          </a:p>
          <a:p>
            <a:pPr eaLnBrk="1" hangingPunct="1">
              <a:spcBef>
                <a:spcPct val="50000"/>
              </a:spcBef>
              <a:buFontTx/>
              <a:buNone/>
            </a:pPr>
            <a:r>
              <a:rPr lang="hu-HU" altLang="hu-HU" sz="1800">
                <a:solidFill>
                  <a:schemeClr val="tx2"/>
                </a:solidFill>
                <a:latin typeface="Comic Sans MS" panose="030F0702030302020204" pitchFamily="66" charset="0"/>
              </a:rPr>
              <a:t>A három dimenziós szerkezet jól szemlélteti az egymással ellentétes oldalon futó kis és a nagy barázdát </a:t>
            </a:r>
          </a:p>
          <a:p>
            <a:pPr eaLnBrk="1" hangingPunct="1">
              <a:spcBef>
                <a:spcPct val="50000"/>
              </a:spcBef>
              <a:buFontTx/>
              <a:buNone/>
            </a:pPr>
            <a:endParaRPr lang="hu-HU" altLang="hu-HU" sz="1800">
              <a:solidFill>
                <a:schemeClr val="tx2"/>
              </a:solidFill>
              <a:latin typeface="Comic Sans MS" panose="030F0702030302020204" pitchFamily="66" charset="0"/>
            </a:endParaRPr>
          </a:p>
          <a:p>
            <a:pPr eaLnBrk="1" hangingPunct="1">
              <a:spcBef>
                <a:spcPct val="50000"/>
              </a:spcBef>
              <a:buFontTx/>
              <a:buNone/>
            </a:pPr>
            <a:r>
              <a:rPr lang="hu-HU" altLang="hu-HU" sz="1800">
                <a:solidFill>
                  <a:schemeClr val="tx2"/>
                </a:solidFill>
                <a:latin typeface="Comic Sans MS" panose="030F0702030302020204" pitchFamily="66" charset="0"/>
              </a:rPr>
              <a:t>A DNS-kötő fehérjék csak a barázdákban kapcsolódhatnak a bázisokhoz</a:t>
            </a:r>
          </a:p>
        </p:txBody>
      </p:sp>
      <p:sp>
        <p:nvSpPr>
          <p:cNvPr id="27653" name="Rectangle 11"/>
          <p:cNvSpPr>
            <a:spLocks noChangeArrowheads="1"/>
          </p:cNvSpPr>
          <p:nvPr/>
        </p:nvSpPr>
        <p:spPr bwMode="auto">
          <a:xfrm>
            <a:off x="1803401" y="438151"/>
            <a:ext cx="50911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hu-HU" altLang="hu-HU" sz="2000" b="1">
                <a:solidFill>
                  <a:srgbClr val="990000"/>
                </a:solidFill>
                <a:latin typeface="Comic Sans MS" panose="030F0702030302020204" pitchFamily="66" charset="0"/>
              </a:rPr>
              <a:t>A DNS kettős spirál térkitöltő modellje</a:t>
            </a:r>
            <a:endParaRPr lang="en-GB" altLang="hu-HU" sz="2000" b="1">
              <a:solidFill>
                <a:srgbClr val="990000"/>
              </a:solidFill>
              <a:latin typeface="Comic Sans MS" panose="030F0702030302020204" pitchFamily="66" charset="0"/>
            </a:endParaRPr>
          </a:p>
        </p:txBody>
      </p:sp>
      <p:sp>
        <p:nvSpPr>
          <p:cNvPr id="27654" name="Text Box 12"/>
          <p:cNvSpPr txBox="1">
            <a:spLocks noChangeArrowheads="1"/>
          </p:cNvSpPr>
          <p:nvPr/>
        </p:nvSpPr>
        <p:spPr bwMode="auto">
          <a:xfrm rot="-5400000">
            <a:off x="6500670" y="2657544"/>
            <a:ext cx="1309974" cy="70788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hu-HU" altLang="hu-HU" sz="2000">
                <a:solidFill>
                  <a:schemeClr val="accent2"/>
                </a:solidFill>
                <a:latin typeface="Arial" panose="020B0604020202020204" pitchFamily="34" charset="0"/>
              </a:rPr>
              <a:t>nagy árok</a:t>
            </a:r>
          </a:p>
          <a:p>
            <a:pPr eaLnBrk="1" hangingPunct="1">
              <a:spcBef>
                <a:spcPct val="0"/>
              </a:spcBef>
              <a:buFontTx/>
              <a:buNone/>
            </a:pPr>
            <a:endParaRPr lang="en-GB" altLang="hu-HU" sz="2000">
              <a:solidFill>
                <a:schemeClr val="accent2"/>
              </a:solidFill>
              <a:latin typeface="Arial" panose="020B0604020202020204" pitchFamily="34" charset="0"/>
            </a:endParaRPr>
          </a:p>
        </p:txBody>
      </p:sp>
      <p:sp>
        <p:nvSpPr>
          <p:cNvPr id="27655" name="Rectangle 14"/>
          <p:cNvSpPr>
            <a:spLocks noChangeArrowheads="1"/>
          </p:cNvSpPr>
          <p:nvPr/>
        </p:nvSpPr>
        <p:spPr bwMode="auto">
          <a:xfrm>
            <a:off x="7086600" y="4724400"/>
            <a:ext cx="495300" cy="762000"/>
          </a:xfrm>
          <a:prstGeom prst="rect">
            <a:avLst/>
          </a:prstGeom>
          <a:solidFill>
            <a:schemeClr val="bg1"/>
          </a:solidFill>
          <a:ln w="9525">
            <a:solidFill>
              <a:schemeClr val="tx1"/>
            </a:solidFill>
            <a:miter lim="800000"/>
            <a:headEnd/>
            <a:tailEnd/>
          </a:ln>
        </p:spPr>
        <p:txBody>
          <a:bodyPr wrap="none" anchor="ct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hu-HU" altLang="hu-HU" sz="2000">
              <a:solidFill>
                <a:schemeClr val="bg1"/>
              </a:solidFill>
              <a:latin typeface="Comic Sans MS" panose="030F0702030302020204" pitchFamily="66" charset="0"/>
            </a:endParaRPr>
          </a:p>
        </p:txBody>
      </p:sp>
      <p:sp>
        <p:nvSpPr>
          <p:cNvPr id="27656" name="Text Box 13"/>
          <p:cNvSpPr txBox="1">
            <a:spLocks noChangeArrowheads="1"/>
          </p:cNvSpPr>
          <p:nvPr/>
        </p:nvSpPr>
        <p:spPr bwMode="auto">
          <a:xfrm rot="-5400000">
            <a:off x="6502635" y="4899789"/>
            <a:ext cx="1067921" cy="4001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hu-HU" altLang="hu-HU" sz="2000">
                <a:solidFill>
                  <a:schemeClr val="accent2"/>
                </a:solidFill>
                <a:latin typeface="Arial" panose="020B0604020202020204" pitchFamily="34" charset="0"/>
              </a:rPr>
              <a:t>kis árok</a:t>
            </a:r>
            <a:endParaRPr lang="en-GB" altLang="hu-HU" sz="2000">
              <a:solidFill>
                <a:schemeClr val="accent2"/>
              </a:solidFill>
              <a:latin typeface="Arial" panose="020B0604020202020204" pitchFamily="34" charset="0"/>
            </a:endParaRPr>
          </a:p>
        </p:txBody>
      </p:sp>
      <p:sp>
        <p:nvSpPr>
          <p:cNvPr id="27657" name="Line 15"/>
          <p:cNvSpPr>
            <a:spLocks noChangeShapeType="1"/>
          </p:cNvSpPr>
          <p:nvPr/>
        </p:nvSpPr>
        <p:spPr bwMode="auto">
          <a:xfrm flipH="1">
            <a:off x="7277100" y="5157788"/>
            <a:ext cx="660400" cy="0"/>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27658" name="Line 16"/>
          <p:cNvSpPr>
            <a:spLocks noChangeShapeType="1"/>
          </p:cNvSpPr>
          <p:nvPr/>
        </p:nvSpPr>
        <p:spPr bwMode="auto">
          <a:xfrm flipH="1">
            <a:off x="7305675" y="3040063"/>
            <a:ext cx="1104900" cy="0"/>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2" name="Slide Number Placeholder 1"/>
          <p:cNvSpPr>
            <a:spLocks noGrp="1"/>
          </p:cNvSpPr>
          <p:nvPr>
            <p:ph type="sldNum" sz="quarter" idx="12"/>
          </p:nvPr>
        </p:nvSpPr>
        <p:spPr/>
        <p:txBody>
          <a:bodyPr/>
          <a:lstStyle/>
          <a:p>
            <a:fld id="{2C88D5BA-023E-4888-9D07-061E169F2D9F}" type="slidenum">
              <a:rPr lang="hu-HU" smtClean="0"/>
              <a:t>26</a:t>
            </a:fld>
            <a:endParaRPr lang="hu-HU"/>
          </a:p>
        </p:txBody>
      </p:sp>
    </p:spTree>
    <p:extLst>
      <p:ext uri="{BB962C8B-B14F-4D97-AF65-F5344CB8AC3E}">
        <p14:creationId xmlns:p14="http://schemas.microsoft.com/office/powerpoint/2010/main" val="30598290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3"/>
          <p:cNvSpPr txBox="1">
            <a:spLocks noChangeArrowheads="1"/>
          </p:cNvSpPr>
          <p:nvPr/>
        </p:nvSpPr>
        <p:spPr bwMode="auto">
          <a:xfrm>
            <a:off x="2327276" y="260350"/>
            <a:ext cx="7705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hu-HU" altLang="hu-HU" sz="2400" b="1">
                <a:solidFill>
                  <a:srgbClr val="990000"/>
                </a:solidFill>
                <a:latin typeface="Comic Sans MS" panose="030F0702030302020204" pitchFamily="66" charset="0"/>
              </a:rPr>
              <a:t>A DNS többféle másodlagos szerkezetet vehet fel</a:t>
            </a:r>
            <a:endParaRPr lang="en-GB" altLang="hu-HU" sz="2400" b="1">
              <a:solidFill>
                <a:srgbClr val="990000"/>
              </a:solidFill>
              <a:latin typeface="Comic Sans MS" panose="030F0702030302020204" pitchFamily="66" charset="0"/>
            </a:endParaRPr>
          </a:p>
        </p:txBody>
      </p:sp>
      <p:grpSp>
        <p:nvGrpSpPr>
          <p:cNvPr id="28675" name="Group 8"/>
          <p:cNvGrpSpPr>
            <a:grpSpLocks/>
          </p:cNvGrpSpPr>
          <p:nvPr/>
        </p:nvGrpSpPr>
        <p:grpSpPr bwMode="auto">
          <a:xfrm>
            <a:off x="4546600" y="1162050"/>
            <a:ext cx="5969000" cy="4279900"/>
            <a:chOff x="1200" y="476"/>
            <a:chExt cx="3760" cy="2696"/>
          </a:xfrm>
        </p:grpSpPr>
        <p:pic>
          <p:nvPicPr>
            <p:cNvPr id="28677" name="Picture 2" descr="Untitled-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0" y="476"/>
              <a:ext cx="3760" cy="2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8" name="Text Box 4"/>
            <p:cNvSpPr txBox="1">
              <a:spLocks noChangeArrowheads="1"/>
            </p:cNvSpPr>
            <p:nvPr/>
          </p:nvSpPr>
          <p:spPr bwMode="auto">
            <a:xfrm>
              <a:off x="1678" y="607"/>
              <a:ext cx="23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hu-HU" altLang="hu-HU" sz="2000" b="1">
                  <a:latin typeface="Arial" panose="020B0604020202020204" pitchFamily="34" charset="0"/>
                </a:rPr>
                <a:t>A</a:t>
              </a:r>
              <a:endParaRPr lang="en-GB" altLang="hu-HU" sz="2000" b="1">
                <a:latin typeface="Arial" panose="020B0604020202020204" pitchFamily="34" charset="0"/>
              </a:endParaRPr>
            </a:p>
          </p:txBody>
        </p:sp>
        <p:sp>
          <p:nvSpPr>
            <p:cNvPr id="28679" name="Text Box 5"/>
            <p:cNvSpPr txBox="1">
              <a:spLocks noChangeArrowheads="1"/>
            </p:cNvSpPr>
            <p:nvPr/>
          </p:nvSpPr>
          <p:spPr bwMode="auto">
            <a:xfrm>
              <a:off x="2750" y="607"/>
              <a:ext cx="23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hu-HU" altLang="hu-HU" sz="2000" b="1">
                  <a:latin typeface="Arial" panose="020B0604020202020204" pitchFamily="34" charset="0"/>
                </a:rPr>
                <a:t>B</a:t>
              </a:r>
              <a:endParaRPr lang="en-GB" altLang="hu-HU" sz="2000" b="1">
                <a:latin typeface="Arial" panose="020B0604020202020204" pitchFamily="34" charset="0"/>
              </a:endParaRPr>
            </a:p>
          </p:txBody>
        </p:sp>
        <p:sp>
          <p:nvSpPr>
            <p:cNvPr id="28680" name="Text Box 6"/>
            <p:cNvSpPr txBox="1">
              <a:spLocks noChangeArrowheads="1"/>
            </p:cNvSpPr>
            <p:nvPr/>
          </p:nvSpPr>
          <p:spPr bwMode="auto">
            <a:xfrm>
              <a:off x="3886" y="631"/>
              <a:ext cx="25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hu-HU" altLang="hu-HU" sz="2000" b="1">
                  <a:latin typeface="Arial" panose="020B0604020202020204" pitchFamily="34" charset="0"/>
                </a:rPr>
                <a:t>Z </a:t>
              </a:r>
              <a:endParaRPr lang="en-GB" altLang="hu-HU" sz="2000" b="1">
                <a:latin typeface="Arial" panose="020B0604020202020204" pitchFamily="34" charset="0"/>
              </a:endParaRPr>
            </a:p>
          </p:txBody>
        </p:sp>
      </p:grpSp>
      <p:sp>
        <p:nvSpPr>
          <p:cNvPr id="28676" name="Rectangle 7"/>
          <p:cNvSpPr>
            <a:spLocks noChangeArrowheads="1"/>
          </p:cNvSpPr>
          <p:nvPr/>
        </p:nvSpPr>
        <p:spPr bwMode="auto">
          <a:xfrm>
            <a:off x="1511300" y="1069976"/>
            <a:ext cx="2908300" cy="448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hu-HU" altLang="hu-HU" sz="1800">
                <a:solidFill>
                  <a:schemeClr val="tx2"/>
                </a:solidFill>
                <a:latin typeface="Comic Sans MS" panose="030F0702030302020204" pitchFamily="66" charset="0"/>
              </a:rPr>
              <a:t>Az élőlényekben és vizes oldatban </a:t>
            </a:r>
            <a:r>
              <a:rPr lang="hu-HU" altLang="hu-HU" sz="1800">
                <a:solidFill>
                  <a:srgbClr val="FF0000"/>
                </a:solidFill>
                <a:latin typeface="Comic Sans MS" panose="030F0702030302020204" pitchFamily="66" charset="0"/>
              </a:rPr>
              <a:t>a „B” forma a leggyakoribb</a:t>
            </a:r>
            <a:r>
              <a:rPr lang="hu-HU" altLang="hu-HU" sz="1800">
                <a:solidFill>
                  <a:schemeClr val="tx2"/>
                </a:solidFill>
                <a:latin typeface="Comic Sans MS" panose="030F0702030302020204" pitchFamily="66" charset="0"/>
              </a:rPr>
              <a:t>, ebben a bázisok síkja majdnem merőleges a cukor-foszfát gerincre</a:t>
            </a:r>
          </a:p>
          <a:p>
            <a:pPr eaLnBrk="1" hangingPunct="1">
              <a:spcBef>
                <a:spcPct val="50000"/>
              </a:spcBef>
              <a:buFontTx/>
              <a:buNone/>
            </a:pPr>
            <a:r>
              <a:rPr lang="hu-HU" altLang="hu-HU" sz="1800">
                <a:solidFill>
                  <a:schemeClr val="tx2"/>
                </a:solidFill>
                <a:latin typeface="Comic Sans MS" panose="030F0702030302020204" pitchFamily="66" charset="0"/>
              </a:rPr>
              <a:t>Dehidrált körülmények között egy tömörebb „A” forma jön létre, melyben a bázisok síkja megdől</a:t>
            </a:r>
          </a:p>
          <a:p>
            <a:pPr eaLnBrk="1" hangingPunct="1">
              <a:spcBef>
                <a:spcPct val="50000"/>
              </a:spcBef>
              <a:buFontTx/>
              <a:buNone/>
            </a:pPr>
            <a:r>
              <a:rPr lang="hu-HU" altLang="hu-HU" sz="1800">
                <a:solidFill>
                  <a:schemeClr val="tx2"/>
                </a:solidFill>
                <a:latin typeface="Comic Sans MS" panose="030F0702030302020204" pitchFamily="66" charset="0"/>
              </a:rPr>
              <a:t>Hosszú GCGCGC.... ismétlődések a Z formát vehetik fel, amely balmenetes, zegzugos lefutású és megnyúlt</a:t>
            </a:r>
          </a:p>
        </p:txBody>
      </p:sp>
      <p:sp>
        <p:nvSpPr>
          <p:cNvPr id="2" name="Slide Number Placeholder 1"/>
          <p:cNvSpPr>
            <a:spLocks noGrp="1"/>
          </p:cNvSpPr>
          <p:nvPr>
            <p:ph type="sldNum" sz="quarter" idx="12"/>
          </p:nvPr>
        </p:nvSpPr>
        <p:spPr/>
        <p:txBody>
          <a:bodyPr/>
          <a:lstStyle/>
          <a:p>
            <a:fld id="{2C88D5BA-023E-4888-9D07-061E169F2D9F}" type="slidenum">
              <a:rPr lang="hu-HU" smtClean="0"/>
              <a:t>27</a:t>
            </a:fld>
            <a:endParaRPr lang="hu-HU"/>
          </a:p>
        </p:txBody>
      </p:sp>
    </p:spTree>
    <p:extLst>
      <p:ext uri="{BB962C8B-B14F-4D97-AF65-F5344CB8AC3E}">
        <p14:creationId xmlns:p14="http://schemas.microsoft.com/office/powerpoint/2010/main" val="17393270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3870326" y="1435100"/>
            <a:ext cx="4494213"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hu-HU" altLang="hu-HU" sz="3600" b="1">
                <a:solidFill>
                  <a:srgbClr val="990000"/>
                </a:solidFill>
                <a:latin typeface="Comic Sans MS" panose="030F0702030302020204" pitchFamily="66" charset="0"/>
              </a:rPr>
              <a:t>A DNS replikációja</a:t>
            </a:r>
          </a:p>
          <a:p>
            <a:pPr algn="ctr" eaLnBrk="1" hangingPunct="1">
              <a:spcBef>
                <a:spcPct val="0"/>
              </a:spcBef>
              <a:buFontTx/>
              <a:buNone/>
            </a:pPr>
            <a:r>
              <a:rPr lang="hu-HU" altLang="hu-HU" sz="3600" b="1">
                <a:solidFill>
                  <a:srgbClr val="990000"/>
                </a:solidFill>
                <a:latin typeface="Comic Sans MS" panose="030F0702030302020204" pitchFamily="66" charset="0"/>
              </a:rPr>
              <a:t>prokariótákban</a:t>
            </a:r>
          </a:p>
          <a:p>
            <a:pPr algn="ctr" eaLnBrk="1" hangingPunct="1">
              <a:spcBef>
                <a:spcPct val="0"/>
              </a:spcBef>
              <a:buFontTx/>
              <a:buNone/>
            </a:pPr>
            <a:endParaRPr lang="hu-HU" altLang="hu-HU" sz="3600" b="1">
              <a:solidFill>
                <a:srgbClr val="990000"/>
              </a:solidFill>
              <a:latin typeface="Comic Sans MS" panose="030F0702030302020204" pitchFamily="66" charset="0"/>
            </a:endParaRPr>
          </a:p>
        </p:txBody>
      </p:sp>
      <p:sp>
        <p:nvSpPr>
          <p:cNvPr id="2" name="Slide Number Placeholder 1"/>
          <p:cNvSpPr>
            <a:spLocks noGrp="1"/>
          </p:cNvSpPr>
          <p:nvPr>
            <p:ph type="sldNum" sz="quarter" idx="12"/>
          </p:nvPr>
        </p:nvSpPr>
        <p:spPr/>
        <p:txBody>
          <a:bodyPr/>
          <a:lstStyle/>
          <a:p>
            <a:fld id="{2C88D5BA-023E-4888-9D07-061E169F2D9F}" type="slidenum">
              <a:rPr lang="hu-HU" smtClean="0"/>
              <a:t>28</a:t>
            </a:fld>
            <a:endParaRPr lang="hu-HU"/>
          </a:p>
        </p:txBody>
      </p:sp>
    </p:spTree>
    <p:extLst>
      <p:ext uri="{BB962C8B-B14F-4D97-AF65-F5344CB8AC3E}">
        <p14:creationId xmlns:p14="http://schemas.microsoft.com/office/powerpoint/2010/main" val="13473475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1295401" y="165100"/>
            <a:ext cx="9509125" cy="85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hu-HU" altLang="hu-HU" b="1">
                <a:solidFill>
                  <a:srgbClr val="990000"/>
                </a:solidFill>
                <a:latin typeface="Comic Sans MS" panose="030F0702030302020204" pitchFamily="66" charset="0"/>
              </a:rPr>
              <a:t>A replikációval szembeni követelmények:</a:t>
            </a:r>
            <a:endParaRPr lang="hu-HU" altLang="hu-HU">
              <a:solidFill>
                <a:srgbClr val="990000"/>
              </a:solidFill>
              <a:latin typeface="Comic Sans MS" panose="030F0702030302020204" pitchFamily="66" charset="0"/>
            </a:endParaRPr>
          </a:p>
        </p:txBody>
      </p:sp>
      <p:sp>
        <p:nvSpPr>
          <p:cNvPr id="29699" name="Text Box 3"/>
          <p:cNvSpPr txBox="1">
            <a:spLocks noChangeArrowheads="1"/>
          </p:cNvSpPr>
          <p:nvPr/>
        </p:nvSpPr>
        <p:spPr bwMode="auto">
          <a:xfrm>
            <a:off x="1414464" y="1408114"/>
            <a:ext cx="9401175" cy="4181475"/>
          </a:xfrm>
          <a:prstGeom prst="rect">
            <a:avLst/>
          </a:prstGeom>
          <a:noFill/>
          <a:ln w="9525">
            <a:noFill/>
            <a:miter lim="800000"/>
            <a:headEnd/>
            <a:tailEnd/>
          </a:ln>
        </p:spPr>
        <p:txBody>
          <a:bodyPr>
            <a:spAutoFit/>
          </a:bodyPr>
          <a:lstStyle/>
          <a:p>
            <a:pPr algn="l">
              <a:defRPr/>
            </a:pPr>
            <a:r>
              <a:rPr lang="hu-HU" dirty="0">
                <a:solidFill>
                  <a:schemeClr val="tx2"/>
                </a:solidFill>
              </a:rPr>
              <a:t>1., </a:t>
            </a:r>
            <a:r>
              <a:rPr lang="hu-HU" dirty="0">
                <a:solidFill>
                  <a:srgbClr val="FF0000"/>
                </a:solidFill>
              </a:rPr>
              <a:t>Sokszor:</a:t>
            </a:r>
            <a:r>
              <a:rPr lang="hu-HU" dirty="0">
                <a:solidFill>
                  <a:schemeClr val="tx2"/>
                </a:solidFill>
              </a:rPr>
              <a:t> Egyetlen ember egyedfejlődése több millió sejtosztódást igényel</a:t>
            </a:r>
          </a:p>
          <a:p>
            <a:pPr algn="l">
              <a:defRPr/>
            </a:pPr>
            <a:endParaRPr lang="hu-HU" dirty="0">
              <a:solidFill>
                <a:schemeClr val="tx2"/>
              </a:solidFill>
            </a:endParaRPr>
          </a:p>
          <a:p>
            <a:pPr algn="l">
              <a:defRPr/>
            </a:pPr>
            <a:r>
              <a:rPr lang="hu-HU" dirty="0">
                <a:solidFill>
                  <a:schemeClr val="tx2"/>
                </a:solidFill>
              </a:rPr>
              <a:t>2., </a:t>
            </a:r>
            <a:r>
              <a:rPr lang="hu-HU" dirty="0">
                <a:solidFill>
                  <a:srgbClr val="FF0000"/>
                </a:solidFill>
              </a:rPr>
              <a:t>Gyorsan:</a:t>
            </a:r>
            <a:r>
              <a:rPr lang="hu-HU" dirty="0">
                <a:solidFill>
                  <a:schemeClr val="tx2"/>
                </a:solidFill>
              </a:rPr>
              <a:t> 1000 </a:t>
            </a:r>
            <a:r>
              <a:rPr lang="hu-HU" dirty="0" err="1">
                <a:solidFill>
                  <a:schemeClr val="tx2"/>
                </a:solidFill>
              </a:rPr>
              <a:t>nukleotid</a:t>
            </a:r>
            <a:r>
              <a:rPr lang="hu-HU" dirty="0">
                <a:solidFill>
                  <a:schemeClr val="tx2"/>
                </a:solidFill>
              </a:rPr>
              <a:t>/másodperc</a:t>
            </a:r>
          </a:p>
          <a:p>
            <a:pPr algn="l">
              <a:defRPr/>
            </a:pPr>
            <a:endParaRPr lang="hu-HU" dirty="0">
              <a:solidFill>
                <a:schemeClr val="tx2"/>
              </a:solidFill>
            </a:endParaRPr>
          </a:p>
          <a:p>
            <a:pPr algn="l">
              <a:defRPr/>
            </a:pPr>
            <a:r>
              <a:rPr lang="hu-HU" dirty="0">
                <a:solidFill>
                  <a:schemeClr val="tx2"/>
                </a:solidFill>
              </a:rPr>
              <a:t>		</a:t>
            </a:r>
            <a:r>
              <a:rPr lang="hu-HU" sz="1600" dirty="0">
                <a:solidFill>
                  <a:schemeClr val="tx2"/>
                </a:solidFill>
              </a:rPr>
              <a:t>(1000 </a:t>
            </a:r>
            <a:r>
              <a:rPr lang="hu-HU" sz="1600" dirty="0" err="1">
                <a:solidFill>
                  <a:schemeClr val="tx2"/>
                </a:solidFill>
              </a:rPr>
              <a:t>nukleotid</a:t>
            </a:r>
            <a:r>
              <a:rPr lang="hu-HU" sz="1600" dirty="0">
                <a:solidFill>
                  <a:schemeClr val="tx2"/>
                </a:solidFill>
              </a:rPr>
              <a:t>/perc sebesség mellett egy </a:t>
            </a:r>
            <a:r>
              <a:rPr lang="hu-HU" sz="1600" i="1" dirty="0">
                <a:solidFill>
                  <a:schemeClr val="tx2"/>
                </a:solidFill>
              </a:rPr>
              <a:t>E. coli</a:t>
            </a:r>
            <a:r>
              <a:rPr lang="hu-HU" sz="1600" dirty="0">
                <a:solidFill>
                  <a:schemeClr val="tx2"/>
                </a:solidFill>
              </a:rPr>
              <a:t> 10</a:t>
            </a:r>
            <a:r>
              <a:rPr lang="hu-HU" sz="1600" b="1" baseline="30000" dirty="0">
                <a:solidFill>
                  <a:schemeClr val="tx2"/>
                </a:solidFill>
              </a:rPr>
              <a:t>6</a:t>
            </a:r>
            <a:r>
              <a:rPr lang="hu-HU" sz="1600" dirty="0">
                <a:solidFill>
                  <a:schemeClr val="tx2"/>
                </a:solidFill>
              </a:rPr>
              <a:t> </a:t>
            </a:r>
            <a:r>
              <a:rPr lang="hu-HU" sz="1600" dirty="0" err="1">
                <a:solidFill>
                  <a:schemeClr val="tx2"/>
                </a:solidFill>
              </a:rPr>
              <a:t>bp</a:t>
            </a:r>
            <a:r>
              <a:rPr lang="hu-HU" sz="1600" dirty="0"/>
              <a:t> 				</a:t>
            </a:r>
            <a:r>
              <a:rPr lang="hu-HU" sz="1600" dirty="0">
                <a:solidFill>
                  <a:schemeClr val="tx2"/>
                </a:solidFill>
              </a:rPr>
              <a:t>méretű genomja 3 napig </a:t>
            </a:r>
            <a:r>
              <a:rPr lang="hu-HU" sz="1600" dirty="0" err="1">
                <a:solidFill>
                  <a:schemeClr val="tx2"/>
                </a:solidFill>
              </a:rPr>
              <a:t>replikálódna</a:t>
            </a:r>
            <a:r>
              <a:rPr lang="hu-HU" sz="1600" dirty="0">
                <a:solidFill>
                  <a:schemeClr val="tx2"/>
                </a:solidFill>
              </a:rPr>
              <a:t>! – sejtciklusa 20 perc)</a:t>
            </a:r>
          </a:p>
          <a:p>
            <a:pPr algn="l">
              <a:defRPr/>
            </a:pPr>
            <a:endParaRPr lang="hu-HU" dirty="0">
              <a:solidFill>
                <a:schemeClr val="tx2"/>
              </a:solidFill>
            </a:endParaRPr>
          </a:p>
          <a:p>
            <a:pPr algn="l">
              <a:defRPr/>
            </a:pPr>
            <a:r>
              <a:rPr lang="hu-HU" dirty="0">
                <a:solidFill>
                  <a:schemeClr val="tx2"/>
                </a:solidFill>
              </a:rPr>
              <a:t>3., </a:t>
            </a:r>
            <a:r>
              <a:rPr lang="hu-HU" dirty="0">
                <a:solidFill>
                  <a:srgbClr val="FF0000"/>
                </a:solidFill>
              </a:rPr>
              <a:t>Pontosan:</a:t>
            </a:r>
            <a:r>
              <a:rPr lang="hu-HU" dirty="0">
                <a:solidFill>
                  <a:schemeClr val="tx2"/>
                </a:solidFill>
              </a:rPr>
              <a:t> A genom másolásánál csupán 1/ 100 000 </a:t>
            </a:r>
            <a:r>
              <a:rPr lang="hu-HU" dirty="0" err="1">
                <a:solidFill>
                  <a:schemeClr val="tx2"/>
                </a:solidFill>
              </a:rPr>
              <a:t>000</a:t>
            </a:r>
            <a:r>
              <a:rPr lang="hu-HU" dirty="0">
                <a:solidFill>
                  <a:schemeClr val="tx2"/>
                </a:solidFill>
              </a:rPr>
              <a:t>  (</a:t>
            </a:r>
            <a:r>
              <a:rPr lang="hu-HU" dirty="0">
                <a:solidFill>
                  <a:srgbClr val="CC3300"/>
                </a:solidFill>
              </a:rPr>
              <a:t>10</a:t>
            </a:r>
            <a:r>
              <a:rPr lang="hu-HU" b="1" baseline="30000" dirty="0">
                <a:solidFill>
                  <a:srgbClr val="CC3300"/>
                </a:solidFill>
              </a:rPr>
              <a:t>-8</a:t>
            </a:r>
            <a:r>
              <a:rPr lang="hu-HU" dirty="0">
                <a:solidFill>
                  <a:schemeClr val="tx2"/>
                </a:solidFill>
              </a:rPr>
              <a:t>)</a:t>
            </a:r>
            <a:br>
              <a:rPr lang="hu-HU" dirty="0">
                <a:solidFill>
                  <a:schemeClr val="tx2"/>
                </a:solidFill>
              </a:rPr>
            </a:br>
            <a:r>
              <a:rPr lang="hu-HU" dirty="0">
                <a:solidFill>
                  <a:schemeClr val="tx2"/>
                </a:solidFill>
              </a:rPr>
              <a:t>		</a:t>
            </a:r>
            <a:r>
              <a:rPr lang="hu-HU" u="sng" dirty="0" err="1">
                <a:solidFill>
                  <a:schemeClr val="tx2"/>
                </a:solidFill>
              </a:rPr>
              <a:t>replikációs</a:t>
            </a:r>
            <a:r>
              <a:rPr lang="hu-HU" u="sng" dirty="0">
                <a:solidFill>
                  <a:schemeClr val="tx2"/>
                </a:solidFill>
              </a:rPr>
              <a:t> hiba</a:t>
            </a:r>
            <a:r>
              <a:rPr lang="hu-HU" dirty="0">
                <a:solidFill>
                  <a:schemeClr val="tx2"/>
                </a:solidFill>
              </a:rPr>
              <a:t> történik, melynek 99%-át a </a:t>
            </a:r>
            <a:r>
              <a:rPr lang="hu-HU" u="sng" dirty="0">
                <a:solidFill>
                  <a:schemeClr val="tx2"/>
                </a:solidFill>
              </a:rPr>
              <a:t>javító rendszer</a:t>
            </a:r>
            <a:r>
              <a:rPr lang="hu-HU" dirty="0">
                <a:solidFill>
                  <a:schemeClr val="tx2"/>
                </a:solidFill>
              </a:rPr>
              <a:t> 			utólagosan kijavítja. </a:t>
            </a:r>
          </a:p>
          <a:p>
            <a:pPr algn="l">
              <a:defRPr/>
            </a:pPr>
            <a:r>
              <a:rPr lang="hu-HU" dirty="0">
                <a:solidFill>
                  <a:schemeClr val="tx2"/>
                </a:solidFill>
              </a:rPr>
              <a:t>	</a:t>
            </a:r>
          </a:p>
          <a:p>
            <a:pPr algn="l">
              <a:defRPr/>
            </a:pPr>
            <a:r>
              <a:rPr lang="hu-HU" dirty="0">
                <a:solidFill>
                  <a:schemeClr val="tx2"/>
                </a:solidFill>
              </a:rPr>
              <a:t>	Az átlagos mutációs ráta a </a:t>
            </a:r>
            <a:r>
              <a:rPr lang="hu-HU" dirty="0" err="1">
                <a:solidFill>
                  <a:schemeClr val="tx2"/>
                </a:solidFill>
              </a:rPr>
              <a:t>replikáció</a:t>
            </a:r>
            <a:r>
              <a:rPr lang="hu-HU" dirty="0">
                <a:solidFill>
                  <a:schemeClr val="tx2"/>
                </a:solidFill>
              </a:rPr>
              <a:t> végeztével </a:t>
            </a:r>
            <a:r>
              <a:rPr lang="hu-HU" dirty="0">
                <a:solidFill>
                  <a:schemeClr val="accent6">
                    <a:lumMod val="60000"/>
                    <a:lumOff val="40000"/>
                  </a:schemeClr>
                </a:solidFill>
              </a:rPr>
              <a:t>10</a:t>
            </a:r>
            <a:r>
              <a:rPr lang="hu-HU" b="1" baseline="30000" dirty="0">
                <a:solidFill>
                  <a:schemeClr val="accent6">
                    <a:lumMod val="60000"/>
                    <a:lumOff val="40000"/>
                  </a:schemeClr>
                </a:solidFill>
              </a:rPr>
              <a:t>-10</a:t>
            </a:r>
            <a:r>
              <a:rPr lang="hu-HU" dirty="0">
                <a:solidFill>
                  <a:schemeClr val="tx2"/>
                </a:solidFill>
              </a:rPr>
              <a:t> </a:t>
            </a:r>
          </a:p>
          <a:p>
            <a:pPr algn="l">
              <a:defRPr/>
            </a:pPr>
            <a:endParaRPr lang="hu-HU" dirty="0">
              <a:solidFill>
                <a:schemeClr val="tx2"/>
              </a:solidFill>
            </a:endParaRPr>
          </a:p>
          <a:p>
            <a:pPr algn="l">
              <a:defRPr/>
            </a:pPr>
            <a:r>
              <a:rPr lang="hu-HU" dirty="0">
                <a:solidFill>
                  <a:schemeClr val="tx2"/>
                </a:solidFill>
              </a:rPr>
              <a:t>	</a:t>
            </a:r>
            <a:r>
              <a:rPr lang="hu-HU" dirty="0">
                <a:solidFill>
                  <a:schemeClr val="accent2"/>
                </a:solidFill>
              </a:rPr>
              <a:t>Vagyis </a:t>
            </a:r>
            <a:r>
              <a:rPr lang="hu-HU" b="1" dirty="0">
                <a:solidFill>
                  <a:schemeClr val="accent2"/>
                </a:solidFill>
              </a:rPr>
              <a:t>a </a:t>
            </a:r>
            <a:r>
              <a:rPr lang="hu-HU" b="1" u="sng" dirty="0">
                <a:solidFill>
                  <a:schemeClr val="accent2"/>
                </a:solidFill>
              </a:rPr>
              <a:t>10</a:t>
            </a:r>
            <a:r>
              <a:rPr lang="hu-HU" b="1" u="sng" baseline="30000" dirty="0">
                <a:solidFill>
                  <a:schemeClr val="accent2"/>
                </a:solidFill>
              </a:rPr>
              <a:t>9</a:t>
            </a:r>
            <a:r>
              <a:rPr lang="hu-HU" b="1" u="sng" dirty="0">
                <a:solidFill>
                  <a:schemeClr val="accent2"/>
                </a:solidFill>
              </a:rPr>
              <a:t> </a:t>
            </a:r>
            <a:r>
              <a:rPr lang="hu-HU" b="1" u="sng" dirty="0" err="1">
                <a:solidFill>
                  <a:schemeClr val="accent2"/>
                </a:solidFill>
              </a:rPr>
              <a:t>bp</a:t>
            </a:r>
            <a:r>
              <a:rPr lang="hu-HU" b="1" u="sng" dirty="0">
                <a:solidFill>
                  <a:schemeClr val="accent2"/>
                </a:solidFill>
              </a:rPr>
              <a:t> </a:t>
            </a:r>
            <a:r>
              <a:rPr lang="hu-HU" u="sng" dirty="0">
                <a:solidFill>
                  <a:schemeClr val="accent2"/>
                </a:solidFill>
              </a:rPr>
              <a:t>genom-méretű emberi sejt</a:t>
            </a:r>
            <a:r>
              <a:rPr lang="hu-HU" dirty="0">
                <a:solidFill>
                  <a:schemeClr val="accent2"/>
                </a:solidFill>
              </a:rPr>
              <a:t> átlagos osztódása során </a:t>
            </a:r>
          </a:p>
          <a:p>
            <a:pPr algn="l">
              <a:defRPr/>
            </a:pPr>
            <a:r>
              <a:rPr lang="hu-HU" dirty="0">
                <a:solidFill>
                  <a:schemeClr val="accent2"/>
                </a:solidFill>
              </a:rPr>
              <a:t>	</a:t>
            </a:r>
            <a:r>
              <a:rPr lang="hu-HU" u="sng" dirty="0">
                <a:solidFill>
                  <a:schemeClr val="accent2"/>
                </a:solidFill>
              </a:rPr>
              <a:t>0-1 új mutáció</a:t>
            </a:r>
            <a:r>
              <a:rPr lang="hu-HU" dirty="0">
                <a:solidFill>
                  <a:schemeClr val="accent2"/>
                </a:solidFill>
              </a:rPr>
              <a:t> keletkezik </a:t>
            </a:r>
            <a:r>
              <a:rPr lang="hu-HU" dirty="0" err="1">
                <a:solidFill>
                  <a:schemeClr val="accent2"/>
                </a:solidFill>
              </a:rPr>
              <a:t>replikációs</a:t>
            </a:r>
            <a:r>
              <a:rPr lang="hu-HU" dirty="0">
                <a:solidFill>
                  <a:schemeClr val="accent2"/>
                </a:solidFill>
              </a:rPr>
              <a:t> hiba folytán</a:t>
            </a:r>
            <a:r>
              <a:rPr lang="hu-HU" dirty="0">
                <a:solidFill>
                  <a:schemeClr val="tx2"/>
                </a:solidFill>
              </a:rPr>
              <a:t>  </a:t>
            </a:r>
            <a:endParaRPr lang="en-US" dirty="0">
              <a:solidFill>
                <a:schemeClr val="tx2"/>
              </a:solidFill>
            </a:endParaRPr>
          </a:p>
        </p:txBody>
      </p:sp>
      <p:sp>
        <p:nvSpPr>
          <p:cNvPr id="2" name="Slide Number Placeholder 1"/>
          <p:cNvSpPr>
            <a:spLocks noGrp="1"/>
          </p:cNvSpPr>
          <p:nvPr>
            <p:ph type="sldNum" sz="quarter" idx="12"/>
          </p:nvPr>
        </p:nvSpPr>
        <p:spPr/>
        <p:txBody>
          <a:bodyPr/>
          <a:lstStyle/>
          <a:p>
            <a:fld id="{2C88D5BA-023E-4888-9D07-061E169F2D9F}" type="slidenum">
              <a:rPr lang="hu-HU" smtClean="0"/>
              <a:t>29</a:t>
            </a:fld>
            <a:endParaRPr lang="hu-HU"/>
          </a:p>
        </p:txBody>
      </p:sp>
    </p:spTree>
    <p:extLst>
      <p:ext uri="{BB962C8B-B14F-4D97-AF65-F5344CB8AC3E}">
        <p14:creationId xmlns:p14="http://schemas.microsoft.com/office/powerpoint/2010/main" val="14410144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3"/>
          <p:cNvSpPr txBox="1">
            <a:spLocks noChangeArrowheads="1"/>
          </p:cNvSpPr>
          <p:nvPr/>
        </p:nvSpPr>
        <p:spPr bwMode="auto">
          <a:xfrm>
            <a:off x="1885950" y="1524001"/>
            <a:ext cx="8750300" cy="420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hu-HU" altLang="hu-HU" sz="2000">
                <a:solidFill>
                  <a:schemeClr val="tx2"/>
                </a:solidFill>
                <a:latin typeface="Comic Sans MS" panose="030F0702030302020204" pitchFamily="66" charset="0"/>
              </a:rPr>
              <a:t>             Munkájukat a következő előzményekre alapozhatták:</a:t>
            </a:r>
          </a:p>
          <a:p>
            <a:pPr eaLnBrk="1" hangingPunct="1">
              <a:spcBef>
                <a:spcPct val="50000"/>
              </a:spcBef>
              <a:buFontTx/>
              <a:buNone/>
            </a:pPr>
            <a:endParaRPr lang="hu-HU" altLang="hu-HU" sz="2000">
              <a:solidFill>
                <a:schemeClr val="tx2"/>
              </a:solidFill>
              <a:latin typeface="Comic Sans MS" panose="030F0702030302020204" pitchFamily="66" charset="0"/>
            </a:endParaRPr>
          </a:p>
          <a:p>
            <a:pPr eaLnBrk="1" hangingPunct="1">
              <a:spcBef>
                <a:spcPct val="50000"/>
              </a:spcBef>
              <a:buFontTx/>
              <a:buChar char="-"/>
            </a:pPr>
            <a:r>
              <a:rPr lang="hu-HU" altLang="hu-HU" sz="2000">
                <a:solidFill>
                  <a:schemeClr val="tx2"/>
                </a:solidFill>
                <a:latin typeface="Comic Sans MS" panose="030F0702030302020204" pitchFamily="66" charset="0"/>
              </a:rPr>
              <a:t> Az egyes tulajdonságokat öröklődő részecskék (gének) alakítják ki 	(Mendel) </a:t>
            </a:r>
          </a:p>
          <a:p>
            <a:pPr eaLnBrk="1" hangingPunct="1">
              <a:spcBef>
                <a:spcPct val="50000"/>
              </a:spcBef>
              <a:buFontTx/>
              <a:buNone/>
            </a:pPr>
            <a:r>
              <a:rPr lang="hu-HU" altLang="hu-HU" sz="2000">
                <a:solidFill>
                  <a:schemeClr val="tx2"/>
                </a:solidFill>
                <a:latin typeface="Comic Sans MS" panose="030F0702030302020204" pitchFamily="66" charset="0"/>
              </a:rPr>
              <a:t>- A gének fehérjék szerkezetét befolyásolják,egy gén ~ egy enzim. 	(Beadle és Tatum) </a:t>
            </a:r>
          </a:p>
          <a:p>
            <a:pPr eaLnBrk="1" hangingPunct="1">
              <a:spcBef>
                <a:spcPct val="50000"/>
              </a:spcBef>
              <a:buFontTx/>
              <a:buNone/>
            </a:pPr>
            <a:r>
              <a:rPr lang="hu-HU" altLang="hu-HU" sz="2000">
                <a:solidFill>
                  <a:schemeClr val="tx2"/>
                </a:solidFill>
                <a:latin typeface="Comic Sans MS" panose="030F0702030302020204" pitchFamily="66" charset="0"/>
              </a:rPr>
              <a:t>- A gének kromoszómákon vannak (Bridges)</a:t>
            </a:r>
          </a:p>
          <a:p>
            <a:pPr eaLnBrk="1" hangingPunct="1">
              <a:spcBef>
                <a:spcPct val="50000"/>
              </a:spcBef>
              <a:buFontTx/>
              <a:buNone/>
            </a:pPr>
            <a:r>
              <a:rPr lang="hu-HU" altLang="hu-HU" sz="2000">
                <a:solidFill>
                  <a:schemeClr val="tx2"/>
                </a:solidFill>
                <a:latin typeface="Comic Sans MS" panose="030F0702030302020204" pitchFamily="66" charset="0"/>
              </a:rPr>
              <a:t>- A kromoszómák DNS-ből és fehérjékből állnak</a:t>
            </a:r>
          </a:p>
          <a:p>
            <a:pPr eaLnBrk="1" hangingPunct="1">
              <a:spcBef>
                <a:spcPct val="50000"/>
              </a:spcBef>
              <a:buFontTx/>
              <a:buNone/>
            </a:pPr>
            <a:r>
              <a:rPr lang="hu-HU" altLang="hu-HU" sz="2000">
                <a:solidFill>
                  <a:schemeClr val="tx2"/>
                </a:solidFill>
                <a:latin typeface="Comic Sans MS" panose="030F0702030302020204" pitchFamily="66" charset="0"/>
              </a:rPr>
              <a:t>- </a:t>
            </a:r>
            <a:r>
              <a:rPr lang="hu-HU" altLang="hu-HU" sz="2000">
                <a:solidFill>
                  <a:srgbClr val="FF0000"/>
                </a:solidFill>
                <a:latin typeface="Comic Sans MS" panose="030F0702030302020204" pitchFamily="66" charset="0"/>
              </a:rPr>
              <a:t>Az örökítőanyag a DNS</a:t>
            </a:r>
            <a:r>
              <a:rPr lang="hu-HU" altLang="hu-HU" sz="2000">
                <a:solidFill>
                  <a:schemeClr val="tx2"/>
                </a:solidFill>
                <a:latin typeface="Comic Sans MS" panose="030F0702030302020204" pitchFamily="66" charset="0"/>
              </a:rPr>
              <a:t> </a:t>
            </a:r>
          </a:p>
          <a:p>
            <a:pPr eaLnBrk="1" hangingPunct="1">
              <a:spcBef>
                <a:spcPct val="50000"/>
              </a:spcBef>
              <a:buFontTx/>
              <a:buNone/>
            </a:pPr>
            <a:endParaRPr lang="hu-HU" altLang="hu-HU" sz="2000">
              <a:solidFill>
                <a:schemeClr val="tx2"/>
              </a:solidFill>
              <a:latin typeface="Comic Sans MS" panose="030F0702030302020204" pitchFamily="66" charset="0"/>
            </a:endParaRPr>
          </a:p>
        </p:txBody>
      </p:sp>
      <p:sp>
        <p:nvSpPr>
          <p:cNvPr id="4099" name="Text Box 5"/>
          <p:cNvSpPr txBox="1">
            <a:spLocks noChangeArrowheads="1"/>
          </p:cNvSpPr>
          <p:nvPr/>
        </p:nvSpPr>
        <p:spPr bwMode="auto">
          <a:xfrm>
            <a:off x="2363789" y="549276"/>
            <a:ext cx="18473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GB" altLang="hu-HU">
              <a:solidFill>
                <a:schemeClr val="bg1"/>
              </a:solidFill>
              <a:latin typeface="Arial" panose="020B0604020202020204" pitchFamily="34" charset="0"/>
            </a:endParaRPr>
          </a:p>
        </p:txBody>
      </p:sp>
      <p:sp>
        <p:nvSpPr>
          <p:cNvPr id="4100" name="Text Box 6"/>
          <p:cNvSpPr txBox="1">
            <a:spLocks noChangeArrowheads="1"/>
          </p:cNvSpPr>
          <p:nvPr/>
        </p:nvSpPr>
        <p:spPr bwMode="auto">
          <a:xfrm>
            <a:off x="2401889" y="358776"/>
            <a:ext cx="751998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hu-HU" altLang="hu-HU" sz="2000" b="1">
                <a:solidFill>
                  <a:srgbClr val="990000"/>
                </a:solidFill>
                <a:latin typeface="Comic Sans MS" panose="030F0702030302020204" pitchFamily="66" charset="0"/>
              </a:rPr>
              <a:t>Az örökítőanyag - a DNS - szerkezetét és működésmódját</a:t>
            </a:r>
          </a:p>
          <a:p>
            <a:pPr algn="ctr" eaLnBrk="1" hangingPunct="1">
              <a:spcBef>
                <a:spcPct val="0"/>
              </a:spcBef>
              <a:buFontTx/>
              <a:buNone/>
            </a:pPr>
            <a:r>
              <a:rPr lang="hu-HU" altLang="hu-HU" sz="2000" b="1">
                <a:solidFill>
                  <a:srgbClr val="990000"/>
                </a:solidFill>
                <a:latin typeface="Comic Sans MS" panose="030F0702030302020204" pitchFamily="66" charset="0"/>
              </a:rPr>
              <a:t>1953-ban írta le James Watson és Francis Crick </a:t>
            </a:r>
            <a:endParaRPr lang="en-GB" altLang="hu-HU" sz="2000" b="1">
              <a:solidFill>
                <a:srgbClr val="990000"/>
              </a:solidFill>
              <a:latin typeface="Comic Sans MS" panose="030F0702030302020204" pitchFamily="66" charset="0"/>
            </a:endParaRPr>
          </a:p>
        </p:txBody>
      </p:sp>
      <p:sp>
        <p:nvSpPr>
          <p:cNvPr id="2" name="Slide Number Placeholder 1"/>
          <p:cNvSpPr>
            <a:spLocks noGrp="1"/>
          </p:cNvSpPr>
          <p:nvPr>
            <p:ph type="sldNum" sz="quarter" idx="12"/>
          </p:nvPr>
        </p:nvSpPr>
        <p:spPr/>
        <p:txBody>
          <a:bodyPr/>
          <a:lstStyle/>
          <a:p>
            <a:fld id="{2C88D5BA-023E-4888-9D07-061E169F2D9F}" type="slidenum">
              <a:rPr lang="hu-HU" smtClean="0"/>
              <a:t>3</a:t>
            </a:fld>
            <a:endParaRPr lang="hu-HU"/>
          </a:p>
        </p:txBody>
      </p:sp>
    </p:spTree>
    <p:extLst>
      <p:ext uri="{BB962C8B-B14F-4D97-AF65-F5344CB8AC3E}">
        <p14:creationId xmlns:p14="http://schemas.microsoft.com/office/powerpoint/2010/main" val="42664260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2360613" y="-100013"/>
            <a:ext cx="6189662" cy="906463"/>
          </a:xfrm>
        </p:spPr>
        <p:txBody>
          <a:bodyPr/>
          <a:lstStyle/>
          <a:p>
            <a:pPr eaLnBrk="1" hangingPunct="1"/>
            <a:r>
              <a:rPr lang="hu-HU" altLang="hu-HU" sz="2400" b="1">
                <a:solidFill>
                  <a:srgbClr val="990000"/>
                </a:solidFill>
                <a:latin typeface="Comic Sans MS" panose="030F0702030302020204" pitchFamily="66" charset="0"/>
              </a:rPr>
              <a:t>A DNS replikáció jóslata</a:t>
            </a:r>
          </a:p>
        </p:txBody>
      </p:sp>
      <p:pic>
        <p:nvPicPr>
          <p:cNvPr id="31747" name="Picture 3" descr="F08-10_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64488" y="136526"/>
            <a:ext cx="2813050" cy="641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8" name="Text Box 4"/>
          <p:cNvSpPr txBox="1">
            <a:spLocks noChangeArrowheads="1"/>
          </p:cNvSpPr>
          <p:nvPr/>
        </p:nvSpPr>
        <p:spPr bwMode="auto">
          <a:xfrm>
            <a:off x="1414464" y="1916114"/>
            <a:ext cx="6554787" cy="4108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hu-HU" altLang="hu-HU" sz="1800">
                <a:solidFill>
                  <a:schemeClr val="tx2"/>
                </a:solidFill>
                <a:latin typeface="Comic Sans MS" panose="030F0702030302020204" pitchFamily="66" charset="0"/>
              </a:rPr>
              <a:t>A DNS kettős spirál szerkezetéből közvetlenül adódik a megkettőződés mikéntje </a:t>
            </a:r>
          </a:p>
          <a:p>
            <a:pPr eaLnBrk="1" hangingPunct="1">
              <a:spcBef>
                <a:spcPct val="50000"/>
              </a:spcBef>
              <a:buFontTx/>
              <a:buNone/>
            </a:pPr>
            <a:endParaRPr lang="hu-HU" altLang="hu-HU" sz="1800">
              <a:solidFill>
                <a:schemeClr val="tx2"/>
              </a:solidFill>
              <a:latin typeface="Comic Sans MS" panose="030F0702030302020204" pitchFamily="66" charset="0"/>
            </a:endParaRPr>
          </a:p>
          <a:p>
            <a:pPr eaLnBrk="1" hangingPunct="1">
              <a:spcBef>
                <a:spcPct val="50000"/>
              </a:spcBef>
              <a:buFontTx/>
              <a:buNone/>
            </a:pPr>
            <a:r>
              <a:rPr lang="hu-HU" altLang="hu-HU" sz="1800">
                <a:solidFill>
                  <a:schemeClr val="tx2"/>
                </a:solidFill>
                <a:latin typeface="Comic Sans MS" panose="030F0702030302020204" pitchFamily="66" charset="0"/>
              </a:rPr>
              <a:t>A bázispárosodás szigorú törvényéből az következik, hogy amennyiben a kettős spirál két szála zipzárként kettéválik, mindkét szál </a:t>
            </a:r>
            <a:r>
              <a:rPr lang="hu-HU" altLang="hu-HU" sz="1800" u="sng">
                <a:solidFill>
                  <a:schemeClr val="tx2"/>
                </a:solidFill>
                <a:latin typeface="Comic Sans MS" panose="030F0702030302020204" pitchFamily="66" charset="0"/>
              </a:rPr>
              <a:t>mintaként (templátként)</a:t>
            </a:r>
            <a:r>
              <a:rPr lang="hu-HU" altLang="hu-HU" sz="1800">
                <a:solidFill>
                  <a:schemeClr val="tx2"/>
                </a:solidFill>
                <a:latin typeface="Comic Sans MS" panose="030F0702030302020204" pitchFamily="66" charset="0"/>
              </a:rPr>
              <a:t> szolgálhat egy új szál szintéziséhez, melynek során az eredeti szállal és egymással megegyező szerkezetek jönnek létre </a:t>
            </a:r>
          </a:p>
          <a:p>
            <a:pPr eaLnBrk="1" hangingPunct="1">
              <a:spcBef>
                <a:spcPct val="50000"/>
              </a:spcBef>
              <a:buFontTx/>
              <a:buNone/>
            </a:pPr>
            <a:endParaRPr lang="hu-HU" altLang="hu-HU" sz="1800">
              <a:solidFill>
                <a:schemeClr val="tx2"/>
              </a:solidFill>
              <a:latin typeface="Comic Sans MS" panose="030F0702030302020204" pitchFamily="66" charset="0"/>
            </a:endParaRPr>
          </a:p>
          <a:p>
            <a:pPr algn="ctr" eaLnBrk="1" hangingPunct="1">
              <a:spcBef>
                <a:spcPct val="50000"/>
              </a:spcBef>
              <a:buFontTx/>
              <a:buNone/>
            </a:pPr>
            <a:r>
              <a:rPr lang="hu-HU" altLang="hu-HU" sz="1800">
                <a:solidFill>
                  <a:schemeClr val="tx2"/>
                </a:solidFill>
                <a:latin typeface="Comic Sans MS" panose="030F0702030302020204" pitchFamily="66" charset="0"/>
              </a:rPr>
              <a:t>Ezzel magyarázatot nyer a az örökítőanyag pontos átadódása a sejtosztódás során</a:t>
            </a:r>
          </a:p>
          <a:p>
            <a:pPr algn="ctr" eaLnBrk="1" hangingPunct="1">
              <a:spcBef>
                <a:spcPct val="50000"/>
              </a:spcBef>
              <a:buFontTx/>
              <a:buNone/>
            </a:pPr>
            <a:r>
              <a:rPr lang="hu-HU" altLang="hu-HU" sz="1800">
                <a:solidFill>
                  <a:schemeClr val="tx2"/>
                </a:solidFill>
                <a:latin typeface="Comic Sans MS" panose="030F0702030302020204" pitchFamily="66" charset="0"/>
              </a:rPr>
              <a:t>A genetikai kódot a nukleotid sorrend adhatja</a:t>
            </a:r>
          </a:p>
        </p:txBody>
      </p:sp>
      <p:sp>
        <p:nvSpPr>
          <p:cNvPr id="31749" name="Rectangle 5"/>
          <p:cNvSpPr>
            <a:spLocks noChangeArrowheads="1"/>
          </p:cNvSpPr>
          <p:nvPr/>
        </p:nvSpPr>
        <p:spPr bwMode="auto">
          <a:xfrm>
            <a:off x="1277938" y="712789"/>
            <a:ext cx="8177212"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hu-HU" altLang="hu-HU" sz="1800" i="1">
                <a:solidFill>
                  <a:srgbClr val="FF0000"/>
                </a:solidFill>
                <a:latin typeface="Comic Sans MS" panose="030F0702030302020204" pitchFamily="66" charset="0"/>
              </a:rPr>
              <a:t>"It has not escaped our notice that the specific pairing we have postulated immediately suggests a possible copying mechanism for the genetic material."  </a:t>
            </a:r>
            <a:r>
              <a:rPr lang="hu-HU" altLang="hu-HU" sz="1400" i="1">
                <a:solidFill>
                  <a:schemeClr val="tx2"/>
                </a:solidFill>
                <a:latin typeface="Comic Sans MS" panose="030F0702030302020204" pitchFamily="66" charset="0"/>
              </a:rPr>
              <a:t>(Watson és Crick 1953, Nature cikk utolsó mondata)</a:t>
            </a:r>
          </a:p>
        </p:txBody>
      </p:sp>
      <p:sp>
        <p:nvSpPr>
          <p:cNvPr id="31750" name="Rectangle 6"/>
          <p:cNvSpPr>
            <a:spLocks noChangeArrowheads="1"/>
          </p:cNvSpPr>
          <p:nvPr/>
        </p:nvSpPr>
        <p:spPr bwMode="auto">
          <a:xfrm>
            <a:off x="1571625" y="4949825"/>
            <a:ext cx="6318250" cy="1079500"/>
          </a:xfrm>
          <a:prstGeom prst="rect">
            <a:avLst/>
          </a:prstGeom>
          <a:noFill/>
          <a:ln w="9525">
            <a:solidFill>
              <a:srgbClr val="CC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hu-HU" altLang="hu-HU" sz="2000">
              <a:solidFill>
                <a:schemeClr val="bg1"/>
              </a:solidFill>
              <a:latin typeface="Comic Sans MS" panose="030F0702030302020204" pitchFamily="66" charset="0"/>
            </a:endParaRPr>
          </a:p>
        </p:txBody>
      </p:sp>
      <p:sp>
        <p:nvSpPr>
          <p:cNvPr id="2" name="Slide Number Placeholder 1"/>
          <p:cNvSpPr>
            <a:spLocks noGrp="1"/>
          </p:cNvSpPr>
          <p:nvPr>
            <p:ph type="sldNum" sz="quarter" idx="12"/>
          </p:nvPr>
        </p:nvSpPr>
        <p:spPr/>
        <p:txBody>
          <a:bodyPr/>
          <a:lstStyle/>
          <a:p>
            <a:fld id="{2C88D5BA-023E-4888-9D07-061E169F2D9F}" type="slidenum">
              <a:rPr lang="hu-HU" smtClean="0"/>
              <a:t>30</a:t>
            </a:fld>
            <a:endParaRPr lang="hu-HU"/>
          </a:p>
        </p:txBody>
      </p:sp>
    </p:spTree>
    <p:extLst>
      <p:ext uri="{BB962C8B-B14F-4D97-AF65-F5344CB8AC3E}">
        <p14:creationId xmlns:p14="http://schemas.microsoft.com/office/powerpoint/2010/main" val="414670628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CsCl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5125" y="2371726"/>
            <a:ext cx="6256338" cy="233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1" name="Picture 3" descr="CsCl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1838" y="1839914"/>
            <a:ext cx="869950" cy="250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2" name="Freeform 4"/>
          <p:cNvSpPr>
            <a:spLocks/>
          </p:cNvSpPr>
          <p:nvPr/>
        </p:nvSpPr>
        <p:spPr bwMode="auto">
          <a:xfrm>
            <a:off x="7964488" y="2159000"/>
            <a:ext cx="1890712" cy="304800"/>
          </a:xfrm>
          <a:custGeom>
            <a:avLst/>
            <a:gdLst>
              <a:gd name="T0" fmla="*/ 2147483647 w 1472"/>
              <a:gd name="T1" fmla="*/ 2147483647 h 376"/>
              <a:gd name="T2" fmla="*/ 2147483647 w 1472"/>
              <a:gd name="T3" fmla="*/ 0 h 376"/>
              <a:gd name="T4" fmla="*/ 2147483647 w 1472"/>
              <a:gd name="T5" fmla="*/ 2147483647 h 376"/>
              <a:gd name="T6" fmla="*/ 0 w 1472"/>
              <a:gd name="T7" fmla="*/ 2147483647 h 376"/>
              <a:gd name="T8" fmla="*/ 0 60000 65536"/>
              <a:gd name="T9" fmla="*/ 0 60000 65536"/>
              <a:gd name="T10" fmla="*/ 0 60000 65536"/>
              <a:gd name="T11" fmla="*/ 0 60000 65536"/>
              <a:gd name="T12" fmla="*/ 0 w 1472"/>
              <a:gd name="T13" fmla="*/ 0 h 376"/>
              <a:gd name="T14" fmla="*/ 1472 w 1472"/>
              <a:gd name="T15" fmla="*/ 376 h 376"/>
            </a:gdLst>
            <a:ahLst/>
            <a:cxnLst>
              <a:cxn ang="T8">
                <a:pos x="T0" y="T1"/>
              </a:cxn>
              <a:cxn ang="T9">
                <a:pos x="T2" y="T3"/>
              </a:cxn>
              <a:cxn ang="T10">
                <a:pos x="T4" y="T5"/>
              </a:cxn>
              <a:cxn ang="T11">
                <a:pos x="T6" y="T7"/>
              </a:cxn>
            </a:cxnLst>
            <a:rect l="T12" t="T13" r="T14" b="T15"/>
            <a:pathLst>
              <a:path w="1472" h="376">
                <a:moveTo>
                  <a:pt x="48" y="200"/>
                </a:moveTo>
                <a:lnTo>
                  <a:pt x="1472" y="0"/>
                </a:lnTo>
                <a:lnTo>
                  <a:pt x="1472" y="376"/>
                </a:lnTo>
                <a:lnTo>
                  <a:pt x="0" y="192"/>
                </a:lnTo>
              </a:path>
            </a:pathLst>
          </a:custGeom>
          <a:solidFill>
            <a:srgbClr val="0099FF"/>
          </a:solidFill>
          <a:ln w="9525">
            <a:solidFill>
              <a:schemeClr val="accent2"/>
            </a:solidFill>
            <a:round/>
            <a:headEnd/>
            <a:tailEnd/>
          </a:ln>
        </p:spPr>
        <p:txBody>
          <a:bodyPr/>
          <a:lstStyle/>
          <a:p>
            <a:endParaRPr lang="hu-HU"/>
          </a:p>
        </p:txBody>
      </p:sp>
      <p:sp>
        <p:nvSpPr>
          <p:cNvPr id="32773" name="Text Box 5"/>
          <p:cNvSpPr txBox="1">
            <a:spLocks noChangeArrowheads="1"/>
          </p:cNvSpPr>
          <p:nvPr/>
        </p:nvSpPr>
        <p:spPr bwMode="auto">
          <a:xfrm>
            <a:off x="6626225" y="1433513"/>
            <a:ext cx="20002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hu-HU" altLang="hu-HU" sz="1800">
                <a:solidFill>
                  <a:schemeClr val="tx2"/>
                </a:solidFill>
                <a:latin typeface="Comic Sans MS" panose="030F0702030302020204" pitchFamily="66" charset="0"/>
              </a:rPr>
              <a:t>kisebb sűrűségű CsCl</a:t>
            </a:r>
            <a:endParaRPr lang="en-US" altLang="hu-HU" sz="1800">
              <a:solidFill>
                <a:schemeClr val="tx2"/>
              </a:solidFill>
              <a:latin typeface="Comic Sans MS" panose="030F0702030302020204" pitchFamily="66" charset="0"/>
            </a:endParaRPr>
          </a:p>
        </p:txBody>
      </p:sp>
      <p:sp>
        <p:nvSpPr>
          <p:cNvPr id="32774" name="Text Box 6"/>
          <p:cNvSpPr txBox="1">
            <a:spLocks noChangeArrowheads="1"/>
          </p:cNvSpPr>
          <p:nvPr/>
        </p:nvSpPr>
        <p:spPr bwMode="auto">
          <a:xfrm>
            <a:off x="8769351" y="1196976"/>
            <a:ext cx="213836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hu-HU" altLang="hu-HU" sz="1800">
                <a:solidFill>
                  <a:schemeClr val="tx2"/>
                </a:solidFill>
                <a:latin typeface="Comic Sans MS" panose="030F0702030302020204" pitchFamily="66" charset="0"/>
              </a:rPr>
              <a:t>nagyobb sűrűségű          CsCl</a:t>
            </a:r>
            <a:endParaRPr lang="en-US" altLang="hu-HU" sz="1800">
              <a:solidFill>
                <a:schemeClr val="tx2"/>
              </a:solidFill>
              <a:latin typeface="Comic Sans MS" panose="030F0702030302020204" pitchFamily="66" charset="0"/>
            </a:endParaRPr>
          </a:p>
        </p:txBody>
      </p:sp>
      <p:sp>
        <p:nvSpPr>
          <p:cNvPr id="32775" name="Line 7"/>
          <p:cNvSpPr>
            <a:spLocks noChangeShapeType="1"/>
          </p:cNvSpPr>
          <p:nvPr/>
        </p:nvSpPr>
        <p:spPr bwMode="auto">
          <a:xfrm>
            <a:off x="7721600" y="2044700"/>
            <a:ext cx="152400" cy="520700"/>
          </a:xfrm>
          <a:prstGeom prst="line">
            <a:avLst/>
          </a:prstGeom>
          <a:noFill/>
          <a:ln w="952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hu-HU"/>
          </a:p>
        </p:txBody>
      </p:sp>
      <p:sp>
        <p:nvSpPr>
          <p:cNvPr id="32776" name="Line 8"/>
          <p:cNvSpPr>
            <a:spLocks noChangeShapeType="1"/>
          </p:cNvSpPr>
          <p:nvPr/>
        </p:nvSpPr>
        <p:spPr bwMode="auto">
          <a:xfrm>
            <a:off x="10045700" y="2082800"/>
            <a:ext cx="65088" cy="546100"/>
          </a:xfrm>
          <a:prstGeom prst="line">
            <a:avLst/>
          </a:prstGeom>
          <a:noFill/>
          <a:ln w="952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hu-HU"/>
          </a:p>
        </p:txBody>
      </p:sp>
      <p:sp>
        <p:nvSpPr>
          <p:cNvPr id="32777" name="Text Box 9"/>
          <p:cNvSpPr txBox="1">
            <a:spLocks noChangeArrowheads="1"/>
          </p:cNvSpPr>
          <p:nvPr/>
        </p:nvSpPr>
        <p:spPr bwMode="auto">
          <a:xfrm>
            <a:off x="1215128" y="4373563"/>
            <a:ext cx="261481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hu-HU" altLang="hu-HU" sz="2000">
                <a:solidFill>
                  <a:schemeClr val="tx2"/>
                </a:solidFill>
                <a:latin typeface="Comic Sans MS" panose="030F0702030302020204" pitchFamily="66" charset="0"/>
              </a:rPr>
              <a:t>Egyenletes sűrűségű</a:t>
            </a:r>
          </a:p>
          <a:p>
            <a:pPr algn="ctr" eaLnBrk="1" hangingPunct="1">
              <a:spcBef>
                <a:spcPct val="0"/>
              </a:spcBef>
              <a:buFontTx/>
              <a:buNone/>
            </a:pPr>
            <a:r>
              <a:rPr lang="hu-HU" altLang="hu-HU" sz="2000">
                <a:solidFill>
                  <a:schemeClr val="tx2"/>
                </a:solidFill>
                <a:latin typeface="Comic Sans MS" panose="030F0702030302020204" pitchFamily="66" charset="0"/>
              </a:rPr>
              <a:t>CsCl oldat</a:t>
            </a:r>
            <a:endParaRPr lang="en-US" altLang="hu-HU" sz="2000">
              <a:solidFill>
                <a:schemeClr val="tx2"/>
              </a:solidFill>
              <a:latin typeface="Comic Sans MS" panose="030F0702030302020204" pitchFamily="66" charset="0"/>
            </a:endParaRPr>
          </a:p>
        </p:txBody>
      </p:sp>
      <p:sp>
        <p:nvSpPr>
          <p:cNvPr id="32778" name="Text Box 10"/>
          <p:cNvSpPr txBox="1">
            <a:spLocks noChangeArrowheads="1"/>
          </p:cNvSpPr>
          <p:nvPr/>
        </p:nvSpPr>
        <p:spPr bwMode="auto">
          <a:xfrm>
            <a:off x="1801058" y="1185863"/>
            <a:ext cx="143661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hu-HU" altLang="hu-HU" sz="2000">
                <a:solidFill>
                  <a:schemeClr val="tx2"/>
                </a:solidFill>
                <a:latin typeface="Comic Sans MS" panose="030F0702030302020204" pitchFamily="66" charset="0"/>
              </a:rPr>
              <a:t>DNS oldat</a:t>
            </a:r>
            <a:endParaRPr lang="en-US" altLang="hu-HU" sz="2000">
              <a:solidFill>
                <a:schemeClr val="tx2"/>
              </a:solidFill>
              <a:latin typeface="Comic Sans MS" panose="030F0702030302020204" pitchFamily="66" charset="0"/>
            </a:endParaRPr>
          </a:p>
        </p:txBody>
      </p:sp>
      <p:sp>
        <p:nvSpPr>
          <p:cNvPr id="32779" name="Line 11"/>
          <p:cNvSpPr>
            <a:spLocks noChangeShapeType="1"/>
          </p:cNvSpPr>
          <p:nvPr/>
        </p:nvSpPr>
        <p:spPr bwMode="auto">
          <a:xfrm>
            <a:off x="2516188" y="1524000"/>
            <a:ext cx="11112" cy="419100"/>
          </a:xfrm>
          <a:prstGeom prst="line">
            <a:avLst/>
          </a:prstGeom>
          <a:noFill/>
          <a:ln w="952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hu-HU"/>
          </a:p>
        </p:txBody>
      </p:sp>
      <p:sp>
        <p:nvSpPr>
          <p:cNvPr id="32780" name="Text Box 12"/>
          <p:cNvSpPr txBox="1">
            <a:spLocks noChangeArrowheads="1"/>
          </p:cNvSpPr>
          <p:nvPr/>
        </p:nvSpPr>
        <p:spPr bwMode="auto">
          <a:xfrm>
            <a:off x="5934382" y="4856163"/>
            <a:ext cx="28584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hu-HU" altLang="hu-HU" sz="2000">
                <a:solidFill>
                  <a:schemeClr val="tx2"/>
                </a:solidFill>
                <a:latin typeface="Comic Sans MS" panose="030F0702030302020204" pitchFamily="66" charset="0"/>
              </a:rPr>
              <a:t>10</a:t>
            </a:r>
            <a:r>
              <a:rPr lang="hu-HU" altLang="hu-HU" sz="2000" b="1" baseline="30000">
                <a:solidFill>
                  <a:schemeClr val="tx2"/>
                </a:solidFill>
                <a:latin typeface="Comic Sans MS" panose="030F0702030302020204" pitchFamily="66" charset="0"/>
              </a:rPr>
              <a:t>5</a:t>
            </a:r>
            <a:r>
              <a:rPr lang="hu-HU" altLang="hu-HU" sz="2000">
                <a:solidFill>
                  <a:schemeClr val="tx2"/>
                </a:solidFill>
                <a:latin typeface="Comic Sans MS" panose="030F0702030302020204" pitchFamily="66" charset="0"/>
              </a:rPr>
              <a:t> x </a:t>
            </a:r>
            <a:r>
              <a:rPr lang="hu-HU" altLang="hu-HU" sz="2000" b="1" i="1">
                <a:solidFill>
                  <a:schemeClr val="tx2"/>
                </a:solidFill>
                <a:latin typeface="Comic Sans MS" panose="030F0702030302020204" pitchFamily="66" charset="0"/>
              </a:rPr>
              <a:t>g</a:t>
            </a:r>
            <a:r>
              <a:rPr lang="hu-HU" altLang="hu-HU" sz="2000">
                <a:solidFill>
                  <a:schemeClr val="tx2"/>
                </a:solidFill>
                <a:latin typeface="Comic Sans MS" panose="030F0702030302020204" pitchFamily="66" charset="0"/>
              </a:rPr>
              <a:t> gravitációs erő</a:t>
            </a:r>
            <a:endParaRPr lang="en-US" altLang="hu-HU" sz="2000">
              <a:solidFill>
                <a:schemeClr val="tx2"/>
              </a:solidFill>
              <a:latin typeface="Comic Sans MS" panose="030F0702030302020204" pitchFamily="66" charset="0"/>
            </a:endParaRPr>
          </a:p>
        </p:txBody>
      </p:sp>
      <p:sp>
        <p:nvSpPr>
          <p:cNvPr id="32781" name="Line 13"/>
          <p:cNvSpPr>
            <a:spLocks noChangeShapeType="1"/>
          </p:cNvSpPr>
          <p:nvPr/>
        </p:nvSpPr>
        <p:spPr bwMode="auto">
          <a:xfrm flipH="1">
            <a:off x="4483100" y="5041900"/>
            <a:ext cx="1422400" cy="0"/>
          </a:xfrm>
          <a:prstGeom prst="line">
            <a:avLst/>
          </a:prstGeom>
          <a:noFill/>
          <a:ln w="28575">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endParaRPr lang="hu-HU"/>
          </a:p>
        </p:txBody>
      </p:sp>
      <p:sp>
        <p:nvSpPr>
          <p:cNvPr id="32782" name="Line 14"/>
          <p:cNvSpPr>
            <a:spLocks noChangeShapeType="1"/>
          </p:cNvSpPr>
          <p:nvPr/>
        </p:nvSpPr>
        <p:spPr bwMode="auto">
          <a:xfrm>
            <a:off x="8789988" y="5054600"/>
            <a:ext cx="1370012" cy="0"/>
          </a:xfrm>
          <a:prstGeom prst="line">
            <a:avLst/>
          </a:prstGeom>
          <a:noFill/>
          <a:ln w="28575">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endParaRPr lang="hu-HU"/>
          </a:p>
        </p:txBody>
      </p:sp>
      <p:sp>
        <p:nvSpPr>
          <p:cNvPr id="32783" name="Text Box 15"/>
          <p:cNvSpPr txBox="1">
            <a:spLocks noChangeArrowheads="1"/>
          </p:cNvSpPr>
          <p:nvPr/>
        </p:nvSpPr>
        <p:spPr bwMode="auto">
          <a:xfrm>
            <a:off x="1220789" y="5876926"/>
            <a:ext cx="97107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hu-HU" altLang="hu-HU" sz="2000">
                <a:solidFill>
                  <a:schemeClr val="tx2"/>
                </a:solidFill>
                <a:latin typeface="Comic Sans MS" panose="030F0702030302020204" pitchFamily="66" charset="0"/>
              </a:rPr>
              <a:t>A centrifugálás során a DNS a fajsúlyának megfelelő sávban gyűlik össze</a:t>
            </a:r>
            <a:endParaRPr lang="en-US" altLang="hu-HU" sz="2000">
              <a:solidFill>
                <a:schemeClr val="tx2"/>
              </a:solidFill>
              <a:latin typeface="Comic Sans MS" panose="030F0702030302020204" pitchFamily="66" charset="0"/>
            </a:endParaRPr>
          </a:p>
        </p:txBody>
      </p:sp>
      <p:sp>
        <p:nvSpPr>
          <p:cNvPr id="32784" name="Rectangle 16"/>
          <p:cNvSpPr>
            <a:spLocks noChangeArrowheads="1"/>
          </p:cNvSpPr>
          <p:nvPr/>
        </p:nvSpPr>
        <p:spPr bwMode="auto">
          <a:xfrm>
            <a:off x="2976563" y="147638"/>
            <a:ext cx="6189662" cy="90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hu-HU" altLang="hu-HU" sz="2400" b="1">
                <a:solidFill>
                  <a:srgbClr val="990000"/>
                </a:solidFill>
                <a:latin typeface="Comic Sans MS" panose="030F0702030302020204" pitchFamily="66" charset="0"/>
              </a:rPr>
              <a:t>A cézium klorid (CsCl) sűrűség grádiens ultracentrifugálás elve</a:t>
            </a:r>
          </a:p>
        </p:txBody>
      </p:sp>
      <p:sp>
        <p:nvSpPr>
          <p:cNvPr id="32785" name="Text Box 17"/>
          <p:cNvSpPr txBox="1">
            <a:spLocks noChangeArrowheads="1"/>
          </p:cNvSpPr>
          <p:nvPr/>
        </p:nvSpPr>
        <p:spPr bwMode="auto">
          <a:xfrm>
            <a:off x="4846018" y="1782763"/>
            <a:ext cx="75212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hu-HU" altLang="hu-HU" sz="2000">
                <a:solidFill>
                  <a:schemeClr val="tx2"/>
                </a:solidFill>
                <a:latin typeface="Comic Sans MS" panose="030F0702030302020204" pitchFamily="66" charset="0"/>
              </a:rPr>
              <a:t>DNS</a:t>
            </a:r>
            <a:endParaRPr lang="en-US" altLang="hu-HU" sz="2000">
              <a:solidFill>
                <a:schemeClr val="tx2"/>
              </a:solidFill>
              <a:latin typeface="Comic Sans MS" panose="030F0702030302020204" pitchFamily="66" charset="0"/>
            </a:endParaRPr>
          </a:p>
        </p:txBody>
      </p:sp>
      <p:sp>
        <p:nvSpPr>
          <p:cNvPr id="32786" name="Line 18"/>
          <p:cNvSpPr>
            <a:spLocks noChangeShapeType="1"/>
          </p:cNvSpPr>
          <p:nvPr/>
        </p:nvSpPr>
        <p:spPr bwMode="auto">
          <a:xfrm>
            <a:off x="5322888" y="2108200"/>
            <a:ext cx="112712" cy="533400"/>
          </a:xfrm>
          <a:prstGeom prst="line">
            <a:avLst/>
          </a:prstGeom>
          <a:noFill/>
          <a:ln w="9525">
            <a:solidFill>
              <a:srgbClr val="000099"/>
            </a:solidFill>
            <a:round/>
            <a:headEnd/>
            <a:tailEnd type="triangle" w="med" len="med"/>
          </a:ln>
          <a:extLst>
            <a:ext uri="{909E8E84-426E-40DD-AFC4-6F175D3DCCD1}">
              <a14:hiddenFill xmlns:a14="http://schemas.microsoft.com/office/drawing/2010/main">
                <a:noFill/>
              </a14:hiddenFill>
            </a:ext>
          </a:extLst>
        </p:spPr>
        <p:txBody>
          <a:bodyPr/>
          <a:lstStyle/>
          <a:p>
            <a:endParaRPr lang="hu-HU"/>
          </a:p>
        </p:txBody>
      </p:sp>
      <p:sp>
        <p:nvSpPr>
          <p:cNvPr id="2" name="Slide Number Placeholder 1"/>
          <p:cNvSpPr>
            <a:spLocks noGrp="1"/>
          </p:cNvSpPr>
          <p:nvPr>
            <p:ph type="sldNum" sz="quarter" idx="12"/>
          </p:nvPr>
        </p:nvSpPr>
        <p:spPr/>
        <p:txBody>
          <a:bodyPr/>
          <a:lstStyle/>
          <a:p>
            <a:fld id="{2C88D5BA-023E-4888-9D07-061E169F2D9F}" type="slidenum">
              <a:rPr lang="hu-HU" smtClean="0"/>
              <a:t>31</a:t>
            </a:fld>
            <a:endParaRPr lang="hu-HU"/>
          </a:p>
        </p:txBody>
      </p:sp>
    </p:spTree>
    <p:extLst>
      <p:ext uri="{BB962C8B-B14F-4D97-AF65-F5344CB8AC3E}">
        <p14:creationId xmlns:p14="http://schemas.microsoft.com/office/powerpoint/2010/main" val="362768475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684338" y="153989"/>
            <a:ext cx="8318500" cy="638175"/>
          </a:xfrm>
        </p:spPr>
        <p:txBody>
          <a:bodyPr>
            <a:normAutofit fontScale="90000"/>
          </a:bodyPr>
          <a:lstStyle/>
          <a:p>
            <a:pPr eaLnBrk="1" hangingPunct="1"/>
            <a:r>
              <a:rPr lang="hu-HU" altLang="hu-HU" sz="2400" b="1">
                <a:solidFill>
                  <a:srgbClr val="990000"/>
                </a:solidFill>
                <a:latin typeface="Comic Sans MS" panose="030F0702030302020204" pitchFamily="66" charset="0"/>
              </a:rPr>
              <a:t>A szemikonzervatív replikáció bizonyítása:</a:t>
            </a:r>
            <a:r>
              <a:rPr lang="hu-HU" altLang="hu-HU" sz="2400" b="1">
                <a:latin typeface="Comic Sans MS" panose="030F0702030302020204" pitchFamily="66" charset="0"/>
              </a:rPr>
              <a:t> </a:t>
            </a:r>
            <a:br>
              <a:rPr lang="hu-HU" altLang="hu-HU" sz="2400" b="1">
                <a:latin typeface="Comic Sans MS" panose="030F0702030302020204" pitchFamily="66" charset="0"/>
              </a:rPr>
            </a:br>
            <a:r>
              <a:rPr lang="hu-HU" altLang="hu-HU" sz="2400">
                <a:latin typeface="Comic Sans MS" panose="030F0702030302020204" pitchFamily="66" charset="0"/>
              </a:rPr>
              <a:t>A Meselson-Stahl kísérlet </a:t>
            </a:r>
            <a:r>
              <a:rPr lang="hu-HU" altLang="hu-HU" sz="2000">
                <a:latin typeface="Comic Sans MS" panose="030F0702030302020204" pitchFamily="66" charset="0"/>
              </a:rPr>
              <a:t>(1958)</a:t>
            </a:r>
          </a:p>
        </p:txBody>
      </p:sp>
      <p:pic>
        <p:nvPicPr>
          <p:cNvPr id="33795" name="Picture 3" descr="F08-12_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9101" y="969963"/>
            <a:ext cx="6423025" cy="384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6" name="Text Box 4"/>
          <p:cNvSpPr txBox="1">
            <a:spLocks noChangeArrowheads="1"/>
          </p:cNvSpPr>
          <p:nvPr/>
        </p:nvSpPr>
        <p:spPr bwMode="auto">
          <a:xfrm>
            <a:off x="1803400" y="5067300"/>
            <a:ext cx="87503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hu-HU" altLang="hu-HU" sz="1600">
                <a:solidFill>
                  <a:schemeClr val="tx2"/>
                </a:solidFill>
                <a:latin typeface="Comic Sans MS" panose="030F0702030302020204" pitchFamily="66" charset="0"/>
              </a:rPr>
              <a:t>A több generáción keresztül 15N táptalajon tartott baktériumokból származó DNS nehéz sávot ad céziumklorid gradiens centrifugálással. A normál (14N) táptalajon nevelt baktériumok DNS-e pedig könnyű sávot ad. Ha a 15N-en tartott sejteket átteszik könnyű táptalajra, az első nemzedékben köztes, a második után könnyű és köztes sáv figyelhető meg a grádiensben.</a:t>
            </a:r>
          </a:p>
        </p:txBody>
      </p:sp>
      <p:sp>
        <p:nvSpPr>
          <p:cNvPr id="2" name="Slide Number Placeholder 1"/>
          <p:cNvSpPr>
            <a:spLocks noGrp="1"/>
          </p:cNvSpPr>
          <p:nvPr>
            <p:ph type="sldNum" sz="quarter" idx="12"/>
          </p:nvPr>
        </p:nvSpPr>
        <p:spPr/>
        <p:txBody>
          <a:bodyPr/>
          <a:lstStyle/>
          <a:p>
            <a:fld id="{2C88D5BA-023E-4888-9D07-061E169F2D9F}" type="slidenum">
              <a:rPr lang="hu-HU" smtClean="0"/>
              <a:t>32</a:t>
            </a:fld>
            <a:endParaRPr lang="hu-HU"/>
          </a:p>
        </p:txBody>
      </p:sp>
    </p:spTree>
    <p:extLst>
      <p:ext uri="{BB962C8B-B14F-4D97-AF65-F5344CB8AC3E}">
        <p14:creationId xmlns:p14="http://schemas.microsoft.com/office/powerpoint/2010/main" val="319600365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2351088" y="1"/>
            <a:ext cx="7677150" cy="835025"/>
          </a:xfrm>
        </p:spPr>
        <p:txBody>
          <a:bodyPr/>
          <a:lstStyle/>
          <a:p>
            <a:pPr eaLnBrk="1" hangingPunct="1"/>
            <a:r>
              <a:rPr lang="hu-HU" altLang="hu-HU" sz="2800" b="1">
                <a:solidFill>
                  <a:srgbClr val="990000"/>
                </a:solidFill>
                <a:latin typeface="Comic Sans MS" panose="030F0702030302020204" pitchFamily="66" charset="0"/>
              </a:rPr>
              <a:t>A Meselson-Stahl kísérlet értelmezése</a:t>
            </a:r>
          </a:p>
        </p:txBody>
      </p:sp>
      <p:sp>
        <p:nvSpPr>
          <p:cNvPr id="34819" name="Text Box 3"/>
          <p:cNvSpPr txBox="1">
            <a:spLocks noChangeArrowheads="1"/>
          </p:cNvSpPr>
          <p:nvPr/>
        </p:nvSpPr>
        <p:spPr bwMode="auto">
          <a:xfrm>
            <a:off x="1477964" y="1012826"/>
            <a:ext cx="91852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hu-HU" altLang="hu-HU" sz="2000">
                <a:solidFill>
                  <a:schemeClr val="tx2"/>
                </a:solidFill>
                <a:latin typeface="Comic Sans MS" panose="030F0702030302020204" pitchFamily="66" charset="0"/>
              </a:rPr>
              <a:t>A Meselson-Stahl kísérletben kapott eredmények csak </a:t>
            </a:r>
            <a:r>
              <a:rPr lang="hu-HU" altLang="hu-HU" sz="2000" u="sng">
                <a:solidFill>
                  <a:schemeClr val="tx2"/>
                </a:solidFill>
                <a:latin typeface="Comic Sans MS" panose="030F0702030302020204" pitchFamily="66" charset="0"/>
              </a:rPr>
              <a:t>szemikonzervatív</a:t>
            </a:r>
            <a:r>
              <a:rPr lang="hu-HU" altLang="hu-HU" sz="2000">
                <a:solidFill>
                  <a:schemeClr val="tx2"/>
                </a:solidFill>
                <a:latin typeface="Comic Sans MS" panose="030F0702030302020204" pitchFamily="66" charset="0"/>
              </a:rPr>
              <a:t> DNS replikációval értelmezhetők</a:t>
            </a:r>
          </a:p>
        </p:txBody>
      </p:sp>
      <p:sp>
        <p:nvSpPr>
          <p:cNvPr id="34820" name="Text Box 4"/>
          <p:cNvSpPr txBox="1">
            <a:spLocks noChangeArrowheads="1"/>
          </p:cNvSpPr>
          <p:nvPr/>
        </p:nvSpPr>
        <p:spPr bwMode="auto">
          <a:xfrm>
            <a:off x="3667125" y="4748214"/>
            <a:ext cx="22923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hu-HU" altLang="hu-HU" sz="1600">
                <a:solidFill>
                  <a:schemeClr val="accent2"/>
                </a:solidFill>
                <a:latin typeface="Comic Sans MS" panose="030F0702030302020204" pitchFamily="66" charset="0"/>
              </a:rPr>
              <a:t>egyetlen átmeneti sáv az első nemzedékben</a:t>
            </a:r>
            <a:endParaRPr lang="en-US" altLang="hu-HU" sz="1600">
              <a:solidFill>
                <a:schemeClr val="accent2"/>
              </a:solidFill>
              <a:latin typeface="Comic Sans MS" panose="030F0702030302020204" pitchFamily="66" charset="0"/>
            </a:endParaRPr>
          </a:p>
        </p:txBody>
      </p:sp>
      <p:pic>
        <p:nvPicPr>
          <p:cNvPr id="34821" name="Picture 5" descr="F08-13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0950" y="2159000"/>
            <a:ext cx="6978650" cy="255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2" name="Text Box 6"/>
          <p:cNvSpPr txBox="1">
            <a:spLocks noChangeArrowheads="1"/>
          </p:cNvSpPr>
          <p:nvPr/>
        </p:nvSpPr>
        <p:spPr bwMode="auto">
          <a:xfrm>
            <a:off x="6334125" y="4862514"/>
            <a:ext cx="323215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hu-HU" altLang="hu-HU" sz="1600">
                <a:solidFill>
                  <a:schemeClr val="accent2"/>
                </a:solidFill>
                <a:latin typeface="Comic Sans MS" panose="030F0702030302020204" pitchFamily="66" charset="0"/>
              </a:rPr>
              <a:t>egy köztes és egy könnyű sáv a második nemzedékben </a:t>
            </a:r>
            <a:endParaRPr lang="en-US" altLang="hu-HU" sz="1600">
              <a:solidFill>
                <a:schemeClr val="accent2"/>
              </a:solidFill>
              <a:latin typeface="Comic Sans MS" panose="030F0702030302020204" pitchFamily="66" charset="0"/>
            </a:endParaRPr>
          </a:p>
        </p:txBody>
      </p:sp>
      <p:sp>
        <p:nvSpPr>
          <p:cNvPr id="34823" name="Text Box 7"/>
          <p:cNvSpPr txBox="1">
            <a:spLocks noChangeArrowheads="1"/>
          </p:cNvSpPr>
          <p:nvPr/>
        </p:nvSpPr>
        <p:spPr bwMode="auto">
          <a:xfrm>
            <a:off x="1774825" y="4735513"/>
            <a:ext cx="187325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hu-HU" altLang="hu-HU" sz="1600">
                <a:solidFill>
                  <a:schemeClr val="accent2"/>
                </a:solidFill>
                <a:latin typeface="Comic Sans MS" panose="030F0702030302020204" pitchFamily="66" charset="0"/>
              </a:rPr>
              <a:t>egyetlen nehéz sáv a kiindulási nemzedékben</a:t>
            </a:r>
            <a:endParaRPr lang="en-US" altLang="hu-HU" sz="1600">
              <a:solidFill>
                <a:schemeClr val="accent2"/>
              </a:solidFill>
              <a:latin typeface="Comic Sans MS" panose="030F0702030302020204" pitchFamily="66" charset="0"/>
            </a:endParaRPr>
          </a:p>
        </p:txBody>
      </p:sp>
      <p:sp>
        <p:nvSpPr>
          <p:cNvPr id="2" name="Slide Number Placeholder 1"/>
          <p:cNvSpPr>
            <a:spLocks noGrp="1"/>
          </p:cNvSpPr>
          <p:nvPr>
            <p:ph type="sldNum" sz="quarter" idx="12"/>
          </p:nvPr>
        </p:nvSpPr>
        <p:spPr/>
        <p:txBody>
          <a:bodyPr/>
          <a:lstStyle/>
          <a:p>
            <a:fld id="{2C88D5BA-023E-4888-9D07-061E169F2D9F}" type="slidenum">
              <a:rPr lang="hu-HU" smtClean="0"/>
              <a:t>33</a:t>
            </a:fld>
            <a:endParaRPr lang="hu-HU"/>
          </a:p>
        </p:txBody>
      </p:sp>
    </p:spTree>
    <p:extLst>
      <p:ext uri="{BB962C8B-B14F-4D97-AF65-F5344CB8AC3E}">
        <p14:creationId xmlns:p14="http://schemas.microsoft.com/office/powerpoint/2010/main" val="180462292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F08-14_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5601" y="863600"/>
            <a:ext cx="5389563" cy="461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Text Box 3"/>
          <p:cNvSpPr txBox="1">
            <a:spLocks noChangeArrowheads="1"/>
          </p:cNvSpPr>
          <p:nvPr/>
        </p:nvSpPr>
        <p:spPr bwMode="auto">
          <a:xfrm>
            <a:off x="1511301" y="1268414"/>
            <a:ext cx="3883025" cy="388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hu-HU" altLang="hu-HU" sz="1600">
                <a:solidFill>
                  <a:schemeClr val="tx2"/>
                </a:solidFill>
                <a:latin typeface="Comic Sans MS" panose="030F0702030302020204" pitchFamily="66" charset="0"/>
              </a:rPr>
              <a:t>Egy sejtgeneráció hosszan triciált (</a:t>
            </a:r>
            <a:r>
              <a:rPr lang="hu-HU" altLang="hu-HU" sz="1600" baseline="30000">
                <a:solidFill>
                  <a:schemeClr val="tx2"/>
                </a:solidFill>
                <a:latin typeface="Comic Sans MS" panose="030F0702030302020204" pitchFamily="66" charset="0"/>
              </a:rPr>
              <a:t>3</a:t>
            </a:r>
            <a:r>
              <a:rPr lang="hu-HU" altLang="hu-HU" sz="1600">
                <a:solidFill>
                  <a:schemeClr val="tx2"/>
                </a:solidFill>
                <a:latin typeface="Comic Sans MS" panose="030F0702030302020204" pitchFamily="66" charset="0"/>
              </a:rPr>
              <a:t>H) timidint tartalmazó tápoldatban tartott sejtek a  radioaktív nukleotidot beépítik az új láncba, amit a kromoszómák autoradiogramja (fényképe) is jelez </a:t>
            </a:r>
          </a:p>
          <a:p>
            <a:pPr eaLnBrk="1" hangingPunct="1">
              <a:spcBef>
                <a:spcPct val="50000"/>
              </a:spcBef>
              <a:buFontTx/>
              <a:buNone/>
            </a:pPr>
            <a:endParaRPr lang="hu-HU" altLang="hu-HU" sz="1600">
              <a:solidFill>
                <a:schemeClr val="tx2"/>
              </a:solidFill>
              <a:latin typeface="Comic Sans MS" panose="030F0702030302020204" pitchFamily="66" charset="0"/>
            </a:endParaRPr>
          </a:p>
          <a:p>
            <a:pPr eaLnBrk="1" hangingPunct="1">
              <a:spcBef>
                <a:spcPct val="50000"/>
              </a:spcBef>
              <a:buFontTx/>
              <a:buNone/>
            </a:pPr>
            <a:r>
              <a:rPr lang="hu-HU" altLang="hu-HU" sz="1600">
                <a:solidFill>
                  <a:schemeClr val="tx2"/>
                </a:solidFill>
                <a:latin typeface="Comic Sans MS" panose="030F0702030302020204" pitchFamily="66" charset="0"/>
              </a:rPr>
              <a:t>Ezután nem-radioaktív timidint tartalmazó tápoldatba áttéve egy újabb replikáció után az autoradiogramon csak az egyik testvér kromatida jelölődik</a:t>
            </a:r>
          </a:p>
          <a:p>
            <a:pPr eaLnBrk="1" hangingPunct="1">
              <a:spcBef>
                <a:spcPct val="50000"/>
              </a:spcBef>
              <a:buFontTx/>
              <a:buNone/>
            </a:pPr>
            <a:r>
              <a:rPr lang="hu-HU" altLang="hu-HU" sz="1600">
                <a:solidFill>
                  <a:schemeClr val="tx2"/>
                </a:solidFill>
                <a:latin typeface="Comic Sans MS" panose="030F0702030302020204" pitchFamily="66" charset="0"/>
              </a:rPr>
              <a:t>(Minden pont egy radioatív részecske útját jelzi a fotón)</a:t>
            </a:r>
          </a:p>
        </p:txBody>
      </p:sp>
      <p:pic>
        <p:nvPicPr>
          <p:cNvPr id="35844" name="Picture 4" descr="13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88501" y="5588001"/>
            <a:ext cx="1025525"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5" name="Picture 5" descr="13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36025" y="5659438"/>
            <a:ext cx="446088" cy="93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6" name="Picture 6" descr="13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16550" y="5494338"/>
            <a:ext cx="452438"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7" name="Picture 7" descr="13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15225" y="5559425"/>
            <a:ext cx="1016000"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8" name="Rectangle 8"/>
          <p:cNvSpPr>
            <a:spLocks noGrp="1" noChangeArrowheads="1"/>
          </p:cNvSpPr>
          <p:nvPr>
            <p:ph type="title"/>
          </p:nvPr>
        </p:nvSpPr>
        <p:spPr>
          <a:xfrm>
            <a:off x="839788" y="115889"/>
            <a:ext cx="10406063" cy="858837"/>
          </a:xfrm>
        </p:spPr>
        <p:txBody>
          <a:bodyPr/>
          <a:lstStyle/>
          <a:p>
            <a:pPr eaLnBrk="1" hangingPunct="1"/>
            <a:r>
              <a:rPr lang="hu-HU" altLang="hu-HU" sz="2400" b="1">
                <a:solidFill>
                  <a:srgbClr val="990000"/>
                </a:solidFill>
                <a:latin typeface="Comic Sans MS" panose="030F0702030302020204" pitchFamily="66" charset="0"/>
              </a:rPr>
              <a:t>A DNS replikáció magasabb rendűekben is szemikonzervatív</a:t>
            </a:r>
            <a:r>
              <a:rPr lang="hu-HU" altLang="hu-HU" sz="2400" b="1">
                <a:latin typeface="Comic Sans MS" panose="030F0702030302020204" pitchFamily="66" charset="0"/>
              </a:rPr>
              <a:t/>
            </a:r>
            <a:br>
              <a:rPr lang="hu-HU" altLang="hu-HU" sz="2400" b="1">
                <a:latin typeface="Comic Sans MS" panose="030F0702030302020204" pitchFamily="66" charset="0"/>
              </a:rPr>
            </a:br>
            <a:r>
              <a:rPr lang="hu-HU" altLang="hu-HU" sz="1800">
                <a:latin typeface="Comic Sans MS" panose="030F0702030302020204" pitchFamily="66" charset="0"/>
              </a:rPr>
              <a:t>Herbert Taylor 1958 – bab gyökércsúcs sejtek</a:t>
            </a:r>
          </a:p>
        </p:txBody>
      </p:sp>
      <p:sp>
        <p:nvSpPr>
          <p:cNvPr id="35849" name="Text Box 9"/>
          <p:cNvSpPr txBox="1">
            <a:spLocks noChangeArrowheads="1"/>
          </p:cNvSpPr>
          <p:nvPr/>
        </p:nvSpPr>
        <p:spPr bwMode="auto">
          <a:xfrm>
            <a:off x="1260476" y="5876925"/>
            <a:ext cx="27860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hu-HU" altLang="hu-HU" sz="1800">
                <a:solidFill>
                  <a:schemeClr val="accent2"/>
                </a:solidFill>
                <a:latin typeface="Comic Sans MS" panose="030F0702030302020204" pitchFamily="66" charset="0"/>
              </a:rPr>
              <a:t>az események DNS szintű ábrázolása:</a:t>
            </a:r>
            <a:endParaRPr lang="en-GB" altLang="hu-HU" sz="1800">
              <a:solidFill>
                <a:schemeClr val="accent2"/>
              </a:solidFill>
              <a:latin typeface="Comic Sans MS" panose="030F0702030302020204" pitchFamily="66" charset="0"/>
            </a:endParaRPr>
          </a:p>
        </p:txBody>
      </p:sp>
      <p:sp>
        <p:nvSpPr>
          <p:cNvPr id="35850" name="Line 10"/>
          <p:cNvSpPr>
            <a:spLocks noChangeShapeType="1"/>
          </p:cNvSpPr>
          <p:nvPr/>
        </p:nvSpPr>
        <p:spPr bwMode="auto">
          <a:xfrm>
            <a:off x="3681414" y="6234113"/>
            <a:ext cx="1633537" cy="0"/>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hu-HU"/>
          </a:p>
        </p:txBody>
      </p:sp>
      <p:sp>
        <p:nvSpPr>
          <p:cNvPr id="35851" name="Line 11"/>
          <p:cNvSpPr>
            <a:spLocks noChangeShapeType="1"/>
          </p:cNvSpPr>
          <p:nvPr/>
        </p:nvSpPr>
        <p:spPr bwMode="auto">
          <a:xfrm flipV="1">
            <a:off x="9355138" y="6124576"/>
            <a:ext cx="398462" cy="11113"/>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hu-HU"/>
          </a:p>
        </p:txBody>
      </p:sp>
      <p:sp>
        <p:nvSpPr>
          <p:cNvPr id="35852" name="Line 12"/>
          <p:cNvSpPr>
            <a:spLocks noChangeShapeType="1"/>
          </p:cNvSpPr>
          <p:nvPr/>
        </p:nvSpPr>
        <p:spPr bwMode="auto">
          <a:xfrm>
            <a:off x="8407401" y="6135688"/>
            <a:ext cx="398463" cy="0"/>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hu-HU"/>
          </a:p>
        </p:txBody>
      </p:sp>
      <p:sp>
        <p:nvSpPr>
          <p:cNvPr id="35853" name="Line 13"/>
          <p:cNvSpPr>
            <a:spLocks noChangeShapeType="1"/>
          </p:cNvSpPr>
          <p:nvPr/>
        </p:nvSpPr>
        <p:spPr bwMode="auto">
          <a:xfrm>
            <a:off x="6183314" y="6216650"/>
            <a:ext cx="1082675" cy="0"/>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hu-HU"/>
          </a:p>
        </p:txBody>
      </p:sp>
      <p:sp>
        <p:nvSpPr>
          <p:cNvPr id="2" name="Slide Number Placeholder 1"/>
          <p:cNvSpPr>
            <a:spLocks noGrp="1"/>
          </p:cNvSpPr>
          <p:nvPr>
            <p:ph type="sldNum" sz="quarter" idx="12"/>
          </p:nvPr>
        </p:nvSpPr>
        <p:spPr/>
        <p:txBody>
          <a:bodyPr/>
          <a:lstStyle/>
          <a:p>
            <a:fld id="{2C88D5BA-023E-4888-9D07-061E169F2D9F}" type="slidenum">
              <a:rPr lang="hu-HU" smtClean="0"/>
              <a:t>34</a:t>
            </a:fld>
            <a:endParaRPr lang="hu-HU"/>
          </a:p>
        </p:txBody>
      </p:sp>
    </p:spTree>
    <p:extLst>
      <p:ext uri="{BB962C8B-B14F-4D97-AF65-F5344CB8AC3E}">
        <p14:creationId xmlns:p14="http://schemas.microsoft.com/office/powerpoint/2010/main" val="220004926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vill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7401" y="3586164"/>
            <a:ext cx="5808663" cy="273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Rectangle 3"/>
          <p:cNvSpPr>
            <a:spLocks noGrp="1" noChangeArrowheads="1"/>
          </p:cNvSpPr>
          <p:nvPr>
            <p:ph type="title"/>
          </p:nvPr>
        </p:nvSpPr>
        <p:spPr>
          <a:xfrm>
            <a:off x="2116138" y="155575"/>
            <a:ext cx="8183562" cy="609600"/>
          </a:xfrm>
        </p:spPr>
        <p:txBody>
          <a:bodyPr/>
          <a:lstStyle/>
          <a:p>
            <a:pPr eaLnBrk="1" hangingPunct="1"/>
            <a:r>
              <a:rPr lang="hu-HU" altLang="hu-HU" sz="2400" b="1">
                <a:solidFill>
                  <a:srgbClr val="990000"/>
                </a:solidFill>
                <a:latin typeface="Comic Sans MS" panose="030F0702030302020204" pitchFamily="66" charset="0"/>
              </a:rPr>
              <a:t>Az </a:t>
            </a:r>
            <a:r>
              <a:rPr lang="hu-HU" altLang="hu-HU" sz="2400" b="1" i="1">
                <a:solidFill>
                  <a:srgbClr val="990000"/>
                </a:solidFill>
                <a:latin typeface="Comic Sans MS" panose="030F0702030302020204" pitchFamily="66" charset="0"/>
              </a:rPr>
              <a:t>E. coli</a:t>
            </a:r>
            <a:r>
              <a:rPr lang="hu-HU" altLang="hu-HU" sz="2400" b="1">
                <a:solidFill>
                  <a:srgbClr val="990000"/>
                </a:solidFill>
                <a:latin typeface="Comic Sans MS" panose="030F0702030302020204" pitchFamily="66" charset="0"/>
              </a:rPr>
              <a:t> DNS replikációjának első fotója</a:t>
            </a:r>
            <a:r>
              <a:rPr lang="hu-HU" altLang="hu-HU" sz="2400" b="1">
                <a:latin typeface="Comic Sans MS" panose="030F0702030302020204" pitchFamily="66" charset="0"/>
              </a:rPr>
              <a:t> </a:t>
            </a:r>
            <a:r>
              <a:rPr lang="hu-HU" altLang="hu-HU" sz="1800">
                <a:latin typeface="Comic Sans MS" panose="030F0702030302020204" pitchFamily="66" charset="0"/>
              </a:rPr>
              <a:t>(1963)</a:t>
            </a:r>
          </a:p>
        </p:txBody>
      </p:sp>
      <p:pic>
        <p:nvPicPr>
          <p:cNvPr id="36868" name="Picture 4" descr="F08-17_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9314" y="1096963"/>
            <a:ext cx="5667375" cy="235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9" name="Text Box 5"/>
          <p:cNvSpPr txBox="1">
            <a:spLocks noChangeArrowheads="1"/>
          </p:cNvSpPr>
          <p:nvPr/>
        </p:nvSpPr>
        <p:spPr bwMode="auto">
          <a:xfrm>
            <a:off x="1508125" y="1052514"/>
            <a:ext cx="2794000"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hu-HU" altLang="hu-HU" sz="1800">
                <a:solidFill>
                  <a:schemeClr val="tx2"/>
                </a:solidFill>
                <a:latin typeface="Comic Sans MS" panose="030F0702030302020204" pitchFamily="66" charset="0"/>
              </a:rPr>
              <a:t>Replikálódó </a:t>
            </a:r>
            <a:r>
              <a:rPr lang="hu-HU" altLang="hu-HU" sz="1800" i="1">
                <a:solidFill>
                  <a:schemeClr val="tx2"/>
                </a:solidFill>
                <a:latin typeface="Comic Sans MS" panose="030F0702030302020204" pitchFamily="66" charset="0"/>
              </a:rPr>
              <a:t>E.coli</a:t>
            </a:r>
            <a:r>
              <a:rPr lang="hu-HU" altLang="hu-HU" sz="1800">
                <a:solidFill>
                  <a:schemeClr val="tx2"/>
                </a:solidFill>
                <a:latin typeface="Comic Sans MS" panose="030F0702030302020204" pitchFamily="66" charset="0"/>
              </a:rPr>
              <a:t> táptalajhoz </a:t>
            </a:r>
            <a:r>
              <a:rPr lang="hu-HU" altLang="hu-HU" sz="1800" b="1" baseline="30000">
                <a:solidFill>
                  <a:schemeClr val="tx2"/>
                </a:solidFill>
                <a:latin typeface="Comic Sans MS" panose="030F0702030302020204" pitchFamily="66" charset="0"/>
              </a:rPr>
              <a:t>3</a:t>
            </a:r>
            <a:r>
              <a:rPr lang="hu-HU" altLang="hu-HU" sz="1800">
                <a:solidFill>
                  <a:schemeClr val="tx2"/>
                </a:solidFill>
                <a:latin typeface="Comic Sans MS" panose="030F0702030302020204" pitchFamily="66" charset="0"/>
              </a:rPr>
              <a:t>H timidint adva a DNS-be beépült radioaktivitás a hibrid szálak autoradiogramján kimutatható</a:t>
            </a:r>
          </a:p>
          <a:p>
            <a:pPr eaLnBrk="1" hangingPunct="1">
              <a:spcBef>
                <a:spcPct val="0"/>
              </a:spcBef>
              <a:buFontTx/>
              <a:buNone/>
            </a:pPr>
            <a:endParaRPr lang="hu-HU" altLang="hu-HU" sz="1800">
              <a:solidFill>
                <a:schemeClr val="tx2"/>
              </a:solidFill>
              <a:latin typeface="Comic Sans MS" panose="030F0702030302020204" pitchFamily="66" charset="0"/>
            </a:endParaRPr>
          </a:p>
          <a:p>
            <a:pPr eaLnBrk="1" hangingPunct="1">
              <a:spcBef>
                <a:spcPct val="0"/>
              </a:spcBef>
              <a:buFontTx/>
              <a:buNone/>
            </a:pPr>
            <a:endParaRPr lang="hu-HU" altLang="hu-HU" sz="1800">
              <a:solidFill>
                <a:schemeClr val="tx2"/>
              </a:solidFill>
              <a:latin typeface="Comic Sans MS" panose="030F0702030302020204" pitchFamily="66" charset="0"/>
            </a:endParaRPr>
          </a:p>
          <a:p>
            <a:pPr eaLnBrk="1" hangingPunct="1">
              <a:spcBef>
                <a:spcPct val="0"/>
              </a:spcBef>
              <a:buFontTx/>
              <a:buNone/>
            </a:pPr>
            <a:endParaRPr lang="hu-HU" altLang="hu-HU" sz="1800">
              <a:solidFill>
                <a:schemeClr val="tx2"/>
              </a:solidFill>
              <a:latin typeface="Comic Sans MS" panose="030F0702030302020204" pitchFamily="66" charset="0"/>
            </a:endParaRPr>
          </a:p>
          <a:p>
            <a:pPr eaLnBrk="1" hangingPunct="1">
              <a:spcBef>
                <a:spcPct val="0"/>
              </a:spcBef>
              <a:buFontTx/>
              <a:buNone/>
            </a:pPr>
            <a:endParaRPr lang="hu-HU" altLang="hu-HU" sz="1800">
              <a:solidFill>
                <a:schemeClr val="tx2"/>
              </a:solidFill>
              <a:latin typeface="Comic Sans MS" panose="030F0702030302020204" pitchFamily="66" charset="0"/>
            </a:endParaRPr>
          </a:p>
          <a:p>
            <a:pPr eaLnBrk="1" hangingPunct="1">
              <a:spcBef>
                <a:spcPct val="0"/>
              </a:spcBef>
              <a:buFontTx/>
              <a:buNone/>
            </a:pPr>
            <a:r>
              <a:rPr lang="hu-HU" altLang="hu-HU" sz="1800">
                <a:solidFill>
                  <a:schemeClr val="tx2"/>
                </a:solidFill>
                <a:latin typeface="Comic Sans MS" panose="030F0702030302020204" pitchFamily="66" charset="0"/>
              </a:rPr>
              <a:t>A következő replikációs ciklus során a képződő új kettős spirál mindkét szála radioaktívan jelölt lesz</a:t>
            </a:r>
          </a:p>
        </p:txBody>
      </p:sp>
      <p:sp>
        <p:nvSpPr>
          <p:cNvPr id="36870" name="Rectangle 6"/>
          <p:cNvSpPr>
            <a:spLocks noChangeArrowheads="1"/>
          </p:cNvSpPr>
          <p:nvPr/>
        </p:nvSpPr>
        <p:spPr bwMode="auto">
          <a:xfrm>
            <a:off x="4613275" y="5734050"/>
            <a:ext cx="2184400" cy="719138"/>
          </a:xfrm>
          <a:prstGeom prst="rect">
            <a:avLst/>
          </a:prstGeom>
          <a:noFill/>
          <a:ln w="9525">
            <a:solidFill>
              <a:srgbClr val="CC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hu-HU" altLang="hu-HU" sz="2000">
              <a:solidFill>
                <a:schemeClr val="bg1"/>
              </a:solidFill>
              <a:latin typeface="Comic Sans MS" panose="030F0702030302020204" pitchFamily="66" charset="0"/>
            </a:endParaRPr>
          </a:p>
        </p:txBody>
      </p:sp>
      <p:sp>
        <p:nvSpPr>
          <p:cNvPr id="2" name="Slide Number Placeholder 1"/>
          <p:cNvSpPr>
            <a:spLocks noGrp="1"/>
          </p:cNvSpPr>
          <p:nvPr>
            <p:ph type="sldNum" sz="quarter" idx="12"/>
          </p:nvPr>
        </p:nvSpPr>
        <p:spPr/>
        <p:txBody>
          <a:bodyPr/>
          <a:lstStyle/>
          <a:p>
            <a:fld id="{2C88D5BA-023E-4888-9D07-061E169F2D9F}" type="slidenum">
              <a:rPr lang="hu-HU" smtClean="0"/>
              <a:t>35</a:t>
            </a:fld>
            <a:endParaRPr lang="hu-HU"/>
          </a:p>
        </p:txBody>
      </p:sp>
    </p:spTree>
    <p:extLst>
      <p:ext uri="{BB962C8B-B14F-4D97-AF65-F5344CB8AC3E}">
        <p14:creationId xmlns:p14="http://schemas.microsoft.com/office/powerpoint/2010/main" val="239499520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2847976" y="333375"/>
            <a:ext cx="63674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hu-HU" altLang="hu-HU" sz="2400" b="1">
                <a:solidFill>
                  <a:srgbClr val="990000"/>
                </a:solidFill>
                <a:latin typeface="Comic Sans MS" panose="030F0702030302020204" pitchFamily="66" charset="0"/>
              </a:rPr>
              <a:t>Cirkuláris DNS kétirányú replikációja</a:t>
            </a:r>
          </a:p>
        </p:txBody>
      </p:sp>
      <p:pic>
        <p:nvPicPr>
          <p:cNvPr id="37891" name="Picture 3" descr="F08-24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2114" y="1268414"/>
            <a:ext cx="8878887" cy="360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2" name="Text Box 4"/>
          <p:cNvSpPr txBox="1">
            <a:spLocks noChangeArrowheads="1"/>
          </p:cNvSpPr>
          <p:nvPr/>
        </p:nvSpPr>
        <p:spPr bwMode="auto">
          <a:xfrm>
            <a:off x="3209925" y="1989138"/>
            <a:ext cx="13676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hu-HU" altLang="hu-HU" sz="2000">
                <a:solidFill>
                  <a:schemeClr val="tx2"/>
                </a:solidFill>
                <a:latin typeface="Arial" panose="020B0604020202020204" pitchFamily="34" charset="0"/>
              </a:rPr>
              <a:t>kezdőpont</a:t>
            </a:r>
            <a:endParaRPr lang="en-GB" altLang="hu-HU" sz="2000">
              <a:solidFill>
                <a:schemeClr val="tx2"/>
              </a:solidFill>
              <a:latin typeface="Arial" panose="020B0604020202020204" pitchFamily="34" charset="0"/>
            </a:endParaRPr>
          </a:p>
        </p:txBody>
      </p:sp>
      <p:sp>
        <p:nvSpPr>
          <p:cNvPr id="37893" name="Line 5"/>
          <p:cNvSpPr>
            <a:spLocks noChangeShapeType="1"/>
          </p:cNvSpPr>
          <p:nvPr/>
        </p:nvSpPr>
        <p:spPr bwMode="auto">
          <a:xfrm>
            <a:off x="3702050" y="2347913"/>
            <a:ext cx="90488" cy="284162"/>
          </a:xfrm>
          <a:prstGeom prst="line">
            <a:avLst/>
          </a:prstGeom>
          <a:noFill/>
          <a:ln w="9525">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endParaRPr lang="hu-HU"/>
          </a:p>
        </p:txBody>
      </p:sp>
      <p:sp>
        <p:nvSpPr>
          <p:cNvPr id="37894" name="Rectangle 6"/>
          <p:cNvSpPr>
            <a:spLocks noChangeArrowheads="1"/>
          </p:cNvSpPr>
          <p:nvPr/>
        </p:nvSpPr>
        <p:spPr bwMode="auto">
          <a:xfrm>
            <a:off x="1636714" y="5300664"/>
            <a:ext cx="848677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hu-HU" altLang="hu-HU" sz="2000">
                <a:solidFill>
                  <a:srgbClr val="000000"/>
                </a:solidFill>
                <a:latin typeface="Comic Sans MS" panose="030F0702030302020204" pitchFamily="66" charset="0"/>
                <a:cs typeface="Times New Roman" panose="02020603050405020304" pitchFamily="18" charset="0"/>
              </a:rPr>
              <a:t>A széttekere</a:t>
            </a:r>
            <a:r>
              <a:rPr lang="hu-HU" altLang="hu-HU" sz="2000">
                <a:solidFill>
                  <a:srgbClr val="000000"/>
                </a:solidFill>
                <a:latin typeface="Comic Sans MS" panose="030F0702030302020204" pitchFamily="66" charset="0"/>
              </a:rPr>
              <a:t>dő</a:t>
            </a:r>
            <a:r>
              <a:rPr lang="hu-HU" altLang="hu-HU" sz="2000">
                <a:solidFill>
                  <a:srgbClr val="000000"/>
                </a:solidFill>
                <a:latin typeface="Comic Sans MS" panose="030F0702030302020204" pitchFamily="66" charset="0"/>
                <a:cs typeface="Times New Roman" panose="02020603050405020304" pitchFamily="18" charset="0"/>
              </a:rPr>
              <a:t> szálak mindkét villájában folyamatos a DNS szintézise, amíg a gy</a:t>
            </a:r>
            <a:r>
              <a:rPr lang="hu-HU" altLang="hu-HU" sz="2000">
                <a:solidFill>
                  <a:srgbClr val="000000"/>
                </a:solidFill>
                <a:latin typeface="Comic Sans MS" panose="030F0702030302020204" pitchFamily="66" charset="0"/>
              </a:rPr>
              <a:t>ű</a:t>
            </a:r>
            <a:r>
              <a:rPr lang="hu-HU" altLang="hu-HU" sz="2000">
                <a:solidFill>
                  <a:srgbClr val="000000"/>
                </a:solidFill>
                <a:latin typeface="Comic Sans MS" panose="030F0702030302020204" pitchFamily="66" charset="0"/>
                <a:cs typeface="Times New Roman" panose="02020603050405020304" pitchFamily="18" charset="0"/>
              </a:rPr>
              <a:t>r</a:t>
            </a:r>
            <a:r>
              <a:rPr lang="hu-HU" altLang="hu-HU" sz="2000">
                <a:solidFill>
                  <a:srgbClr val="000000"/>
                </a:solidFill>
                <a:latin typeface="Comic Sans MS" panose="030F0702030302020204" pitchFamily="66" charset="0"/>
              </a:rPr>
              <a:t>ű</a:t>
            </a:r>
            <a:r>
              <a:rPr lang="hu-HU" altLang="hu-HU" sz="2000">
                <a:solidFill>
                  <a:srgbClr val="000000"/>
                </a:solidFill>
                <a:latin typeface="Comic Sans MS" panose="030F0702030302020204" pitchFamily="66" charset="0"/>
                <a:cs typeface="Times New Roman" panose="02020603050405020304" pitchFamily="18" charset="0"/>
              </a:rPr>
              <a:t> megkett</a:t>
            </a:r>
            <a:r>
              <a:rPr lang="hu-HU" altLang="hu-HU" sz="2000">
                <a:solidFill>
                  <a:srgbClr val="000000"/>
                </a:solidFill>
                <a:latin typeface="Comic Sans MS" panose="030F0702030302020204" pitchFamily="66" charset="0"/>
              </a:rPr>
              <a:t>ő</a:t>
            </a:r>
            <a:r>
              <a:rPr lang="hu-HU" altLang="hu-HU" sz="2000">
                <a:solidFill>
                  <a:srgbClr val="000000"/>
                </a:solidFill>
                <a:latin typeface="Comic Sans MS" panose="030F0702030302020204" pitchFamily="66" charset="0"/>
                <a:cs typeface="Times New Roman" panose="02020603050405020304" pitchFamily="18" charset="0"/>
              </a:rPr>
              <a:t>z</a:t>
            </a:r>
            <a:r>
              <a:rPr lang="hu-HU" altLang="hu-HU" sz="2000">
                <a:solidFill>
                  <a:srgbClr val="000000"/>
                </a:solidFill>
                <a:latin typeface="Comic Sans MS" panose="030F0702030302020204" pitchFamily="66" charset="0"/>
              </a:rPr>
              <a:t>ő</a:t>
            </a:r>
            <a:r>
              <a:rPr lang="hu-HU" altLang="hu-HU" sz="2000">
                <a:solidFill>
                  <a:srgbClr val="000000"/>
                </a:solidFill>
                <a:latin typeface="Comic Sans MS" panose="030F0702030302020204" pitchFamily="66" charset="0"/>
                <a:cs typeface="Times New Roman" panose="02020603050405020304" pitchFamily="18" charset="0"/>
              </a:rPr>
              <a:t>dése be nem fejez</a:t>
            </a:r>
            <a:r>
              <a:rPr lang="hu-HU" altLang="hu-HU" sz="2000">
                <a:solidFill>
                  <a:srgbClr val="000000"/>
                </a:solidFill>
                <a:latin typeface="Comic Sans MS" panose="030F0702030302020204" pitchFamily="66" charset="0"/>
              </a:rPr>
              <a:t>ő</a:t>
            </a:r>
            <a:r>
              <a:rPr lang="hu-HU" altLang="hu-HU" sz="2000">
                <a:solidFill>
                  <a:srgbClr val="000000"/>
                </a:solidFill>
                <a:latin typeface="Comic Sans MS" panose="030F0702030302020204" pitchFamily="66" charset="0"/>
                <a:cs typeface="Times New Roman" panose="02020603050405020304" pitchFamily="18" charset="0"/>
              </a:rPr>
              <a:t>dik </a:t>
            </a:r>
            <a:endParaRPr lang="hu-HU" altLang="hu-HU" sz="2000">
              <a:solidFill>
                <a:schemeClr val="bg1"/>
              </a:solidFill>
              <a:latin typeface="Comic Sans MS" panose="030F0702030302020204" pitchFamily="66" charset="0"/>
              <a:cs typeface="Times New Roman" panose="02020603050405020304" pitchFamily="18" charset="0"/>
            </a:endParaRPr>
          </a:p>
          <a:p>
            <a:pPr algn="ctr">
              <a:spcBef>
                <a:spcPct val="0"/>
              </a:spcBef>
              <a:buFontTx/>
              <a:buNone/>
            </a:pPr>
            <a:endParaRPr lang="hu-HU" altLang="hu-HU" sz="2000">
              <a:latin typeface="Comic Sans MS" panose="030F0702030302020204" pitchFamily="66" charset="0"/>
            </a:endParaRPr>
          </a:p>
        </p:txBody>
      </p:sp>
      <p:sp>
        <p:nvSpPr>
          <p:cNvPr id="2" name="Slide Number Placeholder 1"/>
          <p:cNvSpPr>
            <a:spLocks noGrp="1"/>
          </p:cNvSpPr>
          <p:nvPr>
            <p:ph type="sldNum" sz="quarter" idx="12"/>
          </p:nvPr>
        </p:nvSpPr>
        <p:spPr/>
        <p:txBody>
          <a:bodyPr/>
          <a:lstStyle/>
          <a:p>
            <a:fld id="{2C88D5BA-023E-4888-9D07-061E169F2D9F}" type="slidenum">
              <a:rPr lang="hu-HU" smtClean="0"/>
              <a:t>36</a:t>
            </a:fld>
            <a:endParaRPr lang="hu-HU"/>
          </a:p>
        </p:txBody>
      </p:sp>
    </p:spTree>
    <p:extLst>
      <p:ext uri="{BB962C8B-B14F-4D97-AF65-F5344CB8AC3E}">
        <p14:creationId xmlns:p14="http://schemas.microsoft.com/office/powerpoint/2010/main" val="215489149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1873250" y="157163"/>
            <a:ext cx="8420100" cy="703262"/>
          </a:xfrm>
        </p:spPr>
        <p:txBody>
          <a:bodyPr/>
          <a:lstStyle/>
          <a:p>
            <a:pPr eaLnBrk="1" hangingPunct="1"/>
            <a:r>
              <a:rPr lang="hu-HU" altLang="hu-HU" sz="2400" b="1">
                <a:solidFill>
                  <a:srgbClr val="990000"/>
                </a:solidFill>
                <a:latin typeface="Comic Sans MS" panose="030F0702030302020204" pitchFamily="66" charset="0"/>
              </a:rPr>
              <a:t>A replikációs kezdőpont (origó)</a:t>
            </a:r>
          </a:p>
        </p:txBody>
      </p:sp>
      <p:pic>
        <p:nvPicPr>
          <p:cNvPr id="38915" name="Picture 3" descr="F08-23_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9138" y="1177926"/>
            <a:ext cx="6062662" cy="384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6" name="Text Box 4"/>
          <p:cNvSpPr txBox="1">
            <a:spLocks noChangeArrowheads="1"/>
          </p:cNvSpPr>
          <p:nvPr/>
        </p:nvSpPr>
        <p:spPr bwMode="auto">
          <a:xfrm>
            <a:off x="1825625" y="5332413"/>
            <a:ext cx="8775700"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hu-HU" altLang="hu-HU" sz="1800">
                <a:solidFill>
                  <a:schemeClr val="tx2"/>
                </a:solidFill>
                <a:latin typeface="Comic Sans MS" panose="030F0702030302020204" pitchFamily="66" charset="0"/>
              </a:rPr>
              <a:t>A replikációnak kitüntetett </a:t>
            </a:r>
            <a:r>
              <a:rPr lang="hu-HU" altLang="hu-HU" sz="1800" u="sng">
                <a:solidFill>
                  <a:schemeClr val="tx2"/>
                </a:solidFill>
                <a:latin typeface="Comic Sans MS" panose="030F0702030302020204" pitchFamily="66" charset="0"/>
              </a:rPr>
              <a:t>kezdőpontja (origója)</a:t>
            </a:r>
            <a:r>
              <a:rPr lang="hu-HU" altLang="hu-HU" sz="1800">
                <a:solidFill>
                  <a:schemeClr val="tx2"/>
                </a:solidFill>
                <a:latin typeface="Comic Sans MS" panose="030F0702030302020204" pitchFamily="66" charset="0"/>
              </a:rPr>
              <a:t> van</a:t>
            </a:r>
          </a:p>
          <a:p>
            <a:pPr eaLnBrk="1" hangingPunct="1">
              <a:spcBef>
                <a:spcPct val="50000"/>
              </a:spcBef>
              <a:buFontTx/>
              <a:buNone/>
            </a:pPr>
            <a:r>
              <a:rPr lang="hu-HU" altLang="hu-HU" sz="1800">
                <a:solidFill>
                  <a:schemeClr val="tx2"/>
                </a:solidFill>
                <a:latin typeface="Comic Sans MS" panose="030F0702030302020204" pitchFamily="66" charset="0"/>
              </a:rPr>
              <a:t>az </a:t>
            </a:r>
            <a:r>
              <a:rPr lang="hu-HU" altLang="hu-HU" sz="1800" i="1">
                <a:solidFill>
                  <a:schemeClr val="tx2"/>
                </a:solidFill>
                <a:latin typeface="Comic Sans MS" panose="030F0702030302020204" pitchFamily="66" charset="0"/>
              </a:rPr>
              <a:t>E.coli</a:t>
            </a:r>
            <a:r>
              <a:rPr lang="hu-HU" altLang="hu-HU" sz="1800">
                <a:solidFill>
                  <a:schemeClr val="tx2"/>
                </a:solidFill>
                <a:latin typeface="Comic Sans MS" panose="030F0702030302020204" pitchFamily="66" charset="0"/>
              </a:rPr>
              <a:t> egyetlen replikációs origója, az </a:t>
            </a:r>
            <a:r>
              <a:rPr lang="hu-HU" altLang="hu-HU" sz="1800" i="1">
                <a:solidFill>
                  <a:schemeClr val="tx2"/>
                </a:solidFill>
                <a:latin typeface="Comic Sans MS" panose="030F0702030302020204" pitchFamily="66" charset="0"/>
              </a:rPr>
              <a:t>oriC</a:t>
            </a:r>
            <a:r>
              <a:rPr lang="hu-HU" altLang="hu-HU" sz="1800">
                <a:solidFill>
                  <a:schemeClr val="tx2"/>
                </a:solidFill>
                <a:latin typeface="Comic Sans MS" panose="030F0702030302020204" pitchFamily="66" charset="0"/>
              </a:rPr>
              <a:t>, 245 nukleotidpár hosszú</a:t>
            </a:r>
          </a:p>
        </p:txBody>
      </p:sp>
      <p:sp>
        <p:nvSpPr>
          <p:cNvPr id="2" name="Slide Number Placeholder 1"/>
          <p:cNvSpPr>
            <a:spLocks noGrp="1"/>
          </p:cNvSpPr>
          <p:nvPr>
            <p:ph type="sldNum" sz="quarter" idx="12"/>
          </p:nvPr>
        </p:nvSpPr>
        <p:spPr/>
        <p:txBody>
          <a:bodyPr/>
          <a:lstStyle/>
          <a:p>
            <a:fld id="{2C88D5BA-023E-4888-9D07-061E169F2D9F}" type="slidenum">
              <a:rPr lang="hu-HU" smtClean="0"/>
              <a:t>37</a:t>
            </a:fld>
            <a:endParaRPr lang="hu-HU"/>
          </a:p>
        </p:txBody>
      </p:sp>
    </p:spTree>
    <p:extLst>
      <p:ext uri="{BB962C8B-B14F-4D97-AF65-F5344CB8AC3E}">
        <p14:creationId xmlns:p14="http://schemas.microsoft.com/office/powerpoint/2010/main" val="325398704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leadla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1775" y="1477964"/>
            <a:ext cx="5543550" cy="478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Text Box 3"/>
          <p:cNvSpPr txBox="1">
            <a:spLocks noChangeArrowheads="1"/>
          </p:cNvSpPr>
          <p:nvPr/>
        </p:nvSpPr>
        <p:spPr bwMode="auto">
          <a:xfrm>
            <a:off x="2987968" y="350839"/>
            <a:ext cx="581601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hu-HU" altLang="hu-HU" sz="2400" b="1">
                <a:solidFill>
                  <a:srgbClr val="990000"/>
                </a:solidFill>
                <a:latin typeface="Comic Sans MS" panose="030F0702030302020204" pitchFamily="66" charset="0"/>
              </a:rPr>
              <a:t>A replikáció iránya, a replikációs villa</a:t>
            </a:r>
            <a:endParaRPr lang="en-US" altLang="hu-HU" sz="2400" b="1">
              <a:solidFill>
                <a:srgbClr val="990000"/>
              </a:solidFill>
              <a:latin typeface="Comic Sans MS" panose="030F0702030302020204" pitchFamily="66" charset="0"/>
            </a:endParaRPr>
          </a:p>
        </p:txBody>
      </p:sp>
      <p:grpSp>
        <p:nvGrpSpPr>
          <p:cNvPr id="39940" name="Group 4"/>
          <p:cNvGrpSpPr>
            <a:grpSpLocks/>
          </p:cNvGrpSpPr>
          <p:nvPr/>
        </p:nvGrpSpPr>
        <p:grpSpPr bwMode="auto">
          <a:xfrm>
            <a:off x="1609726" y="1349376"/>
            <a:ext cx="3165475" cy="2714625"/>
            <a:chOff x="294" y="1466"/>
            <a:chExt cx="1994" cy="1710"/>
          </a:xfrm>
        </p:grpSpPr>
        <p:pic>
          <p:nvPicPr>
            <p:cNvPr id="39950" name="Picture 5" descr="C4_Replication_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flipH="1">
              <a:off x="484" y="1373"/>
              <a:ext cx="1631" cy="1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51" name="Text Box 6"/>
            <p:cNvSpPr txBox="1">
              <a:spLocks noChangeArrowheads="1"/>
            </p:cNvSpPr>
            <p:nvPr/>
          </p:nvSpPr>
          <p:spPr bwMode="auto">
            <a:xfrm>
              <a:off x="294" y="1466"/>
              <a:ext cx="329" cy="3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hu-HU" altLang="hu-HU" b="1">
                  <a:solidFill>
                    <a:srgbClr val="FF0000"/>
                  </a:solidFill>
                  <a:latin typeface="Arial" panose="020B0604020202020204" pitchFamily="34" charset="0"/>
                </a:rPr>
                <a:t>5’</a:t>
              </a:r>
              <a:endParaRPr lang="en-US" altLang="hu-HU" b="1">
                <a:solidFill>
                  <a:srgbClr val="FF0000"/>
                </a:solidFill>
                <a:latin typeface="Arial" panose="020B0604020202020204" pitchFamily="34" charset="0"/>
              </a:endParaRPr>
            </a:p>
          </p:txBody>
        </p:sp>
        <p:sp>
          <p:nvSpPr>
            <p:cNvPr id="39952" name="Text Box 7"/>
            <p:cNvSpPr txBox="1">
              <a:spLocks noChangeArrowheads="1"/>
            </p:cNvSpPr>
            <p:nvPr/>
          </p:nvSpPr>
          <p:spPr bwMode="auto">
            <a:xfrm>
              <a:off x="1902" y="1490"/>
              <a:ext cx="329" cy="3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hu-HU" altLang="hu-HU" b="1">
                  <a:solidFill>
                    <a:srgbClr val="FF0000"/>
                  </a:solidFill>
                  <a:latin typeface="Arial" panose="020B0604020202020204" pitchFamily="34" charset="0"/>
                </a:rPr>
                <a:t>3’</a:t>
              </a:r>
              <a:endParaRPr lang="en-US" altLang="hu-HU" b="1">
                <a:solidFill>
                  <a:srgbClr val="FF0000"/>
                </a:solidFill>
                <a:latin typeface="Arial" panose="020B0604020202020204" pitchFamily="34" charset="0"/>
              </a:endParaRPr>
            </a:p>
          </p:txBody>
        </p:sp>
      </p:grpSp>
      <p:sp>
        <p:nvSpPr>
          <p:cNvPr id="39941" name="Text Box 8"/>
          <p:cNvSpPr txBox="1">
            <a:spLocks noChangeArrowheads="1"/>
          </p:cNvSpPr>
          <p:nvPr/>
        </p:nvSpPr>
        <p:spPr bwMode="auto">
          <a:xfrm>
            <a:off x="1329568" y="4287839"/>
            <a:ext cx="3735317"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hu-HU" altLang="hu-HU" sz="2000">
                <a:solidFill>
                  <a:schemeClr val="tx2"/>
                </a:solidFill>
                <a:latin typeface="Comic Sans MS" panose="030F0702030302020204" pitchFamily="66" charset="0"/>
              </a:rPr>
              <a:t>Az új szál mindig 5’     3’ </a:t>
            </a:r>
          </a:p>
          <a:p>
            <a:pPr algn="ctr" eaLnBrk="1" hangingPunct="1">
              <a:spcBef>
                <a:spcPct val="0"/>
              </a:spcBef>
              <a:buFontTx/>
              <a:buNone/>
            </a:pPr>
            <a:r>
              <a:rPr lang="hu-HU" altLang="hu-HU" sz="2000">
                <a:solidFill>
                  <a:schemeClr val="tx2"/>
                </a:solidFill>
                <a:latin typeface="Comic Sans MS" panose="030F0702030302020204" pitchFamily="66" charset="0"/>
              </a:rPr>
              <a:t>irányban szintetizálódik</a:t>
            </a:r>
          </a:p>
          <a:p>
            <a:pPr algn="ctr" eaLnBrk="1" hangingPunct="1">
              <a:spcBef>
                <a:spcPct val="0"/>
              </a:spcBef>
              <a:buFontTx/>
              <a:buNone/>
            </a:pPr>
            <a:endParaRPr lang="hu-HU" altLang="hu-HU" sz="2000">
              <a:solidFill>
                <a:schemeClr val="tx2"/>
              </a:solidFill>
              <a:latin typeface="Comic Sans MS" panose="030F0702030302020204" pitchFamily="66" charset="0"/>
            </a:endParaRPr>
          </a:p>
          <a:p>
            <a:pPr algn="ctr" eaLnBrk="1" hangingPunct="1">
              <a:spcBef>
                <a:spcPct val="0"/>
              </a:spcBef>
              <a:buFontTx/>
              <a:buNone/>
            </a:pPr>
            <a:r>
              <a:rPr lang="hu-HU" altLang="hu-HU" sz="2000">
                <a:solidFill>
                  <a:schemeClr val="tx2"/>
                </a:solidFill>
                <a:latin typeface="Comic Sans MS" panose="030F0702030302020204" pitchFamily="66" charset="0"/>
              </a:rPr>
              <a:t>A replikációs villában az egyik</a:t>
            </a:r>
          </a:p>
          <a:p>
            <a:pPr algn="ctr" eaLnBrk="1" hangingPunct="1">
              <a:spcBef>
                <a:spcPct val="0"/>
              </a:spcBef>
              <a:buFontTx/>
              <a:buNone/>
            </a:pPr>
            <a:r>
              <a:rPr lang="hu-HU" altLang="hu-HU" sz="2000">
                <a:solidFill>
                  <a:schemeClr val="tx2"/>
                </a:solidFill>
                <a:latin typeface="Comic Sans MS" panose="030F0702030302020204" pitchFamily="66" charset="0"/>
              </a:rPr>
              <a:t>szál a villa irányában, a másik </a:t>
            </a:r>
          </a:p>
          <a:p>
            <a:pPr algn="ctr" eaLnBrk="1" hangingPunct="1">
              <a:spcBef>
                <a:spcPct val="0"/>
              </a:spcBef>
              <a:buFontTx/>
              <a:buNone/>
            </a:pPr>
            <a:r>
              <a:rPr lang="hu-HU" altLang="hu-HU" sz="2000">
                <a:solidFill>
                  <a:schemeClr val="tx2"/>
                </a:solidFill>
                <a:latin typeface="Comic Sans MS" panose="030F0702030302020204" pitchFamily="66" charset="0"/>
              </a:rPr>
              <a:t>attól távolodó irányban íródik</a:t>
            </a:r>
          </a:p>
          <a:p>
            <a:pPr algn="ctr" eaLnBrk="1" hangingPunct="1">
              <a:spcBef>
                <a:spcPct val="0"/>
              </a:spcBef>
              <a:buFontTx/>
              <a:buNone/>
            </a:pPr>
            <a:endParaRPr lang="en-US" altLang="hu-HU" sz="2000">
              <a:solidFill>
                <a:schemeClr val="tx2"/>
              </a:solidFill>
              <a:latin typeface="Comic Sans MS" panose="030F0702030302020204" pitchFamily="66" charset="0"/>
            </a:endParaRPr>
          </a:p>
        </p:txBody>
      </p:sp>
      <p:sp>
        <p:nvSpPr>
          <p:cNvPr id="39942" name="Line 9"/>
          <p:cNvSpPr>
            <a:spLocks noChangeShapeType="1"/>
          </p:cNvSpPr>
          <p:nvPr/>
        </p:nvSpPr>
        <p:spPr bwMode="auto">
          <a:xfrm>
            <a:off x="4025900" y="4470400"/>
            <a:ext cx="228600" cy="0"/>
          </a:xfrm>
          <a:prstGeom prst="line">
            <a:avLst/>
          </a:prstGeom>
          <a:noFill/>
          <a:ln w="9525">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endParaRPr lang="hu-HU"/>
          </a:p>
        </p:txBody>
      </p:sp>
      <p:sp>
        <p:nvSpPr>
          <p:cNvPr id="39943" name="Text Box 10"/>
          <p:cNvSpPr txBox="1">
            <a:spLocks noChangeArrowheads="1"/>
          </p:cNvSpPr>
          <p:nvPr/>
        </p:nvSpPr>
        <p:spPr bwMode="auto">
          <a:xfrm>
            <a:off x="9020175" y="2543176"/>
            <a:ext cx="1739900" cy="9239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hu-HU" altLang="hu-HU" sz="1800">
                <a:solidFill>
                  <a:srgbClr val="FF0000"/>
                </a:solidFill>
                <a:latin typeface="Comic Sans MS" panose="030F0702030302020204" pitchFamily="66" charset="0"/>
              </a:rPr>
              <a:t>Vezető szál </a:t>
            </a:r>
          </a:p>
          <a:p>
            <a:pPr eaLnBrk="1" hangingPunct="1">
              <a:spcBef>
                <a:spcPct val="0"/>
              </a:spcBef>
              <a:buFontTx/>
              <a:buNone/>
            </a:pPr>
            <a:r>
              <a:rPr lang="hu-HU" altLang="hu-HU" sz="1800">
                <a:solidFill>
                  <a:srgbClr val="FF0000"/>
                </a:solidFill>
                <a:latin typeface="Comic Sans MS" panose="030F0702030302020204" pitchFamily="66" charset="0"/>
              </a:rPr>
              <a:t>(folytonos átírás)    </a:t>
            </a:r>
            <a:endParaRPr lang="en-US" altLang="hu-HU" sz="1800">
              <a:solidFill>
                <a:srgbClr val="FF0000"/>
              </a:solidFill>
              <a:latin typeface="Comic Sans MS" panose="030F0702030302020204" pitchFamily="66" charset="0"/>
            </a:endParaRPr>
          </a:p>
        </p:txBody>
      </p:sp>
      <p:sp>
        <p:nvSpPr>
          <p:cNvPr id="39944" name="Text Box 11"/>
          <p:cNvSpPr txBox="1">
            <a:spLocks noChangeArrowheads="1"/>
          </p:cNvSpPr>
          <p:nvPr/>
        </p:nvSpPr>
        <p:spPr bwMode="auto">
          <a:xfrm>
            <a:off x="5886450" y="4321176"/>
            <a:ext cx="2400016"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hu-HU" altLang="hu-HU" sz="1800">
                <a:solidFill>
                  <a:srgbClr val="FF0000"/>
                </a:solidFill>
                <a:latin typeface="Comic Sans MS" panose="030F0702030302020204" pitchFamily="66" charset="0"/>
              </a:rPr>
              <a:t>Elmaradó szál</a:t>
            </a:r>
          </a:p>
          <a:p>
            <a:pPr eaLnBrk="1" hangingPunct="1">
              <a:spcBef>
                <a:spcPct val="0"/>
              </a:spcBef>
              <a:buFontTx/>
              <a:buNone/>
            </a:pPr>
            <a:r>
              <a:rPr lang="hu-HU" altLang="hu-HU" sz="1800">
                <a:solidFill>
                  <a:srgbClr val="FF0000"/>
                </a:solidFill>
                <a:latin typeface="Comic Sans MS" panose="030F0702030302020204" pitchFamily="66" charset="0"/>
              </a:rPr>
              <a:t>(szakaszos átírás)    </a:t>
            </a:r>
            <a:endParaRPr lang="en-US" altLang="hu-HU" sz="1800">
              <a:solidFill>
                <a:srgbClr val="FF0000"/>
              </a:solidFill>
              <a:latin typeface="Comic Sans MS" panose="030F0702030302020204" pitchFamily="66" charset="0"/>
            </a:endParaRPr>
          </a:p>
        </p:txBody>
      </p:sp>
      <p:sp>
        <p:nvSpPr>
          <p:cNvPr id="39945" name="Text Box 12"/>
          <p:cNvSpPr txBox="1">
            <a:spLocks noChangeArrowheads="1"/>
          </p:cNvSpPr>
          <p:nvPr/>
        </p:nvSpPr>
        <p:spPr bwMode="auto">
          <a:xfrm>
            <a:off x="5522914" y="2098676"/>
            <a:ext cx="2244525"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hu-HU" altLang="hu-HU" sz="1800">
                <a:solidFill>
                  <a:schemeClr val="tx2"/>
                </a:solidFill>
                <a:latin typeface="Comic Sans MS" panose="030F0702030302020204" pitchFamily="66" charset="0"/>
              </a:rPr>
              <a:t>Elsőként átíródott </a:t>
            </a:r>
          </a:p>
          <a:p>
            <a:pPr eaLnBrk="1" hangingPunct="1">
              <a:spcBef>
                <a:spcPct val="0"/>
              </a:spcBef>
              <a:buFontTx/>
              <a:buNone/>
            </a:pPr>
            <a:r>
              <a:rPr lang="hu-HU" altLang="hu-HU" sz="1800">
                <a:solidFill>
                  <a:schemeClr val="tx2"/>
                </a:solidFill>
                <a:latin typeface="Comic Sans MS" panose="030F0702030302020204" pitchFamily="66" charset="0"/>
              </a:rPr>
              <a:t>darab</a:t>
            </a:r>
            <a:endParaRPr lang="en-US" altLang="hu-HU" sz="1800">
              <a:solidFill>
                <a:schemeClr val="tx2"/>
              </a:solidFill>
              <a:latin typeface="Comic Sans MS" panose="030F0702030302020204" pitchFamily="66" charset="0"/>
            </a:endParaRPr>
          </a:p>
        </p:txBody>
      </p:sp>
      <p:sp>
        <p:nvSpPr>
          <p:cNvPr id="39946" name="Line 13"/>
          <p:cNvSpPr>
            <a:spLocks noChangeShapeType="1"/>
          </p:cNvSpPr>
          <p:nvPr/>
        </p:nvSpPr>
        <p:spPr bwMode="auto">
          <a:xfrm flipH="1">
            <a:off x="5549900" y="3683000"/>
            <a:ext cx="571500" cy="0"/>
          </a:xfrm>
          <a:prstGeom prst="line">
            <a:avLst/>
          </a:prstGeom>
          <a:noFill/>
          <a:ln w="9525">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endParaRPr lang="hu-HU"/>
          </a:p>
        </p:txBody>
      </p:sp>
      <p:sp>
        <p:nvSpPr>
          <p:cNvPr id="39947" name="Text Box 14"/>
          <p:cNvSpPr txBox="1">
            <a:spLocks noChangeArrowheads="1"/>
          </p:cNvSpPr>
          <p:nvPr/>
        </p:nvSpPr>
        <p:spPr bwMode="auto">
          <a:xfrm>
            <a:off x="6508750" y="2652714"/>
            <a:ext cx="522288" cy="396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hu-HU" altLang="hu-HU" sz="2000" b="1">
                <a:solidFill>
                  <a:schemeClr val="tx2"/>
                </a:solidFill>
                <a:latin typeface="Arial" panose="020B0604020202020204" pitchFamily="34" charset="0"/>
              </a:rPr>
              <a:t>2.</a:t>
            </a:r>
            <a:endParaRPr lang="en-US" altLang="hu-HU" sz="2000" b="1">
              <a:solidFill>
                <a:schemeClr val="tx2"/>
              </a:solidFill>
              <a:latin typeface="Arial" panose="020B0604020202020204" pitchFamily="34" charset="0"/>
            </a:endParaRPr>
          </a:p>
        </p:txBody>
      </p:sp>
      <p:sp>
        <p:nvSpPr>
          <p:cNvPr id="39948" name="Text Box 15"/>
          <p:cNvSpPr txBox="1">
            <a:spLocks noChangeArrowheads="1"/>
          </p:cNvSpPr>
          <p:nvPr/>
        </p:nvSpPr>
        <p:spPr bwMode="auto">
          <a:xfrm>
            <a:off x="7283450" y="2665414"/>
            <a:ext cx="528638" cy="396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hu-HU" altLang="hu-HU" sz="2000" b="1">
                <a:solidFill>
                  <a:schemeClr val="tx2"/>
                </a:solidFill>
                <a:latin typeface="Arial" panose="020B0604020202020204" pitchFamily="34" charset="0"/>
              </a:rPr>
              <a:t>3.</a:t>
            </a:r>
            <a:endParaRPr lang="en-US" altLang="hu-HU" sz="2000" b="1">
              <a:solidFill>
                <a:schemeClr val="tx2"/>
              </a:solidFill>
              <a:latin typeface="Arial" panose="020B0604020202020204" pitchFamily="34" charset="0"/>
            </a:endParaRPr>
          </a:p>
        </p:txBody>
      </p:sp>
      <p:sp>
        <p:nvSpPr>
          <p:cNvPr id="39949" name="Text Box 16"/>
          <p:cNvSpPr txBox="1">
            <a:spLocks noChangeArrowheads="1"/>
          </p:cNvSpPr>
          <p:nvPr/>
        </p:nvSpPr>
        <p:spPr bwMode="auto">
          <a:xfrm>
            <a:off x="5464175" y="5703889"/>
            <a:ext cx="3765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hu-HU" altLang="hu-HU" sz="2000" b="1">
                <a:solidFill>
                  <a:srgbClr val="000099"/>
                </a:solidFill>
                <a:latin typeface="Comic Sans MS" panose="030F0702030302020204" pitchFamily="66" charset="0"/>
              </a:rPr>
              <a:t>Szemidiszkontinuus replikáció</a:t>
            </a:r>
          </a:p>
        </p:txBody>
      </p:sp>
      <p:sp>
        <p:nvSpPr>
          <p:cNvPr id="2" name="Slide Number Placeholder 1"/>
          <p:cNvSpPr>
            <a:spLocks noGrp="1"/>
          </p:cNvSpPr>
          <p:nvPr>
            <p:ph type="sldNum" sz="quarter" idx="12"/>
          </p:nvPr>
        </p:nvSpPr>
        <p:spPr/>
        <p:txBody>
          <a:bodyPr/>
          <a:lstStyle/>
          <a:p>
            <a:fld id="{2C88D5BA-023E-4888-9D07-061E169F2D9F}" type="slidenum">
              <a:rPr lang="hu-HU" smtClean="0"/>
              <a:t>38</a:t>
            </a:fld>
            <a:endParaRPr lang="hu-HU"/>
          </a:p>
        </p:txBody>
      </p:sp>
    </p:spTree>
    <p:extLst>
      <p:ext uri="{BB962C8B-B14F-4D97-AF65-F5344CB8AC3E}">
        <p14:creationId xmlns:p14="http://schemas.microsoft.com/office/powerpoint/2010/main" val="112482360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1871663" y="188914"/>
            <a:ext cx="8420100" cy="668337"/>
          </a:xfrm>
        </p:spPr>
        <p:txBody>
          <a:bodyPr/>
          <a:lstStyle/>
          <a:p>
            <a:pPr eaLnBrk="1" hangingPunct="1"/>
            <a:r>
              <a:rPr lang="hu-HU" altLang="hu-HU" sz="2400" b="1">
                <a:solidFill>
                  <a:srgbClr val="990000"/>
                </a:solidFill>
                <a:latin typeface="Comic Sans MS" panose="030F0702030302020204" pitchFamily="66" charset="0"/>
              </a:rPr>
              <a:t>A replikáció az origótól mindkét irányban halad</a:t>
            </a:r>
          </a:p>
        </p:txBody>
      </p:sp>
      <p:grpSp>
        <p:nvGrpSpPr>
          <p:cNvPr id="40963" name="Group 3"/>
          <p:cNvGrpSpPr>
            <a:grpSpLocks/>
          </p:cNvGrpSpPr>
          <p:nvPr/>
        </p:nvGrpSpPr>
        <p:grpSpPr bwMode="auto">
          <a:xfrm>
            <a:off x="2070100" y="1604963"/>
            <a:ext cx="7926388" cy="4972050"/>
            <a:chOff x="584" y="735"/>
            <a:chExt cx="4993" cy="3132"/>
          </a:xfrm>
        </p:grpSpPr>
        <p:pic>
          <p:nvPicPr>
            <p:cNvPr id="40965" name="Picture 4" descr="F08-22_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2" y="771"/>
              <a:ext cx="4461" cy="2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6" name="Text Box 5"/>
            <p:cNvSpPr txBox="1">
              <a:spLocks noChangeArrowheads="1"/>
            </p:cNvSpPr>
            <p:nvPr/>
          </p:nvSpPr>
          <p:spPr bwMode="auto">
            <a:xfrm>
              <a:off x="584" y="3290"/>
              <a:ext cx="4993" cy="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hu-HU" altLang="hu-HU" sz="1800">
                  <a:solidFill>
                    <a:schemeClr val="tx2"/>
                  </a:solidFill>
                  <a:latin typeface="Comic Sans MS" panose="030F0702030302020204" pitchFamily="66" charset="0"/>
                </a:rPr>
                <a:t>Az origótól két irányba haladó DNS replikáció összesen négy újonnan szintetizálódó szálat jelent, két folytonos (vezető) és két elmaradó szálat</a:t>
              </a:r>
            </a:p>
          </p:txBody>
        </p:sp>
        <p:sp>
          <p:nvSpPr>
            <p:cNvPr id="40967" name="Text Box 6"/>
            <p:cNvSpPr txBox="1">
              <a:spLocks noChangeArrowheads="1"/>
            </p:cNvSpPr>
            <p:nvPr/>
          </p:nvSpPr>
          <p:spPr bwMode="auto">
            <a:xfrm>
              <a:off x="4483" y="1041"/>
              <a:ext cx="393" cy="2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hu-HU" altLang="hu-HU" sz="2000">
                  <a:solidFill>
                    <a:schemeClr val="tx2"/>
                  </a:solidFill>
                  <a:latin typeface="Arial" panose="020B0604020202020204" pitchFamily="34" charset="0"/>
                </a:rPr>
                <a:t>villa</a:t>
              </a:r>
              <a:endParaRPr lang="en-GB" altLang="hu-HU" sz="2000">
                <a:solidFill>
                  <a:schemeClr val="tx2"/>
                </a:solidFill>
                <a:latin typeface="Arial" panose="020B0604020202020204" pitchFamily="34" charset="0"/>
              </a:endParaRPr>
            </a:p>
          </p:txBody>
        </p:sp>
        <p:sp>
          <p:nvSpPr>
            <p:cNvPr id="40968" name="Text Box 7"/>
            <p:cNvSpPr txBox="1">
              <a:spLocks noChangeArrowheads="1"/>
            </p:cNvSpPr>
            <p:nvPr/>
          </p:nvSpPr>
          <p:spPr bwMode="auto">
            <a:xfrm>
              <a:off x="1248" y="1047"/>
              <a:ext cx="393" cy="2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hu-HU" altLang="hu-HU" sz="2000">
                  <a:solidFill>
                    <a:schemeClr val="tx2"/>
                  </a:solidFill>
                  <a:latin typeface="Arial" panose="020B0604020202020204" pitchFamily="34" charset="0"/>
                </a:rPr>
                <a:t>villa</a:t>
              </a:r>
              <a:endParaRPr lang="en-GB" altLang="hu-HU" sz="2000">
                <a:solidFill>
                  <a:schemeClr val="tx2"/>
                </a:solidFill>
                <a:latin typeface="Arial" panose="020B0604020202020204" pitchFamily="34" charset="0"/>
              </a:endParaRPr>
            </a:p>
          </p:txBody>
        </p:sp>
        <p:sp>
          <p:nvSpPr>
            <p:cNvPr id="40969" name="Text Box 8"/>
            <p:cNvSpPr txBox="1">
              <a:spLocks noChangeArrowheads="1"/>
            </p:cNvSpPr>
            <p:nvPr/>
          </p:nvSpPr>
          <p:spPr bwMode="auto">
            <a:xfrm>
              <a:off x="2865" y="735"/>
              <a:ext cx="472" cy="2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hu-HU" altLang="hu-HU" sz="2000">
                  <a:solidFill>
                    <a:schemeClr val="tx2"/>
                  </a:solidFill>
                  <a:latin typeface="Arial" panose="020B0604020202020204" pitchFamily="34" charset="0"/>
                </a:rPr>
                <a:t>origó</a:t>
              </a:r>
              <a:endParaRPr lang="en-GB" altLang="hu-HU" sz="2000">
                <a:solidFill>
                  <a:schemeClr val="tx2"/>
                </a:solidFill>
                <a:latin typeface="Arial" panose="020B0604020202020204" pitchFamily="34" charset="0"/>
              </a:endParaRPr>
            </a:p>
          </p:txBody>
        </p:sp>
        <p:sp>
          <p:nvSpPr>
            <p:cNvPr id="40970" name="Rectangle 9"/>
            <p:cNvSpPr>
              <a:spLocks noChangeArrowheads="1"/>
            </p:cNvSpPr>
            <p:nvPr/>
          </p:nvSpPr>
          <p:spPr bwMode="auto">
            <a:xfrm>
              <a:off x="2584" y="1176"/>
              <a:ext cx="96" cy="26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hu-HU" altLang="hu-HU" sz="2000">
                <a:solidFill>
                  <a:schemeClr val="bg1"/>
                </a:solidFill>
                <a:latin typeface="Comic Sans MS" panose="030F0702030302020204" pitchFamily="66" charset="0"/>
              </a:endParaRPr>
            </a:p>
          </p:txBody>
        </p:sp>
        <p:sp>
          <p:nvSpPr>
            <p:cNvPr id="40971" name="Rectangle 10"/>
            <p:cNvSpPr>
              <a:spLocks noChangeArrowheads="1"/>
            </p:cNvSpPr>
            <p:nvPr/>
          </p:nvSpPr>
          <p:spPr bwMode="auto">
            <a:xfrm>
              <a:off x="3496" y="1496"/>
              <a:ext cx="112" cy="36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hu-HU" altLang="hu-HU" sz="2000">
                <a:solidFill>
                  <a:schemeClr val="bg1"/>
                </a:solidFill>
                <a:latin typeface="Comic Sans MS" panose="030F0702030302020204" pitchFamily="66" charset="0"/>
              </a:endParaRPr>
            </a:p>
          </p:txBody>
        </p:sp>
        <p:sp>
          <p:nvSpPr>
            <p:cNvPr id="40972" name="Line 11"/>
            <p:cNvSpPr>
              <a:spLocks noChangeShapeType="1"/>
            </p:cNvSpPr>
            <p:nvPr/>
          </p:nvSpPr>
          <p:spPr bwMode="auto">
            <a:xfrm flipH="1">
              <a:off x="3560" y="1640"/>
              <a:ext cx="104" cy="0"/>
            </a:xfrm>
            <a:prstGeom prst="line">
              <a:avLst/>
            </a:prstGeom>
            <a:noFill/>
            <a:ln w="28575">
              <a:solidFill>
                <a:srgbClr val="0099FF"/>
              </a:solidFill>
              <a:round/>
              <a:headEnd/>
              <a:tailEnd type="triangle" w="med" len="med"/>
            </a:ln>
            <a:extLst>
              <a:ext uri="{909E8E84-426E-40DD-AFC4-6F175D3DCCD1}">
                <a14:hiddenFill xmlns:a14="http://schemas.microsoft.com/office/drawing/2010/main">
                  <a:noFill/>
                </a14:hiddenFill>
              </a:ext>
            </a:extLst>
          </p:spPr>
          <p:txBody>
            <a:bodyPr/>
            <a:lstStyle/>
            <a:p>
              <a:endParaRPr lang="hu-HU"/>
            </a:p>
          </p:txBody>
        </p:sp>
        <p:sp>
          <p:nvSpPr>
            <p:cNvPr id="40973" name="Line 12"/>
            <p:cNvSpPr>
              <a:spLocks noChangeShapeType="1"/>
            </p:cNvSpPr>
            <p:nvPr/>
          </p:nvSpPr>
          <p:spPr bwMode="auto">
            <a:xfrm>
              <a:off x="2520" y="1392"/>
              <a:ext cx="112" cy="0"/>
            </a:xfrm>
            <a:prstGeom prst="line">
              <a:avLst/>
            </a:prstGeom>
            <a:noFill/>
            <a:ln w="28575">
              <a:solidFill>
                <a:srgbClr val="0099FF"/>
              </a:solidFill>
              <a:round/>
              <a:headEnd/>
              <a:tailEnd type="triangle" w="med" len="med"/>
            </a:ln>
            <a:extLst>
              <a:ext uri="{909E8E84-426E-40DD-AFC4-6F175D3DCCD1}">
                <a14:hiddenFill xmlns:a14="http://schemas.microsoft.com/office/drawing/2010/main">
                  <a:noFill/>
                </a14:hiddenFill>
              </a:ext>
            </a:extLst>
          </p:spPr>
          <p:txBody>
            <a:bodyPr/>
            <a:lstStyle/>
            <a:p>
              <a:endParaRPr lang="hu-HU"/>
            </a:p>
          </p:txBody>
        </p:sp>
      </p:grpSp>
      <p:sp>
        <p:nvSpPr>
          <p:cNvPr id="40964" name="Text Box 13"/>
          <p:cNvSpPr txBox="1">
            <a:spLocks noChangeArrowheads="1"/>
          </p:cNvSpPr>
          <p:nvPr/>
        </p:nvSpPr>
        <p:spPr bwMode="auto">
          <a:xfrm>
            <a:off x="1685926" y="915988"/>
            <a:ext cx="8932863"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hu-HU" altLang="hu-HU" sz="1600" b="1">
                <a:solidFill>
                  <a:schemeClr val="tx2"/>
                </a:solidFill>
                <a:latin typeface="Comic Sans MS" panose="030F0702030302020204" pitchFamily="66" charset="0"/>
              </a:rPr>
              <a:t>Autoradiográfiás</a:t>
            </a:r>
            <a:r>
              <a:rPr lang="hu-HU" altLang="hu-HU" sz="1600">
                <a:solidFill>
                  <a:schemeClr val="tx2"/>
                </a:solidFill>
                <a:latin typeface="Comic Sans MS" panose="030F0702030302020204" pitchFamily="66" charset="0"/>
              </a:rPr>
              <a:t> (</a:t>
            </a:r>
            <a:r>
              <a:rPr lang="hu-HU" altLang="hu-HU" sz="1600" baseline="30000">
                <a:solidFill>
                  <a:schemeClr val="tx2"/>
                </a:solidFill>
                <a:latin typeface="Comic Sans MS" panose="030F0702030302020204" pitchFamily="66" charset="0"/>
              </a:rPr>
              <a:t>3</a:t>
            </a:r>
            <a:r>
              <a:rPr lang="hu-HU" altLang="hu-HU" sz="1600">
                <a:solidFill>
                  <a:schemeClr val="tx2"/>
                </a:solidFill>
                <a:latin typeface="Comic Sans MS" panose="030F0702030302020204" pitchFamily="66" charset="0"/>
              </a:rPr>
              <a:t>H-timidin pulzusjelölés) kísérletekkel kimutatták, hogy a legtöbb eukarióta és prokarióta DNS replikációja kétirányú. Az egyirányú replikációra is van példa (pl. a colE1 plazmid)  </a:t>
            </a:r>
          </a:p>
        </p:txBody>
      </p:sp>
      <p:sp>
        <p:nvSpPr>
          <p:cNvPr id="2" name="Slide Number Placeholder 1"/>
          <p:cNvSpPr>
            <a:spLocks noGrp="1"/>
          </p:cNvSpPr>
          <p:nvPr>
            <p:ph type="sldNum" sz="quarter" idx="12"/>
          </p:nvPr>
        </p:nvSpPr>
        <p:spPr/>
        <p:txBody>
          <a:bodyPr/>
          <a:lstStyle/>
          <a:p>
            <a:fld id="{2C88D5BA-023E-4888-9D07-061E169F2D9F}" type="slidenum">
              <a:rPr lang="hu-HU" smtClean="0"/>
              <a:t>39</a:t>
            </a:fld>
            <a:endParaRPr lang="hu-HU"/>
          </a:p>
        </p:txBody>
      </p:sp>
    </p:spTree>
    <p:extLst>
      <p:ext uri="{BB962C8B-B14F-4D97-AF65-F5344CB8AC3E}">
        <p14:creationId xmlns:p14="http://schemas.microsoft.com/office/powerpoint/2010/main" val="37120023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873250" y="304800"/>
            <a:ext cx="8420100" cy="901700"/>
          </a:xfrm>
        </p:spPr>
        <p:txBody>
          <a:bodyPr>
            <a:normAutofit fontScale="90000"/>
          </a:bodyPr>
          <a:lstStyle/>
          <a:p>
            <a:pPr eaLnBrk="1" hangingPunct="1"/>
            <a:r>
              <a:rPr lang="hu-HU" altLang="hu-HU" sz="2400" b="1">
                <a:solidFill>
                  <a:srgbClr val="990000"/>
                </a:solidFill>
                <a:latin typeface="Comic Sans MS" panose="030F0702030302020204" pitchFamily="66" charset="0"/>
              </a:rPr>
              <a:t>A DNS örökítőanyag mivoltának bizonyítéka I.</a:t>
            </a:r>
            <a:r>
              <a:rPr lang="hu-HU" altLang="hu-HU" sz="2400" b="1">
                <a:latin typeface="Comic Sans MS" panose="030F0702030302020204" pitchFamily="66" charset="0"/>
              </a:rPr>
              <a:t/>
            </a:r>
            <a:br>
              <a:rPr lang="hu-HU" altLang="hu-HU" sz="2400" b="1">
                <a:latin typeface="Comic Sans MS" panose="030F0702030302020204" pitchFamily="66" charset="0"/>
              </a:rPr>
            </a:br>
            <a:r>
              <a:rPr lang="hu-HU" altLang="hu-HU" sz="2400" b="1">
                <a:latin typeface="Comic Sans MS" panose="030F0702030302020204" pitchFamily="66" charset="0"/>
              </a:rPr>
              <a:t> </a:t>
            </a:r>
            <a:r>
              <a:rPr lang="hu-HU" altLang="hu-HU" sz="2000">
                <a:latin typeface="Comic Sans MS" panose="030F0702030302020204" pitchFamily="66" charset="0"/>
              </a:rPr>
              <a:t>A transzformáció felfedezése (Frederick Griffith 1928) </a:t>
            </a:r>
            <a:br>
              <a:rPr lang="hu-HU" altLang="hu-HU" sz="2000">
                <a:latin typeface="Comic Sans MS" panose="030F0702030302020204" pitchFamily="66" charset="0"/>
              </a:rPr>
            </a:br>
            <a:endParaRPr lang="hu-HU" altLang="hu-HU" sz="2000">
              <a:latin typeface="Comic Sans MS" panose="030F0702030302020204" pitchFamily="66" charset="0"/>
            </a:endParaRPr>
          </a:p>
        </p:txBody>
      </p:sp>
      <p:sp>
        <p:nvSpPr>
          <p:cNvPr id="5123" name="Rectangle 4"/>
          <p:cNvSpPr>
            <a:spLocks noGrp="1" noChangeArrowheads="1"/>
          </p:cNvSpPr>
          <p:nvPr>
            <p:ph type="body" sz="half" idx="2"/>
          </p:nvPr>
        </p:nvSpPr>
        <p:spPr>
          <a:xfrm>
            <a:off x="1803400" y="5867400"/>
            <a:ext cx="8832850" cy="685800"/>
          </a:xfrm>
        </p:spPr>
        <p:txBody>
          <a:bodyPr/>
          <a:lstStyle/>
          <a:p>
            <a:pPr algn="ctr" eaLnBrk="1" hangingPunct="1">
              <a:buFontTx/>
              <a:buNone/>
            </a:pPr>
            <a:r>
              <a:rPr lang="hu-HU" altLang="hu-HU" sz="1800" b="1">
                <a:solidFill>
                  <a:schemeClr val="tx2"/>
                </a:solidFill>
                <a:latin typeface="Comic Sans MS" panose="030F0702030302020204" pitchFamily="66" charset="0"/>
              </a:rPr>
              <a:t>A Streptococcus pneumoniae virulens, S törzsével beoltott egerek tüdőgyulladásban elpusztulnak, az R törzzsel beoltottak túlélnek</a:t>
            </a:r>
          </a:p>
        </p:txBody>
      </p:sp>
      <p:pic>
        <p:nvPicPr>
          <p:cNvPr id="5124" name="Picture 7" descr="F08_01ab_9"/>
          <p:cNvPicPr>
            <a:picLocks noGrp="1"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1143000" y="3600451"/>
            <a:ext cx="9906000" cy="2085975"/>
          </a:xfrm>
          <a:noFill/>
        </p:spPr>
      </p:pic>
      <p:sp>
        <p:nvSpPr>
          <p:cNvPr id="5125" name="Text Box 10"/>
          <p:cNvSpPr txBox="1">
            <a:spLocks noChangeArrowheads="1"/>
          </p:cNvSpPr>
          <p:nvPr/>
        </p:nvSpPr>
        <p:spPr bwMode="auto">
          <a:xfrm>
            <a:off x="2554288" y="1973263"/>
            <a:ext cx="895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hu-HU" altLang="hu-HU" sz="1800">
                <a:solidFill>
                  <a:schemeClr val="accent2"/>
                </a:solidFill>
                <a:latin typeface="Arial" panose="020B0604020202020204" pitchFamily="34" charset="0"/>
              </a:rPr>
              <a:t>S törzs</a:t>
            </a:r>
            <a:endParaRPr lang="en-GB" altLang="hu-HU" sz="1800">
              <a:solidFill>
                <a:schemeClr val="accent2"/>
              </a:solidFill>
              <a:latin typeface="Arial" panose="020B0604020202020204" pitchFamily="34" charset="0"/>
            </a:endParaRPr>
          </a:p>
        </p:txBody>
      </p:sp>
      <p:sp>
        <p:nvSpPr>
          <p:cNvPr id="5126" name="Text Box 11"/>
          <p:cNvSpPr txBox="1">
            <a:spLocks noChangeArrowheads="1"/>
          </p:cNvSpPr>
          <p:nvPr/>
        </p:nvSpPr>
        <p:spPr bwMode="auto">
          <a:xfrm>
            <a:off x="8489950" y="2012951"/>
            <a:ext cx="908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hu-HU" altLang="hu-HU" sz="1800">
                <a:solidFill>
                  <a:schemeClr val="accent2"/>
                </a:solidFill>
                <a:latin typeface="Arial" panose="020B0604020202020204" pitchFamily="34" charset="0"/>
              </a:rPr>
              <a:t>R törzs</a:t>
            </a:r>
            <a:endParaRPr lang="en-GB" altLang="hu-HU" sz="1800">
              <a:solidFill>
                <a:schemeClr val="accent2"/>
              </a:solidFill>
              <a:latin typeface="Arial" panose="020B0604020202020204" pitchFamily="34" charset="0"/>
            </a:endParaRPr>
          </a:p>
        </p:txBody>
      </p:sp>
      <p:pic>
        <p:nvPicPr>
          <p:cNvPr id="5127" name="Picture 12" descr="Untitled-1 cop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3463" y="1235075"/>
            <a:ext cx="4794250" cy="237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0EE37092-FE85-448E-99DA-F6E0FE415646}" type="slidenum">
              <a:rPr lang="hu-HU" altLang="hu-HU" smtClean="0"/>
              <a:pPr/>
              <a:t>4</a:t>
            </a:fld>
            <a:endParaRPr lang="hu-HU" altLang="hu-HU"/>
          </a:p>
        </p:txBody>
      </p:sp>
    </p:spTree>
    <p:extLst>
      <p:ext uri="{BB962C8B-B14F-4D97-AF65-F5344CB8AC3E}">
        <p14:creationId xmlns:p14="http://schemas.microsoft.com/office/powerpoint/2010/main" val="55629273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2028825" y="0"/>
            <a:ext cx="8420100" cy="1143000"/>
          </a:xfrm>
        </p:spPr>
        <p:txBody>
          <a:bodyPr/>
          <a:lstStyle/>
          <a:p>
            <a:pPr eaLnBrk="1" hangingPunct="1"/>
            <a:r>
              <a:rPr lang="hu-HU" altLang="hu-HU" sz="2800" b="1">
                <a:solidFill>
                  <a:srgbClr val="990000"/>
                </a:solidFill>
                <a:latin typeface="Comic Sans MS" panose="030F0702030302020204" pitchFamily="66" charset="0"/>
              </a:rPr>
              <a:t>A DNS replikáció enzimei</a:t>
            </a:r>
          </a:p>
        </p:txBody>
      </p:sp>
      <p:pic>
        <p:nvPicPr>
          <p:cNvPr id="41987" name="Picture 3" descr="F11_21_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95525" y="1176339"/>
            <a:ext cx="7716838" cy="531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2C88D5BA-023E-4888-9D07-061E169F2D9F}" type="slidenum">
              <a:rPr lang="hu-HU" smtClean="0"/>
              <a:t>40</a:t>
            </a:fld>
            <a:endParaRPr lang="hu-HU"/>
          </a:p>
        </p:txBody>
      </p:sp>
    </p:spTree>
    <p:extLst>
      <p:ext uri="{BB962C8B-B14F-4D97-AF65-F5344CB8AC3E}">
        <p14:creationId xmlns:p14="http://schemas.microsoft.com/office/powerpoint/2010/main" val="270005158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1887538" y="188913"/>
            <a:ext cx="8420100" cy="728662"/>
          </a:xfrm>
        </p:spPr>
        <p:txBody>
          <a:bodyPr/>
          <a:lstStyle/>
          <a:p>
            <a:pPr eaLnBrk="1" hangingPunct="1"/>
            <a:r>
              <a:rPr lang="hu-HU" altLang="hu-HU" sz="2400" b="1">
                <a:solidFill>
                  <a:srgbClr val="990000"/>
                </a:solidFill>
                <a:latin typeface="Comic Sans MS" panose="030F0702030302020204" pitchFamily="66" charset="0"/>
              </a:rPr>
              <a:t>A DNS polimerázok működése</a:t>
            </a:r>
          </a:p>
        </p:txBody>
      </p:sp>
      <p:sp>
        <p:nvSpPr>
          <p:cNvPr id="43011" name="Text Box 3"/>
          <p:cNvSpPr txBox="1">
            <a:spLocks noChangeArrowheads="1"/>
          </p:cNvSpPr>
          <p:nvPr/>
        </p:nvSpPr>
        <p:spPr bwMode="auto">
          <a:xfrm>
            <a:off x="1763713" y="4791076"/>
            <a:ext cx="8621712"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hu-HU" altLang="hu-HU" sz="2000">
                <a:solidFill>
                  <a:schemeClr val="tx2"/>
                </a:solidFill>
                <a:latin typeface="Comic Sans MS" panose="030F0702030302020204" pitchFamily="66" charset="0"/>
              </a:rPr>
              <a:t>A DNS polimerázok az egyes szálú DNS </a:t>
            </a:r>
            <a:r>
              <a:rPr lang="hu-HU" altLang="hu-HU" sz="2000" u="sng">
                <a:solidFill>
                  <a:schemeClr val="tx2"/>
                </a:solidFill>
                <a:latin typeface="Comic Sans MS" panose="030F0702030302020204" pitchFamily="66" charset="0"/>
              </a:rPr>
              <a:t>templát</a:t>
            </a:r>
            <a:r>
              <a:rPr lang="hu-HU" altLang="hu-HU" sz="2000">
                <a:solidFill>
                  <a:schemeClr val="tx2"/>
                </a:solidFill>
                <a:latin typeface="Comic Sans MS" panose="030F0702030302020204" pitchFamily="66" charset="0"/>
              </a:rPr>
              <a:t>ra (minta) azt kiegészítő (</a:t>
            </a:r>
            <a:r>
              <a:rPr lang="hu-HU" altLang="hu-HU" sz="2000" u="sng">
                <a:solidFill>
                  <a:schemeClr val="tx2"/>
                </a:solidFill>
                <a:latin typeface="Comic Sans MS" panose="030F0702030302020204" pitchFamily="66" charset="0"/>
              </a:rPr>
              <a:t>komplementer</a:t>
            </a:r>
            <a:r>
              <a:rPr lang="hu-HU" altLang="hu-HU" sz="2000">
                <a:solidFill>
                  <a:schemeClr val="tx2"/>
                </a:solidFill>
                <a:latin typeface="Comic Sans MS" panose="030F0702030302020204" pitchFamily="66" charset="0"/>
              </a:rPr>
              <a:t>) szálat szintetizálnak a rendelkezésre álló nukleotid trifoszfátokból. A szálat azonban elkezdeni nem tudják, csak hosszabbítani. A kezdéshez egy rövid kezdő (</a:t>
            </a:r>
            <a:r>
              <a:rPr lang="hu-HU" altLang="hu-HU" sz="2000" u="sng">
                <a:solidFill>
                  <a:schemeClr val="tx2"/>
                </a:solidFill>
                <a:latin typeface="Comic Sans MS" panose="030F0702030302020204" pitchFamily="66" charset="0"/>
              </a:rPr>
              <a:t>primer</a:t>
            </a:r>
            <a:r>
              <a:rPr lang="hu-HU" altLang="hu-HU" sz="2000">
                <a:solidFill>
                  <a:schemeClr val="tx2"/>
                </a:solidFill>
                <a:latin typeface="Comic Sans MS" panose="030F0702030302020204" pitchFamily="66" charset="0"/>
              </a:rPr>
              <a:t>) szakaszra van szükségük.</a:t>
            </a:r>
          </a:p>
        </p:txBody>
      </p:sp>
      <p:sp>
        <p:nvSpPr>
          <p:cNvPr id="43012" name="Line 4"/>
          <p:cNvSpPr>
            <a:spLocks noChangeShapeType="1"/>
          </p:cNvSpPr>
          <p:nvPr/>
        </p:nvSpPr>
        <p:spPr bwMode="auto">
          <a:xfrm>
            <a:off x="2108200" y="3746500"/>
            <a:ext cx="7734300"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43013" name="Line 5"/>
          <p:cNvSpPr>
            <a:spLocks noChangeShapeType="1"/>
          </p:cNvSpPr>
          <p:nvPr/>
        </p:nvSpPr>
        <p:spPr bwMode="auto">
          <a:xfrm>
            <a:off x="2108200" y="3060700"/>
            <a:ext cx="1563688"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43014" name="Line 6"/>
          <p:cNvSpPr>
            <a:spLocks noChangeShapeType="1"/>
          </p:cNvSpPr>
          <p:nvPr/>
        </p:nvSpPr>
        <p:spPr bwMode="auto">
          <a:xfrm>
            <a:off x="3683000" y="3048000"/>
            <a:ext cx="3048000" cy="0"/>
          </a:xfrm>
          <a:prstGeom prst="line">
            <a:avLst/>
          </a:prstGeom>
          <a:noFill/>
          <a:ln w="9525">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endParaRPr lang="hu-HU"/>
          </a:p>
        </p:txBody>
      </p:sp>
      <p:sp>
        <p:nvSpPr>
          <p:cNvPr id="43015" name="Line 7"/>
          <p:cNvSpPr>
            <a:spLocks noChangeShapeType="1"/>
          </p:cNvSpPr>
          <p:nvPr/>
        </p:nvSpPr>
        <p:spPr bwMode="auto">
          <a:xfrm>
            <a:off x="2324100" y="3073400"/>
            <a:ext cx="0" cy="66040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43016" name="Line 8"/>
          <p:cNvSpPr>
            <a:spLocks noChangeShapeType="1"/>
          </p:cNvSpPr>
          <p:nvPr/>
        </p:nvSpPr>
        <p:spPr bwMode="auto">
          <a:xfrm>
            <a:off x="2654300" y="3073400"/>
            <a:ext cx="0" cy="66040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43017" name="Line 9"/>
          <p:cNvSpPr>
            <a:spLocks noChangeShapeType="1"/>
          </p:cNvSpPr>
          <p:nvPr/>
        </p:nvSpPr>
        <p:spPr bwMode="auto">
          <a:xfrm>
            <a:off x="3011488" y="3073400"/>
            <a:ext cx="0" cy="66040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43018" name="Line 10"/>
          <p:cNvSpPr>
            <a:spLocks noChangeShapeType="1"/>
          </p:cNvSpPr>
          <p:nvPr/>
        </p:nvSpPr>
        <p:spPr bwMode="auto">
          <a:xfrm>
            <a:off x="3390900" y="3073400"/>
            <a:ext cx="0" cy="66040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43019" name="Line 11"/>
          <p:cNvSpPr>
            <a:spLocks noChangeShapeType="1"/>
          </p:cNvSpPr>
          <p:nvPr/>
        </p:nvSpPr>
        <p:spPr bwMode="auto">
          <a:xfrm>
            <a:off x="3810000" y="3073400"/>
            <a:ext cx="0" cy="66040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43020" name="Line 12"/>
          <p:cNvSpPr>
            <a:spLocks noChangeShapeType="1"/>
          </p:cNvSpPr>
          <p:nvPr/>
        </p:nvSpPr>
        <p:spPr bwMode="auto">
          <a:xfrm>
            <a:off x="4140200" y="3073400"/>
            <a:ext cx="0" cy="66040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43021" name="Line 13"/>
          <p:cNvSpPr>
            <a:spLocks noChangeShapeType="1"/>
          </p:cNvSpPr>
          <p:nvPr/>
        </p:nvSpPr>
        <p:spPr bwMode="auto">
          <a:xfrm>
            <a:off x="4497388" y="3073400"/>
            <a:ext cx="0" cy="66040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43022" name="Line 14"/>
          <p:cNvSpPr>
            <a:spLocks noChangeShapeType="1"/>
          </p:cNvSpPr>
          <p:nvPr/>
        </p:nvSpPr>
        <p:spPr bwMode="auto">
          <a:xfrm>
            <a:off x="4876800" y="3073400"/>
            <a:ext cx="0" cy="66040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43023" name="Line 15"/>
          <p:cNvSpPr>
            <a:spLocks noChangeShapeType="1"/>
          </p:cNvSpPr>
          <p:nvPr/>
        </p:nvSpPr>
        <p:spPr bwMode="auto">
          <a:xfrm>
            <a:off x="5245100" y="3073400"/>
            <a:ext cx="0" cy="66040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43024" name="Line 16"/>
          <p:cNvSpPr>
            <a:spLocks noChangeShapeType="1"/>
          </p:cNvSpPr>
          <p:nvPr/>
        </p:nvSpPr>
        <p:spPr bwMode="auto">
          <a:xfrm>
            <a:off x="5575300" y="3073400"/>
            <a:ext cx="0" cy="66040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43025" name="Line 17"/>
          <p:cNvSpPr>
            <a:spLocks noChangeShapeType="1"/>
          </p:cNvSpPr>
          <p:nvPr/>
        </p:nvSpPr>
        <p:spPr bwMode="auto">
          <a:xfrm>
            <a:off x="5930900" y="3073400"/>
            <a:ext cx="0" cy="66040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43026" name="Line 18"/>
          <p:cNvSpPr>
            <a:spLocks noChangeShapeType="1"/>
          </p:cNvSpPr>
          <p:nvPr/>
        </p:nvSpPr>
        <p:spPr bwMode="auto">
          <a:xfrm>
            <a:off x="6313488" y="3073400"/>
            <a:ext cx="0" cy="66040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hu-HU"/>
          </a:p>
        </p:txBody>
      </p:sp>
      <p:grpSp>
        <p:nvGrpSpPr>
          <p:cNvPr id="43027" name="Group 19"/>
          <p:cNvGrpSpPr>
            <a:grpSpLocks/>
          </p:cNvGrpSpPr>
          <p:nvPr/>
        </p:nvGrpSpPr>
        <p:grpSpPr bwMode="auto">
          <a:xfrm>
            <a:off x="5740400" y="2400300"/>
            <a:ext cx="723900" cy="1841500"/>
            <a:chOff x="3504" y="1504"/>
            <a:chExt cx="456" cy="1160"/>
          </a:xfrm>
        </p:grpSpPr>
        <p:sp>
          <p:nvSpPr>
            <p:cNvPr id="43055" name="Oval 20"/>
            <p:cNvSpPr>
              <a:spLocks noChangeArrowheads="1"/>
            </p:cNvSpPr>
            <p:nvPr/>
          </p:nvSpPr>
          <p:spPr bwMode="auto">
            <a:xfrm>
              <a:off x="3504" y="1504"/>
              <a:ext cx="456" cy="1160"/>
            </a:xfrm>
            <a:prstGeom prst="ellipse">
              <a:avLst/>
            </a:prstGeom>
            <a:solidFill>
              <a:schemeClr val="accent1"/>
            </a:solidFill>
            <a:ln w="9525">
              <a:solidFill>
                <a:schemeClr val="tx1"/>
              </a:solidFill>
              <a:round/>
              <a:headEnd/>
              <a:tailEnd/>
            </a:ln>
          </p:spPr>
          <p:txBody>
            <a:bodyPr wrap="none" anchor="ct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hu-HU" altLang="hu-HU" sz="2000">
                <a:solidFill>
                  <a:schemeClr val="bg1"/>
                </a:solidFill>
                <a:latin typeface="Comic Sans MS" panose="030F0702030302020204" pitchFamily="66" charset="0"/>
              </a:endParaRPr>
            </a:p>
          </p:txBody>
        </p:sp>
        <p:sp>
          <p:nvSpPr>
            <p:cNvPr id="43056" name="Oval 21"/>
            <p:cNvSpPr>
              <a:spLocks noChangeArrowheads="1"/>
            </p:cNvSpPr>
            <p:nvPr/>
          </p:nvSpPr>
          <p:spPr bwMode="auto">
            <a:xfrm>
              <a:off x="3624" y="1840"/>
              <a:ext cx="192" cy="552"/>
            </a:xfrm>
            <a:prstGeom prst="ellipse">
              <a:avLst/>
            </a:prstGeom>
            <a:solidFill>
              <a:schemeClr val="bg1"/>
            </a:solidFill>
            <a:ln w="9525">
              <a:solidFill>
                <a:schemeClr val="tx1"/>
              </a:solidFill>
              <a:round/>
              <a:headEnd/>
              <a:tailEnd/>
            </a:ln>
          </p:spPr>
          <p:txBody>
            <a:bodyPr wrap="none" anchor="ct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hu-HU" altLang="hu-HU" sz="2000">
                <a:solidFill>
                  <a:schemeClr val="bg1"/>
                </a:solidFill>
                <a:latin typeface="Comic Sans MS" panose="030F0702030302020204" pitchFamily="66" charset="0"/>
              </a:endParaRPr>
            </a:p>
          </p:txBody>
        </p:sp>
      </p:grpSp>
      <p:sp>
        <p:nvSpPr>
          <p:cNvPr id="43028" name="Line 22"/>
          <p:cNvSpPr>
            <a:spLocks noChangeShapeType="1"/>
          </p:cNvSpPr>
          <p:nvPr/>
        </p:nvSpPr>
        <p:spPr bwMode="auto">
          <a:xfrm>
            <a:off x="6718300" y="3429000"/>
            <a:ext cx="0" cy="3175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43029" name="Line 23"/>
          <p:cNvSpPr>
            <a:spLocks noChangeShapeType="1"/>
          </p:cNvSpPr>
          <p:nvPr/>
        </p:nvSpPr>
        <p:spPr bwMode="auto">
          <a:xfrm>
            <a:off x="7112000" y="3441700"/>
            <a:ext cx="0" cy="3175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43030" name="Line 24"/>
          <p:cNvSpPr>
            <a:spLocks noChangeShapeType="1"/>
          </p:cNvSpPr>
          <p:nvPr/>
        </p:nvSpPr>
        <p:spPr bwMode="auto">
          <a:xfrm>
            <a:off x="7493000" y="3441700"/>
            <a:ext cx="0" cy="3175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43031" name="Line 25"/>
          <p:cNvSpPr>
            <a:spLocks noChangeShapeType="1"/>
          </p:cNvSpPr>
          <p:nvPr/>
        </p:nvSpPr>
        <p:spPr bwMode="auto">
          <a:xfrm>
            <a:off x="7924800" y="3429000"/>
            <a:ext cx="0" cy="3175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43032" name="Line 26"/>
          <p:cNvSpPr>
            <a:spLocks noChangeShapeType="1"/>
          </p:cNvSpPr>
          <p:nvPr/>
        </p:nvSpPr>
        <p:spPr bwMode="auto">
          <a:xfrm>
            <a:off x="8318500" y="3441700"/>
            <a:ext cx="0" cy="3175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43033" name="Line 27"/>
          <p:cNvSpPr>
            <a:spLocks noChangeShapeType="1"/>
          </p:cNvSpPr>
          <p:nvPr/>
        </p:nvSpPr>
        <p:spPr bwMode="auto">
          <a:xfrm>
            <a:off x="8699500" y="3441700"/>
            <a:ext cx="0" cy="3175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43034" name="Text Box 28"/>
          <p:cNvSpPr txBox="1">
            <a:spLocks noChangeArrowheads="1"/>
          </p:cNvSpPr>
          <p:nvPr/>
        </p:nvSpPr>
        <p:spPr bwMode="auto">
          <a:xfrm>
            <a:off x="1820864" y="3922714"/>
            <a:ext cx="39004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hu-HU" altLang="hu-HU" sz="2000">
                <a:solidFill>
                  <a:schemeClr val="accent2"/>
                </a:solidFill>
                <a:latin typeface="Arial" panose="020B0604020202020204" pitchFamily="34" charset="0"/>
              </a:rPr>
              <a:t>templát (= minta DNS egyesszál)</a:t>
            </a:r>
            <a:endParaRPr lang="en-US" altLang="hu-HU" sz="2000">
              <a:solidFill>
                <a:schemeClr val="accent2"/>
              </a:solidFill>
              <a:latin typeface="Arial" panose="020B0604020202020204" pitchFamily="34" charset="0"/>
            </a:endParaRPr>
          </a:p>
        </p:txBody>
      </p:sp>
      <p:sp>
        <p:nvSpPr>
          <p:cNvPr id="43035" name="Text Box 29"/>
          <p:cNvSpPr txBox="1">
            <a:spLocks noChangeArrowheads="1"/>
          </p:cNvSpPr>
          <p:nvPr/>
        </p:nvSpPr>
        <p:spPr bwMode="auto">
          <a:xfrm>
            <a:off x="2214564" y="2259014"/>
            <a:ext cx="12477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hu-HU" altLang="hu-HU" sz="2000">
                <a:solidFill>
                  <a:srgbClr val="FF0000"/>
                </a:solidFill>
                <a:latin typeface="Arial" panose="020B0604020202020204" pitchFamily="34" charset="0"/>
              </a:rPr>
              <a:t>primer</a:t>
            </a:r>
          </a:p>
          <a:p>
            <a:pPr algn="ctr" eaLnBrk="1" hangingPunct="1">
              <a:spcBef>
                <a:spcPct val="0"/>
              </a:spcBef>
              <a:buFontTx/>
              <a:buNone/>
            </a:pPr>
            <a:r>
              <a:rPr lang="hu-HU" altLang="hu-HU" sz="2000">
                <a:solidFill>
                  <a:srgbClr val="FF0000"/>
                </a:solidFill>
                <a:latin typeface="Arial" panose="020B0604020202020204" pitchFamily="34" charset="0"/>
              </a:rPr>
              <a:t>(= kezdő)</a:t>
            </a:r>
            <a:endParaRPr lang="en-US" altLang="hu-HU" sz="2000">
              <a:solidFill>
                <a:srgbClr val="FF0000"/>
              </a:solidFill>
              <a:latin typeface="Arial" panose="020B0604020202020204" pitchFamily="34" charset="0"/>
            </a:endParaRPr>
          </a:p>
        </p:txBody>
      </p:sp>
      <p:sp>
        <p:nvSpPr>
          <p:cNvPr id="43036" name="Text Box 30"/>
          <p:cNvSpPr txBox="1">
            <a:spLocks noChangeArrowheads="1"/>
          </p:cNvSpPr>
          <p:nvPr/>
        </p:nvSpPr>
        <p:spPr bwMode="auto">
          <a:xfrm>
            <a:off x="4354514" y="2424114"/>
            <a:ext cx="974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hu-HU" altLang="hu-HU" sz="2000">
                <a:solidFill>
                  <a:schemeClr val="tx2"/>
                </a:solidFill>
                <a:latin typeface="Arial" panose="020B0604020202020204" pitchFamily="34" charset="0"/>
              </a:rPr>
              <a:t>új szál </a:t>
            </a:r>
            <a:endParaRPr lang="en-US" altLang="hu-HU" sz="2000">
              <a:solidFill>
                <a:schemeClr val="tx2"/>
              </a:solidFill>
              <a:latin typeface="Arial" panose="020B0604020202020204" pitchFamily="34" charset="0"/>
            </a:endParaRPr>
          </a:p>
        </p:txBody>
      </p:sp>
      <p:grpSp>
        <p:nvGrpSpPr>
          <p:cNvPr id="43037" name="Group 31"/>
          <p:cNvGrpSpPr>
            <a:grpSpLocks/>
          </p:cNvGrpSpPr>
          <p:nvPr/>
        </p:nvGrpSpPr>
        <p:grpSpPr bwMode="auto">
          <a:xfrm>
            <a:off x="7353300" y="2286000"/>
            <a:ext cx="431800" cy="317500"/>
            <a:chOff x="3760" y="1080"/>
            <a:chExt cx="272" cy="200"/>
          </a:xfrm>
        </p:grpSpPr>
        <p:sp>
          <p:nvSpPr>
            <p:cNvPr id="43053" name="Line 32"/>
            <p:cNvSpPr>
              <a:spLocks noChangeShapeType="1"/>
            </p:cNvSpPr>
            <p:nvPr/>
          </p:nvSpPr>
          <p:spPr bwMode="auto">
            <a:xfrm>
              <a:off x="3760" y="1080"/>
              <a:ext cx="272" cy="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43054" name="Line 33"/>
            <p:cNvSpPr>
              <a:spLocks noChangeShapeType="1"/>
            </p:cNvSpPr>
            <p:nvPr/>
          </p:nvSpPr>
          <p:spPr bwMode="auto">
            <a:xfrm>
              <a:off x="3904" y="1080"/>
              <a:ext cx="0" cy="20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hu-HU"/>
            </a:p>
          </p:txBody>
        </p:sp>
      </p:grpSp>
      <p:sp>
        <p:nvSpPr>
          <p:cNvPr id="43038" name="Text Box 34"/>
          <p:cNvSpPr txBox="1">
            <a:spLocks noChangeArrowheads="1"/>
          </p:cNvSpPr>
          <p:nvPr/>
        </p:nvSpPr>
        <p:spPr bwMode="auto">
          <a:xfrm>
            <a:off x="7148514" y="1928814"/>
            <a:ext cx="8207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hu-HU" altLang="hu-HU" sz="2000">
                <a:solidFill>
                  <a:schemeClr val="tx2"/>
                </a:solidFill>
                <a:latin typeface="Arial" panose="020B0604020202020204" pitchFamily="34" charset="0"/>
              </a:rPr>
              <a:t>dATP</a:t>
            </a:r>
            <a:endParaRPr lang="en-US" altLang="hu-HU" sz="2000">
              <a:solidFill>
                <a:schemeClr val="tx2"/>
              </a:solidFill>
              <a:latin typeface="Arial" panose="020B0604020202020204" pitchFamily="34" charset="0"/>
            </a:endParaRPr>
          </a:p>
        </p:txBody>
      </p:sp>
      <p:grpSp>
        <p:nvGrpSpPr>
          <p:cNvPr id="43039" name="Group 35"/>
          <p:cNvGrpSpPr>
            <a:grpSpLocks/>
          </p:cNvGrpSpPr>
          <p:nvPr/>
        </p:nvGrpSpPr>
        <p:grpSpPr bwMode="auto">
          <a:xfrm>
            <a:off x="6489700" y="2489200"/>
            <a:ext cx="431800" cy="317500"/>
            <a:chOff x="3760" y="1080"/>
            <a:chExt cx="272" cy="200"/>
          </a:xfrm>
        </p:grpSpPr>
        <p:sp>
          <p:nvSpPr>
            <p:cNvPr id="43051" name="Line 36"/>
            <p:cNvSpPr>
              <a:spLocks noChangeShapeType="1"/>
            </p:cNvSpPr>
            <p:nvPr/>
          </p:nvSpPr>
          <p:spPr bwMode="auto">
            <a:xfrm>
              <a:off x="3760" y="1080"/>
              <a:ext cx="272" cy="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43052" name="Line 37"/>
            <p:cNvSpPr>
              <a:spLocks noChangeShapeType="1"/>
            </p:cNvSpPr>
            <p:nvPr/>
          </p:nvSpPr>
          <p:spPr bwMode="auto">
            <a:xfrm>
              <a:off x="3904" y="1080"/>
              <a:ext cx="0" cy="20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hu-HU"/>
            </a:p>
          </p:txBody>
        </p:sp>
      </p:grpSp>
      <p:sp>
        <p:nvSpPr>
          <p:cNvPr id="43040" name="Text Box 38"/>
          <p:cNvSpPr txBox="1">
            <a:spLocks noChangeArrowheads="1"/>
          </p:cNvSpPr>
          <p:nvPr/>
        </p:nvSpPr>
        <p:spPr bwMode="auto">
          <a:xfrm>
            <a:off x="6276976" y="2132014"/>
            <a:ext cx="8350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hu-HU" altLang="hu-HU" sz="2000">
                <a:solidFill>
                  <a:schemeClr val="tx2"/>
                </a:solidFill>
                <a:latin typeface="Arial" panose="020B0604020202020204" pitchFamily="34" charset="0"/>
              </a:rPr>
              <a:t>dCTP</a:t>
            </a:r>
            <a:endParaRPr lang="en-US" altLang="hu-HU" sz="2000">
              <a:solidFill>
                <a:schemeClr val="tx2"/>
              </a:solidFill>
              <a:latin typeface="Arial" panose="020B0604020202020204" pitchFamily="34" charset="0"/>
            </a:endParaRPr>
          </a:p>
        </p:txBody>
      </p:sp>
      <p:grpSp>
        <p:nvGrpSpPr>
          <p:cNvPr id="43041" name="Group 39"/>
          <p:cNvGrpSpPr>
            <a:grpSpLocks/>
          </p:cNvGrpSpPr>
          <p:nvPr/>
        </p:nvGrpSpPr>
        <p:grpSpPr bwMode="auto">
          <a:xfrm>
            <a:off x="8280400" y="2120900"/>
            <a:ext cx="431800" cy="317500"/>
            <a:chOff x="3760" y="1080"/>
            <a:chExt cx="272" cy="200"/>
          </a:xfrm>
        </p:grpSpPr>
        <p:sp>
          <p:nvSpPr>
            <p:cNvPr id="43049" name="Line 40"/>
            <p:cNvSpPr>
              <a:spLocks noChangeShapeType="1"/>
            </p:cNvSpPr>
            <p:nvPr/>
          </p:nvSpPr>
          <p:spPr bwMode="auto">
            <a:xfrm>
              <a:off x="3760" y="1080"/>
              <a:ext cx="272" cy="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43050" name="Line 41"/>
            <p:cNvSpPr>
              <a:spLocks noChangeShapeType="1"/>
            </p:cNvSpPr>
            <p:nvPr/>
          </p:nvSpPr>
          <p:spPr bwMode="auto">
            <a:xfrm>
              <a:off x="3904" y="1080"/>
              <a:ext cx="0" cy="20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hu-HU"/>
            </a:p>
          </p:txBody>
        </p:sp>
      </p:grpSp>
      <p:sp>
        <p:nvSpPr>
          <p:cNvPr id="43042" name="Text Box 42"/>
          <p:cNvSpPr txBox="1">
            <a:spLocks noChangeArrowheads="1"/>
          </p:cNvSpPr>
          <p:nvPr/>
        </p:nvSpPr>
        <p:spPr bwMode="auto">
          <a:xfrm>
            <a:off x="8061326" y="1763714"/>
            <a:ext cx="847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hu-HU" altLang="hu-HU" sz="2000">
                <a:solidFill>
                  <a:schemeClr val="tx2"/>
                </a:solidFill>
                <a:latin typeface="Arial" panose="020B0604020202020204" pitchFamily="34" charset="0"/>
              </a:rPr>
              <a:t>dGTP</a:t>
            </a:r>
            <a:endParaRPr lang="en-US" altLang="hu-HU" sz="2000">
              <a:solidFill>
                <a:schemeClr val="tx2"/>
              </a:solidFill>
              <a:latin typeface="Arial" panose="020B0604020202020204" pitchFamily="34" charset="0"/>
            </a:endParaRPr>
          </a:p>
        </p:txBody>
      </p:sp>
      <p:grpSp>
        <p:nvGrpSpPr>
          <p:cNvPr id="43043" name="Group 43"/>
          <p:cNvGrpSpPr>
            <a:grpSpLocks/>
          </p:cNvGrpSpPr>
          <p:nvPr/>
        </p:nvGrpSpPr>
        <p:grpSpPr bwMode="auto">
          <a:xfrm>
            <a:off x="9182100" y="2032000"/>
            <a:ext cx="433388" cy="317500"/>
            <a:chOff x="3760" y="1080"/>
            <a:chExt cx="272" cy="200"/>
          </a:xfrm>
        </p:grpSpPr>
        <p:sp>
          <p:nvSpPr>
            <p:cNvPr id="43047" name="Line 44"/>
            <p:cNvSpPr>
              <a:spLocks noChangeShapeType="1"/>
            </p:cNvSpPr>
            <p:nvPr/>
          </p:nvSpPr>
          <p:spPr bwMode="auto">
            <a:xfrm>
              <a:off x="3760" y="1080"/>
              <a:ext cx="272" cy="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43048" name="Line 45"/>
            <p:cNvSpPr>
              <a:spLocks noChangeShapeType="1"/>
            </p:cNvSpPr>
            <p:nvPr/>
          </p:nvSpPr>
          <p:spPr bwMode="auto">
            <a:xfrm>
              <a:off x="3904" y="1080"/>
              <a:ext cx="0" cy="20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hu-HU"/>
            </a:p>
          </p:txBody>
        </p:sp>
      </p:grpSp>
      <p:sp>
        <p:nvSpPr>
          <p:cNvPr id="43044" name="Text Box 46"/>
          <p:cNvSpPr txBox="1">
            <a:spLocks noChangeArrowheads="1"/>
          </p:cNvSpPr>
          <p:nvPr/>
        </p:nvSpPr>
        <p:spPr bwMode="auto">
          <a:xfrm>
            <a:off x="8983663" y="1674814"/>
            <a:ext cx="8064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hu-HU" altLang="hu-HU" sz="2000">
                <a:solidFill>
                  <a:schemeClr val="tx2"/>
                </a:solidFill>
                <a:latin typeface="Arial" panose="020B0604020202020204" pitchFamily="34" charset="0"/>
              </a:rPr>
              <a:t>dTTP</a:t>
            </a:r>
            <a:endParaRPr lang="en-US" altLang="hu-HU" sz="2000">
              <a:solidFill>
                <a:schemeClr val="tx2"/>
              </a:solidFill>
              <a:latin typeface="Arial" panose="020B0604020202020204" pitchFamily="34" charset="0"/>
            </a:endParaRPr>
          </a:p>
        </p:txBody>
      </p:sp>
      <p:sp>
        <p:nvSpPr>
          <p:cNvPr id="43045" name="Text Box 47"/>
          <p:cNvSpPr txBox="1">
            <a:spLocks noChangeArrowheads="1"/>
          </p:cNvSpPr>
          <p:nvPr/>
        </p:nvSpPr>
        <p:spPr bwMode="auto">
          <a:xfrm>
            <a:off x="4606926" y="1611314"/>
            <a:ext cx="19224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hu-HU" altLang="hu-HU" sz="2000">
                <a:solidFill>
                  <a:srgbClr val="00B485"/>
                </a:solidFill>
                <a:latin typeface="Arial" panose="020B0604020202020204" pitchFamily="34" charset="0"/>
              </a:rPr>
              <a:t>DNS Polimeráz</a:t>
            </a:r>
            <a:endParaRPr lang="en-US" altLang="hu-HU" sz="2000">
              <a:solidFill>
                <a:srgbClr val="00B485"/>
              </a:solidFill>
              <a:latin typeface="Arial" panose="020B0604020202020204" pitchFamily="34" charset="0"/>
            </a:endParaRPr>
          </a:p>
        </p:txBody>
      </p:sp>
      <p:sp>
        <p:nvSpPr>
          <p:cNvPr id="43046" name="Line 48"/>
          <p:cNvSpPr>
            <a:spLocks noChangeShapeType="1"/>
          </p:cNvSpPr>
          <p:nvPr/>
        </p:nvSpPr>
        <p:spPr bwMode="auto">
          <a:xfrm>
            <a:off x="5918200" y="1930400"/>
            <a:ext cx="101600" cy="419100"/>
          </a:xfrm>
          <a:prstGeom prst="line">
            <a:avLst/>
          </a:prstGeom>
          <a:noFill/>
          <a:ln w="9525">
            <a:solidFill>
              <a:srgbClr val="00B485"/>
            </a:solidFill>
            <a:round/>
            <a:headEnd/>
            <a:tailEnd type="triangle" w="med" len="med"/>
          </a:ln>
          <a:extLst>
            <a:ext uri="{909E8E84-426E-40DD-AFC4-6F175D3DCCD1}">
              <a14:hiddenFill xmlns:a14="http://schemas.microsoft.com/office/drawing/2010/main">
                <a:noFill/>
              </a14:hiddenFill>
            </a:ext>
          </a:extLst>
        </p:spPr>
        <p:txBody>
          <a:bodyPr/>
          <a:lstStyle/>
          <a:p>
            <a:endParaRPr lang="hu-HU"/>
          </a:p>
        </p:txBody>
      </p:sp>
      <p:sp>
        <p:nvSpPr>
          <p:cNvPr id="2" name="Slide Number Placeholder 1"/>
          <p:cNvSpPr>
            <a:spLocks noGrp="1"/>
          </p:cNvSpPr>
          <p:nvPr>
            <p:ph type="sldNum" sz="quarter" idx="12"/>
          </p:nvPr>
        </p:nvSpPr>
        <p:spPr/>
        <p:txBody>
          <a:bodyPr/>
          <a:lstStyle/>
          <a:p>
            <a:fld id="{2C88D5BA-023E-4888-9D07-061E169F2D9F}" type="slidenum">
              <a:rPr lang="hu-HU" smtClean="0"/>
              <a:t>41</a:t>
            </a:fld>
            <a:endParaRPr lang="hu-HU"/>
          </a:p>
        </p:txBody>
      </p:sp>
    </p:spTree>
    <p:extLst>
      <p:ext uri="{BB962C8B-B14F-4D97-AF65-F5344CB8AC3E}">
        <p14:creationId xmlns:p14="http://schemas.microsoft.com/office/powerpoint/2010/main" val="87970756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F08-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2050" y="631826"/>
            <a:ext cx="4000500" cy="588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5" name="Rectangle 3"/>
          <p:cNvSpPr>
            <a:spLocks noGrp="1" noChangeArrowheads="1"/>
          </p:cNvSpPr>
          <p:nvPr>
            <p:ph type="title"/>
          </p:nvPr>
        </p:nvSpPr>
        <p:spPr>
          <a:xfrm>
            <a:off x="1925638" y="158751"/>
            <a:ext cx="8420100" cy="549275"/>
          </a:xfrm>
        </p:spPr>
        <p:txBody>
          <a:bodyPr/>
          <a:lstStyle/>
          <a:p>
            <a:pPr eaLnBrk="1" hangingPunct="1"/>
            <a:r>
              <a:rPr lang="hu-HU" altLang="hu-HU" sz="2400" b="1">
                <a:solidFill>
                  <a:srgbClr val="990000"/>
                </a:solidFill>
                <a:latin typeface="Comic Sans MS" panose="030F0702030302020204" pitchFamily="66" charset="0"/>
              </a:rPr>
              <a:t>A DNS szintézis kezdése</a:t>
            </a:r>
            <a:r>
              <a:rPr lang="hu-HU" altLang="hu-HU" sz="2400" b="1">
                <a:latin typeface="Comic Sans MS" panose="030F0702030302020204" pitchFamily="66" charset="0"/>
              </a:rPr>
              <a:t> </a:t>
            </a:r>
            <a:r>
              <a:rPr lang="hu-HU" altLang="hu-HU" sz="2400" b="1">
                <a:solidFill>
                  <a:srgbClr val="FF0000"/>
                </a:solidFill>
                <a:latin typeface="Comic Sans MS" panose="030F0702030302020204" pitchFamily="66" charset="0"/>
              </a:rPr>
              <a:t>(priming)</a:t>
            </a:r>
          </a:p>
        </p:txBody>
      </p:sp>
      <p:sp>
        <p:nvSpPr>
          <p:cNvPr id="44036" name="Text Box 4"/>
          <p:cNvSpPr txBox="1">
            <a:spLocks noChangeArrowheads="1"/>
          </p:cNvSpPr>
          <p:nvPr/>
        </p:nvSpPr>
        <p:spPr bwMode="auto">
          <a:xfrm>
            <a:off x="1447800" y="1503364"/>
            <a:ext cx="4567238"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hu-HU" altLang="hu-HU" sz="2000">
                <a:solidFill>
                  <a:schemeClr val="tx2"/>
                </a:solidFill>
                <a:latin typeface="Comic Sans MS" panose="030F0702030302020204" pitchFamily="66" charset="0"/>
              </a:rPr>
              <a:t>A DNS szintézist egy rövid </a:t>
            </a:r>
            <a:r>
              <a:rPr lang="hu-HU" altLang="hu-HU" sz="2000" u="sng">
                <a:solidFill>
                  <a:schemeClr val="tx2"/>
                </a:solidFill>
                <a:latin typeface="Comic Sans MS" panose="030F0702030302020204" pitchFamily="66" charset="0"/>
              </a:rPr>
              <a:t>RNS primer</a:t>
            </a:r>
            <a:r>
              <a:rPr lang="hu-HU" altLang="hu-HU" sz="2000">
                <a:solidFill>
                  <a:schemeClr val="tx2"/>
                </a:solidFill>
                <a:latin typeface="Comic Sans MS" panose="030F0702030302020204" pitchFamily="66" charset="0"/>
              </a:rPr>
              <a:t> szintézise előzi meg, melyet az </a:t>
            </a:r>
            <a:r>
              <a:rPr lang="hu-HU" altLang="hu-HU" sz="2000" u="sng">
                <a:solidFill>
                  <a:srgbClr val="CC3300"/>
                </a:solidFill>
                <a:latin typeface="Comic Sans MS" panose="030F0702030302020204" pitchFamily="66" charset="0"/>
              </a:rPr>
              <a:t>RNS polimeráz (primáz)</a:t>
            </a:r>
            <a:r>
              <a:rPr lang="hu-HU" altLang="hu-HU" sz="2000">
                <a:solidFill>
                  <a:schemeClr val="tx2"/>
                </a:solidFill>
                <a:latin typeface="Comic Sans MS" panose="030F0702030302020204" pitchFamily="66" charset="0"/>
              </a:rPr>
              <a:t> készít.</a:t>
            </a:r>
          </a:p>
          <a:p>
            <a:pPr eaLnBrk="1" hangingPunct="1">
              <a:spcBef>
                <a:spcPct val="50000"/>
              </a:spcBef>
              <a:buFontTx/>
              <a:buNone/>
            </a:pPr>
            <a:endParaRPr lang="hu-HU" altLang="hu-HU" sz="2000">
              <a:solidFill>
                <a:schemeClr val="tx2"/>
              </a:solidFill>
              <a:latin typeface="Comic Sans MS" panose="030F0702030302020204" pitchFamily="66" charset="0"/>
            </a:endParaRPr>
          </a:p>
          <a:p>
            <a:pPr eaLnBrk="1" hangingPunct="1">
              <a:lnSpc>
                <a:spcPct val="40000"/>
              </a:lnSpc>
              <a:spcBef>
                <a:spcPct val="50000"/>
              </a:spcBef>
              <a:buFontTx/>
              <a:buNone/>
            </a:pPr>
            <a:r>
              <a:rPr lang="hu-HU" altLang="hu-HU" sz="2000">
                <a:solidFill>
                  <a:schemeClr val="tx2"/>
                </a:solidFill>
                <a:latin typeface="Comic Sans MS" panose="030F0702030302020204" pitchFamily="66" charset="0"/>
              </a:rPr>
              <a:t>A szintézis iránya az egyik </a:t>
            </a:r>
          </a:p>
          <a:p>
            <a:pPr eaLnBrk="1" hangingPunct="1">
              <a:lnSpc>
                <a:spcPct val="40000"/>
              </a:lnSpc>
              <a:spcBef>
                <a:spcPct val="50000"/>
              </a:spcBef>
              <a:buFontTx/>
              <a:buNone/>
            </a:pPr>
            <a:r>
              <a:rPr lang="hu-HU" altLang="hu-HU" sz="2000">
                <a:solidFill>
                  <a:schemeClr val="tx2"/>
                </a:solidFill>
                <a:latin typeface="Comic Sans MS" panose="030F0702030302020204" pitchFamily="66" charset="0"/>
              </a:rPr>
              <a:t>szálon a villa felé mutat, </a:t>
            </a:r>
          </a:p>
          <a:p>
            <a:pPr eaLnBrk="1" hangingPunct="1">
              <a:lnSpc>
                <a:spcPct val="40000"/>
              </a:lnSpc>
              <a:spcBef>
                <a:spcPct val="50000"/>
              </a:spcBef>
              <a:buFontTx/>
              <a:buNone/>
            </a:pPr>
            <a:r>
              <a:rPr lang="hu-HU" altLang="hu-HU" sz="2000">
                <a:solidFill>
                  <a:schemeClr val="tx2"/>
                </a:solidFill>
                <a:latin typeface="Comic Sans MS" panose="030F0702030302020204" pitchFamily="66" charset="0"/>
              </a:rPr>
              <a:t>a másik szálon a villától</a:t>
            </a:r>
          </a:p>
          <a:p>
            <a:pPr eaLnBrk="1" hangingPunct="1">
              <a:lnSpc>
                <a:spcPct val="40000"/>
              </a:lnSpc>
              <a:spcBef>
                <a:spcPct val="50000"/>
              </a:spcBef>
              <a:buFontTx/>
              <a:buNone/>
            </a:pPr>
            <a:r>
              <a:rPr lang="hu-HU" altLang="hu-HU" sz="2000">
                <a:solidFill>
                  <a:schemeClr val="tx2"/>
                </a:solidFill>
                <a:latin typeface="Comic Sans MS" panose="030F0702030302020204" pitchFamily="66" charset="0"/>
              </a:rPr>
              <a:t>távolodik.</a:t>
            </a:r>
          </a:p>
        </p:txBody>
      </p:sp>
      <p:sp>
        <p:nvSpPr>
          <p:cNvPr id="44037" name="Text Box 5"/>
          <p:cNvSpPr txBox="1">
            <a:spLocks noChangeArrowheads="1"/>
          </p:cNvSpPr>
          <p:nvPr/>
        </p:nvSpPr>
        <p:spPr bwMode="auto">
          <a:xfrm>
            <a:off x="7397750" y="5699126"/>
            <a:ext cx="1377950" cy="3667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hu-HU" altLang="hu-HU" sz="1800">
                <a:solidFill>
                  <a:srgbClr val="FF0000"/>
                </a:solidFill>
                <a:latin typeface="Arial" panose="020B0604020202020204" pitchFamily="34" charset="0"/>
              </a:rPr>
              <a:t>RNS primer</a:t>
            </a:r>
            <a:endParaRPr lang="en-GB" altLang="hu-HU" sz="1800">
              <a:solidFill>
                <a:srgbClr val="FF0000"/>
              </a:solidFill>
              <a:latin typeface="Arial" panose="020B0604020202020204" pitchFamily="34" charset="0"/>
            </a:endParaRPr>
          </a:p>
        </p:txBody>
      </p:sp>
      <p:sp>
        <p:nvSpPr>
          <p:cNvPr id="44038" name="Text Box 6"/>
          <p:cNvSpPr txBox="1">
            <a:spLocks noChangeArrowheads="1"/>
          </p:cNvSpPr>
          <p:nvPr/>
        </p:nvSpPr>
        <p:spPr bwMode="auto">
          <a:xfrm>
            <a:off x="9672639" y="4003676"/>
            <a:ext cx="838691"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hu-HU" altLang="hu-HU" sz="1800">
                <a:solidFill>
                  <a:srgbClr val="FF0000"/>
                </a:solidFill>
                <a:latin typeface="Arial" panose="020B0604020202020204" pitchFamily="34" charset="0"/>
              </a:rPr>
              <a:t>RNS</a:t>
            </a:r>
          </a:p>
          <a:p>
            <a:pPr eaLnBrk="1" hangingPunct="1">
              <a:spcBef>
                <a:spcPct val="0"/>
              </a:spcBef>
              <a:buFontTx/>
              <a:buNone/>
            </a:pPr>
            <a:r>
              <a:rPr lang="hu-HU" altLang="hu-HU" sz="1800">
                <a:solidFill>
                  <a:srgbClr val="FF0000"/>
                </a:solidFill>
                <a:latin typeface="Arial" panose="020B0604020202020204" pitchFamily="34" charset="0"/>
              </a:rPr>
              <a:t>primer</a:t>
            </a:r>
            <a:endParaRPr lang="en-GB" altLang="hu-HU" sz="1800">
              <a:solidFill>
                <a:srgbClr val="FF0000"/>
              </a:solidFill>
              <a:latin typeface="Arial" panose="020B0604020202020204" pitchFamily="34" charset="0"/>
            </a:endParaRPr>
          </a:p>
        </p:txBody>
      </p:sp>
      <p:sp>
        <p:nvSpPr>
          <p:cNvPr id="44039" name="Line 7"/>
          <p:cNvSpPr>
            <a:spLocks noChangeShapeType="1"/>
          </p:cNvSpPr>
          <p:nvPr/>
        </p:nvSpPr>
        <p:spPr bwMode="auto">
          <a:xfrm flipH="1">
            <a:off x="9234488" y="4227513"/>
            <a:ext cx="488950" cy="127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hu-HU"/>
          </a:p>
        </p:txBody>
      </p:sp>
      <p:sp>
        <p:nvSpPr>
          <p:cNvPr id="44040" name="Line 8"/>
          <p:cNvSpPr>
            <a:spLocks noChangeShapeType="1"/>
          </p:cNvSpPr>
          <p:nvPr/>
        </p:nvSpPr>
        <p:spPr bwMode="auto">
          <a:xfrm flipH="1">
            <a:off x="7086601" y="5886451"/>
            <a:ext cx="258763" cy="142875"/>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hu-HU"/>
          </a:p>
        </p:txBody>
      </p:sp>
      <p:sp>
        <p:nvSpPr>
          <p:cNvPr id="44041" name="Text Box 9"/>
          <p:cNvSpPr txBox="1">
            <a:spLocks noChangeArrowheads="1"/>
          </p:cNvSpPr>
          <p:nvPr/>
        </p:nvSpPr>
        <p:spPr bwMode="auto">
          <a:xfrm>
            <a:off x="9559925" y="3451226"/>
            <a:ext cx="1047750" cy="3667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hu-HU" altLang="hu-HU" sz="1800">
                <a:solidFill>
                  <a:srgbClr val="FF0000"/>
                </a:solidFill>
                <a:latin typeface="Arial" panose="020B0604020202020204" pitchFamily="34" charset="0"/>
              </a:rPr>
              <a:t>PRIMÁZ</a:t>
            </a:r>
            <a:endParaRPr lang="en-GB" altLang="hu-HU" sz="1800">
              <a:solidFill>
                <a:srgbClr val="FF0000"/>
              </a:solidFill>
              <a:latin typeface="Arial" panose="020B0604020202020204" pitchFamily="34" charset="0"/>
            </a:endParaRPr>
          </a:p>
        </p:txBody>
      </p:sp>
      <p:sp>
        <p:nvSpPr>
          <p:cNvPr id="44042" name="Line 10"/>
          <p:cNvSpPr>
            <a:spLocks noChangeShapeType="1"/>
          </p:cNvSpPr>
          <p:nvPr/>
        </p:nvSpPr>
        <p:spPr bwMode="auto">
          <a:xfrm flipV="1">
            <a:off x="6469064" y="4084638"/>
            <a:ext cx="655637" cy="1295400"/>
          </a:xfrm>
          <a:prstGeom prst="line">
            <a:avLst/>
          </a:prstGeom>
          <a:noFill/>
          <a:ln w="28575">
            <a:solidFill>
              <a:srgbClr val="000099"/>
            </a:solidFill>
            <a:round/>
            <a:headEnd/>
            <a:tailEnd type="triangle" w="med" len="med"/>
          </a:ln>
          <a:extLst>
            <a:ext uri="{909E8E84-426E-40DD-AFC4-6F175D3DCCD1}">
              <a14:hiddenFill xmlns:a14="http://schemas.microsoft.com/office/drawing/2010/main">
                <a:noFill/>
              </a14:hiddenFill>
            </a:ext>
          </a:extLst>
        </p:spPr>
        <p:txBody>
          <a:bodyPr/>
          <a:lstStyle/>
          <a:p>
            <a:endParaRPr lang="hu-HU"/>
          </a:p>
        </p:txBody>
      </p:sp>
      <p:sp>
        <p:nvSpPr>
          <p:cNvPr id="44043" name="Line 11"/>
          <p:cNvSpPr>
            <a:spLocks noChangeShapeType="1"/>
          </p:cNvSpPr>
          <p:nvPr/>
        </p:nvSpPr>
        <p:spPr bwMode="auto">
          <a:xfrm>
            <a:off x="9891713" y="4845050"/>
            <a:ext cx="590550" cy="1081088"/>
          </a:xfrm>
          <a:prstGeom prst="line">
            <a:avLst/>
          </a:prstGeom>
          <a:noFill/>
          <a:ln w="28575">
            <a:solidFill>
              <a:srgbClr val="000099"/>
            </a:solidFill>
            <a:round/>
            <a:headEnd/>
            <a:tailEnd type="triangle" w="med" len="med"/>
          </a:ln>
          <a:extLst>
            <a:ext uri="{909E8E84-426E-40DD-AFC4-6F175D3DCCD1}">
              <a14:hiddenFill xmlns:a14="http://schemas.microsoft.com/office/drawing/2010/main">
                <a:noFill/>
              </a14:hiddenFill>
            </a:ext>
          </a:extLst>
        </p:spPr>
        <p:txBody>
          <a:bodyPr/>
          <a:lstStyle/>
          <a:p>
            <a:endParaRPr lang="hu-HU"/>
          </a:p>
        </p:txBody>
      </p:sp>
      <p:sp>
        <p:nvSpPr>
          <p:cNvPr id="44044" name="Text Box 12"/>
          <p:cNvSpPr txBox="1">
            <a:spLocks noChangeArrowheads="1"/>
          </p:cNvSpPr>
          <p:nvPr/>
        </p:nvSpPr>
        <p:spPr bwMode="auto">
          <a:xfrm>
            <a:off x="5519738" y="4373563"/>
            <a:ext cx="116891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hu-HU" altLang="hu-HU" sz="2000">
                <a:solidFill>
                  <a:srgbClr val="000099"/>
                </a:solidFill>
                <a:latin typeface="Arial" panose="020B0604020202020204" pitchFamily="34" charset="0"/>
              </a:rPr>
              <a:t>szintézis</a:t>
            </a:r>
          </a:p>
          <a:p>
            <a:pPr eaLnBrk="1" hangingPunct="1">
              <a:spcBef>
                <a:spcPct val="0"/>
              </a:spcBef>
              <a:buFontTx/>
              <a:buNone/>
            </a:pPr>
            <a:r>
              <a:rPr lang="hu-HU" altLang="hu-HU" sz="2000">
                <a:solidFill>
                  <a:srgbClr val="000099"/>
                </a:solidFill>
                <a:latin typeface="Arial" panose="020B0604020202020204" pitchFamily="34" charset="0"/>
              </a:rPr>
              <a:t>irány</a:t>
            </a:r>
            <a:endParaRPr lang="en-GB" altLang="hu-HU" sz="2000">
              <a:solidFill>
                <a:srgbClr val="000099"/>
              </a:solidFill>
              <a:latin typeface="Arial" panose="020B0604020202020204" pitchFamily="34" charset="0"/>
            </a:endParaRPr>
          </a:p>
        </p:txBody>
      </p:sp>
      <p:sp>
        <p:nvSpPr>
          <p:cNvPr id="44045" name="Line 13"/>
          <p:cNvSpPr>
            <a:spLocks noChangeShapeType="1"/>
          </p:cNvSpPr>
          <p:nvPr/>
        </p:nvSpPr>
        <p:spPr bwMode="auto">
          <a:xfrm>
            <a:off x="9690100" y="4292600"/>
            <a:ext cx="90488" cy="12192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hu-HU"/>
          </a:p>
        </p:txBody>
      </p:sp>
      <p:sp>
        <p:nvSpPr>
          <p:cNvPr id="2" name="Slide Number Placeholder 1"/>
          <p:cNvSpPr>
            <a:spLocks noGrp="1"/>
          </p:cNvSpPr>
          <p:nvPr>
            <p:ph type="sldNum" sz="quarter" idx="12"/>
          </p:nvPr>
        </p:nvSpPr>
        <p:spPr/>
        <p:txBody>
          <a:bodyPr/>
          <a:lstStyle/>
          <a:p>
            <a:fld id="{2C88D5BA-023E-4888-9D07-061E169F2D9F}" type="slidenum">
              <a:rPr lang="hu-HU" smtClean="0"/>
              <a:t>42</a:t>
            </a:fld>
            <a:endParaRPr lang="hu-HU"/>
          </a:p>
        </p:txBody>
      </p:sp>
    </p:spTree>
    <p:extLst>
      <p:ext uri="{BB962C8B-B14F-4D97-AF65-F5344CB8AC3E}">
        <p14:creationId xmlns:p14="http://schemas.microsoft.com/office/powerpoint/2010/main" val="244043503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Line 2"/>
          <p:cNvSpPr>
            <a:spLocks noChangeShapeType="1"/>
          </p:cNvSpPr>
          <p:nvPr/>
        </p:nvSpPr>
        <p:spPr bwMode="auto">
          <a:xfrm flipV="1">
            <a:off x="2239963" y="5751513"/>
            <a:ext cx="8591550" cy="1270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45059" name="Line 3"/>
          <p:cNvSpPr>
            <a:spLocks noChangeShapeType="1"/>
          </p:cNvSpPr>
          <p:nvPr/>
        </p:nvSpPr>
        <p:spPr bwMode="auto">
          <a:xfrm>
            <a:off x="5529264" y="5257800"/>
            <a:ext cx="1184275"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45060" name="Line 4"/>
          <p:cNvSpPr>
            <a:spLocks noChangeShapeType="1"/>
          </p:cNvSpPr>
          <p:nvPr/>
        </p:nvSpPr>
        <p:spPr bwMode="auto">
          <a:xfrm>
            <a:off x="6723063" y="5248275"/>
            <a:ext cx="2462212" cy="0"/>
          </a:xfrm>
          <a:prstGeom prst="line">
            <a:avLst/>
          </a:prstGeom>
          <a:noFill/>
          <a:ln w="9525">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endParaRPr lang="hu-HU"/>
          </a:p>
        </p:txBody>
      </p:sp>
      <p:sp>
        <p:nvSpPr>
          <p:cNvPr id="45061" name="Line 5"/>
          <p:cNvSpPr>
            <a:spLocks noChangeShapeType="1"/>
          </p:cNvSpPr>
          <p:nvPr/>
        </p:nvSpPr>
        <p:spPr bwMode="auto">
          <a:xfrm>
            <a:off x="5692775" y="5267325"/>
            <a:ext cx="0" cy="50165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45062" name="Line 6"/>
          <p:cNvSpPr>
            <a:spLocks noChangeShapeType="1"/>
          </p:cNvSpPr>
          <p:nvPr/>
        </p:nvSpPr>
        <p:spPr bwMode="auto">
          <a:xfrm>
            <a:off x="5943600" y="5267325"/>
            <a:ext cx="0" cy="50165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45063" name="Line 7"/>
          <p:cNvSpPr>
            <a:spLocks noChangeShapeType="1"/>
          </p:cNvSpPr>
          <p:nvPr/>
        </p:nvSpPr>
        <p:spPr bwMode="auto">
          <a:xfrm>
            <a:off x="6213475" y="5267325"/>
            <a:ext cx="0" cy="50165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45064" name="Line 8"/>
          <p:cNvSpPr>
            <a:spLocks noChangeShapeType="1"/>
          </p:cNvSpPr>
          <p:nvPr/>
        </p:nvSpPr>
        <p:spPr bwMode="auto">
          <a:xfrm>
            <a:off x="6500813" y="5267325"/>
            <a:ext cx="0" cy="50165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45065" name="Line 9"/>
          <p:cNvSpPr>
            <a:spLocks noChangeShapeType="1"/>
          </p:cNvSpPr>
          <p:nvPr/>
        </p:nvSpPr>
        <p:spPr bwMode="auto">
          <a:xfrm>
            <a:off x="6819900" y="5267325"/>
            <a:ext cx="0" cy="50165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45066" name="Line 10"/>
          <p:cNvSpPr>
            <a:spLocks noChangeShapeType="1"/>
          </p:cNvSpPr>
          <p:nvPr/>
        </p:nvSpPr>
        <p:spPr bwMode="auto">
          <a:xfrm>
            <a:off x="7070725" y="5267325"/>
            <a:ext cx="0" cy="50165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45067" name="Line 11"/>
          <p:cNvSpPr>
            <a:spLocks noChangeShapeType="1"/>
          </p:cNvSpPr>
          <p:nvPr/>
        </p:nvSpPr>
        <p:spPr bwMode="auto">
          <a:xfrm>
            <a:off x="7339013" y="5267325"/>
            <a:ext cx="0" cy="50165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45068" name="Line 12"/>
          <p:cNvSpPr>
            <a:spLocks noChangeShapeType="1"/>
          </p:cNvSpPr>
          <p:nvPr/>
        </p:nvSpPr>
        <p:spPr bwMode="auto">
          <a:xfrm>
            <a:off x="7627938" y="5267325"/>
            <a:ext cx="0" cy="50165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45069" name="Line 13"/>
          <p:cNvSpPr>
            <a:spLocks noChangeShapeType="1"/>
          </p:cNvSpPr>
          <p:nvPr/>
        </p:nvSpPr>
        <p:spPr bwMode="auto">
          <a:xfrm>
            <a:off x="7907338" y="5267325"/>
            <a:ext cx="0" cy="50165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45070" name="Line 14"/>
          <p:cNvSpPr>
            <a:spLocks noChangeShapeType="1"/>
          </p:cNvSpPr>
          <p:nvPr/>
        </p:nvSpPr>
        <p:spPr bwMode="auto">
          <a:xfrm>
            <a:off x="8156575" y="5267325"/>
            <a:ext cx="0" cy="50165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45071" name="Line 15"/>
          <p:cNvSpPr>
            <a:spLocks noChangeShapeType="1"/>
          </p:cNvSpPr>
          <p:nvPr/>
        </p:nvSpPr>
        <p:spPr bwMode="auto">
          <a:xfrm>
            <a:off x="8426450" y="5267325"/>
            <a:ext cx="0" cy="50165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45072" name="Line 16"/>
          <p:cNvSpPr>
            <a:spLocks noChangeShapeType="1"/>
          </p:cNvSpPr>
          <p:nvPr/>
        </p:nvSpPr>
        <p:spPr bwMode="auto">
          <a:xfrm>
            <a:off x="8715375" y="5267325"/>
            <a:ext cx="0" cy="50165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hu-HU"/>
          </a:p>
        </p:txBody>
      </p:sp>
      <p:grpSp>
        <p:nvGrpSpPr>
          <p:cNvPr id="45073" name="Group 17"/>
          <p:cNvGrpSpPr>
            <a:grpSpLocks/>
          </p:cNvGrpSpPr>
          <p:nvPr/>
        </p:nvGrpSpPr>
        <p:grpSpPr bwMode="auto">
          <a:xfrm>
            <a:off x="8281989" y="4757738"/>
            <a:ext cx="547687" cy="1395412"/>
            <a:chOff x="3504" y="1504"/>
            <a:chExt cx="456" cy="1160"/>
          </a:xfrm>
        </p:grpSpPr>
        <p:sp>
          <p:nvSpPr>
            <p:cNvPr id="45106" name="Oval 18"/>
            <p:cNvSpPr>
              <a:spLocks noChangeArrowheads="1"/>
            </p:cNvSpPr>
            <p:nvPr/>
          </p:nvSpPr>
          <p:spPr bwMode="auto">
            <a:xfrm>
              <a:off x="3504" y="1504"/>
              <a:ext cx="456" cy="1160"/>
            </a:xfrm>
            <a:prstGeom prst="ellipse">
              <a:avLst/>
            </a:prstGeom>
            <a:solidFill>
              <a:schemeClr val="accent1"/>
            </a:solidFill>
            <a:ln w="9525">
              <a:solidFill>
                <a:schemeClr val="tx1"/>
              </a:solidFill>
              <a:round/>
              <a:headEnd/>
              <a:tailEnd/>
            </a:ln>
          </p:spPr>
          <p:txBody>
            <a:bodyPr wrap="none" anchor="ct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hu-HU" altLang="hu-HU" sz="2000">
                <a:solidFill>
                  <a:schemeClr val="bg1"/>
                </a:solidFill>
                <a:latin typeface="Comic Sans MS" panose="030F0702030302020204" pitchFamily="66" charset="0"/>
              </a:endParaRPr>
            </a:p>
          </p:txBody>
        </p:sp>
        <p:sp>
          <p:nvSpPr>
            <p:cNvPr id="45107" name="Oval 19"/>
            <p:cNvSpPr>
              <a:spLocks noChangeArrowheads="1"/>
            </p:cNvSpPr>
            <p:nvPr/>
          </p:nvSpPr>
          <p:spPr bwMode="auto">
            <a:xfrm>
              <a:off x="3624" y="1840"/>
              <a:ext cx="192" cy="552"/>
            </a:xfrm>
            <a:prstGeom prst="ellipse">
              <a:avLst/>
            </a:prstGeom>
            <a:solidFill>
              <a:schemeClr val="bg1"/>
            </a:solidFill>
            <a:ln w="9525">
              <a:solidFill>
                <a:schemeClr val="tx1"/>
              </a:solidFill>
              <a:round/>
              <a:headEnd/>
              <a:tailEnd/>
            </a:ln>
          </p:spPr>
          <p:txBody>
            <a:bodyPr wrap="none" anchor="ct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hu-HU" altLang="hu-HU" sz="2000">
                <a:solidFill>
                  <a:schemeClr val="bg1"/>
                </a:solidFill>
                <a:latin typeface="Comic Sans MS" panose="030F0702030302020204" pitchFamily="66" charset="0"/>
              </a:endParaRPr>
            </a:p>
          </p:txBody>
        </p:sp>
      </p:grpSp>
      <p:sp>
        <p:nvSpPr>
          <p:cNvPr id="45074" name="Line 20"/>
          <p:cNvSpPr>
            <a:spLocks noChangeShapeType="1"/>
          </p:cNvSpPr>
          <p:nvPr/>
        </p:nvSpPr>
        <p:spPr bwMode="auto">
          <a:xfrm>
            <a:off x="9023350" y="5481638"/>
            <a:ext cx="0" cy="2413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45075" name="Line 21"/>
          <p:cNvSpPr>
            <a:spLocks noChangeShapeType="1"/>
          </p:cNvSpPr>
          <p:nvPr/>
        </p:nvSpPr>
        <p:spPr bwMode="auto">
          <a:xfrm>
            <a:off x="9321800" y="5478463"/>
            <a:ext cx="0" cy="2413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45076" name="Line 22"/>
          <p:cNvSpPr>
            <a:spLocks noChangeShapeType="1"/>
          </p:cNvSpPr>
          <p:nvPr/>
        </p:nvSpPr>
        <p:spPr bwMode="auto">
          <a:xfrm>
            <a:off x="9623425" y="5478463"/>
            <a:ext cx="0" cy="2413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45077" name="Line 23"/>
          <p:cNvSpPr>
            <a:spLocks noChangeShapeType="1"/>
          </p:cNvSpPr>
          <p:nvPr/>
        </p:nvSpPr>
        <p:spPr bwMode="auto">
          <a:xfrm>
            <a:off x="9952038" y="5481638"/>
            <a:ext cx="0" cy="2413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45078" name="Line 24"/>
          <p:cNvSpPr>
            <a:spLocks noChangeShapeType="1"/>
          </p:cNvSpPr>
          <p:nvPr/>
        </p:nvSpPr>
        <p:spPr bwMode="auto">
          <a:xfrm>
            <a:off x="10277475" y="5478463"/>
            <a:ext cx="0" cy="2413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45079" name="Line 25"/>
          <p:cNvSpPr>
            <a:spLocks noChangeShapeType="1"/>
          </p:cNvSpPr>
          <p:nvPr/>
        </p:nvSpPr>
        <p:spPr bwMode="auto">
          <a:xfrm>
            <a:off x="10577513" y="5491163"/>
            <a:ext cx="0" cy="2413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45080" name="Text Box 26"/>
          <p:cNvSpPr txBox="1">
            <a:spLocks noChangeArrowheads="1"/>
          </p:cNvSpPr>
          <p:nvPr/>
        </p:nvSpPr>
        <p:spPr bwMode="auto">
          <a:xfrm>
            <a:off x="5721350" y="4802189"/>
            <a:ext cx="15113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hu-HU" altLang="hu-HU" sz="2000">
                <a:solidFill>
                  <a:srgbClr val="FF0000"/>
                </a:solidFill>
                <a:latin typeface="Arial" panose="020B0604020202020204" pitchFamily="34" charset="0"/>
              </a:rPr>
              <a:t>RNS primer</a:t>
            </a:r>
          </a:p>
        </p:txBody>
      </p:sp>
      <p:sp>
        <p:nvSpPr>
          <p:cNvPr id="45081" name="Text Box 27"/>
          <p:cNvSpPr txBox="1">
            <a:spLocks noChangeArrowheads="1"/>
          </p:cNvSpPr>
          <p:nvPr/>
        </p:nvSpPr>
        <p:spPr bwMode="auto">
          <a:xfrm>
            <a:off x="7409866" y="6124575"/>
            <a:ext cx="222208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hu-HU" altLang="hu-HU" sz="2000">
                <a:solidFill>
                  <a:srgbClr val="00B485"/>
                </a:solidFill>
                <a:latin typeface="Arial" panose="020B0604020202020204" pitchFamily="34" charset="0"/>
              </a:rPr>
              <a:t>DNS Polimeráz III</a:t>
            </a:r>
            <a:endParaRPr lang="en-US" altLang="hu-HU" sz="2000">
              <a:solidFill>
                <a:srgbClr val="00B485"/>
              </a:solidFill>
              <a:latin typeface="Arial" panose="020B0604020202020204" pitchFamily="34" charset="0"/>
            </a:endParaRPr>
          </a:p>
        </p:txBody>
      </p:sp>
      <p:sp>
        <p:nvSpPr>
          <p:cNvPr id="45082" name="Line 28"/>
          <p:cNvSpPr>
            <a:spLocks noChangeShapeType="1"/>
          </p:cNvSpPr>
          <p:nvPr/>
        </p:nvSpPr>
        <p:spPr bwMode="auto">
          <a:xfrm>
            <a:off x="2189163" y="5235575"/>
            <a:ext cx="3275012" cy="0"/>
          </a:xfrm>
          <a:prstGeom prst="line">
            <a:avLst/>
          </a:prstGeom>
          <a:noFill/>
          <a:ln w="9525">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endParaRPr lang="hu-HU"/>
          </a:p>
        </p:txBody>
      </p:sp>
      <p:sp>
        <p:nvSpPr>
          <p:cNvPr id="45083" name="Line 29"/>
          <p:cNvSpPr>
            <a:spLocks noChangeShapeType="1"/>
          </p:cNvSpPr>
          <p:nvPr/>
        </p:nvSpPr>
        <p:spPr bwMode="auto">
          <a:xfrm>
            <a:off x="3009900" y="5254625"/>
            <a:ext cx="0" cy="50165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45084" name="Line 30"/>
          <p:cNvSpPr>
            <a:spLocks noChangeShapeType="1"/>
          </p:cNvSpPr>
          <p:nvPr/>
        </p:nvSpPr>
        <p:spPr bwMode="auto">
          <a:xfrm>
            <a:off x="3259138" y="5254625"/>
            <a:ext cx="0" cy="50165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45085" name="Line 31"/>
          <p:cNvSpPr>
            <a:spLocks noChangeShapeType="1"/>
          </p:cNvSpPr>
          <p:nvPr/>
        </p:nvSpPr>
        <p:spPr bwMode="auto">
          <a:xfrm>
            <a:off x="3529013" y="5254625"/>
            <a:ext cx="0" cy="50165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45086" name="Line 32"/>
          <p:cNvSpPr>
            <a:spLocks noChangeShapeType="1"/>
          </p:cNvSpPr>
          <p:nvPr/>
        </p:nvSpPr>
        <p:spPr bwMode="auto">
          <a:xfrm>
            <a:off x="3817938" y="5254625"/>
            <a:ext cx="0" cy="50165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45087" name="Line 33"/>
          <p:cNvSpPr>
            <a:spLocks noChangeShapeType="1"/>
          </p:cNvSpPr>
          <p:nvPr/>
        </p:nvSpPr>
        <p:spPr bwMode="auto">
          <a:xfrm>
            <a:off x="4098925" y="5254625"/>
            <a:ext cx="0" cy="50165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45088" name="Line 34"/>
          <p:cNvSpPr>
            <a:spLocks noChangeShapeType="1"/>
          </p:cNvSpPr>
          <p:nvPr/>
        </p:nvSpPr>
        <p:spPr bwMode="auto">
          <a:xfrm>
            <a:off x="4346575" y="5254625"/>
            <a:ext cx="0" cy="50165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hu-HU"/>
          </a:p>
        </p:txBody>
      </p:sp>
      <p:grpSp>
        <p:nvGrpSpPr>
          <p:cNvPr id="45089" name="Group 35"/>
          <p:cNvGrpSpPr>
            <a:grpSpLocks/>
          </p:cNvGrpSpPr>
          <p:nvPr/>
        </p:nvGrpSpPr>
        <p:grpSpPr bwMode="auto">
          <a:xfrm>
            <a:off x="5259389" y="4732338"/>
            <a:ext cx="547687" cy="1395412"/>
            <a:chOff x="2114" y="1917"/>
            <a:chExt cx="345" cy="879"/>
          </a:xfrm>
        </p:grpSpPr>
        <p:sp>
          <p:nvSpPr>
            <p:cNvPr id="45102" name="Line 36"/>
            <p:cNvSpPr>
              <a:spLocks noChangeShapeType="1"/>
            </p:cNvSpPr>
            <p:nvPr/>
          </p:nvSpPr>
          <p:spPr bwMode="auto">
            <a:xfrm>
              <a:off x="2205" y="2238"/>
              <a:ext cx="0" cy="316"/>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45103" name="Line 37"/>
            <p:cNvSpPr>
              <a:spLocks noChangeShapeType="1"/>
            </p:cNvSpPr>
            <p:nvPr/>
          </p:nvSpPr>
          <p:spPr bwMode="auto">
            <a:xfrm>
              <a:off x="2387" y="2238"/>
              <a:ext cx="0" cy="316"/>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45104" name="Oval 38"/>
            <p:cNvSpPr>
              <a:spLocks noChangeArrowheads="1"/>
            </p:cNvSpPr>
            <p:nvPr/>
          </p:nvSpPr>
          <p:spPr bwMode="auto">
            <a:xfrm>
              <a:off x="2114" y="1917"/>
              <a:ext cx="345" cy="879"/>
            </a:xfrm>
            <a:prstGeom prst="ellipse">
              <a:avLst/>
            </a:prstGeom>
            <a:solidFill>
              <a:srgbClr val="DA9100"/>
            </a:solidFill>
            <a:ln w="9525">
              <a:solidFill>
                <a:schemeClr val="tx1"/>
              </a:solidFill>
              <a:round/>
              <a:headEnd/>
              <a:tailEnd/>
            </a:ln>
          </p:spPr>
          <p:txBody>
            <a:bodyPr wrap="none" anchor="ct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hu-HU" altLang="hu-HU" sz="2000">
                <a:solidFill>
                  <a:schemeClr val="bg1"/>
                </a:solidFill>
                <a:latin typeface="Comic Sans MS" panose="030F0702030302020204" pitchFamily="66" charset="0"/>
              </a:endParaRPr>
            </a:p>
          </p:txBody>
        </p:sp>
        <p:sp>
          <p:nvSpPr>
            <p:cNvPr id="45105" name="Oval 39"/>
            <p:cNvSpPr>
              <a:spLocks noChangeArrowheads="1"/>
            </p:cNvSpPr>
            <p:nvPr/>
          </p:nvSpPr>
          <p:spPr bwMode="auto">
            <a:xfrm>
              <a:off x="2205" y="2172"/>
              <a:ext cx="145" cy="418"/>
            </a:xfrm>
            <a:prstGeom prst="ellipse">
              <a:avLst/>
            </a:prstGeom>
            <a:solidFill>
              <a:schemeClr val="bg1"/>
            </a:solidFill>
            <a:ln w="9525">
              <a:solidFill>
                <a:schemeClr val="tx1"/>
              </a:solidFill>
              <a:round/>
              <a:headEnd/>
              <a:tailEnd/>
            </a:ln>
          </p:spPr>
          <p:txBody>
            <a:bodyPr wrap="none" anchor="ct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hu-HU" altLang="hu-HU" sz="2000">
                <a:solidFill>
                  <a:schemeClr val="bg1"/>
                </a:solidFill>
                <a:latin typeface="Comic Sans MS" panose="030F0702030302020204" pitchFamily="66" charset="0"/>
              </a:endParaRPr>
            </a:p>
          </p:txBody>
        </p:sp>
      </p:grpSp>
      <p:sp>
        <p:nvSpPr>
          <p:cNvPr id="45090" name="Text Box 40"/>
          <p:cNvSpPr txBox="1">
            <a:spLocks noChangeArrowheads="1"/>
          </p:cNvSpPr>
          <p:nvPr/>
        </p:nvSpPr>
        <p:spPr bwMode="auto">
          <a:xfrm>
            <a:off x="2827338" y="5849939"/>
            <a:ext cx="1016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hu-HU" altLang="hu-HU" sz="2000">
                <a:solidFill>
                  <a:schemeClr val="accent2"/>
                </a:solidFill>
                <a:latin typeface="Arial" panose="020B0604020202020204" pitchFamily="34" charset="0"/>
              </a:rPr>
              <a:t>templát</a:t>
            </a:r>
          </a:p>
          <a:p>
            <a:pPr algn="ctr" eaLnBrk="1" hangingPunct="1">
              <a:spcBef>
                <a:spcPct val="0"/>
              </a:spcBef>
              <a:buFontTx/>
              <a:buNone/>
            </a:pPr>
            <a:r>
              <a:rPr lang="hu-HU" altLang="hu-HU" sz="2000">
                <a:solidFill>
                  <a:schemeClr val="accent2"/>
                </a:solidFill>
                <a:latin typeface="Arial" panose="020B0604020202020204" pitchFamily="34" charset="0"/>
              </a:rPr>
              <a:t>(minta)</a:t>
            </a:r>
            <a:endParaRPr lang="en-US" altLang="hu-HU" sz="2000">
              <a:solidFill>
                <a:schemeClr val="accent2"/>
              </a:solidFill>
              <a:latin typeface="Arial" panose="020B0604020202020204" pitchFamily="34" charset="0"/>
            </a:endParaRPr>
          </a:p>
        </p:txBody>
      </p:sp>
      <p:sp>
        <p:nvSpPr>
          <p:cNvPr id="45091" name="Text Box 41"/>
          <p:cNvSpPr txBox="1">
            <a:spLocks noChangeArrowheads="1"/>
          </p:cNvSpPr>
          <p:nvPr/>
        </p:nvSpPr>
        <p:spPr bwMode="auto">
          <a:xfrm>
            <a:off x="3000375" y="4762501"/>
            <a:ext cx="15827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hu-HU" altLang="hu-HU" sz="2000">
                <a:solidFill>
                  <a:schemeClr val="tx2"/>
                </a:solidFill>
                <a:latin typeface="Arial" panose="020B0604020202020204" pitchFamily="34" charset="0"/>
              </a:rPr>
              <a:t>új DNS szál </a:t>
            </a:r>
            <a:endParaRPr lang="en-US" altLang="hu-HU" sz="2000">
              <a:solidFill>
                <a:schemeClr val="tx2"/>
              </a:solidFill>
              <a:latin typeface="Arial" panose="020B0604020202020204" pitchFamily="34" charset="0"/>
            </a:endParaRPr>
          </a:p>
        </p:txBody>
      </p:sp>
      <p:sp>
        <p:nvSpPr>
          <p:cNvPr id="45092" name="Text Box 42"/>
          <p:cNvSpPr txBox="1">
            <a:spLocks noChangeArrowheads="1"/>
          </p:cNvSpPr>
          <p:nvPr/>
        </p:nvSpPr>
        <p:spPr bwMode="auto">
          <a:xfrm>
            <a:off x="4522885" y="6165850"/>
            <a:ext cx="208101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hu-HU" altLang="hu-HU" sz="2000">
                <a:solidFill>
                  <a:srgbClr val="DA9100"/>
                </a:solidFill>
                <a:latin typeface="Arial" panose="020B0604020202020204" pitchFamily="34" charset="0"/>
              </a:rPr>
              <a:t>DNS Polimeráz I</a:t>
            </a:r>
            <a:endParaRPr lang="en-US" altLang="hu-HU" sz="2000">
              <a:solidFill>
                <a:srgbClr val="DA9100"/>
              </a:solidFill>
              <a:latin typeface="Arial" panose="020B0604020202020204" pitchFamily="34" charset="0"/>
            </a:endParaRPr>
          </a:p>
        </p:txBody>
      </p:sp>
      <p:sp>
        <p:nvSpPr>
          <p:cNvPr id="45093" name="Line 43"/>
          <p:cNvSpPr>
            <a:spLocks noChangeShapeType="1"/>
          </p:cNvSpPr>
          <p:nvPr/>
        </p:nvSpPr>
        <p:spPr bwMode="auto">
          <a:xfrm>
            <a:off x="2247900" y="5241925"/>
            <a:ext cx="0" cy="50165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45094" name="Line 44"/>
          <p:cNvSpPr>
            <a:spLocks noChangeShapeType="1"/>
          </p:cNvSpPr>
          <p:nvPr/>
        </p:nvSpPr>
        <p:spPr bwMode="auto">
          <a:xfrm>
            <a:off x="2497138" y="5241925"/>
            <a:ext cx="0" cy="50165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45095" name="Line 45"/>
          <p:cNvSpPr>
            <a:spLocks noChangeShapeType="1"/>
          </p:cNvSpPr>
          <p:nvPr/>
        </p:nvSpPr>
        <p:spPr bwMode="auto">
          <a:xfrm>
            <a:off x="2767013" y="5241925"/>
            <a:ext cx="0" cy="50165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45096" name="Line 46"/>
          <p:cNvSpPr>
            <a:spLocks noChangeShapeType="1"/>
          </p:cNvSpPr>
          <p:nvPr/>
        </p:nvSpPr>
        <p:spPr bwMode="auto">
          <a:xfrm>
            <a:off x="4622800" y="5241925"/>
            <a:ext cx="0" cy="50165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45097" name="Line 47"/>
          <p:cNvSpPr>
            <a:spLocks noChangeShapeType="1"/>
          </p:cNvSpPr>
          <p:nvPr/>
        </p:nvSpPr>
        <p:spPr bwMode="auto">
          <a:xfrm>
            <a:off x="4872038" y="5241925"/>
            <a:ext cx="0" cy="50165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45098" name="Line 48"/>
          <p:cNvSpPr>
            <a:spLocks noChangeShapeType="1"/>
          </p:cNvSpPr>
          <p:nvPr/>
        </p:nvSpPr>
        <p:spPr bwMode="auto">
          <a:xfrm>
            <a:off x="5141913" y="5241925"/>
            <a:ext cx="0" cy="50165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44075" name="Text Box 49"/>
          <p:cNvSpPr txBox="1">
            <a:spLocks noChangeArrowheads="1"/>
          </p:cNvSpPr>
          <p:nvPr/>
        </p:nvSpPr>
        <p:spPr bwMode="auto">
          <a:xfrm>
            <a:off x="1354139" y="957263"/>
            <a:ext cx="9380537" cy="3770312"/>
          </a:xfrm>
          <a:prstGeom prst="rect">
            <a:avLst/>
          </a:prstGeom>
          <a:noFill/>
          <a:ln w="9525">
            <a:noFill/>
            <a:miter lim="800000"/>
            <a:headEnd/>
            <a:tailEnd/>
          </a:ln>
        </p:spPr>
        <p:txBody>
          <a:bodyPr>
            <a:spAutoFit/>
          </a:bodyPr>
          <a:lstStyle/>
          <a:p>
            <a:pPr>
              <a:defRPr/>
            </a:pPr>
            <a:r>
              <a:rPr lang="hu-HU" dirty="0">
                <a:solidFill>
                  <a:schemeClr val="tx2"/>
                </a:solidFill>
              </a:rPr>
              <a:t>A DNS </a:t>
            </a:r>
            <a:r>
              <a:rPr lang="hu-HU" dirty="0" err="1">
                <a:solidFill>
                  <a:srgbClr val="00B485"/>
                </a:solidFill>
              </a:rPr>
              <a:t>polimeráz</a:t>
            </a:r>
            <a:r>
              <a:rPr lang="hu-HU" dirty="0">
                <a:solidFill>
                  <a:srgbClr val="00B485"/>
                </a:solidFill>
              </a:rPr>
              <a:t> III</a:t>
            </a:r>
            <a:r>
              <a:rPr lang="hu-HU" dirty="0">
                <a:solidFill>
                  <a:schemeClr val="tx2"/>
                </a:solidFill>
              </a:rPr>
              <a:t> (</a:t>
            </a:r>
            <a:r>
              <a:rPr lang="hu-HU" i="1" dirty="0" err="1">
                <a:solidFill>
                  <a:schemeClr val="tx2"/>
                </a:solidFill>
              </a:rPr>
              <a:t>pol</a:t>
            </a:r>
            <a:r>
              <a:rPr lang="hu-HU" i="1" dirty="0">
                <a:solidFill>
                  <a:schemeClr val="tx2"/>
                </a:solidFill>
              </a:rPr>
              <a:t> </a:t>
            </a:r>
            <a:r>
              <a:rPr lang="hu-HU" i="1" dirty="0" err="1">
                <a:solidFill>
                  <a:schemeClr val="tx2"/>
                </a:solidFill>
              </a:rPr>
              <a:t>III</a:t>
            </a:r>
            <a:r>
              <a:rPr lang="hu-HU" dirty="0">
                <a:solidFill>
                  <a:schemeClr val="tx2"/>
                </a:solidFill>
              </a:rPr>
              <a:t>) végzi a </a:t>
            </a:r>
            <a:r>
              <a:rPr lang="hu-HU" dirty="0" err="1">
                <a:solidFill>
                  <a:schemeClr val="tx2"/>
                </a:solidFill>
              </a:rPr>
              <a:t>replikációs</a:t>
            </a:r>
            <a:r>
              <a:rPr lang="hu-HU" dirty="0">
                <a:solidFill>
                  <a:schemeClr val="tx2"/>
                </a:solidFill>
              </a:rPr>
              <a:t> szintézist</a:t>
            </a:r>
          </a:p>
          <a:p>
            <a:pPr>
              <a:defRPr/>
            </a:pPr>
            <a:endParaRPr lang="hu-HU" dirty="0">
              <a:solidFill>
                <a:schemeClr val="tx2"/>
              </a:solidFill>
            </a:endParaRPr>
          </a:p>
          <a:p>
            <a:pPr lvl="1">
              <a:lnSpc>
                <a:spcPts val="2200"/>
              </a:lnSpc>
              <a:buFont typeface="Wingdings" pitchFamily="2" charset="2"/>
              <a:buChar char="Ø"/>
              <a:defRPr/>
            </a:pPr>
            <a:r>
              <a:rPr lang="hu-HU" sz="1400" dirty="0">
                <a:solidFill>
                  <a:schemeClr val="tx2">
                    <a:lumMod val="95000"/>
                    <a:lumOff val="5000"/>
                  </a:schemeClr>
                </a:solidFill>
              </a:rPr>
              <a:t> 	több, mint 10 különböző alegység együttműködése</a:t>
            </a:r>
          </a:p>
          <a:p>
            <a:pPr lvl="1">
              <a:lnSpc>
                <a:spcPts val="2200"/>
              </a:lnSpc>
              <a:buFont typeface="Wingdings" pitchFamily="2" charset="2"/>
              <a:buChar char="Ø"/>
              <a:defRPr/>
            </a:pPr>
            <a:r>
              <a:rPr lang="hu-HU" sz="1400" dirty="0">
                <a:solidFill>
                  <a:schemeClr val="tx2"/>
                </a:solidFill>
              </a:rPr>
              <a:t> 	</a:t>
            </a:r>
            <a:r>
              <a:rPr lang="hu-HU" sz="1400" b="1" dirty="0">
                <a:solidFill>
                  <a:schemeClr val="tx2"/>
                </a:solidFill>
              </a:rPr>
              <a:t>5’ -&gt;3’ </a:t>
            </a:r>
            <a:r>
              <a:rPr lang="hu-HU" sz="1400" b="1" dirty="0" err="1">
                <a:solidFill>
                  <a:schemeClr val="tx2"/>
                </a:solidFill>
              </a:rPr>
              <a:t>polimeráz</a:t>
            </a:r>
            <a:r>
              <a:rPr lang="hu-HU" sz="1400" b="1" dirty="0">
                <a:solidFill>
                  <a:schemeClr val="tx2"/>
                </a:solidFill>
              </a:rPr>
              <a:t> </a:t>
            </a:r>
            <a:r>
              <a:rPr lang="hu-HU" sz="1400" dirty="0">
                <a:solidFill>
                  <a:schemeClr val="tx2"/>
                </a:solidFill>
              </a:rPr>
              <a:t>aktivitás </a:t>
            </a:r>
            <a:r>
              <a:rPr lang="hu-HU" sz="1400" dirty="0">
                <a:solidFill>
                  <a:schemeClr val="tx2"/>
                </a:solidFill>
                <a:sym typeface="Wingdings" pitchFamily="2" charset="2"/>
              </a:rPr>
              <a:t></a:t>
            </a:r>
            <a:r>
              <a:rPr lang="hu-HU" sz="1400" dirty="0">
                <a:solidFill>
                  <a:schemeClr val="tx2">
                    <a:lumMod val="95000"/>
                    <a:lumOff val="5000"/>
                  </a:schemeClr>
                </a:solidFill>
              </a:rPr>
              <a:t> százszor gyorsabban szintetizál, mint a DNS </a:t>
            </a:r>
            <a:r>
              <a:rPr lang="hu-HU" sz="1400" dirty="0" err="1">
                <a:solidFill>
                  <a:schemeClr val="tx2">
                    <a:lumMod val="95000"/>
                    <a:lumOff val="5000"/>
                  </a:schemeClr>
                </a:solidFill>
              </a:rPr>
              <a:t>polimeráz</a:t>
            </a:r>
            <a:r>
              <a:rPr lang="hu-HU" sz="1400" dirty="0">
                <a:solidFill>
                  <a:schemeClr val="tx2">
                    <a:lumMod val="95000"/>
                    <a:lumOff val="5000"/>
                  </a:schemeClr>
                </a:solidFill>
              </a:rPr>
              <a:t> I</a:t>
            </a:r>
          </a:p>
          <a:p>
            <a:pPr lvl="1">
              <a:lnSpc>
                <a:spcPts val="2200"/>
              </a:lnSpc>
              <a:buFont typeface="Wingdings" pitchFamily="2" charset="2"/>
              <a:buChar char="Ø"/>
              <a:defRPr/>
            </a:pPr>
            <a:r>
              <a:rPr lang="hu-HU" sz="1400" dirty="0">
                <a:solidFill>
                  <a:schemeClr val="tx2">
                    <a:lumMod val="95000"/>
                    <a:lumOff val="5000"/>
                  </a:schemeClr>
                </a:solidFill>
              </a:rPr>
              <a:t> 	beépített</a:t>
            </a:r>
            <a:r>
              <a:rPr lang="hu-HU" sz="1400" dirty="0">
                <a:solidFill>
                  <a:schemeClr val="tx2"/>
                </a:solidFill>
              </a:rPr>
              <a:t> </a:t>
            </a:r>
            <a:r>
              <a:rPr lang="hu-HU" sz="1400" b="1" dirty="0">
                <a:solidFill>
                  <a:schemeClr val="tx2"/>
                </a:solidFill>
              </a:rPr>
              <a:t>3’-&gt;5’ </a:t>
            </a:r>
            <a:r>
              <a:rPr lang="hu-HU" sz="1400" b="1" dirty="0" err="1">
                <a:solidFill>
                  <a:schemeClr val="tx2"/>
                </a:solidFill>
              </a:rPr>
              <a:t>exonukleáz</a:t>
            </a:r>
            <a:r>
              <a:rPr lang="hu-HU" sz="1400" b="1" dirty="0">
                <a:solidFill>
                  <a:schemeClr val="tx2"/>
                </a:solidFill>
              </a:rPr>
              <a:t> </a:t>
            </a:r>
            <a:r>
              <a:rPr lang="hu-HU" sz="1400" dirty="0">
                <a:solidFill>
                  <a:schemeClr val="tx2">
                    <a:lumMod val="95000"/>
                    <a:lumOff val="5000"/>
                  </a:schemeClr>
                </a:solidFill>
              </a:rPr>
              <a:t>aktivitás és nagy </a:t>
            </a:r>
            <a:r>
              <a:rPr lang="hu-HU" sz="1400" dirty="0" err="1">
                <a:solidFill>
                  <a:schemeClr val="tx2">
                    <a:lumMod val="95000"/>
                    <a:lumOff val="5000"/>
                  </a:schemeClr>
                </a:solidFill>
              </a:rPr>
              <a:t>processzivitás</a:t>
            </a:r>
            <a:endParaRPr lang="hu-HU" dirty="0">
              <a:solidFill>
                <a:schemeClr val="tx2"/>
              </a:solidFill>
            </a:endParaRPr>
          </a:p>
          <a:p>
            <a:pPr>
              <a:spcBef>
                <a:spcPts val="2400"/>
              </a:spcBef>
              <a:defRPr/>
            </a:pPr>
            <a:r>
              <a:rPr lang="hu-HU" dirty="0">
                <a:solidFill>
                  <a:schemeClr val="tx2"/>
                </a:solidFill>
              </a:rPr>
              <a:t>a </a:t>
            </a:r>
            <a:r>
              <a:rPr lang="hu-HU" dirty="0">
                <a:solidFill>
                  <a:srgbClr val="DA9100"/>
                </a:solidFill>
              </a:rPr>
              <a:t>DNS </a:t>
            </a:r>
            <a:r>
              <a:rPr lang="hu-HU" dirty="0" err="1">
                <a:solidFill>
                  <a:srgbClr val="DA9100"/>
                </a:solidFill>
              </a:rPr>
              <a:t>polimeráz</a:t>
            </a:r>
            <a:r>
              <a:rPr lang="hu-HU" dirty="0">
                <a:solidFill>
                  <a:srgbClr val="DA9100"/>
                </a:solidFill>
              </a:rPr>
              <a:t> I </a:t>
            </a:r>
            <a:r>
              <a:rPr lang="hu-HU" dirty="0">
                <a:solidFill>
                  <a:schemeClr val="tx2"/>
                </a:solidFill>
              </a:rPr>
              <a:t>(</a:t>
            </a:r>
            <a:r>
              <a:rPr lang="hu-HU" i="1" dirty="0" err="1">
                <a:solidFill>
                  <a:schemeClr val="tx2"/>
                </a:solidFill>
              </a:rPr>
              <a:t>pol</a:t>
            </a:r>
            <a:r>
              <a:rPr lang="hu-HU" i="1" dirty="0">
                <a:solidFill>
                  <a:schemeClr val="tx2"/>
                </a:solidFill>
              </a:rPr>
              <a:t> </a:t>
            </a:r>
            <a:r>
              <a:rPr lang="hu-HU" i="1" dirty="0" err="1">
                <a:solidFill>
                  <a:schemeClr val="tx2"/>
                </a:solidFill>
              </a:rPr>
              <a:t>I</a:t>
            </a:r>
            <a:r>
              <a:rPr lang="hu-HU" dirty="0">
                <a:solidFill>
                  <a:schemeClr val="tx2"/>
                </a:solidFill>
              </a:rPr>
              <a:t> vagy </a:t>
            </a:r>
            <a:r>
              <a:rPr lang="hu-HU" dirty="0" err="1">
                <a:solidFill>
                  <a:schemeClr val="tx2"/>
                </a:solidFill>
              </a:rPr>
              <a:t>Kornberg</a:t>
            </a:r>
            <a:r>
              <a:rPr lang="hu-HU" dirty="0">
                <a:solidFill>
                  <a:schemeClr val="tx2"/>
                </a:solidFill>
              </a:rPr>
              <a:t> enzim) elemészti az RNS primereket és befejezi az elmaradó szál szintézisét.  </a:t>
            </a:r>
            <a:r>
              <a:rPr lang="hu-HU" sz="1400" dirty="0">
                <a:solidFill>
                  <a:srgbClr val="DA9100"/>
                </a:solidFill>
              </a:rPr>
              <a:t>Nem lehet a </a:t>
            </a:r>
            <a:r>
              <a:rPr lang="hu-HU" sz="1400" dirty="0" err="1">
                <a:solidFill>
                  <a:srgbClr val="DA9100"/>
                </a:solidFill>
              </a:rPr>
              <a:t>replikáció</a:t>
            </a:r>
            <a:r>
              <a:rPr lang="hu-HU" sz="1400" dirty="0">
                <a:solidFill>
                  <a:srgbClr val="DA9100"/>
                </a:solidFill>
              </a:rPr>
              <a:t> fő enzime</a:t>
            </a:r>
            <a:endParaRPr lang="hu-HU" dirty="0">
              <a:solidFill>
                <a:srgbClr val="DA9100"/>
              </a:solidFill>
            </a:endParaRPr>
          </a:p>
          <a:p>
            <a:pPr algn="l">
              <a:defRPr/>
            </a:pPr>
            <a:endParaRPr lang="hu-HU" sz="1400" dirty="0">
              <a:solidFill>
                <a:schemeClr val="tx2"/>
              </a:solidFill>
            </a:endParaRPr>
          </a:p>
          <a:p>
            <a:pPr lvl="1">
              <a:lnSpc>
                <a:spcPts val="2200"/>
              </a:lnSpc>
              <a:buFont typeface="Wingdings" pitchFamily="2" charset="2"/>
              <a:buChar char="Ø"/>
              <a:defRPr/>
            </a:pPr>
            <a:r>
              <a:rPr lang="hu-HU" sz="1400" b="1" dirty="0">
                <a:solidFill>
                  <a:schemeClr val="tx2"/>
                </a:solidFill>
              </a:rPr>
              <a:t> 	5’ -&gt;3’ </a:t>
            </a:r>
            <a:r>
              <a:rPr lang="hu-HU" sz="1400" b="1" dirty="0" err="1">
                <a:solidFill>
                  <a:schemeClr val="tx2"/>
                </a:solidFill>
              </a:rPr>
              <a:t>polimeráz</a:t>
            </a:r>
            <a:r>
              <a:rPr lang="hu-HU" sz="1400" b="1" dirty="0">
                <a:solidFill>
                  <a:schemeClr val="tx2"/>
                </a:solidFill>
              </a:rPr>
              <a:t> </a:t>
            </a:r>
            <a:r>
              <a:rPr lang="hu-HU" sz="1400" dirty="0">
                <a:solidFill>
                  <a:schemeClr val="tx2"/>
                </a:solidFill>
              </a:rPr>
              <a:t>aktivitás </a:t>
            </a:r>
            <a:r>
              <a:rPr lang="hu-HU" sz="1400" dirty="0">
                <a:solidFill>
                  <a:schemeClr val="tx2"/>
                </a:solidFill>
                <a:sym typeface="Wingdings" pitchFamily="2" charset="2"/>
              </a:rPr>
              <a:t></a:t>
            </a:r>
            <a:r>
              <a:rPr lang="hu-HU" sz="1400" dirty="0">
                <a:solidFill>
                  <a:schemeClr val="tx2"/>
                </a:solidFill>
              </a:rPr>
              <a:t> új </a:t>
            </a:r>
            <a:r>
              <a:rPr lang="hu-HU" sz="1400" dirty="0" err="1">
                <a:solidFill>
                  <a:schemeClr val="tx2"/>
                </a:solidFill>
              </a:rPr>
              <a:t>nukleotidok</a:t>
            </a:r>
            <a:r>
              <a:rPr lang="hu-HU" sz="1400" dirty="0">
                <a:solidFill>
                  <a:schemeClr val="tx2"/>
                </a:solidFill>
              </a:rPr>
              <a:t> beépítése</a:t>
            </a:r>
          </a:p>
          <a:p>
            <a:pPr lvl="1">
              <a:lnSpc>
                <a:spcPts val="2200"/>
              </a:lnSpc>
              <a:buFont typeface="Wingdings" pitchFamily="2" charset="2"/>
              <a:buChar char="Ø"/>
              <a:defRPr/>
            </a:pPr>
            <a:r>
              <a:rPr lang="hu-HU" sz="1400" b="1" dirty="0">
                <a:solidFill>
                  <a:schemeClr val="tx2"/>
                </a:solidFill>
              </a:rPr>
              <a:t> 	3’-&gt;5’ </a:t>
            </a:r>
            <a:r>
              <a:rPr lang="hu-HU" sz="1400" b="1" dirty="0" err="1">
                <a:solidFill>
                  <a:schemeClr val="tx2"/>
                </a:solidFill>
              </a:rPr>
              <a:t>exonukleáz</a:t>
            </a:r>
            <a:r>
              <a:rPr lang="hu-HU" sz="1400" b="1" dirty="0">
                <a:solidFill>
                  <a:schemeClr val="tx2"/>
                </a:solidFill>
              </a:rPr>
              <a:t> </a:t>
            </a:r>
            <a:r>
              <a:rPr lang="hu-HU" sz="1400" dirty="0">
                <a:solidFill>
                  <a:schemeClr val="tx2"/>
                </a:solidFill>
              </a:rPr>
              <a:t>aktivitás </a:t>
            </a:r>
            <a:r>
              <a:rPr lang="hu-HU" sz="1400" dirty="0">
                <a:solidFill>
                  <a:schemeClr val="tx2"/>
                </a:solidFill>
                <a:sym typeface="Wingdings" pitchFamily="2" charset="2"/>
              </a:rPr>
              <a:t> </a:t>
            </a:r>
            <a:r>
              <a:rPr lang="hu-HU" sz="1400" dirty="0">
                <a:solidFill>
                  <a:schemeClr val="tx2"/>
                </a:solidFill>
              </a:rPr>
              <a:t>a hibásan beépített </a:t>
            </a:r>
            <a:r>
              <a:rPr lang="hu-HU" sz="1400" dirty="0" err="1">
                <a:solidFill>
                  <a:schemeClr val="tx2"/>
                </a:solidFill>
              </a:rPr>
              <a:t>nukleotid</a:t>
            </a:r>
            <a:r>
              <a:rPr lang="hu-HU" sz="1400" dirty="0">
                <a:solidFill>
                  <a:schemeClr val="tx2"/>
                </a:solidFill>
              </a:rPr>
              <a:t> eltávolítása</a:t>
            </a:r>
          </a:p>
          <a:p>
            <a:pPr lvl="1">
              <a:lnSpc>
                <a:spcPts val="2200"/>
              </a:lnSpc>
              <a:buFont typeface="Wingdings" pitchFamily="2" charset="2"/>
              <a:buChar char="Ø"/>
              <a:defRPr/>
            </a:pPr>
            <a:r>
              <a:rPr lang="hu-HU" sz="1400" b="1" dirty="0">
                <a:solidFill>
                  <a:srgbClr val="FF0000"/>
                </a:solidFill>
              </a:rPr>
              <a:t> 	5’ -&gt;3’ </a:t>
            </a:r>
            <a:r>
              <a:rPr lang="hu-HU" sz="1400" b="1" dirty="0" err="1">
                <a:solidFill>
                  <a:srgbClr val="FF0000"/>
                </a:solidFill>
              </a:rPr>
              <a:t>exonukleáz</a:t>
            </a:r>
            <a:r>
              <a:rPr lang="hu-HU" sz="1400" b="1" dirty="0">
                <a:solidFill>
                  <a:srgbClr val="FF0000"/>
                </a:solidFill>
              </a:rPr>
              <a:t> </a:t>
            </a:r>
            <a:r>
              <a:rPr lang="hu-HU" sz="1400" dirty="0">
                <a:solidFill>
                  <a:srgbClr val="FF0000"/>
                </a:solidFill>
              </a:rPr>
              <a:t>aktivitás</a:t>
            </a:r>
            <a:r>
              <a:rPr lang="hu-HU" sz="1400" dirty="0">
                <a:solidFill>
                  <a:schemeClr val="tx2"/>
                </a:solidFill>
              </a:rPr>
              <a:t> </a:t>
            </a:r>
            <a:r>
              <a:rPr lang="hu-HU" sz="1400" dirty="0">
                <a:solidFill>
                  <a:schemeClr val="tx2"/>
                </a:solidFill>
                <a:sym typeface="Wingdings" pitchFamily="2" charset="2"/>
              </a:rPr>
              <a:t> </a:t>
            </a:r>
            <a:r>
              <a:rPr lang="hu-HU" sz="1400" dirty="0">
                <a:solidFill>
                  <a:schemeClr val="tx2"/>
                </a:solidFill>
              </a:rPr>
              <a:t>hibajavítás és az RNS primerek eltávolítása </a:t>
            </a:r>
          </a:p>
          <a:p>
            <a:pPr algn="l">
              <a:spcBef>
                <a:spcPct val="50000"/>
              </a:spcBef>
              <a:defRPr/>
            </a:pPr>
            <a:r>
              <a:rPr lang="hu-HU" sz="1400" dirty="0">
                <a:solidFill>
                  <a:schemeClr val="tx2"/>
                </a:solidFill>
              </a:rPr>
              <a:t> </a:t>
            </a:r>
          </a:p>
        </p:txBody>
      </p:sp>
      <p:sp>
        <p:nvSpPr>
          <p:cNvPr id="45100" name="Rectangle 50"/>
          <p:cNvSpPr>
            <a:spLocks noChangeArrowheads="1"/>
          </p:cNvSpPr>
          <p:nvPr/>
        </p:nvSpPr>
        <p:spPr bwMode="auto">
          <a:xfrm>
            <a:off x="1740815" y="395289"/>
            <a:ext cx="86421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hu-HU" altLang="hu-HU" sz="2400" b="1">
                <a:solidFill>
                  <a:srgbClr val="990000"/>
                </a:solidFill>
                <a:latin typeface="Comic Sans MS" panose="030F0702030302020204" pitchFamily="66" charset="0"/>
              </a:rPr>
              <a:t>Az </a:t>
            </a:r>
            <a:r>
              <a:rPr lang="hu-HU" altLang="hu-HU" sz="2400" b="1" i="1">
                <a:solidFill>
                  <a:srgbClr val="990000"/>
                </a:solidFill>
                <a:latin typeface="Comic Sans MS" panose="030F0702030302020204" pitchFamily="66" charset="0"/>
              </a:rPr>
              <a:t>E.coli</a:t>
            </a:r>
            <a:r>
              <a:rPr lang="hu-HU" altLang="hu-HU" sz="2400" b="1">
                <a:solidFill>
                  <a:srgbClr val="990000"/>
                </a:solidFill>
                <a:latin typeface="Comic Sans MS" panose="030F0702030302020204" pitchFamily="66" charset="0"/>
              </a:rPr>
              <a:t> DNS replikációjában két polimeráz vesz részt </a:t>
            </a:r>
          </a:p>
        </p:txBody>
      </p:sp>
      <p:sp>
        <p:nvSpPr>
          <p:cNvPr id="45101" name="Line 51"/>
          <p:cNvSpPr>
            <a:spLocks noChangeShapeType="1"/>
          </p:cNvSpPr>
          <p:nvPr/>
        </p:nvSpPr>
        <p:spPr bwMode="auto">
          <a:xfrm>
            <a:off x="5434013" y="5257800"/>
            <a:ext cx="596900" cy="0"/>
          </a:xfrm>
          <a:prstGeom prst="line">
            <a:avLst/>
          </a:prstGeom>
          <a:noFill/>
          <a:ln w="57150">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endParaRPr lang="hu-HU"/>
          </a:p>
        </p:txBody>
      </p:sp>
      <p:sp>
        <p:nvSpPr>
          <p:cNvPr id="2" name="Slide Number Placeholder 1"/>
          <p:cNvSpPr>
            <a:spLocks noGrp="1"/>
          </p:cNvSpPr>
          <p:nvPr>
            <p:ph type="sldNum" sz="quarter" idx="12"/>
          </p:nvPr>
        </p:nvSpPr>
        <p:spPr/>
        <p:txBody>
          <a:bodyPr/>
          <a:lstStyle/>
          <a:p>
            <a:fld id="{2C88D5BA-023E-4888-9D07-061E169F2D9F}" type="slidenum">
              <a:rPr lang="hu-HU" smtClean="0"/>
              <a:t>43</a:t>
            </a:fld>
            <a:endParaRPr lang="hu-HU"/>
          </a:p>
        </p:txBody>
      </p:sp>
    </p:spTree>
    <p:extLst>
      <p:ext uri="{BB962C8B-B14F-4D97-AF65-F5344CB8AC3E}">
        <p14:creationId xmlns:p14="http://schemas.microsoft.com/office/powerpoint/2010/main" val="288861106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2079625" y="622300"/>
            <a:ext cx="7958138" cy="649288"/>
          </a:xfrm>
        </p:spPr>
        <p:txBody>
          <a:bodyPr/>
          <a:lstStyle/>
          <a:p>
            <a:pPr eaLnBrk="1" hangingPunct="1"/>
            <a:r>
              <a:rPr lang="hu-HU" altLang="hu-HU" sz="2400" b="1">
                <a:solidFill>
                  <a:srgbClr val="990000"/>
                </a:solidFill>
                <a:latin typeface="Comic Sans MS" panose="030F0702030302020204" pitchFamily="66" charset="0"/>
              </a:rPr>
              <a:t>A Polimeráz III enzim hibajavítása</a:t>
            </a:r>
          </a:p>
        </p:txBody>
      </p:sp>
      <p:pic>
        <p:nvPicPr>
          <p:cNvPr id="46083" name="Picture 3" descr="F08-37_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2814" y="2125664"/>
            <a:ext cx="7826375" cy="260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4" name="Text Box 4"/>
          <p:cNvSpPr txBox="1">
            <a:spLocks noChangeArrowheads="1"/>
          </p:cNvSpPr>
          <p:nvPr/>
        </p:nvSpPr>
        <p:spPr bwMode="auto">
          <a:xfrm>
            <a:off x="1776414" y="4972050"/>
            <a:ext cx="8688387"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hu-HU" altLang="hu-HU" sz="2000">
                <a:latin typeface="Comic Sans MS" panose="030F0702030302020204" pitchFamily="66" charset="0"/>
              </a:rPr>
              <a:t>A </a:t>
            </a:r>
            <a:r>
              <a:rPr lang="hu-HU" altLang="hu-HU" sz="2000" i="1">
                <a:latin typeface="Comic Sans MS" panose="030F0702030302020204" pitchFamily="66" charset="0"/>
              </a:rPr>
              <a:t>pol III</a:t>
            </a:r>
            <a:r>
              <a:rPr lang="hu-HU" altLang="hu-HU" sz="2000">
                <a:latin typeface="Comic Sans MS" panose="030F0702030302020204" pitchFamily="66" charset="0"/>
              </a:rPr>
              <a:t>  </a:t>
            </a:r>
            <a:r>
              <a:rPr lang="hu-HU" altLang="hu-HU" sz="2400">
                <a:latin typeface="Comic Sans MS" panose="030F0702030302020204" pitchFamily="66" charset="0"/>
                <a:cs typeface="Times New Roman" panose="02020603050405020304" pitchFamily="18" charset="0"/>
              </a:rPr>
              <a:t>ε</a:t>
            </a:r>
            <a:r>
              <a:rPr lang="hu-HU" altLang="hu-HU" sz="2000">
                <a:latin typeface="Comic Sans MS" panose="030F0702030302020204" pitchFamily="66" charset="0"/>
              </a:rPr>
              <a:t>  (epszilon) alegysége végzi annak ellenőrzését, hogy nem történt-e hiba a szintézis során. A hibásan beépített (rosszul párosodó) nukleotidokat azonnal kivágja. A kivágás visszalépést igényel, ezért annak iránya 3’     5’</a:t>
            </a:r>
          </a:p>
        </p:txBody>
      </p:sp>
      <p:sp>
        <p:nvSpPr>
          <p:cNvPr id="46085" name="Line 5"/>
          <p:cNvSpPr>
            <a:spLocks noChangeShapeType="1"/>
          </p:cNvSpPr>
          <p:nvPr/>
        </p:nvSpPr>
        <p:spPr bwMode="auto">
          <a:xfrm flipV="1">
            <a:off x="1954214" y="2244725"/>
            <a:ext cx="2651125" cy="0"/>
          </a:xfrm>
          <a:prstGeom prst="line">
            <a:avLst/>
          </a:prstGeom>
          <a:noFill/>
          <a:ln w="28575">
            <a:solidFill>
              <a:srgbClr val="000099"/>
            </a:solidFill>
            <a:round/>
            <a:headEnd/>
            <a:tailEnd type="triangle" w="med" len="med"/>
          </a:ln>
          <a:extLst>
            <a:ext uri="{909E8E84-426E-40DD-AFC4-6F175D3DCCD1}">
              <a14:hiddenFill xmlns:a14="http://schemas.microsoft.com/office/drawing/2010/main">
                <a:noFill/>
              </a14:hiddenFill>
            </a:ext>
          </a:extLst>
        </p:spPr>
        <p:txBody>
          <a:bodyPr/>
          <a:lstStyle/>
          <a:p>
            <a:endParaRPr lang="hu-HU"/>
          </a:p>
        </p:txBody>
      </p:sp>
      <p:sp>
        <p:nvSpPr>
          <p:cNvPr id="46086" name="Text Box 6"/>
          <p:cNvSpPr txBox="1">
            <a:spLocks noChangeArrowheads="1"/>
          </p:cNvSpPr>
          <p:nvPr/>
        </p:nvSpPr>
        <p:spPr bwMode="auto">
          <a:xfrm>
            <a:off x="1922463" y="1760538"/>
            <a:ext cx="2673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hu-HU" altLang="hu-HU" sz="1800">
                <a:solidFill>
                  <a:srgbClr val="000099"/>
                </a:solidFill>
                <a:latin typeface="Arial" panose="020B0604020202020204" pitchFamily="34" charset="0"/>
              </a:rPr>
              <a:t>szintézis iránya 5’        3’</a:t>
            </a:r>
            <a:endParaRPr lang="en-GB" altLang="hu-HU" sz="1800">
              <a:solidFill>
                <a:srgbClr val="000099"/>
              </a:solidFill>
              <a:latin typeface="Arial" panose="020B0604020202020204" pitchFamily="34" charset="0"/>
            </a:endParaRPr>
          </a:p>
        </p:txBody>
      </p:sp>
      <p:sp>
        <p:nvSpPr>
          <p:cNvPr id="46087" name="Line 7"/>
          <p:cNvSpPr>
            <a:spLocks noChangeShapeType="1"/>
          </p:cNvSpPr>
          <p:nvPr/>
        </p:nvSpPr>
        <p:spPr bwMode="auto">
          <a:xfrm>
            <a:off x="3963989" y="1935163"/>
            <a:ext cx="219075" cy="0"/>
          </a:xfrm>
          <a:prstGeom prst="line">
            <a:avLst/>
          </a:prstGeom>
          <a:noFill/>
          <a:ln w="9525">
            <a:solidFill>
              <a:srgbClr val="000099"/>
            </a:solidFill>
            <a:round/>
            <a:headEnd/>
            <a:tailEnd type="triangle" w="med" len="med"/>
          </a:ln>
          <a:extLst>
            <a:ext uri="{909E8E84-426E-40DD-AFC4-6F175D3DCCD1}">
              <a14:hiddenFill xmlns:a14="http://schemas.microsoft.com/office/drawing/2010/main">
                <a:noFill/>
              </a14:hiddenFill>
            </a:ext>
          </a:extLst>
        </p:spPr>
        <p:txBody>
          <a:bodyPr/>
          <a:lstStyle/>
          <a:p>
            <a:endParaRPr lang="hu-HU"/>
          </a:p>
        </p:txBody>
      </p:sp>
      <p:sp>
        <p:nvSpPr>
          <p:cNvPr id="46088" name="Line 8"/>
          <p:cNvSpPr>
            <a:spLocks noChangeShapeType="1"/>
          </p:cNvSpPr>
          <p:nvPr/>
        </p:nvSpPr>
        <p:spPr bwMode="auto">
          <a:xfrm flipH="1">
            <a:off x="7854950" y="2279650"/>
            <a:ext cx="2636838" cy="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hu-HU"/>
          </a:p>
        </p:txBody>
      </p:sp>
      <p:sp>
        <p:nvSpPr>
          <p:cNvPr id="46089" name="Text Box 9"/>
          <p:cNvSpPr txBox="1">
            <a:spLocks noChangeArrowheads="1"/>
          </p:cNvSpPr>
          <p:nvPr/>
        </p:nvSpPr>
        <p:spPr bwMode="auto">
          <a:xfrm>
            <a:off x="8056563" y="1855788"/>
            <a:ext cx="2571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hu-HU" altLang="hu-HU" sz="1800">
                <a:solidFill>
                  <a:srgbClr val="FF0000"/>
                </a:solidFill>
                <a:latin typeface="Arial" panose="020B0604020202020204" pitchFamily="34" charset="0"/>
              </a:rPr>
              <a:t>kivágás iránya 3’        5’</a:t>
            </a:r>
            <a:endParaRPr lang="en-GB" altLang="hu-HU" sz="1800">
              <a:solidFill>
                <a:srgbClr val="FF0000"/>
              </a:solidFill>
              <a:latin typeface="Arial" panose="020B0604020202020204" pitchFamily="34" charset="0"/>
            </a:endParaRPr>
          </a:p>
        </p:txBody>
      </p:sp>
      <p:sp>
        <p:nvSpPr>
          <p:cNvPr id="46090" name="Line 10"/>
          <p:cNvSpPr>
            <a:spLocks noChangeShapeType="1"/>
          </p:cNvSpPr>
          <p:nvPr/>
        </p:nvSpPr>
        <p:spPr bwMode="auto">
          <a:xfrm>
            <a:off x="9982201" y="2054225"/>
            <a:ext cx="269875"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hu-HU"/>
          </a:p>
        </p:txBody>
      </p:sp>
      <p:sp>
        <p:nvSpPr>
          <p:cNvPr id="46091" name="Line 11"/>
          <p:cNvSpPr>
            <a:spLocks noChangeShapeType="1"/>
          </p:cNvSpPr>
          <p:nvPr/>
        </p:nvSpPr>
        <p:spPr bwMode="auto">
          <a:xfrm>
            <a:off x="5627688" y="6092825"/>
            <a:ext cx="254000" cy="0"/>
          </a:xfrm>
          <a:prstGeom prst="line">
            <a:avLst/>
          </a:prstGeom>
          <a:noFill/>
          <a:ln w="9525">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endParaRPr lang="hu-HU"/>
          </a:p>
        </p:txBody>
      </p:sp>
      <p:sp>
        <p:nvSpPr>
          <p:cNvPr id="2" name="Slide Number Placeholder 1"/>
          <p:cNvSpPr>
            <a:spLocks noGrp="1"/>
          </p:cNvSpPr>
          <p:nvPr>
            <p:ph type="sldNum" sz="quarter" idx="12"/>
          </p:nvPr>
        </p:nvSpPr>
        <p:spPr/>
        <p:txBody>
          <a:bodyPr/>
          <a:lstStyle/>
          <a:p>
            <a:fld id="{2C88D5BA-023E-4888-9D07-061E169F2D9F}" type="slidenum">
              <a:rPr lang="hu-HU" smtClean="0"/>
              <a:t>44</a:t>
            </a:fld>
            <a:endParaRPr lang="hu-HU"/>
          </a:p>
        </p:txBody>
      </p:sp>
    </p:spTree>
    <p:extLst>
      <p:ext uri="{BB962C8B-B14F-4D97-AF65-F5344CB8AC3E}">
        <p14:creationId xmlns:p14="http://schemas.microsoft.com/office/powerpoint/2010/main" val="154486529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1887538" y="146051"/>
            <a:ext cx="8420100" cy="644525"/>
          </a:xfrm>
        </p:spPr>
        <p:txBody>
          <a:bodyPr/>
          <a:lstStyle/>
          <a:p>
            <a:pPr eaLnBrk="1" hangingPunct="1"/>
            <a:r>
              <a:rPr lang="hu-HU" altLang="hu-HU" sz="2400" b="1">
                <a:solidFill>
                  <a:srgbClr val="990000"/>
                </a:solidFill>
                <a:latin typeface="Comic Sans MS" panose="030F0702030302020204" pitchFamily="66" charset="0"/>
              </a:rPr>
              <a:t>Az elmaradó szál szintézise</a:t>
            </a:r>
          </a:p>
        </p:txBody>
      </p:sp>
      <p:grpSp>
        <p:nvGrpSpPr>
          <p:cNvPr id="47107" name="Group 3"/>
          <p:cNvGrpSpPr>
            <a:grpSpLocks/>
          </p:cNvGrpSpPr>
          <p:nvPr/>
        </p:nvGrpSpPr>
        <p:grpSpPr bwMode="auto">
          <a:xfrm>
            <a:off x="1335088" y="969964"/>
            <a:ext cx="9714560" cy="5300663"/>
            <a:chOff x="49" y="529"/>
            <a:chExt cx="5648" cy="3339"/>
          </a:xfrm>
        </p:grpSpPr>
        <p:pic>
          <p:nvPicPr>
            <p:cNvPr id="47109" name="Picture 4" descr="F08-30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 y="768"/>
              <a:ext cx="5648" cy="2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0" name="Text Box 5"/>
            <p:cNvSpPr txBox="1">
              <a:spLocks noChangeArrowheads="1"/>
            </p:cNvSpPr>
            <p:nvPr/>
          </p:nvSpPr>
          <p:spPr bwMode="auto">
            <a:xfrm>
              <a:off x="397" y="818"/>
              <a:ext cx="585"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hu-HU" altLang="hu-HU" sz="1600" b="1">
                  <a:solidFill>
                    <a:schemeClr val="tx2"/>
                  </a:solidFill>
                  <a:latin typeface="Arial" panose="020B0604020202020204" pitchFamily="34" charset="0"/>
                </a:rPr>
                <a:t>régi szál</a:t>
              </a:r>
              <a:endParaRPr lang="en-GB" altLang="hu-HU" sz="1600" b="1">
                <a:solidFill>
                  <a:schemeClr val="tx2"/>
                </a:solidFill>
                <a:latin typeface="Arial" panose="020B0604020202020204" pitchFamily="34" charset="0"/>
              </a:endParaRPr>
            </a:p>
          </p:txBody>
        </p:sp>
        <p:sp>
          <p:nvSpPr>
            <p:cNvPr id="47111" name="Text Box 6"/>
            <p:cNvSpPr txBox="1">
              <a:spLocks noChangeArrowheads="1"/>
            </p:cNvSpPr>
            <p:nvPr/>
          </p:nvSpPr>
          <p:spPr bwMode="auto">
            <a:xfrm>
              <a:off x="1868" y="1439"/>
              <a:ext cx="737"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hu-HU" altLang="hu-HU" sz="1600" b="1">
                  <a:solidFill>
                    <a:schemeClr val="tx2"/>
                  </a:solidFill>
                  <a:latin typeface="Arial" panose="020B0604020202020204" pitchFamily="34" charset="0"/>
                </a:rPr>
                <a:t>vezető szál</a:t>
              </a:r>
              <a:endParaRPr lang="en-GB" altLang="hu-HU" sz="1600" b="1">
                <a:solidFill>
                  <a:schemeClr val="tx2"/>
                </a:solidFill>
                <a:latin typeface="Arial" panose="020B0604020202020204" pitchFamily="34" charset="0"/>
              </a:endParaRPr>
            </a:p>
          </p:txBody>
        </p:sp>
        <p:sp>
          <p:nvSpPr>
            <p:cNvPr id="47112" name="Text Box 7"/>
            <p:cNvSpPr txBox="1">
              <a:spLocks noChangeArrowheads="1"/>
            </p:cNvSpPr>
            <p:nvPr/>
          </p:nvSpPr>
          <p:spPr bwMode="auto">
            <a:xfrm>
              <a:off x="1837" y="1103"/>
              <a:ext cx="897"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hu-HU" altLang="hu-HU" sz="1600" b="1">
                  <a:solidFill>
                    <a:schemeClr val="tx2"/>
                  </a:solidFill>
                  <a:latin typeface="Arial" panose="020B0604020202020204" pitchFamily="34" charset="0"/>
                </a:rPr>
                <a:t>elmaradó szál</a:t>
              </a:r>
              <a:endParaRPr lang="en-GB" altLang="hu-HU" sz="1600" b="1">
                <a:solidFill>
                  <a:schemeClr val="tx2"/>
                </a:solidFill>
                <a:latin typeface="Arial" panose="020B0604020202020204" pitchFamily="34" charset="0"/>
              </a:endParaRPr>
            </a:p>
          </p:txBody>
        </p:sp>
        <p:sp>
          <p:nvSpPr>
            <p:cNvPr id="47113" name="Text Box 8"/>
            <p:cNvSpPr txBox="1">
              <a:spLocks noChangeArrowheads="1"/>
            </p:cNvSpPr>
            <p:nvPr/>
          </p:nvSpPr>
          <p:spPr bwMode="auto">
            <a:xfrm>
              <a:off x="165" y="1792"/>
              <a:ext cx="983"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hu-HU" altLang="hu-HU" sz="1600" b="1">
                  <a:solidFill>
                    <a:schemeClr val="tx2"/>
                  </a:solidFill>
                  <a:latin typeface="Arial" panose="020B0604020202020204" pitchFamily="34" charset="0"/>
                </a:rPr>
                <a:t>a villa mozgása</a:t>
              </a:r>
              <a:endParaRPr lang="en-GB" altLang="hu-HU" sz="1600" b="1">
                <a:solidFill>
                  <a:schemeClr val="tx2"/>
                </a:solidFill>
                <a:latin typeface="Arial" panose="020B0604020202020204" pitchFamily="34" charset="0"/>
              </a:endParaRPr>
            </a:p>
          </p:txBody>
        </p:sp>
        <p:sp>
          <p:nvSpPr>
            <p:cNvPr id="47114" name="Text Box 9"/>
            <p:cNvSpPr txBox="1">
              <a:spLocks noChangeArrowheads="1"/>
            </p:cNvSpPr>
            <p:nvPr/>
          </p:nvSpPr>
          <p:spPr bwMode="auto">
            <a:xfrm>
              <a:off x="3651" y="529"/>
              <a:ext cx="1969"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hu-HU" altLang="hu-HU" sz="1800" b="1">
                  <a:solidFill>
                    <a:schemeClr val="tx2"/>
                  </a:solidFill>
                  <a:latin typeface="Comic Sans MS" panose="030F0702030302020204" pitchFamily="66" charset="0"/>
                </a:rPr>
                <a:t>Az elmaradó szál szintézise:</a:t>
              </a:r>
              <a:endParaRPr lang="en-GB" altLang="hu-HU" sz="1800" b="1">
                <a:solidFill>
                  <a:schemeClr val="tx2"/>
                </a:solidFill>
                <a:latin typeface="Comic Sans MS" panose="030F0702030302020204" pitchFamily="66" charset="0"/>
              </a:endParaRPr>
            </a:p>
          </p:txBody>
        </p:sp>
        <p:sp>
          <p:nvSpPr>
            <p:cNvPr id="47115" name="Text Box 10"/>
            <p:cNvSpPr txBox="1">
              <a:spLocks noChangeArrowheads="1"/>
            </p:cNvSpPr>
            <p:nvPr/>
          </p:nvSpPr>
          <p:spPr bwMode="auto">
            <a:xfrm>
              <a:off x="4040" y="806"/>
              <a:ext cx="602"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hu-HU" altLang="hu-HU" sz="1600" b="1">
                  <a:solidFill>
                    <a:schemeClr val="tx2"/>
                  </a:solidFill>
                  <a:latin typeface="Comic Sans MS" panose="030F0702030302020204" pitchFamily="66" charset="0"/>
                </a:rPr>
                <a:t>régi szál</a:t>
              </a:r>
              <a:endParaRPr lang="en-GB" altLang="hu-HU" sz="1600" b="1">
                <a:solidFill>
                  <a:schemeClr val="tx2"/>
                </a:solidFill>
                <a:latin typeface="Comic Sans MS" panose="030F0702030302020204" pitchFamily="66" charset="0"/>
              </a:endParaRPr>
            </a:p>
          </p:txBody>
        </p:sp>
        <p:sp>
          <p:nvSpPr>
            <p:cNvPr id="47116" name="Text Box 11"/>
            <p:cNvSpPr txBox="1">
              <a:spLocks noChangeArrowheads="1"/>
            </p:cNvSpPr>
            <p:nvPr/>
          </p:nvSpPr>
          <p:spPr bwMode="auto">
            <a:xfrm>
              <a:off x="3913" y="1355"/>
              <a:ext cx="788"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hu-HU" altLang="hu-HU" sz="1600" b="1">
                  <a:solidFill>
                    <a:schemeClr val="tx2"/>
                  </a:solidFill>
                  <a:latin typeface="Comic Sans MS" panose="030F0702030302020204" pitchFamily="66" charset="0"/>
                </a:rPr>
                <a:t>RNS primer</a:t>
              </a:r>
              <a:endParaRPr lang="en-GB" altLang="hu-HU" sz="1600" b="1">
                <a:solidFill>
                  <a:schemeClr val="tx2"/>
                </a:solidFill>
                <a:latin typeface="Comic Sans MS" panose="030F0702030302020204" pitchFamily="66" charset="0"/>
              </a:endParaRPr>
            </a:p>
          </p:txBody>
        </p:sp>
        <p:sp>
          <p:nvSpPr>
            <p:cNvPr id="47117" name="Text Box 12"/>
            <p:cNvSpPr txBox="1">
              <a:spLocks noChangeArrowheads="1"/>
            </p:cNvSpPr>
            <p:nvPr/>
          </p:nvSpPr>
          <p:spPr bwMode="auto">
            <a:xfrm>
              <a:off x="3975" y="2110"/>
              <a:ext cx="536"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hu-HU" altLang="hu-HU" sz="1600" b="1">
                  <a:solidFill>
                    <a:schemeClr val="tx2"/>
                  </a:solidFill>
                  <a:latin typeface="Comic Sans MS" panose="030F0702030302020204" pitchFamily="66" charset="0"/>
                </a:rPr>
                <a:t>új DNS</a:t>
              </a:r>
              <a:endParaRPr lang="en-GB" altLang="hu-HU" sz="1600" b="1">
                <a:solidFill>
                  <a:schemeClr val="tx2"/>
                </a:solidFill>
                <a:latin typeface="Comic Sans MS" panose="030F0702030302020204" pitchFamily="66" charset="0"/>
              </a:endParaRPr>
            </a:p>
          </p:txBody>
        </p:sp>
        <p:sp>
          <p:nvSpPr>
            <p:cNvPr id="47118" name="Text Box 13"/>
            <p:cNvSpPr txBox="1">
              <a:spLocks noChangeArrowheads="1"/>
            </p:cNvSpPr>
            <p:nvPr/>
          </p:nvSpPr>
          <p:spPr bwMode="auto">
            <a:xfrm>
              <a:off x="4732" y="2042"/>
              <a:ext cx="633"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hu-HU" altLang="hu-HU" sz="1600" b="1">
                  <a:solidFill>
                    <a:schemeClr val="tx2"/>
                  </a:solidFill>
                  <a:latin typeface="Comic Sans MS" panose="030F0702030302020204" pitchFamily="66" charset="0"/>
                </a:rPr>
                <a:t>Okazaki</a:t>
              </a:r>
            </a:p>
            <a:p>
              <a:pPr eaLnBrk="1" hangingPunct="1">
                <a:spcBef>
                  <a:spcPct val="0"/>
                </a:spcBef>
                <a:buFontTx/>
                <a:buNone/>
              </a:pPr>
              <a:r>
                <a:rPr lang="hu-HU" altLang="hu-HU" sz="1600" b="1">
                  <a:solidFill>
                    <a:schemeClr val="tx2"/>
                  </a:solidFill>
                  <a:latin typeface="Comic Sans MS" panose="030F0702030302020204" pitchFamily="66" charset="0"/>
                </a:rPr>
                <a:t>fragment</a:t>
              </a:r>
              <a:endParaRPr lang="en-GB" altLang="hu-HU" sz="1600" b="1">
                <a:solidFill>
                  <a:schemeClr val="tx2"/>
                </a:solidFill>
                <a:latin typeface="Comic Sans MS" panose="030F0702030302020204" pitchFamily="66" charset="0"/>
              </a:endParaRPr>
            </a:p>
          </p:txBody>
        </p:sp>
        <p:sp>
          <p:nvSpPr>
            <p:cNvPr id="47119" name="Text Box 14"/>
            <p:cNvSpPr txBox="1">
              <a:spLocks noChangeArrowheads="1"/>
            </p:cNvSpPr>
            <p:nvPr/>
          </p:nvSpPr>
          <p:spPr bwMode="auto">
            <a:xfrm>
              <a:off x="4556" y="3655"/>
              <a:ext cx="460"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hu-HU" altLang="hu-HU" sz="1600" b="1">
                  <a:solidFill>
                    <a:schemeClr val="tx2"/>
                  </a:solidFill>
                  <a:latin typeface="Comic Sans MS" panose="030F0702030302020204" pitchFamily="66" charset="0"/>
                </a:rPr>
                <a:t>ligálás</a:t>
              </a:r>
              <a:endParaRPr lang="en-GB" altLang="hu-HU" sz="1600" b="1">
                <a:solidFill>
                  <a:schemeClr val="tx2"/>
                </a:solidFill>
                <a:latin typeface="Comic Sans MS" panose="030F0702030302020204" pitchFamily="66" charset="0"/>
              </a:endParaRPr>
            </a:p>
          </p:txBody>
        </p:sp>
        <p:sp>
          <p:nvSpPr>
            <p:cNvPr id="47120" name="Text Box 15"/>
            <p:cNvSpPr txBox="1">
              <a:spLocks noChangeArrowheads="1"/>
            </p:cNvSpPr>
            <p:nvPr/>
          </p:nvSpPr>
          <p:spPr bwMode="auto">
            <a:xfrm>
              <a:off x="3519" y="979"/>
              <a:ext cx="372"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hu-HU" altLang="hu-HU">
                  <a:solidFill>
                    <a:schemeClr val="tx2"/>
                  </a:solidFill>
                  <a:latin typeface="Arial" panose="020B0604020202020204" pitchFamily="34" charset="0"/>
                </a:rPr>
                <a:t>1.,</a:t>
              </a:r>
            </a:p>
          </p:txBody>
        </p:sp>
        <p:sp>
          <p:nvSpPr>
            <p:cNvPr id="47121" name="Text Box 16"/>
            <p:cNvSpPr txBox="1">
              <a:spLocks noChangeArrowheads="1"/>
            </p:cNvSpPr>
            <p:nvPr/>
          </p:nvSpPr>
          <p:spPr bwMode="auto">
            <a:xfrm>
              <a:off x="3551" y="1634"/>
              <a:ext cx="372"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hu-HU" altLang="hu-HU">
                  <a:solidFill>
                    <a:schemeClr val="tx2"/>
                  </a:solidFill>
                  <a:latin typeface="Arial" panose="020B0604020202020204" pitchFamily="34" charset="0"/>
                </a:rPr>
                <a:t>2.,</a:t>
              </a:r>
            </a:p>
          </p:txBody>
        </p:sp>
        <p:sp>
          <p:nvSpPr>
            <p:cNvPr id="47122" name="Text Box 17"/>
            <p:cNvSpPr txBox="1">
              <a:spLocks noChangeArrowheads="1"/>
            </p:cNvSpPr>
            <p:nvPr/>
          </p:nvSpPr>
          <p:spPr bwMode="auto">
            <a:xfrm>
              <a:off x="3560" y="2536"/>
              <a:ext cx="372"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hu-HU" altLang="hu-HU">
                  <a:solidFill>
                    <a:schemeClr val="tx2"/>
                  </a:solidFill>
                  <a:latin typeface="Arial" panose="020B0604020202020204" pitchFamily="34" charset="0"/>
                </a:rPr>
                <a:t>3.,</a:t>
              </a:r>
            </a:p>
          </p:txBody>
        </p:sp>
        <p:sp>
          <p:nvSpPr>
            <p:cNvPr id="47123" name="Text Box 18"/>
            <p:cNvSpPr txBox="1">
              <a:spLocks noChangeArrowheads="1"/>
            </p:cNvSpPr>
            <p:nvPr/>
          </p:nvSpPr>
          <p:spPr bwMode="auto">
            <a:xfrm>
              <a:off x="3551" y="3291"/>
              <a:ext cx="372"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hu-HU" altLang="hu-HU">
                  <a:solidFill>
                    <a:schemeClr val="tx2"/>
                  </a:solidFill>
                  <a:latin typeface="Arial" panose="020B0604020202020204" pitchFamily="34" charset="0"/>
                </a:rPr>
                <a:t>4.,</a:t>
              </a:r>
            </a:p>
          </p:txBody>
        </p:sp>
      </p:grpSp>
      <p:sp>
        <p:nvSpPr>
          <p:cNvPr id="47108" name="Text Box 19"/>
          <p:cNvSpPr txBox="1">
            <a:spLocks noChangeArrowheads="1"/>
          </p:cNvSpPr>
          <p:nvPr/>
        </p:nvSpPr>
        <p:spPr bwMode="auto">
          <a:xfrm>
            <a:off x="1858964" y="3741739"/>
            <a:ext cx="5077031"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hu-HU" altLang="hu-HU" sz="1800">
                <a:solidFill>
                  <a:schemeClr val="tx2"/>
                </a:solidFill>
                <a:latin typeface="Comic Sans MS" panose="030F0702030302020204" pitchFamily="66" charset="0"/>
              </a:rPr>
              <a:t>A vezető szál szintézise folytonos </a:t>
            </a:r>
          </a:p>
          <a:p>
            <a:pPr eaLnBrk="1" hangingPunct="1">
              <a:spcBef>
                <a:spcPct val="0"/>
              </a:spcBef>
              <a:buFontTx/>
              <a:buNone/>
            </a:pPr>
            <a:r>
              <a:rPr lang="hu-HU" altLang="hu-HU" sz="1800">
                <a:solidFill>
                  <a:schemeClr val="tx2"/>
                </a:solidFill>
                <a:latin typeface="Comic Sans MS" panose="030F0702030302020204" pitchFamily="66" charset="0"/>
              </a:rPr>
              <a:t>Az elmaradó szálon:</a:t>
            </a:r>
          </a:p>
          <a:p>
            <a:pPr eaLnBrk="1" hangingPunct="1">
              <a:spcBef>
                <a:spcPct val="0"/>
              </a:spcBef>
              <a:buFontTx/>
              <a:buNone/>
            </a:pPr>
            <a:r>
              <a:rPr lang="hu-HU" altLang="hu-HU" sz="1800">
                <a:solidFill>
                  <a:schemeClr val="tx2"/>
                </a:solidFill>
                <a:latin typeface="Comic Sans MS" panose="030F0702030302020204" pitchFamily="66" charset="0"/>
              </a:rPr>
              <a:t>   1., A </a:t>
            </a:r>
            <a:r>
              <a:rPr lang="hu-HU" altLang="hu-HU" sz="1800" i="1">
                <a:solidFill>
                  <a:schemeClr val="tx2"/>
                </a:solidFill>
                <a:latin typeface="Comic Sans MS" panose="030F0702030302020204" pitchFamily="66" charset="0"/>
              </a:rPr>
              <a:t>primáz</a:t>
            </a:r>
            <a:r>
              <a:rPr lang="hu-HU" altLang="hu-HU" sz="1800">
                <a:solidFill>
                  <a:schemeClr val="tx2"/>
                </a:solidFill>
                <a:latin typeface="Comic Sans MS" panose="030F0702030302020204" pitchFamily="66" charset="0"/>
              </a:rPr>
              <a:t> RNS templátokat szintetizál.</a:t>
            </a:r>
          </a:p>
          <a:p>
            <a:pPr eaLnBrk="1" hangingPunct="1">
              <a:spcBef>
                <a:spcPct val="0"/>
              </a:spcBef>
              <a:buFontTx/>
              <a:buNone/>
            </a:pPr>
            <a:r>
              <a:rPr lang="hu-HU" altLang="hu-HU" sz="1800">
                <a:solidFill>
                  <a:schemeClr val="tx2"/>
                </a:solidFill>
                <a:latin typeface="Comic Sans MS" panose="030F0702030302020204" pitchFamily="66" charset="0"/>
              </a:rPr>
              <a:t>   2., A DNS </a:t>
            </a:r>
            <a:r>
              <a:rPr lang="hu-HU" altLang="hu-HU" sz="1800" i="1">
                <a:solidFill>
                  <a:schemeClr val="tx2"/>
                </a:solidFill>
                <a:latin typeface="Comic Sans MS" panose="030F0702030302020204" pitchFamily="66" charset="0"/>
              </a:rPr>
              <a:t>polimeráz III</a:t>
            </a:r>
            <a:r>
              <a:rPr lang="hu-HU" altLang="hu-HU" sz="1800">
                <a:solidFill>
                  <a:schemeClr val="tx2"/>
                </a:solidFill>
                <a:latin typeface="Comic Sans MS" panose="030F0702030302020204" pitchFamily="66" charset="0"/>
              </a:rPr>
              <a:t> DNS-t szintetizál </a:t>
            </a:r>
          </a:p>
          <a:p>
            <a:pPr eaLnBrk="1" hangingPunct="1">
              <a:spcBef>
                <a:spcPct val="0"/>
              </a:spcBef>
              <a:buFontTx/>
              <a:buNone/>
            </a:pPr>
            <a:r>
              <a:rPr lang="hu-HU" altLang="hu-HU" sz="1800">
                <a:solidFill>
                  <a:schemeClr val="tx2"/>
                </a:solidFill>
                <a:latin typeface="Comic Sans MS" panose="030F0702030302020204" pitchFamily="66" charset="0"/>
              </a:rPr>
              <a:t>        a primer folytatásaként</a:t>
            </a:r>
          </a:p>
          <a:p>
            <a:pPr eaLnBrk="1" hangingPunct="1">
              <a:spcBef>
                <a:spcPct val="0"/>
              </a:spcBef>
              <a:buFontTx/>
              <a:buNone/>
            </a:pPr>
            <a:r>
              <a:rPr lang="hu-HU" altLang="hu-HU" sz="1800">
                <a:solidFill>
                  <a:schemeClr val="tx2"/>
                </a:solidFill>
                <a:latin typeface="Comic Sans MS" panose="030F0702030302020204" pitchFamily="66" charset="0"/>
              </a:rPr>
              <a:t>   3., A DNS </a:t>
            </a:r>
            <a:r>
              <a:rPr lang="hu-HU" altLang="hu-HU" sz="1800" i="1">
                <a:solidFill>
                  <a:schemeClr val="tx2"/>
                </a:solidFill>
                <a:latin typeface="Comic Sans MS" panose="030F0702030302020204" pitchFamily="66" charset="0"/>
              </a:rPr>
              <a:t>polimeráz I</a:t>
            </a:r>
            <a:r>
              <a:rPr lang="hu-HU" altLang="hu-HU" sz="1800">
                <a:solidFill>
                  <a:schemeClr val="tx2"/>
                </a:solidFill>
                <a:latin typeface="Comic Sans MS" panose="030F0702030302020204" pitchFamily="66" charset="0"/>
              </a:rPr>
              <a:t> eltávolítja az előtte</a:t>
            </a:r>
          </a:p>
          <a:p>
            <a:pPr eaLnBrk="1" hangingPunct="1">
              <a:spcBef>
                <a:spcPct val="0"/>
              </a:spcBef>
              <a:buFontTx/>
              <a:buNone/>
            </a:pPr>
            <a:r>
              <a:rPr lang="hu-HU" altLang="hu-HU" sz="1800">
                <a:solidFill>
                  <a:schemeClr val="tx2"/>
                </a:solidFill>
                <a:latin typeface="Comic Sans MS" panose="030F0702030302020204" pitchFamily="66" charset="0"/>
              </a:rPr>
              <a:t>        lévő RNS darabot és befejezi a láncot</a:t>
            </a:r>
          </a:p>
          <a:p>
            <a:pPr eaLnBrk="1" hangingPunct="1">
              <a:spcBef>
                <a:spcPct val="0"/>
              </a:spcBef>
              <a:buFontTx/>
              <a:buNone/>
            </a:pPr>
            <a:r>
              <a:rPr lang="hu-HU" altLang="hu-HU" sz="1800">
                <a:solidFill>
                  <a:schemeClr val="tx2"/>
                </a:solidFill>
                <a:latin typeface="Comic Sans MS" panose="030F0702030302020204" pitchFamily="66" charset="0"/>
              </a:rPr>
              <a:t>   4., A DNS </a:t>
            </a:r>
            <a:r>
              <a:rPr lang="hu-HU" altLang="hu-HU" sz="1800" i="1">
                <a:solidFill>
                  <a:schemeClr val="tx2"/>
                </a:solidFill>
                <a:latin typeface="Comic Sans MS" panose="030F0702030302020204" pitchFamily="66" charset="0"/>
              </a:rPr>
              <a:t>ligáz</a:t>
            </a:r>
            <a:r>
              <a:rPr lang="hu-HU" altLang="hu-HU" sz="1800">
                <a:solidFill>
                  <a:schemeClr val="tx2"/>
                </a:solidFill>
                <a:latin typeface="Comic Sans MS" panose="030F0702030302020204" pitchFamily="66" charset="0"/>
              </a:rPr>
              <a:t> összekapcsolja a különálló</a:t>
            </a:r>
          </a:p>
          <a:p>
            <a:pPr eaLnBrk="1" hangingPunct="1">
              <a:spcBef>
                <a:spcPct val="0"/>
              </a:spcBef>
              <a:buFontTx/>
              <a:buNone/>
            </a:pPr>
            <a:r>
              <a:rPr lang="hu-HU" altLang="hu-HU" sz="1800">
                <a:solidFill>
                  <a:schemeClr val="tx2"/>
                </a:solidFill>
                <a:latin typeface="Comic Sans MS" panose="030F0702030302020204" pitchFamily="66" charset="0"/>
              </a:rPr>
              <a:t>        DNS darabokat</a:t>
            </a:r>
            <a:endParaRPr lang="en-GB" altLang="hu-HU" sz="1800">
              <a:solidFill>
                <a:schemeClr val="tx2"/>
              </a:solidFill>
              <a:latin typeface="Comic Sans MS" panose="030F0702030302020204" pitchFamily="66" charset="0"/>
            </a:endParaRPr>
          </a:p>
        </p:txBody>
      </p:sp>
      <p:sp>
        <p:nvSpPr>
          <p:cNvPr id="2" name="Slide Number Placeholder 1"/>
          <p:cNvSpPr>
            <a:spLocks noGrp="1"/>
          </p:cNvSpPr>
          <p:nvPr>
            <p:ph type="sldNum" sz="quarter" idx="12"/>
          </p:nvPr>
        </p:nvSpPr>
        <p:spPr/>
        <p:txBody>
          <a:bodyPr/>
          <a:lstStyle/>
          <a:p>
            <a:fld id="{2C88D5BA-023E-4888-9D07-061E169F2D9F}" type="slidenum">
              <a:rPr lang="hu-HU" smtClean="0"/>
              <a:t>45</a:t>
            </a:fld>
            <a:endParaRPr lang="hu-HU"/>
          </a:p>
        </p:txBody>
      </p:sp>
    </p:spTree>
    <p:extLst>
      <p:ext uri="{BB962C8B-B14F-4D97-AF65-F5344CB8AC3E}">
        <p14:creationId xmlns:p14="http://schemas.microsoft.com/office/powerpoint/2010/main" val="410045990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F08-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9688" y="742950"/>
            <a:ext cx="4297362" cy="585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1" name="Text Box 3"/>
          <p:cNvSpPr txBox="1">
            <a:spLocks noChangeArrowheads="1"/>
          </p:cNvSpPr>
          <p:nvPr/>
        </p:nvSpPr>
        <p:spPr bwMode="auto">
          <a:xfrm>
            <a:off x="1804988" y="150814"/>
            <a:ext cx="795442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hu-HU" altLang="hu-HU" sz="2400" b="1">
                <a:solidFill>
                  <a:srgbClr val="990000"/>
                </a:solidFill>
                <a:latin typeface="Comic Sans MS" panose="030F0702030302020204" pitchFamily="66" charset="0"/>
              </a:rPr>
              <a:t>A replikáció az Okazaki fragmentekkel és a ligázzal</a:t>
            </a:r>
            <a:endParaRPr lang="en-GB" altLang="hu-HU" sz="2400" b="1">
              <a:solidFill>
                <a:srgbClr val="990000"/>
              </a:solidFill>
              <a:latin typeface="Comic Sans MS" panose="030F0702030302020204" pitchFamily="66" charset="0"/>
            </a:endParaRPr>
          </a:p>
        </p:txBody>
      </p:sp>
      <p:pic>
        <p:nvPicPr>
          <p:cNvPr id="48132" name="Picture 4" descr="F08-29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94425" y="2509839"/>
            <a:ext cx="4567238"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3" name="Text Box 5"/>
          <p:cNvSpPr txBox="1">
            <a:spLocks noChangeArrowheads="1"/>
          </p:cNvSpPr>
          <p:nvPr/>
        </p:nvSpPr>
        <p:spPr bwMode="auto">
          <a:xfrm>
            <a:off x="6945313" y="1779589"/>
            <a:ext cx="27350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hu-HU" altLang="hu-HU" sz="2400">
                <a:solidFill>
                  <a:schemeClr val="tx2"/>
                </a:solidFill>
                <a:latin typeface="Comic Sans MS" panose="030F0702030302020204" pitchFamily="66" charset="0"/>
              </a:rPr>
              <a:t>A </a:t>
            </a:r>
            <a:r>
              <a:rPr lang="hu-HU" altLang="hu-HU" sz="2400">
                <a:solidFill>
                  <a:srgbClr val="FF0000"/>
                </a:solidFill>
                <a:latin typeface="Comic Sans MS" panose="030F0702030302020204" pitchFamily="66" charset="0"/>
              </a:rPr>
              <a:t>ligáz</a:t>
            </a:r>
            <a:r>
              <a:rPr lang="hu-HU" altLang="hu-HU" sz="2400">
                <a:solidFill>
                  <a:schemeClr val="tx2"/>
                </a:solidFill>
                <a:latin typeface="Comic Sans MS" panose="030F0702030302020204" pitchFamily="66" charset="0"/>
              </a:rPr>
              <a:t> működése:</a:t>
            </a:r>
            <a:endParaRPr lang="en-GB" altLang="hu-HU" sz="2400">
              <a:solidFill>
                <a:schemeClr val="tx2"/>
              </a:solidFill>
              <a:latin typeface="Comic Sans MS" panose="030F0702030302020204" pitchFamily="66" charset="0"/>
            </a:endParaRPr>
          </a:p>
        </p:txBody>
      </p:sp>
      <p:sp>
        <p:nvSpPr>
          <p:cNvPr id="48134" name="Line 6"/>
          <p:cNvSpPr>
            <a:spLocks noChangeShapeType="1"/>
          </p:cNvSpPr>
          <p:nvPr/>
        </p:nvSpPr>
        <p:spPr bwMode="auto">
          <a:xfrm>
            <a:off x="8202613" y="3302001"/>
            <a:ext cx="0" cy="665163"/>
          </a:xfrm>
          <a:prstGeom prst="line">
            <a:avLst/>
          </a:prstGeom>
          <a:noFill/>
          <a:ln w="19050">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endParaRPr lang="hu-HU"/>
          </a:p>
        </p:txBody>
      </p:sp>
      <p:sp>
        <p:nvSpPr>
          <p:cNvPr id="48135" name="Text Box 7"/>
          <p:cNvSpPr txBox="1">
            <a:spLocks noChangeArrowheads="1"/>
          </p:cNvSpPr>
          <p:nvPr/>
        </p:nvSpPr>
        <p:spPr bwMode="auto">
          <a:xfrm>
            <a:off x="8299450" y="3406775"/>
            <a:ext cx="150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hu-HU" altLang="hu-HU" sz="2000">
                <a:solidFill>
                  <a:srgbClr val="FF0000"/>
                </a:solidFill>
                <a:latin typeface="Comic Sans MS" panose="030F0702030302020204" pitchFamily="66" charset="0"/>
              </a:rPr>
              <a:t>ligáz + ATP</a:t>
            </a:r>
            <a:endParaRPr lang="en-GB" altLang="hu-HU" sz="2000">
              <a:solidFill>
                <a:srgbClr val="FF0000"/>
              </a:solidFill>
              <a:latin typeface="Comic Sans MS" panose="030F0702030302020204" pitchFamily="66" charset="0"/>
            </a:endParaRPr>
          </a:p>
        </p:txBody>
      </p:sp>
      <p:sp>
        <p:nvSpPr>
          <p:cNvPr id="2" name="Slide Number Placeholder 1"/>
          <p:cNvSpPr>
            <a:spLocks noGrp="1"/>
          </p:cNvSpPr>
          <p:nvPr>
            <p:ph type="sldNum" sz="quarter" idx="12"/>
          </p:nvPr>
        </p:nvSpPr>
        <p:spPr/>
        <p:txBody>
          <a:bodyPr/>
          <a:lstStyle/>
          <a:p>
            <a:fld id="{2C88D5BA-023E-4888-9D07-061E169F2D9F}" type="slidenum">
              <a:rPr lang="hu-HU" smtClean="0"/>
              <a:t>46</a:t>
            </a:fld>
            <a:endParaRPr lang="hu-HU"/>
          </a:p>
        </p:txBody>
      </p:sp>
    </p:spTree>
    <p:extLst>
      <p:ext uri="{BB962C8B-B14F-4D97-AF65-F5344CB8AC3E}">
        <p14:creationId xmlns:p14="http://schemas.microsoft.com/office/powerpoint/2010/main" val="336095717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1884363" y="46039"/>
            <a:ext cx="8420100" cy="657225"/>
          </a:xfrm>
        </p:spPr>
        <p:txBody>
          <a:bodyPr/>
          <a:lstStyle/>
          <a:p>
            <a:pPr eaLnBrk="1" hangingPunct="1"/>
            <a:r>
              <a:rPr lang="hu-HU" altLang="hu-HU" sz="2400" b="1">
                <a:solidFill>
                  <a:srgbClr val="990000"/>
                </a:solidFill>
                <a:latin typeface="Comic Sans MS" panose="030F0702030302020204" pitchFamily="66" charset="0"/>
              </a:rPr>
              <a:t>A szintézist egyetlen </a:t>
            </a:r>
            <a:r>
              <a:rPr lang="hu-HU" altLang="hu-HU" sz="2400" b="1" i="1">
                <a:solidFill>
                  <a:srgbClr val="990000"/>
                </a:solidFill>
                <a:latin typeface="Comic Sans MS" panose="030F0702030302020204" pitchFamily="66" charset="0"/>
              </a:rPr>
              <a:t>polIII </a:t>
            </a:r>
            <a:r>
              <a:rPr lang="hu-HU" altLang="hu-HU" sz="2400" b="1">
                <a:solidFill>
                  <a:srgbClr val="990000"/>
                </a:solidFill>
                <a:latin typeface="Comic Sans MS" panose="030F0702030302020204" pitchFamily="66" charset="0"/>
              </a:rPr>
              <a:t>dimer végzi</a:t>
            </a:r>
          </a:p>
        </p:txBody>
      </p:sp>
      <p:sp>
        <p:nvSpPr>
          <p:cNvPr id="49155" name="Text Box 3"/>
          <p:cNvSpPr txBox="1">
            <a:spLocks noChangeArrowheads="1"/>
          </p:cNvSpPr>
          <p:nvPr/>
        </p:nvSpPr>
        <p:spPr bwMode="auto">
          <a:xfrm>
            <a:off x="1539875" y="5672139"/>
            <a:ext cx="899795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hu-HU" altLang="hu-HU" sz="1800">
                <a:solidFill>
                  <a:schemeClr val="tx2"/>
                </a:solidFill>
                <a:latin typeface="Comic Sans MS" panose="030F0702030302020204" pitchFamily="66" charset="0"/>
              </a:rPr>
              <a:t>Az elmaradó szál templátjának </a:t>
            </a:r>
            <a:r>
              <a:rPr lang="hu-HU" altLang="hu-HU" sz="1800" u="sng">
                <a:solidFill>
                  <a:schemeClr val="tx2"/>
                </a:solidFill>
                <a:latin typeface="Comic Sans MS" panose="030F0702030302020204" pitchFamily="66" charset="0"/>
              </a:rPr>
              <a:t>kihurkolódása</a:t>
            </a:r>
            <a:r>
              <a:rPr lang="hu-HU" altLang="hu-HU" sz="1800">
                <a:solidFill>
                  <a:schemeClr val="tx2"/>
                </a:solidFill>
                <a:latin typeface="Comic Sans MS" panose="030F0702030302020204" pitchFamily="66" charset="0"/>
              </a:rPr>
              <a:t> lehetővé teszi, hogy a replikációs villához kapcsolódó </a:t>
            </a:r>
            <a:r>
              <a:rPr lang="hu-HU" altLang="hu-HU" sz="1800" i="1">
                <a:solidFill>
                  <a:srgbClr val="FF0000"/>
                </a:solidFill>
                <a:latin typeface="Comic Sans MS" panose="030F0702030302020204" pitchFamily="66" charset="0"/>
              </a:rPr>
              <a:t>pol III</a:t>
            </a:r>
            <a:r>
              <a:rPr lang="hu-HU" altLang="hu-HU" sz="1800">
                <a:solidFill>
                  <a:srgbClr val="FF0000"/>
                </a:solidFill>
                <a:latin typeface="Comic Sans MS" panose="030F0702030302020204" pitchFamily="66" charset="0"/>
              </a:rPr>
              <a:t> holoenzim-dimer</a:t>
            </a:r>
            <a:r>
              <a:rPr lang="hu-HU" altLang="hu-HU" sz="1800">
                <a:solidFill>
                  <a:schemeClr val="tx2"/>
                </a:solidFill>
                <a:latin typeface="Comic Sans MS" panose="030F0702030302020204" pitchFamily="66" charset="0"/>
              </a:rPr>
              <a:t> mindkét utódszálat a villa irányában szintetizálhassa</a:t>
            </a:r>
          </a:p>
        </p:txBody>
      </p:sp>
      <p:grpSp>
        <p:nvGrpSpPr>
          <p:cNvPr id="49156" name="Group 4"/>
          <p:cNvGrpSpPr>
            <a:grpSpLocks/>
          </p:cNvGrpSpPr>
          <p:nvPr/>
        </p:nvGrpSpPr>
        <p:grpSpPr bwMode="auto">
          <a:xfrm>
            <a:off x="2671763" y="928688"/>
            <a:ext cx="6483350" cy="4805362"/>
            <a:chOff x="470" y="473"/>
            <a:chExt cx="3770" cy="3027"/>
          </a:xfrm>
        </p:grpSpPr>
        <p:pic>
          <p:nvPicPr>
            <p:cNvPr id="49158" name="Picture 5" descr="F08-31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4" y="473"/>
              <a:ext cx="3386" cy="3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9" name="Line 6"/>
            <p:cNvSpPr>
              <a:spLocks noChangeShapeType="1"/>
            </p:cNvSpPr>
            <p:nvPr/>
          </p:nvSpPr>
          <p:spPr bwMode="auto">
            <a:xfrm flipV="1">
              <a:off x="831" y="2282"/>
              <a:ext cx="389" cy="860"/>
            </a:xfrm>
            <a:prstGeom prst="line">
              <a:avLst/>
            </a:prstGeom>
            <a:noFill/>
            <a:ln w="952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hu-HU"/>
            </a:p>
          </p:txBody>
        </p:sp>
        <p:sp>
          <p:nvSpPr>
            <p:cNvPr id="49160" name="Text Box 7"/>
            <p:cNvSpPr txBox="1">
              <a:spLocks noChangeArrowheads="1"/>
            </p:cNvSpPr>
            <p:nvPr/>
          </p:nvSpPr>
          <p:spPr bwMode="auto">
            <a:xfrm>
              <a:off x="470" y="2457"/>
              <a:ext cx="503"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hu-HU" altLang="hu-HU" sz="1800">
                  <a:solidFill>
                    <a:schemeClr val="accent2"/>
                  </a:solidFill>
                  <a:latin typeface="Arial" panose="020B0604020202020204" pitchFamily="34" charset="0"/>
                </a:rPr>
                <a:t>vezető</a:t>
              </a:r>
            </a:p>
            <a:p>
              <a:pPr eaLnBrk="1" hangingPunct="1">
                <a:spcBef>
                  <a:spcPct val="0"/>
                </a:spcBef>
                <a:buFontTx/>
                <a:buNone/>
              </a:pPr>
              <a:r>
                <a:rPr lang="hu-HU" altLang="hu-HU" sz="1800">
                  <a:solidFill>
                    <a:schemeClr val="accent2"/>
                  </a:solidFill>
                  <a:latin typeface="Arial" panose="020B0604020202020204" pitchFamily="34" charset="0"/>
                </a:rPr>
                <a:t>szál</a:t>
              </a:r>
              <a:endParaRPr lang="en-GB" altLang="hu-HU" sz="1800">
                <a:solidFill>
                  <a:schemeClr val="accent2"/>
                </a:solidFill>
                <a:latin typeface="Arial" panose="020B0604020202020204" pitchFamily="34" charset="0"/>
              </a:endParaRPr>
            </a:p>
          </p:txBody>
        </p:sp>
        <p:sp>
          <p:nvSpPr>
            <p:cNvPr id="49161" name="Line 8"/>
            <p:cNvSpPr>
              <a:spLocks noChangeShapeType="1"/>
            </p:cNvSpPr>
            <p:nvPr/>
          </p:nvSpPr>
          <p:spPr bwMode="auto">
            <a:xfrm>
              <a:off x="2054" y="2641"/>
              <a:ext cx="194" cy="598"/>
            </a:xfrm>
            <a:prstGeom prst="line">
              <a:avLst/>
            </a:prstGeom>
            <a:noFill/>
            <a:ln w="952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hu-HU"/>
            </a:p>
          </p:txBody>
        </p:sp>
        <p:sp>
          <p:nvSpPr>
            <p:cNvPr id="49162" name="Text Box 9"/>
            <p:cNvSpPr txBox="1">
              <a:spLocks noChangeArrowheads="1"/>
            </p:cNvSpPr>
            <p:nvPr/>
          </p:nvSpPr>
          <p:spPr bwMode="auto">
            <a:xfrm>
              <a:off x="1438" y="2840"/>
              <a:ext cx="682"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hu-HU" altLang="hu-HU" sz="1800">
                  <a:solidFill>
                    <a:schemeClr val="accent2"/>
                  </a:solidFill>
                  <a:latin typeface="Arial" panose="020B0604020202020204" pitchFamily="34" charset="0"/>
                </a:rPr>
                <a:t>elmaradó</a:t>
              </a:r>
            </a:p>
            <a:p>
              <a:pPr eaLnBrk="1" hangingPunct="1">
                <a:spcBef>
                  <a:spcPct val="0"/>
                </a:spcBef>
                <a:buFontTx/>
                <a:buNone/>
              </a:pPr>
              <a:r>
                <a:rPr lang="hu-HU" altLang="hu-HU" sz="1800">
                  <a:solidFill>
                    <a:schemeClr val="accent2"/>
                  </a:solidFill>
                  <a:latin typeface="Arial" panose="020B0604020202020204" pitchFamily="34" charset="0"/>
                </a:rPr>
                <a:t>         szál</a:t>
              </a:r>
              <a:endParaRPr lang="en-GB" altLang="hu-HU" sz="1800">
                <a:solidFill>
                  <a:schemeClr val="accent2"/>
                </a:solidFill>
                <a:latin typeface="Arial" panose="020B0604020202020204" pitchFamily="34" charset="0"/>
              </a:endParaRPr>
            </a:p>
          </p:txBody>
        </p:sp>
        <p:sp>
          <p:nvSpPr>
            <p:cNvPr id="49163" name="Text Box 10"/>
            <p:cNvSpPr txBox="1">
              <a:spLocks noChangeArrowheads="1"/>
            </p:cNvSpPr>
            <p:nvPr/>
          </p:nvSpPr>
          <p:spPr bwMode="auto">
            <a:xfrm>
              <a:off x="2854" y="2252"/>
              <a:ext cx="1275"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hu-HU" altLang="hu-HU" sz="2400" b="1" i="1">
                  <a:solidFill>
                    <a:srgbClr val="FF0000"/>
                  </a:solidFill>
                  <a:latin typeface="Comic Sans MS" panose="030F0702030302020204" pitchFamily="66" charset="0"/>
                </a:rPr>
                <a:t>pol III</a:t>
              </a:r>
              <a:r>
                <a:rPr lang="hu-HU" altLang="hu-HU" sz="2400" b="1">
                  <a:solidFill>
                    <a:srgbClr val="FF0000"/>
                  </a:solidFill>
                  <a:latin typeface="Comic Sans MS" panose="030F0702030302020204" pitchFamily="66" charset="0"/>
                </a:rPr>
                <a:t> dimer</a:t>
              </a:r>
              <a:endParaRPr lang="en-GB" altLang="hu-HU" sz="2400" b="1">
                <a:solidFill>
                  <a:srgbClr val="FF0000"/>
                </a:solidFill>
                <a:latin typeface="Comic Sans MS" panose="030F0702030302020204" pitchFamily="66" charset="0"/>
              </a:endParaRPr>
            </a:p>
          </p:txBody>
        </p:sp>
      </p:grpSp>
      <p:sp>
        <p:nvSpPr>
          <p:cNvPr id="49157" name="Line 11"/>
          <p:cNvSpPr>
            <a:spLocks noChangeShapeType="1"/>
          </p:cNvSpPr>
          <p:nvPr/>
        </p:nvSpPr>
        <p:spPr bwMode="auto">
          <a:xfrm>
            <a:off x="7086600" y="2717800"/>
            <a:ext cx="382588" cy="0"/>
          </a:xfrm>
          <a:prstGeom prst="line">
            <a:avLst/>
          </a:prstGeom>
          <a:noFill/>
          <a:ln w="76200">
            <a:solidFill>
              <a:srgbClr val="FFCC66"/>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2" name="Slide Number Placeholder 1"/>
          <p:cNvSpPr>
            <a:spLocks noGrp="1"/>
          </p:cNvSpPr>
          <p:nvPr>
            <p:ph type="sldNum" sz="quarter" idx="12"/>
          </p:nvPr>
        </p:nvSpPr>
        <p:spPr/>
        <p:txBody>
          <a:bodyPr/>
          <a:lstStyle/>
          <a:p>
            <a:fld id="{2C88D5BA-023E-4888-9D07-061E169F2D9F}" type="slidenum">
              <a:rPr lang="hu-HU" smtClean="0"/>
              <a:t>47</a:t>
            </a:fld>
            <a:endParaRPr lang="hu-HU"/>
          </a:p>
        </p:txBody>
      </p:sp>
    </p:spTree>
    <p:extLst>
      <p:ext uri="{BB962C8B-B14F-4D97-AF65-F5344CB8AC3E}">
        <p14:creationId xmlns:p14="http://schemas.microsoft.com/office/powerpoint/2010/main" val="280787657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1873250" y="177801"/>
            <a:ext cx="8420100" cy="631825"/>
          </a:xfrm>
        </p:spPr>
        <p:txBody>
          <a:bodyPr/>
          <a:lstStyle/>
          <a:p>
            <a:pPr eaLnBrk="1" hangingPunct="1"/>
            <a:r>
              <a:rPr lang="hu-HU" altLang="hu-HU" sz="2400" b="1">
                <a:solidFill>
                  <a:srgbClr val="990000"/>
                </a:solidFill>
                <a:latin typeface="Comic Sans MS" panose="030F0702030302020204" pitchFamily="66" charset="0"/>
              </a:rPr>
              <a:t>A szintézis segítői: helikázok és topoizomerázok</a:t>
            </a:r>
          </a:p>
        </p:txBody>
      </p:sp>
      <p:pic>
        <p:nvPicPr>
          <p:cNvPr id="50179" name="Picture 3" descr="F08-36_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2189" y="1671639"/>
            <a:ext cx="7824787" cy="244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0" name="Text Box 4"/>
          <p:cNvSpPr txBox="1">
            <a:spLocks noChangeArrowheads="1"/>
          </p:cNvSpPr>
          <p:nvPr/>
        </p:nvSpPr>
        <p:spPr bwMode="auto">
          <a:xfrm>
            <a:off x="1517650" y="4632326"/>
            <a:ext cx="9163050"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hu-HU" altLang="hu-HU" sz="1800">
                <a:solidFill>
                  <a:schemeClr val="tx2"/>
                </a:solidFill>
                <a:latin typeface="Comic Sans MS" panose="030F0702030302020204" pitchFamily="66" charset="0"/>
              </a:rPr>
              <a:t>A kettős hélix </a:t>
            </a:r>
            <a:r>
              <a:rPr lang="hu-HU" altLang="hu-HU" sz="1800" u="sng">
                <a:solidFill>
                  <a:schemeClr val="tx2"/>
                </a:solidFill>
                <a:latin typeface="Comic Sans MS" panose="030F0702030302020204" pitchFamily="66" charset="0"/>
              </a:rPr>
              <a:t>széttekerését</a:t>
            </a:r>
            <a:r>
              <a:rPr lang="hu-HU" altLang="hu-HU" sz="1800">
                <a:solidFill>
                  <a:schemeClr val="tx2"/>
                </a:solidFill>
                <a:latin typeface="Comic Sans MS" panose="030F0702030302020204" pitchFamily="66" charset="0"/>
              </a:rPr>
              <a:t> a </a:t>
            </a:r>
            <a:r>
              <a:rPr lang="hu-HU" altLang="hu-HU" sz="1800" b="1">
                <a:solidFill>
                  <a:srgbClr val="990000"/>
                </a:solidFill>
                <a:latin typeface="Comic Sans MS" panose="030F0702030302020204" pitchFamily="66" charset="0"/>
              </a:rPr>
              <a:t>helikázok</a:t>
            </a:r>
            <a:r>
              <a:rPr lang="hu-HU" altLang="hu-HU" sz="1800">
                <a:solidFill>
                  <a:schemeClr val="tx2"/>
                </a:solidFill>
                <a:latin typeface="Comic Sans MS" panose="030F0702030302020204" pitchFamily="66" charset="0"/>
              </a:rPr>
              <a:t> végzik a hidrogén hidak bontásával</a:t>
            </a:r>
          </a:p>
          <a:p>
            <a:pPr eaLnBrk="1" hangingPunct="1">
              <a:spcBef>
                <a:spcPct val="50000"/>
              </a:spcBef>
              <a:buFontTx/>
              <a:buNone/>
            </a:pPr>
            <a:r>
              <a:rPr lang="hu-HU" altLang="hu-HU" sz="1800">
                <a:solidFill>
                  <a:schemeClr val="tx2"/>
                </a:solidFill>
                <a:latin typeface="Comic Sans MS" panose="030F0702030302020204" pitchFamily="66" charset="0"/>
              </a:rPr>
              <a:t>Ahogy a replikációs villában szétválnak a szülői szálak, a villa túloldalán lévő DNS szakasz pozitív irányban </a:t>
            </a:r>
            <a:r>
              <a:rPr lang="hu-HU" altLang="hu-HU" sz="1800" u="sng">
                <a:solidFill>
                  <a:schemeClr val="tx2"/>
                </a:solidFill>
                <a:latin typeface="Comic Sans MS" panose="030F0702030302020204" pitchFamily="66" charset="0"/>
              </a:rPr>
              <a:t>túltekeredik</a:t>
            </a:r>
            <a:r>
              <a:rPr lang="hu-HU" altLang="hu-HU" sz="1800">
                <a:solidFill>
                  <a:schemeClr val="tx2"/>
                </a:solidFill>
                <a:latin typeface="Comic Sans MS" panose="030F0702030302020204" pitchFamily="66" charset="0"/>
              </a:rPr>
              <a:t>. A </a:t>
            </a:r>
            <a:r>
              <a:rPr lang="hu-HU" altLang="hu-HU" sz="1800" b="1">
                <a:solidFill>
                  <a:srgbClr val="990000"/>
                </a:solidFill>
                <a:latin typeface="Comic Sans MS" panose="030F0702030302020204" pitchFamily="66" charset="0"/>
              </a:rPr>
              <a:t>topoizomeráz</a:t>
            </a:r>
            <a:r>
              <a:rPr lang="hu-HU" altLang="hu-HU" sz="1800">
                <a:solidFill>
                  <a:schemeClr val="tx2"/>
                </a:solidFill>
                <a:latin typeface="Comic Sans MS" panose="030F0702030302020204" pitchFamily="66" charset="0"/>
              </a:rPr>
              <a:t> </a:t>
            </a:r>
            <a:r>
              <a:rPr lang="hu-HU" altLang="hu-HU" sz="1800" u="sng">
                <a:solidFill>
                  <a:schemeClr val="tx2"/>
                </a:solidFill>
                <a:latin typeface="Comic Sans MS" panose="030F0702030302020204" pitchFamily="66" charset="0"/>
              </a:rPr>
              <a:t>oldja fel a feszültséget</a:t>
            </a:r>
            <a:r>
              <a:rPr lang="hu-HU" altLang="hu-HU" sz="1800">
                <a:solidFill>
                  <a:schemeClr val="tx2"/>
                </a:solidFill>
                <a:latin typeface="Comic Sans MS" panose="030F0702030302020204" pitchFamily="66" charset="0"/>
              </a:rPr>
              <a:t> olymódon mint egy forgó-láncszem. Az egyik szálat elvágja, azt a másik szál körül „kipörgeti”, majd a vágást vissza-ligálja.</a:t>
            </a:r>
          </a:p>
          <a:p>
            <a:pPr eaLnBrk="1" hangingPunct="1">
              <a:spcBef>
                <a:spcPct val="50000"/>
              </a:spcBef>
              <a:buFontTx/>
              <a:buNone/>
            </a:pPr>
            <a:endParaRPr lang="en-GB" altLang="hu-HU" sz="1800">
              <a:solidFill>
                <a:schemeClr val="tx2"/>
              </a:solidFill>
              <a:latin typeface="Comic Sans MS" panose="030F0702030302020204" pitchFamily="66" charset="0"/>
            </a:endParaRPr>
          </a:p>
        </p:txBody>
      </p:sp>
      <p:sp>
        <p:nvSpPr>
          <p:cNvPr id="50181" name="Text Box 5"/>
          <p:cNvSpPr txBox="1">
            <a:spLocks noChangeArrowheads="1"/>
          </p:cNvSpPr>
          <p:nvPr/>
        </p:nvSpPr>
        <p:spPr bwMode="auto">
          <a:xfrm>
            <a:off x="6610351" y="1065214"/>
            <a:ext cx="9763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hu-HU" altLang="hu-HU" sz="2000">
                <a:solidFill>
                  <a:srgbClr val="FF0000"/>
                </a:solidFill>
                <a:latin typeface="Arial" panose="020B0604020202020204" pitchFamily="34" charset="0"/>
              </a:rPr>
              <a:t>helikáz</a:t>
            </a:r>
            <a:endParaRPr lang="en-US" altLang="hu-HU" sz="2000">
              <a:solidFill>
                <a:srgbClr val="FF0000"/>
              </a:solidFill>
              <a:latin typeface="Arial" panose="020B0604020202020204" pitchFamily="34" charset="0"/>
            </a:endParaRPr>
          </a:p>
        </p:txBody>
      </p:sp>
      <p:sp>
        <p:nvSpPr>
          <p:cNvPr id="50182" name="Text Box 6"/>
          <p:cNvSpPr txBox="1">
            <a:spLocks noChangeArrowheads="1"/>
          </p:cNvSpPr>
          <p:nvPr/>
        </p:nvSpPr>
        <p:spPr bwMode="auto">
          <a:xfrm>
            <a:off x="8118475" y="1077914"/>
            <a:ext cx="1708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hu-HU" altLang="hu-HU" sz="2000">
                <a:solidFill>
                  <a:srgbClr val="00B485"/>
                </a:solidFill>
                <a:latin typeface="Arial" panose="020B0604020202020204" pitchFamily="34" charset="0"/>
              </a:rPr>
              <a:t>topoizomeráz</a:t>
            </a:r>
            <a:endParaRPr lang="en-US" altLang="hu-HU" sz="2000">
              <a:solidFill>
                <a:srgbClr val="00B485"/>
              </a:solidFill>
              <a:latin typeface="Arial" panose="020B0604020202020204" pitchFamily="34" charset="0"/>
            </a:endParaRPr>
          </a:p>
        </p:txBody>
      </p:sp>
      <p:sp>
        <p:nvSpPr>
          <p:cNvPr id="50183" name="Freeform 7"/>
          <p:cNvSpPr>
            <a:spLocks/>
          </p:cNvSpPr>
          <p:nvPr/>
        </p:nvSpPr>
        <p:spPr bwMode="auto">
          <a:xfrm>
            <a:off x="7935914" y="2049464"/>
            <a:ext cx="339725" cy="276225"/>
          </a:xfrm>
          <a:custGeom>
            <a:avLst/>
            <a:gdLst>
              <a:gd name="T0" fmla="*/ 0 w 214"/>
              <a:gd name="T1" fmla="*/ 2147483647 h 174"/>
              <a:gd name="T2" fmla="*/ 2147483647 w 214"/>
              <a:gd name="T3" fmla="*/ 2147483647 h 174"/>
              <a:gd name="T4" fmla="*/ 2147483647 w 214"/>
              <a:gd name="T5" fmla="*/ 2147483647 h 174"/>
              <a:gd name="T6" fmla="*/ 2147483647 w 214"/>
              <a:gd name="T7" fmla="*/ 2147483647 h 174"/>
              <a:gd name="T8" fmla="*/ 2147483647 w 214"/>
              <a:gd name="T9" fmla="*/ 2147483647 h 174"/>
              <a:gd name="T10" fmla="*/ 0 w 214"/>
              <a:gd name="T11" fmla="*/ 2147483647 h 174"/>
              <a:gd name="T12" fmla="*/ 0 60000 65536"/>
              <a:gd name="T13" fmla="*/ 0 60000 65536"/>
              <a:gd name="T14" fmla="*/ 0 60000 65536"/>
              <a:gd name="T15" fmla="*/ 0 60000 65536"/>
              <a:gd name="T16" fmla="*/ 0 60000 65536"/>
              <a:gd name="T17" fmla="*/ 0 60000 65536"/>
              <a:gd name="T18" fmla="*/ 0 w 214"/>
              <a:gd name="T19" fmla="*/ 0 h 174"/>
              <a:gd name="T20" fmla="*/ 214 w 214"/>
              <a:gd name="T21" fmla="*/ 174 h 174"/>
            </a:gdLst>
            <a:ahLst/>
            <a:cxnLst>
              <a:cxn ang="T12">
                <a:pos x="T0" y="T1"/>
              </a:cxn>
              <a:cxn ang="T13">
                <a:pos x="T2" y="T3"/>
              </a:cxn>
              <a:cxn ang="T14">
                <a:pos x="T4" y="T5"/>
              </a:cxn>
              <a:cxn ang="T15">
                <a:pos x="T6" y="T7"/>
              </a:cxn>
              <a:cxn ang="T16">
                <a:pos x="T8" y="T9"/>
              </a:cxn>
              <a:cxn ang="T17">
                <a:pos x="T10" y="T11"/>
              </a:cxn>
            </a:cxnLst>
            <a:rect l="T18" t="T19" r="T20" b="T21"/>
            <a:pathLst>
              <a:path w="214" h="174">
                <a:moveTo>
                  <a:pt x="0" y="6"/>
                </a:moveTo>
                <a:cubicBezTo>
                  <a:pt x="166" y="16"/>
                  <a:pt x="87" y="0"/>
                  <a:pt x="176" y="38"/>
                </a:cubicBezTo>
                <a:cubicBezTo>
                  <a:pt x="186" y="42"/>
                  <a:pt x="200" y="38"/>
                  <a:pt x="208" y="46"/>
                </a:cubicBezTo>
                <a:cubicBezTo>
                  <a:pt x="214" y="52"/>
                  <a:pt x="208" y="62"/>
                  <a:pt x="208" y="70"/>
                </a:cubicBezTo>
                <a:lnTo>
                  <a:pt x="56" y="174"/>
                </a:lnTo>
                <a:lnTo>
                  <a:pt x="0" y="6"/>
                </a:lnTo>
                <a:close/>
              </a:path>
            </a:pathLst>
          </a:custGeom>
          <a:solidFill>
            <a:srgbClr val="FF0000"/>
          </a:solidFill>
          <a:ln w="9525">
            <a:solidFill>
              <a:schemeClr val="tx1"/>
            </a:solidFill>
            <a:round/>
            <a:headEnd/>
            <a:tailEnd/>
          </a:ln>
        </p:spPr>
        <p:txBody>
          <a:bodyPr/>
          <a:lstStyle/>
          <a:p>
            <a:endParaRPr lang="hu-HU"/>
          </a:p>
        </p:txBody>
      </p:sp>
      <p:grpSp>
        <p:nvGrpSpPr>
          <p:cNvPr id="50184" name="Group 8"/>
          <p:cNvGrpSpPr>
            <a:grpSpLocks/>
          </p:cNvGrpSpPr>
          <p:nvPr/>
        </p:nvGrpSpPr>
        <p:grpSpPr bwMode="auto">
          <a:xfrm>
            <a:off x="8539163" y="2362201"/>
            <a:ext cx="220662" cy="238125"/>
            <a:chOff x="4659" y="1488"/>
            <a:chExt cx="139" cy="150"/>
          </a:xfrm>
        </p:grpSpPr>
        <p:sp>
          <p:nvSpPr>
            <p:cNvPr id="50192" name="Oval 9"/>
            <p:cNvSpPr>
              <a:spLocks noChangeArrowheads="1"/>
            </p:cNvSpPr>
            <p:nvPr/>
          </p:nvSpPr>
          <p:spPr bwMode="auto">
            <a:xfrm rot="-456266">
              <a:off x="4659" y="1488"/>
              <a:ext cx="128" cy="56"/>
            </a:xfrm>
            <a:prstGeom prst="ellipse">
              <a:avLst/>
            </a:prstGeom>
            <a:solidFill>
              <a:schemeClr val="accent1"/>
            </a:solidFill>
            <a:ln w="3175">
              <a:solidFill>
                <a:schemeClr val="tx2"/>
              </a:solidFill>
              <a:round/>
              <a:headEnd/>
              <a:tailEnd/>
            </a:ln>
          </p:spPr>
          <p:txBody>
            <a:bodyPr wrap="none" anchor="ct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hu-HU" altLang="hu-HU" sz="2000">
                <a:solidFill>
                  <a:schemeClr val="bg1"/>
                </a:solidFill>
                <a:latin typeface="Comic Sans MS" panose="030F0702030302020204" pitchFamily="66" charset="0"/>
              </a:endParaRPr>
            </a:p>
          </p:txBody>
        </p:sp>
        <p:sp>
          <p:nvSpPr>
            <p:cNvPr id="50193" name="Rectangle 10"/>
            <p:cNvSpPr>
              <a:spLocks noChangeArrowheads="1"/>
            </p:cNvSpPr>
            <p:nvPr/>
          </p:nvSpPr>
          <p:spPr bwMode="auto">
            <a:xfrm rot="-456266">
              <a:off x="4667" y="1522"/>
              <a:ext cx="120" cy="8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hu-HU" altLang="hu-HU" sz="2000">
                <a:solidFill>
                  <a:schemeClr val="bg1"/>
                </a:solidFill>
                <a:latin typeface="Comic Sans MS" panose="030F0702030302020204" pitchFamily="66" charset="0"/>
              </a:endParaRPr>
            </a:p>
          </p:txBody>
        </p:sp>
        <p:sp>
          <p:nvSpPr>
            <p:cNvPr id="50194" name="Oval 11"/>
            <p:cNvSpPr>
              <a:spLocks noChangeArrowheads="1"/>
            </p:cNvSpPr>
            <p:nvPr/>
          </p:nvSpPr>
          <p:spPr bwMode="auto">
            <a:xfrm rot="-456266">
              <a:off x="4670" y="1582"/>
              <a:ext cx="128" cy="44"/>
            </a:xfrm>
            <a:prstGeom prst="ellipse">
              <a:avLst/>
            </a:prstGeom>
            <a:solidFill>
              <a:schemeClr val="accent1"/>
            </a:solidFill>
            <a:ln w="3175">
              <a:solidFill>
                <a:schemeClr val="tx2"/>
              </a:solidFill>
              <a:round/>
              <a:headEnd/>
              <a:tailEnd/>
            </a:ln>
          </p:spPr>
          <p:txBody>
            <a:bodyPr wrap="none" anchor="ct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hu-HU" altLang="hu-HU" sz="2000">
                <a:solidFill>
                  <a:schemeClr val="bg1"/>
                </a:solidFill>
                <a:latin typeface="Comic Sans MS" panose="030F0702030302020204" pitchFamily="66" charset="0"/>
              </a:endParaRPr>
            </a:p>
          </p:txBody>
        </p:sp>
        <p:sp>
          <p:nvSpPr>
            <p:cNvPr id="50195" name="Line 12"/>
            <p:cNvSpPr>
              <a:spLocks noChangeShapeType="1"/>
            </p:cNvSpPr>
            <p:nvPr/>
          </p:nvSpPr>
          <p:spPr bwMode="auto">
            <a:xfrm flipV="1">
              <a:off x="4725" y="1581"/>
              <a:ext cx="36" cy="51"/>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50196" name="Line 13"/>
            <p:cNvSpPr>
              <a:spLocks noChangeShapeType="1"/>
            </p:cNvSpPr>
            <p:nvPr/>
          </p:nvSpPr>
          <p:spPr bwMode="auto">
            <a:xfrm flipV="1">
              <a:off x="4710" y="1587"/>
              <a:ext cx="15" cy="51"/>
            </a:xfrm>
            <a:prstGeom prst="line">
              <a:avLst/>
            </a:prstGeom>
            <a:noFill/>
            <a:ln w="12700">
              <a:solidFill>
                <a:srgbClr val="0099FF"/>
              </a:solidFill>
              <a:round/>
              <a:headEnd/>
              <a:tailEnd/>
            </a:ln>
            <a:extLst>
              <a:ext uri="{909E8E84-426E-40DD-AFC4-6F175D3DCCD1}">
                <a14:hiddenFill xmlns:a14="http://schemas.microsoft.com/office/drawing/2010/main">
                  <a:noFill/>
                </a14:hiddenFill>
              </a:ext>
            </a:extLst>
          </p:spPr>
          <p:txBody>
            <a:bodyPr/>
            <a:lstStyle/>
            <a:p>
              <a:endParaRPr lang="hu-HU"/>
            </a:p>
          </p:txBody>
        </p:sp>
      </p:grpSp>
      <p:grpSp>
        <p:nvGrpSpPr>
          <p:cNvPr id="50185" name="Group 14"/>
          <p:cNvGrpSpPr>
            <a:grpSpLocks/>
          </p:cNvGrpSpPr>
          <p:nvPr/>
        </p:nvGrpSpPr>
        <p:grpSpPr bwMode="auto">
          <a:xfrm>
            <a:off x="6688138" y="2740026"/>
            <a:ext cx="220662" cy="238125"/>
            <a:chOff x="4659" y="1488"/>
            <a:chExt cx="139" cy="150"/>
          </a:xfrm>
        </p:grpSpPr>
        <p:sp>
          <p:nvSpPr>
            <p:cNvPr id="50187" name="Oval 15"/>
            <p:cNvSpPr>
              <a:spLocks noChangeArrowheads="1"/>
            </p:cNvSpPr>
            <p:nvPr/>
          </p:nvSpPr>
          <p:spPr bwMode="auto">
            <a:xfrm rot="-456266">
              <a:off x="4659" y="1488"/>
              <a:ext cx="128" cy="56"/>
            </a:xfrm>
            <a:prstGeom prst="ellipse">
              <a:avLst/>
            </a:prstGeom>
            <a:solidFill>
              <a:schemeClr val="accent1"/>
            </a:solidFill>
            <a:ln w="3175">
              <a:solidFill>
                <a:schemeClr val="tx2"/>
              </a:solidFill>
              <a:round/>
              <a:headEnd/>
              <a:tailEnd/>
            </a:ln>
          </p:spPr>
          <p:txBody>
            <a:bodyPr wrap="none" anchor="ct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hu-HU" altLang="hu-HU" sz="2000">
                <a:solidFill>
                  <a:schemeClr val="bg1"/>
                </a:solidFill>
                <a:latin typeface="Comic Sans MS" panose="030F0702030302020204" pitchFamily="66" charset="0"/>
              </a:endParaRPr>
            </a:p>
          </p:txBody>
        </p:sp>
        <p:sp>
          <p:nvSpPr>
            <p:cNvPr id="50188" name="Rectangle 16"/>
            <p:cNvSpPr>
              <a:spLocks noChangeArrowheads="1"/>
            </p:cNvSpPr>
            <p:nvPr/>
          </p:nvSpPr>
          <p:spPr bwMode="auto">
            <a:xfrm rot="-456266">
              <a:off x="4667" y="1522"/>
              <a:ext cx="120" cy="8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hu-HU" altLang="hu-HU" sz="2000">
                <a:solidFill>
                  <a:schemeClr val="bg1"/>
                </a:solidFill>
                <a:latin typeface="Comic Sans MS" panose="030F0702030302020204" pitchFamily="66" charset="0"/>
              </a:endParaRPr>
            </a:p>
          </p:txBody>
        </p:sp>
        <p:sp>
          <p:nvSpPr>
            <p:cNvPr id="50189" name="Oval 17"/>
            <p:cNvSpPr>
              <a:spLocks noChangeArrowheads="1"/>
            </p:cNvSpPr>
            <p:nvPr/>
          </p:nvSpPr>
          <p:spPr bwMode="auto">
            <a:xfrm rot="-456266">
              <a:off x="4670" y="1582"/>
              <a:ext cx="128" cy="44"/>
            </a:xfrm>
            <a:prstGeom prst="ellipse">
              <a:avLst/>
            </a:prstGeom>
            <a:solidFill>
              <a:schemeClr val="accent1"/>
            </a:solidFill>
            <a:ln w="3175">
              <a:solidFill>
                <a:schemeClr val="tx2"/>
              </a:solidFill>
              <a:round/>
              <a:headEnd/>
              <a:tailEnd/>
            </a:ln>
          </p:spPr>
          <p:txBody>
            <a:bodyPr wrap="none" anchor="ct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hu-HU" altLang="hu-HU" sz="2000">
                <a:solidFill>
                  <a:schemeClr val="bg1"/>
                </a:solidFill>
                <a:latin typeface="Comic Sans MS" panose="030F0702030302020204" pitchFamily="66" charset="0"/>
              </a:endParaRPr>
            </a:p>
          </p:txBody>
        </p:sp>
        <p:sp>
          <p:nvSpPr>
            <p:cNvPr id="50190" name="Line 18"/>
            <p:cNvSpPr>
              <a:spLocks noChangeShapeType="1"/>
            </p:cNvSpPr>
            <p:nvPr/>
          </p:nvSpPr>
          <p:spPr bwMode="auto">
            <a:xfrm flipV="1">
              <a:off x="4725" y="1581"/>
              <a:ext cx="36" cy="51"/>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50191" name="Line 19"/>
            <p:cNvSpPr>
              <a:spLocks noChangeShapeType="1"/>
            </p:cNvSpPr>
            <p:nvPr/>
          </p:nvSpPr>
          <p:spPr bwMode="auto">
            <a:xfrm flipV="1">
              <a:off x="4710" y="1587"/>
              <a:ext cx="15" cy="51"/>
            </a:xfrm>
            <a:prstGeom prst="line">
              <a:avLst/>
            </a:prstGeom>
            <a:noFill/>
            <a:ln w="12700">
              <a:solidFill>
                <a:srgbClr val="0099FF"/>
              </a:solidFill>
              <a:round/>
              <a:headEnd/>
              <a:tailEnd/>
            </a:ln>
            <a:extLst>
              <a:ext uri="{909E8E84-426E-40DD-AFC4-6F175D3DCCD1}">
                <a14:hiddenFill xmlns:a14="http://schemas.microsoft.com/office/drawing/2010/main">
                  <a:noFill/>
                </a14:hiddenFill>
              </a:ext>
            </a:extLst>
          </p:spPr>
          <p:txBody>
            <a:bodyPr/>
            <a:lstStyle/>
            <a:p>
              <a:endParaRPr lang="hu-HU"/>
            </a:p>
          </p:txBody>
        </p:sp>
      </p:grpSp>
      <p:sp>
        <p:nvSpPr>
          <p:cNvPr id="50186" name="Freeform 20"/>
          <p:cNvSpPr>
            <a:spLocks/>
          </p:cNvSpPr>
          <p:nvPr/>
        </p:nvSpPr>
        <p:spPr bwMode="auto">
          <a:xfrm rot="19122775" flipH="1">
            <a:off x="6942138" y="2322514"/>
            <a:ext cx="341312" cy="276225"/>
          </a:xfrm>
          <a:custGeom>
            <a:avLst/>
            <a:gdLst>
              <a:gd name="T0" fmla="*/ 0 w 214"/>
              <a:gd name="T1" fmla="*/ 2147483647 h 174"/>
              <a:gd name="T2" fmla="*/ 2147483647 w 214"/>
              <a:gd name="T3" fmla="*/ 2147483647 h 174"/>
              <a:gd name="T4" fmla="*/ 2147483647 w 214"/>
              <a:gd name="T5" fmla="*/ 2147483647 h 174"/>
              <a:gd name="T6" fmla="*/ 2147483647 w 214"/>
              <a:gd name="T7" fmla="*/ 2147483647 h 174"/>
              <a:gd name="T8" fmla="*/ 2147483647 w 214"/>
              <a:gd name="T9" fmla="*/ 2147483647 h 174"/>
              <a:gd name="T10" fmla="*/ 0 w 214"/>
              <a:gd name="T11" fmla="*/ 2147483647 h 174"/>
              <a:gd name="T12" fmla="*/ 0 60000 65536"/>
              <a:gd name="T13" fmla="*/ 0 60000 65536"/>
              <a:gd name="T14" fmla="*/ 0 60000 65536"/>
              <a:gd name="T15" fmla="*/ 0 60000 65536"/>
              <a:gd name="T16" fmla="*/ 0 60000 65536"/>
              <a:gd name="T17" fmla="*/ 0 60000 65536"/>
              <a:gd name="T18" fmla="*/ 0 w 214"/>
              <a:gd name="T19" fmla="*/ 0 h 174"/>
              <a:gd name="T20" fmla="*/ 214 w 214"/>
              <a:gd name="T21" fmla="*/ 174 h 174"/>
            </a:gdLst>
            <a:ahLst/>
            <a:cxnLst>
              <a:cxn ang="T12">
                <a:pos x="T0" y="T1"/>
              </a:cxn>
              <a:cxn ang="T13">
                <a:pos x="T2" y="T3"/>
              </a:cxn>
              <a:cxn ang="T14">
                <a:pos x="T4" y="T5"/>
              </a:cxn>
              <a:cxn ang="T15">
                <a:pos x="T6" y="T7"/>
              </a:cxn>
              <a:cxn ang="T16">
                <a:pos x="T8" y="T9"/>
              </a:cxn>
              <a:cxn ang="T17">
                <a:pos x="T10" y="T11"/>
              </a:cxn>
            </a:cxnLst>
            <a:rect l="T18" t="T19" r="T20" b="T21"/>
            <a:pathLst>
              <a:path w="214" h="174">
                <a:moveTo>
                  <a:pt x="0" y="6"/>
                </a:moveTo>
                <a:cubicBezTo>
                  <a:pt x="166" y="16"/>
                  <a:pt x="87" y="0"/>
                  <a:pt x="176" y="38"/>
                </a:cubicBezTo>
                <a:cubicBezTo>
                  <a:pt x="186" y="42"/>
                  <a:pt x="200" y="38"/>
                  <a:pt x="208" y="46"/>
                </a:cubicBezTo>
                <a:cubicBezTo>
                  <a:pt x="214" y="52"/>
                  <a:pt x="208" y="62"/>
                  <a:pt x="208" y="70"/>
                </a:cubicBezTo>
                <a:lnTo>
                  <a:pt x="56" y="174"/>
                </a:lnTo>
                <a:lnTo>
                  <a:pt x="0" y="6"/>
                </a:lnTo>
                <a:close/>
              </a:path>
            </a:pathLst>
          </a:custGeom>
          <a:solidFill>
            <a:srgbClr val="FF0000"/>
          </a:solidFill>
          <a:ln w="9525">
            <a:solidFill>
              <a:schemeClr val="tx1"/>
            </a:solidFill>
            <a:round/>
            <a:headEnd/>
            <a:tailEnd/>
          </a:ln>
        </p:spPr>
        <p:txBody>
          <a:bodyPr/>
          <a:lstStyle/>
          <a:p>
            <a:endParaRPr lang="hu-HU"/>
          </a:p>
        </p:txBody>
      </p:sp>
      <p:sp>
        <p:nvSpPr>
          <p:cNvPr id="2" name="Slide Number Placeholder 1"/>
          <p:cNvSpPr>
            <a:spLocks noGrp="1"/>
          </p:cNvSpPr>
          <p:nvPr>
            <p:ph type="sldNum" sz="quarter" idx="12"/>
          </p:nvPr>
        </p:nvSpPr>
        <p:spPr/>
        <p:txBody>
          <a:bodyPr/>
          <a:lstStyle/>
          <a:p>
            <a:fld id="{2C88D5BA-023E-4888-9D07-061E169F2D9F}" type="slidenum">
              <a:rPr lang="hu-HU" smtClean="0"/>
              <a:t>48</a:t>
            </a:fld>
            <a:endParaRPr lang="hu-HU"/>
          </a:p>
        </p:txBody>
      </p:sp>
    </p:spTree>
    <p:extLst>
      <p:ext uri="{BB962C8B-B14F-4D97-AF65-F5344CB8AC3E}">
        <p14:creationId xmlns:p14="http://schemas.microsoft.com/office/powerpoint/2010/main" val="112451852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1782763" y="146051"/>
            <a:ext cx="8420100" cy="881063"/>
          </a:xfrm>
        </p:spPr>
        <p:txBody>
          <a:bodyPr/>
          <a:lstStyle/>
          <a:p>
            <a:pPr eaLnBrk="1" hangingPunct="1"/>
            <a:r>
              <a:rPr lang="hu-HU" altLang="hu-HU" sz="2400" b="1">
                <a:solidFill>
                  <a:srgbClr val="990000"/>
                </a:solidFill>
                <a:latin typeface="Comic Sans MS" panose="030F0702030302020204" pitchFamily="66" charset="0"/>
              </a:rPr>
              <a:t>A topoizomerázok</a:t>
            </a:r>
          </a:p>
        </p:txBody>
      </p:sp>
      <p:pic>
        <p:nvPicPr>
          <p:cNvPr id="51203" name="Picture 3" descr="F08-35_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0176" y="971550"/>
            <a:ext cx="2752725"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4" name="Text Box 4"/>
          <p:cNvSpPr txBox="1">
            <a:spLocks noChangeArrowheads="1"/>
          </p:cNvSpPr>
          <p:nvPr/>
        </p:nvSpPr>
        <p:spPr bwMode="auto">
          <a:xfrm>
            <a:off x="1547813" y="1370014"/>
            <a:ext cx="5943600" cy="374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hu-HU" altLang="hu-HU" sz="2000">
                <a:solidFill>
                  <a:schemeClr val="tx2"/>
                </a:solidFill>
                <a:latin typeface="Comic Sans MS" panose="030F0702030302020204" pitchFamily="66" charset="0"/>
              </a:rPr>
              <a:t>A topoizomerázok a kettős szálú DNS csavarodottságát befolyásolják </a:t>
            </a:r>
          </a:p>
          <a:p>
            <a:pPr eaLnBrk="1" hangingPunct="1">
              <a:spcBef>
                <a:spcPct val="50000"/>
              </a:spcBef>
              <a:buFontTx/>
              <a:buNone/>
            </a:pPr>
            <a:endParaRPr lang="hu-HU" altLang="hu-HU" sz="2000">
              <a:solidFill>
                <a:schemeClr val="tx2"/>
              </a:solidFill>
              <a:latin typeface="Comic Sans MS" panose="030F0702030302020204" pitchFamily="66" charset="0"/>
            </a:endParaRPr>
          </a:p>
          <a:p>
            <a:pPr eaLnBrk="1" hangingPunct="1">
              <a:spcBef>
                <a:spcPct val="50000"/>
              </a:spcBef>
              <a:buFontTx/>
              <a:buNone/>
            </a:pPr>
            <a:r>
              <a:rPr lang="hu-HU" altLang="hu-HU" sz="2000">
                <a:solidFill>
                  <a:schemeClr val="tx2"/>
                </a:solidFill>
                <a:latin typeface="Comic Sans MS" panose="030F0702030302020204" pitchFamily="66" charset="0"/>
              </a:rPr>
              <a:t>A replikációnál működő DNS topoizomeráz neve </a:t>
            </a:r>
            <a:r>
              <a:rPr lang="hu-HU" altLang="hu-HU" sz="2000">
                <a:solidFill>
                  <a:srgbClr val="FF0000"/>
                </a:solidFill>
                <a:latin typeface="Comic Sans MS" panose="030F0702030302020204" pitchFamily="66" charset="0"/>
              </a:rPr>
              <a:t>giráz</a:t>
            </a:r>
            <a:r>
              <a:rPr lang="hu-HU" altLang="hu-HU" sz="2000">
                <a:solidFill>
                  <a:schemeClr val="tx2"/>
                </a:solidFill>
                <a:latin typeface="Comic Sans MS" panose="030F0702030302020204" pitchFamily="66" charset="0"/>
              </a:rPr>
              <a:t>, amely negatív irányban csavarja a DNS-t. A pozitív irányban megcsavarodott DNS így kilazulhat</a:t>
            </a:r>
          </a:p>
          <a:p>
            <a:pPr eaLnBrk="1" hangingPunct="1">
              <a:spcBef>
                <a:spcPct val="50000"/>
              </a:spcBef>
              <a:buFontTx/>
              <a:buNone/>
            </a:pPr>
            <a:endParaRPr lang="hu-HU" altLang="hu-HU" sz="2000">
              <a:solidFill>
                <a:schemeClr val="tx2"/>
              </a:solidFill>
              <a:latin typeface="Comic Sans MS" panose="030F0702030302020204" pitchFamily="66" charset="0"/>
            </a:endParaRPr>
          </a:p>
          <a:p>
            <a:pPr eaLnBrk="1" hangingPunct="1">
              <a:spcBef>
                <a:spcPct val="50000"/>
              </a:spcBef>
              <a:buFontTx/>
              <a:buNone/>
            </a:pPr>
            <a:r>
              <a:rPr lang="hu-HU" altLang="hu-HU" sz="2000">
                <a:solidFill>
                  <a:schemeClr val="tx2"/>
                </a:solidFill>
                <a:latin typeface="Comic Sans MS" panose="030F0702030302020204" pitchFamily="66" charset="0"/>
              </a:rPr>
              <a:t>A giráz a laza DNS-t ATP felhasználásával képes negatív irányban tovább is csavarni</a:t>
            </a:r>
          </a:p>
        </p:txBody>
      </p:sp>
      <p:sp>
        <p:nvSpPr>
          <p:cNvPr id="2" name="Slide Number Placeholder 1"/>
          <p:cNvSpPr>
            <a:spLocks noGrp="1"/>
          </p:cNvSpPr>
          <p:nvPr>
            <p:ph type="sldNum" sz="quarter" idx="12"/>
          </p:nvPr>
        </p:nvSpPr>
        <p:spPr/>
        <p:txBody>
          <a:bodyPr/>
          <a:lstStyle/>
          <a:p>
            <a:fld id="{2C88D5BA-023E-4888-9D07-061E169F2D9F}" type="slidenum">
              <a:rPr lang="hu-HU" smtClean="0"/>
              <a:t>49</a:t>
            </a:fld>
            <a:endParaRPr lang="hu-HU"/>
          </a:p>
        </p:txBody>
      </p:sp>
    </p:spTree>
    <p:extLst>
      <p:ext uri="{BB962C8B-B14F-4D97-AF65-F5344CB8AC3E}">
        <p14:creationId xmlns:p14="http://schemas.microsoft.com/office/powerpoint/2010/main" val="26988534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968500" y="0"/>
            <a:ext cx="8420100" cy="685800"/>
          </a:xfrm>
        </p:spPr>
        <p:txBody>
          <a:bodyPr/>
          <a:lstStyle/>
          <a:p>
            <a:pPr eaLnBrk="1" hangingPunct="1"/>
            <a:r>
              <a:rPr lang="hu-HU" altLang="hu-HU" sz="2400" b="1">
                <a:solidFill>
                  <a:srgbClr val="990000"/>
                </a:solidFill>
                <a:latin typeface="Comic Sans MS" panose="030F0702030302020204" pitchFamily="66" charset="0"/>
              </a:rPr>
              <a:t>A transzformáció felfedezése</a:t>
            </a:r>
          </a:p>
        </p:txBody>
      </p:sp>
      <p:sp>
        <p:nvSpPr>
          <p:cNvPr id="6147" name="Rectangle 4"/>
          <p:cNvSpPr>
            <a:spLocks noGrp="1" noChangeArrowheads="1"/>
          </p:cNvSpPr>
          <p:nvPr>
            <p:ph type="body" sz="half" idx="2"/>
          </p:nvPr>
        </p:nvSpPr>
        <p:spPr>
          <a:xfrm>
            <a:off x="1568450" y="4260850"/>
            <a:ext cx="3797300" cy="685800"/>
          </a:xfrm>
        </p:spPr>
        <p:txBody>
          <a:bodyPr/>
          <a:lstStyle/>
          <a:p>
            <a:pPr eaLnBrk="1" hangingPunct="1">
              <a:buFontTx/>
              <a:buNone/>
            </a:pPr>
            <a:r>
              <a:rPr lang="hu-HU" altLang="hu-HU" sz="1600" b="1">
                <a:solidFill>
                  <a:schemeClr val="tx2"/>
                </a:solidFill>
                <a:latin typeface="Comic Sans MS" panose="030F0702030302020204" pitchFamily="66" charset="0"/>
              </a:rPr>
              <a:t>A hővel kezelt S törzs nem pusztítja el az egereket</a:t>
            </a:r>
          </a:p>
        </p:txBody>
      </p:sp>
      <p:pic>
        <p:nvPicPr>
          <p:cNvPr id="6148" name="Picture 6" descr="F08_01cd_9"/>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2051050" y="1295401"/>
            <a:ext cx="8337550" cy="2803525"/>
          </a:xfrm>
          <a:noFill/>
        </p:spPr>
      </p:pic>
      <p:sp>
        <p:nvSpPr>
          <p:cNvPr id="6149" name="Text Box 7"/>
          <p:cNvSpPr txBox="1">
            <a:spLocks noChangeArrowheads="1"/>
          </p:cNvSpPr>
          <p:nvPr/>
        </p:nvSpPr>
        <p:spPr bwMode="auto">
          <a:xfrm>
            <a:off x="4692650" y="547688"/>
            <a:ext cx="272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hu-HU" altLang="hu-HU" sz="1800">
                <a:solidFill>
                  <a:schemeClr val="tx2"/>
                </a:solidFill>
                <a:latin typeface="Comic Sans MS" panose="030F0702030302020204" pitchFamily="66" charset="0"/>
              </a:rPr>
              <a:t>Griffith kísérlete, 1928</a:t>
            </a:r>
          </a:p>
        </p:txBody>
      </p:sp>
      <p:sp>
        <p:nvSpPr>
          <p:cNvPr id="6150" name="Rectangle 8"/>
          <p:cNvSpPr>
            <a:spLocks noChangeArrowheads="1"/>
          </p:cNvSpPr>
          <p:nvPr/>
        </p:nvSpPr>
        <p:spPr bwMode="auto">
          <a:xfrm>
            <a:off x="6261100" y="4191000"/>
            <a:ext cx="44577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buFontTx/>
              <a:buNone/>
            </a:pPr>
            <a:r>
              <a:rPr lang="hu-HU" altLang="hu-HU" sz="1600" b="1">
                <a:solidFill>
                  <a:schemeClr val="tx2"/>
                </a:solidFill>
                <a:latin typeface="Comic Sans MS" panose="030F0702030302020204" pitchFamily="66" charset="0"/>
              </a:rPr>
              <a:t>A hővel elölt S baktériumok és az élő nem-virulens R baktériumok keverékével beoltott egerek elpusztulnak </a:t>
            </a:r>
          </a:p>
        </p:txBody>
      </p:sp>
      <p:sp>
        <p:nvSpPr>
          <p:cNvPr id="6151" name="Text Box 9"/>
          <p:cNvSpPr txBox="1">
            <a:spLocks noChangeArrowheads="1"/>
          </p:cNvSpPr>
          <p:nvPr/>
        </p:nvSpPr>
        <p:spPr bwMode="auto">
          <a:xfrm>
            <a:off x="2060576" y="5426075"/>
            <a:ext cx="8024813"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hu-HU" altLang="hu-HU" sz="1800">
                <a:solidFill>
                  <a:schemeClr val="tx2"/>
                </a:solidFill>
                <a:latin typeface="Comic Sans MS" panose="030F0702030302020204" pitchFamily="66" charset="0"/>
              </a:rPr>
              <a:t>Az utolsó kísérlet döglött egereiből élő S baktériumok tenyészthetők ki  </a:t>
            </a:r>
          </a:p>
          <a:p>
            <a:pPr eaLnBrk="1" hangingPunct="1">
              <a:spcBef>
                <a:spcPct val="0"/>
              </a:spcBef>
              <a:buFontTx/>
              <a:buNone/>
            </a:pPr>
            <a:r>
              <a:rPr lang="hu-HU" altLang="hu-HU" sz="1800">
                <a:solidFill>
                  <a:schemeClr val="tx2"/>
                </a:solidFill>
                <a:latin typeface="Comic Sans MS" panose="030F0702030302020204" pitchFamily="66" charset="0"/>
              </a:rPr>
              <a:t>Az elölt baktériumok anyagából valami az R baktériumokat S-é alakította át (transzformálta)</a:t>
            </a:r>
            <a:endParaRPr lang="en-GB" altLang="hu-HU" sz="1800">
              <a:solidFill>
                <a:schemeClr val="tx2"/>
              </a:solidFill>
              <a:latin typeface="Comic Sans MS" panose="030F0702030302020204" pitchFamily="66" charset="0"/>
            </a:endParaRPr>
          </a:p>
        </p:txBody>
      </p:sp>
      <p:sp>
        <p:nvSpPr>
          <p:cNvPr id="2" name="Slide Number Placeholder 1"/>
          <p:cNvSpPr>
            <a:spLocks noGrp="1"/>
          </p:cNvSpPr>
          <p:nvPr>
            <p:ph type="sldNum" sz="quarter" idx="12"/>
          </p:nvPr>
        </p:nvSpPr>
        <p:spPr/>
        <p:txBody>
          <a:bodyPr/>
          <a:lstStyle/>
          <a:p>
            <a:fld id="{95999EA4-0573-4421-979A-BDF2C0147590}" type="slidenum">
              <a:rPr lang="hu-HU" altLang="hu-HU" smtClean="0"/>
              <a:pPr/>
              <a:t>5</a:t>
            </a:fld>
            <a:endParaRPr lang="hu-HU" altLang="hu-HU"/>
          </a:p>
        </p:txBody>
      </p:sp>
    </p:spTree>
    <p:extLst>
      <p:ext uri="{BB962C8B-B14F-4D97-AF65-F5344CB8AC3E}">
        <p14:creationId xmlns:p14="http://schemas.microsoft.com/office/powerpoint/2010/main" val="377074160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1885950" y="230189"/>
            <a:ext cx="8420100" cy="655637"/>
          </a:xfrm>
        </p:spPr>
        <p:txBody>
          <a:bodyPr/>
          <a:lstStyle/>
          <a:p>
            <a:pPr eaLnBrk="1" hangingPunct="1"/>
            <a:r>
              <a:rPr lang="hu-HU" altLang="hu-HU" sz="2800" b="1">
                <a:solidFill>
                  <a:srgbClr val="990000"/>
                </a:solidFill>
                <a:latin typeface="Comic Sans MS" panose="030F0702030302020204" pitchFamily="66" charset="0"/>
              </a:rPr>
              <a:t>A DNS replikáció enzimei</a:t>
            </a:r>
          </a:p>
        </p:txBody>
      </p:sp>
      <p:pic>
        <p:nvPicPr>
          <p:cNvPr id="52227" name="Picture 3" descr="F08-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6063" y="1187451"/>
            <a:ext cx="9301162" cy="394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8" name="Text Box 4"/>
          <p:cNvSpPr txBox="1">
            <a:spLocks noChangeArrowheads="1"/>
          </p:cNvSpPr>
          <p:nvPr/>
        </p:nvSpPr>
        <p:spPr bwMode="auto">
          <a:xfrm>
            <a:off x="6575425" y="1974850"/>
            <a:ext cx="1837362" cy="4001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hu-HU" altLang="hu-HU" sz="2000" b="1">
                <a:solidFill>
                  <a:srgbClr val="FF0000"/>
                </a:solidFill>
                <a:latin typeface="Arial" panose="020B0604020202020204" pitchFamily="34" charset="0"/>
              </a:rPr>
              <a:t>topoizomeráz</a:t>
            </a:r>
            <a:endParaRPr lang="en-GB" altLang="hu-HU" sz="2000" b="1">
              <a:solidFill>
                <a:srgbClr val="FF0000"/>
              </a:solidFill>
              <a:latin typeface="Arial" panose="020B0604020202020204" pitchFamily="34" charset="0"/>
            </a:endParaRPr>
          </a:p>
        </p:txBody>
      </p:sp>
      <p:sp>
        <p:nvSpPr>
          <p:cNvPr id="2" name="Slide Number Placeholder 1"/>
          <p:cNvSpPr>
            <a:spLocks noGrp="1"/>
          </p:cNvSpPr>
          <p:nvPr>
            <p:ph type="sldNum" sz="quarter" idx="12"/>
          </p:nvPr>
        </p:nvSpPr>
        <p:spPr/>
        <p:txBody>
          <a:bodyPr/>
          <a:lstStyle/>
          <a:p>
            <a:fld id="{2C88D5BA-023E-4888-9D07-061E169F2D9F}" type="slidenum">
              <a:rPr lang="hu-HU" smtClean="0"/>
              <a:t>50</a:t>
            </a:fld>
            <a:endParaRPr lang="hu-HU"/>
          </a:p>
        </p:txBody>
      </p:sp>
    </p:spTree>
    <p:extLst>
      <p:ext uri="{BB962C8B-B14F-4D97-AF65-F5344CB8AC3E}">
        <p14:creationId xmlns:p14="http://schemas.microsoft.com/office/powerpoint/2010/main" val="398402173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2"/>
          <p:cNvSpPr txBox="1">
            <a:spLocks noChangeArrowheads="1"/>
          </p:cNvSpPr>
          <p:nvPr/>
        </p:nvSpPr>
        <p:spPr bwMode="auto">
          <a:xfrm>
            <a:off x="4256409" y="357189"/>
            <a:ext cx="367600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hu-HU" altLang="hu-HU" sz="2400" b="1">
                <a:solidFill>
                  <a:srgbClr val="990000"/>
                </a:solidFill>
                <a:latin typeface="Comic Sans MS" panose="030F0702030302020204" pitchFamily="66" charset="0"/>
              </a:rPr>
              <a:t>A replikáció pontossága</a:t>
            </a:r>
            <a:endParaRPr lang="en-US" altLang="hu-HU" sz="2400" b="1">
              <a:solidFill>
                <a:srgbClr val="990000"/>
              </a:solidFill>
              <a:latin typeface="Comic Sans MS" panose="030F0702030302020204" pitchFamily="66" charset="0"/>
            </a:endParaRPr>
          </a:p>
        </p:txBody>
      </p:sp>
      <p:sp>
        <p:nvSpPr>
          <p:cNvPr id="53251" name="Text Box 3"/>
          <p:cNvSpPr txBox="1">
            <a:spLocks noChangeArrowheads="1"/>
          </p:cNvSpPr>
          <p:nvPr/>
        </p:nvSpPr>
        <p:spPr bwMode="auto">
          <a:xfrm>
            <a:off x="1651001" y="1484313"/>
            <a:ext cx="8869363"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hu-HU" altLang="hu-HU" sz="2000">
                <a:solidFill>
                  <a:schemeClr val="tx2"/>
                </a:solidFill>
                <a:latin typeface="Comic Sans MS" panose="030F0702030302020204" pitchFamily="66" charset="0"/>
              </a:rPr>
              <a:t>A szintézis során </a:t>
            </a:r>
            <a:r>
              <a:rPr lang="hu-HU" altLang="hu-HU" sz="2000" u="sng">
                <a:solidFill>
                  <a:schemeClr val="tx2"/>
                </a:solidFill>
                <a:latin typeface="Comic Sans MS" panose="030F0702030302020204" pitchFamily="66" charset="0"/>
              </a:rPr>
              <a:t>10</a:t>
            </a:r>
            <a:r>
              <a:rPr lang="hu-HU" altLang="hu-HU" sz="2000" b="1" u="sng" baseline="30000">
                <a:solidFill>
                  <a:schemeClr val="tx2"/>
                </a:solidFill>
                <a:latin typeface="Comic Sans MS" panose="030F0702030302020204" pitchFamily="66" charset="0"/>
              </a:rPr>
              <a:t>4</a:t>
            </a:r>
            <a:r>
              <a:rPr lang="hu-HU" altLang="hu-HU" sz="2000" u="sng">
                <a:solidFill>
                  <a:schemeClr val="tx2"/>
                </a:solidFill>
                <a:latin typeface="Comic Sans MS" panose="030F0702030302020204" pitchFamily="66" charset="0"/>
              </a:rPr>
              <a:t>-10</a:t>
            </a:r>
            <a:r>
              <a:rPr lang="hu-HU" altLang="hu-HU" sz="2000" b="1" u="sng" baseline="30000">
                <a:solidFill>
                  <a:schemeClr val="tx2"/>
                </a:solidFill>
                <a:latin typeface="Comic Sans MS" panose="030F0702030302020204" pitchFamily="66" charset="0"/>
              </a:rPr>
              <a:t>6</a:t>
            </a:r>
            <a:r>
              <a:rPr lang="hu-HU" altLang="hu-HU" sz="2000">
                <a:solidFill>
                  <a:schemeClr val="tx2"/>
                </a:solidFill>
                <a:latin typeface="Comic Sans MS" panose="030F0702030302020204" pitchFamily="66" charset="0"/>
              </a:rPr>
              <a:t> nukleotidonként történik egy </a:t>
            </a:r>
            <a:r>
              <a:rPr lang="hu-HU" altLang="hu-HU" sz="2000" u="sng">
                <a:solidFill>
                  <a:schemeClr val="tx2"/>
                </a:solidFill>
                <a:latin typeface="Comic Sans MS" panose="030F0702030302020204" pitchFamily="66" charset="0"/>
              </a:rPr>
              <a:t>hibás</a:t>
            </a:r>
            <a:r>
              <a:rPr lang="hu-HU" altLang="hu-HU" sz="2000">
                <a:solidFill>
                  <a:schemeClr val="tx2"/>
                </a:solidFill>
                <a:latin typeface="Comic Sans MS" panose="030F0702030302020204" pitchFamily="66" charset="0"/>
              </a:rPr>
              <a:t> beépülés. </a:t>
            </a:r>
          </a:p>
          <a:p>
            <a:pPr eaLnBrk="1" hangingPunct="1">
              <a:spcBef>
                <a:spcPct val="0"/>
              </a:spcBef>
              <a:buFontTx/>
              <a:buNone/>
            </a:pPr>
            <a:r>
              <a:rPr lang="hu-HU" altLang="hu-HU" sz="2000">
                <a:solidFill>
                  <a:schemeClr val="tx2"/>
                </a:solidFill>
                <a:latin typeface="Comic Sans MS" panose="030F0702030302020204" pitchFamily="66" charset="0"/>
              </a:rPr>
              <a:t>	</a:t>
            </a:r>
            <a:r>
              <a:rPr lang="hu-HU" altLang="hu-HU" sz="1800">
                <a:solidFill>
                  <a:schemeClr val="tx2"/>
                </a:solidFill>
                <a:latin typeface="Comic Sans MS" panose="030F0702030302020204" pitchFamily="66" charset="0"/>
              </a:rPr>
              <a:t>Ez igen magas mutációs rátát  eredményezne</a:t>
            </a:r>
          </a:p>
          <a:p>
            <a:pPr eaLnBrk="1" hangingPunct="1">
              <a:spcBef>
                <a:spcPct val="0"/>
              </a:spcBef>
              <a:buFontTx/>
              <a:buNone/>
            </a:pPr>
            <a:endParaRPr lang="hu-HU" altLang="hu-HU" sz="1800">
              <a:solidFill>
                <a:schemeClr val="tx2"/>
              </a:solidFill>
              <a:latin typeface="Comic Sans MS" panose="030F0702030302020204" pitchFamily="66" charset="0"/>
            </a:endParaRPr>
          </a:p>
          <a:p>
            <a:pPr eaLnBrk="1" hangingPunct="1">
              <a:spcBef>
                <a:spcPct val="0"/>
              </a:spcBef>
              <a:buFontTx/>
              <a:buNone/>
            </a:pPr>
            <a:r>
              <a:rPr lang="hu-HU" altLang="hu-HU" sz="2000">
                <a:solidFill>
                  <a:schemeClr val="tx2"/>
                </a:solidFill>
                <a:latin typeface="Comic Sans MS" panose="030F0702030302020204" pitchFamily="66" charset="0"/>
              </a:rPr>
              <a:t>A </a:t>
            </a:r>
            <a:r>
              <a:rPr lang="hu-HU" altLang="hu-HU" sz="2000" u="sng">
                <a:solidFill>
                  <a:schemeClr val="tx2"/>
                </a:solidFill>
                <a:latin typeface="Comic Sans MS" panose="030F0702030302020204" pitchFamily="66" charset="0"/>
              </a:rPr>
              <a:t>polimeráz III</a:t>
            </a:r>
            <a:r>
              <a:rPr lang="hu-HU" altLang="hu-HU" sz="2000">
                <a:solidFill>
                  <a:schemeClr val="tx2"/>
                </a:solidFill>
                <a:latin typeface="Comic Sans MS" panose="030F0702030302020204" pitchFamily="66" charset="0"/>
              </a:rPr>
              <a:t> enzim saját hibajavító rendszerrel rendelkezik, és a hibás 	beépülések 99%-át azonnal kijavítja, így csak </a:t>
            </a:r>
            <a:r>
              <a:rPr lang="hu-HU" altLang="hu-HU" sz="2000" u="sng">
                <a:solidFill>
                  <a:schemeClr val="tx2"/>
                </a:solidFill>
                <a:latin typeface="Comic Sans MS" panose="030F0702030302020204" pitchFamily="66" charset="0"/>
              </a:rPr>
              <a:t>10</a:t>
            </a:r>
            <a:r>
              <a:rPr lang="hu-HU" altLang="hu-HU" sz="2000" b="1" u="sng" baseline="30000">
                <a:solidFill>
                  <a:schemeClr val="tx2"/>
                </a:solidFill>
                <a:latin typeface="Comic Sans MS" panose="030F0702030302020204" pitchFamily="66" charset="0"/>
              </a:rPr>
              <a:t>8</a:t>
            </a:r>
            <a:r>
              <a:rPr lang="hu-HU" altLang="hu-HU" sz="2000">
                <a:solidFill>
                  <a:schemeClr val="tx2"/>
                </a:solidFill>
                <a:latin typeface="Comic Sans MS" panose="030F0702030302020204" pitchFamily="66" charset="0"/>
              </a:rPr>
              <a:t> nukleotidonként marad egy hiba</a:t>
            </a:r>
          </a:p>
          <a:p>
            <a:pPr eaLnBrk="1" hangingPunct="1">
              <a:spcBef>
                <a:spcPct val="0"/>
              </a:spcBef>
              <a:buFontTx/>
              <a:buNone/>
            </a:pPr>
            <a:endParaRPr lang="hu-HU" altLang="hu-HU" sz="2000">
              <a:solidFill>
                <a:schemeClr val="tx2"/>
              </a:solidFill>
              <a:latin typeface="Comic Sans MS" panose="030F0702030302020204" pitchFamily="66" charset="0"/>
            </a:endParaRPr>
          </a:p>
          <a:p>
            <a:pPr eaLnBrk="1" hangingPunct="1">
              <a:spcBef>
                <a:spcPct val="0"/>
              </a:spcBef>
              <a:buFontTx/>
              <a:buNone/>
            </a:pPr>
            <a:r>
              <a:rPr lang="hu-HU" altLang="hu-HU" sz="2000">
                <a:solidFill>
                  <a:schemeClr val="tx2"/>
                </a:solidFill>
                <a:latin typeface="Comic Sans MS" panose="030F0702030302020204" pitchFamily="66" charset="0"/>
              </a:rPr>
              <a:t>A </a:t>
            </a:r>
            <a:r>
              <a:rPr lang="hu-HU" altLang="hu-HU" sz="2000" u="sng">
                <a:solidFill>
                  <a:schemeClr val="tx2"/>
                </a:solidFill>
                <a:latin typeface="Comic Sans MS" panose="030F0702030302020204" pitchFamily="66" charset="0"/>
              </a:rPr>
              <a:t>replikáció utáni javítórendszer</a:t>
            </a:r>
            <a:r>
              <a:rPr lang="hu-HU" altLang="hu-HU" sz="2000">
                <a:solidFill>
                  <a:schemeClr val="tx2"/>
                </a:solidFill>
                <a:latin typeface="Comic Sans MS" panose="030F0702030302020204" pitchFamily="66" charset="0"/>
              </a:rPr>
              <a:t> ennek 99%-át is kijavítja. Így adódik a </a:t>
            </a:r>
            <a:r>
              <a:rPr lang="hu-HU" altLang="hu-HU" sz="2000" u="sng">
                <a:solidFill>
                  <a:schemeClr val="tx2"/>
                </a:solidFill>
                <a:latin typeface="Comic Sans MS" panose="030F0702030302020204" pitchFamily="66" charset="0"/>
              </a:rPr>
              <a:t>végső 	pontosság</a:t>
            </a:r>
            <a:r>
              <a:rPr lang="hu-HU" altLang="hu-HU" sz="2000">
                <a:solidFill>
                  <a:schemeClr val="tx2"/>
                </a:solidFill>
                <a:latin typeface="Comic Sans MS" panose="030F0702030302020204" pitchFamily="66" charset="0"/>
              </a:rPr>
              <a:t>, ami </a:t>
            </a:r>
            <a:r>
              <a:rPr lang="hu-HU" altLang="hu-HU" sz="2000" u="sng">
                <a:solidFill>
                  <a:schemeClr val="tx2"/>
                </a:solidFill>
                <a:latin typeface="Comic Sans MS" panose="030F0702030302020204" pitchFamily="66" charset="0"/>
              </a:rPr>
              <a:t>10</a:t>
            </a:r>
            <a:r>
              <a:rPr lang="hu-HU" altLang="hu-HU" sz="2000" b="1" u="sng" baseline="30000">
                <a:solidFill>
                  <a:schemeClr val="tx2"/>
                </a:solidFill>
                <a:latin typeface="Comic Sans MS" panose="030F0702030302020204" pitchFamily="66" charset="0"/>
              </a:rPr>
              <a:t>10</a:t>
            </a:r>
            <a:r>
              <a:rPr lang="hu-HU" altLang="hu-HU" sz="2000" u="sng">
                <a:solidFill>
                  <a:schemeClr val="tx2"/>
                </a:solidFill>
                <a:latin typeface="Comic Sans MS" panose="030F0702030302020204" pitchFamily="66" charset="0"/>
              </a:rPr>
              <a:t> nukleotidonként egy hiba</a:t>
            </a:r>
          </a:p>
          <a:p>
            <a:pPr eaLnBrk="1" hangingPunct="1">
              <a:spcBef>
                <a:spcPct val="0"/>
              </a:spcBef>
              <a:buFontTx/>
              <a:buNone/>
            </a:pPr>
            <a:endParaRPr lang="hu-HU" altLang="hu-HU" sz="2000">
              <a:solidFill>
                <a:schemeClr val="tx2"/>
              </a:solidFill>
              <a:latin typeface="Comic Sans MS" panose="030F0702030302020204" pitchFamily="66" charset="0"/>
            </a:endParaRPr>
          </a:p>
          <a:p>
            <a:pPr eaLnBrk="1" hangingPunct="1">
              <a:spcBef>
                <a:spcPct val="0"/>
              </a:spcBef>
              <a:buFontTx/>
              <a:buNone/>
            </a:pPr>
            <a:r>
              <a:rPr lang="hu-HU" altLang="hu-HU" sz="1800">
                <a:solidFill>
                  <a:schemeClr val="tx2"/>
                </a:solidFill>
                <a:latin typeface="Comic Sans MS" panose="030F0702030302020204" pitchFamily="66" charset="0"/>
              </a:rPr>
              <a:t>(Ez az emberi genom esetén egyetlen hibát jelent egy replikáció során)</a:t>
            </a:r>
            <a:endParaRPr lang="en-US" altLang="hu-HU" sz="1800">
              <a:solidFill>
                <a:schemeClr val="tx2"/>
              </a:solidFill>
              <a:latin typeface="Comic Sans MS" panose="030F0702030302020204" pitchFamily="66" charset="0"/>
            </a:endParaRPr>
          </a:p>
        </p:txBody>
      </p:sp>
      <p:sp>
        <p:nvSpPr>
          <p:cNvPr id="2" name="Slide Number Placeholder 1"/>
          <p:cNvSpPr>
            <a:spLocks noGrp="1"/>
          </p:cNvSpPr>
          <p:nvPr>
            <p:ph type="sldNum" sz="quarter" idx="12"/>
          </p:nvPr>
        </p:nvSpPr>
        <p:spPr/>
        <p:txBody>
          <a:bodyPr/>
          <a:lstStyle/>
          <a:p>
            <a:fld id="{2C88D5BA-023E-4888-9D07-061E169F2D9F}" type="slidenum">
              <a:rPr lang="hu-HU" smtClean="0"/>
              <a:t>51</a:t>
            </a:fld>
            <a:endParaRPr lang="hu-HU"/>
          </a:p>
        </p:txBody>
      </p:sp>
    </p:spTree>
    <p:extLst>
      <p:ext uri="{BB962C8B-B14F-4D97-AF65-F5344CB8AC3E}">
        <p14:creationId xmlns:p14="http://schemas.microsoft.com/office/powerpoint/2010/main" val="402190940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roll-circ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8151" y="909638"/>
            <a:ext cx="4156075" cy="554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5" name="Text Box 3"/>
          <p:cNvSpPr txBox="1">
            <a:spLocks noChangeArrowheads="1"/>
          </p:cNvSpPr>
          <p:nvPr/>
        </p:nvSpPr>
        <p:spPr bwMode="auto">
          <a:xfrm>
            <a:off x="2968762" y="188914"/>
            <a:ext cx="617669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hu-HU" altLang="hu-HU" sz="2400" b="1">
                <a:solidFill>
                  <a:srgbClr val="990000"/>
                </a:solidFill>
                <a:latin typeface="Comic Sans MS" panose="030F0702030302020204" pitchFamily="66" charset="0"/>
              </a:rPr>
              <a:t>Több vírus és episzóma „gördülő gyűrű” </a:t>
            </a:r>
          </a:p>
          <a:p>
            <a:pPr algn="ctr" eaLnBrk="1" hangingPunct="1">
              <a:spcBef>
                <a:spcPct val="0"/>
              </a:spcBef>
              <a:buFontTx/>
              <a:buNone/>
            </a:pPr>
            <a:r>
              <a:rPr lang="hu-HU" altLang="hu-HU" sz="2400" b="1">
                <a:solidFill>
                  <a:srgbClr val="990000"/>
                </a:solidFill>
                <a:latin typeface="Comic Sans MS" panose="030F0702030302020204" pitchFamily="66" charset="0"/>
              </a:rPr>
              <a:t>(</a:t>
            </a:r>
            <a:r>
              <a:rPr lang="hu-HU" altLang="hu-HU" sz="2400" b="1" i="1">
                <a:solidFill>
                  <a:srgbClr val="990000"/>
                </a:solidFill>
                <a:latin typeface="Comic Sans MS" panose="030F0702030302020204" pitchFamily="66" charset="0"/>
              </a:rPr>
              <a:t>rolling circle</a:t>
            </a:r>
            <a:r>
              <a:rPr lang="hu-HU" altLang="hu-HU" sz="2400" b="1">
                <a:solidFill>
                  <a:srgbClr val="990000"/>
                </a:solidFill>
                <a:latin typeface="Comic Sans MS" panose="030F0702030302020204" pitchFamily="66" charset="0"/>
              </a:rPr>
              <a:t>) módon replikálódik</a:t>
            </a:r>
            <a:endParaRPr lang="en-US" altLang="hu-HU" sz="2400" b="1">
              <a:solidFill>
                <a:srgbClr val="990000"/>
              </a:solidFill>
              <a:latin typeface="Comic Sans MS" panose="030F0702030302020204" pitchFamily="66" charset="0"/>
            </a:endParaRPr>
          </a:p>
        </p:txBody>
      </p:sp>
      <p:sp>
        <p:nvSpPr>
          <p:cNvPr id="54276" name="Text Box 4"/>
          <p:cNvSpPr txBox="1">
            <a:spLocks noChangeArrowheads="1"/>
          </p:cNvSpPr>
          <p:nvPr/>
        </p:nvSpPr>
        <p:spPr bwMode="auto">
          <a:xfrm>
            <a:off x="4302126" y="1454150"/>
            <a:ext cx="6475413"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hu-HU" altLang="hu-HU" sz="1800">
                <a:solidFill>
                  <a:schemeClr val="tx2"/>
                </a:solidFill>
                <a:latin typeface="Comic Sans MS" panose="030F0702030302020204" pitchFamily="66" charset="0"/>
              </a:rPr>
              <a:t>1., Az egyik szál pontszerűen bevágódik (nick)</a:t>
            </a:r>
          </a:p>
          <a:p>
            <a:pPr eaLnBrk="1" hangingPunct="1">
              <a:spcBef>
                <a:spcPct val="0"/>
              </a:spcBef>
              <a:buFontTx/>
              <a:buNone/>
            </a:pPr>
            <a:endParaRPr lang="hu-HU" altLang="hu-HU" sz="1800">
              <a:solidFill>
                <a:schemeClr val="tx2"/>
              </a:solidFill>
              <a:latin typeface="Comic Sans MS" panose="030F0702030302020204" pitchFamily="66" charset="0"/>
            </a:endParaRPr>
          </a:p>
          <a:p>
            <a:pPr eaLnBrk="1" hangingPunct="1">
              <a:spcBef>
                <a:spcPct val="0"/>
              </a:spcBef>
              <a:buFontTx/>
              <a:buNone/>
            </a:pPr>
            <a:r>
              <a:rPr lang="hu-HU" altLang="hu-HU" sz="1800">
                <a:solidFill>
                  <a:schemeClr val="tx2"/>
                </a:solidFill>
                <a:latin typeface="Comic Sans MS" panose="030F0702030302020204" pitchFamily="66" charset="0"/>
              </a:rPr>
              <a:t>2., Az ép szálat templátként használva a polimeráz a törött szál 3’ végéhez új nukleotidokat épít körbe-körbe, miközben leszorítja az előtte lévő régi szálat</a:t>
            </a:r>
          </a:p>
          <a:p>
            <a:pPr eaLnBrk="1" hangingPunct="1">
              <a:spcBef>
                <a:spcPct val="0"/>
              </a:spcBef>
              <a:buFontTx/>
              <a:buNone/>
            </a:pPr>
            <a:r>
              <a:rPr lang="hu-HU" altLang="hu-HU" sz="1800">
                <a:solidFill>
                  <a:schemeClr val="tx2"/>
                </a:solidFill>
                <a:latin typeface="Comic Sans MS" panose="030F0702030302020204" pitchFamily="66" charset="0"/>
              </a:rPr>
              <a:t> </a:t>
            </a:r>
          </a:p>
          <a:p>
            <a:pPr eaLnBrk="1" hangingPunct="1">
              <a:spcBef>
                <a:spcPct val="0"/>
              </a:spcBef>
              <a:buFontTx/>
              <a:buNone/>
            </a:pPr>
            <a:r>
              <a:rPr lang="hu-HU" altLang="hu-HU" sz="1800">
                <a:solidFill>
                  <a:schemeClr val="tx2"/>
                </a:solidFill>
                <a:latin typeface="Comic Sans MS" panose="030F0702030302020204" pitchFamily="66" charset="0"/>
              </a:rPr>
              <a:t>3., A leszoruló egyes szál kettős szállá egészül ki</a:t>
            </a:r>
          </a:p>
          <a:p>
            <a:pPr eaLnBrk="1" hangingPunct="1">
              <a:spcBef>
                <a:spcPct val="0"/>
              </a:spcBef>
              <a:buFontTx/>
              <a:buNone/>
            </a:pPr>
            <a:endParaRPr lang="hu-HU" altLang="hu-HU" sz="1800">
              <a:solidFill>
                <a:schemeClr val="tx2"/>
              </a:solidFill>
              <a:latin typeface="Comic Sans MS" panose="030F0702030302020204" pitchFamily="66" charset="0"/>
            </a:endParaRPr>
          </a:p>
          <a:p>
            <a:pPr eaLnBrk="1" hangingPunct="1">
              <a:spcBef>
                <a:spcPct val="0"/>
              </a:spcBef>
              <a:buFontTx/>
              <a:buNone/>
            </a:pPr>
            <a:r>
              <a:rPr lang="hu-HU" altLang="hu-HU" sz="1800">
                <a:solidFill>
                  <a:schemeClr val="tx2"/>
                </a:solidFill>
                <a:latin typeface="Comic Sans MS" panose="030F0702030302020204" pitchFamily="66" charset="0"/>
              </a:rPr>
              <a:t>4., A lineáris kettős szál méretre darabolódik és gyűrűkké zárul</a:t>
            </a:r>
            <a:endParaRPr lang="en-US" altLang="hu-HU" sz="1800">
              <a:solidFill>
                <a:schemeClr val="tx2"/>
              </a:solidFill>
              <a:latin typeface="Comic Sans MS" panose="030F0702030302020204" pitchFamily="66" charset="0"/>
            </a:endParaRPr>
          </a:p>
        </p:txBody>
      </p:sp>
      <p:sp>
        <p:nvSpPr>
          <p:cNvPr id="54277" name="Rectangle 5"/>
          <p:cNvSpPr>
            <a:spLocks noChangeArrowheads="1"/>
          </p:cNvSpPr>
          <p:nvPr/>
        </p:nvSpPr>
        <p:spPr bwMode="auto">
          <a:xfrm>
            <a:off x="4775200" y="5956300"/>
            <a:ext cx="190500" cy="355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hu-HU" altLang="hu-HU" sz="2000">
              <a:solidFill>
                <a:schemeClr val="bg1"/>
              </a:solidFill>
              <a:latin typeface="Comic Sans MS" panose="030F0702030302020204" pitchFamily="66" charset="0"/>
            </a:endParaRPr>
          </a:p>
        </p:txBody>
      </p:sp>
      <p:sp>
        <p:nvSpPr>
          <p:cNvPr id="54278" name="Line 6"/>
          <p:cNvSpPr>
            <a:spLocks noChangeShapeType="1"/>
          </p:cNvSpPr>
          <p:nvPr/>
        </p:nvSpPr>
        <p:spPr bwMode="auto">
          <a:xfrm>
            <a:off x="4406900" y="6108700"/>
            <a:ext cx="4648200"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54279" name="Text Box 7"/>
          <p:cNvSpPr txBox="1">
            <a:spLocks noChangeArrowheads="1"/>
          </p:cNvSpPr>
          <p:nvPr/>
        </p:nvSpPr>
        <p:spPr bwMode="auto">
          <a:xfrm>
            <a:off x="9142413" y="5976939"/>
            <a:ext cx="3111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hu-HU" altLang="hu-HU" sz="1200" b="1">
                <a:solidFill>
                  <a:schemeClr val="tx2"/>
                </a:solidFill>
                <a:latin typeface="Arial" panose="020B0604020202020204" pitchFamily="34" charset="0"/>
              </a:rPr>
              <a:t>5’</a:t>
            </a:r>
            <a:endParaRPr lang="en-US" altLang="hu-HU" sz="1200" b="1">
              <a:solidFill>
                <a:schemeClr val="tx2"/>
              </a:solidFill>
              <a:latin typeface="Arial" panose="020B0604020202020204" pitchFamily="34" charset="0"/>
            </a:endParaRPr>
          </a:p>
        </p:txBody>
      </p:sp>
      <p:sp>
        <p:nvSpPr>
          <p:cNvPr id="54280" name="Text Box 8"/>
          <p:cNvSpPr txBox="1">
            <a:spLocks noChangeArrowheads="1"/>
          </p:cNvSpPr>
          <p:nvPr/>
        </p:nvSpPr>
        <p:spPr bwMode="auto">
          <a:xfrm>
            <a:off x="5818188" y="5116514"/>
            <a:ext cx="15859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hu-HU" altLang="hu-HU" sz="2000" b="1">
                <a:solidFill>
                  <a:schemeClr val="tx2"/>
                </a:solidFill>
                <a:latin typeface="Comic Sans MS" panose="030F0702030302020204" pitchFamily="66" charset="0"/>
              </a:rPr>
              <a:t>konkatemer</a:t>
            </a:r>
          </a:p>
        </p:txBody>
      </p:sp>
      <p:sp>
        <p:nvSpPr>
          <p:cNvPr id="2" name="Slide Number Placeholder 1"/>
          <p:cNvSpPr>
            <a:spLocks noGrp="1"/>
          </p:cNvSpPr>
          <p:nvPr>
            <p:ph type="sldNum" sz="quarter" idx="12"/>
          </p:nvPr>
        </p:nvSpPr>
        <p:spPr/>
        <p:txBody>
          <a:bodyPr/>
          <a:lstStyle/>
          <a:p>
            <a:fld id="{2C88D5BA-023E-4888-9D07-061E169F2D9F}" type="slidenum">
              <a:rPr lang="hu-HU" smtClean="0"/>
              <a:t>52</a:t>
            </a:fld>
            <a:endParaRPr lang="hu-HU"/>
          </a:p>
        </p:txBody>
      </p:sp>
    </p:spTree>
    <p:extLst>
      <p:ext uri="{BB962C8B-B14F-4D97-AF65-F5344CB8AC3E}">
        <p14:creationId xmlns:p14="http://schemas.microsoft.com/office/powerpoint/2010/main" val="175877574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F08-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7725" y="981075"/>
            <a:ext cx="7848600" cy="206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299" name="Picture 3" descr="F08-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46239" y="3870325"/>
            <a:ext cx="8696325"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0" name="Text Box 4"/>
          <p:cNvSpPr txBox="1">
            <a:spLocks noChangeArrowheads="1"/>
          </p:cNvSpPr>
          <p:nvPr/>
        </p:nvSpPr>
        <p:spPr bwMode="auto">
          <a:xfrm>
            <a:off x="1320800" y="273051"/>
            <a:ext cx="88505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hu-HU" altLang="hu-HU" sz="2400" b="1">
                <a:solidFill>
                  <a:srgbClr val="990000"/>
                </a:solidFill>
                <a:latin typeface="Comic Sans MS" panose="030F0702030302020204" pitchFamily="66" charset="0"/>
              </a:rPr>
              <a:t>Az eukarióta kromoszóma sok replikációs origót tartalmaz</a:t>
            </a:r>
            <a:endParaRPr lang="en-GB" altLang="hu-HU" sz="2400" b="1">
              <a:solidFill>
                <a:srgbClr val="990000"/>
              </a:solidFill>
              <a:latin typeface="Comic Sans MS" panose="030F0702030302020204" pitchFamily="66" charset="0"/>
            </a:endParaRPr>
          </a:p>
        </p:txBody>
      </p:sp>
      <p:sp>
        <p:nvSpPr>
          <p:cNvPr id="55301" name="Text Box 5"/>
          <p:cNvSpPr txBox="1">
            <a:spLocks noChangeArrowheads="1"/>
          </p:cNvSpPr>
          <p:nvPr/>
        </p:nvSpPr>
        <p:spPr bwMode="auto">
          <a:xfrm>
            <a:off x="1493839" y="3322638"/>
            <a:ext cx="84657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hu-HU" altLang="hu-HU" sz="2000">
                <a:solidFill>
                  <a:schemeClr val="tx2"/>
                </a:solidFill>
                <a:latin typeface="Comic Sans MS" panose="030F0702030302020204" pitchFamily="66" charset="0"/>
              </a:rPr>
              <a:t>Egy diploid sejt </a:t>
            </a:r>
            <a:r>
              <a:rPr lang="hu-HU" altLang="hu-HU" sz="2000" baseline="30000">
                <a:solidFill>
                  <a:schemeClr val="tx2"/>
                </a:solidFill>
                <a:latin typeface="Comic Sans MS" panose="030F0702030302020204" pitchFamily="66" charset="0"/>
              </a:rPr>
              <a:t>3</a:t>
            </a:r>
            <a:r>
              <a:rPr lang="hu-HU" altLang="hu-HU" sz="2000">
                <a:solidFill>
                  <a:schemeClr val="tx2"/>
                </a:solidFill>
                <a:latin typeface="Comic Sans MS" panose="030F0702030302020204" pitchFamily="66" charset="0"/>
              </a:rPr>
              <a:t>H timidin beépülésének képe a szintézis fázis elején</a:t>
            </a:r>
            <a:endParaRPr lang="en-GB" altLang="hu-HU" sz="2000">
              <a:solidFill>
                <a:schemeClr val="tx2"/>
              </a:solidFill>
              <a:latin typeface="Comic Sans MS" panose="030F0702030302020204" pitchFamily="66" charset="0"/>
            </a:endParaRPr>
          </a:p>
        </p:txBody>
      </p:sp>
      <p:sp>
        <p:nvSpPr>
          <p:cNvPr id="55302" name="Text Box 6"/>
          <p:cNvSpPr txBox="1">
            <a:spLocks noChangeArrowheads="1"/>
          </p:cNvSpPr>
          <p:nvPr/>
        </p:nvSpPr>
        <p:spPr bwMode="auto">
          <a:xfrm>
            <a:off x="1538289" y="5818189"/>
            <a:ext cx="91598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hu-HU" altLang="hu-HU" sz="2000">
                <a:solidFill>
                  <a:schemeClr val="tx2"/>
                </a:solidFill>
                <a:latin typeface="Comic Sans MS" panose="030F0702030302020204" pitchFamily="66" charset="0"/>
              </a:rPr>
              <a:t>Drosophila politén kromoszóma </a:t>
            </a:r>
            <a:r>
              <a:rPr lang="hu-HU" altLang="hu-HU" sz="2000" baseline="30000">
                <a:solidFill>
                  <a:schemeClr val="tx2"/>
                </a:solidFill>
                <a:latin typeface="Comic Sans MS" panose="030F0702030302020204" pitchFamily="66" charset="0"/>
              </a:rPr>
              <a:t>3</a:t>
            </a:r>
            <a:r>
              <a:rPr lang="hu-HU" altLang="hu-HU" sz="2000">
                <a:solidFill>
                  <a:schemeClr val="tx2"/>
                </a:solidFill>
                <a:latin typeface="Comic Sans MS" panose="030F0702030302020204" pitchFamily="66" charset="0"/>
              </a:rPr>
              <a:t>H timidin beépülésének képe a szintézis fázis elején. A radioaktív jelek replikációs origókat jelölnek.</a:t>
            </a:r>
            <a:endParaRPr lang="en-GB" altLang="hu-HU" sz="2000">
              <a:solidFill>
                <a:schemeClr val="tx2"/>
              </a:solidFill>
              <a:latin typeface="Comic Sans MS" panose="030F0702030302020204" pitchFamily="66" charset="0"/>
            </a:endParaRPr>
          </a:p>
        </p:txBody>
      </p:sp>
      <p:sp>
        <p:nvSpPr>
          <p:cNvPr id="55303" name="Rectangle 7"/>
          <p:cNvSpPr>
            <a:spLocks noChangeArrowheads="1"/>
          </p:cNvSpPr>
          <p:nvPr/>
        </p:nvSpPr>
        <p:spPr bwMode="auto">
          <a:xfrm>
            <a:off x="2108200" y="1096963"/>
            <a:ext cx="8121650" cy="92710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hu-HU" altLang="hu-HU" sz="2000">
              <a:solidFill>
                <a:schemeClr val="bg1"/>
              </a:solidFill>
              <a:latin typeface="Comic Sans MS" panose="030F0702030302020204" pitchFamily="66" charset="0"/>
            </a:endParaRPr>
          </a:p>
        </p:txBody>
      </p:sp>
      <p:sp>
        <p:nvSpPr>
          <p:cNvPr id="55304" name="Rectangle 8"/>
          <p:cNvSpPr>
            <a:spLocks noChangeArrowheads="1"/>
          </p:cNvSpPr>
          <p:nvPr/>
        </p:nvSpPr>
        <p:spPr bwMode="auto">
          <a:xfrm>
            <a:off x="2119314" y="2024063"/>
            <a:ext cx="8097837" cy="1109662"/>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hu-HU" altLang="hu-HU" sz="2000">
              <a:solidFill>
                <a:schemeClr val="bg1"/>
              </a:solidFill>
              <a:latin typeface="Comic Sans MS" panose="030F0702030302020204" pitchFamily="66" charset="0"/>
            </a:endParaRPr>
          </a:p>
        </p:txBody>
      </p:sp>
      <p:sp>
        <p:nvSpPr>
          <p:cNvPr id="2" name="Slide Number Placeholder 1"/>
          <p:cNvSpPr>
            <a:spLocks noGrp="1"/>
          </p:cNvSpPr>
          <p:nvPr>
            <p:ph type="sldNum" sz="quarter" idx="12"/>
          </p:nvPr>
        </p:nvSpPr>
        <p:spPr/>
        <p:txBody>
          <a:bodyPr/>
          <a:lstStyle/>
          <a:p>
            <a:fld id="{2C88D5BA-023E-4888-9D07-061E169F2D9F}" type="slidenum">
              <a:rPr lang="hu-HU" smtClean="0"/>
              <a:t>53</a:t>
            </a:fld>
            <a:endParaRPr lang="hu-HU"/>
          </a:p>
        </p:txBody>
      </p:sp>
    </p:spTree>
    <p:extLst>
      <p:ext uri="{BB962C8B-B14F-4D97-AF65-F5344CB8AC3E}">
        <p14:creationId xmlns:p14="http://schemas.microsoft.com/office/powerpoint/2010/main" val="337658639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églalap 1"/>
          <p:cNvSpPr>
            <a:spLocks noChangeArrowheads="1"/>
          </p:cNvSpPr>
          <p:nvPr/>
        </p:nvSpPr>
        <p:spPr bwMode="auto">
          <a:xfrm>
            <a:off x="3148013" y="193675"/>
            <a:ext cx="57023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hu-HU" altLang="hu-HU" sz="2800" b="1">
                <a:solidFill>
                  <a:srgbClr val="990000"/>
                </a:solidFill>
                <a:latin typeface="Comic Sans MS" panose="030F0702030302020204" pitchFamily="66" charset="0"/>
              </a:rPr>
              <a:t>Az extranukleáris genetikai állomány és öröklődés</a:t>
            </a:r>
            <a:endParaRPr lang="en-GB" altLang="hu-HU" sz="2800" b="1">
              <a:solidFill>
                <a:srgbClr val="990000"/>
              </a:solidFill>
              <a:latin typeface="Comic Sans MS" panose="030F0702030302020204" pitchFamily="66" charset="0"/>
            </a:endParaRPr>
          </a:p>
        </p:txBody>
      </p:sp>
      <p:pic>
        <p:nvPicPr>
          <p:cNvPr id="56323" name="Picture 2" descr="http://universe-review.ca/I11-47-dn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0850" y="1844675"/>
            <a:ext cx="8447088" cy="32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4" name="Picture 5" descr="http://genome.cbs.dtu.dk/staff/dave/roanoke/chloroplast.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48014" y="5265739"/>
            <a:ext cx="2428875" cy="13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5" name="Picture 7" descr="https://encrypted-tbn1.gstatic.com/images?q=tbn:ANd9GcQ00I5-hPpUYN6liqRdePYSMPxkf66fzLLR15_eHwcMUKopdAQuF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48501" y="5084764"/>
            <a:ext cx="2619375"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6" name="Szövegdoboz 2"/>
          <p:cNvSpPr txBox="1">
            <a:spLocks noChangeArrowheads="1"/>
          </p:cNvSpPr>
          <p:nvPr/>
        </p:nvSpPr>
        <p:spPr bwMode="auto">
          <a:xfrm>
            <a:off x="1600200" y="1347788"/>
            <a:ext cx="32464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hu-HU" altLang="hu-HU" sz="2000" b="1">
                <a:solidFill>
                  <a:srgbClr val="009900"/>
                </a:solidFill>
                <a:latin typeface="Comic Sans MS" panose="030F0702030302020204" pitchFamily="66" charset="0"/>
              </a:rPr>
              <a:t>cpDNS  </a:t>
            </a:r>
            <a:r>
              <a:rPr lang="hu-HU" altLang="hu-HU" sz="1200" b="1">
                <a:solidFill>
                  <a:srgbClr val="009900"/>
                </a:solidFill>
                <a:latin typeface="Comic Sans MS" panose="030F0702030302020204" pitchFamily="66" charset="0"/>
              </a:rPr>
              <a:t>120.000-170.000 bp</a:t>
            </a:r>
          </a:p>
        </p:txBody>
      </p:sp>
      <p:sp>
        <p:nvSpPr>
          <p:cNvPr id="56327" name="Szövegdoboz 7"/>
          <p:cNvSpPr txBox="1">
            <a:spLocks noChangeArrowheads="1"/>
          </p:cNvSpPr>
          <p:nvPr/>
        </p:nvSpPr>
        <p:spPr bwMode="auto">
          <a:xfrm>
            <a:off x="5648325" y="1339850"/>
            <a:ext cx="3740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hu-HU" altLang="hu-HU" sz="2000" b="1">
                <a:solidFill>
                  <a:srgbClr val="7030A0"/>
                </a:solidFill>
                <a:latin typeface="Comic Sans MS" panose="030F0702030302020204" pitchFamily="66" charset="0"/>
              </a:rPr>
              <a:t>mtDNS   </a:t>
            </a:r>
            <a:r>
              <a:rPr lang="hu-HU" altLang="hu-HU" sz="1200" b="1">
                <a:solidFill>
                  <a:srgbClr val="7030A0"/>
                </a:solidFill>
                <a:latin typeface="Comic Sans MS" panose="030F0702030302020204" pitchFamily="66" charset="0"/>
              </a:rPr>
              <a:t>~17.000 bp</a:t>
            </a:r>
          </a:p>
        </p:txBody>
      </p:sp>
      <p:sp>
        <p:nvSpPr>
          <p:cNvPr id="2" name="Slide Number Placeholder 1"/>
          <p:cNvSpPr>
            <a:spLocks noGrp="1"/>
          </p:cNvSpPr>
          <p:nvPr>
            <p:ph type="sldNum" sz="quarter" idx="12"/>
          </p:nvPr>
        </p:nvSpPr>
        <p:spPr/>
        <p:txBody>
          <a:bodyPr/>
          <a:lstStyle/>
          <a:p>
            <a:fld id="{2C88D5BA-023E-4888-9D07-061E169F2D9F}" type="slidenum">
              <a:rPr lang="hu-HU" smtClean="0"/>
              <a:t>54</a:t>
            </a:fld>
            <a:endParaRPr lang="hu-HU"/>
          </a:p>
        </p:txBody>
      </p:sp>
    </p:spTree>
    <p:extLst>
      <p:ext uri="{BB962C8B-B14F-4D97-AF65-F5344CB8AC3E}">
        <p14:creationId xmlns:p14="http://schemas.microsoft.com/office/powerpoint/2010/main" val="234074441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églalap 1"/>
          <p:cNvSpPr>
            <a:spLocks noChangeArrowheads="1"/>
          </p:cNvSpPr>
          <p:nvPr/>
        </p:nvSpPr>
        <p:spPr bwMode="auto">
          <a:xfrm>
            <a:off x="2924176" y="252413"/>
            <a:ext cx="6746875"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hu-HU" altLang="hu-HU" b="1">
                <a:solidFill>
                  <a:srgbClr val="990000"/>
                </a:solidFill>
                <a:latin typeface="Comic Sans MS" panose="030F0702030302020204" pitchFamily="66" charset="0"/>
              </a:rPr>
              <a:t>Az extranukleáris genom jellemzői</a:t>
            </a:r>
            <a:endParaRPr lang="en-GB" altLang="hu-HU" b="1">
              <a:solidFill>
                <a:srgbClr val="990000"/>
              </a:solidFill>
              <a:latin typeface="Comic Sans MS" panose="030F0702030302020204" pitchFamily="66" charset="0"/>
            </a:endParaRPr>
          </a:p>
        </p:txBody>
      </p:sp>
      <p:sp>
        <p:nvSpPr>
          <p:cNvPr id="3" name="Szövegdoboz 2"/>
          <p:cNvSpPr txBox="1"/>
          <p:nvPr/>
        </p:nvSpPr>
        <p:spPr>
          <a:xfrm>
            <a:off x="1855788" y="1700213"/>
            <a:ext cx="8913812" cy="4201150"/>
          </a:xfrm>
          <a:prstGeom prst="rect">
            <a:avLst/>
          </a:prstGeom>
          <a:noFill/>
        </p:spPr>
        <p:txBody>
          <a:bodyPr>
            <a:spAutoFit/>
          </a:bodyPr>
          <a:lstStyle/>
          <a:p>
            <a:pPr marL="342900" indent="-342900">
              <a:lnSpc>
                <a:spcPct val="150000"/>
              </a:lnSpc>
              <a:buFont typeface="Arial" panose="020B0604020202020204" pitchFamily="34" charset="0"/>
              <a:buChar char="•"/>
              <a:defRPr/>
            </a:pPr>
            <a:r>
              <a:rPr lang="hu-HU" sz="2400" b="1" dirty="0">
                <a:solidFill>
                  <a:schemeClr val="tx2"/>
                </a:solidFill>
              </a:rPr>
              <a:t>cirkuláris</a:t>
            </a:r>
          </a:p>
          <a:p>
            <a:pPr marL="342900" indent="-342900">
              <a:lnSpc>
                <a:spcPct val="150000"/>
              </a:lnSpc>
              <a:buFont typeface="Arial" panose="020B0604020202020204" pitchFamily="34" charset="0"/>
              <a:buChar char="•"/>
              <a:defRPr/>
            </a:pPr>
            <a:r>
              <a:rPr lang="hu-HU" sz="2400" dirty="0">
                <a:solidFill>
                  <a:schemeClr val="tx2"/>
                </a:solidFill>
              </a:rPr>
              <a:t>nukleáris genomtól és sejtciklustól független </a:t>
            </a:r>
            <a:r>
              <a:rPr lang="hu-HU" sz="2400" b="1" dirty="0" err="1">
                <a:solidFill>
                  <a:schemeClr val="tx2"/>
                </a:solidFill>
              </a:rPr>
              <a:t>replikáció</a:t>
            </a:r>
            <a:r>
              <a:rPr lang="hu-HU" sz="2400" dirty="0">
                <a:solidFill>
                  <a:schemeClr val="tx2"/>
                </a:solidFill>
              </a:rPr>
              <a:t> </a:t>
            </a:r>
          </a:p>
          <a:p>
            <a:pPr marL="342900" indent="-342900">
              <a:lnSpc>
                <a:spcPct val="150000"/>
              </a:lnSpc>
              <a:buFont typeface="Arial" panose="020B0604020202020204" pitchFamily="34" charset="0"/>
              <a:buChar char="•"/>
              <a:defRPr/>
            </a:pPr>
            <a:r>
              <a:rPr lang="hu-HU" sz="2400" dirty="0">
                <a:solidFill>
                  <a:schemeClr val="tx2"/>
                </a:solidFill>
              </a:rPr>
              <a:t>az átírást végző </a:t>
            </a:r>
            <a:r>
              <a:rPr lang="hu-HU" sz="2400" b="1" dirty="0" err="1">
                <a:solidFill>
                  <a:schemeClr val="tx2"/>
                </a:solidFill>
              </a:rPr>
              <a:t>DNS-polimeráz</a:t>
            </a:r>
            <a:r>
              <a:rPr lang="hu-HU" sz="2400" dirty="0">
                <a:solidFill>
                  <a:schemeClr val="tx2"/>
                </a:solidFill>
              </a:rPr>
              <a:t> a magban kódolt, </a:t>
            </a:r>
          </a:p>
          <a:p>
            <a:pPr marL="342900" indent="-342900">
              <a:lnSpc>
                <a:spcPct val="150000"/>
              </a:lnSpc>
              <a:defRPr/>
            </a:pPr>
            <a:r>
              <a:rPr lang="hu-HU" sz="2400" dirty="0">
                <a:solidFill>
                  <a:schemeClr val="tx2"/>
                </a:solidFill>
              </a:rPr>
              <a:t>		DE </a:t>
            </a:r>
            <a:r>
              <a:rPr lang="hu-HU" sz="2400" dirty="0" err="1">
                <a:solidFill>
                  <a:schemeClr val="tx2"/>
                </a:solidFill>
              </a:rPr>
              <a:t>organellumspecifikus</a:t>
            </a:r>
            <a:endParaRPr lang="hu-HU" sz="2400" dirty="0">
              <a:solidFill>
                <a:schemeClr val="tx2"/>
              </a:solidFill>
            </a:endParaRPr>
          </a:p>
          <a:p>
            <a:pPr marL="342900" indent="-342900">
              <a:lnSpc>
                <a:spcPct val="150000"/>
              </a:lnSpc>
              <a:buFont typeface="Arial" panose="020B0604020202020204" pitchFamily="34" charset="0"/>
              <a:buChar char="•"/>
              <a:defRPr/>
            </a:pPr>
            <a:r>
              <a:rPr lang="hu-HU" sz="2400" b="1" dirty="0">
                <a:solidFill>
                  <a:schemeClr val="tx2"/>
                </a:solidFill>
              </a:rPr>
              <a:t>kópiaszám</a:t>
            </a:r>
            <a:r>
              <a:rPr lang="hu-HU" sz="2400" dirty="0">
                <a:solidFill>
                  <a:schemeClr val="tx2"/>
                </a:solidFill>
              </a:rPr>
              <a:t> </a:t>
            </a:r>
            <a:r>
              <a:rPr lang="hu-HU" sz="2400" b="1" dirty="0">
                <a:solidFill>
                  <a:schemeClr val="tx2"/>
                </a:solidFill>
              </a:rPr>
              <a:t>&gt;1</a:t>
            </a:r>
            <a:r>
              <a:rPr lang="hu-HU" sz="2400" dirty="0">
                <a:solidFill>
                  <a:schemeClr val="tx2"/>
                </a:solidFill>
              </a:rPr>
              <a:t> (</a:t>
            </a:r>
            <a:r>
              <a:rPr lang="hu-HU" sz="2400" dirty="0" err="1">
                <a:solidFill>
                  <a:schemeClr val="tx2"/>
                </a:solidFill>
              </a:rPr>
              <a:t>cpDNS</a:t>
            </a:r>
            <a:r>
              <a:rPr lang="hu-HU" sz="2400" dirty="0">
                <a:solidFill>
                  <a:schemeClr val="tx2"/>
                </a:solidFill>
              </a:rPr>
              <a:t> és </a:t>
            </a:r>
            <a:r>
              <a:rPr lang="hu-HU" sz="2400" dirty="0" err="1">
                <a:solidFill>
                  <a:schemeClr val="tx2"/>
                </a:solidFill>
              </a:rPr>
              <a:t>mtDNS</a:t>
            </a:r>
            <a:r>
              <a:rPr lang="hu-HU" sz="2400" dirty="0">
                <a:solidFill>
                  <a:schemeClr val="tx2"/>
                </a:solidFill>
              </a:rPr>
              <a:t> esetében is)</a:t>
            </a:r>
          </a:p>
          <a:p>
            <a:pPr marL="342900" indent="-342900">
              <a:lnSpc>
                <a:spcPct val="150000"/>
              </a:lnSpc>
              <a:defRPr/>
            </a:pPr>
            <a:r>
              <a:rPr lang="hu-HU" sz="1600" dirty="0">
                <a:solidFill>
                  <a:schemeClr val="tx2"/>
                </a:solidFill>
              </a:rPr>
              <a:t>               változó, fajonként nagy eltérések lehetnek</a:t>
            </a:r>
          </a:p>
          <a:p>
            <a:pPr marL="342900" indent="-342900">
              <a:lnSpc>
                <a:spcPct val="150000"/>
              </a:lnSpc>
              <a:buFont typeface="Arial" panose="020B0604020202020204" pitchFamily="34" charset="0"/>
              <a:buChar char="•"/>
              <a:defRPr/>
            </a:pPr>
            <a:r>
              <a:rPr lang="hu-HU" sz="2400" dirty="0">
                <a:solidFill>
                  <a:schemeClr val="tx2"/>
                </a:solidFill>
              </a:rPr>
              <a:t>általában anyai </a:t>
            </a:r>
            <a:r>
              <a:rPr lang="hu-HU" sz="2400" b="1" dirty="0" err="1">
                <a:solidFill>
                  <a:schemeClr val="tx2"/>
                </a:solidFill>
              </a:rPr>
              <a:t>uniparentális</a:t>
            </a:r>
            <a:r>
              <a:rPr lang="hu-HU" sz="2400" dirty="0">
                <a:solidFill>
                  <a:schemeClr val="tx2"/>
                </a:solidFill>
              </a:rPr>
              <a:t> öröklődés, de léteznek kivételek</a:t>
            </a:r>
          </a:p>
          <a:p>
            <a:pPr algn="l">
              <a:lnSpc>
                <a:spcPct val="150000"/>
              </a:lnSpc>
              <a:defRPr/>
            </a:pPr>
            <a:endParaRPr lang="hu-HU" dirty="0">
              <a:solidFill>
                <a:schemeClr val="tx2"/>
              </a:solidFill>
            </a:endParaRPr>
          </a:p>
        </p:txBody>
      </p:sp>
      <p:sp>
        <p:nvSpPr>
          <p:cNvPr id="2" name="Slide Number Placeholder 1"/>
          <p:cNvSpPr>
            <a:spLocks noGrp="1"/>
          </p:cNvSpPr>
          <p:nvPr>
            <p:ph type="sldNum" sz="quarter" idx="12"/>
          </p:nvPr>
        </p:nvSpPr>
        <p:spPr/>
        <p:txBody>
          <a:bodyPr/>
          <a:lstStyle/>
          <a:p>
            <a:fld id="{2C88D5BA-023E-4888-9D07-061E169F2D9F}" type="slidenum">
              <a:rPr lang="hu-HU" smtClean="0"/>
              <a:t>55</a:t>
            </a:fld>
            <a:endParaRPr lang="hu-HU"/>
          </a:p>
        </p:txBody>
      </p:sp>
    </p:spTree>
    <p:extLst>
      <p:ext uri="{BB962C8B-B14F-4D97-AF65-F5344CB8AC3E}">
        <p14:creationId xmlns:p14="http://schemas.microsoft.com/office/powerpoint/2010/main" val="398691874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églalap 3"/>
          <p:cNvSpPr>
            <a:spLocks noChangeArrowheads="1"/>
          </p:cNvSpPr>
          <p:nvPr/>
        </p:nvSpPr>
        <p:spPr bwMode="auto">
          <a:xfrm>
            <a:off x="3241675" y="346075"/>
            <a:ext cx="4953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hu-HU" altLang="hu-HU" b="1">
                <a:solidFill>
                  <a:srgbClr val="990000"/>
                </a:solidFill>
                <a:latin typeface="Comic Sans MS" panose="030F0702030302020204" pitchFamily="66" charset="0"/>
              </a:rPr>
              <a:t>Az anyai öröklődés</a:t>
            </a:r>
            <a:endParaRPr lang="en-GB" altLang="hu-HU" b="1">
              <a:solidFill>
                <a:srgbClr val="990000"/>
              </a:solidFill>
              <a:latin typeface="Comic Sans MS" panose="030F0702030302020204" pitchFamily="66" charset="0"/>
            </a:endParaRPr>
          </a:p>
        </p:txBody>
      </p:sp>
      <p:pic>
        <p:nvPicPr>
          <p:cNvPr id="58371" name="Kép 4" descr="Képernyőrész kivágása"/>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09750" y="1562101"/>
            <a:ext cx="2698750" cy="207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2" name="Szövegdoboz 6"/>
          <p:cNvSpPr txBox="1">
            <a:spLocks noChangeArrowheads="1"/>
          </p:cNvSpPr>
          <p:nvPr/>
        </p:nvSpPr>
        <p:spPr bwMode="auto">
          <a:xfrm>
            <a:off x="2368551" y="849314"/>
            <a:ext cx="66389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hu-HU" altLang="hu-HU" sz="1600" b="1">
                <a:solidFill>
                  <a:srgbClr val="009900"/>
                </a:solidFill>
                <a:latin typeface="Comic Sans MS" panose="030F0702030302020204" pitchFamily="66" charset="0"/>
              </a:rPr>
              <a:t>1909</a:t>
            </a:r>
            <a:r>
              <a:rPr lang="hu-HU" altLang="hu-HU" sz="1600" b="1">
                <a:solidFill>
                  <a:schemeClr val="tx2"/>
                </a:solidFill>
                <a:latin typeface="Comic Sans MS" panose="030F0702030302020204" pitchFamily="66" charset="0"/>
              </a:rPr>
              <a:t> Carl Correns </a:t>
            </a:r>
            <a:r>
              <a:rPr lang="hu-HU" altLang="hu-HU" sz="1600">
                <a:solidFill>
                  <a:schemeClr val="tx2"/>
                </a:solidFill>
                <a:latin typeface="Comic Sans MS" panose="030F0702030302020204" pitchFamily="66" charset="0"/>
              </a:rPr>
              <a:t>kísérlete csodatölcsérrel</a:t>
            </a:r>
          </a:p>
        </p:txBody>
      </p:sp>
      <p:sp>
        <p:nvSpPr>
          <p:cNvPr id="58373" name="Szövegdoboz 7"/>
          <p:cNvSpPr txBox="1">
            <a:spLocks noChangeArrowheads="1"/>
          </p:cNvSpPr>
          <p:nvPr/>
        </p:nvSpPr>
        <p:spPr bwMode="auto">
          <a:xfrm>
            <a:off x="781050" y="4273550"/>
            <a:ext cx="48593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hu-HU" altLang="hu-HU" sz="2000" b="1">
                <a:solidFill>
                  <a:srgbClr val="009900"/>
                </a:solidFill>
                <a:latin typeface="Comic Sans MS" panose="030F0702030302020204" pitchFamily="66" charset="0"/>
              </a:rPr>
              <a:t>zöld	  </a:t>
            </a:r>
            <a:r>
              <a:rPr lang="hu-HU" altLang="hu-HU" sz="2000" b="1">
                <a:solidFill>
                  <a:schemeClr val="tx2"/>
                </a:solidFill>
                <a:latin typeface="Comic Sans MS" panose="030F0702030302020204" pitchFamily="66" charset="0"/>
              </a:rPr>
              <a:t>fehér     </a:t>
            </a:r>
            <a:r>
              <a:rPr lang="hu-HU" altLang="hu-HU" sz="2000" b="1">
                <a:solidFill>
                  <a:srgbClr val="009900"/>
                </a:solidFill>
                <a:latin typeface="Comic Sans MS" panose="030F0702030302020204" pitchFamily="66" charset="0"/>
              </a:rPr>
              <a:t>zöld</a:t>
            </a:r>
          </a:p>
        </p:txBody>
      </p:sp>
      <p:sp>
        <p:nvSpPr>
          <p:cNvPr id="58374" name="Szövegdoboz 8"/>
          <p:cNvSpPr txBox="1">
            <a:spLocks noChangeArrowheads="1"/>
          </p:cNvSpPr>
          <p:nvPr/>
        </p:nvSpPr>
        <p:spPr bwMode="auto">
          <a:xfrm>
            <a:off x="4554539" y="1665289"/>
            <a:ext cx="616902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lnSpc>
                <a:spcPct val="150000"/>
              </a:lnSpc>
              <a:spcBef>
                <a:spcPct val="0"/>
              </a:spcBef>
              <a:buFontTx/>
              <a:buNone/>
            </a:pPr>
            <a:r>
              <a:rPr lang="hu-HU" altLang="hu-HU" sz="2800" b="1" i="1">
                <a:solidFill>
                  <a:schemeClr val="tx2"/>
                </a:solidFill>
                <a:latin typeface="Comic Sans MS" panose="030F0702030302020204" pitchFamily="66" charset="0"/>
              </a:rPr>
              <a:t>Fenotípust kizárólagosan az anyai szülő határozza meg</a:t>
            </a:r>
          </a:p>
        </p:txBody>
      </p:sp>
      <p:sp>
        <p:nvSpPr>
          <p:cNvPr id="58375" name="Téglalap 10"/>
          <p:cNvSpPr>
            <a:spLocks noChangeArrowheads="1"/>
          </p:cNvSpPr>
          <p:nvPr/>
        </p:nvSpPr>
        <p:spPr bwMode="auto">
          <a:xfrm>
            <a:off x="5324475" y="3617913"/>
            <a:ext cx="5399088" cy="294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50000"/>
              </a:lnSpc>
              <a:spcBef>
                <a:spcPts val="600"/>
              </a:spcBef>
            </a:pPr>
            <a:r>
              <a:rPr lang="hu-HU" altLang="hu-HU" sz="2400" b="1">
                <a:solidFill>
                  <a:srgbClr val="009900"/>
                </a:solidFill>
                <a:latin typeface="Comic Sans MS" panose="030F0702030302020204" pitchFamily="66" charset="0"/>
              </a:rPr>
              <a:t>kloroplaszt gének </a:t>
            </a:r>
            <a:r>
              <a:rPr lang="hu-HU" altLang="hu-HU" sz="2400" b="1">
                <a:solidFill>
                  <a:srgbClr val="000000"/>
                </a:solidFill>
                <a:latin typeface="Comic Sans MS" panose="030F0702030302020204" pitchFamily="66" charset="0"/>
              </a:rPr>
              <a:t>öröklődésével 	magyarázható </a:t>
            </a:r>
          </a:p>
          <a:p>
            <a:pPr eaLnBrk="1" hangingPunct="1">
              <a:lnSpc>
                <a:spcPct val="150000"/>
              </a:lnSpc>
              <a:spcBef>
                <a:spcPts val="600"/>
              </a:spcBef>
            </a:pPr>
            <a:r>
              <a:rPr lang="hu-HU" altLang="hu-HU" sz="2400" b="1">
                <a:solidFill>
                  <a:srgbClr val="C00000"/>
                </a:solidFill>
                <a:latin typeface="Comic Sans MS" panose="030F0702030302020204" pitchFamily="66" charset="0"/>
              </a:rPr>
              <a:t>NEM</a:t>
            </a:r>
            <a:r>
              <a:rPr lang="hu-HU" altLang="hu-HU" sz="2400" b="1">
                <a:solidFill>
                  <a:srgbClr val="000000"/>
                </a:solidFill>
                <a:latin typeface="Comic Sans MS" panose="030F0702030302020204" pitchFamily="66" charset="0"/>
              </a:rPr>
              <a:t> azonos az anyai hatással</a:t>
            </a:r>
            <a:r>
              <a:rPr lang="hu-HU" altLang="hu-HU" sz="2400" b="1">
                <a:solidFill>
                  <a:srgbClr val="C00000"/>
                </a:solidFill>
                <a:latin typeface="Comic Sans MS" panose="030F0702030302020204" pitchFamily="66" charset="0"/>
              </a:rPr>
              <a:t>!!!</a:t>
            </a:r>
            <a:r>
              <a:rPr lang="hu-HU" altLang="hu-HU" sz="2400" b="1">
                <a:solidFill>
                  <a:srgbClr val="000000"/>
                </a:solidFill>
                <a:latin typeface="Comic Sans MS" panose="030F0702030302020204" pitchFamily="66" charset="0"/>
              </a:rPr>
              <a:t> 	(pl.csigaház tekeredésének 		iránya)</a:t>
            </a:r>
          </a:p>
        </p:txBody>
      </p:sp>
      <p:pic>
        <p:nvPicPr>
          <p:cNvPr id="58376" name="Kép 11" descr="Képernyőrész kivágása"/>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92388" y="4632326"/>
            <a:ext cx="10731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7" name="Kép 12" descr="Képernyőrész kivágása"/>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346201" y="4689475"/>
            <a:ext cx="11779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8" name="Kép 13" descr="Képernyőrész kivágása"/>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657601" y="4664075"/>
            <a:ext cx="1281113"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9" name="Szövegdoboz 11"/>
          <p:cNvSpPr txBox="1">
            <a:spLocks noChangeArrowheads="1"/>
          </p:cNvSpPr>
          <p:nvPr/>
        </p:nvSpPr>
        <p:spPr bwMode="auto">
          <a:xfrm>
            <a:off x="3306763" y="5410200"/>
            <a:ext cx="21637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hu-HU" altLang="hu-HU" sz="1600" b="1">
                <a:solidFill>
                  <a:srgbClr val="C00000"/>
                </a:solidFill>
                <a:latin typeface="Comic Sans MS" panose="030F0702030302020204" pitchFamily="66" charset="0"/>
              </a:rPr>
              <a:t>heteroplazmia</a:t>
            </a:r>
          </a:p>
        </p:txBody>
      </p:sp>
      <p:sp>
        <p:nvSpPr>
          <p:cNvPr id="2" name="Slide Number Placeholder 1"/>
          <p:cNvSpPr>
            <a:spLocks noGrp="1"/>
          </p:cNvSpPr>
          <p:nvPr>
            <p:ph type="sldNum" sz="quarter" idx="12"/>
          </p:nvPr>
        </p:nvSpPr>
        <p:spPr/>
        <p:txBody>
          <a:bodyPr/>
          <a:lstStyle/>
          <a:p>
            <a:fld id="{2C88D5BA-023E-4888-9D07-061E169F2D9F}" type="slidenum">
              <a:rPr lang="hu-HU" smtClean="0"/>
              <a:t>56</a:t>
            </a:fld>
            <a:endParaRPr lang="hu-HU"/>
          </a:p>
        </p:txBody>
      </p:sp>
    </p:spTree>
    <p:extLst>
      <p:ext uri="{BB962C8B-B14F-4D97-AF65-F5344CB8AC3E}">
        <p14:creationId xmlns:p14="http://schemas.microsoft.com/office/powerpoint/2010/main" val="388981399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Kép 1" descr="Képernyőrész kivágása"/>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35225" y="457200"/>
            <a:ext cx="8129588" cy="565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5" name="Szövegdoboz 2"/>
          <p:cNvSpPr txBox="1">
            <a:spLocks noChangeArrowheads="1"/>
          </p:cNvSpPr>
          <p:nvPr/>
        </p:nvSpPr>
        <p:spPr bwMode="auto">
          <a:xfrm>
            <a:off x="1387476" y="4784725"/>
            <a:ext cx="35782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hu-HU" altLang="hu-HU" sz="1800" b="1">
                <a:solidFill>
                  <a:srgbClr val="C00000"/>
                </a:solidFill>
                <a:latin typeface="Comic Sans MS" panose="030F0702030302020204" pitchFamily="66" charset="0"/>
              </a:rPr>
              <a:t>heteroplazmia</a:t>
            </a:r>
          </a:p>
        </p:txBody>
      </p:sp>
      <p:pic>
        <p:nvPicPr>
          <p:cNvPr id="59396" name="Kép 3" descr="Képernyőrész kivágása"/>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66013" y="6115051"/>
            <a:ext cx="11112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2C88D5BA-023E-4888-9D07-061E169F2D9F}" type="slidenum">
              <a:rPr lang="hu-HU" smtClean="0"/>
              <a:t>57</a:t>
            </a:fld>
            <a:endParaRPr lang="hu-HU"/>
          </a:p>
        </p:txBody>
      </p:sp>
    </p:spTree>
    <p:extLst>
      <p:ext uri="{BB962C8B-B14F-4D97-AF65-F5344CB8AC3E}">
        <p14:creationId xmlns:p14="http://schemas.microsoft.com/office/powerpoint/2010/main" val="311009480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2"/>
          <p:cNvSpPr txBox="1">
            <a:spLocks noChangeArrowheads="1"/>
          </p:cNvSpPr>
          <p:nvPr/>
        </p:nvSpPr>
        <p:spPr bwMode="auto">
          <a:xfrm>
            <a:off x="3477343" y="1504951"/>
            <a:ext cx="5235729"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hu-HU" altLang="hu-HU" sz="8000">
                <a:solidFill>
                  <a:schemeClr val="tx2"/>
                </a:solidFill>
                <a:latin typeface="Comic Sans MS" panose="030F0702030302020204" pitchFamily="66" charset="0"/>
              </a:rPr>
              <a:t>Telomerek</a:t>
            </a:r>
          </a:p>
        </p:txBody>
      </p:sp>
      <p:sp>
        <p:nvSpPr>
          <p:cNvPr id="60419" name="Text Box 3"/>
          <p:cNvSpPr txBox="1">
            <a:spLocks noChangeArrowheads="1"/>
          </p:cNvSpPr>
          <p:nvPr/>
        </p:nvSpPr>
        <p:spPr bwMode="auto">
          <a:xfrm>
            <a:off x="3475038" y="3141664"/>
            <a:ext cx="48387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hu-HU" altLang="hu-HU" sz="2000">
                <a:solidFill>
                  <a:schemeClr val="tx2"/>
                </a:solidFill>
                <a:latin typeface="Comic Sans MS" panose="030F0702030302020204" pitchFamily="66" charset="0"/>
              </a:rPr>
              <a:t>Cirkuláris DNS</a:t>
            </a:r>
          </a:p>
          <a:p>
            <a:pPr eaLnBrk="1" hangingPunct="1">
              <a:spcBef>
                <a:spcPct val="0"/>
              </a:spcBef>
              <a:buFontTx/>
              <a:buNone/>
            </a:pPr>
            <a:endParaRPr lang="hu-HU" altLang="hu-HU" sz="2000">
              <a:solidFill>
                <a:schemeClr val="tx2"/>
              </a:solidFill>
              <a:latin typeface="Comic Sans MS" panose="030F0702030302020204" pitchFamily="66" charset="0"/>
            </a:endParaRPr>
          </a:p>
          <a:p>
            <a:pPr eaLnBrk="1" hangingPunct="1">
              <a:spcBef>
                <a:spcPct val="0"/>
              </a:spcBef>
              <a:buFontTx/>
              <a:buNone/>
            </a:pPr>
            <a:r>
              <a:rPr lang="hu-HU" altLang="hu-HU" sz="2000">
                <a:solidFill>
                  <a:schemeClr val="tx2"/>
                </a:solidFill>
                <a:latin typeface="Comic Sans MS" panose="030F0702030302020204" pitchFamily="66" charset="0"/>
              </a:rPr>
              <a:t>Lineáris DNS – végreplikációs probléma</a:t>
            </a:r>
          </a:p>
        </p:txBody>
      </p:sp>
      <p:sp>
        <p:nvSpPr>
          <p:cNvPr id="2" name="Slide Number Placeholder 1"/>
          <p:cNvSpPr>
            <a:spLocks noGrp="1"/>
          </p:cNvSpPr>
          <p:nvPr>
            <p:ph type="sldNum" sz="quarter" idx="12"/>
          </p:nvPr>
        </p:nvSpPr>
        <p:spPr/>
        <p:txBody>
          <a:bodyPr/>
          <a:lstStyle/>
          <a:p>
            <a:fld id="{2C88D5BA-023E-4888-9D07-061E169F2D9F}" type="slidenum">
              <a:rPr lang="hu-HU" smtClean="0"/>
              <a:t>58</a:t>
            </a:fld>
            <a:endParaRPr lang="hu-HU"/>
          </a:p>
        </p:txBody>
      </p:sp>
    </p:spTree>
    <p:extLst>
      <p:ext uri="{BB962C8B-B14F-4D97-AF65-F5344CB8AC3E}">
        <p14:creationId xmlns:p14="http://schemas.microsoft.com/office/powerpoint/2010/main" val="30670048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p:cNvPicPr>
            <a:picLocks noChangeAspect="1" noChangeArrowheads="1"/>
          </p:cNvPicPr>
          <p:nvPr/>
        </p:nvPicPr>
        <p:blipFill>
          <a:blip r:embed="rId3">
            <a:extLst>
              <a:ext uri="{28A0092B-C50C-407E-A947-70E740481C1C}">
                <a14:useLocalDpi xmlns:a14="http://schemas.microsoft.com/office/drawing/2010/main" val="0"/>
              </a:ext>
            </a:extLst>
          </a:blip>
          <a:srcRect b="34111"/>
          <a:stretch>
            <a:fillRect/>
          </a:stretch>
        </p:blipFill>
        <p:spPr bwMode="auto">
          <a:xfrm>
            <a:off x="3648075" y="188913"/>
            <a:ext cx="4865688" cy="633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2C88D5BA-023E-4888-9D07-061E169F2D9F}" type="slidenum">
              <a:rPr lang="hu-HU" smtClean="0"/>
              <a:t>59</a:t>
            </a:fld>
            <a:endParaRPr lang="hu-HU"/>
          </a:p>
        </p:txBody>
      </p:sp>
    </p:spTree>
    <p:extLst>
      <p:ext uri="{BB962C8B-B14F-4D97-AF65-F5344CB8AC3E}">
        <p14:creationId xmlns:p14="http://schemas.microsoft.com/office/powerpoint/2010/main" val="22889554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9"/>
          <p:cNvSpPr>
            <a:spLocks noChangeArrowheads="1"/>
          </p:cNvSpPr>
          <p:nvPr/>
        </p:nvSpPr>
        <p:spPr bwMode="auto">
          <a:xfrm>
            <a:off x="3738563" y="195263"/>
            <a:ext cx="47879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hu-HU" altLang="hu-HU" sz="2400" b="1">
                <a:solidFill>
                  <a:srgbClr val="990000"/>
                </a:solidFill>
                <a:latin typeface="Comic Sans MS" panose="030F0702030302020204" pitchFamily="66" charset="0"/>
              </a:rPr>
              <a:t>A transzformáló anyag a DNS</a:t>
            </a:r>
          </a:p>
        </p:txBody>
      </p:sp>
      <p:sp>
        <p:nvSpPr>
          <p:cNvPr id="7171" name="Rectangle 2"/>
          <p:cNvSpPr>
            <a:spLocks noGrp="1" noChangeArrowheads="1"/>
          </p:cNvSpPr>
          <p:nvPr>
            <p:ph type="title"/>
          </p:nvPr>
        </p:nvSpPr>
        <p:spPr>
          <a:xfrm>
            <a:off x="1874838" y="658814"/>
            <a:ext cx="8420100" cy="357187"/>
          </a:xfrm>
        </p:spPr>
        <p:txBody>
          <a:bodyPr/>
          <a:lstStyle/>
          <a:p>
            <a:pPr eaLnBrk="1" hangingPunct="1"/>
            <a:r>
              <a:rPr lang="hu-HU" altLang="hu-HU" sz="1800">
                <a:latin typeface="Comic Sans MS" panose="030F0702030302020204" pitchFamily="66" charset="0"/>
              </a:rPr>
              <a:t>O. Avery, C.M. Mac Leod és M. McCarty kísérlete, 1944</a:t>
            </a:r>
          </a:p>
        </p:txBody>
      </p:sp>
      <p:sp>
        <p:nvSpPr>
          <p:cNvPr id="7172" name="Text Box 19"/>
          <p:cNvSpPr txBox="1">
            <a:spLocks noChangeArrowheads="1"/>
          </p:cNvSpPr>
          <p:nvPr/>
        </p:nvSpPr>
        <p:spPr bwMode="auto">
          <a:xfrm>
            <a:off x="1657351" y="5565776"/>
            <a:ext cx="8793163"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hu-HU" altLang="hu-HU" sz="2000" b="1">
                <a:solidFill>
                  <a:schemeClr val="tx2"/>
                </a:solidFill>
                <a:latin typeface="Comic Sans MS" panose="030F0702030302020204" pitchFamily="66" charset="0"/>
              </a:rPr>
              <a:t>Az S sejtek komponensei közül egyedül a DNS az, amelyet elroncsolva az R sejtek nem alakíthatóak S formává, így az egér túléli a kezelést. </a:t>
            </a:r>
            <a:r>
              <a:rPr lang="hu-HU" altLang="hu-HU" sz="2000" b="1">
                <a:solidFill>
                  <a:srgbClr val="C00000"/>
                </a:solidFill>
                <a:latin typeface="Comic Sans MS" panose="030F0702030302020204" pitchFamily="66" charset="0"/>
              </a:rPr>
              <a:t>Tehát a DNS a transzformáló anyag</a:t>
            </a:r>
            <a:r>
              <a:rPr lang="hu-HU" altLang="hu-HU" sz="2000" b="1">
                <a:solidFill>
                  <a:schemeClr val="tx2"/>
                </a:solidFill>
                <a:latin typeface="Comic Sans MS" panose="030F0702030302020204" pitchFamily="66" charset="0"/>
              </a:rPr>
              <a:t>. </a:t>
            </a:r>
          </a:p>
          <a:p>
            <a:pPr algn="just" eaLnBrk="1" hangingPunct="1">
              <a:spcBef>
                <a:spcPct val="0"/>
              </a:spcBef>
              <a:buFontTx/>
              <a:buNone/>
            </a:pPr>
            <a:r>
              <a:rPr lang="hu-HU" altLang="hu-HU" sz="1800">
                <a:solidFill>
                  <a:schemeClr val="tx2"/>
                </a:solidFill>
                <a:latin typeface="Comic Sans MS" panose="030F0702030302020204" pitchFamily="66" charset="0"/>
              </a:rPr>
              <a:t> </a:t>
            </a:r>
            <a:endParaRPr lang="en-US" altLang="hu-HU" sz="1800">
              <a:solidFill>
                <a:schemeClr val="tx2"/>
              </a:solidFill>
              <a:latin typeface="Comic Sans MS" panose="030F0702030302020204" pitchFamily="66" charset="0"/>
            </a:endParaRPr>
          </a:p>
        </p:txBody>
      </p:sp>
      <p:pic>
        <p:nvPicPr>
          <p:cNvPr id="7173" name="Kép 13" descr="kép00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95601" y="1092200"/>
            <a:ext cx="6048375"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églalap 1"/>
          <p:cNvSpPr/>
          <p:nvPr/>
        </p:nvSpPr>
        <p:spPr>
          <a:xfrm>
            <a:off x="6942138" y="1573214"/>
            <a:ext cx="4106862" cy="646331"/>
          </a:xfrm>
          <a:prstGeom prst="rect">
            <a:avLst/>
          </a:prstGeom>
        </p:spPr>
        <p:txBody>
          <a:bodyPr>
            <a:spAutoFit/>
          </a:bodyPr>
          <a:lstStyle/>
          <a:p>
            <a:pPr>
              <a:defRPr/>
            </a:pPr>
            <a:r>
              <a:rPr lang="hu-HU" dirty="0">
                <a:solidFill>
                  <a:schemeClr val="accent1">
                    <a:lumMod val="75000"/>
                  </a:schemeClr>
                </a:solidFill>
              </a:rPr>
              <a:t>Ez a kísérlet igazolta először, hogy a gének DNS-ből állnak</a:t>
            </a:r>
          </a:p>
        </p:txBody>
      </p:sp>
      <p:sp>
        <p:nvSpPr>
          <p:cNvPr id="3" name="Slide Number Placeholder 2"/>
          <p:cNvSpPr>
            <a:spLocks noGrp="1"/>
          </p:cNvSpPr>
          <p:nvPr>
            <p:ph type="sldNum" sz="quarter" idx="12"/>
          </p:nvPr>
        </p:nvSpPr>
        <p:spPr/>
        <p:txBody>
          <a:bodyPr/>
          <a:lstStyle/>
          <a:p>
            <a:fld id="{95999EA4-0573-4421-979A-BDF2C0147590}" type="slidenum">
              <a:rPr lang="hu-HU" altLang="hu-HU" smtClean="0"/>
              <a:pPr/>
              <a:t>6</a:t>
            </a:fld>
            <a:endParaRPr lang="hu-HU" altLang="hu-HU"/>
          </a:p>
        </p:txBody>
      </p:sp>
    </p:spTree>
    <p:extLst>
      <p:ext uri="{BB962C8B-B14F-4D97-AF65-F5344CB8AC3E}">
        <p14:creationId xmlns:p14="http://schemas.microsoft.com/office/powerpoint/2010/main" val="173492223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p:cNvPicPr>
            <a:picLocks noChangeAspect="1" noChangeArrowheads="1"/>
          </p:cNvPicPr>
          <p:nvPr/>
        </p:nvPicPr>
        <p:blipFill>
          <a:blip r:embed="rId3">
            <a:extLst>
              <a:ext uri="{28A0092B-C50C-407E-A947-70E740481C1C}">
                <a14:useLocalDpi xmlns:a14="http://schemas.microsoft.com/office/drawing/2010/main" val="0"/>
              </a:ext>
            </a:extLst>
          </a:blip>
          <a:srcRect l="24207" t="8870" r="23814" b="39453"/>
          <a:stretch>
            <a:fillRect/>
          </a:stretch>
        </p:blipFill>
        <p:spPr bwMode="auto">
          <a:xfrm>
            <a:off x="3162300" y="1808164"/>
            <a:ext cx="5867400" cy="430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7" name="Text Box 3"/>
          <p:cNvSpPr txBox="1">
            <a:spLocks noChangeArrowheads="1"/>
          </p:cNvSpPr>
          <p:nvPr/>
        </p:nvSpPr>
        <p:spPr bwMode="auto">
          <a:xfrm>
            <a:off x="4008439" y="112713"/>
            <a:ext cx="39957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hu-HU" altLang="hu-HU" sz="2400" b="1">
                <a:solidFill>
                  <a:srgbClr val="990000"/>
                </a:solidFill>
                <a:latin typeface="Comic Sans MS" panose="030F0702030302020204" pitchFamily="66" charset="0"/>
              </a:rPr>
              <a:t>A végreplikációs probléma</a:t>
            </a:r>
          </a:p>
        </p:txBody>
      </p:sp>
      <p:sp>
        <p:nvSpPr>
          <p:cNvPr id="62468" name="Text Box 4"/>
          <p:cNvSpPr txBox="1">
            <a:spLocks noChangeArrowheads="1"/>
          </p:cNvSpPr>
          <p:nvPr/>
        </p:nvSpPr>
        <p:spPr bwMode="auto">
          <a:xfrm>
            <a:off x="1489076" y="815975"/>
            <a:ext cx="74009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hu-HU" altLang="hu-HU" sz="1800">
                <a:solidFill>
                  <a:schemeClr val="tx2"/>
                </a:solidFill>
                <a:latin typeface="Comic Sans MS" panose="030F0702030302020204" pitchFamily="66" charset="0"/>
              </a:rPr>
              <a:t>Minden DNS replikáció során 50-100 bp szakasz elvész, fogy a DNS</a:t>
            </a:r>
          </a:p>
          <a:p>
            <a:pPr eaLnBrk="1" hangingPunct="1">
              <a:spcBef>
                <a:spcPct val="0"/>
              </a:spcBef>
              <a:buFontTx/>
              <a:buNone/>
            </a:pPr>
            <a:r>
              <a:rPr lang="hu-HU" altLang="hu-HU" sz="1800">
                <a:solidFill>
                  <a:schemeClr val="tx2"/>
                </a:solidFill>
                <a:latin typeface="Comic Sans MS" panose="030F0702030302020204" pitchFamily="66" charset="0"/>
              </a:rPr>
              <a:t>Primer: 10-12 nt &gt; nemcsak ennek eltávolítása miatt?</a:t>
            </a:r>
          </a:p>
        </p:txBody>
      </p:sp>
      <p:sp>
        <p:nvSpPr>
          <p:cNvPr id="2" name="Slide Number Placeholder 1"/>
          <p:cNvSpPr>
            <a:spLocks noGrp="1"/>
          </p:cNvSpPr>
          <p:nvPr>
            <p:ph type="sldNum" sz="quarter" idx="12"/>
          </p:nvPr>
        </p:nvSpPr>
        <p:spPr/>
        <p:txBody>
          <a:bodyPr/>
          <a:lstStyle/>
          <a:p>
            <a:fld id="{2C88D5BA-023E-4888-9D07-061E169F2D9F}" type="slidenum">
              <a:rPr lang="hu-HU" smtClean="0"/>
              <a:t>60</a:t>
            </a:fld>
            <a:endParaRPr lang="hu-HU"/>
          </a:p>
        </p:txBody>
      </p:sp>
    </p:spTree>
    <p:extLst>
      <p:ext uri="{BB962C8B-B14F-4D97-AF65-F5344CB8AC3E}">
        <p14:creationId xmlns:p14="http://schemas.microsoft.com/office/powerpoint/2010/main" val="74595333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p:cNvPicPr>
            <a:picLocks noChangeAspect="1" noChangeArrowheads="1"/>
          </p:cNvPicPr>
          <p:nvPr/>
        </p:nvPicPr>
        <p:blipFill>
          <a:blip r:embed="rId3">
            <a:extLst>
              <a:ext uri="{28A0092B-C50C-407E-A947-70E740481C1C}">
                <a14:useLocalDpi xmlns:a14="http://schemas.microsoft.com/office/drawing/2010/main" val="0"/>
              </a:ext>
            </a:extLst>
          </a:blip>
          <a:srcRect l="11211" t="29541" r="44583" b="4753"/>
          <a:stretch>
            <a:fillRect/>
          </a:stretch>
        </p:blipFill>
        <p:spPr bwMode="auto">
          <a:xfrm>
            <a:off x="3365500" y="909638"/>
            <a:ext cx="5378450" cy="590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1" name="Text Box 3"/>
          <p:cNvSpPr txBox="1">
            <a:spLocks noChangeArrowheads="1"/>
          </p:cNvSpPr>
          <p:nvPr/>
        </p:nvSpPr>
        <p:spPr bwMode="auto">
          <a:xfrm>
            <a:off x="1493839" y="115889"/>
            <a:ext cx="912653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hu-HU" altLang="hu-HU" sz="2400" b="1">
                <a:solidFill>
                  <a:srgbClr val="990000"/>
                </a:solidFill>
                <a:latin typeface="Comic Sans MS" panose="030F0702030302020204" pitchFamily="66" charset="0"/>
              </a:rPr>
              <a:t>A kromoszómák végeit a telomerek védik, aminek fenntartását a telomeráz enzim végzi</a:t>
            </a:r>
          </a:p>
        </p:txBody>
      </p:sp>
      <p:sp>
        <p:nvSpPr>
          <p:cNvPr id="2" name="Slide Number Placeholder 1"/>
          <p:cNvSpPr>
            <a:spLocks noGrp="1"/>
          </p:cNvSpPr>
          <p:nvPr>
            <p:ph type="sldNum" sz="quarter" idx="12"/>
          </p:nvPr>
        </p:nvSpPr>
        <p:spPr/>
        <p:txBody>
          <a:bodyPr/>
          <a:lstStyle/>
          <a:p>
            <a:fld id="{2C88D5BA-023E-4888-9D07-061E169F2D9F}" type="slidenum">
              <a:rPr lang="hu-HU" smtClean="0"/>
              <a:t>61</a:t>
            </a:fld>
            <a:endParaRPr lang="hu-HU"/>
          </a:p>
        </p:txBody>
      </p:sp>
    </p:spTree>
    <p:extLst>
      <p:ext uri="{BB962C8B-B14F-4D97-AF65-F5344CB8AC3E}">
        <p14:creationId xmlns:p14="http://schemas.microsoft.com/office/powerpoint/2010/main" val="322269080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0926" y="820739"/>
            <a:ext cx="7548563" cy="522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5" name="Text Box 3"/>
          <p:cNvSpPr txBox="1">
            <a:spLocks noChangeArrowheads="1"/>
          </p:cNvSpPr>
          <p:nvPr/>
        </p:nvSpPr>
        <p:spPr bwMode="auto">
          <a:xfrm>
            <a:off x="2117726" y="193676"/>
            <a:ext cx="73725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hu-HU" altLang="hu-HU" sz="2400" b="1">
                <a:solidFill>
                  <a:srgbClr val="990000"/>
                </a:solidFill>
                <a:latin typeface="Comic Sans MS" panose="030F0702030302020204" pitchFamily="66" charset="0"/>
              </a:rPr>
              <a:t>A telomer sapkaként védi a kromoszómák végeit</a:t>
            </a:r>
          </a:p>
        </p:txBody>
      </p:sp>
      <p:sp>
        <p:nvSpPr>
          <p:cNvPr id="64516" name="Text Box 4"/>
          <p:cNvSpPr txBox="1">
            <a:spLocks noChangeArrowheads="1"/>
          </p:cNvSpPr>
          <p:nvPr/>
        </p:nvSpPr>
        <p:spPr bwMode="auto">
          <a:xfrm>
            <a:off x="1862138" y="885825"/>
            <a:ext cx="330411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hu-HU" altLang="hu-HU" sz="1600">
                <a:latin typeface="Comic Sans MS" panose="030F0702030302020204" pitchFamily="66" charset="0"/>
              </a:rPr>
              <a:t>Görög: telos (vég) + meros (rész)</a:t>
            </a:r>
          </a:p>
        </p:txBody>
      </p:sp>
      <p:sp>
        <p:nvSpPr>
          <p:cNvPr id="2" name="Slide Number Placeholder 1"/>
          <p:cNvSpPr>
            <a:spLocks noGrp="1"/>
          </p:cNvSpPr>
          <p:nvPr>
            <p:ph type="sldNum" sz="quarter" idx="12"/>
          </p:nvPr>
        </p:nvSpPr>
        <p:spPr/>
        <p:txBody>
          <a:bodyPr/>
          <a:lstStyle/>
          <a:p>
            <a:fld id="{2C88D5BA-023E-4888-9D07-061E169F2D9F}" type="slidenum">
              <a:rPr lang="hu-HU" smtClean="0"/>
              <a:t>62</a:t>
            </a:fld>
            <a:endParaRPr lang="hu-HU"/>
          </a:p>
        </p:txBody>
      </p:sp>
    </p:spTree>
    <p:extLst>
      <p:ext uri="{BB962C8B-B14F-4D97-AF65-F5344CB8AC3E}">
        <p14:creationId xmlns:p14="http://schemas.microsoft.com/office/powerpoint/2010/main" val="304705493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 Box 2"/>
          <p:cNvSpPr txBox="1">
            <a:spLocks noChangeArrowheads="1"/>
          </p:cNvSpPr>
          <p:nvPr/>
        </p:nvSpPr>
        <p:spPr bwMode="auto">
          <a:xfrm>
            <a:off x="1651001" y="1143000"/>
            <a:ext cx="9204325"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hu-HU" altLang="hu-HU" sz="2800" b="1">
                <a:solidFill>
                  <a:srgbClr val="FF0000"/>
                </a:solidFill>
                <a:latin typeface="Comic Sans MS" panose="030F0702030302020204" pitchFamily="66" charset="0"/>
              </a:rPr>
              <a:t>     A telomerek feladata</a:t>
            </a:r>
          </a:p>
          <a:p>
            <a:pPr eaLnBrk="1" hangingPunct="1">
              <a:spcBef>
                <a:spcPct val="0"/>
              </a:spcBef>
              <a:buFontTx/>
              <a:buNone/>
            </a:pPr>
            <a:endParaRPr lang="hu-HU" altLang="hu-HU" sz="2800" b="1">
              <a:solidFill>
                <a:srgbClr val="FF0000"/>
              </a:solidFill>
              <a:latin typeface="Comic Sans MS" panose="030F0702030302020204" pitchFamily="66" charset="0"/>
            </a:endParaRPr>
          </a:p>
          <a:p>
            <a:pPr eaLnBrk="1" hangingPunct="1">
              <a:spcBef>
                <a:spcPct val="0"/>
              </a:spcBef>
              <a:buFontTx/>
              <a:buNone/>
            </a:pPr>
            <a:endParaRPr lang="hu-HU" altLang="hu-HU" sz="2800" b="1">
              <a:solidFill>
                <a:srgbClr val="FF0000"/>
              </a:solidFill>
              <a:latin typeface="Comic Sans MS" panose="030F0702030302020204" pitchFamily="66" charset="0"/>
            </a:endParaRPr>
          </a:p>
          <a:p>
            <a:pPr eaLnBrk="1" hangingPunct="1">
              <a:spcBef>
                <a:spcPct val="0"/>
              </a:spcBef>
              <a:buFontTx/>
              <a:buNone/>
            </a:pPr>
            <a:r>
              <a:rPr lang="hu-HU" altLang="hu-HU" sz="2400" b="1">
                <a:solidFill>
                  <a:srgbClr val="FF0000"/>
                </a:solidFill>
                <a:latin typeface="Comic Sans MS" panose="030F0702030302020204" pitchFamily="66" charset="0"/>
              </a:rPr>
              <a:t>   </a:t>
            </a:r>
            <a:r>
              <a:rPr lang="hu-HU" altLang="hu-HU" sz="2400" b="1">
                <a:solidFill>
                  <a:srgbClr val="000000"/>
                </a:solidFill>
                <a:latin typeface="Comic Sans MS" panose="030F0702030302020204" pitchFamily="66" charset="0"/>
              </a:rPr>
              <a:t>1. A szabad DNS vég védelme a lebomlástól</a:t>
            </a:r>
          </a:p>
          <a:p>
            <a:pPr eaLnBrk="1" hangingPunct="1">
              <a:spcBef>
                <a:spcPct val="0"/>
              </a:spcBef>
              <a:buFontTx/>
              <a:buNone/>
            </a:pPr>
            <a:endParaRPr lang="hu-HU" altLang="hu-HU" sz="2400" b="1">
              <a:solidFill>
                <a:srgbClr val="000000"/>
              </a:solidFill>
              <a:latin typeface="Comic Sans MS" panose="030F0702030302020204" pitchFamily="66" charset="0"/>
            </a:endParaRPr>
          </a:p>
          <a:p>
            <a:pPr eaLnBrk="1" hangingPunct="1">
              <a:spcBef>
                <a:spcPct val="0"/>
              </a:spcBef>
              <a:buFontTx/>
              <a:buNone/>
            </a:pPr>
            <a:r>
              <a:rPr lang="hu-HU" altLang="hu-HU" sz="2400" b="1">
                <a:solidFill>
                  <a:srgbClr val="000000"/>
                </a:solidFill>
                <a:latin typeface="Comic Sans MS" panose="030F0702030302020204" pitchFamily="66" charset="0"/>
              </a:rPr>
              <a:t>   2. A replikációs rövidülés megakadályozása</a:t>
            </a:r>
          </a:p>
          <a:p>
            <a:pPr eaLnBrk="1" hangingPunct="1">
              <a:spcBef>
                <a:spcPct val="0"/>
              </a:spcBef>
              <a:buFontTx/>
              <a:buNone/>
            </a:pPr>
            <a:r>
              <a:rPr lang="hu-HU" altLang="hu-HU" sz="2800" b="1">
                <a:solidFill>
                  <a:srgbClr val="000000"/>
                </a:solidFill>
                <a:latin typeface="Comic Sans MS" panose="030F0702030302020204" pitchFamily="66" charset="0"/>
              </a:rPr>
              <a:t> </a:t>
            </a:r>
            <a:endParaRPr lang="en-GB" altLang="hu-HU" sz="2800" b="1">
              <a:solidFill>
                <a:srgbClr val="000000"/>
              </a:solidFill>
              <a:latin typeface="Comic Sans MS" panose="030F0702030302020204" pitchFamily="66" charset="0"/>
            </a:endParaRPr>
          </a:p>
        </p:txBody>
      </p:sp>
      <p:sp>
        <p:nvSpPr>
          <p:cNvPr id="2" name="Slide Number Placeholder 1"/>
          <p:cNvSpPr>
            <a:spLocks noGrp="1"/>
          </p:cNvSpPr>
          <p:nvPr>
            <p:ph type="sldNum" sz="quarter" idx="12"/>
          </p:nvPr>
        </p:nvSpPr>
        <p:spPr/>
        <p:txBody>
          <a:bodyPr/>
          <a:lstStyle/>
          <a:p>
            <a:fld id="{2C88D5BA-023E-4888-9D07-061E169F2D9F}" type="slidenum">
              <a:rPr lang="hu-HU" smtClean="0"/>
              <a:t>63</a:t>
            </a:fld>
            <a:endParaRPr lang="hu-HU"/>
          </a:p>
        </p:txBody>
      </p:sp>
    </p:spTree>
    <p:extLst>
      <p:ext uri="{BB962C8B-B14F-4D97-AF65-F5344CB8AC3E}">
        <p14:creationId xmlns:p14="http://schemas.microsoft.com/office/powerpoint/2010/main" val="204483392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p:cNvPicPr>
            <a:picLocks noChangeAspect="1" noChangeArrowheads="1"/>
          </p:cNvPicPr>
          <p:nvPr/>
        </p:nvPicPr>
        <p:blipFill>
          <a:blip r:embed="rId3">
            <a:extLst>
              <a:ext uri="{28A0092B-C50C-407E-A947-70E740481C1C}">
                <a14:useLocalDpi xmlns:a14="http://schemas.microsoft.com/office/drawing/2010/main" val="0"/>
              </a:ext>
            </a:extLst>
          </a:blip>
          <a:srcRect l="12994" t="33366" r="44493" b="28679"/>
          <a:stretch>
            <a:fillRect/>
          </a:stretch>
        </p:blipFill>
        <p:spPr bwMode="auto">
          <a:xfrm>
            <a:off x="2428876" y="1935164"/>
            <a:ext cx="6621463" cy="436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3" name="Rectangle 3"/>
          <p:cNvSpPr>
            <a:spLocks noChangeArrowheads="1"/>
          </p:cNvSpPr>
          <p:nvPr/>
        </p:nvSpPr>
        <p:spPr bwMode="auto">
          <a:xfrm>
            <a:off x="4052852" y="115889"/>
            <a:ext cx="4078361" cy="82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30000"/>
              </a:spcBef>
              <a:buFontTx/>
              <a:buNone/>
            </a:pPr>
            <a:r>
              <a:rPr lang="hu-HU" altLang="hu-HU" sz="2400" b="1" i="1">
                <a:solidFill>
                  <a:srgbClr val="990000"/>
                </a:solidFill>
                <a:latin typeface="Comic Sans MS" panose="030F0702030302020204" pitchFamily="66" charset="0"/>
              </a:rPr>
              <a:t>Tetrahymena thermophila</a:t>
            </a:r>
            <a:r>
              <a:rPr lang="hu-HU" altLang="hu-HU" sz="2400">
                <a:solidFill>
                  <a:srgbClr val="990000"/>
                </a:solidFill>
                <a:latin typeface="Comic Sans MS" panose="030F0702030302020204" pitchFamily="66" charset="0"/>
              </a:rPr>
              <a:t> </a:t>
            </a:r>
          </a:p>
          <a:p>
            <a:pPr algn="ctr" eaLnBrk="1" hangingPunct="1">
              <a:spcBef>
                <a:spcPct val="30000"/>
              </a:spcBef>
              <a:buFontTx/>
              <a:buNone/>
            </a:pPr>
            <a:r>
              <a:rPr lang="hu-HU" altLang="hu-HU" sz="1800">
                <a:solidFill>
                  <a:srgbClr val="990000"/>
                </a:solidFill>
                <a:latin typeface="Comic Sans MS" panose="030F0702030302020204" pitchFamily="66" charset="0"/>
              </a:rPr>
              <a:t>(egysejtű protozoa)</a:t>
            </a:r>
          </a:p>
        </p:txBody>
      </p:sp>
      <p:sp>
        <p:nvSpPr>
          <p:cNvPr id="66564" name="Text Box 4"/>
          <p:cNvSpPr txBox="1">
            <a:spLocks noChangeArrowheads="1"/>
          </p:cNvSpPr>
          <p:nvPr/>
        </p:nvSpPr>
        <p:spPr bwMode="auto">
          <a:xfrm>
            <a:off x="1571626" y="981076"/>
            <a:ext cx="92059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hu-HU" altLang="hu-HU" sz="1600">
              <a:solidFill>
                <a:schemeClr val="tx2"/>
              </a:solidFill>
              <a:latin typeface="Comic Sans MS" panose="030F0702030302020204" pitchFamily="66" charset="0"/>
            </a:endParaRPr>
          </a:p>
          <a:p>
            <a:pPr eaLnBrk="1" hangingPunct="1">
              <a:spcBef>
                <a:spcPct val="0"/>
              </a:spcBef>
              <a:buFontTx/>
              <a:buNone/>
            </a:pPr>
            <a:r>
              <a:rPr lang="hu-HU" altLang="hu-HU" sz="1600">
                <a:solidFill>
                  <a:schemeClr val="tx2"/>
                </a:solidFill>
                <a:latin typeface="Comic Sans MS" panose="030F0702030302020204" pitchFamily="66" charset="0"/>
              </a:rPr>
              <a:t>A </a:t>
            </a:r>
            <a:r>
              <a:rPr lang="hu-HU" altLang="hu-HU" sz="1600" b="1" i="1">
                <a:solidFill>
                  <a:schemeClr val="tx2"/>
                </a:solidFill>
                <a:latin typeface="Comic Sans MS" panose="030F0702030302020204" pitchFamily="66" charset="0"/>
              </a:rPr>
              <a:t>Tetrahymena </a:t>
            </a:r>
            <a:r>
              <a:rPr lang="hu-HU" altLang="hu-HU" sz="1600">
                <a:solidFill>
                  <a:schemeClr val="tx2"/>
                </a:solidFill>
                <a:latin typeface="Comic Sans MS" panose="030F0702030302020204" pitchFamily="66" charset="0"/>
              </a:rPr>
              <a:t>telomer DNS szakasza megvédi a mesterséges kromoszómákat </a:t>
            </a:r>
            <a:r>
              <a:rPr lang="hu-HU" altLang="hu-HU" sz="1600" b="1">
                <a:solidFill>
                  <a:schemeClr val="tx2"/>
                </a:solidFill>
                <a:latin typeface="Comic Sans MS" panose="030F0702030302020204" pitchFamily="66" charset="0"/>
              </a:rPr>
              <a:t>Élesztő</a:t>
            </a:r>
            <a:r>
              <a:rPr lang="hu-HU" altLang="hu-HU" sz="1600">
                <a:solidFill>
                  <a:schemeClr val="tx2"/>
                </a:solidFill>
                <a:latin typeface="Comic Sans MS" panose="030F0702030302020204" pitchFamily="66" charset="0"/>
              </a:rPr>
              <a:t> sejtekben. A telomer szakaszban egy rövid szekvencia ismétlődik sokszorosan.</a:t>
            </a:r>
            <a:endParaRPr lang="hu-HU" altLang="hu-HU" sz="1600" b="1" i="1">
              <a:solidFill>
                <a:schemeClr val="tx2"/>
              </a:solidFill>
              <a:latin typeface="Comic Sans MS" panose="030F0702030302020204" pitchFamily="66" charset="0"/>
            </a:endParaRPr>
          </a:p>
        </p:txBody>
      </p:sp>
      <p:sp>
        <p:nvSpPr>
          <p:cNvPr id="2" name="Slide Number Placeholder 1"/>
          <p:cNvSpPr>
            <a:spLocks noGrp="1"/>
          </p:cNvSpPr>
          <p:nvPr>
            <p:ph type="sldNum" sz="quarter" idx="12"/>
          </p:nvPr>
        </p:nvSpPr>
        <p:spPr/>
        <p:txBody>
          <a:bodyPr/>
          <a:lstStyle/>
          <a:p>
            <a:fld id="{2C88D5BA-023E-4888-9D07-061E169F2D9F}" type="slidenum">
              <a:rPr lang="hu-HU" smtClean="0"/>
              <a:t>64</a:t>
            </a:fld>
            <a:endParaRPr lang="hu-HU"/>
          </a:p>
        </p:txBody>
      </p:sp>
    </p:spTree>
    <p:extLst>
      <p:ext uri="{BB962C8B-B14F-4D97-AF65-F5344CB8AC3E}">
        <p14:creationId xmlns:p14="http://schemas.microsoft.com/office/powerpoint/2010/main" val="191354961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4" descr="Fig 02-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8300" y="1771650"/>
            <a:ext cx="421005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7" name="Picture 2" descr="figure 10-11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08750" y="1752601"/>
            <a:ext cx="4292600" cy="434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8" name="Text Box 4"/>
          <p:cNvSpPr txBox="1">
            <a:spLocks noChangeArrowheads="1"/>
          </p:cNvSpPr>
          <p:nvPr/>
        </p:nvSpPr>
        <p:spPr bwMode="auto">
          <a:xfrm>
            <a:off x="2101851" y="117476"/>
            <a:ext cx="795337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hu-HU" altLang="hu-HU" sz="2400" b="1">
                <a:solidFill>
                  <a:srgbClr val="990000"/>
                </a:solidFill>
                <a:latin typeface="Comic Sans MS" panose="030F0702030302020204" pitchFamily="66" charset="0"/>
              </a:rPr>
              <a:t>Telomer emberben</a:t>
            </a:r>
          </a:p>
          <a:p>
            <a:pPr algn="ctr" eaLnBrk="1" hangingPunct="1">
              <a:spcBef>
                <a:spcPct val="0"/>
              </a:spcBef>
              <a:buFontTx/>
              <a:buNone/>
            </a:pPr>
            <a:endParaRPr lang="hu-HU" altLang="hu-HU" sz="2400" b="1">
              <a:solidFill>
                <a:srgbClr val="990000"/>
              </a:solidFill>
              <a:latin typeface="Comic Sans MS" panose="030F0702030302020204" pitchFamily="66" charset="0"/>
            </a:endParaRPr>
          </a:p>
          <a:p>
            <a:pPr algn="ctr" eaLnBrk="1" hangingPunct="1">
              <a:spcBef>
                <a:spcPct val="0"/>
              </a:spcBef>
              <a:buFontTx/>
              <a:buNone/>
            </a:pPr>
            <a:r>
              <a:rPr lang="hu-HU" altLang="hu-HU" sz="1600">
                <a:solidFill>
                  <a:schemeClr val="tx2"/>
                </a:solidFill>
                <a:latin typeface="Comic Sans MS" panose="030F0702030302020204" pitchFamily="66" charset="0"/>
              </a:rPr>
              <a:t>-</a:t>
            </a:r>
            <a:r>
              <a:rPr lang="hu-HU" altLang="hu-HU" sz="1600" b="1">
                <a:solidFill>
                  <a:schemeClr val="tx2"/>
                </a:solidFill>
                <a:latin typeface="Comic Sans MS" panose="030F0702030302020204" pitchFamily="66" charset="0"/>
              </a:rPr>
              <a:t>TTAGGG</a:t>
            </a:r>
            <a:r>
              <a:rPr lang="hu-HU" altLang="hu-HU" sz="1600">
                <a:solidFill>
                  <a:schemeClr val="tx2"/>
                </a:solidFill>
                <a:latin typeface="Comic Sans MS" panose="030F0702030302020204" pitchFamily="66" charset="0"/>
              </a:rPr>
              <a:t>- szekvencia ismétlődik körülbelül 2500-szor (sejt/szövet függő)</a:t>
            </a:r>
          </a:p>
          <a:p>
            <a:pPr algn="ctr" eaLnBrk="1" hangingPunct="1">
              <a:spcBef>
                <a:spcPct val="0"/>
              </a:spcBef>
              <a:buFontTx/>
              <a:buNone/>
            </a:pPr>
            <a:endParaRPr lang="hu-HU" altLang="hu-HU" sz="1600">
              <a:solidFill>
                <a:schemeClr val="tx2"/>
              </a:solidFill>
              <a:latin typeface="Comic Sans MS" panose="030F0702030302020204" pitchFamily="66" charset="0"/>
            </a:endParaRPr>
          </a:p>
          <a:p>
            <a:pPr algn="ctr" eaLnBrk="1" hangingPunct="1">
              <a:spcBef>
                <a:spcPct val="0"/>
              </a:spcBef>
              <a:buFontTx/>
              <a:buNone/>
            </a:pPr>
            <a:r>
              <a:rPr lang="hu-HU" altLang="hu-HU" sz="1600">
                <a:solidFill>
                  <a:schemeClr val="tx2"/>
                </a:solidFill>
                <a:latin typeface="Comic Sans MS" panose="030F0702030302020204" pitchFamily="66" charset="0"/>
              </a:rPr>
              <a:t>Telomer kötő fehérjék kapcsolódnak hozzá (védelem) + DNS-szál visszahurkolódik</a:t>
            </a:r>
          </a:p>
          <a:p>
            <a:pPr algn="ctr" eaLnBrk="1" hangingPunct="1">
              <a:spcBef>
                <a:spcPct val="0"/>
              </a:spcBef>
              <a:buFontTx/>
              <a:buNone/>
            </a:pPr>
            <a:endParaRPr lang="hu-HU" altLang="hu-HU" sz="1600">
              <a:solidFill>
                <a:schemeClr val="tx2"/>
              </a:solidFill>
              <a:latin typeface="Comic Sans MS" panose="030F0702030302020204" pitchFamily="66" charset="0"/>
            </a:endParaRPr>
          </a:p>
        </p:txBody>
      </p:sp>
      <p:sp>
        <p:nvSpPr>
          <p:cNvPr id="2" name="Slide Number Placeholder 1"/>
          <p:cNvSpPr>
            <a:spLocks noGrp="1"/>
          </p:cNvSpPr>
          <p:nvPr>
            <p:ph type="sldNum" sz="quarter" idx="12"/>
          </p:nvPr>
        </p:nvSpPr>
        <p:spPr/>
        <p:txBody>
          <a:bodyPr/>
          <a:lstStyle/>
          <a:p>
            <a:fld id="{2C88D5BA-023E-4888-9D07-061E169F2D9F}" type="slidenum">
              <a:rPr lang="hu-HU" smtClean="0"/>
              <a:t>65</a:t>
            </a:fld>
            <a:endParaRPr lang="hu-HU"/>
          </a:p>
        </p:txBody>
      </p:sp>
    </p:spTree>
    <p:extLst>
      <p:ext uri="{BB962C8B-B14F-4D97-AF65-F5344CB8AC3E}">
        <p14:creationId xmlns:p14="http://schemas.microsoft.com/office/powerpoint/2010/main" val="141515207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figure 10-14a"/>
          <p:cNvPicPr>
            <a:picLocks noChangeAspect="1" noChangeArrowheads="1"/>
          </p:cNvPicPr>
          <p:nvPr/>
        </p:nvPicPr>
        <p:blipFill>
          <a:blip r:embed="rId3"/>
          <a:srcRect/>
          <a:stretch>
            <a:fillRect/>
          </a:stretch>
        </p:blipFill>
        <p:spPr bwMode="auto">
          <a:xfrm>
            <a:off x="1884363" y="3154363"/>
            <a:ext cx="3879850" cy="2362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8611" name="Picture 2" descr="figure 10-11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9363" y="2994025"/>
            <a:ext cx="404495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2" name="Text Box 4"/>
          <p:cNvSpPr txBox="1">
            <a:spLocks noChangeArrowheads="1"/>
          </p:cNvSpPr>
          <p:nvPr/>
        </p:nvSpPr>
        <p:spPr bwMode="auto">
          <a:xfrm>
            <a:off x="1804989" y="333376"/>
            <a:ext cx="942657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hu-HU" altLang="hu-HU" sz="1600">
                <a:solidFill>
                  <a:schemeClr val="tx2"/>
                </a:solidFill>
                <a:latin typeface="Comic Sans MS" panose="030F0702030302020204" pitchFamily="66" charset="0"/>
              </a:rPr>
              <a:t>Egy átlagos testi sejtben a telomer minden sejtosztódás során rövidül </a:t>
            </a:r>
            <a:r>
              <a:rPr lang="hu-HU" altLang="hu-HU" sz="1600">
                <a:solidFill>
                  <a:schemeClr val="tx2"/>
                </a:solidFill>
                <a:latin typeface="Comic Sans MS" panose="030F0702030302020204" pitchFamily="66" charset="0"/>
                <a:sym typeface="Wingdings" panose="05000000000000000000" pitchFamily="2" charset="2"/>
              </a:rPr>
              <a:t> </a:t>
            </a:r>
            <a:r>
              <a:rPr lang="hu-HU" altLang="hu-HU" sz="1600" b="1">
                <a:solidFill>
                  <a:schemeClr val="tx2"/>
                </a:solidFill>
                <a:latin typeface="Comic Sans MS" panose="030F0702030302020204" pitchFamily="66" charset="0"/>
                <a:sym typeface="Wingdings" panose="05000000000000000000" pitchFamily="2" charset="2"/>
              </a:rPr>
              <a:t>sejt életkor </a:t>
            </a:r>
            <a:r>
              <a:rPr lang="hu-HU" altLang="hu-HU" sz="1600">
                <a:solidFill>
                  <a:schemeClr val="tx2"/>
                </a:solidFill>
                <a:latin typeface="Comic Sans MS" panose="030F0702030302020204" pitchFamily="66" charset="0"/>
                <a:sym typeface="Wingdings" panose="05000000000000000000" pitchFamily="2" charset="2"/>
              </a:rPr>
              <a:t>becslés</a:t>
            </a:r>
            <a:endParaRPr lang="hu-HU" altLang="hu-HU" sz="1600">
              <a:solidFill>
                <a:schemeClr val="tx2"/>
              </a:solidFill>
              <a:latin typeface="Comic Sans MS" panose="030F0702030302020204" pitchFamily="66" charset="0"/>
            </a:endParaRPr>
          </a:p>
          <a:p>
            <a:pPr eaLnBrk="1" hangingPunct="1">
              <a:spcBef>
                <a:spcPct val="0"/>
              </a:spcBef>
              <a:buFontTx/>
              <a:buNone/>
            </a:pPr>
            <a:endParaRPr lang="hu-HU" altLang="hu-HU" sz="1600">
              <a:solidFill>
                <a:schemeClr val="tx2"/>
              </a:solidFill>
              <a:latin typeface="Comic Sans MS" panose="030F0702030302020204" pitchFamily="66" charset="0"/>
            </a:endParaRPr>
          </a:p>
          <a:p>
            <a:pPr eaLnBrk="1" hangingPunct="1">
              <a:spcBef>
                <a:spcPct val="0"/>
              </a:spcBef>
              <a:buFontTx/>
              <a:buNone/>
            </a:pPr>
            <a:r>
              <a:rPr lang="hu-HU" altLang="hu-HU" sz="1600">
                <a:solidFill>
                  <a:schemeClr val="tx2"/>
                </a:solidFill>
                <a:latin typeface="Comic Sans MS" panose="030F0702030302020204" pitchFamily="66" charset="0"/>
              </a:rPr>
              <a:t>Kivételek: ivarsejtek, őssejtek (és rákos sejtek!)</a:t>
            </a:r>
          </a:p>
          <a:p>
            <a:pPr eaLnBrk="1" hangingPunct="1">
              <a:spcBef>
                <a:spcPct val="0"/>
              </a:spcBef>
              <a:buFontTx/>
              <a:buNone/>
            </a:pPr>
            <a:endParaRPr lang="hu-HU" altLang="hu-HU" sz="1600">
              <a:solidFill>
                <a:schemeClr val="tx2"/>
              </a:solidFill>
              <a:latin typeface="Comic Sans MS" panose="030F0702030302020204" pitchFamily="66" charset="0"/>
            </a:endParaRPr>
          </a:p>
          <a:p>
            <a:pPr eaLnBrk="1" hangingPunct="1">
              <a:spcBef>
                <a:spcPct val="0"/>
              </a:spcBef>
              <a:buFontTx/>
              <a:buNone/>
            </a:pPr>
            <a:r>
              <a:rPr lang="hu-HU" altLang="hu-HU" sz="1600">
                <a:solidFill>
                  <a:schemeClr val="tx2"/>
                </a:solidFill>
                <a:latin typeface="Comic Sans MS" panose="030F0702030302020204" pitchFamily="66" charset="0"/>
              </a:rPr>
              <a:t>Ha túl rövid:</a:t>
            </a:r>
          </a:p>
          <a:p>
            <a:pPr eaLnBrk="1" hangingPunct="1">
              <a:spcBef>
                <a:spcPct val="0"/>
              </a:spcBef>
              <a:buFontTx/>
              <a:buChar char="-"/>
            </a:pPr>
            <a:r>
              <a:rPr lang="hu-HU" altLang="hu-HU" sz="1600">
                <a:solidFill>
                  <a:schemeClr val="tx2"/>
                </a:solidFill>
                <a:latin typeface="Comic Sans MS" panose="030F0702030302020204" pitchFamily="66" charset="0"/>
              </a:rPr>
              <a:t>telomer-kötő fehérjék nem tudnak kapcsolódni</a:t>
            </a:r>
          </a:p>
          <a:p>
            <a:pPr eaLnBrk="1" hangingPunct="1">
              <a:spcBef>
                <a:spcPct val="0"/>
              </a:spcBef>
              <a:buFontTx/>
              <a:buChar char="-"/>
            </a:pPr>
            <a:r>
              <a:rPr lang="hu-HU" altLang="hu-HU" sz="1600">
                <a:solidFill>
                  <a:schemeClr val="tx2"/>
                </a:solidFill>
                <a:latin typeface="Comic Sans MS" panose="030F0702030302020204" pitchFamily="66" charset="0"/>
              </a:rPr>
              <a:t> visszahajlás (loop) nem tud kialakulni</a:t>
            </a:r>
          </a:p>
          <a:p>
            <a:pPr eaLnBrk="1" hangingPunct="1">
              <a:spcBef>
                <a:spcPct val="0"/>
              </a:spcBef>
              <a:buFontTx/>
              <a:buChar char="-"/>
            </a:pPr>
            <a:r>
              <a:rPr lang="hu-HU" altLang="hu-HU" sz="1600">
                <a:solidFill>
                  <a:schemeClr val="tx2"/>
                </a:solidFill>
                <a:latin typeface="Comic Sans MS" panose="030F0702030302020204" pitchFamily="66" charset="0"/>
              </a:rPr>
              <a:t> a kromoszómák végei „ragadóssá” válnak – kromoszóma átrendeződésekhez vezet</a:t>
            </a:r>
          </a:p>
          <a:p>
            <a:pPr eaLnBrk="1" hangingPunct="1">
              <a:spcBef>
                <a:spcPct val="0"/>
              </a:spcBef>
              <a:buFontTx/>
              <a:buChar char="-"/>
            </a:pPr>
            <a:r>
              <a:rPr lang="hu-HU" altLang="hu-HU" sz="1600">
                <a:solidFill>
                  <a:schemeClr val="tx2"/>
                </a:solidFill>
                <a:latin typeface="Comic Sans MS" panose="030F0702030302020204" pitchFamily="66" charset="0"/>
              </a:rPr>
              <a:t> normálisan leáll a sejtosztódás (</a:t>
            </a:r>
            <a:r>
              <a:rPr lang="hu-HU" altLang="hu-HU" sz="1600" b="1">
                <a:solidFill>
                  <a:schemeClr val="tx2"/>
                </a:solidFill>
                <a:latin typeface="Comic Sans MS" panose="030F0702030302020204" pitchFamily="66" charset="0"/>
              </a:rPr>
              <a:t>replikatív szeneszcencia</a:t>
            </a:r>
            <a:r>
              <a:rPr lang="hu-HU" altLang="hu-HU" sz="1600">
                <a:solidFill>
                  <a:schemeClr val="tx2"/>
                </a:solidFill>
                <a:latin typeface="Comic Sans MS" panose="030F0702030302020204" pitchFamily="66" charset="0"/>
              </a:rPr>
              <a:t>), beindul az apoptózis</a:t>
            </a:r>
          </a:p>
        </p:txBody>
      </p:sp>
      <p:sp>
        <p:nvSpPr>
          <p:cNvPr id="2" name="Slide Number Placeholder 1"/>
          <p:cNvSpPr>
            <a:spLocks noGrp="1"/>
          </p:cNvSpPr>
          <p:nvPr>
            <p:ph type="sldNum" sz="quarter" idx="12"/>
          </p:nvPr>
        </p:nvSpPr>
        <p:spPr/>
        <p:txBody>
          <a:bodyPr/>
          <a:lstStyle/>
          <a:p>
            <a:fld id="{2C88D5BA-023E-4888-9D07-061E169F2D9F}" type="slidenum">
              <a:rPr lang="hu-HU" smtClean="0"/>
              <a:t>66</a:t>
            </a:fld>
            <a:endParaRPr lang="hu-HU"/>
          </a:p>
        </p:txBody>
      </p:sp>
    </p:spTree>
    <p:extLst>
      <p:ext uri="{BB962C8B-B14F-4D97-AF65-F5344CB8AC3E}">
        <p14:creationId xmlns:p14="http://schemas.microsoft.com/office/powerpoint/2010/main" val="377556773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ChangeArrowheads="1"/>
          </p:cNvSpPr>
          <p:nvPr/>
        </p:nvSpPr>
        <p:spPr bwMode="auto">
          <a:xfrm>
            <a:off x="2038351" y="188913"/>
            <a:ext cx="8335963"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algn="l" defTabSz="457200" eaLnBrk="0" hangingPunct="0">
              <a:spcBef>
                <a:spcPct val="20000"/>
              </a:spcBef>
              <a:buChar char="•"/>
              <a:defRPr sz="3200">
                <a:solidFill>
                  <a:schemeClr val="tx1"/>
                </a:solidFill>
                <a:latin typeface="Times New Roman" panose="02020603050405020304" pitchFamily="18" charset="0"/>
              </a:defRPr>
            </a:lvl1pPr>
            <a:lvl2pPr marL="742950" indent="-285750" algn="l" defTabSz="457200" eaLnBrk="0" hangingPunct="0">
              <a:spcBef>
                <a:spcPct val="20000"/>
              </a:spcBef>
              <a:buChar char="–"/>
              <a:defRPr sz="2800">
                <a:solidFill>
                  <a:schemeClr val="tx1"/>
                </a:solidFill>
                <a:latin typeface="Times New Roman" panose="02020603050405020304" pitchFamily="18" charset="0"/>
              </a:defRPr>
            </a:lvl2pPr>
            <a:lvl3pPr marL="1143000" indent="-228600" algn="l" defTabSz="457200" eaLnBrk="0" hangingPunct="0">
              <a:spcBef>
                <a:spcPct val="20000"/>
              </a:spcBef>
              <a:buChar char="•"/>
              <a:defRPr sz="2400">
                <a:solidFill>
                  <a:schemeClr val="tx1"/>
                </a:solidFill>
                <a:latin typeface="Times New Roman" panose="02020603050405020304" pitchFamily="18" charset="0"/>
              </a:defRPr>
            </a:lvl3pPr>
            <a:lvl4pPr marL="1600200" indent="-228600" algn="l" defTabSz="457200" eaLnBrk="0" hangingPunct="0">
              <a:spcBef>
                <a:spcPct val="20000"/>
              </a:spcBef>
              <a:buChar char="–"/>
              <a:defRPr sz="2000">
                <a:solidFill>
                  <a:schemeClr val="tx1"/>
                </a:solidFill>
                <a:latin typeface="Times New Roman" panose="02020603050405020304" pitchFamily="18" charset="0"/>
              </a:defRPr>
            </a:lvl4pPr>
            <a:lvl5pPr marL="2057400" indent="-228600" algn="l" defTabSz="457200" eaLnBrk="0" hangingPunct="0">
              <a:spcBef>
                <a:spcPct val="20000"/>
              </a:spcBef>
              <a:buChar char="»"/>
              <a:defRPr sz="2000">
                <a:solidFill>
                  <a:schemeClr val="tx1"/>
                </a:solidFill>
                <a:latin typeface="Times New Roman" panose="02020603050405020304" pitchFamily="18" charset="0"/>
              </a:defRPr>
            </a:lvl5pPr>
            <a:lvl6pPr marL="2514600" indent="-228600" defTabSz="4572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4572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4572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4572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hu-HU" altLang="hu-HU" sz="2400" b="1">
                <a:solidFill>
                  <a:srgbClr val="990000"/>
                </a:solidFill>
                <a:latin typeface="Comic Sans MS" panose="030F0702030302020204" pitchFamily="66" charset="0"/>
              </a:rPr>
              <a:t>A telomer a kor előrehaladtával rövidül</a:t>
            </a:r>
            <a:r>
              <a:rPr lang="hu-HU" altLang="hu-HU" sz="4000">
                <a:solidFill>
                  <a:schemeClr val="tx2"/>
                </a:solidFill>
              </a:rPr>
              <a:t> </a:t>
            </a:r>
            <a:endParaRPr lang="en-US" altLang="hu-HU" sz="4400">
              <a:solidFill>
                <a:schemeClr val="tx2"/>
              </a:solidFill>
            </a:endParaRPr>
          </a:p>
        </p:txBody>
      </p:sp>
      <p:pic>
        <p:nvPicPr>
          <p:cNvPr id="69635" name="Picture 3" descr="Harley"/>
          <p:cNvPicPr>
            <a:picLocks noChangeAspect="1" noChangeArrowheads="1"/>
          </p:cNvPicPr>
          <p:nvPr/>
        </p:nvPicPr>
        <p:blipFill>
          <a:blip r:embed="rId3">
            <a:extLst>
              <a:ext uri="{28A0092B-C50C-407E-A947-70E740481C1C}">
                <a14:useLocalDpi xmlns:a14="http://schemas.microsoft.com/office/drawing/2010/main" val="0"/>
              </a:ext>
            </a:extLst>
          </a:blip>
          <a:srcRect b="36923"/>
          <a:stretch>
            <a:fillRect/>
          </a:stretch>
        </p:blipFill>
        <p:spPr bwMode="auto">
          <a:xfrm>
            <a:off x="3038475" y="908050"/>
            <a:ext cx="7346950"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6" name="Text Box 4"/>
          <p:cNvSpPr txBox="1">
            <a:spLocks noChangeArrowheads="1"/>
          </p:cNvSpPr>
          <p:nvPr/>
        </p:nvSpPr>
        <p:spPr bwMode="auto">
          <a:xfrm>
            <a:off x="1796636" y="2622550"/>
            <a:ext cx="1651414"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0"/>
              </a:spcBef>
              <a:buFontTx/>
              <a:buNone/>
            </a:pPr>
            <a:r>
              <a:rPr lang="hu-HU" altLang="hu-HU" sz="1500">
                <a:latin typeface="Arial" panose="020B0604020202020204" pitchFamily="34" charset="0"/>
              </a:rPr>
              <a:t>Magzat tüdő</a:t>
            </a:r>
          </a:p>
          <a:p>
            <a:pPr algn="r" eaLnBrk="1" hangingPunct="1">
              <a:spcBef>
                <a:spcPct val="0"/>
              </a:spcBef>
              <a:buFontTx/>
              <a:buNone/>
            </a:pPr>
            <a:r>
              <a:rPr lang="hu-HU" altLang="hu-HU" sz="1500">
                <a:latin typeface="Arial" panose="020B0604020202020204" pitchFamily="34" charset="0"/>
              </a:rPr>
              <a:t>Újszülött bőr (nő)</a:t>
            </a:r>
          </a:p>
          <a:p>
            <a:pPr algn="r" eaLnBrk="1" hangingPunct="1">
              <a:spcBef>
                <a:spcPct val="0"/>
              </a:spcBef>
              <a:buFontTx/>
              <a:buNone/>
            </a:pPr>
            <a:r>
              <a:rPr lang="hu-HU" altLang="hu-HU" sz="1500">
                <a:latin typeface="Arial" panose="020B0604020202020204" pitchFamily="34" charset="0"/>
              </a:rPr>
              <a:t>Felnőtt bőr (férfi)</a:t>
            </a:r>
          </a:p>
          <a:p>
            <a:pPr algn="r" eaLnBrk="1" hangingPunct="1">
              <a:spcBef>
                <a:spcPct val="0"/>
              </a:spcBef>
              <a:buFontTx/>
              <a:buNone/>
            </a:pPr>
            <a:r>
              <a:rPr lang="hu-HU" altLang="hu-HU" sz="1500">
                <a:latin typeface="Arial" panose="020B0604020202020204" pitchFamily="34" charset="0"/>
              </a:rPr>
              <a:t>Felnőtt bőr (férfi)</a:t>
            </a:r>
          </a:p>
          <a:p>
            <a:pPr algn="r" eaLnBrk="1" hangingPunct="1">
              <a:spcBef>
                <a:spcPct val="0"/>
              </a:spcBef>
              <a:buFontTx/>
              <a:buNone/>
            </a:pPr>
            <a:r>
              <a:rPr lang="hu-HU" altLang="hu-HU" sz="1500">
                <a:latin typeface="Arial" panose="020B0604020202020204" pitchFamily="34" charset="0"/>
              </a:rPr>
              <a:t>Felnőtt bőr (nő)</a:t>
            </a:r>
          </a:p>
          <a:p>
            <a:pPr algn="r" eaLnBrk="1" hangingPunct="1">
              <a:spcBef>
                <a:spcPct val="0"/>
              </a:spcBef>
              <a:buFontTx/>
              <a:buNone/>
            </a:pPr>
            <a:r>
              <a:rPr lang="hu-HU" altLang="hu-HU" sz="1500">
                <a:latin typeface="Arial" panose="020B0604020202020204" pitchFamily="34" charset="0"/>
              </a:rPr>
              <a:t>Felnőtt bőr (nő)</a:t>
            </a:r>
          </a:p>
        </p:txBody>
      </p:sp>
      <p:sp>
        <p:nvSpPr>
          <p:cNvPr id="69637" name="Text Box 5"/>
          <p:cNvSpPr txBox="1">
            <a:spLocks noChangeArrowheads="1"/>
          </p:cNvSpPr>
          <p:nvPr/>
        </p:nvSpPr>
        <p:spPr bwMode="auto">
          <a:xfrm>
            <a:off x="3130550" y="4225925"/>
            <a:ext cx="654858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hu-HU" altLang="hu-HU" sz="1600">
                <a:latin typeface="Comic Sans MS" panose="030F0702030302020204" pitchFamily="66" charset="0"/>
              </a:rPr>
              <a:t>A donor kora és a telomer hossza közt szignifikáns az összefüggés</a:t>
            </a:r>
          </a:p>
        </p:txBody>
      </p:sp>
      <p:sp>
        <p:nvSpPr>
          <p:cNvPr id="69638" name="Text Box 6"/>
          <p:cNvSpPr txBox="1">
            <a:spLocks noChangeArrowheads="1"/>
          </p:cNvSpPr>
          <p:nvPr/>
        </p:nvSpPr>
        <p:spPr bwMode="auto">
          <a:xfrm>
            <a:off x="1414463" y="4797425"/>
            <a:ext cx="920591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hu-HU" altLang="hu-HU" sz="1800" b="1">
                <a:solidFill>
                  <a:schemeClr val="tx2"/>
                </a:solidFill>
                <a:latin typeface="Comic Sans MS" panose="030F0702030302020204" pitchFamily="66" charset="0"/>
              </a:rPr>
              <a:t>Oxidatív stressz</a:t>
            </a:r>
            <a:r>
              <a:rPr lang="hu-HU" altLang="hu-HU" sz="1800">
                <a:solidFill>
                  <a:schemeClr val="tx2"/>
                </a:solidFill>
                <a:latin typeface="Comic Sans MS" panose="030F0702030302020204" pitchFamily="66" charset="0"/>
              </a:rPr>
              <a:t> hatására a telomer-vesztés ötszöröse lehet a normálisnak</a:t>
            </a:r>
          </a:p>
          <a:p>
            <a:pPr eaLnBrk="1" hangingPunct="1">
              <a:spcBef>
                <a:spcPct val="0"/>
              </a:spcBef>
              <a:buFontTx/>
              <a:buNone/>
            </a:pPr>
            <a:r>
              <a:rPr lang="hu-HU" altLang="hu-HU" sz="1800">
                <a:solidFill>
                  <a:schemeClr val="tx2"/>
                </a:solidFill>
                <a:latin typeface="Comic Sans MS" panose="030F0702030302020204" pitchFamily="66" charset="0"/>
              </a:rPr>
              <a:t>(500 bp x 4 osztódás = 2000 bp)</a:t>
            </a:r>
          </a:p>
        </p:txBody>
      </p:sp>
      <p:sp>
        <p:nvSpPr>
          <p:cNvPr id="2" name="Slide Number Placeholder 1"/>
          <p:cNvSpPr>
            <a:spLocks noGrp="1"/>
          </p:cNvSpPr>
          <p:nvPr>
            <p:ph type="sldNum" sz="quarter" idx="12"/>
          </p:nvPr>
        </p:nvSpPr>
        <p:spPr/>
        <p:txBody>
          <a:bodyPr/>
          <a:lstStyle/>
          <a:p>
            <a:fld id="{2C88D5BA-023E-4888-9D07-061E169F2D9F}" type="slidenum">
              <a:rPr lang="hu-HU" smtClean="0"/>
              <a:t>67</a:t>
            </a:fld>
            <a:endParaRPr lang="hu-HU"/>
          </a:p>
        </p:txBody>
      </p:sp>
    </p:spTree>
    <p:extLst>
      <p:ext uri="{BB962C8B-B14F-4D97-AF65-F5344CB8AC3E}">
        <p14:creationId xmlns:p14="http://schemas.microsoft.com/office/powerpoint/2010/main" val="217490135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ChangeArrowheads="1"/>
          </p:cNvSpPr>
          <p:nvPr/>
        </p:nvSpPr>
        <p:spPr bwMode="auto">
          <a:xfrm>
            <a:off x="1804989" y="549275"/>
            <a:ext cx="8582025" cy="207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hu-HU" altLang="hu-HU" sz="1600" b="1">
                <a:solidFill>
                  <a:schemeClr val="tx2"/>
                </a:solidFill>
                <a:latin typeface="Comic Sans MS" panose="030F0702030302020204" pitchFamily="66" charset="0"/>
              </a:rPr>
              <a:t>ribonukleo-protein</a:t>
            </a:r>
            <a:r>
              <a:rPr lang="hu-HU" altLang="hu-HU" sz="1800" b="1">
                <a:solidFill>
                  <a:schemeClr val="tx2"/>
                </a:solidFill>
                <a:latin typeface="Comic Sans MS" panose="030F0702030302020204" pitchFamily="66" charset="0"/>
              </a:rPr>
              <a:t> </a:t>
            </a:r>
            <a:r>
              <a:rPr lang="hu-HU" altLang="hu-HU" sz="1600">
                <a:solidFill>
                  <a:schemeClr val="tx2"/>
                </a:solidFill>
                <a:latin typeface="Comic Sans MS" panose="030F0702030302020204" pitchFamily="66" charset="0"/>
              </a:rPr>
              <a:t>(saját RNS templátról DNS-t szintetizál)</a:t>
            </a:r>
          </a:p>
          <a:p>
            <a:pPr eaLnBrk="1" hangingPunct="1">
              <a:spcBef>
                <a:spcPct val="0"/>
              </a:spcBef>
              <a:buFontTx/>
              <a:buNone/>
            </a:pPr>
            <a:endParaRPr lang="hu-HU" altLang="hu-HU" sz="1600">
              <a:solidFill>
                <a:schemeClr val="tx2"/>
              </a:solidFill>
              <a:latin typeface="Comic Sans MS" panose="030F0702030302020204" pitchFamily="66" charset="0"/>
            </a:endParaRPr>
          </a:p>
          <a:p>
            <a:pPr eaLnBrk="1" hangingPunct="1">
              <a:spcBef>
                <a:spcPct val="0"/>
              </a:spcBef>
              <a:buFontTx/>
              <a:buNone/>
            </a:pPr>
            <a:r>
              <a:rPr lang="hu-HU" altLang="hu-HU" sz="1600" b="1">
                <a:solidFill>
                  <a:schemeClr val="tx2"/>
                </a:solidFill>
                <a:latin typeface="Comic Sans MS" panose="030F0702030302020204" pitchFamily="66" charset="0"/>
              </a:rPr>
              <a:t>1. Katalítikus alegység </a:t>
            </a:r>
            <a:r>
              <a:rPr lang="hu-HU" altLang="hu-HU" sz="1600">
                <a:solidFill>
                  <a:schemeClr val="tx2"/>
                </a:solidFill>
                <a:latin typeface="Comic Sans MS" panose="030F0702030302020204" pitchFamily="66" charset="0"/>
              </a:rPr>
              <a:t>(</a:t>
            </a:r>
            <a:r>
              <a:rPr lang="hu-HU" altLang="hu-HU" sz="1600" b="1">
                <a:solidFill>
                  <a:schemeClr val="tx2"/>
                </a:solidFill>
                <a:latin typeface="Comic Sans MS" panose="030F0702030302020204" pitchFamily="66" charset="0"/>
              </a:rPr>
              <a:t>hTERT</a:t>
            </a:r>
            <a:r>
              <a:rPr lang="hu-HU" altLang="hu-HU" sz="1600">
                <a:solidFill>
                  <a:schemeClr val="tx2"/>
                </a:solidFill>
                <a:latin typeface="Comic Sans MS" panose="030F0702030302020204" pitchFamily="66" charset="0"/>
              </a:rPr>
              <a:t> – </a:t>
            </a:r>
            <a:r>
              <a:rPr lang="hu-HU" altLang="hu-HU" sz="1600" i="1">
                <a:solidFill>
                  <a:schemeClr val="tx2"/>
                </a:solidFill>
                <a:latin typeface="Comic Sans MS" panose="030F0702030302020204" pitchFamily="66" charset="0"/>
              </a:rPr>
              <a:t>human telomeráz </a:t>
            </a:r>
            <a:r>
              <a:rPr lang="hu-HU" altLang="hu-HU" sz="1600" b="1" i="1">
                <a:solidFill>
                  <a:schemeClr val="tx2"/>
                </a:solidFill>
                <a:latin typeface="Comic Sans MS" panose="030F0702030302020204" pitchFamily="66" charset="0"/>
              </a:rPr>
              <a:t>reverz transzkriptáz</a:t>
            </a:r>
            <a:r>
              <a:rPr lang="hu-HU" altLang="hu-HU" sz="1600">
                <a:solidFill>
                  <a:schemeClr val="tx2"/>
                </a:solidFill>
                <a:latin typeface="Comic Sans MS" panose="030F0702030302020204" pitchFamily="66" charset="0"/>
              </a:rPr>
              <a:t>)</a:t>
            </a:r>
          </a:p>
          <a:p>
            <a:pPr eaLnBrk="1" hangingPunct="1">
              <a:spcBef>
                <a:spcPct val="0"/>
              </a:spcBef>
              <a:buFontTx/>
              <a:buChar char="-"/>
            </a:pPr>
            <a:r>
              <a:rPr lang="hu-HU" altLang="hu-HU" sz="1600">
                <a:solidFill>
                  <a:schemeClr val="tx2"/>
                </a:solidFill>
                <a:latin typeface="Comic Sans MS" panose="030F0702030302020204" pitchFamily="66" charset="0"/>
              </a:rPr>
              <a:t>transzkripcionálisan represszált a testi sejtekben (lsd. kivételek)</a:t>
            </a:r>
          </a:p>
          <a:p>
            <a:pPr eaLnBrk="1" hangingPunct="1">
              <a:spcBef>
                <a:spcPct val="0"/>
              </a:spcBef>
              <a:buFontTx/>
              <a:buChar char="-"/>
            </a:pPr>
            <a:endParaRPr lang="hu-HU" altLang="hu-HU" sz="1600">
              <a:solidFill>
                <a:schemeClr val="tx2"/>
              </a:solidFill>
              <a:latin typeface="Comic Sans MS" panose="030F0702030302020204" pitchFamily="66" charset="0"/>
            </a:endParaRPr>
          </a:p>
          <a:p>
            <a:pPr eaLnBrk="1" hangingPunct="1">
              <a:spcBef>
                <a:spcPct val="0"/>
              </a:spcBef>
              <a:buFontTx/>
              <a:buNone/>
            </a:pPr>
            <a:r>
              <a:rPr lang="hu-HU" altLang="hu-HU" sz="1600" b="1">
                <a:solidFill>
                  <a:schemeClr val="tx2"/>
                </a:solidFill>
                <a:latin typeface="Comic Sans MS" panose="030F0702030302020204" pitchFamily="66" charset="0"/>
              </a:rPr>
              <a:t>2. RNS alegység (hTERC </a:t>
            </a:r>
            <a:r>
              <a:rPr lang="hu-HU" altLang="hu-HU" sz="1600" i="1">
                <a:solidFill>
                  <a:schemeClr val="tx2"/>
                </a:solidFill>
                <a:latin typeface="Comic Sans MS" panose="030F0702030302020204" pitchFamily="66" charset="0"/>
              </a:rPr>
              <a:t>human telomeráz RNS komponens</a:t>
            </a:r>
            <a:r>
              <a:rPr lang="hu-HU" altLang="hu-HU" sz="1600">
                <a:solidFill>
                  <a:schemeClr val="tx2"/>
                </a:solidFill>
                <a:latin typeface="Comic Sans MS" panose="030F0702030302020204" pitchFamily="66" charset="0"/>
              </a:rPr>
              <a:t>)</a:t>
            </a:r>
          </a:p>
          <a:p>
            <a:pPr eaLnBrk="1" hangingPunct="1">
              <a:spcBef>
                <a:spcPct val="0"/>
              </a:spcBef>
              <a:buFontTx/>
              <a:buChar char="-"/>
            </a:pPr>
            <a:r>
              <a:rPr lang="hu-HU" altLang="hu-HU" sz="1600">
                <a:solidFill>
                  <a:schemeClr val="tx2"/>
                </a:solidFill>
                <a:latin typeface="Comic Sans MS" panose="030F0702030302020204" pitchFamily="66" charset="0"/>
              </a:rPr>
              <a:t>templátja a telomer ismétlések szintézisének</a:t>
            </a:r>
          </a:p>
          <a:p>
            <a:pPr eaLnBrk="1" hangingPunct="1">
              <a:spcBef>
                <a:spcPct val="0"/>
              </a:spcBef>
              <a:buFontTx/>
              <a:buNone/>
            </a:pPr>
            <a:r>
              <a:rPr lang="hu-HU" altLang="hu-HU" sz="1600">
                <a:solidFill>
                  <a:schemeClr val="tx2"/>
                </a:solidFill>
                <a:latin typeface="Comic Sans MS" panose="030F0702030302020204" pitchFamily="66" charset="0"/>
              </a:rPr>
              <a:t>-     fajok közti erős konzerváltság a másodlagos szerkezetben</a:t>
            </a:r>
          </a:p>
        </p:txBody>
      </p:sp>
      <p:sp>
        <p:nvSpPr>
          <p:cNvPr id="70659" name="Text Box 3"/>
          <p:cNvSpPr txBox="1">
            <a:spLocks noChangeArrowheads="1"/>
          </p:cNvSpPr>
          <p:nvPr/>
        </p:nvSpPr>
        <p:spPr bwMode="auto">
          <a:xfrm>
            <a:off x="1336676" y="98426"/>
            <a:ext cx="884889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hu-HU" altLang="hu-HU" sz="2400" b="1">
                <a:solidFill>
                  <a:srgbClr val="990000"/>
                </a:solidFill>
                <a:latin typeface="Comic Sans MS" panose="030F0702030302020204" pitchFamily="66" charset="0"/>
              </a:rPr>
              <a:t>a TELOMERÁZ enzim fenntartja a telomerek hosszúságát</a:t>
            </a:r>
          </a:p>
        </p:txBody>
      </p:sp>
      <p:pic>
        <p:nvPicPr>
          <p:cNvPr id="70660" name="Picture 4"/>
          <p:cNvPicPr>
            <a:picLocks noChangeAspect="1" noChangeArrowheads="1"/>
          </p:cNvPicPr>
          <p:nvPr/>
        </p:nvPicPr>
        <p:blipFill>
          <a:blip r:embed="rId3">
            <a:extLst>
              <a:ext uri="{28A0092B-C50C-407E-A947-70E740481C1C}">
                <a14:useLocalDpi xmlns:a14="http://schemas.microsoft.com/office/drawing/2010/main" val="0"/>
              </a:ext>
            </a:extLst>
          </a:blip>
          <a:srcRect l="6290" t="22708" r="4518" b="11157"/>
          <a:stretch>
            <a:fillRect/>
          </a:stretch>
        </p:blipFill>
        <p:spPr bwMode="auto">
          <a:xfrm>
            <a:off x="1531938" y="2636838"/>
            <a:ext cx="9245600" cy="356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1" name="Text Box 5"/>
          <p:cNvSpPr txBox="1">
            <a:spLocks noChangeArrowheads="1"/>
          </p:cNvSpPr>
          <p:nvPr/>
        </p:nvSpPr>
        <p:spPr bwMode="auto">
          <a:xfrm>
            <a:off x="5949950" y="5756275"/>
            <a:ext cx="41671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hu-HU" altLang="hu-HU" sz="1600" b="1">
                <a:solidFill>
                  <a:schemeClr val="tx2"/>
                </a:solidFill>
                <a:latin typeface="Comic Sans MS" panose="030F0702030302020204" pitchFamily="66" charset="0"/>
              </a:rPr>
              <a:t>A </a:t>
            </a:r>
            <a:r>
              <a:rPr lang="hu-HU" altLang="hu-HU" sz="1600" b="1" i="1">
                <a:solidFill>
                  <a:schemeClr val="tx2"/>
                </a:solidFill>
                <a:latin typeface="Comic Sans MS" panose="030F0702030302020204" pitchFamily="66" charset="0"/>
              </a:rPr>
              <a:t>Tetrahymena</a:t>
            </a:r>
            <a:r>
              <a:rPr lang="hu-HU" altLang="hu-HU" sz="1600" b="1">
                <a:solidFill>
                  <a:schemeClr val="tx2"/>
                </a:solidFill>
                <a:latin typeface="Comic Sans MS" panose="030F0702030302020204" pitchFamily="66" charset="0"/>
              </a:rPr>
              <a:t> telomer szintézis modell</a:t>
            </a:r>
          </a:p>
        </p:txBody>
      </p:sp>
      <p:sp>
        <p:nvSpPr>
          <p:cNvPr id="2" name="Slide Number Placeholder 1"/>
          <p:cNvSpPr>
            <a:spLocks noGrp="1"/>
          </p:cNvSpPr>
          <p:nvPr>
            <p:ph type="sldNum" sz="quarter" idx="12"/>
          </p:nvPr>
        </p:nvSpPr>
        <p:spPr/>
        <p:txBody>
          <a:bodyPr/>
          <a:lstStyle/>
          <a:p>
            <a:fld id="{2C88D5BA-023E-4888-9D07-061E169F2D9F}" type="slidenum">
              <a:rPr lang="hu-HU" smtClean="0"/>
              <a:t>68</a:t>
            </a:fld>
            <a:endParaRPr lang="hu-HU"/>
          </a:p>
        </p:txBody>
      </p:sp>
    </p:spTree>
    <p:extLst>
      <p:ext uri="{BB962C8B-B14F-4D97-AF65-F5344CB8AC3E}">
        <p14:creationId xmlns:p14="http://schemas.microsoft.com/office/powerpoint/2010/main" val="257269990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6801" y="852489"/>
            <a:ext cx="7332663" cy="511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3" name="Text Box 3"/>
          <p:cNvSpPr txBox="1">
            <a:spLocks noChangeArrowheads="1"/>
          </p:cNvSpPr>
          <p:nvPr/>
        </p:nvSpPr>
        <p:spPr bwMode="auto">
          <a:xfrm>
            <a:off x="2038351" y="122239"/>
            <a:ext cx="75761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hu-HU" altLang="hu-HU" sz="2400" b="1">
                <a:solidFill>
                  <a:srgbClr val="990000"/>
                </a:solidFill>
                <a:latin typeface="Comic Sans MS" panose="030F0702030302020204" pitchFamily="66" charset="0"/>
              </a:rPr>
              <a:t>A telomer szintézisét a TELOMERÁZ enzim végzi</a:t>
            </a:r>
          </a:p>
        </p:txBody>
      </p:sp>
      <p:sp>
        <p:nvSpPr>
          <p:cNvPr id="2" name="Slide Number Placeholder 1"/>
          <p:cNvSpPr>
            <a:spLocks noGrp="1"/>
          </p:cNvSpPr>
          <p:nvPr>
            <p:ph type="sldNum" sz="quarter" idx="12"/>
          </p:nvPr>
        </p:nvSpPr>
        <p:spPr/>
        <p:txBody>
          <a:bodyPr/>
          <a:lstStyle/>
          <a:p>
            <a:fld id="{2C88D5BA-023E-4888-9D07-061E169F2D9F}" type="slidenum">
              <a:rPr lang="hu-HU" smtClean="0"/>
              <a:t>69</a:t>
            </a:fld>
            <a:endParaRPr lang="hu-HU"/>
          </a:p>
        </p:txBody>
      </p:sp>
    </p:spTree>
    <p:extLst>
      <p:ext uri="{BB962C8B-B14F-4D97-AF65-F5344CB8AC3E}">
        <p14:creationId xmlns:p14="http://schemas.microsoft.com/office/powerpoint/2010/main" val="5108795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Tartalom helye 12" descr="kép002.jpg"/>
          <p:cNvPicPr>
            <a:picLocks noGrp="1" noChangeAspect="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2462213" y="877888"/>
            <a:ext cx="6610350" cy="5980112"/>
          </a:xfrm>
        </p:spPr>
      </p:pic>
      <p:sp>
        <p:nvSpPr>
          <p:cNvPr id="8195" name="Rectangle 2"/>
          <p:cNvSpPr>
            <a:spLocks noGrp="1" noChangeArrowheads="1"/>
          </p:cNvSpPr>
          <p:nvPr>
            <p:ph type="title"/>
          </p:nvPr>
        </p:nvSpPr>
        <p:spPr>
          <a:xfrm>
            <a:off x="1517650" y="165100"/>
            <a:ext cx="8420100" cy="812800"/>
          </a:xfrm>
          <a:noFill/>
        </p:spPr>
        <p:txBody>
          <a:bodyPr/>
          <a:lstStyle/>
          <a:p>
            <a:pPr eaLnBrk="1" hangingPunct="1"/>
            <a:r>
              <a:rPr lang="hu-HU" altLang="hu-HU" sz="2400" b="1">
                <a:latin typeface="Comic Sans MS" panose="030F0702030302020204" pitchFamily="66" charset="0"/>
              </a:rPr>
              <a:t>	</a:t>
            </a:r>
            <a:r>
              <a:rPr lang="hu-HU" altLang="hu-HU" sz="2400" b="1">
                <a:solidFill>
                  <a:srgbClr val="990000"/>
                </a:solidFill>
                <a:latin typeface="Comic Sans MS" panose="030F0702030302020204" pitchFamily="66" charset="0"/>
              </a:rPr>
              <a:t>A DNS örökítőanyag mivoltának bizonyítéka II.</a:t>
            </a:r>
            <a:r>
              <a:rPr lang="hu-HU" altLang="hu-HU" sz="2400" b="1">
                <a:latin typeface="Comic Sans MS" panose="030F0702030302020204" pitchFamily="66" charset="0"/>
              </a:rPr>
              <a:t/>
            </a:r>
            <a:br>
              <a:rPr lang="hu-HU" altLang="hu-HU" sz="2400" b="1">
                <a:latin typeface="Comic Sans MS" panose="030F0702030302020204" pitchFamily="66" charset="0"/>
              </a:rPr>
            </a:br>
            <a:r>
              <a:rPr lang="hu-HU" altLang="hu-HU" sz="2400" b="1">
                <a:latin typeface="Comic Sans MS" panose="030F0702030302020204" pitchFamily="66" charset="0"/>
              </a:rPr>
              <a:t>	</a:t>
            </a:r>
            <a:r>
              <a:rPr lang="hu-HU" altLang="hu-HU" sz="2400">
                <a:latin typeface="Comic Sans MS" panose="030F0702030302020204" pitchFamily="66" charset="0"/>
              </a:rPr>
              <a:t>(</a:t>
            </a:r>
            <a:r>
              <a:rPr lang="hu-HU" altLang="hu-HU" sz="2000">
                <a:latin typeface="Comic Sans MS" panose="030F0702030302020204" pitchFamily="66" charset="0"/>
              </a:rPr>
              <a:t>Hershey-Chase kísérlet, 1952)</a:t>
            </a:r>
          </a:p>
        </p:txBody>
      </p:sp>
      <p:sp>
        <p:nvSpPr>
          <p:cNvPr id="8196" name="Text Box 9"/>
          <p:cNvSpPr txBox="1">
            <a:spLocks noChangeArrowheads="1"/>
          </p:cNvSpPr>
          <p:nvPr/>
        </p:nvSpPr>
        <p:spPr bwMode="auto">
          <a:xfrm>
            <a:off x="1593851" y="1225550"/>
            <a:ext cx="17319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hu-HU" altLang="hu-HU" sz="1600" b="1" baseline="30000">
                <a:solidFill>
                  <a:srgbClr val="FF0000"/>
                </a:solidFill>
                <a:latin typeface="Arial" panose="020B0604020202020204" pitchFamily="34" charset="0"/>
              </a:rPr>
              <a:t>35</a:t>
            </a:r>
            <a:r>
              <a:rPr lang="hu-HU" altLang="hu-HU" sz="1600" b="1">
                <a:solidFill>
                  <a:srgbClr val="FF0000"/>
                </a:solidFill>
                <a:latin typeface="Arial" panose="020B0604020202020204" pitchFamily="34" charset="0"/>
              </a:rPr>
              <a:t>S jelölt fehérje</a:t>
            </a:r>
            <a:endParaRPr lang="en-GB" altLang="hu-HU" sz="1600" b="1">
              <a:solidFill>
                <a:srgbClr val="FF0000"/>
              </a:solidFill>
              <a:latin typeface="Arial" panose="020B0604020202020204" pitchFamily="34" charset="0"/>
            </a:endParaRPr>
          </a:p>
        </p:txBody>
      </p:sp>
      <p:sp>
        <p:nvSpPr>
          <p:cNvPr id="8197" name="Text Box 10"/>
          <p:cNvSpPr txBox="1">
            <a:spLocks noChangeArrowheads="1"/>
          </p:cNvSpPr>
          <p:nvPr/>
        </p:nvSpPr>
        <p:spPr bwMode="auto">
          <a:xfrm>
            <a:off x="1582738" y="4502150"/>
            <a:ext cx="14922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hu-HU" altLang="hu-HU" sz="1600" b="1" baseline="30000">
                <a:solidFill>
                  <a:srgbClr val="FF0000"/>
                </a:solidFill>
                <a:latin typeface="Arial" panose="020B0604020202020204" pitchFamily="34" charset="0"/>
              </a:rPr>
              <a:t>32</a:t>
            </a:r>
            <a:r>
              <a:rPr lang="hu-HU" altLang="hu-HU" sz="1600" b="1">
                <a:solidFill>
                  <a:srgbClr val="FF0000"/>
                </a:solidFill>
                <a:latin typeface="Arial" panose="020B0604020202020204" pitchFamily="34" charset="0"/>
              </a:rPr>
              <a:t>P jelölt DNS</a:t>
            </a:r>
            <a:endParaRPr lang="en-GB" altLang="hu-HU" sz="1600" b="1">
              <a:solidFill>
                <a:srgbClr val="FF0000"/>
              </a:solidFill>
              <a:latin typeface="Arial" panose="020B0604020202020204" pitchFamily="34" charset="0"/>
            </a:endParaRPr>
          </a:p>
        </p:txBody>
      </p:sp>
      <p:sp>
        <p:nvSpPr>
          <p:cNvPr id="8198" name="Text Box 13"/>
          <p:cNvSpPr txBox="1">
            <a:spLocks noChangeArrowheads="1"/>
          </p:cNvSpPr>
          <p:nvPr/>
        </p:nvSpPr>
        <p:spPr bwMode="auto">
          <a:xfrm>
            <a:off x="8001001" y="5062538"/>
            <a:ext cx="2365375" cy="16004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hu-HU" altLang="hu-HU" sz="1400" b="1">
                <a:solidFill>
                  <a:schemeClr val="tx2"/>
                </a:solidFill>
                <a:latin typeface="Comic Sans MS" panose="030F0702030302020204" pitchFamily="66" charset="0"/>
              </a:rPr>
              <a:t>A radioaktivitás a </a:t>
            </a:r>
          </a:p>
          <a:p>
            <a:pPr eaLnBrk="1" hangingPunct="1">
              <a:spcBef>
                <a:spcPct val="0"/>
              </a:spcBef>
              <a:buFontTx/>
              <a:buNone/>
            </a:pPr>
            <a:r>
              <a:rPr lang="hu-HU" altLang="hu-HU" sz="1400" b="1">
                <a:solidFill>
                  <a:schemeClr val="tx2"/>
                </a:solidFill>
                <a:latin typeface="Comic Sans MS" panose="030F0702030302020204" pitchFamily="66" charset="0"/>
              </a:rPr>
              <a:t>baktériumokban észlelhető,</a:t>
            </a:r>
          </a:p>
          <a:p>
            <a:pPr eaLnBrk="1" hangingPunct="1">
              <a:spcBef>
                <a:spcPct val="0"/>
              </a:spcBef>
              <a:buFontTx/>
              <a:buNone/>
            </a:pPr>
            <a:r>
              <a:rPr lang="hu-HU" altLang="hu-HU" sz="1400" b="1">
                <a:solidFill>
                  <a:schemeClr val="tx2"/>
                </a:solidFill>
                <a:latin typeface="Comic Sans MS" panose="030F0702030302020204" pitchFamily="66" charset="0"/>
              </a:rPr>
              <a:t>majd a következő </a:t>
            </a:r>
          </a:p>
          <a:p>
            <a:pPr eaLnBrk="1" hangingPunct="1">
              <a:spcBef>
                <a:spcPct val="0"/>
              </a:spcBef>
              <a:buFontTx/>
              <a:buNone/>
            </a:pPr>
            <a:r>
              <a:rPr lang="hu-HU" altLang="hu-HU" sz="1400" b="1">
                <a:solidFill>
                  <a:schemeClr val="tx2"/>
                </a:solidFill>
                <a:latin typeface="Comic Sans MS" panose="030F0702030302020204" pitchFamily="66" charset="0"/>
              </a:rPr>
              <a:t>fág generációban is megjelenik</a:t>
            </a:r>
          </a:p>
          <a:p>
            <a:pPr eaLnBrk="1" hangingPunct="1">
              <a:spcBef>
                <a:spcPct val="0"/>
              </a:spcBef>
              <a:buFontTx/>
              <a:buNone/>
            </a:pPr>
            <a:endParaRPr lang="en-GB" altLang="hu-HU" sz="1400" b="1">
              <a:solidFill>
                <a:schemeClr val="tx2"/>
              </a:solidFill>
              <a:latin typeface="Comic Sans MS" panose="030F0702030302020204" pitchFamily="66" charset="0"/>
            </a:endParaRPr>
          </a:p>
        </p:txBody>
      </p:sp>
      <p:sp>
        <p:nvSpPr>
          <p:cNvPr id="8199" name="Text Box 14"/>
          <p:cNvSpPr txBox="1">
            <a:spLocks noChangeArrowheads="1"/>
          </p:cNvSpPr>
          <p:nvPr/>
        </p:nvSpPr>
        <p:spPr bwMode="auto">
          <a:xfrm>
            <a:off x="7939089" y="1250951"/>
            <a:ext cx="2365375" cy="95410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hu-HU" altLang="hu-HU" sz="1400" b="1">
                <a:solidFill>
                  <a:schemeClr val="tx2"/>
                </a:solidFill>
                <a:latin typeface="Comic Sans MS" panose="030F0702030302020204" pitchFamily="66" charset="0"/>
              </a:rPr>
              <a:t>A radioaktivitás a </a:t>
            </a:r>
          </a:p>
          <a:p>
            <a:pPr eaLnBrk="1" hangingPunct="1">
              <a:spcBef>
                <a:spcPct val="0"/>
              </a:spcBef>
              <a:buFontTx/>
              <a:buNone/>
            </a:pPr>
            <a:r>
              <a:rPr lang="hu-HU" altLang="hu-HU" sz="1400" b="1">
                <a:solidFill>
                  <a:schemeClr val="tx2"/>
                </a:solidFill>
                <a:latin typeface="Comic Sans MS" panose="030F0702030302020204" pitchFamily="66" charset="0"/>
              </a:rPr>
              <a:t>leváló üres fág fejekben észlelhető </a:t>
            </a:r>
          </a:p>
          <a:p>
            <a:pPr eaLnBrk="1" hangingPunct="1">
              <a:spcBef>
                <a:spcPct val="0"/>
              </a:spcBef>
              <a:buFontTx/>
              <a:buNone/>
            </a:pPr>
            <a:endParaRPr lang="en-GB" altLang="hu-HU" sz="1400" b="1">
              <a:solidFill>
                <a:schemeClr val="tx2"/>
              </a:solidFill>
              <a:latin typeface="Comic Sans MS" panose="030F0702030302020204" pitchFamily="66" charset="0"/>
            </a:endParaRPr>
          </a:p>
        </p:txBody>
      </p:sp>
      <p:sp>
        <p:nvSpPr>
          <p:cNvPr id="2" name="Slide Number Placeholder 1"/>
          <p:cNvSpPr>
            <a:spLocks noGrp="1"/>
          </p:cNvSpPr>
          <p:nvPr>
            <p:ph type="sldNum" sz="quarter" idx="12"/>
          </p:nvPr>
        </p:nvSpPr>
        <p:spPr/>
        <p:txBody>
          <a:bodyPr/>
          <a:lstStyle/>
          <a:p>
            <a:fld id="{95999EA4-0573-4421-979A-BDF2C0147590}" type="slidenum">
              <a:rPr lang="hu-HU" altLang="hu-HU" smtClean="0"/>
              <a:pPr/>
              <a:t>7</a:t>
            </a:fld>
            <a:endParaRPr lang="hu-HU" altLang="hu-HU"/>
          </a:p>
        </p:txBody>
      </p:sp>
    </p:spTree>
    <p:extLst>
      <p:ext uri="{BB962C8B-B14F-4D97-AF65-F5344CB8AC3E}">
        <p14:creationId xmlns:p14="http://schemas.microsoft.com/office/powerpoint/2010/main" val="173140018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4"/>
          <p:cNvSpPr>
            <a:spLocks noChangeArrowheads="1"/>
          </p:cNvSpPr>
          <p:nvPr/>
        </p:nvSpPr>
        <p:spPr bwMode="auto">
          <a:xfrm>
            <a:off x="1414463" y="1063625"/>
            <a:ext cx="9321800" cy="4154984"/>
          </a:xfrm>
          <a:prstGeom prst="rect">
            <a:avLst/>
          </a:prstGeom>
          <a:noFill/>
          <a:ln>
            <a:noFill/>
          </a:ln>
          <a:extLst/>
        </p:spPr>
        <p:txBody>
          <a:bodyPr>
            <a:spAutoFit/>
          </a:bodyPr>
          <a:lstStyle/>
          <a:p>
            <a:pPr algn="l" eaLnBrk="0" hangingPunct="0">
              <a:defRPr/>
            </a:pPr>
            <a:r>
              <a:rPr lang="hu-HU" dirty="0">
                <a:solidFill>
                  <a:srgbClr val="00B485"/>
                </a:solidFill>
              </a:rPr>
              <a:t>Egy normális sejt 6</a:t>
            </a:r>
            <a:r>
              <a:rPr lang="en-US" dirty="0">
                <a:solidFill>
                  <a:srgbClr val="00B485"/>
                </a:solidFill>
              </a:rPr>
              <a:t>0-70</a:t>
            </a:r>
            <a:r>
              <a:rPr lang="hu-HU" dirty="0">
                <a:solidFill>
                  <a:srgbClr val="00B485"/>
                </a:solidFill>
              </a:rPr>
              <a:t> osztódásra képes</a:t>
            </a:r>
            <a:r>
              <a:rPr lang="hu-HU" dirty="0">
                <a:solidFill>
                  <a:schemeClr val="tx2"/>
                </a:solidFill>
              </a:rPr>
              <a:t> </a:t>
            </a:r>
          </a:p>
          <a:p>
            <a:pPr algn="l" eaLnBrk="0" hangingPunct="0">
              <a:defRPr/>
            </a:pPr>
            <a:r>
              <a:rPr lang="hu-HU" dirty="0">
                <a:solidFill>
                  <a:schemeClr val="tx2"/>
                </a:solidFill>
              </a:rPr>
              <a:t>A kromoszóma végéről egy szakasz minden osztódás során elvész</a:t>
            </a:r>
          </a:p>
          <a:p>
            <a:pPr algn="l" eaLnBrk="0" hangingPunct="0">
              <a:defRPr/>
            </a:pPr>
            <a:r>
              <a:rPr lang="hu-HU" dirty="0">
                <a:solidFill>
                  <a:schemeClr val="tx2"/>
                </a:solidFill>
              </a:rPr>
              <a:t>A genetikailag nem stabil sejt normális esetben elpusztul</a:t>
            </a:r>
          </a:p>
          <a:p>
            <a:pPr algn="l" eaLnBrk="0" hangingPunct="0">
              <a:defRPr/>
            </a:pPr>
            <a:endParaRPr lang="hu-HU" dirty="0">
              <a:solidFill>
                <a:schemeClr val="tx2"/>
              </a:solidFill>
            </a:endParaRPr>
          </a:p>
          <a:p>
            <a:pPr algn="l" eaLnBrk="0" hangingPunct="0">
              <a:defRPr/>
            </a:pPr>
            <a:endParaRPr lang="hu-HU" dirty="0">
              <a:solidFill>
                <a:schemeClr val="tx2"/>
              </a:solidFill>
            </a:endParaRPr>
          </a:p>
          <a:p>
            <a:pPr algn="l" eaLnBrk="0" hangingPunct="0">
              <a:defRPr/>
            </a:pPr>
            <a:r>
              <a:rPr lang="hu-HU" dirty="0">
                <a:solidFill>
                  <a:srgbClr val="FF0000"/>
                </a:solidFill>
              </a:rPr>
              <a:t>A rákos sejtek</a:t>
            </a:r>
            <a:r>
              <a:rPr lang="hu-HU" dirty="0">
                <a:solidFill>
                  <a:schemeClr val="tx2"/>
                </a:solidFill>
              </a:rPr>
              <a:t> nem pusztulnak el, tovább osztódnak és még több hibát halmoznak fel, </a:t>
            </a:r>
            <a:r>
              <a:rPr lang="hu-HU" dirty="0">
                <a:solidFill>
                  <a:srgbClr val="FF0000"/>
                </a:solidFill>
              </a:rPr>
              <a:t>képesek </a:t>
            </a:r>
            <a:r>
              <a:rPr lang="en-US" dirty="0">
                <a:solidFill>
                  <a:srgbClr val="FF0000"/>
                </a:solidFill>
              </a:rPr>
              <a:t>“</a:t>
            </a:r>
            <a:r>
              <a:rPr lang="hu-HU" dirty="0">
                <a:solidFill>
                  <a:srgbClr val="FF0000"/>
                </a:solidFill>
              </a:rPr>
              <a:t>halhatatlanná</a:t>
            </a:r>
            <a:r>
              <a:rPr lang="en-US" dirty="0">
                <a:solidFill>
                  <a:srgbClr val="FF0000"/>
                </a:solidFill>
              </a:rPr>
              <a:t>”</a:t>
            </a:r>
            <a:r>
              <a:rPr lang="hu-HU" dirty="0">
                <a:solidFill>
                  <a:srgbClr val="FF0000"/>
                </a:solidFill>
              </a:rPr>
              <a:t> tenni magukat</a:t>
            </a:r>
          </a:p>
          <a:p>
            <a:pPr algn="l" eaLnBrk="0" hangingPunct="0">
              <a:defRPr/>
            </a:pPr>
            <a:endParaRPr lang="hu-HU" dirty="0">
              <a:solidFill>
                <a:schemeClr val="tx2"/>
              </a:solidFill>
            </a:endParaRPr>
          </a:p>
          <a:p>
            <a:pPr algn="l" eaLnBrk="0" hangingPunct="0">
              <a:defRPr/>
            </a:pPr>
            <a:r>
              <a:rPr lang="hu-HU" dirty="0">
                <a:solidFill>
                  <a:schemeClr val="tx2"/>
                </a:solidFill>
              </a:rPr>
              <a:t>pl. a </a:t>
            </a:r>
            <a:r>
              <a:rPr lang="en-US" b="1" dirty="0" err="1">
                <a:solidFill>
                  <a:schemeClr val="tx2"/>
                </a:solidFill>
              </a:rPr>
              <a:t>HeLa</a:t>
            </a:r>
            <a:r>
              <a:rPr lang="en-US" b="1" dirty="0">
                <a:solidFill>
                  <a:schemeClr val="tx2"/>
                </a:solidFill>
              </a:rPr>
              <a:t> </a:t>
            </a:r>
            <a:r>
              <a:rPr lang="hu-HU" b="1" dirty="0">
                <a:solidFill>
                  <a:schemeClr val="tx2"/>
                </a:solidFill>
              </a:rPr>
              <a:t>sejtvonal</a:t>
            </a:r>
            <a:r>
              <a:rPr lang="hu-HU" dirty="0">
                <a:solidFill>
                  <a:schemeClr val="tx2"/>
                </a:solidFill>
              </a:rPr>
              <a:t> (</a:t>
            </a:r>
            <a:r>
              <a:rPr lang="en-US" dirty="0">
                <a:solidFill>
                  <a:schemeClr val="tx2"/>
                </a:solidFill>
              </a:rPr>
              <a:t>Henrietta Lacks, </a:t>
            </a:r>
            <a:r>
              <a:rPr lang="hu-HU" dirty="0">
                <a:solidFill>
                  <a:schemeClr val="tx2"/>
                </a:solidFill>
              </a:rPr>
              <a:t>1951-ben izolálták)</a:t>
            </a:r>
          </a:p>
          <a:p>
            <a:pPr algn="l" eaLnBrk="0" hangingPunct="0">
              <a:defRPr/>
            </a:pPr>
            <a:endParaRPr lang="hu-HU" dirty="0">
              <a:solidFill>
                <a:schemeClr val="tx2"/>
              </a:solidFill>
            </a:endParaRPr>
          </a:p>
          <a:p>
            <a:pPr algn="l" eaLnBrk="0" hangingPunct="0">
              <a:defRPr/>
            </a:pPr>
            <a:endParaRPr lang="hu-HU" dirty="0">
              <a:solidFill>
                <a:schemeClr val="tx2"/>
              </a:solidFill>
            </a:endParaRPr>
          </a:p>
          <a:p>
            <a:pPr algn="l" eaLnBrk="0" hangingPunct="0">
              <a:defRPr/>
            </a:pPr>
            <a:endParaRPr lang="hu-HU" dirty="0">
              <a:solidFill>
                <a:schemeClr val="tx2"/>
              </a:solidFill>
            </a:endParaRPr>
          </a:p>
          <a:p>
            <a:pPr eaLnBrk="0" hangingPunct="0">
              <a:defRPr/>
            </a:pPr>
            <a:r>
              <a:rPr lang="hu-HU" sz="2400" dirty="0">
                <a:solidFill>
                  <a:schemeClr val="accent2">
                    <a:lumMod val="75000"/>
                  </a:schemeClr>
                </a:solidFill>
              </a:rPr>
              <a:t>Ezt a </a:t>
            </a:r>
            <a:r>
              <a:rPr lang="hu-HU" sz="2400" dirty="0" err="1">
                <a:solidFill>
                  <a:schemeClr val="accent2">
                    <a:lumMod val="75000"/>
                  </a:schemeClr>
                </a:solidFill>
              </a:rPr>
              <a:t>telomeráz</a:t>
            </a:r>
            <a:r>
              <a:rPr lang="hu-HU" sz="2400" dirty="0">
                <a:solidFill>
                  <a:schemeClr val="accent2">
                    <a:lumMod val="75000"/>
                  </a:schemeClr>
                </a:solidFill>
              </a:rPr>
              <a:t> enzim </a:t>
            </a:r>
            <a:r>
              <a:rPr lang="hu-HU" sz="2400" dirty="0" err="1">
                <a:solidFill>
                  <a:schemeClr val="accent2">
                    <a:lumMod val="75000"/>
                  </a:schemeClr>
                </a:solidFill>
              </a:rPr>
              <a:t>reaktivációjával</a:t>
            </a:r>
            <a:r>
              <a:rPr lang="hu-HU" sz="2400" dirty="0">
                <a:solidFill>
                  <a:schemeClr val="accent2">
                    <a:lumMod val="75000"/>
                  </a:schemeClr>
                </a:solidFill>
              </a:rPr>
              <a:t> magyarázzák</a:t>
            </a:r>
          </a:p>
          <a:p>
            <a:pPr algn="l" eaLnBrk="0" hangingPunct="0">
              <a:defRPr/>
            </a:pPr>
            <a:endParaRPr lang="hu-HU" sz="2400" b="1" dirty="0">
              <a:solidFill>
                <a:schemeClr val="tx2"/>
              </a:solidFill>
            </a:endParaRPr>
          </a:p>
        </p:txBody>
      </p:sp>
      <p:sp>
        <p:nvSpPr>
          <p:cNvPr id="72707" name="Text Box 3"/>
          <p:cNvSpPr txBox="1">
            <a:spLocks noChangeArrowheads="1"/>
          </p:cNvSpPr>
          <p:nvPr/>
        </p:nvSpPr>
        <p:spPr bwMode="auto">
          <a:xfrm>
            <a:off x="2181226" y="220663"/>
            <a:ext cx="7800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hu-HU" altLang="hu-HU" sz="2400" b="1">
                <a:solidFill>
                  <a:srgbClr val="990000"/>
                </a:solidFill>
                <a:latin typeface="Comic Sans MS" panose="030F0702030302020204" pitchFamily="66" charset="0"/>
              </a:rPr>
              <a:t>A rákos sejtek korlátlan számú osztódásra képesek</a:t>
            </a:r>
          </a:p>
        </p:txBody>
      </p:sp>
      <p:sp>
        <p:nvSpPr>
          <p:cNvPr id="2" name="Slide Number Placeholder 1"/>
          <p:cNvSpPr>
            <a:spLocks noGrp="1"/>
          </p:cNvSpPr>
          <p:nvPr>
            <p:ph type="sldNum" sz="quarter" idx="12"/>
          </p:nvPr>
        </p:nvSpPr>
        <p:spPr/>
        <p:txBody>
          <a:bodyPr/>
          <a:lstStyle/>
          <a:p>
            <a:fld id="{2C88D5BA-023E-4888-9D07-061E169F2D9F}" type="slidenum">
              <a:rPr lang="hu-HU" smtClean="0"/>
              <a:t>70</a:t>
            </a:fld>
            <a:endParaRPr lang="hu-HU"/>
          </a:p>
        </p:txBody>
      </p:sp>
    </p:spTree>
    <p:extLst>
      <p:ext uri="{BB962C8B-B14F-4D97-AF65-F5344CB8AC3E}">
        <p14:creationId xmlns:p14="http://schemas.microsoft.com/office/powerpoint/2010/main" val="269465395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p:cNvPicPr>
            <a:picLocks noChangeAspect="1" noChangeArrowheads="1"/>
          </p:cNvPicPr>
          <p:nvPr/>
        </p:nvPicPr>
        <p:blipFill>
          <a:blip r:embed="rId3">
            <a:extLst>
              <a:ext uri="{28A0092B-C50C-407E-A947-70E740481C1C}">
                <a14:useLocalDpi xmlns:a14="http://schemas.microsoft.com/office/drawing/2010/main" val="0"/>
              </a:ext>
            </a:extLst>
          </a:blip>
          <a:srcRect t="49321"/>
          <a:stretch>
            <a:fillRect/>
          </a:stretch>
        </p:blipFill>
        <p:spPr bwMode="auto">
          <a:xfrm>
            <a:off x="1571626" y="836613"/>
            <a:ext cx="6162675" cy="463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1" name="Text Box 3"/>
          <p:cNvSpPr txBox="1">
            <a:spLocks noChangeArrowheads="1"/>
          </p:cNvSpPr>
          <p:nvPr/>
        </p:nvSpPr>
        <p:spPr bwMode="auto">
          <a:xfrm>
            <a:off x="1651001" y="193675"/>
            <a:ext cx="88931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hu-HU" altLang="hu-HU" sz="2400" b="1">
                <a:solidFill>
                  <a:srgbClr val="990000"/>
                </a:solidFill>
                <a:latin typeface="Comic Sans MS" panose="030F0702030302020204" pitchFamily="66" charset="0"/>
              </a:rPr>
              <a:t>A rákos sejtekben a telomeráz enzim re-aktiválódik</a:t>
            </a:r>
          </a:p>
        </p:txBody>
      </p:sp>
      <p:pic>
        <p:nvPicPr>
          <p:cNvPr id="73732" name="Picture 4" descr="f0020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56513" y="1628776"/>
            <a:ext cx="3065462" cy="309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3" name="Text Box 5"/>
          <p:cNvSpPr txBox="1">
            <a:spLocks noChangeArrowheads="1"/>
          </p:cNvSpPr>
          <p:nvPr/>
        </p:nvSpPr>
        <p:spPr bwMode="auto">
          <a:xfrm>
            <a:off x="1884364" y="5445126"/>
            <a:ext cx="8893175" cy="85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hu-HU" altLang="hu-HU" sz="1600" b="1">
                <a:solidFill>
                  <a:schemeClr val="tx2"/>
                </a:solidFill>
                <a:latin typeface="Comic Sans MS" panose="030F0702030302020204" pitchFamily="66" charset="0"/>
              </a:rPr>
              <a:t>ALT</a:t>
            </a:r>
            <a:r>
              <a:rPr lang="hu-HU" altLang="hu-HU" sz="1600">
                <a:solidFill>
                  <a:schemeClr val="tx2"/>
                </a:solidFill>
                <a:latin typeface="Comic Sans MS" panose="030F0702030302020204" pitchFamily="66" charset="0"/>
              </a:rPr>
              <a:t>- </a:t>
            </a:r>
            <a:r>
              <a:rPr lang="hu-HU" altLang="hu-HU" sz="1600" i="1">
                <a:solidFill>
                  <a:schemeClr val="tx2"/>
                </a:solidFill>
                <a:latin typeface="Comic Sans MS" panose="030F0702030302020204" pitchFamily="66" charset="0"/>
              </a:rPr>
              <a:t>alternative leghtening of telomeres </a:t>
            </a:r>
          </a:p>
          <a:p>
            <a:pPr eaLnBrk="1" hangingPunct="1">
              <a:spcBef>
                <a:spcPct val="0"/>
              </a:spcBef>
              <a:buFontTx/>
              <a:buNone/>
            </a:pPr>
            <a:r>
              <a:rPr lang="hu-HU" altLang="hu-HU" sz="1600">
                <a:solidFill>
                  <a:schemeClr val="tx2"/>
                </a:solidFill>
                <a:latin typeface="Comic Sans MS" panose="030F0702030302020204" pitchFamily="66" charset="0"/>
              </a:rPr>
              <a:t>a daganatok kis hányadában NINCS megemelkedett telomeráz aktivitás – más mechanizmus is (?) még tisztázatlan</a:t>
            </a:r>
            <a:r>
              <a:rPr lang="hu-HU" altLang="hu-HU" sz="1800" i="1">
                <a:solidFill>
                  <a:schemeClr val="tx2"/>
                </a:solidFill>
                <a:latin typeface="Comic Sans MS" panose="030F0702030302020204" pitchFamily="66" charset="0"/>
              </a:rPr>
              <a:t> </a:t>
            </a:r>
          </a:p>
        </p:txBody>
      </p:sp>
      <p:sp>
        <p:nvSpPr>
          <p:cNvPr id="2" name="Slide Number Placeholder 1"/>
          <p:cNvSpPr>
            <a:spLocks noGrp="1"/>
          </p:cNvSpPr>
          <p:nvPr>
            <p:ph type="sldNum" sz="quarter" idx="12"/>
          </p:nvPr>
        </p:nvSpPr>
        <p:spPr/>
        <p:txBody>
          <a:bodyPr/>
          <a:lstStyle/>
          <a:p>
            <a:fld id="{2C88D5BA-023E-4888-9D07-061E169F2D9F}" type="slidenum">
              <a:rPr lang="hu-HU" smtClean="0"/>
              <a:t>71</a:t>
            </a:fld>
            <a:endParaRPr lang="hu-HU"/>
          </a:p>
        </p:txBody>
      </p:sp>
    </p:spTree>
    <p:extLst>
      <p:ext uri="{BB962C8B-B14F-4D97-AF65-F5344CB8AC3E}">
        <p14:creationId xmlns:p14="http://schemas.microsoft.com/office/powerpoint/2010/main" val="133119698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p:cNvPicPr>
            <a:picLocks noChangeAspect="1" noChangeArrowheads="1"/>
          </p:cNvPicPr>
          <p:nvPr/>
        </p:nvPicPr>
        <p:blipFill>
          <a:blip r:embed="rId3">
            <a:extLst>
              <a:ext uri="{28A0092B-C50C-407E-A947-70E740481C1C}">
                <a14:useLocalDpi xmlns:a14="http://schemas.microsoft.com/office/drawing/2010/main" val="0"/>
              </a:ext>
            </a:extLst>
          </a:blip>
          <a:srcRect l="16241" t="27129" r="45663" b="27654"/>
          <a:stretch>
            <a:fillRect/>
          </a:stretch>
        </p:blipFill>
        <p:spPr bwMode="auto">
          <a:xfrm>
            <a:off x="1289050" y="923925"/>
            <a:ext cx="6635750" cy="581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5" name="Rectangle 3"/>
          <p:cNvSpPr>
            <a:spLocks noChangeArrowheads="1"/>
          </p:cNvSpPr>
          <p:nvPr/>
        </p:nvSpPr>
        <p:spPr bwMode="auto">
          <a:xfrm>
            <a:off x="1804988" y="188914"/>
            <a:ext cx="873601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30000"/>
              </a:spcBef>
              <a:buFontTx/>
              <a:buNone/>
            </a:pPr>
            <a:r>
              <a:rPr lang="hu-HU" altLang="hu-HU" sz="2000" b="1">
                <a:solidFill>
                  <a:srgbClr val="990000"/>
                </a:solidFill>
                <a:latin typeface="Comic Sans MS" panose="030F0702030302020204" pitchFamily="66" charset="0"/>
              </a:rPr>
              <a:t>A telomereknek fontos szerepük van a rák, az öregedés és néhány örökletes betegség kialakulásában</a:t>
            </a:r>
          </a:p>
        </p:txBody>
      </p:sp>
      <p:pic>
        <p:nvPicPr>
          <p:cNvPr id="7475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04114" y="1060450"/>
            <a:ext cx="2630487"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7" name="Text Box 5"/>
          <p:cNvSpPr txBox="1">
            <a:spLocks noChangeArrowheads="1"/>
          </p:cNvSpPr>
          <p:nvPr/>
        </p:nvSpPr>
        <p:spPr bwMode="auto">
          <a:xfrm>
            <a:off x="7421563" y="2922588"/>
            <a:ext cx="22018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hu-HU" altLang="hu-HU" sz="1800" b="1">
                <a:solidFill>
                  <a:schemeClr val="tx2"/>
                </a:solidFill>
                <a:latin typeface="Comic Sans MS" panose="030F0702030302020204" pitchFamily="66" charset="0"/>
              </a:rPr>
              <a:t>Werner szindróma</a:t>
            </a:r>
          </a:p>
        </p:txBody>
      </p:sp>
      <p:sp>
        <p:nvSpPr>
          <p:cNvPr id="74758" name="Text Box 6"/>
          <p:cNvSpPr txBox="1">
            <a:spLocks noChangeArrowheads="1"/>
          </p:cNvSpPr>
          <p:nvPr/>
        </p:nvSpPr>
        <p:spPr bwMode="auto">
          <a:xfrm>
            <a:off x="7480301" y="3275014"/>
            <a:ext cx="3598863"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hu-HU" altLang="hu-HU" sz="1800">
                <a:solidFill>
                  <a:schemeClr val="tx2"/>
                </a:solidFill>
                <a:latin typeface="Comic Sans MS" panose="030F0702030302020204" pitchFamily="66" charset="0"/>
              </a:rPr>
              <a:t>- Autoszomális recesszív</a:t>
            </a:r>
          </a:p>
          <a:p>
            <a:pPr eaLnBrk="1" hangingPunct="1">
              <a:spcBef>
                <a:spcPct val="0"/>
              </a:spcBef>
              <a:buFontTx/>
              <a:buNone/>
            </a:pPr>
            <a:r>
              <a:rPr lang="hu-HU" altLang="hu-HU" sz="1800">
                <a:solidFill>
                  <a:schemeClr val="tx2"/>
                </a:solidFill>
                <a:latin typeface="Comic Sans MS" panose="030F0702030302020204" pitchFamily="66" charset="0"/>
              </a:rPr>
              <a:t>- WRN génben mutáció (helikáz)</a:t>
            </a:r>
          </a:p>
          <a:p>
            <a:pPr eaLnBrk="1" hangingPunct="1">
              <a:spcBef>
                <a:spcPct val="0"/>
              </a:spcBef>
              <a:buFontTx/>
              <a:buNone/>
            </a:pPr>
            <a:r>
              <a:rPr lang="hu-HU" altLang="hu-HU" sz="1800">
                <a:solidFill>
                  <a:schemeClr val="tx2"/>
                </a:solidFill>
                <a:latin typeface="Comic Sans MS" panose="030F0702030302020204" pitchFamily="66" charset="0"/>
              </a:rPr>
              <a:t>- fokozott telomer vesztés</a:t>
            </a:r>
          </a:p>
        </p:txBody>
      </p:sp>
      <p:sp>
        <p:nvSpPr>
          <p:cNvPr id="2" name="Slide Number Placeholder 1"/>
          <p:cNvSpPr>
            <a:spLocks noGrp="1"/>
          </p:cNvSpPr>
          <p:nvPr>
            <p:ph type="sldNum" sz="quarter" idx="12"/>
          </p:nvPr>
        </p:nvSpPr>
        <p:spPr/>
        <p:txBody>
          <a:bodyPr/>
          <a:lstStyle/>
          <a:p>
            <a:fld id="{2C88D5BA-023E-4888-9D07-061E169F2D9F}" type="slidenum">
              <a:rPr lang="hu-HU" smtClean="0"/>
              <a:t>72</a:t>
            </a:fld>
            <a:endParaRPr lang="hu-HU"/>
          </a:p>
        </p:txBody>
      </p:sp>
    </p:spTree>
    <p:extLst>
      <p:ext uri="{BB962C8B-B14F-4D97-AF65-F5344CB8AC3E}">
        <p14:creationId xmlns:p14="http://schemas.microsoft.com/office/powerpoint/2010/main" val="78577832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ext Box 2"/>
          <p:cNvSpPr txBox="1">
            <a:spLocks noChangeArrowheads="1"/>
          </p:cNvSpPr>
          <p:nvPr/>
        </p:nvSpPr>
        <p:spPr bwMode="auto">
          <a:xfrm>
            <a:off x="2819401" y="265113"/>
            <a:ext cx="6475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hu-HU" altLang="hu-HU" sz="2400" b="1">
                <a:solidFill>
                  <a:srgbClr val="990000"/>
                </a:solidFill>
                <a:latin typeface="Comic Sans MS" panose="030F0702030302020204" pitchFamily="66" charset="0"/>
              </a:rPr>
              <a:t>Daganatterápia telomeráz-gátlással?</a:t>
            </a:r>
          </a:p>
        </p:txBody>
      </p:sp>
      <p:sp>
        <p:nvSpPr>
          <p:cNvPr id="75779" name="Text Box 3"/>
          <p:cNvSpPr txBox="1">
            <a:spLocks noChangeArrowheads="1"/>
          </p:cNvSpPr>
          <p:nvPr/>
        </p:nvSpPr>
        <p:spPr bwMode="auto">
          <a:xfrm>
            <a:off x="1438275" y="1054101"/>
            <a:ext cx="9259888"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hu-HU" altLang="hu-HU" sz="2000" u="sng">
                <a:solidFill>
                  <a:schemeClr val="tx2"/>
                </a:solidFill>
                <a:latin typeface="Comic Sans MS" panose="030F0702030302020204" pitchFamily="66" charset="0"/>
              </a:rPr>
              <a:t>szelektív</a:t>
            </a:r>
            <a:r>
              <a:rPr lang="hu-HU" altLang="hu-HU" sz="2000">
                <a:solidFill>
                  <a:schemeClr val="tx2"/>
                </a:solidFill>
                <a:latin typeface="Comic Sans MS" panose="030F0702030302020204" pitchFamily="66" charset="0"/>
              </a:rPr>
              <a:t>, mert a normális szövetekben telomeráz-aktivitás alig van</a:t>
            </a:r>
          </a:p>
          <a:p>
            <a:pPr eaLnBrk="1" hangingPunct="1">
              <a:spcBef>
                <a:spcPct val="0"/>
              </a:spcBef>
              <a:buFontTx/>
              <a:buNone/>
            </a:pPr>
            <a:endParaRPr lang="hu-HU" altLang="hu-HU" sz="2000">
              <a:solidFill>
                <a:schemeClr val="tx2"/>
              </a:solidFill>
              <a:latin typeface="Comic Sans MS" panose="030F0702030302020204" pitchFamily="66" charset="0"/>
            </a:endParaRPr>
          </a:p>
          <a:p>
            <a:pPr eaLnBrk="1" hangingPunct="1">
              <a:spcBef>
                <a:spcPct val="0"/>
              </a:spcBef>
              <a:buFontTx/>
              <a:buNone/>
            </a:pPr>
            <a:r>
              <a:rPr lang="hu-HU" altLang="hu-HU" sz="2000" b="1">
                <a:solidFill>
                  <a:schemeClr val="tx2"/>
                </a:solidFill>
                <a:latin typeface="Comic Sans MS" panose="030F0702030302020204" pitchFamily="66" charset="0"/>
              </a:rPr>
              <a:t>de!</a:t>
            </a:r>
            <a:r>
              <a:rPr lang="hu-HU" altLang="hu-HU" sz="2000">
                <a:solidFill>
                  <a:schemeClr val="tx2"/>
                </a:solidFill>
                <a:latin typeface="Comic Sans MS" panose="030F0702030302020204" pitchFamily="66" charset="0"/>
              </a:rPr>
              <a:t> </a:t>
            </a:r>
          </a:p>
          <a:p>
            <a:pPr eaLnBrk="1" hangingPunct="1">
              <a:spcBef>
                <a:spcPct val="0"/>
              </a:spcBef>
              <a:buFontTx/>
              <a:buNone/>
            </a:pPr>
            <a:r>
              <a:rPr lang="hu-HU" altLang="hu-HU" sz="2000">
                <a:solidFill>
                  <a:schemeClr val="tx2"/>
                </a:solidFill>
                <a:latin typeface="Comic Sans MS" panose="030F0702030302020204" pitchFamily="66" charset="0"/>
              </a:rPr>
              <a:t>	hatásuk az őssejtekre (?)</a:t>
            </a:r>
          </a:p>
          <a:p>
            <a:pPr eaLnBrk="1" hangingPunct="1">
              <a:spcBef>
                <a:spcPct val="0"/>
              </a:spcBef>
              <a:buFontTx/>
              <a:buNone/>
            </a:pPr>
            <a:endParaRPr lang="hu-HU" altLang="hu-HU" sz="2000">
              <a:solidFill>
                <a:schemeClr val="tx2"/>
              </a:solidFill>
              <a:latin typeface="Comic Sans MS" panose="030F0702030302020204" pitchFamily="66" charset="0"/>
            </a:endParaRPr>
          </a:p>
          <a:p>
            <a:pPr eaLnBrk="1" hangingPunct="1">
              <a:spcBef>
                <a:spcPct val="0"/>
              </a:spcBef>
              <a:buFontTx/>
              <a:buNone/>
            </a:pPr>
            <a:r>
              <a:rPr lang="hu-HU" altLang="hu-HU" sz="2000">
                <a:solidFill>
                  <a:schemeClr val="tx2"/>
                </a:solidFill>
                <a:latin typeface="Comic Sans MS" panose="030F0702030302020204" pitchFamily="66" charset="0"/>
              </a:rPr>
              <a:t>	ALT-mechanizmus </a:t>
            </a:r>
          </a:p>
          <a:p>
            <a:pPr eaLnBrk="1" hangingPunct="1">
              <a:spcBef>
                <a:spcPct val="0"/>
              </a:spcBef>
              <a:buFontTx/>
              <a:buNone/>
            </a:pPr>
            <a:r>
              <a:rPr lang="hu-HU" altLang="hu-HU" sz="2000">
                <a:solidFill>
                  <a:schemeClr val="tx2"/>
                </a:solidFill>
                <a:latin typeface="Comic Sans MS" panose="030F0702030302020204" pitchFamily="66" charset="0"/>
              </a:rPr>
              <a:t>		</a:t>
            </a:r>
            <a:r>
              <a:rPr lang="hu-HU" altLang="hu-HU" sz="1800">
                <a:solidFill>
                  <a:schemeClr val="tx2"/>
                </a:solidFill>
                <a:latin typeface="Comic Sans MS" panose="030F0702030302020204" pitchFamily="66" charset="0"/>
              </a:rPr>
              <a:t>„áttérve” erre a daganatsejtek rezisztensekké válhatnak</a:t>
            </a:r>
          </a:p>
        </p:txBody>
      </p:sp>
      <p:sp>
        <p:nvSpPr>
          <p:cNvPr id="2" name="Slide Number Placeholder 1"/>
          <p:cNvSpPr>
            <a:spLocks noGrp="1"/>
          </p:cNvSpPr>
          <p:nvPr>
            <p:ph type="sldNum" sz="quarter" idx="12"/>
          </p:nvPr>
        </p:nvSpPr>
        <p:spPr/>
        <p:txBody>
          <a:bodyPr/>
          <a:lstStyle/>
          <a:p>
            <a:fld id="{2C88D5BA-023E-4888-9D07-061E169F2D9F}" type="slidenum">
              <a:rPr lang="hu-HU" smtClean="0"/>
              <a:t>73</a:t>
            </a:fld>
            <a:endParaRPr lang="hu-HU"/>
          </a:p>
        </p:txBody>
      </p:sp>
    </p:spTree>
    <p:extLst>
      <p:ext uri="{BB962C8B-B14F-4D97-AF65-F5344CB8AC3E}">
        <p14:creationId xmlns:p14="http://schemas.microsoft.com/office/powerpoint/2010/main" val="7466726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4"/>
          <p:cNvPicPr>
            <a:picLocks noChangeAspect="1" noChangeArrowheads="1"/>
          </p:cNvPicPr>
          <p:nvPr/>
        </p:nvPicPr>
        <p:blipFill>
          <a:blip r:embed="rId3">
            <a:extLst>
              <a:ext uri="{28A0092B-C50C-407E-A947-70E740481C1C}">
                <a14:useLocalDpi xmlns:a14="http://schemas.microsoft.com/office/drawing/2010/main" val="0"/>
              </a:ext>
            </a:extLst>
          </a:blip>
          <a:srcRect l="29974" r="31346"/>
          <a:stretch>
            <a:fillRect/>
          </a:stretch>
        </p:blipFill>
        <p:spPr bwMode="auto">
          <a:xfrm>
            <a:off x="3548063" y="835025"/>
            <a:ext cx="5287962" cy="493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2C88D5BA-023E-4888-9D07-061E169F2D9F}" type="slidenum">
              <a:rPr lang="hu-HU" smtClean="0"/>
              <a:t>74</a:t>
            </a:fld>
            <a:endParaRPr lang="hu-HU"/>
          </a:p>
        </p:txBody>
      </p:sp>
    </p:spTree>
    <p:extLst>
      <p:ext uri="{BB962C8B-B14F-4D97-AF65-F5344CB8AC3E}">
        <p14:creationId xmlns:p14="http://schemas.microsoft.com/office/powerpoint/2010/main" val="22955451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ChangeArrowheads="1"/>
          </p:cNvSpPr>
          <p:nvPr/>
        </p:nvSpPr>
        <p:spPr bwMode="auto">
          <a:xfrm>
            <a:off x="2044700" y="1498600"/>
            <a:ext cx="8077200" cy="454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buFontTx/>
              <a:buNone/>
            </a:pPr>
            <a:r>
              <a:rPr lang="hu-HU" altLang="hu-HU" sz="2000">
                <a:solidFill>
                  <a:schemeClr val="tx2"/>
                </a:solidFill>
                <a:latin typeface="Comic Sans MS" panose="030F0702030302020204" pitchFamily="66" charset="0"/>
              </a:rPr>
              <a:t>A Hershey-Chase kísérlet igazolta, hogy a fágok örökítő anyaga a DNS, nem pedig a fehérje </a:t>
            </a:r>
          </a:p>
          <a:p>
            <a:pPr eaLnBrk="1" hangingPunct="1">
              <a:buFontTx/>
              <a:buNone/>
            </a:pPr>
            <a:endParaRPr lang="hu-HU" altLang="hu-HU" sz="2000">
              <a:solidFill>
                <a:schemeClr val="tx2"/>
              </a:solidFill>
              <a:latin typeface="Comic Sans MS" panose="030F0702030302020204" pitchFamily="66" charset="0"/>
            </a:endParaRPr>
          </a:p>
          <a:p>
            <a:pPr eaLnBrk="1" hangingPunct="1">
              <a:buFontTx/>
              <a:buNone/>
            </a:pPr>
            <a:r>
              <a:rPr lang="hu-HU" altLang="hu-HU" sz="2000">
                <a:solidFill>
                  <a:schemeClr val="tx2"/>
                </a:solidFill>
                <a:latin typeface="Comic Sans MS" panose="030F0702030302020204" pitchFamily="66" charset="0"/>
              </a:rPr>
              <a:t>A kísérlet kétféleképpen előkészített T2 fágot használt. Az egyik esetén a fehérje burkot radioaktív kénnel (</a:t>
            </a:r>
            <a:r>
              <a:rPr lang="hu-HU" altLang="hu-HU" sz="2000" baseline="30000">
                <a:solidFill>
                  <a:schemeClr val="tx2"/>
                </a:solidFill>
                <a:latin typeface="Comic Sans MS" panose="030F0702030302020204" pitchFamily="66" charset="0"/>
              </a:rPr>
              <a:t>35</a:t>
            </a:r>
            <a:r>
              <a:rPr lang="hu-HU" altLang="hu-HU" sz="2000">
                <a:solidFill>
                  <a:schemeClr val="tx2"/>
                </a:solidFill>
                <a:latin typeface="Comic Sans MS" panose="030F0702030302020204" pitchFamily="66" charset="0"/>
              </a:rPr>
              <a:t>S) jelölték. A kén nem fordul elő a DNS-ben </a:t>
            </a:r>
          </a:p>
          <a:p>
            <a:pPr eaLnBrk="1" hangingPunct="1">
              <a:buFontTx/>
              <a:buNone/>
            </a:pPr>
            <a:r>
              <a:rPr lang="hu-HU" altLang="hu-HU" sz="2000">
                <a:solidFill>
                  <a:schemeClr val="tx2"/>
                </a:solidFill>
                <a:latin typeface="Comic Sans MS" panose="030F0702030302020204" pitchFamily="66" charset="0"/>
              </a:rPr>
              <a:t>	A másik esetben radioaktív foszforral (</a:t>
            </a:r>
            <a:r>
              <a:rPr lang="hu-HU" altLang="hu-HU" sz="2000" baseline="30000">
                <a:solidFill>
                  <a:schemeClr val="tx2"/>
                </a:solidFill>
                <a:latin typeface="Comic Sans MS" panose="030F0702030302020204" pitchFamily="66" charset="0"/>
              </a:rPr>
              <a:t>32</a:t>
            </a:r>
            <a:r>
              <a:rPr lang="hu-HU" altLang="hu-HU" sz="2000">
                <a:solidFill>
                  <a:schemeClr val="tx2"/>
                </a:solidFill>
                <a:latin typeface="Comic Sans MS" panose="030F0702030302020204" pitchFamily="66" charset="0"/>
              </a:rPr>
              <a:t>P) a DNS-t jelölték. A foszfor nem fordul elő a fehérjében</a:t>
            </a:r>
          </a:p>
          <a:p>
            <a:pPr eaLnBrk="1" hangingPunct="1">
              <a:buFontTx/>
              <a:buNone/>
            </a:pPr>
            <a:r>
              <a:rPr lang="hu-HU" altLang="hu-HU" sz="2000">
                <a:solidFill>
                  <a:schemeClr val="tx2"/>
                </a:solidFill>
                <a:latin typeface="Comic Sans MS" panose="030F0702030302020204" pitchFamily="66" charset="0"/>
              </a:rPr>
              <a:t>Közvetlenül a fágfertőzés után a fágokat keveréssel és centrifugálással elválasztották a baktériumoktól</a:t>
            </a:r>
          </a:p>
          <a:p>
            <a:pPr eaLnBrk="1" hangingPunct="1">
              <a:buFontTx/>
              <a:buNone/>
            </a:pPr>
            <a:endParaRPr lang="hu-HU" altLang="hu-HU" sz="2000">
              <a:solidFill>
                <a:schemeClr val="tx2"/>
              </a:solidFill>
              <a:latin typeface="Comic Sans MS" panose="030F0702030302020204" pitchFamily="66" charset="0"/>
            </a:endParaRPr>
          </a:p>
          <a:p>
            <a:pPr eaLnBrk="1" hangingPunct="1">
              <a:buFontTx/>
              <a:buNone/>
            </a:pPr>
            <a:r>
              <a:rPr lang="hu-HU" altLang="hu-HU" sz="2000">
                <a:solidFill>
                  <a:schemeClr val="tx2"/>
                </a:solidFill>
                <a:latin typeface="Comic Sans MS" panose="030F0702030302020204" pitchFamily="66" charset="0"/>
              </a:rPr>
              <a:t>Csak a </a:t>
            </a:r>
            <a:r>
              <a:rPr lang="hu-HU" altLang="hu-HU" sz="2000" baseline="30000">
                <a:solidFill>
                  <a:schemeClr val="tx2"/>
                </a:solidFill>
                <a:latin typeface="Comic Sans MS" panose="030F0702030302020204" pitchFamily="66" charset="0"/>
              </a:rPr>
              <a:t>35</a:t>
            </a:r>
            <a:r>
              <a:rPr lang="hu-HU" altLang="hu-HU" sz="2000">
                <a:solidFill>
                  <a:schemeClr val="tx2"/>
                </a:solidFill>
                <a:latin typeface="Comic Sans MS" panose="030F0702030302020204" pitchFamily="66" charset="0"/>
              </a:rPr>
              <a:t>P injektálódott az </a:t>
            </a:r>
            <a:r>
              <a:rPr lang="hu-HU" altLang="hu-HU" sz="2000" i="1">
                <a:solidFill>
                  <a:schemeClr val="tx2"/>
                </a:solidFill>
                <a:latin typeface="Comic Sans MS" panose="030F0702030302020204" pitchFamily="66" charset="0"/>
              </a:rPr>
              <a:t>E.coli</a:t>
            </a:r>
            <a:r>
              <a:rPr lang="hu-HU" altLang="hu-HU" sz="2000">
                <a:solidFill>
                  <a:schemeClr val="tx2"/>
                </a:solidFill>
                <a:latin typeface="Comic Sans MS" panose="030F0702030302020204" pitchFamily="66" charset="0"/>
              </a:rPr>
              <a:t>-ba, jelezve, hogy a DNS az új fágok létrejöttéhez szükséges anyag</a:t>
            </a:r>
          </a:p>
        </p:txBody>
      </p:sp>
      <p:sp>
        <p:nvSpPr>
          <p:cNvPr id="9219" name="Rectangle 5"/>
          <p:cNvSpPr>
            <a:spLocks noChangeArrowheads="1"/>
          </p:cNvSpPr>
          <p:nvPr/>
        </p:nvSpPr>
        <p:spPr bwMode="auto">
          <a:xfrm>
            <a:off x="1568450" y="292100"/>
            <a:ext cx="84201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hu-HU" altLang="hu-HU" sz="2400" b="1">
                <a:solidFill>
                  <a:schemeClr val="tx2"/>
                </a:solidFill>
                <a:latin typeface="Comic Sans MS" panose="030F0702030302020204" pitchFamily="66" charset="0"/>
              </a:rPr>
              <a:t>	</a:t>
            </a:r>
            <a:r>
              <a:rPr lang="hu-HU" altLang="hu-HU" sz="2400" b="1">
                <a:solidFill>
                  <a:srgbClr val="990000"/>
                </a:solidFill>
                <a:latin typeface="Comic Sans MS" panose="030F0702030302020204" pitchFamily="66" charset="0"/>
              </a:rPr>
              <a:t>A DNS örökítőanyag mivoltának bizonyítéka II.</a:t>
            </a:r>
            <a:br>
              <a:rPr lang="hu-HU" altLang="hu-HU" sz="2400" b="1">
                <a:solidFill>
                  <a:srgbClr val="990000"/>
                </a:solidFill>
                <a:latin typeface="Comic Sans MS" panose="030F0702030302020204" pitchFamily="66" charset="0"/>
              </a:rPr>
            </a:br>
            <a:r>
              <a:rPr lang="hu-HU" altLang="hu-HU" sz="2400" b="1">
                <a:solidFill>
                  <a:schemeClr val="tx2"/>
                </a:solidFill>
                <a:latin typeface="Comic Sans MS" panose="030F0702030302020204" pitchFamily="66" charset="0"/>
              </a:rPr>
              <a:t>	</a:t>
            </a:r>
            <a:r>
              <a:rPr lang="hu-HU" altLang="hu-HU" sz="2400">
                <a:solidFill>
                  <a:schemeClr val="tx2"/>
                </a:solidFill>
                <a:latin typeface="Comic Sans MS" panose="030F0702030302020204" pitchFamily="66" charset="0"/>
              </a:rPr>
              <a:t>(</a:t>
            </a:r>
            <a:r>
              <a:rPr lang="hu-HU" altLang="hu-HU" sz="2000">
                <a:solidFill>
                  <a:schemeClr val="tx2"/>
                </a:solidFill>
                <a:latin typeface="Comic Sans MS" panose="030F0702030302020204" pitchFamily="66" charset="0"/>
              </a:rPr>
              <a:t>Hershey-Chase kísérlet, 1952)</a:t>
            </a:r>
          </a:p>
        </p:txBody>
      </p:sp>
      <p:sp>
        <p:nvSpPr>
          <p:cNvPr id="2" name="Slide Number Placeholder 1"/>
          <p:cNvSpPr>
            <a:spLocks noGrp="1"/>
          </p:cNvSpPr>
          <p:nvPr>
            <p:ph type="sldNum" sz="quarter" idx="12"/>
          </p:nvPr>
        </p:nvSpPr>
        <p:spPr/>
        <p:txBody>
          <a:bodyPr/>
          <a:lstStyle/>
          <a:p>
            <a:fld id="{2C88D5BA-023E-4888-9D07-061E169F2D9F}" type="slidenum">
              <a:rPr lang="hu-HU" smtClean="0"/>
              <a:t>8</a:t>
            </a:fld>
            <a:endParaRPr lang="hu-HU"/>
          </a:p>
        </p:txBody>
      </p:sp>
    </p:spTree>
    <p:extLst>
      <p:ext uri="{BB962C8B-B14F-4D97-AF65-F5344CB8AC3E}">
        <p14:creationId xmlns:p14="http://schemas.microsoft.com/office/powerpoint/2010/main" val="33924819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2" name="Group 2"/>
          <p:cNvGrpSpPr>
            <a:grpSpLocks/>
          </p:cNvGrpSpPr>
          <p:nvPr/>
        </p:nvGrpSpPr>
        <p:grpSpPr bwMode="auto">
          <a:xfrm>
            <a:off x="1511300" y="28576"/>
            <a:ext cx="3721100" cy="7985125"/>
            <a:chOff x="1952" y="-342"/>
            <a:chExt cx="2344" cy="5030"/>
          </a:xfrm>
        </p:grpSpPr>
        <p:pic>
          <p:nvPicPr>
            <p:cNvPr id="10246" name="Picture 3" descr="Fraenkel1conrat1s%20vir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1" y="-342"/>
              <a:ext cx="2298" cy="5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7" name="Rectangle 4"/>
            <p:cNvSpPr>
              <a:spLocks noChangeArrowheads="1"/>
            </p:cNvSpPr>
            <p:nvPr/>
          </p:nvSpPr>
          <p:spPr bwMode="auto">
            <a:xfrm>
              <a:off x="1952" y="3600"/>
              <a:ext cx="2344" cy="1088"/>
            </a:xfrm>
            <a:prstGeom prst="rect">
              <a:avLst/>
            </a:prstGeom>
            <a:solidFill>
              <a:schemeClr val="bg1"/>
            </a:solidFill>
            <a:ln w="9525">
              <a:solidFill>
                <a:schemeClr val="tx1"/>
              </a:solidFill>
              <a:miter lim="800000"/>
              <a:headEnd/>
              <a:tailEnd/>
            </a:ln>
          </p:spPr>
          <p:txBody>
            <a:bodyPr wrap="none" anchor="ct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hu-HU" altLang="hu-HU" sz="2000">
                <a:solidFill>
                  <a:schemeClr val="bg1"/>
                </a:solidFill>
                <a:latin typeface="Comic Sans MS" panose="030F0702030302020204" pitchFamily="66" charset="0"/>
              </a:endParaRPr>
            </a:p>
          </p:txBody>
        </p:sp>
      </p:grpSp>
      <p:sp>
        <p:nvSpPr>
          <p:cNvPr id="10243" name="Text Box 5"/>
          <p:cNvSpPr txBox="1">
            <a:spLocks noChangeArrowheads="1"/>
          </p:cNvSpPr>
          <p:nvPr/>
        </p:nvSpPr>
        <p:spPr bwMode="auto">
          <a:xfrm>
            <a:off x="5945188" y="212725"/>
            <a:ext cx="4056062"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hu-HU" altLang="hu-HU" sz="2800" b="1">
                <a:solidFill>
                  <a:srgbClr val="990000"/>
                </a:solidFill>
                <a:latin typeface="Comic Sans MS" panose="030F0702030302020204" pitchFamily="66" charset="0"/>
              </a:rPr>
              <a:t>Néhány vírusnak RNS </a:t>
            </a:r>
          </a:p>
          <a:p>
            <a:pPr algn="ctr" eaLnBrk="1" hangingPunct="1">
              <a:spcBef>
                <a:spcPct val="0"/>
              </a:spcBef>
              <a:buFontTx/>
              <a:buNone/>
            </a:pPr>
            <a:r>
              <a:rPr lang="hu-HU" altLang="hu-HU" sz="2800" b="1">
                <a:solidFill>
                  <a:srgbClr val="990000"/>
                </a:solidFill>
                <a:latin typeface="Comic Sans MS" panose="030F0702030302020204" pitchFamily="66" charset="0"/>
              </a:rPr>
              <a:t>az örökítő anyaga</a:t>
            </a:r>
            <a:endParaRPr lang="en-US" altLang="hu-HU" sz="2800" b="1">
              <a:solidFill>
                <a:srgbClr val="990000"/>
              </a:solidFill>
              <a:latin typeface="Comic Sans MS" panose="030F0702030302020204" pitchFamily="66" charset="0"/>
            </a:endParaRPr>
          </a:p>
        </p:txBody>
      </p:sp>
      <p:sp>
        <p:nvSpPr>
          <p:cNvPr id="10244" name="Text Box 6"/>
          <p:cNvSpPr txBox="1">
            <a:spLocks noChangeArrowheads="1"/>
          </p:cNvSpPr>
          <p:nvPr/>
        </p:nvSpPr>
        <p:spPr bwMode="auto">
          <a:xfrm>
            <a:off x="5454650" y="1490664"/>
            <a:ext cx="51244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hu-HU" altLang="hu-HU" sz="2000">
                <a:solidFill>
                  <a:schemeClr val="tx2"/>
                </a:solidFill>
                <a:latin typeface="Comic Sans MS" panose="030F0702030302020204" pitchFamily="66" charset="0"/>
              </a:rPr>
              <a:t>Ennek bizonyítása dohány mozaik vírussal:</a:t>
            </a:r>
            <a:endParaRPr lang="en-US" altLang="hu-HU" sz="2000">
              <a:solidFill>
                <a:schemeClr val="tx2"/>
              </a:solidFill>
              <a:latin typeface="Comic Sans MS" panose="030F0702030302020204" pitchFamily="66" charset="0"/>
            </a:endParaRPr>
          </a:p>
        </p:txBody>
      </p:sp>
      <p:sp>
        <p:nvSpPr>
          <p:cNvPr id="10245" name="Text Box 7"/>
          <p:cNvSpPr txBox="1">
            <a:spLocks noChangeArrowheads="1"/>
          </p:cNvSpPr>
          <p:nvPr/>
        </p:nvSpPr>
        <p:spPr bwMode="auto">
          <a:xfrm>
            <a:off x="5300664" y="2530475"/>
            <a:ext cx="5540375"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hu-HU" altLang="hu-HU" sz="1800">
                <a:solidFill>
                  <a:schemeClr val="tx2"/>
                </a:solidFill>
                <a:latin typeface="Comic Sans MS" panose="030F0702030302020204" pitchFamily="66" charset="0"/>
              </a:rPr>
              <a:t>1., Az RNS-ről eltávolították a fehérje burkot.</a:t>
            </a:r>
          </a:p>
          <a:p>
            <a:pPr eaLnBrk="1" hangingPunct="1">
              <a:spcBef>
                <a:spcPct val="0"/>
              </a:spcBef>
              <a:buFontTx/>
              <a:buNone/>
            </a:pPr>
            <a:endParaRPr lang="hu-HU" altLang="hu-HU" sz="1800">
              <a:solidFill>
                <a:schemeClr val="tx2"/>
              </a:solidFill>
              <a:latin typeface="Comic Sans MS" panose="030F0702030302020204" pitchFamily="66" charset="0"/>
            </a:endParaRPr>
          </a:p>
          <a:p>
            <a:pPr eaLnBrk="1" hangingPunct="1">
              <a:spcBef>
                <a:spcPct val="0"/>
              </a:spcBef>
              <a:buFontTx/>
              <a:buNone/>
            </a:pPr>
            <a:r>
              <a:rPr lang="hu-HU" altLang="hu-HU" sz="1800">
                <a:solidFill>
                  <a:schemeClr val="tx2"/>
                </a:solidFill>
                <a:latin typeface="Comic Sans MS" panose="030F0702030302020204" pitchFamily="66" charset="0"/>
              </a:rPr>
              <a:t>2., Az egyik törzsből tisztított RNS-t</a:t>
            </a:r>
          </a:p>
          <a:p>
            <a:pPr eaLnBrk="1" hangingPunct="1">
              <a:spcBef>
                <a:spcPct val="0"/>
              </a:spcBef>
              <a:buFontTx/>
              <a:buNone/>
            </a:pPr>
            <a:r>
              <a:rPr lang="hu-HU" altLang="hu-HU" sz="1800">
                <a:solidFill>
                  <a:schemeClr val="tx2"/>
                </a:solidFill>
                <a:latin typeface="Comic Sans MS" panose="030F0702030302020204" pitchFamily="66" charset="0"/>
              </a:rPr>
              <a:t>     egy másik törzsből  tisztított fehérjeburokkal </a:t>
            </a:r>
          </a:p>
          <a:p>
            <a:pPr eaLnBrk="1" hangingPunct="1">
              <a:spcBef>
                <a:spcPct val="0"/>
              </a:spcBef>
              <a:buFontTx/>
              <a:buNone/>
            </a:pPr>
            <a:r>
              <a:rPr lang="hu-HU" altLang="hu-HU" sz="1800">
                <a:solidFill>
                  <a:schemeClr val="tx2"/>
                </a:solidFill>
                <a:latin typeface="Comic Sans MS" panose="030F0702030302020204" pitchFamily="66" charset="0"/>
              </a:rPr>
              <a:t>     keverték össze.</a:t>
            </a:r>
          </a:p>
          <a:p>
            <a:pPr eaLnBrk="1" hangingPunct="1">
              <a:spcBef>
                <a:spcPct val="0"/>
              </a:spcBef>
              <a:buFontTx/>
              <a:buNone/>
            </a:pPr>
            <a:endParaRPr lang="hu-HU" altLang="hu-HU" sz="1800">
              <a:solidFill>
                <a:schemeClr val="tx2"/>
              </a:solidFill>
              <a:latin typeface="Comic Sans MS" panose="030F0702030302020204" pitchFamily="66" charset="0"/>
            </a:endParaRPr>
          </a:p>
          <a:p>
            <a:pPr eaLnBrk="1" hangingPunct="1">
              <a:spcBef>
                <a:spcPct val="0"/>
              </a:spcBef>
              <a:buFontTx/>
              <a:buNone/>
            </a:pPr>
            <a:r>
              <a:rPr lang="hu-HU" altLang="hu-HU" sz="1800">
                <a:solidFill>
                  <a:schemeClr val="tx2"/>
                </a:solidFill>
                <a:latin typeface="Comic Sans MS" panose="030F0702030302020204" pitchFamily="66" charset="0"/>
              </a:rPr>
              <a:t>3., A „hibrid” vírussal levelet fertőztek.</a:t>
            </a:r>
          </a:p>
          <a:p>
            <a:pPr eaLnBrk="1" hangingPunct="1">
              <a:spcBef>
                <a:spcPct val="0"/>
              </a:spcBef>
              <a:buFontTx/>
              <a:buNone/>
            </a:pPr>
            <a:endParaRPr lang="hu-HU" altLang="hu-HU" sz="1800">
              <a:solidFill>
                <a:schemeClr val="tx2"/>
              </a:solidFill>
              <a:latin typeface="Comic Sans MS" panose="030F0702030302020204" pitchFamily="66" charset="0"/>
            </a:endParaRPr>
          </a:p>
          <a:p>
            <a:pPr eaLnBrk="1" hangingPunct="1">
              <a:spcBef>
                <a:spcPct val="0"/>
              </a:spcBef>
              <a:buFontTx/>
              <a:buNone/>
            </a:pPr>
            <a:r>
              <a:rPr lang="hu-HU" altLang="hu-HU" sz="1800">
                <a:solidFill>
                  <a:schemeClr val="tx2"/>
                </a:solidFill>
                <a:latin typeface="Comic Sans MS" panose="030F0702030302020204" pitchFamily="66" charset="0"/>
              </a:rPr>
              <a:t>4., A levélből kinyert vírusok az RNS-t adó</a:t>
            </a:r>
          </a:p>
          <a:p>
            <a:pPr eaLnBrk="1" hangingPunct="1">
              <a:spcBef>
                <a:spcPct val="0"/>
              </a:spcBef>
              <a:buFontTx/>
              <a:buNone/>
            </a:pPr>
            <a:r>
              <a:rPr lang="hu-HU" altLang="hu-HU" sz="1800">
                <a:solidFill>
                  <a:schemeClr val="tx2"/>
                </a:solidFill>
                <a:latin typeface="Comic Sans MS" panose="030F0702030302020204" pitchFamily="66" charset="0"/>
              </a:rPr>
              <a:t>     törzs tulajdonságait hordozták.</a:t>
            </a:r>
            <a:endParaRPr lang="en-US" altLang="hu-HU" sz="1800">
              <a:solidFill>
                <a:schemeClr val="tx2"/>
              </a:solidFill>
              <a:latin typeface="Comic Sans MS" panose="030F0702030302020204" pitchFamily="66" charset="0"/>
            </a:endParaRPr>
          </a:p>
        </p:txBody>
      </p:sp>
      <p:sp>
        <p:nvSpPr>
          <p:cNvPr id="2" name="Slide Number Placeholder 1"/>
          <p:cNvSpPr>
            <a:spLocks noGrp="1"/>
          </p:cNvSpPr>
          <p:nvPr>
            <p:ph type="sldNum" sz="quarter" idx="12"/>
          </p:nvPr>
        </p:nvSpPr>
        <p:spPr/>
        <p:txBody>
          <a:bodyPr/>
          <a:lstStyle/>
          <a:p>
            <a:fld id="{2C88D5BA-023E-4888-9D07-061E169F2D9F}" type="slidenum">
              <a:rPr lang="hu-HU" smtClean="0"/>
              <a:t>9</a:t>
            </a:fld>
            <a:endParaRPr lang="hu-HU"/>
          </a:p>
        </p:txBody>
      </p:sp>
    </p:spTree>
    <p:extLst>
      <p:ext uri="{BB962C8B-B14F-4D97-AF65-F5344CB8AC3E}">
        <p14:creationId xmlns:p14="http://schemas.microsoft.com/office/powerpoint/2010/main" val="364556786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TotalTime>
  <Words>7634</Words>
  <Application>Microsoft Office PowerPoint</Application>
  <PresentationFormat>Widescreen</PresentationFormat>
  <Paragraphs>1002</Paragraphs>
  <Slides>74</Slides>
  <Notes>73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74</vt:i4>
      </vt:variant>
    </vt:vector>
  </HeadingPairs>
  <TitlesOfParts>
    <vt:vector size="82" baseType="lpstr">
      <vt:lpstr>Arial</vt:lpstr>
      <vt:lpstr>Calibri</vt:lpstr>
      <vt:lpstr>Calibri Light</vt:lpstr>
      <vt:lpstr>Comic Sans MS</vt:lpstr>
      <vt:lpstr>Franklin Gothic Medium Cond</vt:lpstr>
      <vt:lpstr>Times New Roman</vt:lpstr>
      <vt:lpstr>Wingdings</vt:lpstr>
      <vt:lpstr>Office Theme</vt:lpstr>
      <vt:lpstr>PowerPoint Presentation</vt:lpstr>
      <vt:lpstr>PowerPoint Presentation</vt:lpstr>
      <vt:lpstr>PowerPoint Presentation</vt:lpstr>
      <vt:lpstr>A DNS örökítőanyag mivoltának bizonyítéka I.  A transzformáció felfedezése (Frederick Griffith 1928)  </vt:lpstr>
      <vt:lpstr>A transzformáció felfedezése</vt:lpstr>
      <vt:lpstr>O. Avery, C.M. Mac Leod és M. McCarty kísérlete, 1944</vt:lpstr>
      <vt:lpstr> A DNS örökítőanyag mivoltának bizonyítéka II.  (Hershey-Chase kísérlet, 1952)</vt:lpstr>
      <vt:lpstr>PowerPoint Presentation</vt:lpstr>
      <vt:lpstr>PowerPoint Presentation</vt:lpstr>
      <vt:lpstr>PowerPoint Presentation</vt:lpstr>
      <vt:lpstr>A DNS szerkezete  Mit tudtunk róla régen és ma?</vt:lpstr>
      <vt:lpstr>A kettős hélix modell előzményei</vt:lpstr>
      <vt:lpstr>A DNS kémiai összetevői</vt:lpstr>
      <vt:lpstr>A DNS kémiai összetevői</vt:lpstr>
      <vt:lpstr>A Chargaff szabályok (1950)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 DNS replikáció jóslata</vt:lpstr>
      <vt:lpstr>PowerPoint Presentation</vt:lpstr>
      <vt:lpstr>A szemikonzervatív replikáció bizonyítása:  A Meselson-Stahl kísérlet (1958)</vt:lpstr>
      <vt:lpstr>A Meselson-Stahl kísérlet értelmezése</vt:lpstr>
      <vt:lpstr>A DNS replikáció magasabb rendűekben is szemikonzervatív Herbert Taylor 1958 – bab gyökércsúcs sejtek</vt:lpstr>
      <vt:lpstr>Az E. coli DNS replikációjának első fotója (1963)</vt:lpstr>
      <vt:lpstr>PowerPoint Presentation</vt:lpstr>
      <vt:lpstr>A replikációs kezdőpont (origó)</vt:lpstr>
      <vt:lpstr>PowerPoint Presentation</vt:lpstr>
      <vt:lpstr>A replikáció az origótól mindkét irányban halad</vt:lpstr>
      <vt:lpstr>A DNS replikáció enzimei</vt:lpstr>
      <vt:lpstr>A DNS polimerázok működése</vt:lpstr>
      <vt:lpstr>A DNS szintézis kezdése (priming)</vt:lpstr>
      <vt:lpstr>PowerPoint Presentation</vt:lpstr>
      <vt:lpstr>A Polimeráz III enzim hibajavítása</vt:lpstr>
      <vt:lpstr>Az elmaradó szál szintézise</vt:lpstr>
      <vt:lpstr>PowerPoint Presentation</vt:lpstr>
      <vt:lpstr>A szintézist egyetlen polIII dimer végzi</vt:lpstr>
      <vt:lpstr>A szintézis segítői: helikázok és topoizomerázok</vt:lpstr>
      <vt:lpstr>A topoizomerázok</vt:lpstr>
      <vt:lpstr>A DNS replikáció enzimei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Juan</dc:creator>
  <cp:lastModifiedBy>Juan</cp:lastModifiedBy>
  <cp:revision>3</cp:revision>
  <dcterms:created xsi:type="dcterms:W3CDTF">2015-04-01T14:36:26Z</dcterms:created>
  <dcterms:modified xsi:type="dcterms:W3CDTF">2015-04-08T13:23:54Z</dcterms:modified>
</cp:coreProperties>
</file>