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66" r:id="rId3"/>
    <p:sldId id="578" r:id="rId4"/>
    <p:sldId id="273" r:id="rId5"/>
    <p:sldId id="267" r:id="rId6"/>
    <p:sldId id="283" r:id="rId7"/>
    <p:sldId id="352" r:id="rId8"/>
    <p:sldId id="353" r:id="rId9"/>
    <p:sldId id="446" r:id="rId10"/>
    <p:sldId id="452" r:id="rId11"/>
    <p:sldId id="454" r:id="rId12"/>
    <p:sldId id="304" r:id="rId13"/>
    <p:sldId id="305" r:id="rId14"/>
    <p:sldId id="393" r:id="rId15"/>
    <p:sldId id="455" r:id="rId16"/>
    <p:sldId id="459" r:id="rId17"/>
    <p:sldId id="460" r:id="rId18"/>
    <p:sldId id="461" r:id="rId19"/>
    <p:sldId id="462" r:id="rId20"/>
    <p:sldId id="463" r:id="rId21"/>
    <p:sldId id="464" r:id="rId22"/>
    <p:sldId id="457" r:id="rId23"/>
    <p:sldId id="574" r:id="rId24"/>
    <p:sldId id="585" r:id="rId25"/>
    <p:sldId id="274" r:id="rId26"/>
    <p:sldId id="275" r:id="rId27"/>
    <p:sldId id="276" r:id="rId28"/>
    <p:sldId id="277" r:id="rId29"/>
    <p:sldId id="279" r:id="rId30"/>
    <p:sldId id="278" r:id="rId31"/>
    <p:sldId id="586" r:id="rId32"/>
    <p:sldId id="588" r:id="rId33"/>
    <p:sldId id="587" r:id="rId34"/>
    <p:sldId id="589" r:id="rId35"/>
    <p:sldId id="579" r:id="rId36"/>
    <p:sldId id="580" r:id="rId37"/>
    <p:sldId id="581" r:id="rId38"/>
    <p:sldId id="584" r:id="rId39"/>
    <p:sldId id="577" r:id="rId4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4ED8C-12E0-4885-8F62-2911198B7BC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8292-831B-4E05-B7A1-A0AD127BF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1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8ED0C728-2ECB-426A-A098-A394F72BF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00D714-30AB-4A7B-B168-B7B1794ACA8C}" type="slidenum">
              <a:rPr lang="en-US" altLang="en-US" sz="1200" b="0" smtClean="0"/>
              <a:pPr/>
              <a:t>7</a:t>
            </a:fld>
            <a:endParaRPr lang="en-US" altLang="en-US" sz="1200" b="0"/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xmlns="" id="{8F298F14-DE59-499E-B2E7-62C9036DBE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5AD1667-6D4D-4A37-8194-05ACD3EA2AC5}" type="slidenum">
              <a:rPr lang="en-US" altLang="en-US" sz="1200" b="0">
                <a:latin typeface="Calibri" panose="020F0502020204030204" pitchFamily="34" charset="0"/>
                <a:ea typeface="MS PGothic" panose="020B0600070205080204" pitchFamily="34" charset="-128"/>
              </a:rPr>
              <a:pPr algn="r" eaLnBrk="1" hangingPunct="1"/>
              <a:t>7</a:t>
            </a:fld>
            <a:endParaRPr lang="en-US" altLang="en-US" sz="1200" b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xmlns="" id="{51D8333F-D917-4715-AD1B-E2E2BBFF0F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xmlns="" id="{281C4B02-267A-4F5F-9127-03BECE62E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xmlns="" id="{E54349A6-09C3-40FF-BD82-FDF693ECB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xmlns="" id="{AA7AC3C3-F429-4D09-B9AF-0D8A28586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xmlns="" id="{CCA3E2BE-1787-4ACC-A535-FB9C1C902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FB97D2-957A-413A-9D60-30A704E329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1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apprioach</a:t>
            </a:r>
            <a:r>
              <a:rPr lang="hu-HU" dirty="0"/>
              <a:t>: </a:t>
            </a:r>
            <a:r>
              <a:rPr lang="hu-HU" dirty="0" err="1"/>
              <a:t>classify</a:t>
            </a:r>
            <a:r>
              <a:rPr lang="hu-HU" dirty="0"/>
              <a:t> </a:t>
            </a:r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read</a:t>
            </a:r>
            <a:r>
              <a:rPr lang="hu-HU" dirty="0"/>
              <a:t> (</a:t>
            </a:r>
            <a:r>
              <a:rPr lang="hu-HU" dirty="0" err="1"/>
              <a:t>good</a:t>
            </a:r>
            <a:r>
              <a:rPr lang="hu-HU" dirty="0"/>
              <a:t> </a:t>
            </a:r>
            <a:r>
              <a:rPr lang="hu-HU" dirty="0" err="1"/>
              <a:t>database</a:t>
            </a:r>
            <a:r>
              <a:rPr lang="hu-HU" dirty="0"/>
              <a:t>)</a:t>
            </a:r>
          </a:p>
          <a:p>
            <a:r>
              <a:rPr lang="hu-HU" dirty="0" err="1"/>
              <a:t>Genome</a:t>
            </a:r>
            <a:r>
              <a:rPr lang="hu-HU" dirty="0"/>
              <a:t> assembly: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D8292-831B-4E05-B7A1-A0AD127BFA3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xmlns="" id="{E54349A6-09C3-40FF-BD82-FDF693ECB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xmlns="" id="{AA7AC3C3-F429-4D09-B9AF-0D8A28586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xmlns="" id="{CCA3E2BE-1787-4ACC-A535-FB9C1C902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FB97D2-957A-413A-9D60-30A704E329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8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650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39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85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2D93C44-53F2-4F5C-8527-A23EDAFEF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A1F2477-1D1B-4FA1-8FA8-32A2C1571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21E921B-ED8E-48BD-A375-F2D2B817A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6025D2-199B-4325-A6F1-3E1B55A966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9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7183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25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64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36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810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25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99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986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3905-1A03-47FC-93B1-49ADF4059BB0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E05BE8B-B993-40D2-A10D-B6D92D780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96FC4C3-2A06-4907-A85A-84F2B3FFC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Fourth levelThird level</a:t>
            </a:r>
          </a:p>
          <a:p>
            <a:pPr lvl="3"/>
            <a:endParaRPr lang="en-US" altLang="en-US"/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9A31AF6-4152-46FD-B4B6-4F29E8A25F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9DC4C87-F696-4E90-B5C7-7B0822400E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4908B77-CA39-4E44-8B8A-FAE71DE197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D9E028D3-372D-4323-8CFF-030918110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10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662813"/>
            <a:ext cx="9144000" cy="3499862"/>
          </a:xfrm>
        </p:spPr>
        <p:txBody>
          <a:bodyPr>
            <a:normAutofit/>
          </a:bodyPr>
          <a:lstStyle/>
          <a:p>
            <a:r>
              <a:rPr lang="hu-HU" cap="small" dirty="0"/>
              <a:t>NGS - adatelemzés</a:t>
            </a:r>
            <a:r>
              <a:rPr lang="en-US" cap="small" dirty="0"/>
              <a:t/>
            </a:r>
            <a:br>
              <a:rPr lang="en-US" cap="small" dirty="0"/>
            </a:br>
            <a:r>
              <a:rPr lang="hu-HU" cap="small" dirty="0"/>
              <a:t/>
            </a:r>
            <a:br>
              <a:rPr lang="hu-HU" cap="small" dirty="0"/>
            </a:br>
            <a:r>
              <a:rPr lang="en-US" cap="small" dirty="0"/>
              <a:t/>
            </a:r>
            <a:br>
              <a:rPr lang="en-US" cap="small" dirty="0"/>
            </a:br>
            <a:r>
              <a:rPr lang="hu-HU" sz="2400" cap="small" dirty="0"/>
              <a:t>Dr. Ligeti Balázs</a:t>
            </a:r>
            <a:br>
              <a:rPr lang="hu-HU" sz="2400" cap="small" dirty="0"/>
            </a:br>
            <a:r>
              <a:rPr lang="hu-HU" sz="2400" cap="small" dirty="0"/>
              <a:t/>
            </a:r>
            <a:br>
              <a:rPr lang="hu-HU" sz="2400" cap="small" dirty="0"/>
            </a:br>
            <a:r>
              <a:rPr lang="en-US" sz="2000" cap="small" dirty="0"/>
              <a:t>2019. </a:t>
            </a:r>
            <a:r>
              <a:rPr lang="hu-HU" sz="2000" cap="small" dirty="0"/>
              <a:t>április 10. </a:t>
            </a:r>
            <a:endParaRPr lang="hu-HU" sz="2400" cap="sm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77626" y="0"/>
            <a:ext cx="9144000" cy="1655762"/>
          </a:xfrm>
        </p:spPr>
        <p:txBody>
          <a:bodyPr>
            <a:normAutofit/>
          </a:bodyPr>
          <a:lstStyle/>
          <a:p>
            <a:pPr algn="l"/>
            <a:endParaRPr lang="en-US" dirty="0"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8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B40C22DC-9691-4675-9735-6600CBB1C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way out 1: De Bruijn graphs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00D1E257-AC12-456A-A672-18640B943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82296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De </a:t>
            </a:r>
            <a:r>
              <a:rPr lang="en-US" altLang="en-US" sz="2000" dirty="0" err="1"/>
              <a:t>Bruijn</a:t>
            </a:r>
            <a:r>
              <a:rPr lang="en-US" altLang="en-US" sz="2000" dirty="0"/>
              <a:t> graphs in mathematics are built from sequences of the same length (“k-</a:t>
            </a:r>
            <a:r>
              <a:rPr lang="en-US" altLang="en-US" sz="2000" dirty="0" err="1"/>
              <a:t>mers</a:t>
            </a:r>
            <a:r>
              <a:rPr lang="en-US" altLang="en-US" sz="2000" dirty="0"/>
              <a:t>”) from a long text (In bioinformatics: “sliding window”).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Each k-</a:t>
            </a:r>
            <a:r>
              <a:rPr lang="en-US" altLang="en-US" sz="2000" dirty="0" err="1"/>
              <a:t>mer</a:t>
            </a:r>
            <a:r>
              <a:rPr lang="en-US" altLang="en-US" sz="2000" dirty="0"/>
              <a:t> window is connected to the next window. This gives a directed graph.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The graph has one unique long path: the text itself, i.e. the genome..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So, we can use relatively inexpensive approximations to finding the genome string (Euler walk finding)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Finding an </a:t>
            </a:r>
            <a:r>
              <a:rPr lang="en-US" altLang="en-US" sz="2000" u="sng" dirty="0"/>
              <a:t>Euler walk is not NP hard</a:t>
            </a:r>
            <a:r>
              <a:rPr lang="en-US" altLang="en-US" sz="2000" dirty="0"/>
              <a:t>, complexity is proportional with the sum of the numbers of edges and nodes. (The equivalent Hamiltonian problem would be NP hard)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xmlns="" id="{B496E5E3-5BE3-47F6-94AF-3BC72C78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881561"/>
            <a:ext cx="52578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>
            <a:extLst>
              <a:ext uri="{FF2B5EF4-FFF2-40B4-BE49-F238E27FC236}">
                <a16:creationId xmlns:a16="http://schemas.microsoft.com/office/drawing/2014/main" xmlns="" id="{A96FFD73-8CE9-4B58-9B4B-6EFF17B49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99060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/>
              <a:t>“k-mer network”</a:t>
            </a:r>
          </a:p>
        </p:txBody>
      </p:sp>
    </p:spTree>
    <p:extLst>
      <p:ext uri="{BB962C8B-B14F-4D97-AF65-F5344CB8AC3E}">
        <p14:creationId xmlns:p14="http://schemas.microsoft.com/office/powerpoint/2010/main" val="32799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71CA6FD2-9B5E-4136-8AD3-9820CDCC2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80E8C088-5AFB-432A-96DE-3D9C816A1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xmlns="" id="{ABA4C187-10A0-430E-A54D-859E24223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9" y="293689"/>
            <a:ext cx="7642225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5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125D09E3-A02E-4357-9BDA-0E5C8E0E9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9AB5B8B4-2D55-430A-B200-EA20ED6E1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xmlns="" id="{599DD716-BF58-4784-922F-D899853B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9" y="266700"/>
            <a:ext cx="89757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4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E2358160-00A8-4488-A3C3-7D50C451B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xmlns="" id="{CD730F63-D7FF-4566-8312-D942A04F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89154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7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D396E6A6-DBAE-459A-AA26-22AC0E2FC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609600"/>
            <a:ext cx="7315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De Bruijn graphs: </a:t>
            </a:r>
            <a:br>
              <a:rPr lang="en-US" altLang="en-US" sz="4000"/>
            </a:br>
            <a:r>
              <a:rPr lang="en-US" altLang="en-US" sz="4000"/>
              <a:t>Alas, the way out is almost lost!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55F1DD5A-7987-4E7E-B268-4982A015B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3800" y="2438400"/>
            <a:ext cx="6324600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Reads contain errors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Overlaps can be very short, at times even missing..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Reads from different strands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Repeats in genomes (eukaryotes)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Missing sequences (that result in scaffolds)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Huuuuuge numbers of reads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xmlns="" id="{EF296142-0B5E-44E0-A6F2-AFFA79454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943601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800" b="0"/>
              <a:t>All this makes the use of graph algorithms difficult…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xmlns="" id="{2504EB93-565D-4A4E-884A-218CFC422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99" y="1638300"/>
            <a:ext cx="1333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6">
            <a:extLst>
              <a:ext uri="{FF2B5EF4-FFF2-40B4-BE49-F238E27FC236}">
                <a16:creationId xmlns:a16="http://schemas.microsoft.com/office/drawing/2014/main" xmlns="" id="{647A8D8A-01FE-486F-80AF-7FBFAB792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349" y="3429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 dirty="0"/>
              <a:t>The Scream</a:t>
            </a:r>
          </a:p>
        </p:txBody>
      </p:sp>
    </p:spTree>
    <p:extLst>
      <p:ext uri="{BB962C8B-B14F-4D97-AF65-F5344CB8AC3E}">
        <p14:creationId xmlns:p14="http://schemas.microsoft.com/office/powerpoint/2010/main" val="8605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FC6226E6-1D5B-40A7-9D03-9CC7B5F36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A107C236-A15B-412F-B6B2-59CF9A118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xmlns="" id="{585EBF1F-B405-4E60-86F5-62A9771E7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1"/>
            <a:ext cx="8458200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4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CB556008-F498-46A3-AF3A-4AA921E1A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30450A3E-3631-4CF2-ADDB-0AC2575CE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xmlns="" id="{FDC75773-F1EF-4443-BD06-0C0E92A7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9" y="612776"/>
            <a:ext cx="8556625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A27E805F-031F-4849-9DC5-416F39B5F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E69C7D5B-934F-4E28-A521-986A8B4F3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xmlns="" id="{90D237F3-2B1B-4EFB-B201-FAE84EEBB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9" y="479426"/>
            <a:ext cx="7208837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3867743A-AA2D-45F1-8881-8D9E7CCD0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BEA24B35-0929-42B2-B99C-AE66C7D2E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xmlns="" id="{461B82F6-9910-4122-BCBF-6868894D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6" y="457200"/>
            <a:ext cx="84883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9">
            <a:extLst>
              <a:ext uri="{FF2B5EF4-FFF2-40B4-BE49-F238E27FC236}">
                <a16:creationId xmlns:a16="http://schemas.microsoft.com/office/drawing/2014/main" xmlns="" id="{0F2A4A64-00CB-4463-811B-925EB40A1BEF}"/>
              </a:ext>
            </a:extLst>
          </p:cNvPr>
          <p:cNvGrpSpPr>
            <a:grpSpLocks/>
          </p:cNvGrpSpPr>
          <p:nvPr/>
        </p:nvGrpSpPr>
        <p:grpSpPr bwMode="auto">
          <a:xfrm>
            <a:off x="2514601" y="1600201"/>
            <a:ext cx="7345363" cy="4525963"/>
            <a:chOff x="576" y="768"/>
            <a:chExt cx="4627" cy="2851"/>
          </a:xfrm>
        </p:grpSpPr>
        <p:pic>
          <p:nvPicPr>
            <p:cNvPr id="58374" name="Picture 7">
              <a:extLst>
                <a:ext uri="{FF2B5EF4-FFF2-40B4-BE49-F238E27FC236}">
                  <a16:creationId xmlns:a16="http://schemas.microsoft.com/office/drawing/2014/main" xmlns="" id="{058076F4-C4E3-40B0-97A2-471F8F146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768"/>
              <a:ext cx="4627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5" name="Text Box 8">
              <a:extLst>
                <a:ext uri="{FF2B5EF4-FFF2-40B4-BE49-F238E27FC236}">
                  <a16:creationId xmlns:a16="http://schemas.microsoft.com/office/drawing/2014/main" xmlns="" id="{9E7B8E22-3188-4465-A710-AC0A12F4F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832"/>
              <a:ext cx="398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One possible strategy: use multiple k-mer sizes</a:t>
              </a:r>
            </a:p>
          </p:txBody>
        </p:sp>
      </p:grpSp>
      <p:sp>
        <p:nvSpPr>
          <p:cNvPr id="58371" name="Rectangle 2">
            <a:extLst>
              <a:ext uri="{FF2B5EF4-FFF2-40B4-BE49-F238E27FC236}">
                <a16:creationId xmlns:a16="http://schemas.microsoft.com/office/drawing/2014/main" xmlns="" id="{55CD084A-F9E9-471F-9269-82DD515CD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xmlns="" id="{B27656DF-1852-4A73-9378-8471D9BEA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xmlns="" id="{E445562F-2BB0-4AF4-B08F-BFFD296C2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63880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00"/>
                </a:solidFill>
              </a:rPr>
              <a:t>Pevzner: SPADE program</a:t>
            </a:r>
          </a:p>
        </p:txBody>
      </p:sp>
    </p:spTree>
    <p:extLst>
      <p:ext uri="{BB962C8B-B14F-4D97-AF65-F5344CB8AC3E}">
        <p14:creationId xmlns:p14="http://schemas.microsoft.com/office/powerpoint/2010/main" val="3184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57165-780E-4885-A781-6F6F4B6C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Miről lesz szó?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774D7B-2F1E-460A-9E9D-C603AC4E4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recap</a:t>
            </a:r>
            <a:r>
              <a:rPr lang="hu-HU" dirty="0"/>
              <a:t> </a:t>
            </a:r>
          </a:p>
          <a:p>
            <a:r>
              <a:rPr lang="hu-HU" dirty="0"/>
              <a:t>Assembly feladat és problémája</a:t>
            </a:r>
          </a:p>
          <a:p>
            <a:r>
              <a:rPr lang="hu-HU" dirty="0"/>
              <a:t>De </a:t>
            </a:r>
            <a:r>
              <a:rPr lang="hu-HU" dirty="0" err="1"/>
              <a:t>Bruijn-graph</a:t>
            </a:r>
            <a:endParaRPr lang="hu-HU" dirty="0"/>
          </a:p>
          <a:p>
            <a:r>
              <a:rPr lang="hu-HU" dirty="0"/>
              <a:t>Mutációelemzés</a:t>
            </a:r>
          </a:p>
          <a:p>
            <a:r>
              <a:rPr lang="hu-HU" dirty="0" err="1"/>
              <a:t>Metagenomika</a:t>
            </a:r>
            <a:endParaRPr lang="hu-HU" dirty="0"/>
          </a:p>
          <a:p>
            <a:r>
              <a:rPr lang="hu-HU" dirty="0"/>
              <a:t>Antitest repertoár jellemzés</a:t>
            </a:r>
          </a:p>
          <a:p>
            <a:r>
              <a:rPr lang="hu-HU" dirty="0" err="1" smtClean="0"/>
              <a:t>DNS-IP-seq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323761C3-0833-46A5-8CCA-5A91A4CF4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D5EABD15-A385-4E4C-88C7-EA8FC96CA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xmlns="" id="{C0AEEFED-C08E-4F46-8DF5-454A363A4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12739"/>
            <a:ext cx="87249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3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6F89A2CE-DB3A-4FD8-87DA-3421B3B96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0C431FC0-2899-473A-BECE-CDDD2F123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xmlns="" id="{3F9F7201-93CC-4FAB-A291-C2F1CC32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9588"/>
            <a:ext cx="8686800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A69B528C-91D0-40A5-81FA-BD17E204A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Summary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CEE95FB1-7CAF-4B99-946E-CAA727E2F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3913" y="1923875"/>
            <a:ext cx="8229600" cy="32766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Assembling genomes (or contigs) from reads is </a:t>
            </a:r>
            <a:r>
              <a:rPr lang="hu-HU" altLang="en-US" sz="2000" dirty="0"/>
              <a:t>a </a:t>
            </a:r>
            <a:r>
              <a:rPr lang="en-US" altLang="en-US" sz="2000" dirty="0"/>
              <a:t>special problem composed of laboratory and computing tricks.</a:t>
            </a:r>
          </a:p>
          <a:p>
            <a:pPr eaLnBrk="1" hangingPunct="1"/>
            <a:r>
              <a:rPr lang="en-US" altLang="en-US" sz="2000" dirty="0"/>
              <a:t>S</a:t>
            </a:r>
            <a:r>
              <a:rPr lang="hu-HU" altLang="en-US" sz="2000" dirty="0" err="1"/>
              <a:t>equencing</a:t>
            </a:r>
            <a:r>
              <a:rPr lang="hu-HU" altLang="en-US" sz="2000" dirty="0"/>
              <a:t> </a:t>
            </a:r>
            <a:r>
              <a:rPr lang="hu-HU" altLang="en-US" sz="2000" dirty="0" err="1"/>
              <a:t>strategie</a:t>
            </a:r>
            <a:r>
              <a:rPr lang="en-US" altLang="en-US" sz="2000" dirty="0"/>
              <a:t>s </a:t>
            </a:r>
            <a:r>
              <a:rPr lang="hu-HU" altLang="en-US" sz="2000" dirty="0" err="1"/>
              <a:t>differ</a:t>
            </a:r>
            <a:r>
              <a:rPr lang="hu-HU" altLang="en-US" sz="2000" dirty="0"/>
              <a:t> </a:t>
            </a:r>
            <a:r>
              <a:rPr lang="en-US" altLang="en-US" sz="2000" dirty="0"/>
              <a:t>in the length and the accuracy of the reads.</a:t>
            </a:r>
          </a:p>
          <a:p>
            <a:pPr eaLnBrk="1" hangingPunct="1"/>
            <a:r>
              <a:rPr lang="en-US" altLang="en-US" sz="2000" dirty="0"/>
              <a:t>Early assembly solutions rely on accurate long reads (Sanger), exhaustive comparison (Smith Waterman or similar), and a jigsaw puzzle like assembly.</a:t>
            </a:r>
          </a:p>
          <a:p>
            <a:pPr eaLnBrk="1" hangingPunct="1"/>
            <a:r>
              <a:rPr lang="en-US" altLang="en-US" sz="2000" dirty="0"/>
              <a:t>Current solutions rely on large numbers of highly redundant and error-laden short reads (NGS) </a:t>
            </a:r>
            <a:r>
              <a:rPr lang="hu-HU" altLang="en-US" sz="2000" dirty="0" err="1"/>
              <a:t>as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well</a:t>
            </a:r>
            <a:r>
              <a:rPr lang="hu-HU" altLang="en-US" sz="2000" dirty="0"/>
              <a:t> </a:t>
            </a:r>
            <a:r>
              <a:rPr lang="hu-HU" altLang="en-US" sz="2000" dirty="0" err="1"/>
              <a:t>as</a:t>
            </a:r>
            <a:r>
              <a:rPr lang="hu-HU" altLang="en-US" sz="2000" dirty="0"/>
              <a:t> </a:t>
            </a:r>
            <a:r>
              <a:rPr lang="en-US" altLang="en-US" sz="2000" dirty="0"/>
              <a:t>network representations (De </a:t>
            </a:r>
            <a:r>
              <a:rPr lang="en-US" altLang="en-US" sz="2000" dirty="0" err="1"/>
              <a:t>Bruijn</a:t>
            </a:r>
            <a:r>
              <a:rPr lang="en-US" altLang="en-US" sz="2000" dirty="0"/>
              <a:t> graphs, overlap graphs) that avoid the need for direct comparisons such as SW.</a:t>
            </a:r>
          </a:p>
          <a:p>
            <a:pPr eaLnBrk="1" hangingPunct="1"/>
            <a:r>
              <a:rPr lang="en-US" altLang="en-US" sz="2000" dirty="0"/>
              <a:t>Basic vocab</a:t>
            </a:r>
          </a:p>
        </p:txBody>
      </p:sp>
      <p:pic>
        <p:nvPicPr>
          <p:cNvPr id="64517" name="Picture 5">
            <a:extLst>
              <a:ext uri="{FF2B5EF4-FFF2-40B4-BE49-F238E27FC236}">
                <a16:creationId xmlns:a16="http://schemas.microsoft.com/office/drawing/2014/main" xmlns="" id="{A702A313-9D01-4CA2-9E60-AB9F6F08E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676276"/>
            <a:ext cx="5302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1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5414D-0A71-4C43-B9BA-C2EAAFB3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err="1"/>
              <a:t>Variant</a:t>
            </a:r>
            <a:r>
              <a:rPr lang="hu-HU" cap="small" dirty="0"/>
              <a:t> </a:t>
            </a:r>
            <a:r>
              <a:rPr lang="hu-HU" cap="small" dirty="0" err="1"/>
              <a:t>calling</a:t>
            </a:r>
            <a:endParaRPr lang="en-US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C5B0D9-C018-4B92-B17A-1D7371C8F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Milyen mutációk és variációk vannak?</a:t>
            </a:r>
          </a:p>
          <a:p>
            <a:r>
              <a:rPr lang="hu-HU" dirty="0"/>
              <a:t>Szomatikus </a:t>
            </a:r>
            <a:r>
              <a:rPr lang="hu-HU" dirty="0" err="1"/>
              <a:t>vs</a:t>
            </a:r>
            <a:r>
              <a:rPr lang="hu-HU" dirty="0"/>
              <a:t>. szerzett mutációk</a:t>
            </a:r>
          </a:p>
          <a:p>
            <a:r>
              <a:rPr lang="hu-HU" dirty="0"/>
              <a:t>Hogyan lehet ezeket azonosítani? </a:t>
            </a:r>
          </a:p>
          <a:p>
            <a:r>
              <a:rPr lang="hu-HU" dirty="0" err="1"/>
              <a:t>Pipeline</a:t>
            </a:r>
            <a:r>
              <a:rPr lang="hu-HU" dirty="0"/>
              <a:t> példa: GATK folyamat (kvázi sztenderd)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err="1"/>
              <a:t>Mutations</a:t>
            </a:r>
            <a:endParaRPr lang="hu-HU" cap="smal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FCA6BCE-C6B5-4EA9-987F-A997AECF2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0700"/>
            <a:ext cx="5039267" cy="44529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0C1E5D-2C67-43D2-8212-23316CF31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88" y="1338263"/>
            <a:ext cx="4384477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err="1"/>
              <a:t>Structural</a:t>
            </a:r>
            <a:r>
              <a:rPr lang="hu-HU" cap="small" dirty="0"/>
              <a:t> </a:t>
            </a:r>
            <a:r>
              <a:rPr lang="hu-HU" cap="small" dirty="0" err="1"/>
              <a:t>variation</a:t>
            </a:r>
            <a:endParaRPr lang="hu-HU" cap="smal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10444F1-442F-477D-8F75-5A0E32969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30" y="2066924"/>
            <a:ext cx="4960618" cy="425764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58374D-BD1E-48E0-8BE1-E65FAB6C5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2" y="2657475"/>
            <a:ext cx="6519287" cy="36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err="1"/>
              <a:t>Point</a:t>
            </a:r>
            <a:r>
              <a:rPr lang="hu-HU" cap="small" dirty="0"/>
              <a:t> </a:t>
            </a:r>
            <a:r>
              <a:rPr lang="hu-HU" cap="small" dirty="0" err="1"/>
              <a:t>mutations</a:t>
            </a:r>
            <a:r>
              <a:rPr lang="hu-HU" cap="small" dirty="0"/>
              <a:t/>
            </a:r>
            <a:br>
              <a:rPr lang="hu-HU" cap="small" dirty="0"/>
            </a:br>
            <a:endParaRPr lang="hu-HU" cap="smal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AB1CF11-38B8-43F3-A65E-5ECC3906F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08" y="1901825"/>
            <a:ext cx="8197183" cy="4351338"/>
          </a:xfrm>
        </p:spPr>
      </p:pic>
    </p:spTree>
    <p:extLst>
      <p:ext uri="{BB962C8B-B14F-4D97-AF65-F5344CB8AC3E}">
        <p14:creationId xmlns:p14="http://schemas.microsoft.com/office/powerpoint/2010/main" val="10615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609B1-9BB4-4CC1-977B-B20E47E1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794829-0A8B-4CD4-B3C9-10E0EDD33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7665"/>
            <a:ext cx="5871425" cy="60026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DDAD2D-41A8-4AC5-920C-121EE439421B}"/>
              </a:ext>
            </a:extLst>
          </p:cNvPr>
          <p:cNvSpPr txBox="1"/>
          <p:nvPr/>
        </p:nvSpPr>
        <p:spPr>
          <a:xfrm>
            <a:off x="6924675" y="5722448"/>
            <a:ext cx="454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/>
              <a:t>Homozygous</a:t>
            </a:r>
            <a:r>
              <a:rPr lang="hu-HU" sz="2000" dirty="0"/>
              <a:t> </a:t>
            </a:r>
            <a:r>
              <a:rPr lang="hu-HU" sz="2000" dirty="0" err="1"/>
              <a:t>vs</a:t>
            </a:r>
            <a:r>
              <a:rPr lang="hu-HU" sz="2000" dirty="0"/>
              <a:t> </a:t>
            </a:r>
            <a:r>
              <a:rPr lang="hu-HU" sz="2000" dirty="0" err="1"/>
              <a:t>heterozygous</a:t>
            </a:r>
            <a:r>
              <a:rPr lang="hu-HU" sz="2000" dirty="0"/>
              <a:t> </a:t>
            </a:r>
            <a:r>
              <a:rPr lang="hu-HU" sz="2000" dirty="0" err="1"/>
              <a:t>mutations</a:t>
            </a:r>
            <a:r>
              <a:rPr lang="hu-HU" sz="2000" dirty="0"/>
              <a:t> in NGS </a:t>
            </a:r>
            <a:r>
              <a:rPr lang="hu-HU" sz="2000" dirty="0" err="1"/>
              <a:t>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07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609B1-9BB4-4CC1-977B-B20E47E1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F0BC720-E678-420A-96BA-B8E4F588D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1"/>
          <a:stretch/>
        </p:blipFill>
        <p:spPr>
          <a:xfrm>
            <a:off x="1899105" y="935037"/>
            <a:ext cx="8393789" cy="4987925"/>
          </a:xfrm>
        </p:spPr>
      </p:pic>
    </p:spTree>
    <p:extLst>
      <p:ext uri="{BB962C8B-B14F-4D97-AF65-F5344CB8AC3E}">
        <p14:creationId xmlns:p14="http://schemas.microsoft.com/office/powerpoint/2010/main" val="4644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609B1-9BB4-4CC1-977B-B20E47E1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F0BC720-E678-420A-96BA-B8E4F588D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05" y="365125"/>
            <a:ext cx="8393789" cy="6301921"/>
          </a:xfrm>
        </p:spPr>
      </p:pic>
    </p:spTree>
    <p:extLst>
      <p:ext uri="{BB962C8B-B14F-4D97-AF65-F5344CB8AC3E}">
        <p14:creationId xmlns:p14="http://schemas.microsoft.com/office/powerpoint/2010/main" val="280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54849-6CA9-4A15-B70C-359CE4B5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DDF51B1-8ACC-48FE-9AF3-DFDC79CB8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13242"/>
            <a:ext cx="5172075" cy="5831515"/>
          </a:xfrm>
        </p:spPr>
      </p:pic>
    </p:spTree>
    <p:extLst>
      <p:ext uri="{BB962C8B-B14F-4D97-AF65-F5344CB8AC3E}">
        <p14:creationId xmlns:p14="http://schemas.microsoft.com/office/powerpoint/2010/main" val="28993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A78F5-5645-4066-A982-B532048B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heterogeneity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8" name="Szövegdoboz 3">
            <a:extLst>
              <a:ext uri="{FF2B5EF4-FFF2-40B4-BE49-F238E27FC236}">
                <a16:creationId xmlns:a16="http://schemas.microsoft.com/office/drawing/2014/main" xmlns="" id="{A1379259-A652-4184-8F34-890EA9DDA73C}"/>
              </a:ext>
            </a:extLst>
          </p:cNvPr>
          <p:cNvSpPr txBox="1"/>
          <p:nvPr/>
        </p:nvSpPr>
        <p:spPr>
          <a:xfrm>
            <a:off x="476249" y="1796066"/>
            <a:ext cx="1098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/>
              <a:t>Different</a:t>
            </a:r>
            <a:r>
              <a:rPr lang="hu-HU" sz="2400" b="1" dirty="0"/>
              <a:t> </a:t>
            </a:r>
            <a:r>
              <a:rPr lang="hu-HU" sz="2400" b="1" dirty="0" err="1"/>
              <a:t>regions</a:t>
            </a:r>
            <a:r>
              <a:rPr lang="hu-HU" sz="2400" b="1" dirty="0"/>
              <a:t> of </a:t>
            </a:r>
            <a:r>
              <a:rPr lang="hu-HU" sz="2400" b="1" dirty="0" err="1"/>
              <a:t>one</a:t>
            </a:r>
            <a:r>
              <a:rPr lang="hu-HU" sz="2400" b="1" dirty="0"/>
              <a:t> tumor </a:t>
            </a:r>
            <a:r>
              <a:rPr lang="hu-HU" sz="2400" b="1" dirty="0">
                <a:sym typeface="Wingdings" panose="05000000000000000000" pitchFamily="2" charset="2"/>
              </a:rPr>
              <a:t> </a:t>
            </a:r>
            <a:r>
              <a:rPr lang="hu-HU" sz="2400" b="1" dirty="0" err="1">
                <a:sym typeface="Wingdings" panose="05000000000000000000" pitchFamily="2" charset="2"/>
              </a:rPr>
              <a:t>different</a:t>
            </a:r>
            <a:r>
              <a:rPr lang="hu-HU" sz="2400" b="1" dirty="0">
                <a:sym typeface="Wingdings" panose="05000000000000000000" pitchFamily="2" charset="2"/>
              </a:rPr>
              <a:t> </a:t>
            </a:r>
            <a:r>
              <a:rPr lang="hu-HU" sz="2400" b="1" dirty="0" err="1">
                <a:sym typeface="Wingdings" panose="05000000000000000000" pitchFamily="2" charset="2"/>
              </a:rPr>
              <a:t>mutations</a:t>
            </a:r>
            <a:endParaRPr lang="hu-HU" sz="2400" b="1" dirty="0"/>
          </a:p>
        </p:txBody>
      </p:sp>
      <p:pic>
        <p:nvPicPr>
          <p:cNvPr id="9" name="Picture 2" descr="Image result for tumor spatial heterogeneity">
            <a:extLst>
              <a:ext uri="{FF2B5EF4-FFF2-40B4-BE49-F238E27FC236}">
                <a16:creationId xmlns:a16="http://schemas.microsoft.com/office/drawing/2014/main" xmlns="" id="{D37E16D7-8027-4B3E-8C7D-6D66DA31A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8" y="2547244"/>
            <a:ext cx="4410075" cy="18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5">
            <a:extLst>
              <a:ext uri="{FF2B5EF4-FFF2-40B4-BE49-F238E27FC236}">
                <a16:creationId xmlns:a16="http://schemas.microsoft.com/office/drawing/2014/main" xmlns="" id="{4ADEDB7D-286F-46D0-8CA9-359029CF9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48" y="4412076"/>
            <a:ext cx="6318479" cy="1917287"/>
          </a:xfrm>
          <a:prstGeom prst="rect">
            <a:avLst/>
          </a:prstGeom>
        </p:spPr>
      </p:pic>
      <p:pic>
        <p:nvPicPr>
          <p:cNvPr id="11" name="Kép 6">
            <a:extLst>
              <a:ext uri="{FF2B5EF4-FFF2-40B4-BE49-F238E27FC236}">
                <a16:creationId xmlns:a16="http://schemas.microsoft.com/office/drawing/2014/main" xmlns="" id="{D291D4CD-98B9-41E3-8B0E-EFB71DA9A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7" y="2881355"/>
            <a:ext cx="4699225" cy="3448008"/>
          </a:xfrm>
          <a:prstGeom prst="rect">
            <a:avLst/>
          </a:prstGeom>
        </p:spPr>
      </p:pic>
      <p:sp>
        <p:nvSpPr>
          <p:cNvPr id="12" name="Szövegdoboz 7">
            <a:extLst>
              <a:ext uri="{FF2B5EF4-FFF2-40B4-BE49-F238E27FC236}">
                <a16:creationId xmlns:a16="http://schemas.microsoft.com/office/drawing/2014/main" xmlns="" id="{9F910439-4C57-4F47-8665-BD1E87AB7CA3}"/>
              </a:ext>
            </a:extLst>
          </p:cNvPr>
          <p:cNvSpPr txBox="1"/>
          <p:nvPr/>
        </p:nvSpPr>
        <p:spPr>
          <a:xfrm>
            <a:off x="981075" y="3028950"/>
            <a:ext cx="205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ccRCC</a:t>
            </a:r>
            <a:r>
              <a:rPr lang="hu-HU" dirty="0"/>
              <a:t> (2012, NEJM)</a:t>
            </a:r>
          </a:p>
        </p:txBody>
      </p:sp>
      <p:sp>
        <p:nvSpPr>
          <p:cNvPr id="13" name="Szövegdoboz 8">
            <a:extLst>
              <a:ext uri="{FF2B5EF4-FFF2-40B4-BE49-F238E27FC236}">
                <a16:creationId xmlns:a16="http://schemas.microsoft.com/office/drawing/2014/main" xmlns="" id="{31C8AA48-045D-4B70-91B6-B86C74219674}"/>
              </a:ext>
            </a:extLst>
          </p:cNvPr>
          <p:cNvSpPr txBox="1"/>
          <p:nvPr/>
        </p:nvSpPr>
        <p:spPr>
          <a:xfrm>
            <a:off x="838200" y="1426734"/>
            <a:ext cx="986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Multiple</a:t>
            </a:r>
            <a:r>
              <a:rPr lang="hu-HU" b="1" dirty="0"/>
              <a:t> </a:t>
            </a:r>
            <a:r>
              <a:rPr lang="hu-HU" b="1" dirty="0" err="1"/>
              <a:t>studies</a:t>
            </a:r>
            <a:r>
              <a:rPr lang="hu-HU" b="1" dirty="0"/>
              <a:t>: </a:t>
            </a:r>
            <a:r>
              <a:rPr lang="hu-HU" dirty="0" err="1"/>
              <a:t>Renal</a:t>
            </a:r>
            <a:r>
              <a:rPr lang="hu-HU" dirty="0"/>
              <a:t>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carcinoma</a:t>
            </a:r>
            <a:r>
              <a:rPr lang="hu-HU" dirty="0"/>
              <a:t>, </a:t>
            </a:r>
            <a:r>
              <a:rPr lang="hu-HU" dirty="0" err="1"/>
              <a:t>lung</a:t>
            </a:r>
            <a:r>
              <a:rPr lang="hu-HU" dirty="0"/>
              <a:t> </a:t>
            </a:r>
            <a:r>
              <a:rPr lang="hu-HU" dirty="0" err="1"/>
              <a:t>cancer</a:t>
            </a:r>
            <a:r>
              <a:rPr lang="hu-HU" dirty="0"/>
              <a:t>, </a:t>
            </a:r>
            <a:r>
              <a:rPr lang="hu-HU" dirty="0" err="1"/>
              <a:t>ovarian</a:t>
            </a:r>
            <a:r>
              <a:rPr lang="hu-HU" dirty="0"/>
              <a:t> </a:t>
            </a:r>
            <a:r>
              <a:rPr lang="hu-HU" dirty="0" err="1"/>
              <a:t>cancer</a:t>
            </a:r>
            <a:r>
              <a:rPr lang="hu-HU" dirty="0"/>
              <a:t>, </a:t>
            </a:r>
            <a:r>
              <a:rPr lang="hu-HU" dirty="0" err="1"/>
              <a:t>colorectal</a:t>
            </a:r>
            <a:r>
              <a:rPr lang="hu-HU" dirty="0"/>
              <a:t> </a:t>
            </a:r>
            <a:r>
              <a:rPr lang="hu-HU" dirty="0" err="1"/>
              <a:t>cancer</a:t>
            </a:r>
            <a:r>
              <a:rPr lang="hu-HU" dirty="0"/>
              <a:t>, </a:t>
            </a:r>
            <a:r>
              <a:rPr lang="hu-HU" dirty="0" err="1"/>
              <a:t>breast</a:t>
            </a:r>
            <a:r>
              <a:rPr lang="hu-HU" dirty="0"/>
              <a:t> </a:t>
            </a:r>
            <a:r>
              <a:rPr lang="hu-HU" dirty="0" err="1"/>
              <a:t>cancer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6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00C85-0255-481A-BEAF-4E18D260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848329" cy="1645501"/>
          </a:xfrm>
        </p:spPr>
        <p:txBody>
          <a:bodyPr>
            <a:normAutofit/>
          </a:bodyPr>
          <a:lstStyle/>
          <a:p>
            <a:r>
              <a:rPr lang="hu-HU" sz="4100" b="1" dirty="0"/>
              <a:t>Tumor </a:t>
            </a:r>
            <a:r>
              <a:rPr lang="hu-HU" sz="4100" b="1" dirty="0" err="1"/>
              <a:t>evolution</a:t>
            </a:r>
            <a:endParaRPr lang="hu-HU" sz="4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4E4151-8445-48C4-9B74-0251374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hu-HU" dirty="0"/>
              <a:t>Tumor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genetically</a:t>
            </a:r>
            <a:r>
              <a:rPr lang="hu-HU" dirty="0"/>
              <a:t> </a:t>
            </a:r>
            <a:r>
              <a:rPr lang="hu-HU" dirty="0" err="1"/>
              <a:t>heterogeneous</a:t>
            </a:r>
            <a:endParaRPr lang="hu-HU" dirty="0"/>
          </a:p>
          <a:p>
            <a:pPr marL="342900" indent="-342900">
              <a:buAutoNum type="arabicPeriod"/>
            </a:pPr>
            <a:r>
              <a:rPr lang="hu-HU" dirty="0" err="1"/>
              <a:t>Sequencing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has </a:t>
            </a:r>
            <a:r>
              <a:rPr lang="hu-HU" dirty="0" err="1"/>
              <a:t>noise</a:t>
            </a:r>
            <a:r>
              <a:rPr lang="hu-HU" dirty="0"/>
              <a:t> (</a:t>
            </a:r>
            <a:r>
              <a:rPr lang="hu-HU" dirty="0" err="1"/>
              <a:t>signal</a:t>
            </a:r>
            <a:r>
              <a:rPr lang="hu-HU" dirty="0"/>
              <a:t>/</a:t>
            </a:r>
            <a:r>
              <a:rPr lang="hu-HU" dirty="0" err="1"/>
              <a:t>noise</a:t>
            </a:r>
            <a:r>
              <a:rPr lang="hu-HU" dirty="0"/>
              <a:t>)</a:t>
            </a:r>
          </a:p>
          <a:p>
            <a:pPr marL="342900" indent="-342900">
              <a:buAutoNum type="arabicPeriod"/>
            </a:pPr>
            <a:r>
              <a:rPr lang="hu-HU" dirty="0"/>
              <a:t>A tumor has </a:t>
            </a:r>
            <a:r>
              <a:rPr lang="hu-HU" dirty="0" err="1"/>
              <a:t>normal</a:t>
            </a:r>
            <a:r>
              <a:rPr lang="hu-HU" dirty="0"/>
              <a:t> </a:t>
            </a:r>
            <a:r>
              <a:rPr lang="hu-HU" dirty="0" err="1"/>
              <a:t>cell</a:t>
            </a:r>
            <a:r>
              <a:rPr lang="hu-HU" dirty="0"/>
              <a:t> „</a:t>
            </a:r>
            <a:r>
              <a:rPr lang="hu-HU" dirty="0" err="1"/>
              <a:t>contamination</a:t>
            </a:r>
            <a:r>
              <a:rPr lang="hu-HU" dirty="0"/>
              <a:t>”</a:t>
            </a:r>
          </a:p>
          <a:p>
            <a:pPr marL="342900" indent="-342900">
              <a:buAutoNum type="arabicPeriod"/>
            </a:pPr>
            <a:r>
              <a:rPr lang="hu-HU" dirty="0" err="1"/>
              <a:t>Mutations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in </a:t>
            </a:r>
            <a:r>
              <a:rPr lang="hu-HU" dirty="0" err="1"/>
              <a:t>normal</a:t>
            </a:r>
            <a:r>
              <a:rPr lang="hu-HU" dirty="0"/>
              <a:t> </a:t>
            </a:r>
            <a:r>
              <a:rPr lang="hu-HU" dirty="0" err="1"/>
              <a:t>tissue</a:t>
            </a:r>
            <a:endParaRPr lang="hu-HU" dirty="0"/>
          </a:p>
          <a:p>
            <a:pPr marL="342900" indent="-342900">
              <a:buAutoNum type="arabicPeriod"/>
            </a:pPr>
            <a:r>
              <a:rPr lang="hu-HU" dirty="0" err="1"/>
              <a:t>Relevant</a:t>
            </a:r>
            <a:r>
              <a:rPr lang="hu-HU" dirty="0"/>
              <a:t> </a:t>
            </a:r>
            <a:r>
              <a:rPr lang="hu-HU" dirty="0" err="1"/>
              <a:t>mutations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:</a:t>
            </a:r>
          </a:p>
          <a:p>
            <a:pPr lvl="2"/>
            <a:r>
              <a:rPr lang="hu-HU" dirty="0"/>
              <a:t>&lt;10% </a:t>
            </a:r>
            <a:r>
              <a:rPr lang="hu-HU" dirty="0" err="1"/>
              <a:t>mutation</a:t>
            </a:r>
            <a:r>
              <a:rPr lang="hu-HU" dirty="0"/>
              <a:t> </a:t>
            </a:r>
            <a:r>
              <a:rPr lang="hu-HU" dirty="0" err="1"/>
              <a:t>frequencies</a:t>
            </a:r>
            <a:endParaRPr lang="hu-HU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03713C1-2FB2-413B-BF91-3AE41726F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0795B4D-5022-4A7F-A01D-8D880B7CD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D19018-DE7C-4796-ADF2-AD2EB0FC0D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11">
            <a:extLst>
              <a:ext uri="{FF2B5EF4-FFF2-40B4-BE49-F238E27FC236}">
                <a16:creationId xmlns:a16="http://schemas.microsoft.com/office/drawing/2014/main" xmlns="" id="{1C8F3E2C-8DFB-4306-BD11-F3926AB55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08" y="627698"/>
            <a:ext cx="2364317" cy="212788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A0A2C2-4F85-44AF-8708-8DCA4B550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12">
            <a:extLst>
              <a:ext uri="{FF2B5EF4-FFF2-40B4-BE49-F238E27FC236}">
                <a16:creationId xmlns:a16="http://schemas.microsoft.com/office/drawing/2014/main" xmlns="" id="{D8E0FE1E-F973-4ACE-B790-B45EA08A6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775" y="683851"/>
            <a:ext cx="2364317" cy="2015580"/>
          </a:xfrm>
          <a:prstGeom prst="rect">
            <a:avLst/>
          </a:prstGeom>
        </p:spPr>
      </p:pic>
      <p:pic>
        <p:nvPicPr>
          <p:cNvPr id="8" name="Kép 13">
            <a:extLst>
              <a:ext uri="{FF2B5EF4-FFF2-40B4-BE49-F238E27FC236}">
                <a16:creationId xmlns:a16="http://schemas.microsoft.com/office/drawing/2014/main" xmlns="" id="{33D9BE57-F2EB-494C-9A96-58307D0E6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049" y="3796452"/>
            <a:ext cx="3209902" cy="25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D0F6B-589D-4A99-A9F0-E614ADA0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Evolution</a:t>
            </a:r>
            <a:endParaRPr lang="en-US" dirty="0"/>
          </a:p>
        </p:txBody>
      </p:sp>
      <p:sp>
        <p:nvSpPr>
          <p:cNvPr id="13" name="Szövegdoboz 15">
            <a:extLst>
              <a:ext uri="{FF2B5EF4-FFF2-40B4-BE49-F238E27FC236}">
                <a16:creationId xmlns:a16="http://schemas.microsoft.com/office/drawing/2014/main" xmlns="" id="{802E4481-E3E3-48EB-BD14-33BA0571E5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90932" y="1479026"/>
            <a:ext cx="560106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err="1"/>
              <a:t>Tumors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genetically</a:t>
            </a:r>
            <a:r>
              <a:rPr lang="hu-HU" dirty="0"/>
              <a:t> </a:t>
            </a:r>
            <a:r>
              <a:rPr lang="hu-HU" dirty="0" err="1"/>
              <a:t>heterogeneous</a:t>
            </a:r>
            <a:endParaRPr lang="hu-HU" dirty="0"/>
          </a:p>
          <a:p>
            <a:pPr marL="342900" indent="-342900">
              <a:buAutoNum type="arabicPeriod"/>
            </a:pPr>
            <a:r>
              <a:rPr lang="hu-HU" dirty="0" err="1"/>
              <a:t>Drug</a:t>
            </a:r>
            <a:r>
              <a:rPr lang="hu-HU" dirty="0"/>
              <a:t> </a:t>
            </a:r>
            <a:r>
              <a:rPr lang="hu-HU" dirty="0" err="1"/>
              <a:t>treatment</a:t>
            </a:r>
            <a:endParaRPr lang="hu-HU" dirty="0"/>
          </a:p>
          <a:p>
            <a:pPr marL="342900" indent="-342900">
              <a:buAutoNum type="arabicPeriod"/>
            </a:pPr>
            <a:r>
              <a:rPr lang="hu-HU" dirty="0" err="1"/>
              <a:t>Selecting</a:t>
            </a:r>
            <a:r>
              <a:rPr lang="hu-HU" dirty="0"/>
              <a:t> </a:t>
            </a:r>
            <a:r>
              <a:rPr lang="hu-HU" dirty="0" err="1"/>
              <a:t>resistant</a:t>
            </a:r>
            <a:r>
              <a:rPr lang="hu-HU" dirty="0"/>
              <a:t> </a:t>
            </a:r>
            <a:r>
              <a:rPr lang="hu-HU" dirty="0" err="1"/>
              <a:t>clones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4" name="Kép 5">
            <a:extLst>
              <a:ext uri="{FF2B5EF4-FFF2-40B4-BE49-F238E27FC236}">
                <a16:creationId xmlns:a16="http://schemas.microsoft.com/office/drawing/2014/main" xmlns="" id="{86FF3120-003F-4720-99F6-0D3D79793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31" y="1479026"/>
            <a:ext cx="5784816" cy="51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00C85-0255-481A-BEAF-4E18D260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GATK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E62C553-E90D-4084-B7F4-EE2AFC14B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0" y="1687512"/>
            <a:ext cx="10452540" cy="4805363"/>
          </a:xfrm>
        </p:spPr>
      </p:pic>
    </p:spTree>
    <p:extLst>
      <p:ext uri="{BB962C8B-B14F-4D97-AF65-F5344CB8AC3E}">
        <p14:creationId xmlns:p14="http://schemas.microsoft.com/office/powerpoint/2010/main" val="12641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FD34392C-ECAB-4422-B8D5-57A722A9D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r="19805" b="-1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xmlns="" id="{823702B7-8541-4765-8758-82BD4B7D0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11614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C5C90-2A95-4CFE-A2E2-B7FF3A8C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4" y="385546"/>
            <a:ext cx="6973361" cy="915035"/>
          </a:xfrm>
        </p:spPr>
        <p:txBody>
          <a:bodyPr>
            <a:normAutofit/>
          </a:bodyPr>
          <a:lstStyle/>
          <a:p>
            <a:pPr algn="ctr"/>
            <a:r>
              <a:rPr lang="en-US" sz="3600" b="1" cap="small" dirty="0">
                <a:solidFill>
                  <a:schemeClr val="bg1">
                    <a:lumMod val="95000"/>
                    <a:lumOff val="5000"/>
                  </a:schemeClr>
                </a:solidFill>
              </a:rPr>
              <a:t>Microbes to metagenomics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B236E41-0785-4607-8D7F-23EDBF26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3081756"/>
            <a:ext cx="4620544" cy="1775994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Metabolic</a:t>
            </a:r>
            <a:r>
              <a:rPr lang="hu-H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potential</a:t>
            </a:r>
            <a:endParaRPr lang="hu-H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hu-H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Form</a:t>
            </a:r>
            <a:r>
              <a:rPr lang="hu-H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communities</a:t>
            </a:r>
            <a:endParaRPr lang="hu-H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hu-H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They</a:t>
            </a:r>
            <a:r>
              <a:rPr lang="hu-H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cooperate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7">
            <a:extLst>
              <a:ext uri="{FF2B5EF4-FFF2-40B4-BE49-F238E27FC236}">
                <a16:creationId xmlns:a16="http://schemas.microsoft.com/office/drawing/2014/main" xmlns="" id="{F2DA438A-CCD1-42E1-8E19-AB329F169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710"/>
          <a:stretch/>
        </p:blipFill>
        <p:spPr>
          <a:xfrm>
            <a:off x="20" y="3428324"/>
            <a:ext cx="4067476" cy="34296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BCF74C5-E26A-472A-9F1A-ED373E872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/>
          <a:stretch/>
        </p:blipFill>
        <p:spPr>
          <a:xfrm>
            <a:off x="4064316" y="-4"/>
            <a:ext cx="81333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02B8C-A700-466F-9F5D-0FCC162A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9" y="828675"/>
            <a:ext cx="4686301" cy="1156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 cap="small" dirty="0">
                <a:latin typeface="+mj-lt"/>
                <a:ea typeface="+mj-ea"/>
                <a:cs typeface="+mj-cs"/>
              </a:rPr>
              <a:t>Role in Disease</a:t>
            </a:r>
            <a:r>
              <a:rPr lang="hu-HU" sz="3200" kern="1200" cap="small" dirty="0">
                <a:latin typeface="+mj-lt"/>
                <a:ea typeface="+mj-ea"/>
                <a:cs typeface="+mj-cs"/>
              </a:rPr>
              <a:t>s</a:t>
            </a:r>
            <a:endParaRPr lang="en-US" sz="3200" kern="1200" cap="small" dirty="0"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4FFFF6E-F44A-4483-9D59-D6B5FD08D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r="8928" b="3"/>
          <a:stretch/>
        </p:blipFill>
        <p:spPr>
          <a:xfrm>
            <a:off x="20" y="10"/>
            <a:ext cx="4067476" cy="3428301"/>
          </a:xfrm>
          <a:prstGeom prst="rect">
            <a:avLst/>
          </a:pr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xmlns="" id="{E4AEC802-6DC9-4651-993C-D9E093FA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9" y="2117364"/>
            <a:ext cx="4686301" cy="3624990"/>
          </a:xfrm>
        </p:spPr>
        <p:txBody>
          <a:bodyPr>
            <a:normAutofit/>
          </a:bodyPr>
          <a:lstStyle/>
          <a:p>
            <a:r>
              <a:rPr lang="hu-HU" sz="1800" dirty="0" err="1"/>
              <a:t>Dysbiosis</a:t>
            </a:r>
            <a:endParaRPr lang="hu-HU" sz="1800" dirty="0"/>
          </a:p>
          <a:p>
            <a:r>
              <a:rPr lang="hu-HU" sz="1800" dirty="0" err="1"/>
              <a:t>Mechanims</a:t>
            </a:r>
            <a:r>
              <a:rPr lang="hu-HU" sz="1800" dirty="0"/>
              <a:t> </a:t>
            </a:r>
            <a:r>
              <a:rPr lang="hu-HU" sz="1800" dirty="0" err="1"/>
              <a:t>are</a:t>
            </a:r>
            <a:r>
              <a:rPr lang="hu-HU" sz="1800" dirty="0"/>
              <a:t> </a:t>
            </a:r>
            <a:r>
              <a:rPr lang="hu-HU" sz="1800" dirty="0" err="1"/>
              <a:t>often</a:t>
            </a:r>
            <a:r>
              <a:rPr lang="hu-HU" sz="1800" dirty="0"/>
              <a:t> </a:t>
            </a:r>
            <a:r>
              <a:rPr lang="hu-HU" sz="1800" dirty="0" err="1"/>
              <a:t>not</a:t>
            </a:r>
            <a:r>
              <a:rPr lang="hu-HU" sz="1800" dirty="0"/>
              <a:t> </a:t>
            </a:r>
            <a:r>
              <a:rPr lang="hu-HU" sz="1800" dirty="0" err="1"/>
              <a:t>known</a:t>
            </a:r>
            <a:r>
              <a:rPr lang="hu-HU" sz="1800" dirty="0"/>
              <a:t>, </a:t>
            </a:r>
            <a:r>
              <a:rPr lang="hu-HU" sz="1800" dirty="0" err="1"/>
              <a:t>only</a:t>
            </a:r>
            <a:r>
              <a:rPr lang="hu-HU" sz="1800" dirty="0"/>
              <a:t> </a:t>
            </a:r>
            <a:r>
              <a:rPr lang="hu-HU" sz="1800" dirty="0" err="1"/>
              <a:t>associations</a:t>
            </a:r>
            <a:endParaRPr lang="hu-HU" sz="1800" dirty="0"/>
          </a:p>
          <a:p>
            <a:r>
              <a:rPr lang="hu-HU" sz="1800" dirty="0" err="1"/>
              <a:t>Pathogens</a:t>
            </a:r>
            <a:r>
              <a:rPr lang="hu-HU" sz="1800" dirty="0"/>
              <a:t> (i.e. </a:t>
            </a:r>
            <a:r>
              <a:rPr lang="hu-HU" sz="1800" dirty="0" err="1"/>
              <a:t>bacillus</a:t>
            </a:r>
            <a:r>
              <a:rPr lang="hu-HU" sz="1800" dirty="0"/>
              <a:t> </a:t>
            </a:r>
            <a:r>
              <a:rPr lang="hu-HU" sz="1800" dirty="0" err="1"/>
              <a:t>anthracis</a:t>
            </a:r>
            <a:r>
              <a:rPr lang="hu-HU" sz="1800" dirty="0"/>
              <a:t>)</a:t>
            </a:r>
          </a:p>
          <a:p>
            <a:r>
              <a:rPr lang="hu-HU" sz="1800" dirty="0" err="1"/>
              <a:t>Food</a:t>
            </a:r>
            <a:r>
              <a:rPr lang="hu-HU" sz="1800" dirty="0"/>
              <a:t> </a:t>
            </a:r>
            <a:r>
              <a:rPr lang="hu-HU" sz="1800" dirty="0" err="1"/>
              <a:t>safety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5803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02B8C-A700-466F-9F5D-0FCC162A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on microbiomes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83E6713-A165-4E2C-9A52-3AE6662EC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8"/>
          <a:stretch/>
        </p:blipFill>
        <p:spPr>
          <a:xfrm>
            <a:off x="5153822" y="1311048"/>
            <a:ext cx="6553545" cy="424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50F9E-F039-4107-B663-E4D7D69C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899298"/>
            <a:ext cx="4166211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kern="1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Computational</a:t>
            </a:r>
            <a:r>
              <a:rPr lang="hu-HU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kern="1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approaches</a:t>
            </a:r>
            <a:endParaRPr lang="en-US" kern="1200" cap="sm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806CDF3-B365-48B5-8B5A-3042D5B1D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88" y="492573"/>
            <a:ext cx="6000812" cy="58807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8C0D01-8D71-4ACB-872A-491231780162}"/>
              </a:ext>
            </a:extLst>
          </p:cNvPr>
          <p:cNvSpPr/>
          <p:nvPr/>
        </p:nvSpPr>
        <p:spPr>
          <a:xfrm>
            <a:off x="9552688" y="6500729"/>
            <a:ext cx="26393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https://doi.org/10.3389/fpls.2014.00209</a:t>
            </a:r>
          </a:p>
        </p:txBody>
      </p:sp>
    </p:spTree>
    <p:extLst>
      <p:ext uri="{BB962C8B-B14F-4D97-AF65-F5344CB8AC3E}">
        <p14:creationId xmlns:p14="http://schemas.microsoft.com/office/powerpoint/2010/main" val="2464513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A69B528C-91D0-40A5-81FA-BD17E204A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/>
          <a:lstStyle/>
          <a:p>
            <a:pPr eaLnBrk="1" hangingPunct="1"/>
            <a:r>
              <a:rPr lang="hu-HU" altLang="en-US" sz="4000" dirty="0" err="1"/>
              <a:t>Acknowledgement</a:t>
            </a:r>
            <a:endParaRPr lang="en-US" altLang="en-US" sz="4000" dirty="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CEE95FB1-7CAF-4B99-946E-CAA727E2F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3913" y="1923875"/>
            <a:ext cx="8229600" cy="3276600"/>
          </a:xfrm>
        </p:spPr>
        <p:txBody>
          <a:bodyPr/>
          <a:lstStyle/>
          <a:p>
            <a:pPr eaLnBrk="1" hangingPunct="1"/>
            <a:r>
              <a:rPr lang="hu-HU" altLang="en-US" sz="2000" dirty="0"/>
              <a:t>Pongor Sándor, Juhász János diái alapján</a:t>
            </a:r>
          </a:p>
          <a:p>
            <a:pPr eaLnBrk="1" hangingPunct="1"/>
            <a:r>
              <a:rPr lang="hu-HU" altLang="en-US" sz="2000" dirty="0" err="1"/>
              <a:t>Ben</a:t>
            </a:r>
            <a:r>
              <a:rPr lang="hu-HU" altLang="en-US" sz="2000" dirty="0"/>
              <a:t> </a:t>
            </a:r>
            <a:r>
              <a:rPr lang="hu-HU" altLang="en-US" sz="2000" dirty="0" err="1"/>
              <a:t>Langmead</a:t>
            </a:r>
            <a:r>
              <a:rPr lang="hu-HU" altLang="en-US" sz="2000" dirty="0"/>
              <a:t> (JHU, computer </a:t>
            </a:r>
            <a:r>
              <a:rPr lang="hu-HU" altLang="en-US" sz="2000" dirty="0" err="1"/>
              <a:t>science</a:t>
            </a:r>
            <a:r>
              <a:rPr lang="hu-HU" altLang="en-US" sz="2000" dirty="0"/>
              <a:t>)</a:t>
            </a:r>
          </a:p>
          <a:p>
            <a:pPr eaLnBrk="1" hangingPunct="1"/>
            <a:r>
              <a:rPr lang="hu-HU" altLang="en-US" sz="2000" dirty="0"/>
              <a:t>Pongor Lőrinc</a:t>
            </a:r>
            <a:endParaRPr lang="en-US" altLang="en-US" sz="2000" dirty="0"/>
          </a:p>
        </p:txBody>
      </p:sp>
      <p:pic>
        <p:nvPicPr>
          <p:cNvPr id="64517" name="Picture 5">
            <a:extLst>
              <a:ext uri="{FF2B5EF4-FFF2-40B4-BE49-F238E27FC236}">
                <a16:creationId xmlns:a16="http://schemas.microsoft.com/office/drawing/2014/main" xmlns="" id="{A702A313-9D01-4CA2-9E60-AB9F6F08E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28601"/>
            <a:ext cx="5302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44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66A7-BFEF-47D8-BEC7-E3F1D7DC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hu-HU" dirty="0" err="1"/>
              <a:t>zekvenálás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A8861E-F4D6-4A34-B843-0592C9604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D5D0B2-89E4-4E12-BD45-472916E59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51" y="1597025"/>
            <a:ext cx="92583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94B6F-1032-4315-A949-80DAC060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CE4CFB-567F-4F40-87A9-8E40802CC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DD47AC-0FA1-476A-B4B2-AB60D7CF0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4" y="1648629"/>
            <a:ext cx="9334501" cy="45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xmlns="" id="{26134C92-7EA1-453A-926E-47012C8345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49439" y="273050"/>
            <a:ext cx="8651875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/>
              <a:t>Sequence assembly 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A6F83A10-4C97-4CB0-BB35-C3DDDF51CAA6}"/>
              </a:ext>
            </a:extLst>
          </p:cNvPr>
          <p:cNvGrpSpPr>
            <a:grpSpLocks/>
          </p:cNvGrpSpPr>
          <p:nvPr/>
        </p:nvGrpSpPr>
        <p:grpSpPr bwMode="auto">
          <a:xfrm>
            <a:off x="7772401" y="2362201"/>
            <a:ext cx="2119313" cy="322263"/>
            <a:chOff x="3901" y="1190"/>
            <a:chExt cx="1335" cy="203"/>
          </a:xfrm>
        </p:grpSpPr>
        <p:sp>
          <p:nvSpPr>
            <p:cNvPr id="22643" name="Line 4">
              <a:extLst>
                <a:ext uri="{FF2B5EF4-FFF2-40B4-BE49-F238E27FC236}">
                  <a16:creationId xmlns:a16="http://schemas.microsoft.com/office/drawing/2014/main" xmlns="" id="{0C49868C-C2D7-4713-8488-D1E17B4A9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1190"/>
              <a:ext cx="93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Line 5">
              <a:extLst>
                <a:ext uri="{FF2B5EF4-FFF2-40B4-BE49-F238E27FC236}">
                  <a16:creationId xmlns:a16="http://schemas.microsoft.com/office/drawing/2014/main" xmlns="" id="{38674481-36F1-4090-92D8-EA092E1A3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" y="1393"/>
              <a:ext cx="93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45" name="Group 6">
              <a:extLst>
                <a:ext uri="{FF2B5EF4-FFF2-40B4-BE49-F238E27FC236}">
                  <a16:creationId xmlns:a16="http://schemas.microsoft.com/office/drawing/2014/main" xmlns="" id="{A8E4C9D0-B8E0-4787-A8E7-1D5755904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11"/>
              <a:ext cx="498" cy="162"/>
              <a:chOff x="3240" y="2318"/>
              <a:chExt cx="498" cy="162"/>
            </a:xfrm>
          </p:grpSpPr>
          <p:sp>
            <p:nvSpPr>
              <p:cNvPr id="22646" name="Line 7">
                <a:extLst>
                  <a:ext uri="{FF2B5EF4-FFF2-40B4-BE49-F238E27FC236}">
                    <a16:creationId xmlns:a16="http://schemas.microsoft.com/office/drawing/2014/main" xmlns="" id="{16FFEF07-E5DD-4D36-BA7D-F471CE155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" name="Line 8">
                <a:extLst>
                  <a:ext uri="{FF2B5EF4-FFF2-40B4-BE49-F238E27FC236}">
                    <a16:creationId xmlns:a16="http://schemas.microsoft.com/office/drawing/2014/main" xmlns="" id="{B94A873B-7641-4BD3-A0F3-75B68F440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2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8" name="Line 9">
                <a:extLst>
                  <a:ext uri="{FF2B5EF4-FFF2-40B4-BE49-F238E27FC236}">
                    <a16:creationId xmlns:a16="http://schemas.microsoft.com/office/drawing/2014/main" xmlns="" id="{964619E8-2FDD-4AC8-9CB8-EB5265635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8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9" name="Line 10">
                <a:extLst>
                  <a:ext uri="{FF2B5EF4-FFF2-40B4-BE49-F238E27FC236}">
                    <a16:creationId xmlns:a16="http://schemas.microsoft.com/office/drawing/2014/main" xmlns="" id="{0490CCE3-1762-412D-8AF2-CC51E67AB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0" name="Line 11">
                <a:extLst>
                  <a:ext uri="{FF2B5EF4-FFF2-40B4-BE49-F238E27FC236}">
                    <a16:creationId xmlns:a16="http://schemas.microsoft.com/office/drawing/2014/main" xmlns="" id="{279E444C-A4B9-46E5-B700-D6B560D62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6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1" name="Line 12">
                <a:extLst>
                  <a:ext uri="{FF2B5EF4-FFF2-40B4-BE49-F238E27FC236}">
                    <a16:creationId xmlns:a16="http://schemas.microsoft.com/office/drawing/2014/main" xmlns="" id="{6EDDBD05-1322-4D32-8924-52AA4A7F4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8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2" name="Line 13">
                <a:extLst>
                  <a:ext uri="{FF2B5EF4-FFF2-40B4-BE49-F238E27FC236}">
                    <a16:creationId xmlns:a16="http://schemas.microsoft.com/office/drawing/2014/main" xmlns="" id="{3C969A28-3970-4FB9-A09B-F1E586BA8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4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3" name="Line 14">
                <a:extLst>
                  <a:ext uri="{FF2B5EF4-FFF2-40B4-BE49-F238E27FC236}">
                    <a16:creationId xmlns:a16="http://schemas.microsoft.com/office/drawing/2014/main" xmlns="" id="{C6CF5B7E-D048-4086-BB40-8C71B9288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6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4" name="Line 15">
                <a:extLst>
                  <a:ext uri="{FF2B5EF4-FFF2-40B4-BE49-F238E27FC236}">
                    <a16:creationId xmlns:a16="http://schemas.microsoft.com/office/drawing/2014/main" xmlns="" id="{C9A6C578-52C6-47BC-B590-0FB47192D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5" name="Line 16">
                <a:extLst>
                  <a:ext uri="{FF2B5EF4-FFF2-40B4-BE49-F238E27FC236}">
                    <a16:creationId xmlns:a16="http://schemas.microsoft.com/office/drawing/2014/main" xmlns="" id="{CDBBE1C7-9F13-4610-9958-DD95E4854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4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6" name="Line 17">
                <a:extLst>
                  <a:ext uri="{FF2B5EF4-FFF2-40B4-BE49-F238E27FC236}">
                    <a16:creationId xmlns:a16="http://schemas.microsoft.com/office/drawing/2014/main" xmlns="" id="{7FA8D8CF-9E43-4302-BC33-7A8E0BB8D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0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7" name="Line 18">
                <a:extLst>
                  <a:ext uri="{FF2B5EF4-FFF2-40B4-BE49-F238E27FC236}">
                    <a16:creationId xmlns:a16="http://schemas.microsoft.com/office/drawing/2014/main" xmlns="" id="{2ABA1066-64C0-46F0-8D00-AAE19D154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2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8" name="Line 19">
                <a:extLst>
                  <a:ext uri="{FF2B5EF4-FFF2-40B4-BE49-F238E27FC236}">
                    <a16:creationId xmlns:a16="http://schemas.microsoft.com/office/drawing/2014/main" xmlns="" id="{6797E875-FF21-48F1-8F92-3E622235A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9" name="Line 20">
                <a:extLst>
                  <a:ext uri="{FF2B5EF4-FFF2-40B4-BE49-F238E27FC236}">
                    <a16:creationId xmlns:a16="http://schemas.microsoft.com/office/drawing/2014/main" xmlns="" id="{090B6709-2F55-4026-9552-DB031788E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8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xmlns="" id="{F7F7A302-1039-4AB2-9166-12E20FD04108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276601"/>
            <a:ext cx="1677988" cy="538163"/>
            <a:chOff x="4060" y="1928"/>
            <a:chExt cx="1057" cy="339"/>
          </a:xfrm>
        </p:grpSpPr>
        <p:sp>
          <p:nvSpPr>
            <p:cNvPr id="22627" name="Line 22">
              <a:extLst>
                <a:ext uri="{FF2B5EF4-FFF2-40B4-BE49-F238E27FC236}">
                  <a16:creationId xmlns:a16="http://schemas.microsoft.com/office/drawing/2014/main" xmlns="" id="{5C7FB056-08C1-4CD5-89F1-50128E87F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8" y="1940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Line 23">
              <a:extLst>
                <a:ext uri="{FF2B5EF4-FFF2-40B4-BE49-F238E27FC236}">
                  <a16:creationId xmlns:a16="http://schemas.microsoft.com/office/drawing/2014/main" xmlns="" id="{1C4C770A-7DBD-42FE-BA7C-3C6CE57A3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6" y="1935"/>
              <a:ext cx="24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Line 24">
              <a:extLst>
                <a:ext uri="{FF2B5EF4-FFF2-40B4-BE49-F238E27FC236}">
                  <a16:creationId xmlns:a16="http://schemas.microsoft.com/office/drawing/2014/main" xmlns="" id="{EFBA2D58-F01D-4170-9017-000E7896B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5" y="2133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Line 25">
              <a:extLst>
                <a:ext uri="{FF2B5EF4-FFF2-40B4-BE49-F238E27FC236}">
                  <a16:creationId xmlns:a16="http://schemas.microsoft.com/office/drawing/2014/main" xmlns="" id="{D58D44AF-230E-45B6-8837-BD713C4CE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1" y="1994"/>
              <a:ext cx="21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Line 26">
              <a:extLst>
                <a:ext uri="{FF2B5EF4-FFF2-40B4-BE49-F238E27FC236}">
                  <a16:creationId xmlns:a16="http://schemas.microsoft.com/office/drawing/2014/main" xmlns="" id="{3C5D2A98-8A52-4B14-91B6-B651720EE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" y="2060"/>
              <a:ext cx="21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Line 27">
              <a:extLst>
                <a:ext uri="{FF2B5EF4-FFF2-40B4-BE49-F238E27FC236}">
                  <a16:creationId xmlns:a16="http://schemas.microsoft.com/office/drawing/2014/main" xmlns="" id="{77962536-F0F7-4D56-8120-AE5BD07E9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2197"/>
              <a:ext cx="26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Line 28">
              <a:extLst>
                <a:ext uri="{FF2B5EF4-FFF2-40B4-BE49-F238E27FC236}">
                  <a16:creationId xmlns:a16="http://schemas.microsoft.com/office/drawing/2014/main" xmlns="" id="{7A051922-2DCB-42B1-ABAE-41BE34C6A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9" y="2197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Line 29">
              <a:extLst>
                <a:ext uri="{FF2B5EF4-FFF2-40B4-BE49-F238E27FC236}">
                  <a16:creationId xmlns:a16="http://schemas.microsoft.com/office/drawing/2014/main" xmlns="" id="{FABE017C-63ED-47B5-A92D-2474CD2DA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0" y="2267"/>
              <a:ext cx="105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Line 30">
              <a:extLst>
                <a:ext uri="{FF2B5EF4-FFF2-40B4-BE49-F238E27FC236}">
                  <a16:creationId xmlns:a16="http://schemas.microsoft.com/office/drawing/2014/main" xmlns="" id="{6C69482A-160C-4953-9993-AC8EFA4CB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7" y="2197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Line 31">
              <a:extLst>
                <a:ext uri="{FF2B5EF4-FFF2-40B4-BE49-F238E27FC236}">
                  <a16:creationId xmlns:a16="http://schemas.microsoft.com/office/drawing/2014/main" xmlns="" id="{EEE66A3A-B192-49A4-AFC7-C9F7C3DCF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1" y="2060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Line 32">
              <a:extLst>
                <a:ext uri="{FF2B5EF4-FFF2-40B4-BE49-F238E27FC236}">
                  <a16:creationId xmlns:a16="http://schemas.microsoft.com/office/drawing/2014/main" xmlns="" id="{20A07369-D136-49D0-B3C4-5394B9C43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133"/>
              <a:ext cx="22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Line 33">
              <a:extLst>
                <a:ext uri="{FF2B5EF4-FFF2-40B4-BE49-F238E27FC236}">
                  <a16:creationId xmlns:a16="http://schemas.microsoft.com/office/drawing/2014/main" xmlns="" id="{BD2A73D7-D54C-41CA-A15F-0FA341D80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1928"/>
              <a:ext cx="22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Line 34">
              <a:extLst>
                <a:ext uri="{FF2B5EF4-FFF2-40B4-BE49-F238E27FC236}">
                  <a16:creationId xmlns:a16="http://schemas.microsoft.com/office/drawing/2014/main" xmlns="" id="{13E4EA77-7A1B-4983-A58A-961C02348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8" y="2030"/>
              <a:ext cx="22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Line 35">
              <a:extLst>
                <a:ext uri="{FF2B5EF4-FFF2-40B4-BE49-F238E27FC236}">
                  <a16:creationId xmlns:a16="http://schemas.microsoft.com/office/drawing/2014/main" xmlns="" id="{E5D1732F-E9A0-43C4-AB19-189473652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5" y="1995"/>
              <a:ext cx="2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Line 36">
              <a:extLst>
                <a:ext uri="{FF2B5EF4-FFF2-40B4-BE49-F238E27FC236}">
                  <a16:creationId xmlns:a16="http://schemas.microsoft.com/office/drawing/2014/main" xmlns="" id="{5E554655-0F60-4215-A33E-C669C7AB2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2" y="2096"/>
              <a:ext cx="24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Line 37">
              <a:extLst>
                <a:ext uri="{FF2B5EF4-FFF2-40B4-BE49-F238E27FC236}">
                  <a16:creationId xmlns:a16="http://schemas.microsoft.com/office/drawing/2014/main" xmlns="" id="{CC41A99A-F087-40F4-8420-31CF99262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1" y="1994"/>
              <a:ext cx="21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55" name="Text Box 39">
            <a:extLst>
              <a:ext uri="{FF2B5EF4-FFF2-40B4-BE49-F238E27FC236}">
                <a16:creationId xmlns:a16="http://schemas.microsoft.com/office/drawing/2014/main" xmlns="" id="{CBE9646D-3F04-4EEE-9450-152A55E0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338389"/>
            <a:ext cx="5564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2200" i="1">
                <a:ea typeface="MS PGothic" panose="020B0600070205080204" pitchFamily="34" charset="-128"/>
              </a:rPr>
              <a:t>Overlap:</a:t>
            </a:r>
            <a:r>
              <a:rPr lang="en-US" altLang="en-US" sz="2200">
                <a:ea typeface="MS PGothic" panose="020B0600070205080204" pitchFamily="34" charset="-128"/>
              </a:rPr>
              <a:t>  find potentially overlapping reads</a:t>
            </a:r>
          </a:p>
        </p:txBody>
      </p:sp>
      <p:sp>
        <p:nvSpPr>
          <p:cNvPr id="137256" name="Text Box 40">
            <a:extLst>
              <a:ext uri="{FF2B5EF4-FFF2-40B4-BE49-F238E27FC236}">
                <a16:creationId xmlns:a16="http://schemas.microsoft.com/office/drawing/2014/main" xmlns="" id="{5063E33A-540C-481D-BE30-FFF04E2AA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733800"/>
            <a:ext cx="5197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2200" i="1">
                <a:ea typeface="MS PGothic" panose="020B0600070205080204" pitchFamily="34" charset="-128"/>
              </a:rPr>
              <a:t>Layout:</a:t>
            </a:r>
            <a:r>
              <a:rPr lang="en-US" altLang="en-US" sz="2200">
                <a:ea typeface="MS PGothic" panose="020B0600070205080204" pitchFamily="34" charset="-128"/>
              </a:rPr>
              <a:t>  merge reads into contigs</a:t>
            </a:r>
            <a:r>
              <a:rPr lang="hu-HU" altLang="en-US" sz="2200">
                <a:ea typeface="MS PGothic" panose="020B0600070205080204" pitchFamily="34" charset="-128"/>
              </a:rPr>
              <a:t>,</a:t>
            </a:r>
            <a:r>
              <a:rPr lang="en-US" altLang="en-US" sz="2200">
                <a:ea typeface="MS PGothic" panose="020B0600070205080204" pitchFamily="34" charset="-128"/>
              </a:rPr>
              <a:t> and                  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2200">
                <a:ea typeface="MS PGothic" panose="020B0600070205080204" pitchFamily="34" charset="-128"/>
              </a:rPr>
              <a:t>               contigs into supercontigs</a:t>
            </a:r>
          </a:p>
        </p:txBody>
      </p:sp>
      <p:sp>
        <p:nvSpPr>
          <p:cNvPr id="137257" name="Text Box 41">
            <a:extLst>
              <a:ext uri="{FF2B5EF4-FFF2-40B4-BE49-F238E27FC236}">
                <a16:creationId xmlns:a16="http://schemas.microsoft.com/office/drawing/2014/main" xmlns="" id="{24D09C4D-118C-4F2B-B501-1DFD7F7D9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200" i="1">
                <a:ea typeface="MS PGothic" panose="020B0600070205080204" pitchFamily="34" charset="-128"/>
              </a:rPr>
              <a:t>Consensus:</a:t>
            </a:r>
            <a:r>
              <a:rPr lang="en-US" altLang="en-US" sz="2200">
                <a:ea typeface="MS PGothic" panose="020B0600070205080204" pitchFamily="34" charset="-128"/>
              </a:rPr>
              <a:t>  derive the DNA sequence and correct read errors</a:t>
            </a:r>
          </a:p>
        </p:txBody>
      </p:sp>
      <p:grpSp>
        <p:nvGrpSpPr>
          <p:cNvPr id="5" name="Group 42">
            <a:extLst>
              <a:ext uri="{FF2B5EF4-FFF2-40B4-BE49-F238E27FC236}">
                <a16:creationId xmlns:a16="http://schemas.microsoft.com/office/drawing/2014/main" xmlns="" id="{1501EF51-9C08-47E7-9CBE-43ADAFBD0255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4114801"/>
            <a:ext cx="3038475" cy="752475"/>
            <a:chOff x="3609" y="2670"/>
            <a:chExt cx="1914" cy="474"/>
          </a:xfrm>
        </p:grpSpPr>
        <p:sp>
          <p:nvSpPr>
            <p:cNvPr id="22539" name="Line 43">
              <a:extLst>
                <a:ext uri="{FF2B5EF4-FFF2-40B4-BE49-F238E27FC236}">
                  <a16:creationId xmlns:a16="http://schemas.microsoft.com/office/drawing/2014/main" xmlns="" id="{28466139-104D-4654-87EC-E4AE48655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3039"/>
              <a:ext cx="3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44">
              <a:extLst>
                <a:ext uri="{FF2B5EF4-FFF2-40B4-BE49-F238E27FC236}">
                  <a16:creationId xmlns:a16="http://schemas.microsoft.com/office/drawing/2014/main" xmlns="" id="{49D42EF7-A46E-4D48-841E-0EE3F9222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3039"/>
              <a:ext cx="5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45">
              <a:extLst>
                <a:ext uri="{FF2B5EF4-FFF2-40B4-BE49-F238E27FC236}">
                  <a16:creationId xmlns:a16="http://schemas.microsoft.com/office/drawing/2014/main" xmlns="" id="{60448DBF-4489-4AF4-A6CE-3D8D4A3E8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5" y="3039"/>
              <a:ext cx="4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46">
              <a:extLst>
                <a:ext uri="{FF2B5EF4-FFF2-40B4-BE49-F238E27FC236}">
                  <a16:creationId xmlns:a16="http://schemas.microsoft.com/office/drawing/2014/main" xmlns="" id="{664705EE-4A36-4A71-B9E2-923EF7879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7" y="3039"/>
              <a:ext cx="4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47">
              <a:extLst>
                <a:ext uri="{FF2B5EF4-FFF2-40B4-BE49-F238E27FC236}">
                  <a16:creationId xmlns:a16="http://schemas.microsoft.com/office/drawing/2014/main" xmlns="" id="{C523B748-9B38-4AE3-AD20-6E4D43B30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6" y="2980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48">
              <a:extLst>
                <a:ext uri="{FF2B5EF4-FFF2-40B4-BE49-F238E27FC236}">
                  <a16:creationId xmlns:a16="http://schemas.microsoft.com/office/drawing/2014/main" xmlns="" id="{F1B2F288-18C4-4601-9891-91743490B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294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49">
              <a:extLst>
                <a:ext uri="{FF2B5EF4-FFF2-40B4-BE49-F238E27FC236}">
                  <a16:creationId xmlns:a16="http://schemas.microsoft.com/office/drawing/2014/main" xmlns="" id="{B298AD2B-0262-453C-A993-9E37AEC00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4" y="2977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50">
              <a:extLst>
                <a:ext uri="{FF2B5EF4-FFF2-40B4-BE49-F238E27FC236}">
                  <a16:creationId xmlns:a16="http://schemas.microsoft.com/office/drawing/2014/main" xmlns="" id="{10CED616-6F1B-4312-8752-F93DADD1A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974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51">
              <a:extLst>
                <a:ext uri="{FF2B5EF4-FFF2-40B4-BE49-F238E27FC236}">
                  <a16:creationId xmlns:a16="http://schemas.microsoft.com/office/drawing/2014/main" xmlns="" id="{E425725D-3100-4E34-A1FE-F6C69E46C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9" y="289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52">
              <a:extLst>
                <a:ext uri="{FF2B5EF4-FFF2-40B4-BE49-F238E27FC236}">
                  <a16:creationId xmlns:a16="http://schemas.microsoft.com/office/drawing/2014/main" xmlns="" id="{EF5FCC6E-BA23-4B9E-B4C6-0162B8390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2932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53">
              <a:extLst>
                <a:ext uri="{FF2B5EF4-FFF2-40B4-BE49-F238E27FC236}">
                  <a16:creationId xmlns:a16="http://schemas.microsoft.com/office/drawing/2014/main" xmlns="" id="{E57ED190-7A76-4374-A52C-2D6648077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" y="289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54">
              <a:extLst>
                <a:ext uri="{FF2B5EF4-FFF2-40B4-BE49-F238E27FC236}">
                  <a16:creationId xmlns:a16="http://schemas.microsoft.com/office/drawing/2014/main" xmlns="" id="{67545D1B-058F-4031-AEC6-21B09C753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9" y="291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55">
              <a:extLst>
                <a:ext uri="{FF2B5EF4-FFF2-40B4-BE49-F238E27FC236}">
                  <a16:creationId xmlns:a16="http://schemas.microsoft.com/office/drawing/2014/main" xmlns="" id="{A7DD9535-FC63-48C2-BE67-BFBBFF20D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2935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56">
              <a:extLst>
                <a:ext uri="{FF2B5EF4-FFF2-40B4-BE49-F238E27FC236}">
                  <a16:creationId xmlns:a16="http://schemas.microsoft.com/office/drawing/2014/main" xmlns="" id="{17C23163-A338-4221-A671-F38C310BA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286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57">
              <a:extLst>
                <a:ext uri="{FF2B5EF4-FFF2-40B4-BE49-F238E27FC236}">
                  <a16:creationId xmlns:a16="http://schemas.microsoft.com/office/drawing/2014/main" xmlns="" id="{D1A68B69-6F00-40EE-961D-F2817A14F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7" y="282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58">
              <a:extLst>
                <a:ext uri="{FF2B5EF4-FFF2-40B4-BE49-F238E27FC236}">
                  <a16:creationId xmlns:a16="http://schemas.microsoft.com/office/drawing/2014/main" xmlns="" id="{C9C6AEA2-8EE5-4570-8798-F3B5BFF1C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" y="2857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59">
              <a:extLst>
                <a:ext uri="{FF2B5EF4-FFF2-40B4-BE49-F238E27FC236}">
                  <a16:creationId xmlns:a16="http://schemas.microsoft.com/office/drawing/2014/main" xmlns="" id="{7B2DB5EA-DC8E-49AA-8C5F-EB46A3935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9" y="282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60">
              <a:extLst>
                <a:ext uri="{FF2B5EF4-FFF2-40B4-BE49-F238E27FC236}">
                  <a16:creationId xmlns:a16="http://schemas.microsoft.com/office/drawing/2014/main" xmlns="" id="{FA631EE6-3C60-486D-8C09-E7D582E02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" y="2836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61">
              <a:extLst>
                <a:ext uri="{FF2B5EF4-FFF2-40B4-BE49-F238E27FC236}">
                  <a16:creationId xmlns:a16="http://schemas.microsoft.com/office/drawing/2014/main" xmlns="" id="{AEF8F149-F53A-4399-9AE4-D59C99EFC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8" y="2977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62">
              <a:extLst>
                <a:ext uri="{FF2B5EF4-FFF2-40B4-BE49-F238E27FC236}">
                  <a16:creationId xmlns:a16="http://schemas.microsoft.com/office/drawing/2014/main" xmlns="" id="{D194BB5B-A1DD-482A-8922-222D8E8C1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294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63">
              <a:extLst>
                <a:ext uri="{FF2B5EF4-FFF2-40B4-BE49-F238E27FC236}">
                  <a16:creationId xmlns:a16="http://schemas.microsoft.com/office/drawing/2014/main" xmlns="" id="{03E6D385-8B1E-45D8-ADA2-25DEF9627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6" y="297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64">
              <a:extLst>
                <a:ext uri="{FF2B5EF4-FFF2-40B4-BE49-F238E27FC236}">
                  <a16:creationId xmlns:a16="http://schemas.microsoft.com/office/drawing/2014/main" xmlns="" id="{7CA72D70-AFCC-4780-80A3-EC62C14A6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4" y="297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65">
              <a:extLst>
                <a:ext uri="{FF2B5EF4-FFF2-40B4-BE49-F238E27FC236}">
                  <a16:creationId xmlns:a16="http://schemas.microsoft.com/office/drawing/2014/main" xmlns="" id="{1D7D29B2-BA85-421E-86D6-5E4B5C482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" y="289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66">
              <a:extLst>
                <a:ext uri="{FF2B5EF4-FFF2-40B4-BE49-F238E27FC236}">
                  <a16:creationId xmlns:a16="http://schemas.microsoft.com/office/drawing/2014/main" xmlns="" id="{4A3E4DAC-9849-4AA2-9FAB-C1838A14A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4" y="292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67">
              <a:extLst>
                <a:ext uri="{FF2B5EF4-FFF2-40B4-BE49-F238E27FC236}">
                  <a16:creationId xmlns:a16="http://schemas.microsoft.com/office/drawing/2014/main" xmlns="" id="{BABCDD85-840A-48B2-853E-DFC1984A3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8" y="289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68">
              <a:extLst>
                <a:ext uri="{FF2B5EF4-FFF2-40B4-BE49-F238E27FC236}">
                  <a16:creationId xmlns:a16="http://schemas.microsoft.com/office/drawing/2014/main" xmlns="" id="{153D95B4-81F7-47C3-9F89-B8A24E318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8" y="2908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Line 69">
              <a:extLst>
                <a:ext uri="{FF2B5EF4-FFF2-40B4-BE49-F238E27FC236}">
                  <a16:creationId xmlns:a16="http://schemas.microsoft.com/office/drawing/2014/main" xmlns="" id="{48A040E5-0EA7-4F6D-9D2F-C0EC82181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8" y="2932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Line 70">
              <a:extLst>
                <a:ext uri="{FF2B5EF4-FFF2-40B4-BE49-F238E27FC236}">
                  <a16:creationId xmlns:a16="http://schemas.microsoft.com/office/drawing/2014/main" xmlns="" id="{68ACAA11-A833-4B01-934D-CFF380757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7" y="286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71">
              <a:extLst>
                <a:ext uri="{FF2B5EF4-FFF2-40B4-BE49-F238E27FC236}">
                  <a16:creationId xmlns:a16="http://schemas.microsoft.com/office/drawing/2014/main" xmlns="" id="{E2AC1A5A-EB21-4F52-AC5C-8777974F1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6" y="281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72">
              <a:extLst>
                <a:ext uri="{FF2B5EF4-FFF2-40B4-BE49-F238E27FC236}">
                  <a16:creationId xmlns:a16="http://schemas.microsoft.com/office/drawing/2014/main" xmlns="" id="{981A344A-D3CB-4BB8-BE93-91C545437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5" y="285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73">
              <a:extLst>
                <a:ext uri="{FF2B5EF4-FFF2-40B4-BE49-F238E27FC236}">
                  <a16:creationId xmlns:a16="http://schemas.microsoft.com/office/drawing/2014/main" xmlns="" id="{E5B0CD53-3AFA-4CF4-8046-871666D23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8" y="282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Line 74">
              <a:extLst>
                <a:ext uri="{FF2B5EF4-FFF2-40B4-BE49-F238E27FC236}">
                  <a16:creationId xmlns:a16="http://schemas.microsoft.com/office/drawing/2014/main" xmlns="" id="{AD725E5A-7DD0-4BA5-ABC3-A22FAF6E8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7" y="2833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75">
              <a:extLst>
                <a:ext uri="{FF2B5EF4-FFF2-40B4-BE49-F238E27FC236}">
                  <a16:creationId xmlns:a16="http://schemas.microsoft.com/office/drawing/2014/main" xmlns="" id="{1A897E0A-8AAD-4605-8147-7F17AF7E9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291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76">
              <a:extLst>
                <a:ext uri="{FF2B5EF4-FFF2-40B4-BE49-F238E27FC236}">
                  <a16:creationId xmlns:a16="http://schemas.microsoft.com/office/drawing/2014/main" xmlns="" id="{9DE24726-37B8-43F0-B893-DE59D2515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4" y="294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77">
              <a:extLst>
                <a:ext uri="{FF2B5EF4-FFF2-40B4-BE49-F238E27FC236}">
                  <a16:creationId xmlns:a16="http://schemas.microsoft.com/office/drawing/2014/main" xmlns="" id="{D3C16573-C0F9-4CDB-A9EB-F64D21639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" y="286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78">
              <a:extLst>
                <a:ext uri="{FF2B5EF4-FFF2-40B4-BE49-F238E27FC236}">
                  <a16:creationId xmlns:a16="http://schemas.microsoft.com/office/drawing/2014/main" xmlns="" id="{F7B1E12A-8F63-4A83-86B1-6C1D51882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5" y="283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79">
              <a:extLst>
                <a:ext uri="{FF2B5EF4-FFF2-40B4-BE49-F238E27FC236}">
                  <a16:creationId xmlns:a16="http://schemas.microsoft.com/office/drawing/2014/main" xmlns="" id="{5D7E8FA6-EF1B-4274-AAE9-75C005F50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3" y="297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80">
              <a:extLst>
                <a:ext uri="{FF2B5EF4-FFF2-40B4-BE49-F238E27FC236}">
                  <a16:creationId xmlns:a16="http://schemas.microsoft.com/office/drawing/2014/main" xmlns="" id="{761D1A1A-56BD-4A1D-9621-839B1E0E8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968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81">
              <a:extLst>
                <a:ext uri="{FF2B5EF4-FFF2-40B4-BE49-F238E27FC236}">
                  <a16:creationId xmlns:a16="http://schemas.microsoft.com/office/drawing/2014/main" xmlns="" id="{6CC9D128-FEF7-4EB4-8953-03C90D326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5" y="2890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82">
              <a:extLst>
                <a:ext uri="{FF2B5EF4-FFF2-40B4-BE49-F238E27FC236}">
                  <a16:creationId xmlns:a16="http://schemas.microsoft.com/office/drawing/2014/main" xmlns="" id="{11372392-CD0F-42B3-8C44-C64264B7B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4" y="2929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83">
              <a:extLst>
                <a:ext uri="{FF2B5EF4-FFF2-40B4-BE49-F238E27FC236}">
                  <a16:creationId xmlns:a16="http://schemas.microsoft.com/office/drawing/2014/main" xmlns="" id="{0DE801FC-5D12-44B4-9DBC-62C7CE88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0" y="297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84">
              <a:extLst>
                <a:ext uri="{FF2B5EF4-FFF2-40B4-BE49-F238E27FC236}">
                  <a16:creationId xmlns:a16="http://schemas.microsoft.com/office/drawing/2014/main" xmlns="" id="{89C909D2-897D-4BEE-91CF-4DF979BA1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" y="297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85">
              <a:extLst>
                <a:ext uri="{FF2B5EF4-FFF2-40B4-BE49-F238E27FC236}">
                  <a16:creationId xmlns:a16="http://schemas.microsoft.com/office/drawing/2014/main" xmlns="" id="{C9DAE52F-B3DB-4FC5-A750-EFB8DE4FD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289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86">
              <a:extLst>
                <a:ext uri="{FF2B5EF4-FFF2-40B4-BE49-F238E27FC236}">
                  <a16:creationId xmlns:a16="http://schemas.microsoft.com/office/drawing/2014/main" xmlns="" id="{8B9DD017-78BC-4DD2-AB87-C6DE5966B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292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87">
              <a:extLst>
                <a:ext uri="{FF2B5EF4-FFF2-40B4-BE49-F238E27FC236}">
                  <a16:creationId xmlns:a16="http://schemas.microsoft.com/office/drawing/2014/main" xmlns="" id="{E1DE9188-7D53-41C5-9B08-AC68F1CE0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9" y="2908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88">
              <a:extLst>
                <a:ext uri="{FF2B5EF4-FFF2-40B4-BE49-F238E27FC236}">
                  <a16:creationId xmlns:a16="http://schemas.microsoft.com/office/drawing/2014/main" xmlns="" id="{F6942AB2-FF3D-42DB-9F0C-FA2CD8AA0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9" y="2932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Line 89">
              <a:extLst>
                <a:ext uri="{FF2B5EF4-FFF2-40B4-BE49-F238E27FC236}">
                  <a16:creationId xmlns:a16="http://schemas.microsoft.com/office/drawing/2014/main" xmlns="" id="{987419DB-1B13-484C-8F82-F26ADEEE2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281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Line 90">
              <a:extLst>
                <a:ext uri="{FF2B5EF4-FFF2-40B4-BE49-F238E27FC236}">
                  <a16:creationId xmlns:a16="http://schemas.microsoft.com/office/drawing/2014/main" xmlns="" id="{BDE8FCC7-485C-436D-9F8A-5F0CE2B88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6" y="285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Line 91">
              <a:extLst>
                <a:ext uri="{FF2B5EF4-FFF2-40B4-BE49-F238E27FC236}">
                  <a16:creationId xmlns:a16="http://schemas.microsoft.com/office/drawing/2014/main" xmlns="" id="{11DF5606-B136-476B-B229-F9976EFD7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" y="2833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Line 92">
              <a:extLst>
                <a:ext uri="{FF2B5EF4-FFF2-40B4-BE49-F238E27FC236}">
                  <a16:creationId xmlns:a16="http://schemas.microsoft.com/office/drawing/2014/main" xmlns="" id="{0A4D7B5E-87B8-4614-B576-78B2B8D8B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93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Line 93">
              <a:extLst>
                <a:ext uri="{FF2B5EF4-FFF2-40B4-BE49-F238E27FC236}">
                  <a16:creationId xmlns:a16="http://schemas.microsoft.com/office/drawing/2014/main" xmlns="" id="{54DC246A-608E-4796-BAF2-460CF76C2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1" y="297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Line 94">
              <a:extLst>
                <a:ext uri="{FF2B5EF4-FFF2-40B4-BE49-F238E27FC236}">
                  <a16:creationId xmlns:a16="http://schemas.microsoft.com/office/drawing/2014/main" xmlns="" id="{80C618F1-330A-4AB8-B06B-EC335A999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" y="289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Line 95">
              <a:extLst>
                <a:ext uri="{FF2B5EF4-FFF2-40B4-BE49-F238E27FC236}">
                  <a16:creationId xmlns:a16="http://schemas.microsoft.com/office/drawing/2014/main" xmlns="" id="{978BB442-D66D-4642-ABE0-08F037547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" y="2905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Line 96">
              <a:extLst>
                <a:ext uri="{FF2B5EF4-FFF2-40B4-BE49-F238E27FC236}">
                  <a16:creationId xmlns:a16="http://schemas.microsoft.com/office/drawing/2014/main" xmlns="" id="{A8CCD8A6-BC5C-4569-A817-20F0B8BB4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2929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Line 97">
              <a:extLst>
                <a:ext uri="{FF2B5EF4-FFF2-40B4-BE49-F238E27FC236}">
                  <a16:creationId xmlns:a16="http://schemas.microsoft.com/office/drawing/2014/main" xmlns="" id="{E363B7E7-16BD-4A70-B883-039F2EC63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281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Line 98">
              <a:extLst>
                <a:ext uri="{FF2B5EF4-FFF2-40B4-BE49-F238E27FC236}">
                  <a16:creationId xmlns:a16="http://schemas.microsoft.com/office/drawing/2014/main" xmlns="" id="{743EDA19-C6DA-4ACF-95F4-C8D9DDAE4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2" y="2830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Line 99">
              <a:extLst>
                <a:ext uri="{FF2B5EF4-FFF2-40B4-BE49-F238E27FC236}">
                  <a16:creationId xmlns:a16="http://schemas.microsoft.com/office/drawing/2014/main" xmlns="" id="{928933C4-F520-40B2-B0FE-80C646389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8" y="297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Line 100">
              <a:extLst>
                <a:ext uri="{FF2B5EF4-FFF2-40B4-BE49-F238E27FC236}">
                  <a16:creationId xmlns:a16="http://schemas.microsoft.com/office/drawing/2014/main" xmlns="" id="{E6DED8B0-078B-4C9F-812D-99E57C37D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2857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Line 101">
              <a:extLst>
                <a:ext uri="{FF2B5EF4-FFF2-40B4-BE49-F238E27FC236}">
                  <a16:creationId xmlns:a16="http://schemas.microsoft.com/office/drawing/2014/main" xmlns="" id="{49B66F8E-8BE8-4C33-A7AA-9FE6BAF1E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4" y="2854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Line 102">
              <a:extLst>
                <a:ext uri="{FF2B5EF4-FFF2-40B4-BE49-F238E27FC236}">
                  <a16:creationId xmlns:a16="http://schemas.microsoft.com/office/drawing/2014/main" xmlns="" id="{1D836F9A-5034-4E03-ADE0-0080B603A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04" y="283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Line 103">
              <a:extLst>
                <a:ext uri="{FF2B5EF4-FFF2-40B4-BE49-F238E27FC236}">
                  <a16:creationId xmlns:a16="http://schemas.microsoft.com/office/drawing/2014/main" xmlns="" id="{260BDC9A-116F-4D11-8639-D3CA59346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05" y="2839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Line 104">
              <a:extLst>
                <a:ext uri="{FF2B5EF4-FFF2-40B4-BE49-F238E27FC236}">
                  <a16:creationId xmlns:a16="http://schemas.microsoft.com/office/drawing/2014/main" xmlns="" id="{02D879F0-FC18-413F-965B-FA61B0B32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92" y="289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Line 105">
              <a:extLst>
                <a:ext uri="{FF2B5EF4-FFF2-40B4-BE49-F238E27FC236}">
                  <a16:creationId xmlns:a16="http://schemas.microsoft.com/office/drawing/2014/main" xmlns="" id="{D5867EA5-E7B1-4455-B351-34F7E6637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68" y="286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Line 106">
              <a:extLst>
                <a:ext uri="{FF2B5EF4-FFF2-40B4-BE49-F238E27FC236}">
                  <a16:creationId xmlns:a16="http://schemas.microsoft.com/office/drawing/2014/main" xmlns="" id="{5C454CCF-5FE3-41BD-9F42-6024FD0D5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56" y="294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Line 107">
              <a:extLst>
                <a:ext uri="{FF2B5EF4-FFF2-40B4-BE49-F238E27FC236}">
                  <a16:creationId xmlns:a16="http://schemas.microsoft.com/office/drawing/2014/main" xmlns="" id="{C574CF89-913A-4A5A-BF1B-DEE47901BF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77" y="297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Line 108">
              <a:extLst>
                <a:ext uri="{FF2B5EF4-FFF2-40B4-BE49-F238E27FC236}">
                  <a16:creationId xmlns:a16="http://schemas.microsoft.com/office/drawing/2014/main" xmlns="" id="{937A25C3-E727-435B-A8B3-4AAB2228A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87" y="2920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Line 109">
              <a:extLst>
                <a:ext uri="{FF2B5EF4-FFF2-40B4-BE49-F238E27FC236}">
                  <a16:creationId xmlns:a16="http://schemas.microsoft.com/office/drawing/2014/main" xmlns="" id="{61BEFD61-1604-4565-8909-F3A8E73122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75" y="288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Line 110">
              <a:extLst>
                <a:ext uri="{FF2B5EF4-FFF2-40B4-BE49-F238E27FC236}">
                  <a16:creationId xmlns:a16="http://schemas.microsoft.com/office/drawing/2014/main" xmlns="" id="{DD8AD92E-2F25-439C-91C0-1D2F2A118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2902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Line 111">
              <a:extLst>
                <a:ext uri="{FF2B5EF4-FFF2-40B4-BE49-F238E27FC236}">
                  <a16:creationId xmlns:a16="http://schemas.microsoft.com/office/drawing/2014/main" xmlns="" id="{E78AA226-8CB7-40AF-98E4-239F3B1CB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3" y="2926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Line 112">
              <a:extLst>
                <a:ext uri="{FF2B5EF4-FFF2-40B4-BE49-F238E27FC236}">
                  <a16:creationId xmlns:a16="http://schemas.microsoft.com/office/drawing/2014/main" xmlns="" id="{23FCB8EC-676C-4A88-9C60-326C5A110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9" y="2818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Line 113">
              <a:extLst>
                <a:ext uri="{FF2B5EF4-FFF2-40B4-BE49-F238E27FC236}">
                  <a16:creationId xmlns:a16="http://schemas.microsoft.com/office/drawing/2014/main" xmlns="" id="{86849067-E131-491D-B77A-32D21EBA1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8" y="296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Line 114">
              <a:extLst>
                <a:ext uri="{FF2B5EF4-FFF2-40B4-BE49-F238E27FC236}">
                  <a16:creationId xmlns:a16="http://schemas.microsoft.com/office/drawing/2014/main" xmlns="" id="{CABD8994-AD9D-4562-98CD-216633E29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6" y="285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Line 115">
              <a:extLst>
                <a:ext uri="{FF2B5EF4-FFF2-40B4-BE49-F238E27FC236}">
                  <a16:creationId xmlns:a16="http://schemas.microsoft.com/office/drawing/2014/main" xmlns="" id="{964158A0-F538-408E-924F-E8B28D5AE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285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Line 116">
              <a:extLst>
                <a:ext uri="{FF2B5EF4-FFF2-40B4-BE49-F238E27FC236}">
                  <a16:creationId xmlns:a16="http://schemas.microsoft.com/office/drawing/2014/main" xmlns="" id="{82947E5A-614D-4164-9C0E-53B043D7C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" y="297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Line 117">
              <a:extLst>
                <a:ext uri="{FF2B5EF4-FFF2-40B4-BE49-F238E27FC236}">
                  <a16:creationId xmlns:a16="http://schemas.microsoft.com/office/drawing/2014/main" xmlns="" id="{D122D8E5-DDC3-4EA8-89BF-987059571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1" y="2947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AutoShape 118">
              <a:extLst>
                <a:ext uri="{FF2B5EF4-FFF2-40B4-BE49-F238E27FC236}">
                  <a16:creationId xmlns:a16="http://schemas.microsoft.com/office/drawing/2014/main" xmlns="" id="{CE760AAD-2BC3-4B47-98C8-3226874D528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28" y="2581"/>
              <a:ext cx="72" cy="387"/>
            </a:xfrm>
            <a:prstGeom prst="rightBrace">
              <a:avLst>
                <a:gd name="adj1" fmla="val 44792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en-US" sz="1800">
                <a:ea typeface="MS PGothic" panose="020B0600070205080204" pitchFamily="34" charset="-128"/>
              </a:endParaRPr>
            </a:p>
          </p:txBody>
        </p:sp>
        <p:sp>
          <p:nvSpPr>
            <p:cNvPr id="22615" name="AutoShape 119">
              <a:extLst>
                <a:ext uri="{FF2B5EF4-FFF2-40B4-BE49-F238E27FC236}">
                  <a16:creationId xmlns:a16="http://schemas.microsoft.com/office/drawing/2014/main" xmlns="" id="{14BC91F7-DCEB-4039-AAA0-FC1FD297264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997" y="2462"/>
              <a:ext cx="63" cy="486"/>
            </a:xfrm>
            <a:prstGeom prst="rightBrace">
              <a:avLst>
                <a:gd name="adj1" fmla="val 64286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en-US" sz="1800">
                <a:ea typeface="MS PGothic" panose="020B0600070205080204" pitchFamily="34" charset="-128"/>
              </a:endParaRPr>
            </a:p>
          </p:txBody>
        </p:sp>
        <p:sp>
          <p:nvSpPr>
            <p:cNvPr id="22616" name="Line 120">
              <a:extLst>
                <a:ext uri="{FF2B5EF4-FFF2-40B4-BE49-F238E27FC236}">
                  <a16:creationId xmlns:a16="http://schemas.microsoft.com/office/drawing/2014/main" xmlns="" id="{66E48A79-1987-400B-B5B8-C5AFF42FD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" y="2743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Line 121">
              <a:extLst>
                <a:ext uri="{FF2B5EF4-FFF2-40B4-BE49-F238E27FC236}">
                  <a16:creationId xmlns:a16="http://schemas.microsoft.com/office/drawing/2014/main" xmlns="" id="{D61D2BF4-E7B0-490A-8D40-688F38EBA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6" y="274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AutoShape 122">
              <a:extLst>
                <a:ext uri="{FF2B5EF4-FFF2-40B4-BE49-F238E27FC236}">
                  <a16:creationId xmlns:a16="http://schemas.microsoft.com/office/drawing/2014/main" xmlns="" id="{A95E96EA-85F6-4349-8633-3DC3B83E916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578" y="2655"/>
              <a:ext cx="72" cy="234"/>
            </a:xfrm>
            <a:prstGeom prst="rightBrace">
              <a:avLst>
                <a:gd name="adj1" fmla="val 27083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en-US" sz="1800">
                <a:ea typeface="MS PGothic" panose="020B0600070205080204" pitchFamily="34" charset="-128"/>
              </a:endParaRPr>
            </a:p>
          </p:txBody>
        </p:sp>
        <p:sp>
          <p:nvSpPr>
            <p:cNvPr id="22619" name="AutoShape 123">
              <a:extLst>
                <a:ext uri="{FF2B5EF4-FFF2-40B4-BE49-F238E27FC236}">
                  <a16:creationId xmlns:a16="http://schemas.microsoft.com/office/drawing/2014/main" xmlns="" id="{D20616DB-1B4D-433F-8821-0B825D19773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593" y="2508"/>
              <a:ext cx="63" cy="387"/>
            </a:xfrm>
            <a:prstGeom prst="rightBrace">
              <a:avLst>
                <a:gd name="adj1" fmla="val 51190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en-US" sz="1800">
                <a:ea typeface="MS PGothic" panose="020B0600070205080204" pitchFamily="34" charset="-128"/>
              </a:endParaRPr>
            </a:p>
          </p:txBody>
        </p:sp>
        <p:sp>
          <p:nvSpPr>
            <p:cNvPr id="22620" name="Line 124">
              <a:extLst>
                <a:ext uri="{FF2B5EF4-FFF2-40B4-BE49-F238E27FC236}">
                  <a16:creationId xmlns:a16="http://schemas.microsoft.com/office/drawing/2014/main" xmlns="" id="{4D55CB50-2EEE-4DC5-9B2C-84EECDB1E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2740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Line 125">
              <a:extLst>
                <a:ext uri="{FF2B5EF4-FFF2-40B4-BE49-F238E27FC236}">
                  <a16:creationId xmlns:a16="http://schemas.microsoft.com/office/drawing/2014/main" xmlns="" id="{DEEF7BD7-A88D-4EA0-81FE-E4C1F499C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2" y="2740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AutoShape 126">
              <a:extLst>
                <a:ext uri="{FF2B5EF4-FFF2-40B4-BE49-F238E27FC236}">
                  <a16:creationId xmlns:a16="http://schemas.microsoft.com/office/drawing/2014/main" xmlns="" id="{5B395C9A-20D8-4D99-8710-FD4688742F9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5061" y="2652"/>
              <a:ext cx="72" cy="234"/>
            </a:xfrm>
            <a:prstGeom prst="rightBrace">
              <a:avLst>
                <a:gd name="adj1" fmla="val 27083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en-US" sz="1800">
                <a:ea typeface="MS PGothic" panose="020B0600070205080204" pitchFamily="34" charset="-128"/>
              </a:endParaRPr>
            </a:p>
          </p:txBody>
        </p:sp>
        <p:sp>
          <p:nvSpPr>
            <p:cNvPr id="22623" name="AutoShape 127">
              <a:extLst>
                <a:ext uri="{FF2B5EF4-FFF2-40B4-BE49-F238E27FC236}">
                  <a16:creationId xmlns:a16="http://schemas.microsoft.com/office/drawing/2014/main" xmlns="" id="{AEA75F58-3B6A-463C-ADBC-B63964759BE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5112" y="2523"/>
              <a:ext cx="63" cy="387"/>
            </a:xfrm>
            <a:prstGeom prst="rightBrace">
              <a:avLst>
                <a:gd name="adj1" fmla="val 51190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en-US" sz="1800">
                <a:ea typeface="MS PGothic" panose="020B0600070205080204" pitchFamily="34" charset="-128"/>
              </a:endParaRPr>
            </a:p>
          </p:txBody>
        </p:sp>
        <p:sp>
          <p:nvSpPr>
            <p:cNvPr id="22624" name="Line 128">
              <a:extLst>
                <a:ext uri="{FF2B5EF4-FFF2-40B4-BE49-F238E27FC236}">
                  <a16:creationId xmlns:a16="http://schemas.microsoft.com/office/drawing/2014/main" xmlns="" id="{45822025-7602-4954-87C7-8F3D7BC42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8" y="2755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Line 129">
              <a:extLst>
                <a:ext uri="{FF2B5EF4-FFF2-40B4-BE49-F238E27FC236}">
                  <a16:creationId xmlns:a16="http://schemas.microsoft.com/office/drawing/2014/main" xmlns="" id="{5927BC7B-C89C-4E79-8D7D-2AB913412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1" y="2755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Line 130">
              <a:extLst>
                <a:ext uri="{FF2B5EF4-FFF2-40B4-BE49-F238E27FC236}">
                  <a16:creationId xmlns:a16="http://schemas.microsoft.com/office/drawing/2014/main" xmlns="" id="{B284293A-4597-4962-A8DB-9E944D00A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9" y="3144"/>
              <a:ext cx="191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347" name="Text Box 131">
            <a:extLst>
              <a:ext uri="{FF2B5EF4-FFF2-40B4-BE49-F238E27FC236}">
                <a16:creationId xmlns:a16="http://schemas.microsoft.com/office/drawing/2014/main" xmlns="" id="{149A5DD8-50AE-4DCC-9D9B-FF258FDFC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5538789"/>
            <a:ext cx="35226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2200">
                <a:latin typeface="Arial Unicode MS" pitchFamily="34" charset="-128"/>
                <a:ea typeface="MS PGothic" panose="020B0600070205080204" pitchFamily="34" charset="-128"/>
              </a:rPr>
              <a:t>..ACGATTACAATAGGTT..</a:t>
            </a:r>
          </a:p>
        </p:txBody>
      </p:sp>
      <p:sp>
        <p:nvSpPr>
          <p:cNvPr id="22538" name="Text Box 132">
            <a:extLst>
              <a:ext uri="{FF2B5EF4-FFF2-40B4-BE49-F238E27FC236}">
                <a16:creationId xmlns:a16="http://schemas.microsoft.com/office/drawing/2014/main" xmlns="" id="{2631CF6D-ED21-47CF-84FC-364AB9321A56}"/>
              </a:ext>
            </a:extLst>
          </p:cNvPr>
          <p:cNvSpPr txBox="1">
            <a:spLocks noChangeArrowheads="1"/>
          </p:cNvSpPr>
          <p:nvPr/>
        </p:nvSpPr>
        <p:spPr bwMode="auto">
          <a:xfrm rot="18831709">
            <a:off x="1463675" y="288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INTRO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55" grpId="0" autoUpdateAnimBg="0"/>
      <p:bldP spid="137256" grpId="0" autoUpdateAnimBg="0"/>
      <p:bldP spid="137257" grpId="0" autoUpdateAnimBg="0"/>
      <p:bldP spid="13734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xmlns="" id="{B5BE36D8-1B8A-4457-A9B5-0A19A2D235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70064" y="249238"/>
            <a:ext cx="8651875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/>
              <a:t>The mathematical problem</a:t>
            </a:r>
            <a:endParaRPr lang="ru-RU" sz="4000" b="1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xmlns="" id="{60BD4EFD-D28D-4D29-AB68-5618EECCBC6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362201" y="1524000"/>
            <a:ext cx="7693025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3000" dirty="0"/>
              <a:t>We start with </a:t>
            </a:r>
            <a:r>
              <a:rPr lang="hu-HU" altLang="en-US" sz="3000" dirty="0" err="1"/>
              <a:t>millions</a:t>
            </a:r>
            <a:r>
              <a:rPr lang="en-US" altLang="en-US" sz="3000" dirty="0"/>
              <a:t> of DNA reads, 200 bases each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Multiple copies of DNA provide multiple </a:t>
            </a:r>
            <a:r>
              <a:rPr lang="en-US" altLang="en-US" sz="3000" dirty="0">
                <a:solidFill>
                  <a:srgbClr val="FF0000"/>
                </a:solidFill>
              </a:rPr>
              <a:t>coverage</a:t>
            </a:r>
            <a:r>
              <a:rPr lang="hu-HU" altLang="en-US" sz="3000" dirty="0">
                <a:solidFill>
                  <a:srgbClr val="FF0000"/>
                </a:solidFill>
              </a:rPr>
              <a:t>s</a:t>
            </a:r>
            <a:r>
              <a:rPr lang="en-US" altLang="en-US" sz="3000" dirty="0"/>
              <a:t> by reads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The problem of genome assembly is to recover the original sequence of bases of the genome (as much as possible…).  There is generally no other information available.</a:t>
            </a:r>
            <a:endParaRPr lang="ru-RU" altLang="en-US" sz="3000" b="1" dirty="0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xmlns="" id="{4F4F8475-A1DC-4DFB-A4B7-DAA5C41AC372}"/>
              </a:ext>
            </a:extLst>
          </p:cNvPr>
          <p:cNvSpPr txBox="1">
            <a:spLocks noChangeArrowheads="1"/>
          </p:cNvSpPr>
          <p:nvPr/>
        </p:nvSpPr>
        <p:spPr bwMode="auto">
          <a:xfrm rot="18831709">
            <a:off x="1463675" y="288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INTRO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C634D325-98F7-4D86-A05B-F6BA277DB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New computing solution: </a:t>
            </a:r>
            <a:br>
              <a:rPr lang="en-US" altLang="en-US" sz="4000" dirty="0"/>
            </a:br>
            <a:r>
              <a:rPr lang="en-US" altLang="en-US" sz="4000" dirty="0"/>
              <a:t>Graphs (networks)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383E8BB0-E4F2-48DE-98E0-D107135C3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2087563"/>
          </a:xfrm>
        </p:spPr>
        <p:txBody>
          <a:bodyPr/>
          <a:lstStyle/>
          <a:p>
            <a:pPr eaLnBrk="1" hangingPunct="1"/>
            <a:r>
              <a:rPr lang="en-US" altLang="en-US" dirty="0"/>
              <a:t>Graph: nodes and edges. “Network”: very large graphs</a:t>
            </a:r>
          </a:p>
          <a:p>
            <a:pPr eaLnBrk="1" hangingPunct="1"/>
            <a:r>
              <a:rPr lang="en-US" altLang="en-US" dirty="0"/>
              <a:t>Hamilton path: pass each node once. NP complete (very hard problem)</a:t>
            </a:r>
          </a:p>
          <a:p>
            <a:pPr eaLnBrk="1" hangingPunct="1"/>
            <a:r>
              <a:rPr lang="en-US" altLang="en-US" dirty="0"/>
              <a:t>Euler path: pass each edge once. Easy to solve</a:t>
            </a:r>
          </a:p>
        </p:txBody>
      </p:sp>
    </p:spTree>
    <p:extLst>
      <p:ext uri="{BB962C8B-B14F-4D97-AF65-F5344CB8AC3E}">
        <p14:creationId xmlns:p14="http://schemas.microsoft.com/office/powerpoint/2010/main" val="30817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A7B176F4-C021-4C86-93B4-33ABC6BFA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9264" y="609600"/>
            <a:ext cx="98787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Problems: </a:t>
            </a:r>
            <a:br>
              <a:rPr lang="en-US" altLang="en-US" sz="4000" dirty="0"/>
            </a:br>
            <a:r>
              <a:rPr lang="en-US" altLang="en-US" sz="4000" dirty="0"/>
              <a:t>Alas, the problem is NP-hard!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0773EC79-47FE-4BB0-B08D-031BB7E2A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0" y="2133600"/>
            <a:ext cx="6324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The genome (from which the reads come) is a Hamiltonian path in the graph.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Finding a Hamiltonian path is an NP-hard problem.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But, we can find an alternative representation of the graph where we will look for Euler paths, which are not NP hard</a:t>
            </a:r>
            <a:r>
              <a:rPr lang="hu-HU" altLang="en-US" dirty="0"/>
              <a:t> </a:t>
            </a:r>
            <a:r>
              <a:rPr lang="hu-HU" altLang="en-US" dirty="0" err="1"/>
              <a:t>but</a:t>
            </a:r>
            <a:r>
              <a:rPr lang="hu-HU" altLang="en-US" dirty="0"/>
              <a:t> </a:t>
            </a:r>
            <a:r>
              <a:rPr lang="hu-HU" altLang="en-US" b="1" i="1" dirty="0"/>
              <a:t>O(E) - O(E</a:t>
            </a:r>
            <a:r>
              <a:rPr lang="hu-HU" altLang="en-US" b="1" i="1" baseline="30000" dirty="0"/>
              <a:t>2</a:t>
            </a:r>
            <a:r>
              <a:rPr lang="hu-HU" altLang="en-US" b="1" i="1" dirty="0"/>
              <a:t>)</a:t>
            </a:r>
            <a:r>
              <a:rPr lang="hu-HU" altLang="en-US" b="1" dirty="0"/>
              <a:t> 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  <p:pic>
        <p:nvPicPr>
          <p:cNvPr id="44036" name="Picture 5">
            <a:extLst>
              <a:ext uri="{FF2B5EF4-FFF2-40B4-BE49-F238E27FC236}">
                <a16:creationId xmlns:a16="http://schemas.microsoft.com/office/drawing/2014/main" xmlns="" id="{DABC3D22-94E2-47F1-9957-0027A9DB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69" y="2438400"/>
            <a:ext cx="1333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>
            <a:extLst>
              <a:ext uri="{FF2B5EF4-FFF2-40B4-BE49-F238E27FC236}">
                <a16:creationId xmlns:a16="http://schemas.microsoft.com/office/drawing/2014/main" xmlns="" id="{B6D06FC3-D643-4183-8033-1C639C39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19" y="415325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 dirty="0"/>
              <a:t>The Scream</a:t>
            </a:r>
          </a:p>
        </p:txBody>
      </p:sp>
      <p:sp>
        <p:nvSpPr>
          <p:cNvPr id="44038" name="Text Box 7">
            <a:extLst>
              <a:ext uri="{FF2B5EF4-FFF2-40B4-BE49-F238E27FC236}">
                <a16:creationId xmlns:a16="http://schemas.microsoft.com/office/drawing/2014/main" xmlns="" id="{E8A3B065-D158-4115-8E65-656EF2E40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19800"/>
            <a:ext cx="457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0"/>
              <a:t>Pevzner et al.</a:t>
            </a:r>
          </a:p>
        </p:txBody>
      </p:sp>
    </p:spTree>
    <p:extLst>
      <p:ext uri="{BB962C8B-B14F-4D97-AF65-F5344CB8AC3E}">
        <p14:creationId xmlns:p14="http://schemas.microsoft.com/office/powerpoint/2010/main" val="19029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–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706</Words>
  <Application>Microsoft Office PowerPoint</Application>
  <PresentationFormat>Custom</PresentationFormat>
  <Paragraphs>105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Office-téma</vt:lpstr>
      <vt:lpstr>Default Design</vt:lpstr>
      <vt:lpstr>NGS - adatelemzés   Dr. Ligeti Balázs  2019. április 10. </vt:lpstr>
      <vt:lpstr>Miről lesz szó?</vt:lpstr>
      <vt:lpstr>PowerPoint Presentation</vt:lpstr>
      <vt:lpstr>Szekvenálás</vt:lpstr>
      <vt:lpstr>PowerPoint Presentation</vt:lpstr>
      <vt:lpstr>Sequence assembly </vt:lpstr>
      <vt:lpstr>The mathematical problem</vt:lpstr>
      <vt:lpstr>New computing solution:  Graphs (networks)</vt:lpstr>
      <vt:lpstr>Problems:  Alas, the problem is NP-hard!</vt:lpstr>
      <vt:lpstr>The way out 1: De Bruijn graphs</vt:lpstr>
      <vt:lpstr>PowerPoint Presentation</vt:lpstr>
      <vt:lpstr>PowerPoint Presentation</vt:lpstr>
      <vt:lpstr>PowerPoint Presentation</vt:lpstr>
      <vt:lpstr>De Bruijn graphs:  Alas, the way out is almost lost!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Variant calling</vt:lpstr>
      <vt:lpstr>Mutations</vt:lpstr>
      <vt:lpstr>Structural variation</vt:lpstr>
      <vt:lpstr>Point mutations </vt:lpstr>
      <vt:lpstr>PowerPoint Presentation</vt:lpstr>
      <vt:lpstr>PowerPoint Presentation</vt:lpstr>
      <vt:lpstr>PowerPoint Presentation</vt:lpstr>
      <vt:lpstr>Spatial heterogeneity </vt:lpstr>
      <vt:lpstr>Tumor evolution</vt:lpstr>
      <vt:lpstr>Evolution</vt:lpstr>
      <vt:lpstr>GATK</vt:lpstr>
      <vt:lpstr>Microbes to metagenomics</vt:lpstr>
      <vt:lpstr>Role in Diseases</vt:lpstr>
      <vt:lpstr>Questions on microbiomes</vt:lpstr>
      <vt:lpstr>Computational approaches</vt:lpstr>
      <vt:lpstr>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Ligeti</dc:creator>
  <cp:lastModifiedBy>abekesi</cp:lastModifiedBy>
  <cp:revision>159</cp:revision>
  <dcterms:created xsi:type="dcterms:W3CDTF">2017-09-10T17:20:02Z</dcterms:created>
  <dcterms:modified xsi:type="dcterms:W3CDTF">2019-04-10T11:37:50Z</dcterms:modified>
</cp:coreProperties>
</file>