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image18.jpg" ContentType="image/jpe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  <p:sldMasterId id="2147483678" r:id="rId3"/>
  </p:sldMasterIdLst>
  <p:notesMasterIdLst>
    <p:notesMasterId r:id="rId35"/>
  </p:notesMasterIdLst>
  <p:handoutMasterIdLst>
    <p:handoutMasterId r:id="rId36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76" r:id="rId11"/>
    <p:sldId id="277" r:id="rId12"/>
    <p:sldId id="278" r:id="rId13"/>
    <p:sldId id="279" r:id="rId14"/>
    <p:sldId id="280" r:id="rId15"/>
    <p:sldId id="281" r:id="rId16"/>
    <p:sldId id="287" r:id="rId17"/>
    <p:sldId id="283" r:id="rId18"/>
    <p:sldId id="284" r:id="rId19"/>
    <p:sldId id="285" r:id="rId20"/>
    <p:sldId id="286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71" r:id="rId30"/>
    <p:sldId id="272" r:id="rId31"/>
    <p:sldId id="273" r:id="rId32"/>
    <p:sldId id="274" r:id="rId33"/>
    <p:sldId id="275" r:id="rId34"/>
  </p:sldIdLst>
  <p:sldSz cx="10693400" cy="7562850"/>
  <p:notesSz cx="9874250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9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3114" y="-12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31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5592763" y="0"/>
            <a:ext cx="4279900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848FDE-ADE9-4657-8790-EFCF00EBB211}" type="datetimeFigureOut">
              <a:rPr lang="en-US" smtClean="0"/>
              <a:t>2/21/2020</a:t>
            </a:fld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278313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5592763" y="6456363"/>
            <a:ext cx="4279900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998441-896E-43F1-8EA0-94AC7217C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6684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47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3497" tIns="41749" rIns="83497" bIns="41749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828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3497" tIns="41749" rIns="83497" bIns="41749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33185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3497" tIns="41749" rIns="83497" bIns="41749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06695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3497" tIns="41749" rIns="83497" bIns="41749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7278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3497" tIns="41749" rIns="83497" bIns="41749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45566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3497" tIns="41749" rIns="83497" bIns="41749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19958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3497" tIns="41749" rIns="83497" bIns="41749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47323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3497" tIns="41749" rIns="83497" bIns="41749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67492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3497" tIns="41749" rIns="83497" bIns="41749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42166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3497" tIns="41749" rIns="83497" bIns="41749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94872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3497" tIns="41749" rIns="83497" bIns="41749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5314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3497" tIns="41749" rIns="83497" bIns="41749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98890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3497" tIns="41749" rIns="83497" bIns="41749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0893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3497" tIns="41749" rIns="83497" bIns="41749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1300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3497" tIns="41749" rIns="83497" bIns="41749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0129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3497" tIns="41749" rIns="83497" bIns="41749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47155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3497" tIns="41749" rIns="83497" bIns="41749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7603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3497" tIns="41749" rIns="83497" bIns="41749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61466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3497" tIns="41749" rIns="83497" bIns="41749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27553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83497" tIns="41749" rIns="83497" bIns="41749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4627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79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36564" y="402654"/>
            <a:ext cx="9223058" cy="1461801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36565" y="1853949"/>
            <a:ext cx="4523809" cy="908592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8150" indent="0">
              <a:buNone/>
              <a:defRPr sz="1654" b="1"/>
            </a:lvl2pPr>
            <a:lvl3pPr marL="756300" indent="0">
              <a:buNone/>
              <a:defRPr sz="1489" b="1"/>
            </a:lvl3pPr>
            <a:lvl4pPr marL="1134450" indent="0">
              <a:buNone/>
              <a:defRPr sz="1323" b="1"/>
            </a:lvl4pPr>
            <a:lvl5pPr marL="1512600" indent="0">
              <a:buNone/>
              <a:defRPr sz="1323" b="1"/>
            </a:lvl5pPr>
            <a:lvl6pPr marL="1890751" indent="0">
              <a:buNone/>
              <a:defRPr sz="1323" b="1"/>
            </a:lvl6pPr>
            <a:lvl7pPr marL="2268901" indent="0">
              <a:buNone/>
              <a:defRPr sz="1323" b="1"/>
            </a:lvl7pPr>
            <a:lvl8pPr marL="2647051" indent="0">
              <a:buNone/>
              <a:defRPr sz="1323" b="1"/>
            </a:lvl8pPr>
            <a:lvl9pPr marL="3025201" indent="0">
              <a:buNone/>
              <a:defRPr sz="1323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736565" y="2762541"/>
            <a:ext cx="4523809" cy="406328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5413534" y="1853949"/>
            <a:ext cx="4546088" cy="908592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8150" indent="0">
              <a:buNone/>
              <a:defRPr sz="1654" b="1"/>
            </a:lvl2pPr>
            <a:lvl3pPr marL="756300" indent="0">
              <a:buNone/>
              <a:defRPr sz="1489" b="1"/>
            </a:lvl3pPr>
            <a:lvl4pPr marL="1134450" indent="0">
              <a:buNone/>
              <a:defRPr sz="1323" b="1"/>
            </a:lvl4pPr>
            <a:lvl5pPr marL="1512600" indent="0">
              <a:buNone/>
              <a:defRPr sz="1323" b="1"/>
            </a:lvl5pPr>
            <a:lvl6pPr marL="1890751" indent="0">
              <a:buNone/>
              <a:defRPr sz="1323" b="1"/>
            </a:lvl6pPr>
            <a:lvl7pPr marL="2268901" indent="0">
              <a:buNone/>
              <a:defRPr sz="1323" b="1"/>
            </a:lvl7pPr>
            <a:lvl8pPr marL="2647051" indent="0">
              <a:buNone/>
              <a:defRPr sz="1323" b="1"/>
            </a:lvl8pPr>
            <a:lvl9pPr marL="3025201" indent="0">
              <a:buNone/>
              <a:defRPr sz="1323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5413534" y="2762541"/>
            <a:ext cx="4546088" cy="406328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604B3-616C-4B7D-AEE8-A086351CFF7E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2020. 02. 21.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E12C3-796F-40F9-89EE-D615B3650B18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306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4DA46-3F52-4690-BF09-7F45F9762BA5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2020. 02. 21.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E12C3-796F-40F9-89EE-D615B3650B18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5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BCC06-613B-4BF1-9D9B-22507A3D3D8C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2020. 02. 21.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E12C3-796F-40F9-89EE-D615B3650B18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725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36564" y="504190"/>
            <a:ext cx="3448900" cy="1764665"/>
          </a:xfrm>
        </p:spPr>
        <p:txBody>
          <a:bodyPr anchor="b"/>
          <a:lstStyle>
            <a:lvl1pPr>
              <a:defRPr sz="2647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46088" y="1088912"/>
            <a:ext cx="5413534" cy="5374525"/>
          </a:xfrm>
        </p:spPr>
        <p:txBody>
          <a:bodyPr/>
          <a:lstStyle>
            <a:lvl1pPr>
              <a:defRPr sz="2647"/>
            </a:lvl1pPr>
            <a:lvl2pPr>
              <a:defRPr sz="2316"/>
            </a:lvl2pPr>
            <a:lvl3pPr>
              <a:defRPr sz="1985"/>
            </a:lvl3pPr>
            <a:lvl4pPr>
              <a:defRPr sz="1654"/>
            </a:lvl4pPr>
            <a:lvl5pPr>
              <a:defRPr sz="1654"/>
            </a:lvl5pPr>
            <a:lvl6pPr>
              <a:defRPr sz="1654"/>
            </a:lvl6pPr>
            <a:lvl7pPr>
              <a:defRPr sz="1654"/>
            </a:lvl7pPr>
            <a:lvl8pPr>
              <a:defRPr sz="1654"/>
            </a:lvl8pPr>
            <a:lvl9pPr>
              <a:defRPr sz="1654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736564" y="2268855"/>
            <a:ext cx="3448900" cy="4203335"/>
          </a:xfrm>
        </p:spPr>
        <p:txBody>
          <a:bodyPr/>
          <a:lstStyle>
            <a:lvl1pPr marL="0" indent="0">
              <a:buNone/>
              <a:defRPr sz="1323"/>
            </a:lvl1pPr>
            <a:lvl2pPr marL="378150" indent="0">
              <a:buNone/>
              <a:defRPr sz="1158"/>
            </a:lvl2pPr>
            <a:lvl3pPr marL="756300" indent="0">
              <a:buNone/>
              <a:defRPr sz="993"/>
            </a:lvl3pPr>
            <a:lvl4pPr marL="1134450" indent="0">
              <a:buNone/>
              <a:defRPr sz="827"/>
            </a:lvl4pPr>
            <a:lvl5pPr marL="1512600" indent="0">
              <a:buNone/>
              <a:defRPr sz="827"/>
            </a:lvl5pPr>
            <a:lvl6pPr marL="1890751" indent="0">
              <a:buNone/>
              <a:defRPr sz="827"/>
            </a:lvl6pPr>
            <a:lvl7pPr marL="2268901" indent="0">
              <a:buNone/>
              <a:defRPr sz="827"/>
            </a:lvl7pPr>
            <a:lvl8pPr marL="2647051" indent="0">
              <a:buNone/>
              <a:defRPr sz="827"/>
            </a:lvl8pPr>
            <a:lvl9pPr marL="3025201" indent="0">
              <a:buNone/>
              <a:defRPr sz="827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FEEB2-6011-41AF-ADD2-0062428C7446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2020. 02. 21.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E12C3-796F-40F9-89EE-D615B3650B18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202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36564" y="504190"/>
            <a:ext cx="3448900" cy="1764665"/>
          </a:xfrm>
        </p:spPr>
        <p:txBody>
          <a:bodyPr anchor="b"/>
          <a:lstStyle>
            <a:lvl1pPr>
              <a:defRPr sz="2647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4546088" y="1088912"/>
            <a:ext cx="5413534" cy="5374525"/>
          </a:xfrm>
        </p:spPr>
        <p:txBody>
          <a:bodyPr/>
          <a:lstStyle>
            <a:lvl1pPr marL="0" indent="0">
              <a:buNone/>
              <a:defRPr sz="2647"/>
            </a:lvl1pPr>
            <a:lvl2pPr marL="378150" indent="0">
              <a:buNone/>
              <a:defRPr sz="2316"/>
            </a:lvl2pPr>
            <a:lvl3pPr marL="756300" indent="0">
              <a:buNone/>
              <a:defRPr sz="1985"/>
            </a:lvl3pPr>
            <a:lvl4pPr marL="1134450" indent="0">
              <a:buNone/>
              <a:defRPr sz="1654"/>
            </a:lvl4pPr>
            <a:lvl5pPr marL="1512600" indent="0">
              <a:buNone/>
              <a:defRPr sz="1654"/>
            </a:lvl5pPr>
            <a:lvl6pPr marL="1890751" indent="0">
              <a:buNone/>
              <a:defRPr sz="1654"/>
            </a:lvl6pPr>
            <a:lvl7pPr marL="2268901" indent="0">
              <a:buNone/>
              <a:defRPr sz="1654"/>
            </a:lvl7pPr>
            <a:lvl8pPr marL="2647051" indent="0">
              <a:buNone/>
              <a:defRPr sz="1654"/>
            </a:lvl8pPr>
            <a:lvl9pPr marL="3025201" indent="0">
              <a:buNone/>
              <a:defRPr sz="1654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736564" y="2268855"/>
            <a:ext cx="3448900" cy="4203335"/>
          </a:xfrm>
        </p:spPr>
        <p:txBody>
          <a:bodyPr/>
          <a:lstStyle>
            <a:lvl1pPr marL="0" indent="0">
              <a:buNone/>
              <a:defRPr sz="1323"/>
            </a:lvl1pPr>
            <a:lvl2pPr marL="378150" indent="0">
              <a:buNone/>
              <a:defRPr sz="1158"/>
            </a:lvl2pPr>
            <a:lvl3pPr marL="756300" indent="0">
              <a:buNone/>
              <a:defRPr sz="993"/>
            </a:lvl3pPr>
            <a:lvl4pPr marL="1134450" indent="0">
              <a:buNone/>
              <a:defRPr sz="827"/>
            </a:lvl4pPr>
            <a:lvl5pPr marL="1512600" indent="0">
              <a:buNone/>
              <a:defRPr sz="827"/>
            </a:lvl5pPr>
            <a:lvl6pPr marL="1890751" indent="0">
              <a:buNone/>
              <a:defRPr sz="827"/>
            </a:lvl6pPr>
            <a:lvl7pPr marL="2268901" indent="0">
              <a:buNone/>
              <a:defRPr sz="827"/>
            </a:lvl7pPr>
            <a:lvl8pPr marL="2647051" indent="0">
              <a:buNone/>
              <a:defRPr sz="827"/>
            </a:lvl8pPr>
            <a:lvl9pPr marL="3025201" indent="0">
              <a:buNone/>
              <a:defRPr sz="827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8EFAE-01BF-431A-8188-E52CFA7393C4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2020. 02. 21.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E12C3-796F-40F9-89EE-D615B3650B18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409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83067-E0D5-45F5-9291-09AD7811113C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2020. 02. 21.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E12C3-796F-40F9-89EE-D615B3650B18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275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7652465" y="402652"/>
            <a:ext cx="2305764" cy="6409166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735172" y="402652"/>
            <a:ext cx="6783626" cy="6409166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9B30F-9F63-4C03-8F52-C6E84C71E31C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2020. 02. 21.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E12C3-796F-40F9-89EE-D615B3650B18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4760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802005" y="2349386"/>
            <a:ext cx="9089390" cy="1621111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604010" y="4285615"/>
            <a:ext cx="7485380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4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2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6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21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5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9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3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6D205-015F-4363-A4B7-CBBE470E1B11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2020. 02. 21.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50061-41B5-4056-9D0D-B4ECC50F73F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7311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D5966-E12F-40CB-A38D-04D3BB9E3ABF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2020. 02. 21.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50061-41B5-4056-9D0D-B4ECC50F73F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0410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4705" y="4859832"/>
            <a:ext cx="9089390" cy="1502066"/>
          </a:xfrm>
        </p:spPr>
        <p:txBody>
          <a:bodyPr anchor="t"/>
          <a:lstStyle>
            <a:lvl1pPr algn="l">
              <a:defRPr sz="4411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44705" y="3205459"/>
            <a:ext cx="9089390" cy="1654373"/>
          </a:xfrm>
        </p:spPr>
        <p:txBody>
          <a:bodyPr anchor="b"/>
          <a:lstStyle>
            <a:lvl1pPr marL="0" indent="0">
              <a:buNone/>
              <a:defRPr sz="2206">
                <a:solidFill>
                  <a:schemeClr val="tx1">
                    <a:tint val="75000"/>
                  </a:schemeClr>
                </a:solidFill>
              </a:defRPr>
            </a:lvl1pPr>
            <a:lvl2pPr marL="504200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2pPr>
            <a:lvl3pPr marL="1008400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2600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4pPr>
            <a:lvl5pPr marL="20168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5pPr>
            <a:lvl6pPr marL="25210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6pPr>
            <a:lvl7pPr marL="30252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7pPr>
            <a:lvl8pPr marL="35294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8pPr>
            <a:lvl9pPr marL="4033601" indent="0">
              <a:buNone/>
              <a:defRPr sz="15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238FF-433B-472A-A6B7-99A48439AF73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2020. 02. 21.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50061-41B5-4056-9D0D-B4ECC50F73F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203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344E9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534670" y="1764666"/>
            <a:ext cx="4722918" cy="4991131"/>
          </a:xfrm>
        </p:spPr>
        <p:txBody>
          <a:bodyPr/>
          <a:lstStyle>
            <a:lvl1pPr>
              <a:defRPr sz="3088"/>
            </a:lvl1pPr>
            <a:lvl2pPr>
              <a:defRPr sz="2647"/>
            </a:lvl2pPr>
            <a:lvl3pPr>
              <a:defRPr sz="2206"/>
            </a:lvl3pPr>
            <a:lvl4pPr>
              <a:defRPr sz="1985"/>
            </a:lvl4pPr>
            <a:lvl5pPr>
              <a:defRPr sz="1985"/>
            </a:lvl5pPr>
            <a:lvl6pPr>
              <a:defRPr sz="1985"/>
            </a:lvl6pPr>
            <a:lvl7pPr>
              <a:defRPr sz="1985"/>
            </a:lvl7pPr>
            <a:lvl8pPr>
              <a:defRPr sz="1985"/>
            </a:lvl8pPr>
            <a:lvl9pPr>
              <a:defRPr sz="1985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435812" y="1764666"/>
            <a:ext cx="4722918" cy="4991131"/>
          </a:xfrm>
        </p:spPr>
        <p:txBody>
          <a:bodyPr/>
          <a:lstStyle>
            <a:lvl1pPr>
              <a:defRPr sz="3088"/>
            </a:lvl1pPr>
            <a:lvl2pPr>
              <a:defRPr sz="2647"/>
            </a:lvl2pPr>
            <a:lvl3pPr>
              <a:defRPr sz="2206"/>
            </a:lvl3pPr>
            <a:lvl4pPr>
              <a:defRPr sz="1985"/>
            </a:lvl4pPr>
            <a:lvl5pPr>
              <a:defRPr sz="1985"/>
            </a:lvl5pPr>
            <a:lvl6pPr>
              <a:defRPr sz="1985"/>
            </a:lvl6pPr>
            <a:lvl7pPr>
              <a:defRPr sz="1985"/>
            </a:lvl7pPr>
            <a:lvl8pPr>
              <a:defRPr sz="1985"/>
            </a:lvl8pPr>
            <a:lvl9pPr>
              <a:defRPr sz="1985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39CB7-75AF-4CF6-9477-DF8BEFEF5C9E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2020. 02. 21.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50061-41B5-4056-9D0D-B4ECC50F73F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4272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34670" y="1692889"/>
            <a:ext cx="4724775" cy="705515"/>
          </a:xfrm>
        </p:spPr>
        <p:txBody>
          <a:bodyPr anchor="b"/>
          <a:lstStyle>
            <a:lvl1pPr marL="0" indent="0">
              <a:buNone/>
              <a:defRPr sz="2647" b="1"/>
            </a:lvl1pPr>
            <a:lvl2pPr marL="504200" indent="0">
              <a:buNone/>
              <a:defRPr sz="2206" b="1"/>
            </a:lvl2pPr>
            <a:lvl3pPr marL="1008400" indent="0">
              <a:buNone/>
              <a:defRPr sz="1985" b="1"/>
            </a:lvl3pPr>
            <a:lvl4pPr marL="1512600" indent="0">
              <a:buNone/>
              <a:defRPr sz="1764" b="1"/>
            </a:lvl4pPr>
            <a:lvl5pPr marL="2016801" indent="0">
              <a:buNone/>
              <a:defRPr sz="1764" b="1"/>
            </a:lvl5pPr>
            <a:lvl6pPr marL="2521001" indent="0">
              <a:buNone/>
              <a:defRPr sz="1764" b="1"/>
            </a:lvl6pPr>
            <a:lvl7pPr marL="3025201" indent="0">
              <a:buNone/>
              <a:defRPr sz="1764" b="1"/>
            </a:lvl7pPr>
            <a:lvl8pPr marL="3529401" indent="0">
              <a:buNone/>
              <a:defRPr sz="1764" b="1"/>
            </a:lvl8pPr>
            <a:lvl9pPr marL="4033601" indent="0">
              <a:buNone/>
              <a:defRPr sz="1764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34670" y="2398404"/>
            <a:ext cx="4724775" cy="4357393"/>
          </a:xfrm>
        </p:spPr>
        <p:txBody>
          <a:bodyPr/>
          <a:lstStyle>
            <a:lvl1pPr>
              <a:defRPr sz="2647"/>
            </a:lvl1pPr>
            <a:lvl2pPr>
              <a:defRPr sz="2206"/>
            </a:lvl2pPr>
            <a:lvl3pPr>
              <a:defRPr sz="1985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5432099" y="1692889"/>
            <a:ext cx="4726631" cy="705515"/>
          </a:xfrm>
        </p:spPr>
        <p:txBody>
          <a:bodyPr anchor="b"/>
          <a:lstStyle>
            <a:lvl1pPr marL="0" indent="0">
              <a:buNone/>
              <a:defRPr sz="2647" b="1"/>
            </a:lvl1pPr>
            <a:lvl2pPr marL="504200" indent="0">
              <a:buNone/>
              <a:defRPr sz="2206" b="1"/>
            </a:lvl2pPr>
            <a:lvl3pPr marL="1008400" indent="0">
              <a:buNone/>
              <a:defRPr sz="1985" b="1"/>
            </a:lvl3pPr>
            <a:lvl4pPr marL="1512600" indent="0">
              <a:buNone/>
              <a:defRPr sz="1764" b="1"/>
            </a:lvl4pPr>
            <a:lvl5pPr marL="2016801" indent="0">
              <a:buNone/>
              <a:defRPr sz="1764" b="1"/>
            </a:lvl5pPr>
            <a:lvl6pPr marL="2521001" indent="0">
              <a:buNone/>
              <a:defRPr sz="1764" b="1"/>
            </a:lvl6pPr>
            <a:lvl7pPr marL="3025201" indent="0">
              <a:buNone/>
              <a:defRPr sz="1764" b="1"/>
            </a:lvl7pPr>
            <a:lvl8pPr marL="3529401" indent="0">
              <a:buNone/>
              <a:defRPr sz="1764" b="1"/>
            </a:lvl8pPr>
            <a:lvl9pPr marL="4033601" indent="0">
              <a:buNone/>
              <a:defRPr sz="1764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5432099" y="2398404"/>
            <a:ext cx="4726631" cy="4357393"/>
          </a:xfrm>
        </p:spPr>
        <p:txBody>
          <a:bodyPr/>
          <a:lstStyle>
            <a:lvl1pPr>
              <a:defRPr sz="2647"/>
            </a:lvl1pPr>
            <a:lvl2pPr>
              <a:defRPr sz="2206"/>
            </a:lvl2pPr>
            <a:lvl3pPr>
              <a:defRPr sz="1985"/>
            </a:lvl3pPr>
            <a:lvl4pPr>
              <a:defRPr sz="1764"/>
            </a:lvl4pPr>
            <a:lvl5pPr>
              <a:defRPr sz="1764"/>
            </a:lvl5pPr>
            <a:lvl6pPr>
              <a:defRPr sz="1764"/>
            </a:lvl6pPr>
            <a:lvl7pPr>
              <a:defRPr sz="1764"/>
            </a:lvl7pPr>
            <a:lvl8pPr>
              <a:defRPr sz="1764"/>
            </a:lvl8pPr>
            <a:lvl9pPr>
              <a:defRPr sz="1764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3FC2-7C32-4F1D-A5BB-38D0C45E50AC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2020. 02. 21.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50061-41B5-4056-9D0D-B4ECC50F73F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9923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EE31F-03E9-4DB2-B4EF-0C20A1FA7EAD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2020. 02. 21.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50061-41B5-4056-9D0D-B4ECC50F73F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6150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E3374-94F7-4EB3-98F4-93924C5CF2FD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2020. 02. 21.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50061-41B5-4056-9D0D-B4ECC50F73F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2510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4671" y="301113"/>
            <a:ext cx="3518055" cy="1281483"/>
          </a:xfrm>
        </p:spPr>
        <p:txBody>
          <a:bodyPr anchor="b"/>
          <a:lstStyle>
            <a:lvl1pPr algn="l">
              <a:defRPr sz="2206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180822" y="301114"/>
            <a:ext cx="5977908" cy="6454683"/>
          </a:xfrm>
        </p:spPr>
        <p:txBody>
          <a:bodyPr/>
          <a:lstStyle>
            <a:lvl1pPr>
              <a:defRPr sz="3529"/>
            </a:lvl1pPr>
            <a:lvl2pPr>
              <a:defRPr sz="3088"/>
            </a:lvl2pPr>
            <a:lvl3pPr>
              <a:defRPr sz="2647"/>
            </a:lvl3pPr>
            <a:lvl4pPr>
              <a:defRPr sz="2206"/>
            </a:lvl4pPr>
            <a:lvl5pPr>
              <a:defRPr sz="2206"/>
            </a:lvl5pPr>
            <a:lvl6pPr>
              <a:defRPr sz="2206"/>
            </a:lvl6pPr>
            <a:lvl7pPr>
              <a:defRPr sz="2206"/>
            </a:lvl7pPr>
            <a:lvl8pPr>
              <a:defRPr sz="2206"/>
            </a:lvl8pPr>
            <a:lvl9pPr>
              <a:defRPr sz="2206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534671" y="1582597"/>
            <a:ext cx="3518055" cy="5173200"/>
          </a:xfrm>
        </p:spPr>
        <p:txBody>
          <a:bodyPr/>
          <a:lstStyle>
            <a:lvl1pPr marL="0" indent="0">
              <a:buNone/>
              <a:defRPr sz="1544"/>
            </a:lvl1pPr>
            <a:lvl2pPr marL="504200" indent="0">
              <a:buNone/>
              <a:defRPr sz="1323"/>
            </a:lvl2pPr>
            <a:lvl3pPr marL="1008400" indent="0">
              <a:buNone/>
              <a:defRPr sz="1103"/>
            </a:lvl3pPr>
            <a:lvl4pPr marL="1512600" indent="0">
              <a:buNone/>
              <a:defRPr sz="993"/>
            </a:lvl4pPr>
            <a:lvl5pPr marL="2016801" indent="0">
              <a:buNone/>
              <a:defRPr sz="993"/>
            </a:lvl5pPr>
            <a:lvl6pPr marL="2521001" indent="0">
              <a:buNone/>
              <a:defRPr sz="993"/>
            </a:lvl6pPr>
            <a:lvl7pPr marL="3025201" indent="0">
              <a:buNone/>
              <a:defRPr sz="993"/>
            </a:lvl7pPr>
            <a:lvl8pPr marL="3529401" indent="0">
              <a:buNone/>
              <a:defRPr sz="993"/>
            </a:lvl8pPr>
            <a:lvl9pPr marL="4033601" indent="0">
              <a:buNone/>
              <a:defRPr sz="993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56040-EEF3-47E3-AE9D-535A66C6E4D6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2020. 02. 21.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50061-41B5-4056-9D0D-B4ECC50F73F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935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95981" y="5293995"/>
            <a:ext cx="6416040" cy="624986"/>
          </a:xfrm>
        </p:spPr>
        <p:txBody>
          <a:bodyPr anchor="b"/>
          <a:lstStyle>
            <a:lvl1pPr algn="l">
              <a:defRPr sz="2206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095981" y="675755"/>
            <a:ext cx="6416040" cy="4537710"/>
          </a:xfrm>
        </p:spPr>
        <p:txBody>
          <a:bodyPr/>
          <a:lstStyle>
            <a:lvl1pPr marL="0" indent="0">
              <a:buNone/>
              <a:defRPr sz="3529"/>
            </a:lvl1pPr>
            <a:lvl2pPr marL="504200" indent="0">
              <a:buNone/>
              <a:defRPr sz="3088"/>
            </a:lvl2pPr>
            <a:lvl3pPr marL="1008400" indent="0">
              <a:buNone/>
              <a:defRPr sz="2647"/>
            </a:lvl3pPr>
            <a:lvl4pPr marL="1512600" indent="0">
              <a:buNone/>
              <a:defRPr sz="2206"/>
            </a:lvl4pPr>
            <a:lvl5pPr marL="2016801" indent="0">
              <a:buNone/>
              <a:defRPr sz="2206"/>
            </a:lvl5pPr>
            <a:lvl6pPr marL="2521001" indent="0">
              <a:buNone/>
              <a:defRPr sz="2206"/>
            </a:lvl6pPr>
            <a:lvl7pPr marL="3025201" indent="0">
              <a:buNone/>
              <a:defRPr sz="2206"/>
            </a:lvl7pPr>
            <a:lvl8pPr marL="3529401" indent="0">
              <a:buNone/>
              <a:defRPr sz="2206"/>
            </a:lvl8pPr>
            <a:lvl9pPr marL="4033601" indent="0">
              <a:buNone/>
              <a:defRPr sz="2206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095981" y="5918981"/>
            <a:ext cx="6416040" cy="887584"/>
          </a:xfrm>
        </p:spPr>
        <p:txBody>
          <a:bodyPr/>
          <a:lstStyle>
            <a:lvl1pPr marL="0" indent="0">
              <a:buNone/>
              <a:defRPr sz="1544"/>
            </a:lvl1pPr>
            <a:lvl2pPr marL="504200" indent="0">
              <a:buNone/>
              <a:defRPr sz="1323"/>
            </a:lvl2pPr>
            <a:lvl3pPr marL="1008400" indent="0">
              <a:buNone/>
              <a:defRPr sz="1103"/>
            </a:lvl3pPr>
            <a:lvl4pPr marL="1512600" indent="0">
              <a:buNone/>
              <a:defRPr sz="993"/>
            </a:lvl4pPr>
            <a:lvl5pPr marL="2016801" indent="0">
              <a:buNone/>
              <a:defRPr sz="993"/>
            </a:lvl5pPr>
            <a:lvl6pPr marL="2521001" indent="0">
              <a:buNone/>
              <a:defRPr sz="993"/>
            </a:lvl6pPr>
            <a:lvl7pPr marL="3025201" indent="0">
              <a:buNone/>
              <a:defRPr sz="993"/>
            </a:lvl7pPr>
            <a:lvl8pPr marL="3529401" indent="0">
              <a:buNone/>
              <a:defRPr sz="993"/>
            </a:lvl8pPr>
            <a:lvl9pPr marL="4033601" indent="0">
              <a:buNone/>
              <a:defRPr sz="993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5A8D1-EBBD-40E5-AE2C-C55A23E2B0B1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2020. 02. 21.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50061-41B5-4056-9D0D-B4ECC50F73F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9997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644-C5AA-408F-BFC2-5B8A6288E1D9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2020. 02. 21.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50061-41B5-4056-9D0D-B4ECC50F73F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7691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7752715" y="302865"/>
            <a:ext cx="2406015" cy="6452932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534670" y="302865"/>
            <a:ext cx="7039822" cy="6452932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12D81-B54B-4A8D-8B12-A71E13BD6CEE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2020. 02. 21.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50061-41B5-4056-9D0D-B4ECC50F73F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657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344E9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344E9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336675" y="1237717"/>
            <a:ext cx="8020050" cy="2632992"/>
          </a:xfrm>
        </p:spPr>
        <p:txBody>
          <a:bodyPr anchor="b"/>
          <a:lstStyle>
            <a:lvl1pPr algn="ctr">
              <a:defRPr sz="4963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36675" y="3972247"/>
            <a:ext cx="8020050" cy="1825938"/>
          </a:xfrm>
        </p:spPr>
        <p:txBody>
          <a:bodyPr/>
          <a:lstStyle>
            <a:lvl1pPr marL="0" indent="0" algn="ctr">
              <a:buNone/>
              <a:defRPr sz="1985"/>
            </a:lvl1pPr>
            <a:lvl2pPr marL="378150" indent="0" algn="ctr">
              <a:buNone/>
              <a:defRPr sz="1654"/>
            </a:lvl2pPr>
            <a:lvl3pPr marL="756300" indent="0" algn="ctr">
              <a:buNone/>
              <a:defRPr sz="1489"/>
            </a:lvl3pPr>
            <a:lvl4pPr marL="1134450" indent="0" algn="ctr">
              <a:buNone/>
              <a:defRPr sz="1323"/>
            </a:lvl4pPr>
            <a:lvl5pPr marL="1512600" indent="0" algn="ctr">
              <a:buNone/>
              <a:defRPr sz="1323"/>
            </a:lvl5pPr>
            <a:lvl6pPr marL="1890751" indent="0" algn="ctr">
              <a:buNone/>
              <a:defRPr sz="1323"/>
            </a:lvl6pPr>
            <a:lvl7pPr marL="2268901" indent="0" algn="ctr">
              <a:buNone/>
              <a:defRPr sz="1323"/>
            </a:lvl7pPr>
            <a:lvl8pPr marL="2647051" indent="0" algn="ctr">
              <a:buNone/>
              <a:defRPr sz="1323"/>
            </a:lvl8pPr>
            <a:lvl9pPr marL="3025201" indent="0" algn="ctr">
              <a:buNone/>
              <a:defRPr sz="1323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4C9FF-D4A4-4FB2-B475-DECDDF289EA3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2020. 02. 21.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E12C3-796F-40F9-89EE-D615B3650B18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280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38A06-8685-46D1-9935-113F16979E08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2020. 02. 21.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54"/>
            </a:lvl1pPr>
          </a:lstStyle>
          <a:p>
            <a:fld id="{A79E12C3-796F-40F9-89EE-D615B3650B18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199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9602" y="1885463"/>
            <a:ext cx="9223058" cy="3145935"/>
          </a:xfrm>
        </p:spPr>
        <p:txBody>
          <a:bodyPr anchor="b"/>
          <a:lstStyle>
            <a:lvl1pPr>
              <a:defRPr sz="4963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9602" y="5061159"/>
            <a:ext cx="9223058" cy="1654373"/>
          </a:xfrm>
        </p:spPr>
        <p:txBody>
          <a:bodyPr/>
          <a:lstStyle>
            <a:lvl1pPr marL="0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1pPr>
            <a:lvl2pPr marL="378150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2pPr>
            <a:lvl3pPr marL="756300" indent="0">
              <a:buNone/>
              <a:defRPr sz="1489">
                <a:solidFill>
                  <a:schemeClr val="tx1">
                    <a:tint val="75000"/>
                  </a:schemeClr>
                </a:solidFill>
              </a:defRPr>
            </a:lvl3pPr>
            <a:lvl4pPr marL="113445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260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9075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890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705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520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B600D-A9BD-4951-9D1B-3406DA4CD90A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2020. 02. 21.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E12C3-796F-40F9-89EE-D615B3650B18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63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735171" y="2013259"/>
            <a:ext cx="4544695" cy="479855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413534" y="2013259"/>
            <a:ext cx="4544695" cy="479855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FF7F-EA8F-45D0-B9C3-9C3B431EA079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2020. 02. 21.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E12C3-796F-40F9-89EE-D615B3650B18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417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7340" y="388016"/>
            <a:ext cx="10078719" cy="33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344E9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1140" y="1153200"/>
            <a:ext cx="10231119" cy="1911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7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735171" y="402654"/>
            <a:ext cx="9223058" cy="1461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35171" y="2013259"/>
            <a:ext cx="9223058" cy="4798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735171" y="7009643"/>
            <a:ext cx="2406015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3AEB4-8558-4800-B19C-CB2CFECDA5A9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2020. 02. 21.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542189" y="7009643"/>
            <a:ext cx="3609023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7552214" y="7009643"/>
            <a:ext cx="2406015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E12C3-796F-40F9-89EE-D615B3650B18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479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hdr="0" ftr="0" dt="0"/>
  <p:txStyles>
    <p:titleStyle>
      <a:lvl1pPr algn="l" defTabSz="756300" rtl="0" eaLnBrk="1" latinLnBrk="0" hangingPunct="1">
        <a:lnSpc>
          <a:spcPct val="90000"/>
        </a:lnSpc>
        <a:spcBef>
          <a:spcPct val="0"/>
        </a:spcBef>
        <a:buNone/>
        <a:defRPr sz="363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075" indent="-189075" algn="l" defTabSz="75630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6" kern="1200">
          <a:solidFill>
            <a:schemeClr val="tx1"/>
          </a:solidFill>
          <a:latin typeface="+mn-lt"/>
          <a:ea typeface="+mn-ea"/>
          <a:cs typeface="+mn-cs"/>
        </a:defRPr>
      </a:lvl1pPr>
      <a:lvl2pPr marL="567225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945375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323525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4pPr>
      <a:lvl5pPr marL="170167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5pPr>
      <a:lvl6pPr marL="207982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6pPr>
      <a:lvl7pPr marL="245797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7pPr>
      <a:lvl8pPr marL="283612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8pPr>
      <a:lvl9pPr marL="321427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1pPr>
      <a:lvl2pPr marL="37815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2pPr>
      <a:lvl3pPr marL="75630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3pPr>
      <a:lvl4pPr marL="113445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4pPr>
      <a:lvl5pPr marL="151260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5pPr>
      <a:lvl6pPr marL="189075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6pPr>
      <a:lvl7pPr marL="226890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7pPr>
      <a:lvl8pPr marL="264705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8pPr>
      <a:lvl9pPr marL="302520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534670" y="302865"/>
            <a:ext cx="9624060" cy="1260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34670" y="1764666"/>
            <a:ext cx="9624060" cy="4991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534670" y="7009642"/>
            <a:ext cx="2495127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92D78-F45D-49CD-A8D5-BF49AE427422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2020. 02. 21.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653579" y="7009642"/>
            <a:ext cx="3386243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7663603" y="7009642"/>
            <a:ext cx="2495127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50061-41B5-4056-9D0D-B4ECC50F73F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848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 ftr="0" dt="0"/>
  <p:txStyles>
    <p:titleStyle>
      <a:lvl1pPr algn="ctr" defTabSz="1008400" rtl="0" eaLnBrk="1" latinLnBrk="0" hangingPunct="1">
        <a:spcBef>
          <a:spcPct val="0"/>
        </a:spcBef>
        <a:buNone/>
        <a:defRPr sz="485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8150" indent="-378150" algn="l" defTabSz="1008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529" kern="1200">
          <a:solidFill>
            <a:schemeClr val="tx1"/>
          </a:solidFill>
          <a:latin typeface="+mn-lt"/>
          <a:ea typeface="+mn-ea"/>
          <a:cs typeface="+mn-cs"/>
        </a:defRPr>
      </a:lvl1pPr>
      <a:lvl2pPr marL="819325" indent="-315125" algn="l" defTabSz="1008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088" kern="1200">
          <a:solidFill>
            <a:schemeClr val="tx1"/>
          </a:solidFill>
          <a:latin typeface="+mn-lt"/>
          <a:ea typeface="+mn-ea"/>
          <a:cs typeface="+mn-cs"/>
        </a:defRPr>
      </a:lvl2pPr>
      <a:lvl3pPr marL="1260500" indent="-252100" algn="l" defTabSz="1008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47" kern="1200">
          <a:solidFill>
            <a:schemeClr val="tx1"/>
          </a:solidFill>
          <a:latin typeface="+mn-lt"/>
          <a:ea typeface="+mn-ea"/>
          <a:cs typeface="+mn-cs"/>
        </a:defRPr>
      </a:lvl3pPr>
      <a:lvl4pPr marL="1764701" indent="-252100" algn="l" defTabSz="1008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6" kern="1200">
          <a:solidFill>
            <a:schemeClr val="tx1"/>
          </a:solidFill>
          <a:latin typeface="+mn-lt"/>
          <a:ea typeface="+mn-ea"/>
          <a:cs typeface="+mn-cs"/>
        </a:defRPr>
      </a:lvl4pPr>
      <a:lvl5pPr marL="2268901" indent="-252100" algn="l" defTabSz="1008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206" kern="1200">
          <a:solidFill>
            <a:schemeClr val="tx1"/>
          </a:solidFill>
          <a:latin typeface="+mn-lt"/>
          <a:ea typeface="+mn-ea"/>
          <a:cs typeface="+mn-cs"/>
        </a:defRPr>
      </a:lvl5pPr>
      <a:lvl6pPr marL="2773101" indent="-252100" algn="l" defTabSz="1008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6" kern="1200">
          <a:solidFill>
            <a:schemeClr val="tx1"/>
          </a:solidFill>
          <a:latin typeface="+mn-lt"/>
          <a:ea typeface="+mn-ea"/>
          <a:cs typeface="+mn-cs"/>
        </a:defRPr>
      </a:lvl6pPr>
      <a:lvl7pPr marL="3277301" indent="-252100" algn="l" defTabSz="1008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6" kern="1200">
          <a:solidFill>
            <a:schemeClr val="tx1"/>
          </a:solidFill>
          <a:latin typeface="+mn-lt"/>
          <a:ea typeface="+mn-ea"/>
          <a:cs typeface="+mn-cs"/>
        </a:defRPr>
      </a:lvl7pPr>
      <a:lvl8pPr marL="3781501" indent="-252100" algn="l" defTabSz="1008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6" kern="1200">
          <a:solidFill>
            <a:schemeClr val="tx1"/>
          </a:solidFill>
          <a:latin typeface="+mn-lt"/>
          <a:ea typeface="+mn-ea"/>
          <a:cs typeface="+mn-cs"/>
        </a:defRPr>
      </a:lvl8pPr>
      <a:lvl9pPr marL="4285701" indent="-252100" algn="l" defTabSz="1008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200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400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600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8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10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52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94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36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27469033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media" Target="../media/media2.mp4"/><Relationship Id="rId7" Type="http://schemas.microsoft.com/office/2007/relationships/hdphoto" Target="../media/hdphoto1.wdp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17.png"/><Relationship Id="rId4" Type="http://schemas.openxmlformats.org/officeDocument/2006/relationships/video" Target="../media/media2.mp4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27469033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97513" y="1472515"/>
            <a:ext cx="2484120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25" dirty="0">
                <a:latin typeface="Arial"/>
                <a:cs typeface="Arial"/>
              </a:rPr>
              <a:t>Bioreguláció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97472" y="2447875"/>
            <a:ext cx="6112510" cy="14071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25" dirty="0">
                <a:latin typeface="Arial"/>
                <a:cs typeface="Arial"/>
              </a:rPr>
              <a:t>Szabályozá</a:t>
            </a:r>
            <a:r>
              <a:rPr sz="3200" b="1" spc="-20" dirty="0">
                <a:latin typeface="Arial"/>
                <a:cs typeface="Arial"/>
              </a:rPr>
              <a:t>s</a:t>
            </a:r>
            <a:r>
              <a:rPr sz="3200" b="1" spc="-25" dirty="0">
                <a:latin typeface="Arial"/>
                <a:cs typeface="Arial"/>
              </a:rPr>
              <a:t> é</a:t>
            </a:r>
            <a:r>
              <a:rPr sz="3200" b="1" spc="-5" dirty="0">
                <a:latin typeface="Arial"/>
                <a:cs typeface="Arial"/>
              </a:rPr>
              <a:t>l</a:t>
            </a:r>
            <a:r>
              <a:rPr sz="3200" b="1" spc="-20" dirty="0">
                <a:latin typeface="Arial"/>
                <a:cs typeface="Arial"/>
              </a:rPr>
              <a:t>ő</a:t>
            </a:r>
            <a:r>
              <a:rPr sz="3200" b="1" spc="-15" dirty="0">
                <a:latin typeface="Arial"/>
                <a:cs typeface="Arial"/>
              </a:rPr>
              <a:t> </a:t>
            </a:r>
            <a:r>
              <a:rPr sz="3200" b="1" spc="-25" dirty="0">
                <a:latin typeface="Arial"/>
                <a:cs typeface="Arial"/>
              </a:rPr>
              <a:t>rendszerekben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200" b="1" spc="-20" dirty="0">
                <a:latin typeface="Arial"/>
                <a:cs typeface="Arial"/>
              </a:rPr>
              <a:t>P-loop</a:t>
            </a:r>
            <a:r>
              <a:rPr sz="3200" b="1" spc="-140" dirty="0">
                <a:latin typeface="Arial"/>
                <a:cs typeface="Arial"/>
              </a:rPr>
              <a:t> </a:t>
            </a:r>
            <a:r>
              <a:rPr sz="3200" b="1" spc="-265" dirty="0">
                <a:latin typeface="Arial"/>
                <a:cs typeface="Arial"/>
              </a:rPr>
              <a:t>A</a:t>
            </a:r>
            <a:r>
              <a:rPr sz="3200" b="1" spc="-20" dirty="0">
                <a:latin typeface="Arial"/>
                <a:cs typeface="Arial"/>
              </a:rPr>
              <a:t>TPázok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89075" y="6440606"/>
            <a:ext cx="129667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20</a:t>
            </a:r>
            <a:r>
              <a:rPr lang="en-US" sz="1800" b="1" dirty="0">
                <a:latin typeface="Arial"/>
                <a:cs typeface="Arial"/>
              </a:rPr>
              <a:t>20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tavasz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754515" y="4365497"/>
            <a:ext cx="4895850" cy="15735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zövegdoboz 5"/>
          <p:cNvSpPr txBox="1"/>
          <p:nvPr/>
        </p:nvSpPr>
        <p:spPr>
          <a:xfrm>
            <a:off x="789542" y="7203309"/>
            <a:ext cx="8328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</a:t>
            </a:r>
            <a:r>
              <a:rPr lang="hu-HU" dirty="0" err="1"/>
              <a:t>öszönet</a:t>
            </a:r>
            <a:r>
              <a:rPr lang="hu-HU" dirty="0"/>
              <a:t> </a:t>
            </a:r>
            <a:r>
              <a:rPr lang="en-US" dirty="0"/>
              <a:t>Prof. </a:t>
            </a:r>
            <a:r>
              <a:rPr lang="hu-HU" dirty="0"/>
              <a:t>Kovács Mihály</a:t>
            </a:r>
            <a:r>
              <a:rPr lang="en-US" dirty="0" err="1"/>
              <a:t>nak</a:t>
            </a:r>
            <a:r>
              <a:rPr lang="hu-HU" dirty="0"/>
              <a:t> (ELTE TTK, Biokémiai Tanszék)</a:t>
            </a:r>
            <a:r>
              <a:rPr lang="en-US" dirty="0"/>
              <a:t> </a:t>
            </a:r>
            <a:r>
              <a:rPr lang="en-US" dirty="0" err="1"/>
              <a:t>többi</a:t>
            </a:r>
            <a:r>
              <a:rPr lang="en-US" dirty="0"/>
              <a:t> </a:t>
            </a:r>
            <a:r>
              <a:rPr lang="en-US" dirty="0" err="1"/>
              <a:t>dia</a:t>
            </a:r>
            <a:r>
              <a:rPr lang="en-US" dirty="0"/>
              <a:t> </a:t>
            </a:r>
            <a:r>
              <a:rPr lang="en-US" dirty="0" err="1"/>
              <a:t>kidolgozásáért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8898" y="208028"/>
            <a:ext cx="9873625" cy="977990"/>
          </a:xfrm>
        </p:spPr>
        <p:txBody>
          <a:bodyPr>
            <a:normAutofit/>
          </a:bodyPr>
          <a:lstStyle/>
          <a:p>
            <a:r>
              <a:rPr lang="hu-HU" dirty="0"/>
              <a:t>KRAS működése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1" r="31868"/>
          <a:stretch/>
        </p:blipFill>
        <p:spPr>
          <a:xfrm>
            <a:off x="3123253" y="1224915"/>
            <a:ext cx="4087653" cy="5544392"/>
          </a:xfrm>
          <a:prstGeom prst="rect">
            <a:avLst/>
          </a:prstGeom>
        </p:spPr>
      </p:pic>
      <p:sp>
        <p:nvSpPr>
          <p:cNvPr id="5" name="Derékszögű háromszög 4"/>
          <p:cNvSpPr/>
          <p:nvPr/>
        </p:nvSpPr>
        <p:spPr>
          <a:xfrm rot="20247595">
            <a:off x="3478048" y="3023658"/>
            <a:ext cx="283015" cy="25028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08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98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Derékszögű háromszög 5"/>
          <p:cNvSpPr/>
          <p:nvPr/>
        </p:nvSpPr>
        <p:spPr>
          <a:xfrm rot="20247595" flipH="1" flipV="1">
            <a:off x="6495583" y="4525361"/>
            <a:ext cx="283015" cy="25028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08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98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3123253" y="1224915"/>
            <a:ext cx="238226" cy="3176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08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98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468898" y="6992359"/>
            <a:ext cx="9809224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008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985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  <a:hlinkClick r:id="rId3" tooltip="Nature reviews. Drug discovery."/>
              </a:rPr>
              <a:t>Nat</a:t>
            </a:r>
            <a:r>
              <a:rPr kumimoji="0" lang="hu-HU" sz="1985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  <a:hlinkClick r:id="rId3" tooltip="Nature reviews. Drug discovery."/>
              </a:rPr>
              <a:t> </a:t>
            </a:r>
            <a:r>
              <a:rPr kumimoji="0" lang="hu-HU" sz="1985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  <a:hlinkClick r:id="rId3" tooltip="Nature reviews. Drug discovery."/>
              </a:rPr>
              <a:t>Rev</a:t>
            </a:r>
            <a:r>
              <a:rPr kumimoji="0" lang="hu-HU" sz="1985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  <a:hlinkClick r:id="rId3" tooltip="Nature reviews. Drug discovery."/>
              </a:rPr>
              <a:t> </a:t>
            </a:r>
            <a:r>
              <a:rPr kumimoji="0" lang="hu-HU" sz="1985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  <a:hlinkClick r:id="rId3" tooltip="Nature reviews. Drug discovery."/>
              </a:rPr>
              <a:t>Drug</a:t>
            </a:r>
            <a:r>
              <a:rPr kumimoji="0" lang="hu-HU" sz="1985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  <a:hlinkClick r:id="rId3" tooltip="Nature reviews. Drug discovery."/>
              </a:rPr>
              <a:t> </a:t>
            </a:r>
            <a:r>
              <a:rPr kumimoji="0" lang="hu-HU" sz="1985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  <a:hlinkClick r:id="rId3" tooltip="Nature reviews. Drug discovery."/>
              </a:rPr>
              <a:t>Discov</a:t>
            </a:r>
            <a:r>
              <a:rPr kumimoji="0" lang="hu-HU" sz="1985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  <a:hlinkClick r:id="rId3" tooltip="Nature reviews. Drug discovery."/>
              </a:rPr>
              <a:t>.</a:t>
            </a:r>
            <a:r>
              <a:rPr kumimoji="0" lang="hu-HU" sz="198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 2016 </a:t>
            </a:r>
            <a:r>
              <a:rPr kumimoji="0" lang="hu-HU" sz="198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Nov</a:t>
            </a:r>
            <a:r>
              <a:rPr kumimoji="0" lang="hu-HU" sz="198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;15(11):771-785. </a:t>
            </a:r>
            <a:r>
              <a:rPr kumimoji="0" lang="hu-HU" sz="198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doi</a:t>
            </a:r>
            <a:r>
              <a:rPr kumimoji="0" lang="hu-HU" sz="198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: 10.1038/nrd.2016.139. </a:t>
            </a:r>
            <a:r>
              <a:rPr kumimoji="0" lang="hu-HU" sz="198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Epub</a:t>
            </a:r>
            <a:r>
              <a:rPr kumimoji="0" lang="hu-HU" sz="198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2016 </a:t>
            </a:r>
            <a:r>
              <a:rPr kumimoji="0" lang="hu-HU" sz="198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Jul</a:t>
            </a:r>
            <a:r>
              <a:rPr kumimoji="0" lang="hu-HU" sz="198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29.</a:t>
            </a:r>
          </a:p>
        </p:txBody>
      </p:sp>
      <p:sp>
        <p:nvSpPr>
          <p:cNvPr id="11" name="Lekerekített téglalap 10"/>
          <p:cNvSpPr/>
          <p:nvPr/>
        </p:nvSpPr>
        <p:spPr>
          <a:xfrm>
            <a:off x="6175952" y="1944015"/>
            <a:ext cx="2678719" cy="120478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008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98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RAS-GTP </a:t>
            </a:r>
          </a:p>
          <a:p>
            <a:pPr marL="0" marR="0" lvl="0" indent="0" algn="ctr" defTabSz="1008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98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switch</a:t>
            </a:r>
            <a:r>
              <a:rPr kumimoji="0" lang="hu-HU" sz="198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 és </a:t>
            </a:r>
            <a:r>
              <a:rPr kumimoji="0" lang="hu-HU" sz="198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switch</a:t>
            </a:r>
            <a:r>
              <a:rPr kumimoji="0" lang="hu-HU" sz="198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 kötődik: RAF, PI3K </a:t>
            </a:r>
            <a:r>
              <a:rPr kumimoji="0" lang="hu-HU" sz="198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stb</a:t>
            </a:r>
            <a:endParaRPr kumimoji="0" lang="hu-HU" sz="198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2705218" y="5029579"/>
            <a:ext cx="1483419" cy="70326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1008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98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GDP / GTP</a:t>
            </a:r>
          </a:p>
          <a:p>
            <a:pPr marL="0" marR="0" lvl="0" indent="0" algn="l" defTabSz="1008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98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kicserélődés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5758869" y="1338905"/>
            <a:ext cx="1740605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008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985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GTP-hydrolysis</a:t>
            </a:r>
            <a:endParaRPr kumimoji="0" lang="hu-HU" sz="198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008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D50061-41B5-4056-9D0D-B4ECC50F73F4}" type="slidenum">
              <a:rPr kumimoji="0" lang="hu-HU" sz="1323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1008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hu-HU" sz="132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274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" t="7580" r="47332" b="3489"/>
          <a:stretch/>
        </p:blipFill>
        <p:spPr>
          <a:xfrm>
            <a:off x="5979639" y="4112162"/>
            <a:ext cx="2963517" cy="3300131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08990" y="50514"/>
            <a:ext cx="9075420" cy="1260475"/>
          </a:xfrm>
        </p:spPr>
        <p:txBody>
          <a:bodyPr/>
          <a:lstStyle/>
          <a:p>
            <a:r>
              <a:rPr lang="en-US" dirty="0"/>
              <a:t>K</a:t>
            </a:r>
            <a:r>
              <a:rPr lang="hu-HU" dirty="0"/>
              <a:t>RAS </a:t>
            </a:r>
            <a:r>
              <a:rPr lang="hu-HU" dirty="0" err="1"/>
              <a:t>On</a:t>
            </a:r>
            <a:r>
              <a:rPr lang="hu-HU" dirty="0"/>
              <a:t> / </a:t>
            </a:r>
            <a:r>
              <a:rPr lang="hu-HU" dirty="0" err="1"/>
              <a:t>off</a:t>
            </a:r>
            <a:endParaRPr lang="hu-HU" dirty="0"/>
          </a:p>
        </p:txBody>
      </p:sp>
      <p:grpSp>
        <p:nvGrpSpPr>
          <p:cNvPr id="11" name="Csoportba foglalás 10"/>
          <p:cNvGrpSpPr/>
          <p:nvPr/>
        </p:nvGrpSpPr>
        <p:grpSpPr>
          <a:xfrm>
            <a:off x="320986" y="1383834"/>
            <a:ext cx="3761417" cy="2361389"/>
            <a:chOff x="251520" y="1628800"/>
            <a:chExt cx="3410857" cy="214131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8207" b="100000" l="3324" r="29841">
                          <a14:backgroundMark x1="13656" y1="89216" x2="14162" y2="94118"/>
                          <a14:backgroundMark x1="12789" y1="93838" x2="14595" y2="94258"/>
                          <a14:backgroundMark x1="13223" y1="95098" x2="15318" y2="94258"/>
                          <a14:backgroundMark x1="15246" y1="93978" x2="15390" y2="92857"/>
                          <a14:backgroundMark x1="12861" y1="93417" x2="13512" y2="946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03" t="68514" r="70823"/>
            <a:stretch/>
          </p:blipFill>
          <p:spPr bwMode="auto">
            <a:xfrm>
              <a:off x="251520" y="1628800"/>
              <a:ext cx="3410857" cy="2141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Szövegdoboz 3"/>
            <p:cNvSpPr txBox="1"/>
            <p:nvPr/>
          </p:nvSpPr>
          <p:spPr>
            <a:xfrm>
              <a:off x="1392370" y="3140968"/>
              <a:ext cx="506146" cy="3299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008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764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G12</a:t>
              </a:r>
            </a:p>
          </p:txBody>
        </p:sp>
      </p:grpSp>
      <p:grpSp>
        <p:nvGrpSpPr>
          <p:cNvPr id="13" name="Csoportba foglalás 12"/>
          <p:cNvGrpSpPr/>
          <p:nvPr/>
        </p:nvGrpSpPr>
        <p:grpSpPr>
          <a:xfrm>
            <a:off x="5766858" y="1024699"/>
            <a:ext cx="4117552" cy="2720524"/>
            <a:chOff x="3923928" y="1465968"/>
            <a:chExt cx="3733800" cy="2466974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3165" b="100000" l="35477" r="65390">
                          <a14:backgroundMark x1="46749" y1="92997" x2="49205" y2="92997"/>
                          <a14:backgroundMark x1="46965" y1="93838" x2="48916" y2="93838"/>
                          <a14:backgroundMark x1="48627" y1="94118" x2="49422" y2="932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05" t="63726" r="36272"/>
            <a:stretch/>
          </p:blipFill>
          <p:spPr bwMode="auto">
            <a:xfrm>
              <a:off x="3923928" y="1465968"/>
              <a:ext cx="3733800" cy="2466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Szövegdoboz 8"/>
            <p:cNvSpPr txBox="1"/>
            <p:nvPr/>
          </p:nvSpPr>
          <p:spPr>
            <a:xfrm>
              <a:off x="5345244" y="3306470"/>
              <a:ext cx="506145" cy="3299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008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764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G12</a:t>
              </a:r>
            </a:p>
          </p:txBody>
        </p:sp>
      </p:grpSp>
      <p:sp>
        <p:nvSpPr>
          <p:cNvPr id="14" name="Dia számának hely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008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D50061-41B5-4056-9D0D-B4ECC50F73F4}" type="slidenum">
              <a:rPr kumimoji="0" lang="hu-HU" sz="1323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1008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hu-HU" sz="132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138005" y="3763343"/>
            <a:ext cx="269670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008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GTP (GDP-P) </a:t>
            </a:r>
            <a:r>
              <a:rPr kumimoji="0" lang="hu-HU" sz="19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kötött</a:t>
            </a:r>
            <a:r>
              <a:rPr kumimoji="0" lang="en-US" sz="19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(ON)</a:t>
            </a:r>
          </a:p>
        </p:txBody>
      </p:sp>
      <p:sp>
        <p:nvSpPr>
          <p:cNvPr id="16" name="Szövegdoboz 15"/>
          <p:cNvSpPr txBox="1"/>
          <p:nvPr/>
        </p:nvSpPr>
        <p:spPr>
          <a:xfrm>
            <a:off x="6935127" y="3763343"/>
            <a:ext cx="1987788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008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GDP </a:t>
            </a:r>
            <a:r>
              <a:rPr kumimoji="0" lang="hu-HU" sz="19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kötött</a:t>
            </a:r>
            <a:r>
              <a:rPr kumimoji="0" lang="en-US" sz="19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(OFF) </a:t>
            </a:r>
          </a:p>
        </p:txBody>
      </p:sp>
      <p:sp>
        <p:nvSpPr>
          <p:cNvPr id="17" name="Jobbra nyíl 16"/>
          <p:cNvSpPr/>
          <p:nvPr/>
        </p:nvSpPr>
        <p:spPr>
          <a:xfrm>
            <a:off x="4644663" y="2109204"/>
            <a:ext cx="1122195" cy="693804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08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8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GAP</a:t>
            </a:r>
          </a:p>
        </p:txBody>
      </p:sp>
      <p:sp>
        <p:nvSpPr>
          <p:cNvPr id="19" name="Balra nyíl 18"/>
          <p:cNvSpPr/>
          <p:nvPr/>
        </p:nvSpPr>
        <p:spPr>
          <a:xfrm>
            <a:off x="4521974" y="3051419"/>
            <a:ext cx="1086586" cy="693312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08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8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GEF</a:t>
            </a:r>
          </a:p>
        </p:txBody>
      </p:sp>
      <p:sp>
        <p:nvSpPr>
          <p:cNvPr id="18" name="Könnycsepp 17"/>
          <p:cNvSpPr/>
          <p:nvPr/>
        </p:nvSpPr>
        <p:spPr>
          <a:xfrm rot="1917426">
            <a:off x="2898570" y="1321190"/>
            <a:ext cx="1241272" cy="950446"/>
          </a:xfrm>
          <a:prstGeom prst="teardrop">
            <a:avLst>
              <a:gd name="adj" fmla="val 105351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1008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Effektor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0" r="47000"/>
          <a:stretch/>
        </p:blipFill>
        <p:spPr>
          <a:xfrm>
            <a:off x="965849" y="4338698"/>
            <a:ext cx="2889550" cy="314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884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08990" y="50514"/>
            <a:ext cx="9075420" cy="1260475"/>
          </a:xfrm>
        </p:spPr>
        <p:txBody>
          <a:bodyPr/>
          <a:lstStyle/>
          <a:p>
            <a:r>
              <a:rPr lang="en-US" dirty="0"/>
              <a:t>K</a:t>
            </a:r>
            <a:r>
              <a:rPr lang="hu-HU" dirty="0"/>
              <a:t>RAS </a:t>
            </a:r>
            <a:r>
              <a:rPr lang="hu-HU" dirty="0" err="1"/>
              <a:t>On</a:t>
            </a:r>
            <a:r>
              <a:rPr lang="hu-HU" dirty="0"/>
              <a:t> / </a:t>
            </a:r>
            <a:r>
              <a:rPr lang="hu-HU" dirty="0" err="1"/>
              <a:t>Off</a:t>
            </a:r>
            <a:endParaRPr lang="hu-HU" dirty="0"/>
          </a:p>
        </p:txBody>
      </p:sp>
      <p:grpSp>
        <p:nvGrpSpPr>
          <p:cNvPr id="11" name="Csoportba foglalás 10"/>
          <p:cNvGrpSpPr/>
          <p:nvPr/>
        </p:nvGrpSpPr>
        <p:grpSpPr>
          <a:xfrm>
            <a:off x="320986" y="1383834"/>
            <a:ext cx="3761417" cy="2361389"/>
            <a:chOff x="251520" y="1628800"/>
            <a:chExt cx="3410857" cy="214131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8207" b="100000" l="3324" r="29841">
                          <a14:backgroundMark x1="13656" y1="89216" x2="14162" y2="94118"/>
                          <a14:backgroundMark x1="12789" y1="93838" x2="14595" y2="94258"/>
                          <a14:backgroundMark x1="13223" y1="95098" x2="15318" y2="94258"/>
                          <a14:backgroundMark x1="15246" y1="93978" x2="15390" y2="92857"/>
                          <a14:backgroundMark x1="12861" y1="93417" x2="13512" y2="946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03" t="68514" r="70823"/>
            <a:stretch/>
          </p:blipFill>
          <p:spPr bwMode="auto">
            <a:xfrm>
              <a:off x="251520" y="1628800"/>
              <a:ext cx="3410857" cy="2141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Szövegdoboz 3"/>
            <p:cNvSpPr txBox="1"/>
            <p:nvPr/>
          </p:nvSpPr>
          <p:spPr>
            <a:xfrm>
              <a:off x="1392370" y="3140968"/>
              <a:ext cx="506146" cy="3299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008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764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G12</a:t>
              </a:r>
            </a:p>
          </p:txBody>
        </p:sp>
      </p:grpSp>
      <p:grpSp>
        <p:nvGrpSpPr>
          <p:cNvPr id="13" name="Csoportba foglalás 12"/>
          <p:cNvGrpSpPr/>
          <p:nvPr/>
        </p:nvGrpSpPr>
        <p:grpSpPr>
          <a:xfrm>
            <a:off x="5766858" y="1024699"/>
            <a:ext cx="4117552" cy="2720524"/>
            <a:chOff x="3923928" y="1465968"/>
            <a:chExt cx="3733800" cy="2466974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3165" b="100000" l="35477" r="65390">
                          <a14:backgroundMark x1="46749" y1="92997" x2="49205" y2="92997"/>
                          <a14:backgroundMark x1="46965" y1="93838" x2="48916" y2="93838"/>
                          <a14:backgroundMark x1="48627" y1="94118" x2="49422" y2="932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405" t="63726" r="36272"/>
            <a:stretch/>
          </p:blipFill>
          <p:spPr bwMode="auto">
            <a:xfrm>
              <a:off x="3923928" y="1465968"/>
              <a:ext cx="3733800" cy="2466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Szövegdoboz 8"/>
            <p:cNvSpPr txBox="1"/>
            <p:nvPr/>
          </p:nvSpPr>
          <p:spPr>
            <a:xfrm>
              <a:off x="5345244" y="3306470"/>
              <a:ext cx="506145" cy="3299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008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u-HU" sz="1764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G12</a:t>
              </a:r>
            </a:p>
          </p:txBody>
        </p:sp>
      </p:grpSp>
      <p:sp>
        <p:nvSpPr>
          <p:cNvPr id="14" name="Dia számának hely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008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D50061-41B5-4056-9D0D-B4ECC50F73F4}" type="slidenum">
              <a:rPr kumimoji="0" lang="hu-HU" sz="1323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1008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hu-HU" sz="132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138005" y="3931407"/>
            <a:ext cx="269670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008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GTP (GDP-P) </a:t>
            </a:r>
            <a:r>
              <a:rPr kumimoji="0" lang="hu-HU" sz="19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kötött</a:t>
            </a:r>
            <a:r>
              <a:rPr kumimoji="0" lang="en-US" sz="19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(ON)</a:t>
            </a:r>
          </a:p>
        </p:txBody>
      </p:sp>
      <p:sp>
        <p:nvSpPr>
          <p:cNvPr id="16" name="Szövegdoboz 15"/>
          <p:cNvSpPr txBox="1"/>
          <p:nvPr/>
        </p:nvSpPr>
        <p:spPr>
          <a:xfrm>
            <a:off x="6935127" y="3931407"/>
            <a:ext cx="1987788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008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GDP </a:t>
            </a:r>
            <a:r>
              <a:rPr kumimoji="0" lang="hu-HU" sz="19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kötött</a:t>
            </a:r>
            <a:r>
              <a:rPr kumimoji="0" lang="en-US" sz="19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(OFF) </a:t>
            </a:r>
          </a:p>
        </p:txBody>
      </p:sp>
      <p:sp>
        <p:nvSpPr>
          <p:cNvPr id="17" name="Jobbra nyíl 16"/>
          <p:cNvSpPr/>
          <p:nvPr/>
        </p:nvSpPr>
        <p:spPr>
          <a:xfrm>
            <a:off x="4644663" y="2109204"/>
            <a:ext cx="1122195" cy="693804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08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8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GAP</a:t>
            </a:r>
          </a:p>
        </p:txBody>
      </p:sp>
      <p:sp>
        <p:nvSpPr>
          <p:cNvPr id="19" name="Balra nyíl 18"/>
          <p:cNvSpPr/>
          <p:nvPr/>
        </p:nvSpPr>
        <p:spPr>
          <a:xfrm>
            <a:off x="4521974" y="3051419"/>
            <a:ext cx="1086586" cy="693312"/>
          </a:xfrm>
          <a:prstGeom prst="lef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08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85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GEF</a:t>
            </a:r>
          </a:p>
        </p:txBody>
      </p:sp>
      <p:sp>
        <p:nvSpPr>
          <p:cNvPr id="24" name="Könnycsepp 23"/>
          <p:cNvSpPr/>
          <p:nvPr/>
        </p:nvSpPr>
        <p:spPr>
          <a:xfrm rot="1917426">
            <a:off x="2898570" y="1321190"/>
            <a:ext cx="1241272" cy="950446"/>
          </a:xfrm>
          <a:prstGeom prst="teardrop">
            <a:avLst>
              <a:gd name="adj" fmla="val 105351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1008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Effektor</a:t>
            </a:r>
          </a:p>
        </p:txBody>
      </p:sp>
      <p:pic>
        <p:nvPicPr>
          <p:cNvPr id="3" name="2017-04-21_18-13-08-Rasmoving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31312" y="4338697"/>
            <a:ext cx="3130180" cy="3256227"/>
          </a:xfrm>
          <a:prstGeom prst="rect">
            <a:avLst/>
          </a:prstGeom>
        </p:spPr>
      </p:pic>
      <p:pic>
        <p:nvPicPr>
          <p:cNvPr id="5" name="2017-04-21_18-13-08-Rasmoving2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250040" y="4292469"/>
            <a:ext cx="3151188" cy="3214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81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222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1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6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RAS </a:t>
            </a:r>
            <a:r>
              <a:rPr lang="hu-HU" dirty="0" err="1"/>
              <a:t>Izoformák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610044" y="6798961"/>
            <a:ext cx="9075420" cy="512698"/>
          </a:xfrm>
        </p:spPr>
        <p:txBody>
          <a:bodyPr>
            <a:normAutofit fontScale="25000" lnSpcReduction="20000"/>
          </a:bodyPr>
          <a:lstStyle/>
          <a:p>
            <a:r>
              <a:rPr lang="en-US"/>
              <a:t>Cancer Res. 2012 May 15;72(10):2457-67. doi: 10.1158/0008-5472.CAN-11-2612.</a:t>
            </a:r>
          </a:p>
          <a:p>
            <a:r>
              <a:rPr lang="en-US"/>
              <a:t>A comprehensive survey of Ras mutations in cancer.</a:t>
            </a:r>
          </a:p>
          <a:p>
            <a:r>
              <a:rPr lang="en-US"/>
              <a:t>Prior IA, Lewis PD, Mattos C.</a:t>
            </a:r>
          </a:p>
          <a:p>
            <a:r>
              <a:rPr lang="en-US"/>
              <a:t>PMID: 22589270 PMCID: PMC3354961 DOI: 10.1158/0008-5472.CAN-11-2612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71" y="1557978"/>
            <a:ext cx="9052606" cy="5113307"/>
          </a:xfrm>
          <a:prstGeom prst="rect">
            <a:avLst/>
          </a:prstGeom>
        </p:spPr>
      </p:pic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008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D50061-41B5-4056-9D0D-B4ECC50F73F4}" type="slidenum">
              <a:rPr kumimoji="0" lang="hu-HU" sz="1323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1008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hu-HU" sz="132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628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0359969-C9D2-4732-8F3A-E56B65BF2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50061-41B5-4056-9D0D-B4ECC50F73F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918E5C3-5842-42F5-92A0-707B8EF02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" y="200025"/>
            <a:ext cx="9220200" cy="692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282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97364" y="2972095"/>
            <a:ext cx="4671173" cy="1260475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Izoform</a:t>
            </a:r>
            <a:r>
              <a:rPr lang="hu-HU" dirty="0" err="1"/>
              <a:t>ák</a:t>
            </a:r>
            <a:r>
              <a:rPr lang="hu-HU" dirty="0"/>
              <a:t> előfordulási gyakorisága különböző tumorokban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00863" y="6367675"/>
            <a:ext cx="5522187" cy="1283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Proc Natl </a:t>
            </a:r>
            <a:r>
              <a:rPr lang="en-US" sz="1800" dirty="0" err="1"/>
              <a:t>Acad</a:t>
            </a:r>
            <a:r>
              <a:rPr lang="en-US" sz="1800" dirty="0"/>
              <a:t> Sci U S A. 2015 Jan 20;112(3):779-84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008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D50061-41B5-4056-9D0D-B4ECC50F73F4}" type="slidenum">
              <a:rPr kumimoji="0" lang="hu-HU" sz="1323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1008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hu-HU" sz="132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3074" name="Picture 2" descr="Fig. 1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19" r="46775"/>
          <a:stretch/>
        </p:blipFill>
        <p:spPr bwMode="auto">
          <a:xfrm>
            <a:off x="629721" y="1228080"/>
            <a:ext cx="3910276" cy="618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ig. 1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4" t="32199" r="51525" b="64280"/>
          <a:stretch/>
        </p:blipFill>
        <p:spPr bwMode="auto">
          <a:xfrm>
            <a:off x="4719266" y="1378470"/>
            <a:ext cx="2532155" cy="36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0890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kerekített téglalap 6"/>
          <p:cNvSpPr/>
          <p:nvPr/>
        </p:nvSpPr>
        <p:spPr>
          <a:xfrm>
            <a:off x="5710837" y="602227"/>
            <a:ext cx="1036391" cy="68625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008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98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Lekerekített téglalap 5"/>
          <p:cNvSpPr/>
          <p:nvPr/>
        </p:nvSpPr>
        <p:spPr>
          <a:xfrm>
            <a:off x="4240283" y="602227"/>
            <a:ext cx="1400528" cy="68625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008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98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C12 mutáció RAS-GAP szerkezetre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95" b="24933"/>
          <a:stretch/>
        </p:blipFill>
        <p:spPr>
          <a:xfrm>
            <a:off x="682942" y="1618380"/>
            <a:ext cx="4467684" cy="431985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18" b="21769"/>
          <a:stretch/>
        </p:blipFill>
        <p:spPr>
          <a:xfrm>
            <a:off x="5386069" y="1618379"/>
            <a:ext cx="4092188" cy="4501927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359209" y="5902273"/>
            <a:ext cx="8575553" cy="17217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008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647" b="0" i="0" u="none" strike="noStrike" kern="1200" cap="none" spc="0" normalizeH="0" baseline="0" noProof="0" dirty="0">
                <a:ln>
                  <a:noFill/>
                </a:ln>
                <a:solidFill>
                  <a:srgbClr val="D60093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G12 pozíció </a:t>
            </a:r>
            <a:r>
              <a:rPr kumimoji="0" lang="hu-HU" sz="2647" b="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a RAS fehérjében</a:t>
            </a:r>
          </a:p>
          <a:p>
            <a:pPr marL="0" marR="0" lvl="0" indent="0" algn="l" defTabSz="1008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6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Cisztein mutáns </a:t>
            </a:r>
            <a:r>
              <a:rPr lang="en-US" sz="2647" dirty="0">
                <a:solidFill>
                  <a:prstClr val="black"/>
                </a:solidFill>
                <a:latin typeface="Calibri"/>
                <a:cs typeface="Arial" charset="0"/>
              </a:rPr>
              <a:t>(</a:t>
            </a:r>
            <a:r>
              <a:rPr kumimoji="0" lang="hu-HU" sz="26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két </a:t>
            </a:r>
            <a:r>
              <a:rPr kumimoji="0" lang="hu-HU" sz="264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conformer</a:t>
            </a:r>
            <a:r>
              <a:rPr kumimoji="0" lang="en-US" sz="26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a </a:t>
            </a:r>
            <a:r>
              <a:rPr kumimoji="0" lang="en-US" sz="264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bal</a:t>
            </a:r>
            <a:r>
              <a:rPr kumimoji="0" lang="en-US" sz="26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</a:t>
            </a:r>
            <a:r>
              <a:rPr kumimoji="0" lang="en-US" sz="264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és</a:t>
            </a:r>
            <a:r>
              <a:rPr kumimoji="0" lang="en-US" sz="26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a </a:t>
            </a:r>
            <a:r>
              <a:rPr kumimoji="0" lang="en-US" sz="264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jobboldali</a:t>
            </a:r>
            <a:r>
              <a:rPr kumimoji="0" lang="en-US" sz="26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</a:t>
            </a:r>
            <a:r>
              <a:rPr kumimoji="0" lang="en-US" sz="264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ábrán</a:t>
            </a:r>
            <a:r>
              <a:rPr kumimoji="0" lang="hu-HU" sz="26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) – </a:t>
            </a:r>
          </a:p>
          <a:p>
            <a:pPr marL="0" marR="0" lvl="0" indent="0" algn="l" defTabSz="1008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47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piros</a:t>
            </a:r>
            <a:r>
              <a:rPr kumimoji="0" lang="en-US" sz="2647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</a:t>
            </a:r>
            <a:r>
              <a:rPr kumimoji="0" lang="en-US" sz="2647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korongok</a:t>
            </a:r>
            <a:r>
              <a:rPr kumimoji="0" lang="en-US" sz="2647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</a:t>
            </a:r>
            <a:r>
              <a:rPr kumimoji="0" lang="hu-HU" sz="264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sztérikus</a:t>
            </a:r>
            <a:r>
              <a:rPr kumimoji="0" lang="hu-HU" sz="26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ütközés </a:t>
            </a:r>
            <a:r>
              <a:rPr kumimoji="0" lang="hu-HU" sz="2647" b="0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GAP</a:t>
            </a:r>
            <a:r>
              <a:rPr kumimoji="0" lang="hu-HU" sz="264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-pal</a:t>
            </a:r>
            <a:endParaRPr kumimoji="0" lang="hu-HU" sz="264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0" marR="0" lvl="0" indent="0" algn="l" defTabSz="1008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6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Bármi, ami </a:t>
            </a:r>
            <a:r>
              <a:rPr kumimoji="0" lang="hu-HU" sz="264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glicinn</a:t>
            </a:r>
            <a:r>
              <a:rPr kumimoji="0" lang="en-US" sz="26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é</a:t>
            </a:r>
            <a:r>
              <a:rPr kumimoji="0" lang="hu-HU" sz="26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l nagyobb, ugyanezt fogja eredményezni</a:t>
            </a:r>
            <a:r>
              <a:rPr kumimoji="0" lang="en-US" sz="264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3133866" y="3871891"/>
            <a:ext cx="12162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008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985" b="0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Arg-finger</a:t>
            </a:r>
            <a:endParaRPr kumimoji="0" lang="hu-HU" sz="1985" b="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8021708" y="3889782"/>
            <a:ext cx="12162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008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985" b="0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Arg-finger</a:t>
            </a:r>
            <a:endParaRPr kumimoji="0" lang="hu-HU" sz="1985" b="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11" name="Dia számának hely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008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D50061-41B5-4056-9D0D-B4ECC50F73F4}" type="slidenum">
              <a:rPr kumimoji="0" lang="hu-HU" sz="1323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1008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hu-HU" sz="132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2171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8898" y="366845"/>
            <a:ext cx="9873625" cy="977990"/>
          </a:xfrm>
        </p:spPr>
        <p:txBody>
          <a:bodyPr>
            <a:normAutofit fontScale="90000"/>
          </a:bodyPr>
          <a:lstStyle/>
          <a:p>
            <a:r>
              <a:rPr lang="hu-HU" dirty="0"/>
              <a:t>KRAS működése és a G12 mutáció hatása</a:t>
            </a:r>
            <a:br>
              <a:rPr lang="hu-HU" dirty="0"/>
            </a:b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1" r="31868"/>
          <a:stretch/>
        </p:blipFill>
        <p:spPr>
          <a:xfrm>
            <a:off x="343944" y="1224915"/>
            <a:ext cx="4087653" cy="5544392"/>
          </a:xfrm>
          <a:prstGeom prst="rect">
            <a:avLst/>
          </a:prstGeom>
        </p:spPr>
      </p:pic>
      <p:sp>
        <p:nvSpPr>
          <p:cNvPr id="5" name="Derékszögű háromszög 4"/>
          <p:cNvSpPr/>
          <p:nvPr/>
        </p:nvSpPr>
        <p:spPr>
          <a:xfrm rot="20247595">
            <a:off x="698740" y="3023658"/>
            <a:ext cx="283015" cy="25028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08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98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Derékszögű háromszög 5"/>
          <p:cNvSpPr/>
          <p:nvPr/>
        </p:nvSpPr>
        <p:spPr>
          <a:xfrm rot="20247595" flipH="1" flipV="1">
            <a:off x="3716274" y="4525361"/>
            <a:ext cx="283015" cy="25028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08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98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343944" y="1224915"/>
            <a:ext cx="238226" cy="3176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08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98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468898" y="6992359"/>
            <a:ext cx="9809224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008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985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  <a:hlinkClick r:id="rId3" tooltip="Nature reviews. Drug discovery."/>
              </a:rPr>
              <a:t>Nat</a:t>
            </a:r>
            <a:r>
              <a:rPr kumimoji="0" lang="hu-HU" sz="1985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  <a:hlinkClick r:id="rId3" tooltip="Nature reviews. Drug discovery."/>
              </a:rPr>
              <a:t> </a:t>
            </a:r>
            <a:r>
              <a:rPr kumimoji="0" lang="hu-HU" sz="1985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  <a:hlinkClick r:id="rId3" tooltip="Nature reviews. Drug discovery."/>
              </a:rPr>
              <a:t>Rev</a:t>
            </a:r>
            <a:r>
              <a:rPr kumimoji="0" lang="hu-HU" sz="1985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  <a:hlinkClick r:id="rId3" tooltip="Nature reviews. Drug discovery."/>
              </a:rPr>
              <a:t> </a:t>
            </a:r>
            <a:r>
              <a:rPr kumimoji="0" lang="hu-HU" sz="1985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  <a:hlinkClick r:id="rId3" tooltip="Nature reviews. Drug discovery."/>
              </a:rPr>
              <a:t>Drug</a:t>
            </a:r>
            <a:r>
              <a:rPr kumimoji="0" lang="hu-HU" sz="1985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  <a:hlinkClick r:id="rId3" tooltip="Nature reviews. Drug discovery."/>
              </a:rPr>
              <a:t> </a:t>
            </a:r>
            <a:r>
              <a:rPr kumimoji="0" lang="hu-HU" sz="1985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  <a:hlinkClick r:id="rId3" tooltip="Nature reviews. Drug discovery."/>
              </a:rPr>
              <a:t>Discov</a:t>
            </a:r>
            <a:r>
              <a:rPr kumimoji="0" lang="hu-HU" sz="1985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  <a:hlinkClick r:id="rId3" tooltip="Nature reviews. Drug discovery."/>
              </a:rPr>
              <a:t>.</a:t>
            </a:r>
            <a:r>
              <a:rPr kumimoji="0" lang="hu-HU" sz="198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 2016 </a:t>
            </a:r>
            <a:r>
              <a:rPr kumimoji="0" lang="hu-HU" sz="198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Nov</a:t>
            </a:r>
            <a:r>
              <a:rPr kumimoji="0" lang="hu-HU" sz="198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;15(11):771-785. </a:t>
            </a:r>
            <a:r>
              <a:rPr kumimoji="0" lang="hu-HU" sz="198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doi</a:t>
            </a:r>
            <a:r>
              <a:rPr kumimoji="0" lang="hu-HU" sz="198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: 10.1038/nrd.2016.139. </a:t>
            </a:r>
            <a:r>
              <a:rPr kumimoji="0" lang="hu-HU" sz="198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Epub</a:t>
            </a:r>
            <a:r>
              <a:rPr kumimoji="0" lang="hu-HU" sz="198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2016 </a:t>
            </a:r>
            <a:r>
              <a:rPr kumimoji="0" lang="hu-HU" sz="198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Jul</a:t>
            </a:r>
            <a:r>
              <a:rPr kumimoji="0" lang="hu-HU" sz="198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29.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5267292" y="1423403"/>
            <a:ext cx="4936813" cy="497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08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98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A GTP foszfátot koordináló </a:t>
            </a:r>
            <a:r>
              <a:rPr kumimoji="0" lang="hu-HU" sz="198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P-loopban</a:t>
            </a:r>
            <a:r>
              <a:rPr kumimoji="0" lang="hu-HU" sz="198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lévő G12-es pozíciójának mutációja </a:t>
            </a:r>
          </a:p>
          <a:p>
            <a:pPr marL="0" marR="0" lvl="0" indent="0" algn="l" defTabSz="1008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98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0" marR="0" lvl="0" indent="0" algn="l" defTabSz="1008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98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0" marR="0" lvl="0" indent="0" algn="l" defTabSz="1008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98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KRas-GAP</a:t>
            </a:r>
            <a:r>
              <a:rPr kumimoji="0" lang="hu-HU" sz="198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kölcsönhatás </a:t>
            </a:r>
            <a:r>
              <a:rPr kumimoji="0" lang="hu-HU" sz="198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sztérikus</a:t>
            </a:r>
            <a:r>
              <a:rPr kumimoji="0" lang="hu-HU" sz="198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gátlás következtében nem tud létre jönni</a:t>
            </a:r>
          </a:p>
          <a:p>
            <a:pPr marL="0" marR="0" lvl="0" indent="0" algn="l" defTabSz="1008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98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0" marR="0" lvl="0" indent="0" algn="l" defTabSz="1008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98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0" marR="0" lvl="0" indent="0" algn="l" defTabSz="1008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98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0" marR="0" lvl="0" indent="0" algn="l" defTabSz="1008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98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jelentősen csökken a GTP hidrolízis sebessége, mivel nincs ott a GAP reakciót elősegítő </a:t>
            </a:r>
            <a:r>
              <a:rPr kumimoji="0" lang="hu-HU" sz="198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Arg-fingere</a:t>
            </a:r>
            <a:r>
              <a:rPr kumimoji="0" lang="hu-HU" sz="198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. </a:t>
            </a:r>
          </a:p>
          <a:p>
            <a:pPr marL="0" marR="0" lvl="0" indent="0" algn="l" defTabSz="1008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98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0" marR="0" lvl="0" indent="0" algn="l" defTabSz="1008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98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0" marR="0" lvl="0" indent="0" algn="l" defTabSz="1008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98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A kapcsoló bekapcsolt állapotban marad</a:t>
            </a:r>
          </a:p>
          <a:p>
            <a:pPr marL="0" marR="0" lvl="0" indent="0" algn="l" defTabSz="1008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98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onkogén</a:t>
            </a:r>
            <a:r>
              <a:rPr kumimoji="0" lang="hu-HU" sz="198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transzformáció </a:t>
            </a:r>
          </a:p>
        </p:txBody>
      </p:sp>
      <p:sp>
        <p:nvSpPr>
          <p:cNvPr id="11" name="Lekerekített téglalap 10"/>
          <p:cNvSpPr/>
          <p:nvPr/>
        </p:nvSpPr>
        <p:spPr>
          <a:xfrm>
            <a:off x="3440888" y="2034431"/>
            <a:ext cx="1588179" cy="120478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008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98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RAS-GTP </a:t>
            </a:r>
            <a:r>
              <a:rPr kumimoji="0" lang="hu-HU" sz="198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interaction</a:t>
            </a:r>
            <a:r>
              <a:rPr kumimoji="0" lang="hu-HU" sz="198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hu-HU" sz="198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with</a:t>
            </a:r>
            <a:r>
              <a:rPr kumimoji="0" lang="hu-HU" sz="198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RAF, PI3K </a:t>
            </a:r>
            <a:r>
              <a:rPr kumimoji="0" lang="hu-HU" sz="198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ect</a:t>
            </a:r>
            <a:r>
              <a:rPr kumimoji="0" lang="hu-HU" sz="198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sp>
        <p:nvSpPr>
          <p:cNvPr id="3" name="Lefelé nyíl 2"/>
          <p:cNvSpPr/>
          <p:nvPr/>
        </p:nvSpPr>
        <p:spPr>
          <a:xfrm>
            <a:off x="7014285" y="2234458"/>
            <a:ext cx="555862" cy="364165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08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98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Lefelé nyíl 11"/>
          <p:cNvSpPr/>
          <p:nvPr/>
        </p:nvSpPr>
        <p:spPr>
          <a:xfrm>
            <a:off x="7014285" y="3547521"/>
            <a:ext cx="555862" cy="364165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08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98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Lefelé nyíl 12"/>
          <p:cNvSpPr/>
          <p:nvPr/>
        </p:nvSpPr>
        <p:spPr>
          <a:xfrm>
            <a:off x="7024898" y="5131375"/>
            <a:ext cx="555862" cy="364165"/>
          </a:xfrm>
          <a:prstGeom prst="down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08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98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348350" y="5051966"/>
            <a:ext cx="1404039" cy="100873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1008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985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Nucleotide</a:t>
            </a:r>
            <a:r>
              <a:rPr kumimoji="0" lang="hu-HU" sz="198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</a:t>
            </a:r>
          </a:p>
          <a:p>
            <a:pPr marL="0" marR="0" lvl="0" indent="0" algn="l" defTabSz="1008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98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Exchange</a:t>
            </a:r>
          </a:p>
          <a:p>
            <a:pPr marL="0" marR="0" lvl="0" indent="0" algn="l" defTabSz="1008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98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GDP </a:t>
            </a:r>
            <a:r>
              <a:rPr kumimoji="0" lang="hu-HU" sz="1985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to</a:t>
            </a:r>
            <a:r>
              <a:rPr kumimoji="0" lang="hu-HU" sz="198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GTP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2979560" y="1338905"/>
            <a:ext cx="1740605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008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985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GTP-hydrolysis</a:t>
            </a:r>
            <a:endParaRPr kumimoji="0" lang="hu-HU" sz="198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008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D50061-41B5-4056-9D0D-B4ECC50F73F4}" type="slidenum">
              <a:rPr kumimoji="0" lang="hu-HU" sz="1323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1008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hu-HU" sz="132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2979561" y="3239214"/>
            <a:ext cx="1983326" cy="124146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08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98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95439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0396" y="84360"/>
            <a:ext cx="9075420" cy="1260475"/>
          </a:xfrm>
        </p:spPr>
        <p:txBody>
          <a:bodyPr>
            <a:normAutofit fontScale="90000"/>
          </a:bodyPr>
          <a:lstStyle/>
          <a:p>
            <a:r>
              <a:rPr lang="hu-HU" dirty="0" err="1"/>
              <a:t>KRAS-inhibitor</a:t>
            </a:r>
            <a:r>
              <a:rPr lang="hu-HU" dirty="0"/>
              <a:t> tervezési stratégiák</a:t>
            </a:r>
            <a:br>
              <a:rPr lang="hu-HU" dirty="0"/>
            </a:b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1" r="31868"/>
          <a:stretch/>
        </p:blipFill>
        <p:spPr>
          <a:xfrm>
            <a:off x="343944" y="1224915"/>
            <a:ext cx="4087653" cy="5544392"/>
          </a:xfrm>
          <a:prstGeom prst="rect">
            <a:avLst/>
          </a:prstGeom>
        </p:spPr>
      </p:pic>
      <p:sp>
        <p:nvSpPr>
          <p:cNvPr id="5" name="Derékszögű háromszög 4"/>
          <p:cNvSpPr/>
          <p:nvPr/>
        </p:nvSpPr>
        <p:spPr>
          <a:xfrm rot="20247595">
            <a:off x="698740" y="3023658"/>
            <a:ext cx="283015" cy="25028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08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98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Derékszögű háromszög 5"/>
          <p:cNvSpPr/>
          <p:nvPr/>
        </p:nvSpPr>
        <p:spPr>
          <a:xfrm rot="20247595" flipH="1" flipV="1">
            <a:off x="3716274" y="4525361"/>
            <a:ext cx="283015" cy="25028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08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98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343944" y="1224915"/>
            <a:ext cx="238226" cy="3176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08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98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5108474" y="795955"/>
            <a:ext cx="5234049" cy="5590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08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98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1) Az </a:t>
            </a:r>
            <a:r>
              <a:rPr kumimoji="0" lang="hu-HU" sz="198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allosztérikus</a:t>
            </a:r>
            <a:r>
              <a:rPr kumimoji="0" lang="hu-HU" sz="198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inhibitorok</a:t>
            </a:r>
            <a:r>
              <a:rPr kumimoji="0" lang="en-US" sz="198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, </a:t>
            </a:r>
            <a:r>
              <a:rPr kumimoji="0" lang="en-US" sz="198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melyek</a:t>
            </a:r>
            <a:r>
              <a:rPr kumimoji="0" lang="en-US" sz="198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g</a:t>
            </a:r>
            <a:r>
              <a:rPr kumimoji="0" lang="hu-HU" sz="198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á</a:t>
            </a:r>
            <a:r>
              <a:rPr kumimoji="0" lang="en-US" sz="198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tolj</a:t>
            </a:r>
            <a:r>
              <a:rPr kumimoji="0" lang="hu-HU" sz="198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á</a:t>
            </a:r>
            <a:r>
              <a:rPr kumimoji="0" lang="en-US" sz="198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k </a:t>
            </a:r>
            <a:r>
              <a:rPr kumimoji="0" lang="en-US" sz="198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az</a:t>
            </a:r>
            <a:r>
              <a:rPr kumimoji="0" lang="en-US" sz="198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</a:t>
            </a:r>
            <a:r>
              <a:rPr kumimoji="0" lang="en-US" sz="198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effe</a:t>
            </a:r>
            <a:r>
              <a:rPr kumimoji="0" lang="hu-HU" sz="198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k</a:t>
            </a:r>
            <a:r>
              <a:rPr kumimoji="0" lang="en-US" sz="198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tor k</a:t>
            </a:r>
            <a:r>
              <a:rPr kumimoji="0" lang="hu-HU" sz="198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ötő</a:t>
            </a:r>
            <a:r>
              <a:rPr kumimoji="0" lang="en-US" sz="198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d</a:t>
            </a:r>
            <a:r>
              <a:rPr kumimoji="0" lang="hu-HU" sz="198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é</a:t>
            </a:r>
            <a:r>
              <a:rPr kumimoji="0" lang="en-US" sz="198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st</a:t>
            </a:r>
            <a:r>
              <a:rPr kumimoji="0" lang="en-US" sz="198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</a:t>
            </a:r>
          </a:p>
          <a:p>
            <a:pPr marL="0" marR="0" lvl="0" indent="0" algn="l" defTabSz="1008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98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a rendszer sajátosságai miatt nem </a:t>
            </a:r>
            <a:r>
              <a:rPr kumimoji="0" lang="en-US" sz="198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jók</a:t>
            </a:r>
            <a:r>
              <a:rPr kumimoji="0" lang="en-US" sz="198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!</a:t>
            </a:r>
            <a:endParaRPr kumimoji="0" lang="hu-HU" sz="198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0" marR="0" lvl="0" indent="0" algn="l" defTabSz="1008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98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(flexibilis kötőhely, és a nagy felületen bekötődő fehérje partnerrel nehezen </a:t>
            </a:r>
            <a:r>
              <a:rPr kumimoji="0" lang="hu-HU" sz="198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konkurrál</a:t>
            </a:r>
            <a:r>
              <a:rPr kumimoji="0" lang="hu-HU" sz="198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egy kis molekula, ráadásul mivel </a:t>
            </a:r>
            <a:r>
              <a:rPr kumimoji="0" lang="hu-HU" sz="198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allosztérikus</a:t>
            </a:r>
            <a:r>
              <a:rPr kumimoji="0" lang="hu-HU" sz="198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nehezen lehet mutáns-specifikus)</a:t>
            </a:r>
            <a:br>
              <a:rPr kumimoji="0" lang="hu-HU" sz="198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</a:br>
            <a:endParaRPr kumimoji="0" lang="hu-HU" sz="198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0" marR="0" lvl="0" indent="0" algn="l" defTabSz="1008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98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2) a GTP-t nem lehet kiszorítani mert nagyon kicsi a </a:t>
            </a:r>
            <a:r>
              <a:rPr kumimoji="0" lang="hu-HU" sz="198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Kd</a:t>
            </a:r>
            <a:r>
              <a:rPr kumimoji="0" lang="hu-HU" sz="198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-ja</a:t>
            </a:r>
            <a:endParaRPr lang="en-US" sz="1985" dirty="0">
              <a:solidFill>
                <a:prstClr val="black"/>
              </a:solidFill>
              <a:latin typeface="Calibri"/>
              <a:cs typeface="Arial" charset="0"/>
            </a:endParaRPr>
          </a:p>
          <a:p>
            <a:pPr marL="0" marR="0" lvl="0" indent="0" algn="l" defTabSz="1008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98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0" marR="0" lvl="0" indent="0" algn="l" defTabSz="1008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98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A GDP kötött </a:t>
            </a:r>
            <a:r>
              <a:rPr kumimoji="0" lang="hu-HU" sz="198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Ras</a:t>
            </a:r>
            <a:r>
              <a:rPr kumimoji="0" lang="hu-HU" sz="198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lesz tehát a </a:t>
            </a:r>
            <a:r>
              <a:rPr kumimoji="0" lang="hu-HU" sz="198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target</a:t>
            </a:r>
            <a:r>
              <a:rPr kumimoji="0" lang="hu-HU" sz="198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, ezért olyan mutánst kell vizsgálni</a:t>
            </a:r>
            <a:r>
              <a:rPr kumimoji="0" lang="en-US" sz="198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,</a:t>
            </a:r>
            <a:r>
              <a:rPr kumimoji="0" lang="hu-HU" sz="198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aminek van </a:t>
            </a:r>
            <a:r>
              <a:rPr kumimoji="0" lang="hu-HU" sz="198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GTPáz</a:t>
            </a:r>
            <a:r>
              <a:rPr kumimoji="0" lang="hu-HU" sz="198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aktivitása (G12C közel </a:t>
            </a:r>
            <a:r>
              <a:rPr kumimoji="0" lang="hu-HU" sz="198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wt</a:t>
            </a:r>
            <a:r>
              <a:rPr kumimoji="0" lang="hu-HU" sz="198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aktivitás, G12D csökkent aktivitás, G12V praktikusan inaktív?)</a:t>
            </a:r>
            <a:br>
              <a:rPr kumimoji="0" lang="hu-HU" sz="198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</a:br>
            <a:endParaRPr kumimoji="0" lang="hu-HU" sz="198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0" marR="0" lvl="0" indent="0" algn="l" defTabSz="1008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98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3) G12C-re kovalens inhibitor</a:t>
            </a:r>
            <a:r>
              <a:rPr kumimoji="0" lang="en-US" sz="198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</a:t>
            </a:r>
            <a:r>
              <a:rPr kumimoji="0" lang="hu-HU" sz="198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ARS853</a:t>
            </a:r>
            <a:endParaRPr kumimoji="0" lang="en-US" sz="198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0" marR="0" lvl="0" indent="0" algn="l" defTabSz="1008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98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GDP kötött </a:t>
            </a:r>
            <a:r>
              <a:rPr kumimoji="0" lang="hu-HU" sz="198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Ras</a:t>
            </a:r>
            <a:r>
              <a:rPr kumimoji="0" lang="en-US" sz="198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-t </a:t>
            </a:r>
            <a:r>
              <a:rPr kumimoji="0" lang="en-US" sz="198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stabiliz</a:t>
            </a:r>
            <a:r>
              <a:rPr kumimoji="0" lang="hu-HU" sz="198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á</a:t>
            </a:r>
            <a:r>
              <a:rPr kumimoji="0" lang="en-US" sz="198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lja</a:t>
            </a:r>
            <a:endParaRPr kumimoji="0" lang="en-US" sz="198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10" name="Lekerekített téglalap 9"/>
          <p:cNvSpPr/>
          <p:nvPr/>
        </p:nvSpPr>
        <p:spPr>
          <a:xfrm>
            <a:off x="3440888" y="2034431"/>
            <a:ext cx="1588179" cy="120478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008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98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RAS-GTP </a:t>
            </a:r>
            <a:r>
              <a:rPr kumimoji="0" lang="hu-HU" sz="198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interaction</a:t>
            </a:r>
            <a:r>
              <a:rPr kumimoji="0" lang="hu-HU" sz="198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hu-HU" sz="198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with</a:t>
            </a:r>
            <a:r>
              <a:rPr kumimoji="0" lang="hu-HU" sz="198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RAF, PI3K </a:t>
            </a:r>
            <a:r>
              <a:rPr kumimoji="0" lang="hu-HU" sz="198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ect</a:t>
            </a:r>
            <a:r>
              <a:rPr kumimoji="0" lang="hu-HU" sz="198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sp>
        <p:nvSpPr>
          <p:cNvPr id="11" name="Dia számának hely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008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D50061-41B5-4056-9D0D-B4ECC50F73F4}" type="slidenum">
              <a:rPr kumimoji="0" lang="hu-HU" sz="1323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1008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hu-HU" sz="1323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5185443" y="6499279"/>
            <a:ext cx="3800849" cy="9070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008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47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IC</a:t>
            </a:r>
            <a:r>
              <a:rPr kumimoji="0" lang="en-US" sz="2647" b="0" i="0" u="none" strike="noStrike" kern="120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50</a:t>
            </a:r>
            <a:r>
              <a:rPr kumimoji="0" lang="en-US" sz="2647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</a:t>
            </a:r>
            <a:r>
              <a:rPr kumimoji="0" lang="hu-HU" sz="2647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ARS853 </a:t>
            </a:r>
            <a:r>
              <a:rPr kumimoji="0" lang="hu-HU" sz="2647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kb</a:t>
            </a:r>
            <a:r>
              <a:rPr kumimoji="0" lang="hu-HU" sz="2647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</a:t>
            </a:r>
            <a:r>
              <a:rPr kumimoji="0" lang="en-US" sz="2647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1 </a:t>
            </a:r>
            <a:r>
              <a:rPr kumimoji="0" lang="en-US" sz="2647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μM</a:t>
            </a:r>
            <a:r>
              <a:rPr kumimoji="0" lang="en-US" sz="2647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</a:t>
            </a:r>
          </a:p>
          <a:p>
            <a:pPr marL="0" marR="0" lvl="0" indent="0" algn="l" defTabSz="1008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647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Lenne itt még mit javítani!</a:t>
            </a:r>
          </a:p>
        </p:txBody>
      </p:sp>
    </p:spTree>
    <p:extLst>
      <p:ext uri="{BB962C8B-B14F-4D97-AF65-F5344CB8AC3E}">
        <p14:creationId xmlns:p14="http://schemas.microsoft.com/office/powerpoint/2010/main" val="6499381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22876" y="1227877"/>
            <a:ext cx="5933424" cy="49383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5798335" y="1227877"/>
            <a:ext cx="4895065" cy="60287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Motor</a:t>
            </a:r>
            <a:r>
              <a:rPr spc="-35" dirty="0"/>
              <a:t> </a:t>
            </a:r>
            <a:r>
              <a:rPr dirty="0"/>
              <a:t>és</a:t>
            </a:r>
            <a:r>
              <a:rPr spc="5" dirty="0"/>
              <a:t> </a:t>
            </a:r>
            <a:r>
              <a:rPr spc="10" dirty="0"/>
              <a:t>G</a:t>
            </a:r>
            <a:r>
              <a:rPr dirty="0">
                <a:latin typeface="Arial"/>
                <a:cs typeface="Arial"/>
              </a:rPr>
              <a:t>-</a:t>
            </a:r>
            <a:r>
              <a:rPr dirty="0"/>
              <a:t>fehérje</a:t>
            </a:r>
            <a:r>
              <a:rPr spc="-20" dirty="0"/>
              <a:t> </a:t>
            </a:r>
            <a:r>
              <a:rPr dirty="0"/>
              <a:t>aktivátorok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622300" y="6350853"/>
            <a:ext cx="356232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dirty="0"/>
              <a:t>GAP és NEP (</a:t>
            </a:r>
            <a:r>
              <a:rPr lang="hu-HU" dirty="0" err="1"/>
              <a:t>aka</a:t>
            </a:r>
            <a:r>
              <a:rPr lang="hu-HU" dirty="0"/>
              <a:t> GEF, GNRP) hatása:</a:t>
            </a:r>
          </a:p>
          <a:p>
            <a:r>
              <a:rPr lang="hu-HU" dirty="0"/>
              <a:t>NAGYSÁGRENDEK!</a:t>
            </a:r>
            <a:endParaRPr lang="en-US" dirty="0"/>
          </a:p>
        </p:txBody>
      </p:sp>
      <p:sp>
        <p:nvSpPr>
          <p:cNvPr id="6" name="Téglalap 5"/>
          <p:cNvSpPr/>
          <p:nvPr/>
        </p:nvSpPr>
        <p:spPr>
          <a:xfrm>
            <a:off x="195626" y="7025759"/>
            <a:ext cx="51374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indent="45720">
              <a:lnSpc>
                <a:spcPct val="100000"/>
              </a:lnSpc>
              <a:spcBef>
                <a:spcPts val="885"/>
              </a:spcBef>
            </a:pP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[</a:t>
            </a:r>
            <a:r>
              <a:rPr lang="en-US" spc="5" dirty="0" err="1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lang="en-US" spc="10" dirty="0" err="1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lang="en-US" dirty="0" err="1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lang="en-US" spc="-10" dirty="0" err="1">
                <a:solidFill>
                  <a:srgbClr val="0000FF"/>
                </a:solidFill>
                <a:latin typeface="Arial"/>
                <a:cs typeface="Arial"/>
              </a:rPr>
              <a:t>á</a:t>
            </a:r>
            <a:r>
              <a:rPr lang="en-US" dirty="0" err="1">
                <a:solidFill>
                  <a:srgbClr val="0000FF"/>
                </a:solidFill>
                <a:latin typeface="Arial"/>
                <a:cs typeface="Arial"/>
              </a:rPr>
              <a:t>z.</a:t>
            </a:r>
            <a:r>
              <a:rPr lang="en-US" spc="5" dirty="0" err="1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lang="en-US" dirty="0" err="1">
                <a:solidFill>
                  <a:srgbClr val="0000FF"/>
                </a:solidFill>
                <a:latin typeface="Arial"/>
                <a:cs typeface="Arial"/>
              </a:rPr>
              <a:t>TP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]</a:t>
            </a:r>
            <a:r>
              <a:rPr lang="en-US" spc="-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/ [</a:t>
            </a:r>
            <a:r>
              <a:rPr lang="en-US" dirty="0" err="1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lang="en-US" spc="15" dirty="0" err="1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lang="en-US" dirty="0" err="1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lang="en-US" spc="-10" dirty="0" err="1">
                <a:solidFill>
                  <a:srgbClr val="0000FF"/>
                </a:solidFill>
                <a:latin typeface="Arial"/>
                <a:cs typeface="Arial"/>
              </a:rPr>
              <a:t>á</a:t>
            </a:r>
            <a:r>
              <a:rPr lang="en-US" dirty="0" err="1">
                <a:solidFill>
                  <a:srgbClr val="0000FF"/>
                </a:solidFill>
                <a:latin typeface="Arial"/>
                <a:cs typeface="Arial"/>
              </a:rPr>
              <a:t>z.</a:t>
            </a:r>
            <a:r>
              <a:rPr lang="en-US" spc="5" dirty="0" err="1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lang="en-US" dirty="0" err="1">
                <a:solidFill>
                  <a:srgbClr val="0000FF"/>
                </a:solidFill>
                <a:latin typeface="Arial"/>
                <a:cs typeface="Arial"/>
              </a:rPr>
              <a:t>DP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]</a:t>
            </a:r>
            <a:r>
              <a:rPr lang="en-US" spc="-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=</a:t>
            </a:r>
            <a:r>
              <a:rPr lang="en-US" spc="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i="1" dirty="0" err="1">
                <a:solidFill>
                  <a:srgbClr val="0000FF"/>
                </a:solidFill>
                <a:latin typeface="Arial"/>
                <a:cs typeface="Arial"/>
              </a:rPr>
              <a:t>k</a:t>
            </a:r>
            <a:r>
              <a:rPr lang="en-US" baseline="-20833" dirty="0" err="1">
                <a:solidFill>
                  <a:srgbClr val="0000FF"/>
                </a:solidFill>
                <a:latin typeface="Arial"/>
                <a:cs typeface="Arial"/>
              </a:rPr>
              <a:t>dis</a:t>
            </a:r>
            <a:r>
              <a:rPr lang="en-US" spc="-7" baseline="-20833" dirty="0" err="1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lang="en-US" spc="-7" baseline="-20833" dirty="0">
                <a:solidFill>
                  <a:srgbClr val="0000FF"/>
                </a:solidFill>
                <a:latin typeface="Arial"/>
                <a:cs typeface="Arial"/>
              </a:rPr>
              <a:t>-</a:t>
            </a:r>
            <a:r>
              <a:rPr lang="en-US" baseline="-20833" dirty="0">
                <a:solidFill>
                  <a:srgbClr val="0000FF"/>
                </a:solidFill>
                <a:latin typeface="Arial"/>
                <a:cs typeface="Arial"/>
              </a:rPr>
              <a:t>GDP</a:t>
            </a:r>
            <a:r>
              <a:rPr lang="en-US" spc="187" baseline="-20833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/</a:t>
            </a:r>
            <a:r>
              <a:rPr lang="en-US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i="1" dirty="0" err="1">
                <a:solidFill>
                  <a:srgbClr val="0000FF"/>
                </a:solidFill>
                <a:latin typeface="Arial"/>
                <a:cs typeface="Arial"/>
              </a:rPr>
              <a:t>k</a:t>
            </a:r>
            <a:r>
              <a:rPr lang="en-US" baseline="-20833" dirty="0" err="1">
                <a:solidFill>
                  <a:srgbClr val="0000FF"/>
                </a:solidFill>
                <a:latin typeface="Arial"/>
                <a:cs typeface="Arial"/>
              </a:rPr>
              <a:t>ca</a:t>
            </a:r>
            <a:r>
              <a:rPr lang="en-US" spc="7" baseline="-20833" dirty="0" err="1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lang="en-US" spc="-7" baseline="-20833" dirty="0">
                <a:solidFill>
                  <a:srgbClr val="0000FF"/>
                </a:solidFill>
                <a:latin typeface="Arial"/>
                <a:cs typeface="Arial"/>
              </a:rPr>
              <a:t>-</a:t>
            </a:r>
            <a:r>
              <a:rPr lang="en-US" baseline="-20833" dirty="0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lang="en-US" spc="15" baseline="-20833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lang="en-US" baseline="-20833" dirty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endParaRPr lang="en-US" baseline="-20833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5100" y="123825"/>
            <a:ext cx="10078719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Arial"/>
                <a:cs typeface="Arial"/>
              </a:rPr>
              <a:t>M</a:t>
            </a:r>
            <a:r>
              <a:rPr spc="5" dirty="0">
                <a:latin typeface="Arial"/>
                <a:cs typeface="Arial"/>
              </a:rPr>
              <a:t>i</a:t>
            </a:r>
            <a:r>
              <a:rPr dirty="0">
                <a:latin typeface="Arial"/>
                <a:cs typeface="Arial"/>
              </a:rPr>
              <a:t>t</a:t>
            </a:r>
            <a:r>
              <a:rPr spc="-3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kell</a:t>
            </a:r>
            <a:r>
              <a:rPr spc="-1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megjeg</a:t>
            </a:r>
            <a:r>
              <a:rPr spc="-30" dirty="0">
                <a:latin typeface="Arial"/>
                <a:cs typeface="Arial"/>
              </a:rPr>
              <a:t>y</a:t>
            </a:r>
            <a:r>
              <a:rPr dirty="0">
                <a:latin typeface="Arial"/>
                <a:cs typeface="Arial"/>
              </a:rPr>
              <a:t>ezni?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203200" y="493514"/>
            <a:ext cx="10363200" cy="70788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marR="500380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sz="2000" dirty="0">
                <a:latin typeface="Arial"/>
                <a:cs typeface="Arial"/>
              </a:rPr>
              <a:t>Szá</a:t>
            </a:r>
            <a:r>
              <a:rPr sz="2000" spc="-10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os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jelát</a:t>
            </a:r>
            <a:r>
              <a:rPr sz="2000" b="1" spc="-20" dirty="0">
                <a:latin typeface="Arial"/>
                <a:cs typeface="Arial"/>
              </a:rPr>
              <a:t>v</a:t>
            </a:r>
            <a:r>
              <a:rPr sz="2000" b="1" dirty="0">
                <a:latin typeface="Arial"/>
                <a:cs typeface="Arial"/>
              </a:rPr>
              <a:t>i</a:t>
            </a:r>
            <a:r>
              <a:rPr sz="2000" b="1" spc="-20" dirty="0">
                <a:latin typeface="Arial"/>
                <a:cs typeface="Arial"/>
              </a:rPr>
              <a:t>v</a:t>
            </a:r>
            <a:r>
              <a:rPr sz="2000" b="1" dirty="0">
                <a:latin typeface="Arial"/>
                <a:cs typeface="Arial"/>
              </a:rPr>
              <a:t>ő,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időzítő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és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m</a:t>
            </a:r>
            <a:r>
              <a:rPr sz="2000" b="1" dirty="0">
                <a:latin typeface="Arial"/>
                <a:cs typeface="Arial"/>
              </a:rPr>
              <a:t>otor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enzim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</a:t>
            </a:r>
            <a:r>
              <a:rPr sz="2000" spc="15" dirty="0">
                <a:latin typeface="Arial"/>
                <a:cs typeface="Arial"/>
              </a:rPr>
              <a:t>P</a:t>
            </a:r>
            <a:r>
              <a:rPr sz="2000" dirty="0">
                <a:latin typeface="Arial"/>
                <a:cs typeface="Arial"/>
              </a:rPr>
              <a:t>-hurok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NT</a:t>
            </a:r>
            <a:r>
              <a:rPr sz="2000" dirty="0">
                <a:latin typeface="Arial"/>
                <a:cs typeface="Arial"/>
              </a:rPr>
              <a:t>Pázok)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közös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nukleoti</a:t>
            </a:r>
            <a:r>
              <a:rPr sz="2000" b="1" spc="10" dirty="0">
                <a:latin typeface="Arial"/>
                <a:cs typeface="Arial"/>
              </a:rPr>
              <a:t>d</a:t>
            </a:r>
            <a:r>
              <a:rPr sz="2000" b="1" dirty="0">
                <a:latin typeface="Arial"/>
                <a:cs typeface="Arial"/>
              </a:rPr>
              <a:t>-k</a:t>
            </a:r>
            <a:r>
              <a:rPr sz="2000" b="1" spc="-15" dirty="0">
                <a:latin typeface="Arial"/>
                <a:cs typeface="Arial"/>
              </a:rPr>
              <a:t>ö</a:t>
            </a:r>
            <a:r>
              <a:rPr sz="2000" b="1" dirty="0">
                <a:latin typeface="Arial"/>
                <a:cs typeface="Arial"/>
              </a:rPr>
              <a:t>tő</a:t>
            </a:r>
            <a:r>
              <a:rPr sz="2000" b="1" spc="-7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és</a:t>
            </a:r>
            <a:r>
              <a:rPr sz="2000" b="1" spc="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-hidrolizáló (</a:t>
            </a:r>
            <a:r>
              <a:rPr sz="2000" b="1" spc="-10" dirty="0">
                <a:latin typeface="Arial"/>
                <a:cs typeface="Arial"/>
              </a:rPr>
              <a:t>NT</a:t>
            </a:r>
            <a:r>
              <a:rPr sz="2000" b="1" dirty="0">
                <a:latin typeface="Arial"/>
                <a:cs typeface="Arial"/>
              </a:rPr>
              <a:t>Páz)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enzim-ős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spc="-15" dirty="0">
                <a:latin typeface="Arial"/>
                <a:cs typeface="Arial"/>
              </a:rPr>
              <a:t>ő</a:t>
            </a:r>
            <a:r>
              <a:rPr sz="2000" dirty="0">
                <a:latin typeface="Arial"/>
                <a:cs typeface="Arial"/>
              </a:rPr>
              <a:t>l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szár</a:t>
            </a:r>
            <a:r>
              <a:rPr sz="2000" spc="-10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azt</a:t>
            </a:r>
            <a:r>
              <a:rPr sz="2000" spc="-15" dirty="0">
                <a:latin typeface="Arial"/>
                <a:cs typeface="Arial"/>
              </a:rPr>
              <a:t>a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ha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ó</a:t>
            </a:r>
          </a:p>
          <a:p>
            <a:pPr marL="755650" marR="7051675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sz="2000" spc="-10" dirty="0" err="1">
                <a:latin typeface="Arial"/>
                <a:cs typeface="Arial"/>
              </a:rPr>
              <a:t>m</a:t>
            </a:r>
            <a:r>
              <a:rPr sz="2000" dirty="0" err="1">
                <a:latin typeface="Arial"/>
                <a:cs typeface="Arial"/>
              </a:rPr>
              <a:t>iozin</a:t>
            </a:r>
            <a:r>
              <a:rPr sz="200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/ </a:t>
            </a:r>
            <a:r>
              <a:rPr lang="en-US" sz="2000" dirty="0" err="1">
                <a:latin typeface="Arial"/>
                <a:cs typeface="Arial"/>
              </a:rPr>
              <a:t>k</a:t>
            </a:r>
            <a:r>
              <a:rPr sz="2000" dirty="0" err="1">
                <a:latin typeface="Arial"/>
                <a:cs typeface="Arial"/>
              </a:rPr>
              <a:t>inezin</a:t>
            </a:r>
            <a:endParaRPr sz="2000" dirty="0">
              <a:latin typeface="Arial"/>
              <a:cs typeface="Arial"/>
            </a:endParaRPr>
          </a:p>
          <a:p>
            <a:pPr marL="755650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sz="2000" spc="-5" dirty="0">
                <a:latin typeface="Arial"/>
                <a:cs typeface="Arial"/>
              </a:rPr>
              <a:t>G</a:t>
            </a:r>
            <a:r>
              <a:rPr sz="2000" dirty="0">
                <a:latin typeface="Arial"/>
                <a:cs typeface="Arial"/>
              </a:rPr>
              <a:t>-fehérj</a:t>
            </a:r>
            <a:r>
              <a:rPr sz="2000" spc="-15" dirty="0">
                <a:latin typeface="Arial"/>
                <a:cs typeface="Arial"/>
              </a:rPr>
              <a:t>é</a:t>
            </a:r>
            <a:r>
              <a:rPr sz="2000" dirty="0">
                <a:latin typeface="Arial"/>
                <a:cs typeface="Arial"/>
              </a:rPr>
              <a:t>k</a:t>
            </a:r>
          </a:p>
          <a:p>
            <a:pPr marL="755650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sz="2000" dirty="0" err="1">
                <a:latin typeface="Arial"/>
                <a:cs typeface="Arial"/>
              </a:rPr>
              <a:t>a</a:t>
            </a:r>
            <a:r>
              <a:rPr sz="2000" dirty="0" err="1">
                <a:latin typeface="Arial"/>
                <a:cs typeface="Arial"/>
              </a:rPr>
              <a:t>d</a:t>
            </a:r>
            <a:r>
              <a:rPr sz="2000" spc="-10" dirty="0" err="1">
                <a:latin typeface="Arial"/>
                <a:cs typeface="Arial"/>
              </a:rPr>
              <a:t>e</a:t>
            </a:r>
            <a:r>
              <a:rPr sz="2000" dirty="0" err="1">
                <a:latin typeface="Arial"/>
                <a:cs typeface="Arial"/>
              </a:rPr>
              <a:t>nil</a:t>
            </a:r>
            <a:r>
              <a:rPr sz="2000" spc="-5" dirty="0" err="1">
                <a:latin typeface="Arial"/>
                <a:cs typeface="Arial"/>
              </a:rPr>
              <a:t>á</a:t>
            </a:r>
            <a:r>
              <a:rPr sz="2000" dirty="0" err="1">
                <a:latin typeface="Arial"/>
                <a:cs typeface="Arial"/>
              </a:rPr>
              <a:t>t</a:t>
            </a:r>
            <a:r>
              <a:rPr sz="2000" spc="-5" dirty="0" err="1">
                <a:latin typeface="Arial"/>
                <a:cs typeface="Arial"/>
              </a:rPr>
              <a:t>-</a:t>
            </a:r>
            <a:r>
              <a:rPr sz="2000" dirty="0" err="1">
                <a:latin typeface="Arial"/>
                <a:cs typeface="Arial"/>
              </a:rPr>
              <a:t>ki</a:t>
            </a:r>
            <a:r>
              <a:rPr sz="2000" spc="-15" dirty="0" err="1">
                <a:latin typeface="Arial"/>
                <a:cs typeface="Arial"/>
              </a:rPr>
              <a:t>n</a:t>
            </a:r>
            <a:r>
              <a:rPr sz="2000" dirty="0" err="1">
                <a:latin typeface="Arial"/>
                <a:cs typeface="Arial"/>
              </a:rPr>
              <a:t>áz</a:t>
            </a:r>
            <a:endParaRPr sz="2000" dirty="0">
              <a:latin typeface="Arial"/>
              <a:cs typeface="Arial"/>
            </a:endParaRPr>
          </a:p>
          <a:p>
            <a:pPr marL="755650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sz="2000" spc="-10" dirty="0">
                <a:latin typeface="Arial"/>
                <a:cs typeface="Arial"/>
              </a:rPr>
              <a:t>DN</a:t>
            </a:r>
            <a:r>
              <a:rPr sz="2000" spc="-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-</a:t>
            </a:r>
            <a:r>
              <a:rPr sz="2000" spc="-10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ódos</a:t>
            </a:r>
            <a:r>
              <a:rPr sz="2000" spc="5" dirty="0">
                <a:latin typeface="Arial"/>
                <a:cs typeface="Arial"/>
              </a:rPr>
              <a:t>í</a:t>
            </a:r>
            <a:r>
              <a:rPr sz="2000" dirty="0">
                <a:latin typeface="Arial"/>
                <a:cs typeface="Arial"/>
              </a:rPr>
              <a:t>tó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enzi</a:t>
            </a:r>
            <a:r>
              <a:rPr sz="2000" spc="-10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ek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</a:t>
            </a:r>
            <a:r>
              <a:rPr sz="2000" spc="-10" dirty="0" err="1">
                <a:latin typeface="Arial"/>
                <a:cs typeface="Arial"/>
              </a:rPr>
              <a:t>R</a:t>
            </a:r>
            <a:r>
              <a:rPr sz="2000" dirty="0" err="1">
                <a:latin typeface="Arial"/>
                <a:cs typeface="Arial"/>
              </a:rPr>
              <a:t>ecA</a:t>
            </a:r>
            <a:r>
              <a:rPr sz="2000" dirty="0">
                <a:latin typeface="Arial"/>
                <a:cs typeface="Arial"/>
              </a:rPr>
              <a:t>)</a:t>
            </a:r>
          </a:p>
          <a:p>
            <a:pPr marL="298450" marR="5080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sz="2000" dirty="0">
                <a:latin typeface="Arial"/>
                <a:cs typeface="Arial"/>
              </a:rPr>
              <a:t>A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nukleotidkö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ő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zsebet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felépí</a:t>
            </a:r>
            <a:r>
              <a:rPr sz="2000" spc="5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ő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konzer</a:t>
            </a:r>
            <a:r>
              <a:rPr sz="2000" spc="-20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ált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m</a:t>
            </a:r>
            <a:r>
              <a:rPr sz="2000" b="1" dirty="0">
                <a:latin typeface="Arial"/>
                <a:cs typeface="Arial"/>
              </a:rPr>
              <a:t>otí</a:t>
            </a:r>
            <a:r>
              <a:rPr sz="2000" b="1" spc="-20" dirty="0">
                <a:latin typeface="Arial"/>
                <a:cs typeface="Arial"/>
              </a:rPr>
              <a:t>v</a:t>
            </a:r>
            <a:r>
              <a:rPr sz="2000" b="1" dirty="0">
                <a:latin typeface="Arial"/>
                <a:cs typeface="Arial"/>
              </a:rPr>
              <a:t>u</a:t>
            </a:r>
            <a:r>
              <a:rPr sz="2000" b="1" spc="-10" dirty="0">
                <a:latin typeface="Arial"/>
                <a:cs typeface="Arial"/>
              </a:rPr>
              <a:t>m</a:t>
            </a:r>
            <a:r>
              <a:rPr sz="2000" b="1" dirty="0">
                <a:latin typeface="Arial"/>
                <a:cs typeface="Arial"/>
              </a:rPr>
              <a:t>ok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szerkez</a:t>
            </a:r>
            <a:r>
              <a:rPr sz="2000" b="1" spc="-15" dirty="0">
                <a:latin typeface="Arial"/>
                <a:cs typeface="Arial"/>
              </a:rPr>
              <a:t>e</a:t>
            </a:r>
            <a:r>
              <a:rPr sz="2000" b="1" dirty="0">
                <a:latin typeface="Arial"/>
                <a:cs typeface="Arial"/>
              </a:rPr>
              <a:t>te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és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topológiája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(térbeli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elrendeződés</a:t>
            </a:r>
            <a:r>
              <a:rPr sz="2000" spc="-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) </a:t>
            </a:r>
            <a:r>
              <a:rPr sz="2000" b="1" dirty="0">
                <a:latin typeface="Arial"/>
                <a:cs typeface="Arial"/>
              </a:rPr>
              <a:t>hasonló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ezekben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az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enzi</a:t>
            </a:r>
            <a:r>
              <a:rPr sz="2000" spc="-10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ekben</a:t>
            </a:r>
          </a:p>
          <a:p>
            <a:pPr marL="298450" marR="631190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sz="2000" b="1" spc="-10" dirty="0">
                <a:latin typeface="Arial"/>
                <a:cs typeface="Arial"/>
              </a:rPr>
              <a:t>D</a:t>
            </a:r>
            <a:r>
              <a:rPr sz="2000" b="1" dirty="0">
                <a:latin typeface="Arial"/>
                <a:cs typeface="Arial"/>
              </a:rPr>
              <a:t>i</a:t>
            </a:r>
            <a:r>
              <a:rPr sz="2000" b="1" spc="-20" dirty="0">
                <a:latin typeface="Arial"/>
                <a:cs typeface="Arial"/>
              </a:rPr>
              <a:t>v</a:t>
            </a:r>
            <a:r>
              <a:rPr sz="2000" b="1" dirty="0">
                <a:latin typeface="Arial"/>
                <a:cs typeface="Arial"/>
              </a:rPr>
              <a:t>ergens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</a:t>
            </a:r>
            <a:r>
              <a:rPr sz="2000" b="1" spc="-20" dirty="0">
                <a:latin typeface="Arial"/>
                <a:cs typeface="Arial"/>
              </a:rPr>
              <a:t>v</a:t>
            </a:r>
            <a:r>
              <a:rPr sz="2000" b="1" dirty="0">
                <a:latin typeface="Arial"/>
                <a:cs typeface="Arial"/>
              </a:rPr>
              <a:t>olúció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ré</a:t>
            </a:r>
            <a:r>
              <a:rPr sz="2000" spc="-20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én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ezek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az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enzi</a:t>
            </a:r>
            <a:r>
              <a:rPr sz="2000" spc="-10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ek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áltozatos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biológiai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funkciók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 err="1">
                <a:latin typeface="Arial"/>
                <a:cs typeface="Arial"/>
              </a:rPr>
              <a:t>ellátására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b="1" dirty="0" err="1">
                <a:latin typeface="Arial"/>
                <a:cs typeface="Arial"/>
              </a:rPr>
              <a:t>szakosod</a:t>
            </a:r>
            <a:r>
              <a:rPr sz="2000" b="1" spc="-10" dirty="0" err="1">
                <a:latin typeface="Arial"/>
                <a:cs typeface="Arial"/>
              </a:rPr>
              <a:t>t</a:t>
            </a:r>
            <a:r>
              <a:rPr sz="2000" b="1" dirty="0" err="1">
                <a:latin typeface="Arial"/>
                <a:cs typeface="Arial"/>
              </a:rPr>
              <a:t>ak</a:t>
            </a:r>
            <a:r>
              <a:rPr lang="en-US" sz="2000" b="1" dirty="0">
                <a:latin typeface="Arial"/>
                <a:cs typeface="Arial"/>
              </a:rPr>
              <a:t>.</a:t>
            </a:r>
            <a:r>
              <a:rPr sz="2000" dirty="0">
                <a:latin typeface="Arial"/>
                <a:cs typeface="Arial"/>
              </a:rPr>
              <a:t> 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funkciók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indeg</a:t>
            </a:r>
            <a:r>
              <a:rPr sz="2000" spc="-20" dirty="0">
                <a:latin typeface="Arial"/>
                <a:cs typeface="Arial"/>
              </a:rPr>
              <a:t>y</a:t>
            </a:r>
            <a:r>
              <a:rPr sz="2000" dirty="0">
                <a:latin typeface="Arial"/>
                <a:cs typeface="Arial"/>
              </a:rPr>
              <a:t>ikének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alapja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az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NT</a:t>
            </a:r>
            <a:r>
              <a:rPr sz="2000" b="1" dirty="0">
                <a:latin typeface="Arial"/>
                <a:cs typeface="Arial"/>
              </a:rPr>
              <a:t>P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(legg</a:t>
            </a:r>
            <a:r>
              <a:rPr sz="2000" spc="-20" dirty="0">
                <a:latin typeface="Arial"/>
                <a:cs typeface="Arial"/>
              </a:rPr>
              <a:t>y</a:t>
            </a:r>
            <a:r>
              <a:rPr sz="2000" dirty="0">
                <a:latin typeface="Arial"/>
                <a:cs typeface="Arial"/>
              </a:rPr>
              <a:t>akrabban</a:t>
            </a:r>
            <a:r>
              <a:rPr sz="2000" spc="-140" dirty="0">
                <a:latin typeface="Arial"/>
                <a:cs typeface="Arial"/>
              </a:rPr>
              <a:t> </a:t>
            </a:r>
            <a:r>
              <a:rPr sz="2000" b="1" spc="-110" dirty="0">
                <a:latin typeface="Arial"/>
                <a:cs typeface="Arial"/>
              </a:rPr>
              <a:t>A</a:t>
            </a:r>
            <a:r>
              <a:rPr sz="2000" b="1" spc="-10" dirty="0">
                <a:latin typeface="Arial"/>
                <a:cs typeface="Arial"/>
              </a:rPr>
              <a:t>T</a:t>
            </a:r>
            <a:r>
              <a:rPr sz="2000" b="1" dirty="0">
                <a:latin typeface="Arial"/>
                <a:cs typeface="Arial"/>
              </a:rPr>
              <a:t>P</a:t>
            </a:r>
            <a:r>
              <a:rPr sz="2000" spc="-20" dirty="0">
                <a:latin typeface="Arial"/>
                <a:cs typeface="Arial"/>
              </a:rPr>
              <a:t> v</a:t>
            </a:r>
            <a:r>
              <a:rPr sz="2000" dirty="0">
                <a:latin typeface="Arial"/>
                <a:cs typeface="Arial"/>
              </a:rPr>
              <a:t>agy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G</a:t>
            </a:r>
            <a:r>
              <a:rPr sz="2000" b="1" spc="-10" dirty="0">
                <a:latin typeface="Arial"/>
                <a:cs typeface="Arial"/>
              </a:rPr>
              <a:t>T</a:t>
            </a:r>
            <a:r>
              <a:rPr sz="2000" b="1" dirty="0">
                <a:latin typeface="Arial"/>
                <a:cs typeface="Arial"/>
              </a:rPr>
              <a:t>P)</a:t>
            </a:r>
            <a:r>
              <a:rPr sz="2000" b="1" spc="1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–</a:t>
            </a:r>
            <a:r>
              <a:rPr sz="2000" b="1" dirty="0">
                <a:latin typeface="Arial"/>
                <a:cs typeface="Arial"/>
              </a:rPr>
              <a:t>hidrolízis</a:t>
            </a:r>
            <a:r>
              <a:rPr sz="2000" dirty="0">
                <a:latin typeface="Arial"/>
                <a:cs typeface="Arial"/>
              </a:rPr>
              <a:t>,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10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ely en</a:t>
            </a:r>
            <a:r>
              <a:rPr sz="2000" spc="-10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rg</a:t>
            </a:r>
            <a:r>
              <a:rPr sz="2000" spc="-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ti</a:t>
            </a:r>
            <a:r>
              <a:rPr sz="2000" spc="-10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ail</a:t>
            </a:r>
            <a:r>
              <a:rPr sz="2000" spc="-20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g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ked</a:t>
            </a:r>
            <a:r>
              <a:rPr sz="2000" spc="-25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ező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</a:t>
            </a:r>
            <a:r>
              <a:rPr sz="2000" dirty="0" err="1">
                <a:latin typeface="Arial"/>
                <a:cs typeface="Arial"/>
              </a:rPr>
              <a:t>fol</a:t>
            </a:r>
            <a:r>
              <a:rPr sz="2000" spc="-25" dirty="0" err="1">
                <a:latin typeface="Arial"/>
                <a:cs typeface="Arial"/>
              </a:rPr>
              <a:t>y</a:t>
            </a:r>
            <a:r>
              <a:rPr lang="en-US" sz="2000" spc="-25" dirty="0" err="1">
                <a:latin typeface="Arial"/>
                <a:cs typeface="Arial"/>
              </a:rPr>
              <a:t>a</a:t>
            </a:r>
            <a:r>
              <a:rPr sz="2000" spc="-10" dirty="0" err="1">
                <a:latin typeface="Arial"/>
                <a:cs typeface="Arial"/>
              </a:rPr>
              <a:t>m</a:t>
            </a:r>
            <a:r>
              <a:rPr sz="2000" dirty="0" err="1">
                <a:latin typeface="Arial"/>
                <a:cs typeface="Arial"/>
              </a:rPr>
              <a:t>atok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hajtóer</a:t>
            </a:r>
            <a:r>
              <a:rPr sz="2000" spc="-10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jéül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szolg</a:t>
            </a:r>
            <a:r>
              <a:rPr sz="2000" spc="-10" dirty="0">
                <a:latin typeface="Arial"/>
                <a:cs typeface="Arial"/>
              </a:rPr>
              <a:t>á</a:t>
            </a:r>
            <a:r>
              <a:rPr sz="2000" dirty="0">
                <a:latin typeface="Arial"/>
                <a:cs typeface="Arial"/>
              </a:rPr>
              <a:t>lni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kép</a:t>
            </a:r>
            <a:r>
              <a:rPr sz="2000" spc="-10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s)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</a:t>
            </a:r>
            <a:r>
              <a:rPr sz="2000" spc="-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kció</a:t>
            </a:r>
          </a:p>
          <a:p>
            <a:pPr marL="298450" marR="692785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sz="2000" dirty="0">
                <a:latin typeface="Arial"/>
                <a:cs typeface="Arial"/>
              </a:rPr>
              <a:t>Az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NT</a:t>
            </a:r>
            <a:r>
              <a:rPr sz="2000" b="1" dirty="0">
                <a:latin typeface="Arial"/>
                <a:cs typeface="Arial"/>
              </a:rPr>
              <a:t>P-hidrolízis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inden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esetben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„be</a:t>
            </a:r>
            <a:r>
              <a:rPr sz="2000" spc="-20" dirty="0">
                <a:latin typeface="Arial"/>
                <a:cs typeface="Arial"/>
              </a:rPr>
              <a:t> v</a:t>
            </a:r>
            <a:r>
              <a:rPr sz="2000" dirty="0">
                <a:latin typeface="Arial"/>
                <a:cs typeface="Arial"/>
              </a:rPr>
              <a:t>an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fog</a:t>
            </a:r>
            <a:r>
              <a:rPr sz="2000" spc="-20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a”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ala</a:t>
            </a:r>
            <a:r>
              <a:rPr sz="2000" spc="-10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il</a:t>
            </a:r>
            <a:r>
              <a:rPr sz="2000" spc="-20" dirty="0">
                <a:latin typeface="Arial"/>
                <a:cs typeface="Arial"/>
              </a:rPr>
              <a:t>y</a:t>
            </a:r>
            <a:r>
              <a:rPr sz="2000" dirty="0">
                <a:latin typeface="Arial"/>
                <a:cs typeface="Arial"/>
              </a:rPr>
              <a:t>en </a:t>
            </a:r>
            <a:r>
              <a:rPr sz="2000" spc="-10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ódon,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azaz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ala</a:t>
            </a:r>
            <a:r>
              <a:rPr sz="2000" spc="-10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il</a:t>
            </a:r>
            <a:r>
              <a:rPr sz="2000" spc="-20" dirty="0">
                <a:latin typeface="Arial"/>
                <a:cs typeface="Arial"/>
              </a:rPr>
              <a:t>y</a:t>
            </a:r>
            <a:r>
              <a:rPr sz="2000" dirty="0">
                <a:latin typeface="Arial"/>
                <a:cs typeface="Arial"/>
              </a:rPr>
              <a:t>en </a:t>
            </a:r>
            <a:r>
              <a:rPr sz="2000" b="1" dirty="0">
                <a:latin typeface="Arial"/>
                <a:cs typeface="Arial"/>
              </a:rPr>
              <a:t>kapcsolt reakciób</a:t>
            </a:r>
            <a:r>
              <a:rPr sz="2000" b="1" spc="-15" dirty="0">
                <a:latin typeface="Arial"/>
                <a:cs typeface="Arial"/>
              </a:rPr>
              <a:t>a</a:t>
            </a:r>
            <a:r>
              <a:rPr sz="2000" b="1" dirty="0">
                <a:latin typeface="Arial"/>
                <a:cs typeface="Arial"/>
              </a:rPr>
              <a:t>n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jön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létre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az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infor</a:t>
            </a:r>
            <a:r>
              <a:rPr sz="2000" b="1" spc="-10" dirty="0">
                <a:latin typeface="Arial"/>
                <a:cs typeface="Arial"/>
              </a:rPr>
              <a:t>m</a:t>
            </a:r>
            <a:r>
              <a:rPr sz="2000" b="1" dirty="0">
                <a:latin typeface="Arial"/>
                <a:cs typeface="Arial"/>
              </a:rPr>
              <a:t>áci</a:t>
            </a:r>
            <a:r>
              <a:rPr sz="2000" b="1" spc="10" dirty="0">
                <a:latin typeface="Arial"/>
                <a:cs typeface="Arial"/>
              </a:rPr>
              <a:t>ó</a:t>
            </a:r>
            <a:r>
              <a:rPr sz="2000" b="1" dirty="0">
                <a:latin typeface="Arial"/>
                <a:cs typeface="Arial"/>
              </a:rPr>
              <a:t>-</a:t>
            </a:r>
            <a:r>
              <a:rPr sz="2000" b="1" spc="-10" dirty="0">
                <a:latin typeface="Arial"/>
                <a:cs typeface="Arial"/>
              </a:rPr>
              <a:t>t</a:t>
            </a:r>
            <a:r>
              <a:rPr sz="2000" b="1" dirty="0">
                <a:latin typeface="Arial"/>
                <a:cs typeface="Arial"/>
              </a:rPr>
              <a:t>o</a:t>
            </a:r>
            <a:r>
              <a:rPr sz="2000" b="1" spc="-20" dirty="0">
                <a:latin typeface="Arial"/>
                <a:cs typeface="Arial"/>
              </a:rPr>
              <a:t>v</a:t>
            </a:r>
            <a:r>
              <a:rPr sz="2000" b="1" dirty="0">
                <a:latin typeface="Arial"/>
                <a:cs typeface="Arial"/>
              </a:rPr>
              <a:t>ább</a:t>
            </a:r>
            <a:r>
              <a:rPr sz="2000" b="1" spc="-10" dirty="0">
                <a:latin typeface="Arial"/>
                <a:cs typeface="Arial"/>
              </a:rPr>
              <a:t>í</a:t>
            </a:r>
            <a:r>
              <a:rPr sz="2000" b="1" dirty="0">
                <a:latin typeface="Arial"/>
                <a:cs typeface="Arial"/>
              </a:rPr>
              <a:t>t</a:t>
            </a:r>
            <a:r>
              <a:rPr sz="2000" b="1" spc="-15" dirty="0">
                <a:latin typeface="Arial"/>
                <a:cs typeface="Arial"/>
              </a:rPr>
              <a:t>á</a:t>
            </a:r>
            <a:r>
              <a:rPr sz="2000" b="1" dirty="0">
                <a:latin typeface="Arial"/>
                <a:cs typeface="Arial"/>
              </a:rPr>
              <a:t>s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(jeladás,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irán</a:t>
            </a:r>
            <a:r>
              <a:rPr sz="2000" spc="-20" dirty="0">
                <a:latin typeface="Arial"/>
                <a:cs typeface="Arial"/>
              </a:rPr>
              <a:t>y</a:t>
            </a:r>
            <a:r>
              <a:rPr sz="2000" dirty="0">
                <a:latin typeface="Arial"/>
                <a:cs typeface="Arial"/>
              </a:rPr>
              <a:t>ított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el</a:t>
            </a:r>
            <a:r>
              <a:rPr sz="2000" spc="-10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ozdulás)</a:t>
            </a:r>
          </a:p>
          <a:p>
            <a:pPr marL="298450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sz="2000" dirty="0">
                <a:latin typeface="Arial"/>
                <a:cs typeface="Arial"/>
              </a:rPr>
              <a:t>A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kapcsolt</a:t>
            </a:r>
            <a:r>
              <a:rPr sz="2000" b="1" spc="-10" dirty="0">
                <a:latin typeface="Arial"/>
                <a:cs typeface="Arial"/>
              </a:rPr>
              <a:t>s</a:t>
            </a:r>
            <a:r>
              <a:rPr sz="2000" b="1" dirty="0">
                <a:latin typeface="Arial"/>
                <a:cs typeface="Arial"/>
              </a:rPr>
              <a:t>ág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allosztérik</a:t>
            </a:r>
            <a:r>
              <a:rPr sz="2000" b="1" spc="-15" dirty="0">
                <a:latin typeface="Arial"/>
                <a:cs typeface="Arial"/>
              </a:rPr>
              <a:t>u</a:t>
            </a:r>
            <a:r>
              <a:rPr sz="2000" b="1" dirty="0">
                <a:latin typeface="Arial"/>
                <a:cs typeface="Arial"/>
              </a:rPr>
              <a:t>s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echaniz</a:t>
            </a:r>
            <a:r>
              <a:rPr sz="2000" spc="-10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us</a:t>
            </a:r>
            <a:r>
              <a:rPr sz="2000" spc="-1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k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ré</a:t>
            </a:r>
            <a:r>
              <a:rPr sz="2000" spc="-20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én,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partnerfe</a:t>
            </a:r>
            <a:r>
              <a:rPr sz="2000" spc="-15" dirty="0">
                <a:latin typeface="Arial"/>
                <a:cs typeface="Arial"/>
              </a:rPr>
              <a:t>h</a:t>
            </a:r>
            <a:r>
              <a:rPr sz="2000" dirty="0">
                <a:latin typeface="Arial"/>
                <a:cs typeface="Arial"/>
              </a:rPr>
              <a:t>é</a:t>
            </a:r>
            <a:r>
              <a:rPr sz="2000" spc="-1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jé</a:t>
            </a:r>
            <a:r>
              <a:rPr sz="2000" spc="-10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k</a:t>
            </a:r>
            <a:r>
              <a:rPr sz="2000" spc="-1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l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kölcsönhat</a:t>
            </a:r>
            <a:r>
              <a:rPr sz="2000" spc="-20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jön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létre</a:t>
            </a:r>
          </a:p>
          <a:p>
            <a:pPr marL="298450" marR="446405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sz="2000" dirty="0">
                <a:latin typeface="Arial"/>
                <a:cs typeface="Arial"/>
              </a:rPr>
              <a:t>Az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b="1" spc="-10" dirty="0">
                <a:latin typeface="Arial"/>
                <a:cs typeface="Arial"/>
              </a:rPr>
              <a:t>NT</a:t>
            </a:r>
            <a:r>
              <a:rPr sz="2000" b="1" dirty="0">
                <a:latin typeface="Arial"/>
                <a:cs typeface="Arial"/>
              </a:rPr>
              <a:t>Pázok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ön</a:t>
            </a:r>
            <a:r>
              <a:rPr sz="2000" b="1" spc="-10" dirty="0">
                <a:latin typeface="Arial"/>
                <a:cs typeface="Arial"/>
              </a:rPr>
              <a:t>m</a:t>
            </a:r>
            <a:r>
              <a:rPr sz="2000" b="1" dirty="0">
                <a:latin typeface="Arial"/>
                <a:cs typeface="Arial"/>
              </a:rPr>
              <a:t>agukban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lassú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enzi</a:t>
            </a:r>
            <a:r>
              <a:rPr sz="2000" b="1" spc="-10" dirty="0">
                <a:latin typeface="Arial"/>
                <a:cs typeface="Arial"/>
              </a:rPr>
              <a:t>m</a:t>
            </a:r>
            <a:r>
              <a:rPr sz="2000" b="1" dirty="0">
                <a:latin typeface="Arial"/>
                <a:cs typeface="Arial"/>
              </a:rPr>
              <a:t>ek</a:t>
            </a:r>
            <a:r>
              <a:rPr sz="2000" dirty="0">
                <a:latin typeface="Arial"/>
                <a:cs typeface="Arial"/>
              </a:rPr>
              <a:t>,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biológiai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hatásuk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partnerfe</a:t>
            </a:r>
            <a:r>
              <a:rPr sz="2000" spc="-15" dirty="0">
                <a:latin typeface="Arial"/>
                <a:cs typeface="Arial"/>
              </a:rPr>
              <a:t>h</a:t>
            </a:r>
            <a:r>
              <a:rPr sz="2000" dirty="0">
                <a:latin typeface="Arial"/>
                <a:cs typeface="Arial"/>
              </a:rPr>
              <a:t>érj</a:t>
            </a:r>
            <a:r>
              <a:rPr sz="2000" spc="-15" dirty="0">
                <a:latin typeface="Arial"/>
                <a:cs typeface="Arial"/>
              </a:rPr>
              <a:t>é</a:t>
            </a:r>
            <a:r>
              <a:rPr sz="2000" dirty="0">
                <a:latin typeface="Arial"/>
                <a:cs typeface="Arial"/>
              </a:rPr>
              <a:t>k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(GA</a:t>
            </a:r>
            <a:r>
              <a:rPr sz="2000" spc="-185" dirty="0">
                <a:latin typeface="Arial"/>
                <a:cs typeface="Arial"/>
              </a:rPr>
              <a:t>P</a:t>
            </a:r>
            <a:r>
              <a:rPr sz="2000" dirty="0">
                <a:latin typeface="Arial"/>
                <a:cs typeface="Arial"/>
              </a:rPr>
              <a:t>,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GE</a:t>
            </a:r>
            <a:r>
              <a:rPr lang="hu-HU" sz="2000" spc="-10" dirty="0">
                <a:latin typeface="Arial"/>
                <a:cs typeface="Arial"/>
              </a:rPr>
              <a:t>F=</a:t>
            </a:r>
            <a:r>
              <a:rPr sz="2000" dirty="0">
                <a:latin typeface="Arial"/>
                <a:cs typeface="Arial"/>
              </a:rPr>
              <a:t>G</a:t>
            </a:r>
            <a:r>
              <a:rPr sz="2000" spc="-10" dirty="0">
                <a:latin typeface="Arial"/>
                <a:cs typeface="Arial"/>
              </a:rPr>
              <a:t>NR</a:t>
            </a:r>
            <a:r>
              <a:rPr sz="2000" spc="-185" dirty="0">
                <a:latin typeface="Arial"/>
                <a:cs typeface="Arial"/>
              </a:rPr>
              <a:t>P</a:t>
            </a:r>
            <a:r>
              <a:rPr lang="hu-HU" sz="2000" spc="-185" dirty="0">
                <a:latin typeface="Arial"/>
                <a:cs typeface="Arial"/>
              </a:rPr>
              <a:t>=NEP</a:t>
            </a:r>
            <a:r>
              <a:rPr sz="2000" dirty="0">
                <a:latin typeface="Arial"/>
                <a:cs typeface="Arial"/>
              </a:rPr>
              <a:t>, eg</a:t>
            </a:r>
            <a:r>
              <a:rPr sz="2000" spc="-20" dirty="0">
                <a:latin typeface="Arial"/>
                <a:cs typeface="Arial"/>
              </a:rPr>
              <a:t>y</a:t>
            </a:r>
            <a:r>
              <a:rPr sz="2000" dirty="0">
                <a:latin typeface="Arial"/>
                <a:cs typeface="Arial"/>
              </a:rPr>
              <a:t>éb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20" dirty="0">
                <a:latin typeface="Arial"/>
                <a:cs typeface="Arial"/>
              </a:rPr>
              <a:t>f</a:t>
            </a:r>
            <a:r>
              <a:rPr sz="2000" dirty="0">
                <a:latin typeface="Arial"/>
                <a:cs typeface="Arial"/>
              </a:rPr>
              <a:t>fekto</a:t>
            </a:r>
            <a:r>
              <a:rPr sz="2000" spc="-1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-10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)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általi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akti</a:t>
            </a:r>
            <a:r>
              <a:rPr sz="2000" spc="-20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áció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által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jön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létre</a:t>
            </a:r>
          </a:p>
          <a:p>
            <a:pPr marL="298450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sz="2000" dirty="0">
                <a:latin typeface="Arial"/>
                <a:cs typeface="Arial"/>
              </a:rPr>
              <a:t>A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partner-a</a:t>
            </a:r>
            <a:r>
              <a:rPr sz="2000" spc="-10" dirty="0">
                <a:latin typeface="Arial"/>
                <a:cs typeface="Arial"/>
              </a:rPr>
              <a:t>kt</a:t>
            </a:r>
            <a:r>
              <a:rPr sz="2000" dirty="0">
                <a:latin typeface="Arial"/>
                <a:cs typeface="Arial"/>
              </a:rPr>
              <a:t>i</a:t>
            </a:r>
            <a:r>
              <a:rPr sz="2000" spc="-20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áció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nélkül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az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NT</a:t>
            </a:r>
            <a:r>
              <a:rPr sz="2000" dirty="0">
                <a:latin typeface="Arial"/>
                <a:cs typeface="Arial"/>
              </a:rPr>
              <a:t>Páz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űködés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energiapaza</a:t>
            </a:r>
            <a:r>
              <a:rPr sz="2000" spc="-10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ló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ciklusokhoz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ezet(ne)</a:t>
            </a:r>
          </a:p>
          <a:p>
            <a:pPr marL="298450" marR="733425" indent="-28575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sz="2000" dirty="0">
                <a:latin typeface="Arial"/>
                <a:cs typeface="Arial"/>
              </a:rPr>
              <a:t>A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biológiai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funkcióhoz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elengedh</a:t>
            </a:r>
            <a:r>
              <a:rPr sz="2000" spc="-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te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l</a:t>
            </a:r>
            <a:r>
              <a:rPr sz="2000" spc="-1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különböző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reakcióut</a:t>
            </a:r>
            <a:r>
              <a:rPr sz="2000" spc="-1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k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közötti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b="1" dirty="0" err="1">
                <a:latin typeface="Arial"/>
                <a:cs typeface="Arial"/>
              </a:rPr>
              <a:t>szabál</a:t>
            </a:r>
            <a:r>
              <a:rPr sz="2000" b="1" spc="-20" dirty="0" err="1">
                <a:latin typeface="Arial"/>
                <a:cs typeface="Arial"/>
              </a:rPr>
              <a:t>y</a:t>
            </a:r>
            <a:r>
              <a:rPr sz="2000" b="1" dirty="0" err="1">
                <a:latin typeface="Arial"/>
                <a:cs typeface="Arial"/>
              </a:rPr>
              <a:t>ozott</a:t>
            </a:r>
            <a:r>
              <a:rPr sz="2000" b="1" spc="-50" dirty="0">
                <a:latin typeface="Arial"/>
                <a:cs typeface="Arial"/>
              </a:rPr>
              <a:t> </a:t>
            </a:r>
            <a:r>
              <a:rPr sz="2000" b="1" spc="-20" dirty="0" err="1">
                <a:latin typeface="Arial"/>
                <a:cs typeface="Arial"/>
              </a:rPr>
              <a:t>v</a:t>
            </a:r>
            <a:r>
              <a:rPr sz="2000" b="1" dirty="0" err="1">
                <a:latin typeface="Arial"/>
                <a:cs typeface="Arial"/>
              </a:rPr>
              <a:t>álasztás</a:t>
            </a:r>
            <a:r>
              <a:rPr lang="en-US" sz="2000" dirty="0">
                <a:latin typeface="Arial"/>
                <a:cs typeface="Arial"/>
              </a:rPr>
              <a:t>.</a:t>
            </a:r>
            <a:r>
              <a:rPr sz="2000" dirty="0">
                <a:latin typeface="Arial"/>
                <a:cs typeface="Arial"/>
              </a:rPr>
              <a:t> E</a:t>
            </a:r>
            <a:r>
              <a:rPr sz="2000" spc="-20" dirty="0">
                <a:latin typeface="Arial"/>
                <a:cs typeface="Arial"/>
              </a:rPr>
              <a:t> v</a:t>
            </a:r>
            <a:r>
              <a:rPr sz="2000" dirty="0">
                <a:latin typeface="Arial"/>
                <a:cs typeface="Arial"/>
              </a:rPr>
              <a:t>álasztás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ter</a:t>
            </a:r>
            <a:r>
              <a:rPr sz="2000" b="1" spc="-10" dirty="0">
                <a:latin typeface="Arial"/>
                <a:cs typeface="Arial"/>
              </a:rPr>
              <a:t>m</a:t>
            </a:r>
            <a:r>
              <a:rPr sz="2000" b="1" dirty="0">
                <a:latin typeface="Arial"/>
                <a:cs typeface="Arial"/>
              </a:rPr>
              <a:t>odina</a:t>
            </a:r>
            <a:r>
              <a:rPr sz="2000" b="1" spc="-10" dirty="0">
                <a:latin typeface="Arial"/>
                <a:cs typeface="Arial"/>
              </a:rPr>
              <a:t>m</a:t>
            </a:r>
            <a:r>
              <a:rPr sz="2000" b="1" dirty="0">
                <a:latin typeface="Arial"/>
                <a:cs typeface="Arial"/>
              </a:rPr>
              <a:t>ikai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és/</a:t>
            </a:r>
            <a:r>
              <a:rPr sz="2000" b="1" spc="-20" dirty="0">
                <a:latin typeface="Arial"/>
                <a:cs typeface="Arial"/>
              </a:rPr>
              <a:t>v</a:t>
            </a:r>
            <a:r>
              <a:rPr sz="2000" b="1" dirty="0">
                <a:latin typeface="Arial"/>
                <a:cs typeface="Arial"/>
              </a:rPr>
              <a:t>agy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kinetikai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kapcsolts</a:t>
            </a:r>
            <a:r>
              <a:rPr sz="2000" b="1" spc="-15" dirty="0">
                <a:latin typeface="Arial"/>
                <a:cs typeface="Arial"/>
              </a:rPr>
              <a:t>á</a:t>
            </a:r>
            <a:r>
              <a:rPr sz="2000" b="1" dirty="0">
                <a:latin typeface="Arial"/>
                <a:cs typeface="Arial"/>
              </a:rPr>
              <a:t>gi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echaniz</a:t>
            </a:r>
            <a:r>
              <a:rPr sz="2000" spc="-10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usok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ré</a:t>
            </a:r>
            <a:r>
              <a:rPr sz="2000" spc="-20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én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jöhet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létre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340" y="388016"/>
            <a:ext cx="10078719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dirty="0">
                <a:latin typeface="Arial"/>
                <a:cs typeface="Arial"/>
              </a:rPr>
              <a:t>G-</a:t>
            </a:r>
            <a:r>
              <a:rPr sz="2800" dirty="0"/>
              <a:t>fehérje</a:t>
            </a:r>
            <a:r>
              <a:rPr sz="2800" spc="-30" dirty="0"/>
              <a:t> </a:t>
            </a:r>
            <a:r>
              <a:rPr sz="2800" dirty="0"/>
              <a:t>ciklus </a:t>
            </a:r>
            <a:r>
              <a:rPr sz="2800" spc="-10" dirty="0"/>
              <a:t>s</a:t>
            </a:r>
            <a:r>
              <a:rPr sz="2800" dirty="0"/>
              <a:t>zab</a:t>
            </a:r>
            <a:r>
              <a:rPr sz="2800" spc="-10" dirty="0"/>
              <a:t>á</a:t>
            </a:r>
            <a:r>
              <a:rPr sz="2800" dirty="0"/>
              <a:t>l</a:t>
            </a:r>
            <a:r>
              <a:rPr sz="2800" spc="-25" dirty="0"/>
              <a:t>y</a:t>
            </a:r>
            <a:r>
              <a:rPr sz="2800" dirty="0"/>
              <a:t>ozá</a:t>
            </a:r>
            <a:r>
              <a:rPr sz="2800" spc="-10" dirty="0"/>
              <a:t>s</a:t>
            </a:r>
            <a:r>
              <a:rPr sz="2800" dirty="0"/>
              <a:t>a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241300" y="1190625"/>
            <a:ext cx="11049000" cy="48013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607695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sz="2400" spc="-10" dirty="0">
                <a:latin typeface="Arial"/>
                <a:cs typeface="Arial"/>
              </a:rPr>
              <a:t>Ba</a:t>
            </a:r>
            <a:r>
              <a:rPr sz="2400" spc="-5" dirty="0">
                <a:latin typeface="Arial"/>
                <a:cs typeface="Arial"/>
              </a:rPr>
              <a:t>z</a:t>
            </a:r>
            <a:r>
              <a:rPr sz="2400" spc="-10" dirty="0">
                <a:latin typeface="Arial"/>
                <a:cs typeface="Arial"/>
              </a:rPr>
              <a:t>ális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(</a:t>
            </a:r>
            <a:r>
              <a:rPr sz="2400" i="1" spc="-10" dirty="0">
                <a:latin typeface="Arial"/>
                <a:cs typeface="Arial"/>
              </a:rPr>
              <a:t>intrin</a:t>
            </a:r>
            <a:r>
              <a:rPr sz="2400" i="1" spc="-5" dirty="0">
                <a:latin typeface="Arial"/>
                <a:cs typeface="Arial"/>
              </a:rPr>
              <a:t>sic</a:t>
            </a:r>
            <a:r>
              <a:rPr sz="2400" spc="-5" dirty="0">
                <a:latin typeface="Arial"/>
                <a:cs typeface="Arial"/>
              </a:rPr>
              <a:t>,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„akt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válatlan”)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sebe</a:t>
            </a:r>
            <a:r>
              <a:rPr sz="2400" spc="-5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ségi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állandók (</a:t>
            </a:r>
            <a:r>
              <a:rPr sz="2400" spc="-25" dirty="0">
                <a:latin typeface="Arial"/>
                <a:cs typeface="Arial"/>
              </a:rPr>
              <a:t>G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0" dirty="0">
                <a:latin typeface="Arial"/>
                <a:cs typeface="Arial"/>
              </a:rPr>
              <a:t>P</a:t>
            </a:r>
            <a:r>
              <a:rPr sz="2400" spc="-15" dirty="0">
                <a:latin typeface="Arial"/>
                <a:cs typeface="Arial"/>
              </a:rPr>
              <a:t>-</a:t>
            </a:r>
            <a:r>
              <a:rPr sz="2400" spc="-10" dirty="0">
                <a:latin typeface="Arial"/>
                <a:cs typeface="Arial"/>
              </a:rPr>
              <a:t>hidrolí</a:t>
            </a:r>
            <a:r>
              <a:rPr sz="2400" spc="-5" dirty="0">
                <a:latin typeface="Arial"/>
                <a:cs typeface="Arial"/>
              </a:rPr>
              <a:t>z</a:t>
            </a:r>
            <a:r>
              <a:rPr sz="2400" spc="-10" dirty="0">
                <a:latin typeface="Arial"/>
                <a:cs typeface="Arial"/>
              </a:rPr>
              <a:t>is,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G</a:t>
            </a:r>
            <a:r>
              <a:rPr sz="2400" spc="-15" dirty="0">
                <a:latin typeface="Arial"/>
                <a:cs typeface="Arial"/>
              </a:rPr>
              <a:t>D</a:t>
            </a:r>
            <a:r>
              <a:rPr sz="2400" spc="-5" dirty="0">
                <a:latin typeface="Arial"/>
                <a:cs typeface="Arial"/>
              </a:rPr>
              <a:t>P- </a:t>
            </a:r>
            <a:r>
              <a:rPr sz="2400" spc="-10" dirty="0">
                <a:latin typeface="Arial"/>
                <a:cs typeface="Arial"/>
              </a:rPr>
              <a:t>felszabadu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ás)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nag</a:t>
            </a:r>
            <a:r>
              <a:rPr sz="2400" spc="-30" dirty="0">
                <a:latin typeface="Arial"/>
                <a:cs typeface="Arial"/>
              </a:rPr>
              <a:t>y</a:t>
            </a:r>
            <a:r>
              <a:rPr sz="2400" spc="-10" dirty="0">
                <a:latin typeface="Arial"/>
                <a:cs typeface="Arial"/>
              </a:rPr>
              <a:t>on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alacson</a:t>
            </a:r>
            <a:r>
              <a:rPr sz="2400" spc="-30" dirty="0">
                <a:latin typeface="Arial"/>
                <a:cs typeface="Arial"/>
              </a:rPr>
              <a:t>y</a:t>
            </a:r>
            <a:r>
              <a:rPr sz="2400" spc="-10" dirty="0">
                <a:latin typeface="Arial"/>
                <a:cs typeface="Arial"/>
              </a:rPr>
              <a:t>ak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(&lt;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0.001/</a:t>
            </a:r>
            <a:r>
              <a:rPr sz="2400" spc="-5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)</a:t>
            </a:r>
            <a:endParaRPr lang="en-US" sz="2400" spc="-10" dirty="0">
              <a:latin typeface="Arial"/>
              <a:cs typeface="Arial"/>
            </a:endParaRPr>
          </a:p>
          <a:p>
            <a:pPr marL="12700" marR="607695">
              <a:lnSpc>
                <a:spcPct val="100000"/>
              </a:lnSpc>
            </a:pPr>
            <a:endParaRPr sz="2400" dirty="0">
              <a:latin typeface="Arial"/>
              <a:cs typeface="Arial"/>
            </a:endParaRPr>
          </a:p>
          <a:p>
            <a:pPr marL="355600" marR="123825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sz="2400" spc="-25" dirty="0">
                <a:latin typeface="Arial"/>
                <a:cs typeface="Arial"/>
              </a:rPr>
              <a:t>G</a:t>
            </a:r>
            <a:r>
              <a:rPr sz="2400" spc="-15" dirty="0">
                <a:latin typeface="Arial"/>
                <a:cs typeface="Arial"/>
              </a:rPr>
              <a:t>TP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ill</a:t>
            </a:r>
            <a:r>
              <a:rPr sz="2400" spc="-25" dirty="0">
                <a:latin typeface="Arial"/>
                <a:cs typeface="Arial"/>
              </a:rPr>
              <a:t> G</a:t>
            </a:r>
            <a:r>
              <a:rPr sz="2400" spc="-15" dirty="0">
                <a:latin typeface="Arial"/>
                <a:cs typeface="Arial"/>
              </a:rPr>
              <a:t>D</a:t>
            </a:r>
            <a:r>
              <a:rPr sz="2400" spc="-5" dirty="0">
                <a:latin typeface="Arial"/>
                <a:cs typeface="Arial"/>
              </a:rPr>
              <a:t>P</a:t>
            </a:r>
            <a:r>
              <a:rPr sz="2400" spc="-15" dirty="0">
                <a:latin typeface="Arial"/>
                <a:cs typeface="Arial"/>
              </a:rPr>
              <a:t>-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-30" dirty="0">
                <a:latin typeface="Arial"/>
                <a:cs typeface="Arial"/>
              </a:rPr>
              <a:t>f</a:t>
            </a:r>
            <a:r>
              <a:rPr sz="2400" spc="-10" dirty="0">
                <a:latin typeface="Arial"/>
                <a:cs typeface="Arial"/>
              </a:rPr>
              <a:t>finitás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(1</a:t>
            </a:r>
            <a:r>
              <a:rPr sz="2400" spc="-5" dirty="0">
                <a:latin typeface="Arial"/>
                <a:cs typeface="Arial"/>
              </a:rPr>
              <a:t>0</a:t>
            </a:r>
            <a:r>
              <a:rPr sz="2400" spc="7" baseline="26455" dirty="0">
                <a:latin typeface="Arial"/>
                <a:cs typeface="Arial"/>
              </a:rPr>
              <a:t>7</a:t>
            </a:r>
            <a:r>
              <a:rPr sz="2400" baseline="26455" dirty="0">
                <a:latin typeface="Arial"/>
                <a:cs typeface="Arial"/>
              </a:rPr>
              <a:t> </a:t>
            </a:r>
            <a:r>
              <a:rPr sz="2400" spc="-202" baseline="2645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–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10</a:t>
            </a:r>
            <a:r>
              <a:rPr sz="2400" spc="-127" baseline="26455" dirty="0">
                <a:latin typeface="Arial"/>
                <a:cs typeface="Arial"/>
              </a:rPr>
              <a:t>1</a:t>
            </a:r>
            <a:r>
              <a:rPr sz="2400" spc="7" baseline="26455" dirty="0">
                <a:latin typeface="Arial"/>
                <a:cs typeface="Arial"/>
              </a:rPr>
              <a:t>1</a:t>
            </a:r>
            <a:r>
              <a:rPr sz="2400" baseline="26455" dirty="0">
                <a:latin typeface="Arial"/>
                <a:cs typeface="Arial"/>
              </a:rPr>
              <a:t> </a:t>
            </a:r>
            <a:r>
              <a:rPr sz="2400" spc="-202" baseline="2645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/M)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sokkal maga</a:t>
            </a:r>
            <a:r>
              <a:rPr sz="2400" spc="-5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abb,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nt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sejtbe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nu</a:t>
            </a:r>
            <a:r>
              <a:rPr sz="2400" spc="-5" dirty="0">
                <a:latin typeface="Arial"/>
                <a:cs typeface="Arial"/>
              </a:rPr>
              <a:t>k</a:t>
            </a:r>
            <a:r>
              <a:rPr sz="2400" spc="-10" dirty="0">
                <a:latin typeface="Arial"/>
                <a:cs typeface="Arial"/>
              </a:rPr>
              <a:t>leot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kon</a:t>
            </a:r>
            <a:r>
              <a:rPr sz="2400" spc="-5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entrác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ó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(&gt;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1</a:t>
            </a:r>
            <a:r>
              <a:rPr sz="2400" spc="-5" dirty="0">
                <a:latin typeface="Arial"/>
                <a:cs typeface="Arial"/>
              </a:rPr>
              <a:t>0</a:t>
            </a:r>
            <a:r>
              <a:rPr sz="2400" baseline="26455" dirty="0">
                <a:latin typeface="Arial"/>
                <a:cs typeface="Arial"/>
              </a:rPr>
              <a:t>-4</a:t>
            </a:r>
            <a:r>
              <a:rPr sz="2400" spc="-15" baseline="2645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M)</a:t>
            </a:r>
            <a:endParaRPr sz="2400" dirty="0">
              <a:latin typeface="Arial"/>
              <a:cs typeface="Arial"/>
            </a:endParaRPr>
          </a:p>
          <a:p>
            <a:pPr marL="812800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sz="2400" spc="-15" dirty="0">
                <a:latin typeface="Arial"/>
                <a:cs typeface="Arial"/>
              </a:rPr>
              <a:t>A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rends</a:t>
            </a:r>
            <a:r>
              <a:rPr sz="2400" spc="-5" dirty="0">
                <a:latin typeface="Arial"/>
                <a:cs typeface="Arial"/>
              </a:rPr>
              <a:t>z</a:t>
            </a:r>
            <a:r>
              <a:rPr sz="2400" spc="-10" dirty="0">
                <a:latin typeface="Arial"/>
                <a:cs typeface="Arial"/>
              </a:rPr>
              <a:t>er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nu</a:t>
            </a:r>
            <a:r>
              <a:rPr sz="2400" spc="-5" dirty="0">
                <a:latin typeface="Arial"/>
                <a:cs typeface="Arial"/>
              </a:rPr>
              <a:t>k</a:t>
            </a:r>
            <a:r>
              <a:rPr sz="2400" spc="-10" dirty="0">
                <a:latin typeface="Arial"/>
                <a:cs typeface="Arial"/>
              </a:rPr>
              <a:t>leot</a:t>
            </a:r>
            <a:r>
              <a:rPr sz="2400" spc="-5" dirty="0">
                <a:latin typeface="Arial"/>
                <a:cs typeface="Arial"/>
              </a:rPr>
              <a:t>id</a:t>
            </a:r>
            <a:r>
              <a:rPr sz="2400" spc="-15" dirty="0">
                <a:latin typeface="Arial"/>
                <a:cs typeface="Arial"/>
              </a:rPr>
              <a:t>-</a:t>
            </a:r>
            <a:r>
              <a:rPr sz="2400" spc="-10" dirty="0">
                <a:latin typeface="Arial"/>
                <a:cs typeface="Arial"/>
              </a:rPr>
              <a:t>kon</a:t>
            </a:r>
            <a:r>
              <a:rPr sz="2400" spc="-5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entrác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ó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változására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nem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érzé</a:t>
            </a:r>
            <a:r>
              <a:rPr sz="2400" spc="-5" dirty="0">
                <a:latin typeface="Arial"/>
                <a:cs typeface="Arial"/>
              </a:rPr>
              <a:t>k</a:t>
            </a:r>
            <a:r>
              <a:rPr sz="2400" spc="-10" dirty="0">
                <a:latin typeface="Arial"/>
                <a:cs typeface="Arial"/>
              </a:rPr>
              <a:t>eny</a:t>
            </a:r>
            <a:endParaRPr sz="2400" dirty="0">
              <a:latin typeface="Arial"/>
              <a:cs typeface="Arial"/>
            </a:endParaRPr>
          </a:p>
          <a:p>
            <a:pPr marL="812800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sz="2400" spc="-15" dirty="0">
                <a:latin typeface="Arial"/>
                <a:cs typeface="Arial"/>
              </a:rPr>
              <a:t>A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működés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kö</a:t>
            </a:r>
            <a:r>
              <a:rPr sz="2400" spc="-5" dirty="0">
                <a:latin typeface="Arial"/>
                <a:cs typeface="Arial"/>
              </a:rPr>
              <a:t>z</a:t>
            </a:r>
            <a:r>
              <a:rPr sz="2400" spc="-10" dirty="0">
                <a:latin typeface="Arial"/>
                <a:cs typeface="Arial"/>
              </a:rPr>
              <a:t>ponti eleme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szabál</a:t>
            </a:r>
            <a:r>
              <a:rPr sz="2400" spc="-30" dirty="0">
                <a:latin typeface="Arial"/>
                <a:cs typeface="Arial"/>
              </a:rPr>
              <a:t>y</a:t>
            </a:r>
            <a:r>
              <a:rPr sz="2400" spc="-10" dirty="0">
                <a:latin typeface="Arial"/>
                <a:cs typeface="Arial"/>
              </a:rPr>
              <a:t>ozott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(időzített)</a:t>
            </a:r>
            <a:r>
              <a:rPr sz="2400" spc="30" dirty="0">
                <a:latin typeface="Arial"/>
                <a:cs typeface="Arial"/>
              </a:rPr>
              <a:t> </a:t>
            </a:r>
            <a:endParaRPr lang="en-US" sz="2400" spc="3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</a:pPr>
            <a:r>
              <a:rPr lang="en-US" sz="2400" spc="30" dirty="0">
                <a:latin typeface="Arial"/>
                <a:cs typeface="Arial"/>
              </a:rPr>
              <a:t>				</a:t>
            </a:r>
            <a:r>
              <a:rPr sz="2400" spc="-10" dirty="0" err="1">
                <a:latin typeface="Arial"/>
                <a:cs typeface="Arial"/>
              </a:rPr>
              <a:t>nuk</a:t>
            </a:r>
            <a:r>
              <a:rPr sz="2400" dirty="0" err="1">
                <a:latin typeface="Arial"/>
                <a:cs typeface="Arial"/>
              </a:rPr>
              <a:t>l</a:t>
            </a:r>
            <a:r>
              <a:rPr sz="2400" spc="-10" dirty="0" err="1">
                <a:latin typeface="Arial"/>
                <a:cs typeface="Arial"/>
              </a:rPr>
              <a:t>eoti</a:t>
            </a:r>
            <a:r>
              <a:rPr sz="2400" spc="5" dirty="0" err="1">
                <a:latin typeface="Arial"/>
                <a:cs typeface="Arial"/>
              </a:rPr>
              <a:t>d</a:t>
            </a:r>
            <a:r>
              <a:rPr sz="2400" spc="-15" dirty="0" err="1">
                <a:latin typeface="Arial"/>
                <a:cs typeface="Arial"/>
              </a:rPr>
              <a:t>-</a:t>
            </a:r>
            <a:r>
              <a:rPr sz="2400" spc="-10" dirty="0" err="1">
                <a:latin typeface="Arial"/>
                <a:cs typeface="Arial"/>
              </a:rPr>
              <a:t>kicse</a:t>
            </a:r>
            <a:r>
              <a:rPr sz="2400" spc="-15" dirty="0" err="1">
                <a:latin typeface="Arial"/>
                <a:cs typeface="Arial"/>
              </a:rPr>
              <a:t>r</a:t>
            </a:r>
            <a:r>
              <a:rPr sz="2400" spc="-10" dirty="0" err="1">
                <a:latin typeface="Arial"/>
                <a:cs typeface="Arial"/>
              </a:rPr>
              <a:t>élődés</a:t>
            </a:r>
            <a:endParaRPr lang="en-US" sz="2400" spc="-1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</a:pPr>
            <a:endParaRPr sz="2400" dirty="0">
              <a:latin typeface="Arial"/>
              <a:cs typeface="Arial"/>
            </a:endParaRPr>
          </a:p>
          <a:p>
            <a:pPr marL="469900" marR="879475" indent="-457834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sz="2400" spc="-15" dirty="0">
                <a:latin typeface="Arial"/>
                <a:cs typeface="Arial"/>
              </a:rPr>
              <a:t>A</a:t>
            </a:r>
            <a:r>
              <a:rPr sz="2400" spc="-9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ciklus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„eg</a:t>
            </a:r>
            <a:r>
              <a:rPr sz="2400" spc="-35" dirty="0">
                <a:latin typeface="Arial"/>
                <a:cs typeface="Arial"/>
              </a:rPr>
              <a:t>y</a:t>
            </a:r>
            <a:r>
              <a:rPr sz="2400" spc="-10" dirty="0">
                <a:latin typeface="Arial"/>
                <a:cs typeface="Arial"/>
              </a:rPr>
              <a:t>enirán</a:t>
            </a:r>
            <a:r>
              <a:rPr sz="2400" spc="-20" dirty="0">
                <a:latin typeface="Arial"/>
                <a:cs typeface="Arial"/>
              </a:rPr>
              <a:t>y</a:t>
            </a:r>
            <a:r>
              <a:rPr sz="2400" spc="-10" dirty="0">
                <a:latin typeface="Arial"/>
                <a:cs typeface="Arial"/>
              </a:rPr>
              <a:t>ítá</a:t>
            </a:r>
            <a:r>
              <a:rPr sz="2400" spc="-5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ának</a:t>
            </a:r>
            <a:r>
              <a:rPr sz="2400" spc="5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(</a:t>
            </a:r>
            <a:r>
              <a:rPr sz="2400" spc="-25" dirty="0">
                <a:latin typeface="Arial"/>
                <a:cs typeface="Arial"/>
              </a:rPr>
              <a:t>G</a:t>
            </a:r>
            <a:r>
              <a:rPr sz="2400" spc="-15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-15" dirty="0">
                <a:latin typeface="Arial"/>
                <a:cs typeface="Arial"/>
              </a:rPr>
              <a:t>-</a:t>
            </a:r>
            <a:r>
              <a:rPr sz="2400" spc="-25" dirty="0">
                <a:latin typeface="Arial"/>
                <a:cs typeface="Arial"/>
              </a:rPr>
              <a:t>G</a:t>
            </a:r>
            <a:r>
              <a:rPr sz="2400" spc="-15" dirty="0">
                <a:latin typeface="Arial"/>
                <a:cs typeface="Arial"/>
              </a:rPr>
              <a:t>TP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10" dirty="0" err="1">
                <a:latin typeface="Arial"/>
                <a:cs typeface="Arial"/>
              </a:rPr>
              <a:t>kicserélődés</a:t>
            </a:r>
            <a:r>
              <a:rPr sz="2400" spc="-10" dirty="0">
                <a:latin typeface="Arial"/>
                <a:cs typeface="Arial"/>
              </a:rPr>
              <a:t>)</a:t>
            </a:r>
            <a:r>
              <a:rPr lang="en-US" sz="2400" spc="-20" dirty="0">
                <a:latin typeface="Arial"/>
                <a:cs typeface="Arial"/>
              </a:rPr>
              <a:t> </a:t>
            </a:r>
            <a:r>
              <a:rPr sz="2400" spc="-15" dirty="0" err="1">
                <a:latin typeface="Arial"/>
                <a:cs typeface="Arial"/>
              </a:rPr>
              <a:t>me</a:t>
            </a:r>
            <a:r>
              <a:rPr sz="2400" spc="-5" dirty="0" err="1">
                <a:latin typeface="Arial"/>
                <a:cs typeface="Arial"/>
              </a:rPr>
              <a:t>c</a:t>
            </a:r>
            <a:r>
              <a:rPr sz="2400" spc="-10" dirty="0" err="1">
                <a:latin typeface="Arial"/>
                <a:cs typeface="Arial"/>
              </a:rPr>
              <a:t>han</a:t>
            </a:r>
            <a:r>
              <a:rPr sz="2400" dirty="0" err="1">
                <a:latin typeface="Arial"/>
                <a:cs typeface="Arial"/>
              </a:rPr>
              <a:t>i</a:t>
            </a:r>
            <a:r>
              <a:rPr sz="2400" spc="-10" dirty="0" err="1">
                <a:latin typeface="Arial"/>
                <a:cs typeface="Arial"/>
              </a:rPr>
              <a:t>zmu</a:t>
            </a:r>
            <a:r>
              <a:rPr sz="2400" spc="-5" dirty="0" err="1">
                <a:latin typeface="Arial"/>
                <a:cs typeface="Arial"/>
              </a:rPr>
              <a:t>s</a:t>
            </a:r>
            <a:r>
              <a:rPr sz="2400" spc="-10" dirty="0" err="1">
                <a:latin typeface="Arial"/>
                <a:cs typeface="Arial"/>
              </a:rPr>
              <a:t>ai</a:t>
            </a:r>
            <a:r>
              <a:rPr sz="2400" spc="-5" dirty="0">
                <a:latin typeface="Arial"/>
                <a:cs typeface="Arial"/>
              </a:rPr>
              <a:t> </a:t>
            </a:r>
            <a:endParaRPr lang="en-US" sz="2400" spc="-5" dirty="0">
              <a:latin typeface="Arial"/>
              <a:cs typeface="Arial"/>
            </a:endParaRPr>
          </a:p>
          <a:p>
            <a:pPr marL="927100" marR="879475" lvl="1" indent="-457834">
              <a:buFont typeface="Wingdings" panose="05000000000000000000" pitchFamily="2" charset="2"/>
              <a:buChar char="q"/>
            </a:pPr>
            <a:r>
              <a:rPr sz="2400" spc="-25" dirty="0">
                <a:latin typeface="Arial"/>
                <a:cs typeface="Arial"/>
              </a:rPr>
              <a:t>G</a:t>
            </a:r>
            <a:r>
              <a:rPr sz="2400" spc="-15" dirty="0">
                <a:latin typeface="Arial"/>
                <a:cs typeface="Arial"/>
              </a:rPr>
              <a:t>TP-</a:t>
            </a:r>
            <a:r>
              <a:rPr sz="2400" spc="-10" dirty="0" err="1">
                <a:latin typeface="Arial"/>
                <a:cs typeface="Arial"/>
              </a:rPr>
              <a:t>felesleg</a:t>
            </a:r>
            <a:endParaRPr sz="2400" dirty="0">
              <a:latin typeface="Arial"/>
              <a:cs typeface="Arial"/>
            </a:endParaRPr>
          </a:p>
          <a:p>
            <a:pPr marL="812800" marR="2939415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en-US" sz="2400" spc="-10" dirty="0">
                <a:latin typeface="Arial"/>
                <a:cs typeface="Arial"/>
              </a:rPr>
              <a:t> </a:t>
            </a:r>
            <a:r>
              <a:rPr sz="2400" spc="-10" dirty="0" err="1">
                <a:latin typeface="Arial"/>
                <a:cs typeface="Arial"/>
              </a:rPr>
              <a:t>Nag</a:t>
            </a:r>
            <a:r>
              <a:rPr sz="2400" spc="-30" dirty="0" err="1">
                <a:latin typeface="Arial"/>
                <a:cs typeface="Arial"/>
              </a:rPr>
              <a:t>y</a:t>
            </a:r>
            <a:r>
              <a:rPr sz="2400" spc="-10" dirty="0" err="1">
                <a:latin typeface="Arial"/>
                <a:cs typeface="Arial"/>
              </a:rPr>
              <a:t>obb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-30" dirty="0">
                <a:latin typeface="Arial"/>
                <a:cs typeface="Arial"/>
              </a:rPr>
              <a:t>f</a:t>
            </a:r>
            <a:r>
              <a:rPr sz="2400" spc="-10" dirty="0">
                <a:latin typeface="Arial"/>
                <a:cs typeface="Arial"/>
              </a:rPr>
              <a:t>finitás </a:t>
            </a:r>
            <a:r>
              <a:rPr sz="2400" spc="-25" dirty="0">
                <a:latin typeface="Arial"/>
                <a:cs typeface="Arial"/>
              </a:rPr>
              <a:t>G</a:t>
            </a:r>
            <a:r>
              <a:rPr sz="2400" spc="-10" dirty="0">
                <a:latin typeface="Arial"/>
                <a:cs typeface="Arial"/>
              </a:rPr>
              <a:t>TP</a:t>
            </a:r>
            <a:r>
              <a:rPr sz="2400" spc="-15" dirty="0">
                <a:latin typeface="Arial"/>
                <a:cs typeface="Arial"/>
              </a:rPr>
              <a:t>-</a:t>
            </a:r>
            <a:r>
              <a:rPr sz="2400" spc="-10" dirty="0">
                <a:latin typeface="Arial"/>
                <a:cs typeface="Arial"/>
              </a:rPr>
              <a:t>he</a:t>
            </a:r>
            <a:r>
              <a:rPr sz="2400" spc="-5" dirty="0">
                <a:latin typeface="Arial"/>
                <a:cs typeface="Arial"/>
              </a:rPr>
              <a:t>z,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nt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15" dirty="0">
                <a:latin typeface="Arial"/>
                <a:cs typeface="Arial"/>
              </a:rPr>
              <a:t>GDP-</a:t>
            </a:r>
            <a:r>
              <a:rPr sz="2400" spc="-10" dirty="0" err="1">
                <a:latin typeface="Arial"/>
                <a:cs typeface="Arial"/>
              </a:rPr>
              <a:t>hez</a:t>
            </a:r>
            <a:endParaRPr lang="en-US" sz="2400" spc="-10" dirty="0">
              <a:latin typeface="Arial"/>
              <a:cs typeface="Arial"/>
            </a:endParaRPr>
          </a:p>
          <a:p>
            <a:pPr marL="812800" marR="2939415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195" dirty="0" err="1">
                <a:latin typeface="Arial"/>
                <a:cs typeface="Arial"/>
              </a:rPr>
              <a:t>T</a:t>
            </a:r>
            <a:r>
              <a:rPr sz="2400" spc="-10" dirty="0" err="1">
                <a:latin typeface="Arial"/>
                <a:cs typeface="Arial"/>
              </a:rPr>
              <a:t>ová</a:t>
            </a:r>
            <a:r>
              <a:rPr lang="en-US" sz="2400" spc="-10" dirty="0" err="1">
                <a:latin typeface="Arial"/>
                <a:cs typeface="Arial"/>
              </a:rPr>
              <a:t>bbi</a:t>
            </a:r>
            <a:r>
              <a:rPr lang="en-US" sz="2400" spc="-10" dirty="0">
                <a:latin typeface="Arial"/>
                <a:cs typeface="Arial"/>
              </a:rPr>
              <a:t> </a:t>
            </a:r>
            <a:r>
              <a:rPr sz="2400" spc="-10" dirty="0" err="1">
                <a:latin typeface="Arial"/>
                <a:cs typeface="Arial"/>
              </a:rPr>
              <a:t>kötőpartnerek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kap</a:t>
            </a:r>
            <a:r>
              <a:rPr sz="2400" spc="-5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solódá</a:t>
            </a:r>
            <a:r>
              <a:rPr sz="2400" spc="-5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a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A</a:t>
            </a:r>
            <a:r>
              <a:rPr spc="-90" dirty="0"/>
              <a:t> </a:t>
            </a:r>
            <a:r>
              <a:rPr dirty="0"/>
              <a:t>G</a:t>
            </a:r>
            <a:r>
              <a:rPr spc="-10" dirty="0"/>
              <a:t>N</a:t>
            </a:r>
            <a:r>
              <a:rPr dirty="0"/>
              <a:t>RP</a:t>
            </a:r>
            <a:r>
              <a:rPr spc="-60" dirty="0"/>
              <a:t> </a:t>
            </a:r>
            <a:r>
              <a:rPr dirty="0"/>
              <a:t>hármas</a:t>
            </a:r>
            <a:r>
              <a:rPr spc="10" dirty="0"/>
              <a:t> </a:t>
            </a:r>
            <a:r>
              <a:rPr spc="5" dirty="0"/>
              <a:t>(</a:t>
            </a:r>
            <a:r>
              <a:rPr i="1" dirty="0">
                <a:latin typeface="Arial"/>
                <a:cs typeface="Arial"/>
              </a:rPr>
              <a:t>terne</a:t>
            </a:r>
            <a:r>
              <a:rPr i="1" spc="5" dirty="0">
                <a:latin typeface="Arial"/>
                <a:cs typeface="Arial"/>
              </a:rPr>
              <a:t>r</a:t>
            </a:r>
            <a:r>
              <a:rPr dirty="0"/>
              <a:t>) k</a:t>
            </a:r>
            <a:r>
              <a:rPr spc="-10" dirty="0"/>
              <a:t>o</a:t>
            </a:r>
            <a:r>
              <a:rPr dirty="0"/>
              <a:t>mplexben</a:t>
            </a:r>
            <a:r>
              <a:rPr spc="-10" dirty="0"/>
              <a:t> </a:t>
            </a:r>
            <a:r>
              <a:rPr spc="5" dirty="0"/>
              <a:t>f</a:t>
            </a:r>
            <a:r>
              <a:rPr dirty="0"/>
              <a:t>ejti</a:t>
            </a:r>
            <a:r>
              <a:rPr spc="-10" dirty="0"/>
              <a:t> </a:t>
            </a:r>
            <a:r>
              <a:rPr dirty="0"/>
              <a:t>ki</a:t>
            </a:r>
            <a:r>
              <a:rPr spc="-20" dirty="0"/>
              <a:t> </a:t>
            </a:r>
            <a:r>
              <a:rPr dirty="0"/>
              <a:t>hatását</a:t>
            </a:r>
          </a:p>
        </p:txBody>
      </p:sp>
      <p:sp>
        <p:nvSpPr>
          <p:cNvPr id="3" name="object 3"/>
          <p:cNvSpPr/>
          <p:nvPr/>
        </p:nvSpPr>
        <p:spPr>
          <a:xfrm>
            <a:off x="1600200" y="1143063"/>
            <a:ext cx="3048000" cy="954405"/>
          </a:xfrm>
          <a:custGeom>
            <a:avLst/>
            <a:gdLst/>
            <a:ahLst/>
            <a:cxnLst/>
            <a:rect l="l" t="t" r="r" b="b"/>
            <a:pathLst>
              <a:path w="3048000" h="954405">
                <a:moveTo>
                  <a:pt x="0" y="954087"/>
                </a:moveTo>
                <a:lnTo>
                  <a:pt x="3048000" y="954087"/>
                </a:lnTo>
                <a:lnTo>
                  <a:pt x="3048000" y="0"/>
                </a:lnTo>
                <a:lnTo>
                  <a:pt x="0" y="0"/>
                </a:lnTo>
                <a:lnTo>
                  <a:pt x="0" y="954087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48839" y="1450847"/>
            <a:ext cx="114300" cy="1249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48839" y="1664207"/>
            <a:ext cx="114300" cy="1249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91639" y="1877567"/>
            <a:ext cx="114300" cy="1249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48200" y="838136"/>
            <a:ext cx="3810000" cy="55452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0040" y="2365248"/>
            <a:ext cx="114300" cy="1249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77240" y="2578607"/>
            <a:ext cx="114300" cy="1249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0040" y="3005327"/>
            <a:ext cx="114300" cy="1249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77240" y="3432047"/>
            <a:ext cx="114300" cy="1249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77240" y="3858767"/>
            <a:ext cx="114300" cy="1249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0040" y="4498847"/>
            <a:ext cx="114300" cy="1249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3840" y="5260847"/>
            <a:ext cx="114300" cy="1249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3840" y="5474208"/>
            <a:ext cx="114300" cy="1249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1040" y="5900928"/>
            <a:ext cx="114300" cy="1249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1040" y="6327647"/>
            <a:ext cx="114300" cy="1249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31140" y="1204000"/>
            <a:ext cx="4637405" cy="5295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3020" algn="ctr">
              <a:lnSpc>
                <a:spcPct val="100000"/>
              </a:lnSpc>
            </a:pPr>
            <a:r>
              <a:rPr sz="1400" b="1" spc="-10" dirty="0">
                <a:latin typeface="Arial"/>
                <a:cs typeface="Arial"/>
              </a:rPr>
              <a:t>Á</a:t>
            </a:r>
            <a:r>
              <a:rPr sz="1400" b="1" dirty="0">
                <a:latin typeface="Arial"/>
                <a:cs typeface="Arial"/>
              </a:rPr>
              <a:t>ltalá</a:t>
            </a:r>
            <a:r>
              <a:rPr sz="1400" b="1" spc="-10" dirty="0">
                <a:latin typeface="Arial"/>
                <a:cs typeface="Arial"/>
              </a:rPr>
              <a:t>no</a:t>
            </a:r>
            <a:r>
              <a:rPr sz="1400" b="1" dirty="0">
                <a:latin typeface="Arial"/>
                <a:cs typeface="Arial"/>
              </a:rPr>
              <a:t>s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NT</a:t>
            </a:r>
            <a:r>
              <a:rPr sz="1400" b="1" dirty="0">
                <a:latin typeface="Arial"/>
                <a:cs typeface="Arial"/>
              </a:rPr>
              <a:t>Páz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(X)</a:t>
            </a:r>
            <a:endParaRPr sz="1400">
              <a:latin typeface="Arial"/>
              <a:cs typeface="Arial"/>
            </a:endParaRPr>
          </a:p>
          <a:p>
            <a:pPr marL="2099310" marR="469265">
              <a:lnSpc>
                <a:spcPct val="100000"/>
              </a:lnSpc>
            </a:pPr>
            <a:r>
              <a:rPr sz="1400" dirty="0">
                <a:solidFill>
                  <a:srgbClr val="0000FF"/>
                </a:solidFill>
                <a:latin typeface="Arial"/>
                <a:cs typeface="Arial"/>
              </a:rPr>
              <a:t>inaktív</a:t>
            </a:r>
            <a:r>
              <a:rPr sz="1400" spc="-4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(G</a:t>
            </a:r>
            <a:r>
              <a:rPr sz="1400" spc="-10" dirty="0">
                <a:latin typeface="Arial"/>
                <a:cs typeface="Arial"/>
              </a:rPr>
              <a:t>D</a:t>
            </a:r>
            <a:r>
              <a:rPr sz="1400" dirty="0">
                <a:latin typeface="Arial"/>
                <a:cs typeface="Arial"/>
              </a:rPr>
              <a:t>P-kötöt</a:t>
            </a:r>
            <a:r>
              <a:rPr sz="1400" spc="-10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)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for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a 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aktív</a:t>
            </a:r>
            <a:r>
              <a:rPr sz="1400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(G</a:t>
            </a:r>
            <a:r>
              <a:rPr sz="1400" spc="-10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P-kötöt</a:t>
            </a:r>
            <a:r>
              <a:rPr sz="1400" spc="-10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)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for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a</a:t>
            </a:r>
            <a:endParaRPr sz="1400">
              <a:latin typeface="Arial"/>
              <a:cs typeface="Arial"/>
            </a:endParaRPr>
          </a:p>
          <a:p>
            <a:pPr marR="831215" algn="ctr">
              <a:lnSpc>
                <a:spcPct val="100000"/>
              </a:lnSpc>
            </a:pPr>
            <a:r>
              <a:rPr sz="1400" b="1" dirty="0">
                <a:solidFill>
                  <a:srgbClr val="00AF50"/>
                </a:solidFill>
                <a:latin typeface="Arial"/>
                <a:cs typeface="Arial"/>
              </a:rPr>
              <a:t>G</a:t>
            </a:r>
            <a:r>
              <a:rPr sz="1400" b="1" spc="-10" dirty="0">
                <a:solidFill>
                  <a:srgbClr val="00AF50"/>
                </a:solidFill>
                <a:latin typeface="Arial"/>
                <a:cs typeface="Arial"/>
              </a:rPr>
              <a:t>NR</a:t>
            </a:r>
            <a:r>
              <a:rPr sz="1400" b="1" dirty="0">
                <a:solidFill>
                  <a:srgbClr val="00AF50"/>
                </a:solidFill>
                <a:latin typeface="Arial"/>
                <a:cs typeface="Arial"/>
              </a:rPr>
              <a:t>P</a:t>
            </a:r>
            <a:endParaRPr sz="1400">
              <a:latin typeface="Arial"/>
              <a:cs typeface="Arial"/>
            </a:endParaRPr>
          </a:p>
          <a:p>
            <a:pPr marL="269875" marR="1270635" indent="-181610">
              <a:lnSpc>
                <a:spcPct val="100000"/>
              </a:lnSpc>
              <a:spcBef>
                <a:spcPts val="480"/>
              </a:spcBef>
            </a:pPr>
            <a:r>
              <a:rPr sz="1400" b="1" spc="-5" dirty="0">
                <a:latin typeface="Arial"/>
                <a:cs typeface="Arial"/>
              </a:rPr>
              <a:t>E</a:t>
            </a:r>
            <a:r>
              <a:rPr sz="1400" b="1" spc="-10" dirty="0">
                <a:latin typeface="Arial"/>
                <a:cs typeface="Arial"/>
              </a:rPr>
              <a:t>F</a:t>
            </a:r>
            <a:r>
              <a:rPr sz="1400" b="1" dirty="0">
                <a:latin typeface="Arial"/>
                <a:cs typeface="Arial"/>
              </a:rPr>
              <a:t>-</a:t>
            </a:r>
            <a:r>
              <a:rPr sz="1400" b="1" spc="-114" dirty="0">
                <a:latin typeface="Arial"/>
                <a:cs typeface="Arial"/>
              </a:rPr>
              <a:t>T</a:t>
            </a:r>
            <a:r>
              <a:rPr sz="1400" b="1" dirty="0">
                <a:latin typeface="Arial"/>
                <a:cs typeface="Arial"/>
              </a:rPr>
              <a:t>u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tra</a:t>
            </a:r>
            <a:r>
              <a:rPr sz="1400" b="1" spc="-10" dirty="0">
                <a:latin typeface="Arial"/>
                <a:cs typeface="Arial"/>
              </a:rPr>
              <a:t>n</a:t>
            </a:r>
            <a:r>
              <a:rPr sz="1400" b="1" dirty="0">
                <a:latin typeface="Arial"/>
                <a:cs typeface="Arial"/>
              </a:rPr>
              <a:t>szlác</a:t>
            </a:r>
            <a:r>
              <a:rPr sz="1400" b="1" spc="-10" dirty="0">
                <a:latin typeface="Arial"/>
                <a:cs typeface="Arial"/>
              </a:rPr>
              <a:t>ió</a:t>
            </a:r>
            <a:r>
              <a:rPr sz="1400" b="1" dirty="0">
                <a:latin typeface="Arial"/>
                <a:cs typeface="Arial"/>
              </a:rPr>
              <a:t>s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el</a:t>
            </a:r>
            <a:r>
              <a:rPr sz="1400" b="1" spc="-10" dirty="0">
                <a:latin typeface="Arial"/>
                <a:cs typeface="Arial"/>
              </a:rPr>
              <a:t>ong</a:t>
            </a:r>
            <a:r>
              <a:rPr sz="1400" b="1" dirty="0">
                <a:latin typeface="Arial"/>
                <a:cs typeface="Arial"/>
              </a:rPr>
              <a:t>áci</a:t>
            </a:r>
            <a:r>
              <a:rPr sz="1400" b="1" spc="-10" dirty="0">
                <a:latin typeface="Arial"/>
                <a:cs typeface="Arial"/>
              </a:rPr>
              <a:t>ó</a:t>
            </a:r>
            <a:r>
              <a:rPr sz="1400" b="1" dirty="0">
                <a:latin typeface="Arial"/>
                <a:cs typeface="Arial"/>
              </a:rPr>
              <a:t>s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fakt</a:t>
            </a:r>
            <a:r>
              <a:rPr sz="1400" b="1" spc="-10" dirty="0">
                <a:latin typeface="Arial"/>
                <a:cs typeface="Arial"/>
              </a:rPr>
              <a:t>o</a:t>
            </a:r>
            <a:r>
              <a:rPr sz="1400" b="1" dirty="0">
                <a:latin typeface="Arial"/>
                <a:cs typeface="Arial"/>
              </a:rPr>
              <a:t>r </a:t>
            </a:r>
            <a:r>
              <a:rPr sz="1400" b="1" spc="-5" dirty="0">
                <a:solidFill>
                  <a:srgbClr val="00AF50"/>
                </a:solidFill>
                <a:latin typeface="Arial"/>
                <a:cs typeface="Arial"/>
              </a:rPr>
              <a:t>E</a:t>
            </a:r>
            <a:r>
              <a:rPr sz="1400" b="1" spc="-10" dirty="0">
                <a:solidFill>
                  <a:srgbClr val="00AF50"/>
                </a:solidFill>
                <a:latin typeface="Arial"/>
                <a:cs typeface="Arial"/>
              </a:rPr>
              <a:t>F</a:t>
            </a:r>
            <a:r>
              <a:rPr sz="1400" b="1" dirty="0">
                <a:solidFill>
                  <a:srgbClr val="00AF50"/>
                </a:solidFill>
                <a:latin typeface="Arial"/>
                <a:cs typeface="Arial"/>
              </a:rPr>
              <a:t>-</a:t>
            </a:r>
            <a:r>
              <a:rPr sz="1400" b="1" spc="-114" dirty="0">
                <a:solidFill>
                  <a:srgbClr val="00AF50"/>
                </a:solidFill>
                <a:latin typeface="Arial"/>
                <a:cs typeface="Arial"/>
              </a:rPr>
              <a:t>T</a:t>
            </a:r>
            <a:r>
              <a:rPr sz="1400" b="1" dirty="0">
                <a:solidFill>
                  <a:srgbClr val="00AF50"/>
                </a:solidFill>
                <a:latin typeface="Arial"/>
                <a:cs typeface="Arial"/>
              </a:rPr>
              <a:t>s</a:t>
            </a:r>
            <a:r>
              <a:rPr sz="1400" dirty="0">
                <a:latin typeface="Arial"/>
                <a:cs typeface="Arial"/>
              </a:rPr>
              <a:t>: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konstitu</a:t>
            </a:r>
            <a:r>
              <a:rPr sz="1400" spc="-10" dirty="0">
                <a:latin typeface="Arial"/>
                <a:cs typeface="Arial"/>
              </a:rPr>
              <a:t>tí</a:t>
            </a:r>
            <a:r>
              <a:rPr sz="1400" dirty="0">
                <a:latin typeface="Arial"/>
                <a:cs typeface="Arial"/>
              </a:rPr>
              <a:t>v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(nem-regulál</a:t>
            </a:r>
            <a:r>
              <a:rPr sz="1400" spc="-10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)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AF50"/>
                </a:solidFill>
                <a:latin typeface="Arial"/>
                <a:cs typeface="Arial"/>
              </a:rPr>
              <a:t>G</a:t>
            </a:r>
            <a:r>
              <a:rPr sz="1400" b="1" spc="-10" dirty="0">
                <a:solidFill>
                  <a:srgbClr val="00AF50"/>
                </a:solidFill>
                <a:latin typeface="Arial"/>
                <a:cs typeface="Arial"/>
              </a:rPr>
              <a:t>NR</a:t>
            </a:r>
            <a:r>
              <a:rPr sz="1400" b="1" dirty="0">
                <a:solidFill>
                  <a:srgbClr val="00AF50"/>
                </a:solidFill>
                <a:latin typeface="Arial"/>
                <a:cs typeface="Arial"/>
              </a:rPr>
              <a:t>P</a:t>
            </a:r>
            <a:endParaRPr sz="1400">
              <a:latin typeface="Arial"/>
              <a:cs typeface="Arial"/>
            </a:endParaRPr>
          </a:p>
          <a:p>
            <a:pPr marL="727710" marR="106045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G</a:t>
            </a:r>
            <a:r>
              <a:rPr sz="1400" spc="-10" dirty="0">
                <a:latin typeface="Arial"/>
                <a:cs typeface="Arial"/>
              </a:rPr>
              <a:t>D</a:t>
            </a:r>
            <a:r>
              <a:rPr sz="1400" spc="-5" dirty="0">
                <a:latin typeface="Arial"/>
                <a:cs typeface="Arial"/>
              </a:rPr>
              <a:t>P</a:t>
            </a:r>
            <a:r>
              <a:rPr sz="1400" dirty="0">
                <a:latin typeface="Arial"/>
                <a:cs typeface="Arial"/>
              </a:rPr>
              <a:t>-G</a:t>
            </a:r>
            <a:r>
              <a:rPr sz="1400" spc="-10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P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kicserélődé</a:t>
            </a:r>
            <a:r>
              <a:rPr sz="1400" spc="-10" dirty="0">
                <a:latin typeface="Arial"/>
                <a:cs typeface="Arial"/>
              </a:rPr>
              <a:t>s</a:t>
            </a:r>
            <a:r>
              <a:rPr sz="1400" dirty="0">
                <a:latin typeface="Arial"/>
                <a:cs typeface="Arial"/>
              </a:rPr>
              <a:t>t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felg</a:t>
            </a:r>
            <a:r>
              <a:rPr sz="1400" spc="-20" dirty="0">
                <a:latin typeface="Arial"/>
                <a:cs typeface="Arial"/>
              </a:rPr>
              <a:t>y</a:t>
            </a:r>
            <a:r>
              <a:rPr sz="1400" dirty="0">
                <a:latin typeface="Arial"/>
                <a:cs typeface="Arial"/>
              </a:rPr>
              <a:t>orsítja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→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hatékony fehérjes</a:t>
            </a:r>
            <a:r>
              <a:rPr sz="1400" spc="-10" dirty="0">
                <a:latin typeface="Arial"/>
                <a:cs typeface="Arial"/>
              </a:rPr>
              <a:t>z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15" dirty="0">
                <a:latin typeface="Arial"/>
                <a:cs typeface="Arial"/>
              </a:rPr>
              <a:t>n</a:t>
            </a:r>
            <a:r>
              <a:rPr sz="1400" dirty="0">
                <a:latin typeface="Arial"/>
                <a:cs typeface="Arial"/>
              </a:rPr>
              <a:t>t</a:t>
            </a:r>
            <a:r>
              <a:rPr sz="1400" spc="-15" dirty="0">
                <a:latin typeface="Arial"/>
                <a:cs typeface="Arial"/>
              </a:rPr>
              <a:t>é</a:t>
            </a:r>
            <a:r>
              <a:rPr sz="1400" dirty="0">
                <a:latin typeface="Arial"/>
                <a:cs typeface="Arial"/>
              </a:rPr>
              <a:t>zis</a:t>
            </a:r>
            <a:endParaRPr sz="1400">
              <a:latin typeface="Arial"/>
              <a:cs typeface="Arial"/>
            </a:endParaRPr>
          </a:p>
          <a:p>
            <a:pPr marL="269875">
              <a:lnSpc>
                <a:spcPct val="100000"/>
              </a:lnSpc>
            </a:pPr>
            <a:r>
              <a:rPr sz="1400" i="1" u="sng" dirty="0">
                <a:latin typeface="Arial"/>
                <a:cs typeface="Arial"/>
              </a:rPr>
              <a:t>A</a:t>
            </a:r>
            <a:r>
              <a:rPr sz="1400" i="1" u="sng" spc="-10" dirty="0">
                <a:latin typeface="Arial"/>
                <a:cs typeface="Arial"/>
              </a:rPr>
              <a:t>m</a:t>
            </a:r>
            <a:r>
              <a:rPr sz="1400" i="1" u="sng" dirty="0">
                <a:latin typeface="Arial"/>
                <a:cs typeface="Arial"/>
              </a:rPr>
              <a:t>inoacil-t</a:t>
            </a:r>
            <a:r>
              <a:rPr sz="1400" i="1" u="sng" spc="-10" dirty="0">
                <a:latin typeface="Arial"/>
                <a:cs typeface="Arial"/>
              </a:rPr>
              <a:t>RN</a:t>
            </a:r>
            <a:r>
              <a:rPr sz="1400" i="1" u="sng" dirty="0">
                <a:latin typeface="Arial"/>
                <a:cs typeface="Arial"/>
              </a:rPr>
              <a:t>S</a:t>
            </a:r>
            <a:r>
              <a:rPr sz="1400" dirty="0">
                <a:latin typeface="Arial"/>
                <a:cs typeface="Arial"/>
              </a:rPr>
              <a:t>: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G</a:t>
            </a:r>
            <a:r>
              <a:rPr sz="1400" spc="-10" dirty="0">
                <a:latin typeface="Arial"/>
                <a:cs typeface="Arial"/>
              </a:rPr>
              <a:t>D</a:t>
            </a:r>
            <a:r>
              <a:rPr sz="1400" dirty="0">
                <a:latin typeface="Arial"/>
                <a:cs typeface="Arial"/>
              </a:rPr>
              <a:t>P-G</a:t>
            </a:r>
            <a:r>
              <a:rPr sz="1400" spc="-10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P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kicserélőd</a:t>
            </a:r>
            <a:r>
              <a:rPr sz="1400" spc="-15" dirty="0">
                <a:latin typeface="Arial"/>
                <a:cs typeface="Arial"/>
              </a:rPr>
              <a:t>é</a:t>
            </a:r>
            <a:r>
              <a:rPr sz="1400" dirty="0"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  <a:p>
            <a:pPr marL="269875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hatékon</a:t>
            </a:r>
            <a:r>
              <a:rPr sz="1400" spc="-20" dirty="0">
                <a:latin typeface="Arial"/>
                <a:cs typeface="Arial"/>
              </a:rPr>
              <a:t>y</a:t>
            </a:r>
            <a:r>
              <a:rPr sz="1400" dirty="0">
                <a:latin typeface="Arial"/>
                <a:cs typeface="Arial"/>
              </a:rPr>
              <a:t>sá</a:t>
            </a:r>
            <a:r>
              <a:rPr sz="1400" spc="-20" dirty="0">
                <a:latin typeface="Arial"/>
                <a:cs typeface="Arial"/>
              </a:rPr>
              <a:t>g</a:t>
            </a:r>
            <a:r>
              <a:rPr sz="1400" dirty="0">
                <a:latin typeface="Arial"/>
                <a:cs typeface="Arial"/>
              </a:rPr>
              <a:t>át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nö</a:t>
            </a:r>
            <a:r>
              <a:rPr sz="1400" spc="-25" dirty="0">
                <a:latin typeface="Arial"/>
                <a:cs typeface="Arial"/>
              </a:rPr>
              <a:t>v</a:t>
            </a:r>
            <a:r>
              <a:rPr sz="1400" dirty="0">
                <a:latin typeface="Arial"/>
                <a:cs typeface="Arial"/>
              </a:rPr>
              <a:t>eli</a:t>
            </a:r>
            <a:endParaRPr sz="1400">
              <a:latin typeface="Arial"/>
              <a:cs typeface="Arial"/>
            </a:endParaRPr>
          </a:p>
          <a:p>
            <a:pPr marL="727710" marR="382905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Erősen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köt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F</a:t>
            </a:r>
            <a:r>
              <a:rPr sz="1400" dirty="0">
                <a:latin typeface="Arial"/>
                <a:cs typeface="Arial"/>
              </a:rPr>
              <a:t>-</a:t>
            </a:r>
            <a:r>
              <a:rPr sz="1400" spc="-5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u.G</a:t>
            </a:r>
            <a:r>
              <a:rPr sz="1400" spc="-10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P</a:t>
            </a:r>
            <a:r>
              <a:rPr sz="1400" dirty="0">
                <a:latin typeface="Arial"/>
                <a:cs typeface="Arial"/>
              </a:rPr>
              <a:t>-hez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(E</a:t>
            </a:r>
            <a:r>
              <a:rPr sz="1400" spc="-5" dirty="0">
                <a:latin typeface="Arial"/>
                <a:cs typeface="Arial"/>
              </a:rPr>
              <a:t>F</a:t>
            </a:r>
            <a:r>
              <a:rPr sz="1400" dirty="0">
                <a:latin typeface="Arial"/>
                <a:cs typeface="Arial"/>
              </a:rPr>
              <a:t>-</a:t>
            </a:r>
            <a:r>
              <a:rPr sz="1400" spc="-5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u.G</a:t>
            </a:r>
            <a:r>
              <a:rPr sz="1400" spc="-10" dirty="0">
                <a:latin typeface="Arial"/>
                <a:cs typeface="Arial"/>
              </a:rPr>
              <a:t>D</a:t>
            </a:r>
            <a:r>
              <a:rPr sz="1400" spc="-5" dirty="0">
                <a:latin typeface="Arial"/>
                <a:cs typeface="Arial"/>
              </a:rPr>
              <a:t>P</a:t>
            </a:r>
            <a:r>
              <a:rPr sz="1400" dirty="0">
                <a:latin typeface="Arial"/>
                <a:cs typeface="Arial"/>
              </a:rPr>
              <a:t>-hez ne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)</a:t>
            </a:r>
            <a:endParaRPr sz="1400">
              <a:latin typeface="Arial"/>
              <a:cs typeface="Arial"/>
            </a:endParaRPr>
          </a:p>
          <a:p>
            <a:pPr marL="727710" marR="22606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A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reakciót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G</a:t>
            </a:r>
            <a:r>
              <a:rPr sz="1400" spc="-10" dirty="0">
                <a:latin typeface="Arial"/>
                <a:cs typeface="Arial"/>
              </a:rPr>
              <a:t>D</a:t>
            </a:r>
            <a:r>
              <a:rPr sz="1400" dirty="0">
                <a:latin typeface="Arial"/>
                <a:cs typeface="Arial"/>
              </a:rPr>
              <a:t>P-G</a:t>
            </a:r>
            <a:r>
              <a:rPr sz="1400" spc="-10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P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kicserélőd</a:t>
            </a:r>
            <a:r>
              <a:rPr sz="1400" spc="-15" dirty="0">
                <a:latin typeface="Arial"/>
                <a:cs typeface="Arial"/>
              </a:rPr>
              <a:t>é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felé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hajtja, annak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ellenére,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hogy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az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F</a:t>
            </a:r>
            <a:r>
              <a:rPr sz="1400" dirty="0">
                <a:latin typeface="Arial"/>
                <a:cs typeface="Arial"/>
              </a:rPr>
              <a:t>-</a:t>
            </a:r>
            <a:r>
              <a:rPr sz="1400" spc="-5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u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G</a:t>
            </a:r>
            <a:r>
              <a:rPr sz="1400" spc="-10" dirty="0">
                <a:latin typeface="Arial"/>
                <a:cs typeface="Arial"/>
              </a:rPr>
              <a:t>D</a:t>
            </a:r>
            <a:r>
              <a:rPr sz="1400" spc="-5" dirty="0">
                <a:latin typeface="Arial"/>
                <a:cs typeface="Arial"/>
              </a:rPr>
              <a:t>P</a:t>
            </a:r>
            <a:r>
              <a:rPr sz="1400" dirty="0">
                <a:latin typeface="Arial"/>
                <a:cs typeface="Arial"/>
              </a:rPr>
              <a:t>-a</a:t>
            </a:r>
            <a:r>
              <a:rPr sz="1400" spc="-20" dirty="0">
                <a:latin typeface="Arial"/>
                <a:cs typeface="Arial"/>
              </a:rPr>
              <a:t>f</a:t>
            </a:r>
            <a:r>
              <a:rPr sz="1400" dirty="0">
                <a:latin typeface="Arial"/>
                <a:cs typeface="Arial"/>
              </a:rPr>
              <a:t>finitá</a:t>
            </a:r>
            <a:r>
              <a:rPr sz="1400" spc="-10" dirty="0">
                <a:latin typeface="Arial"/>
                <a:cs typeface="Arial"/>
              </a:rPr>
              <a:t>s</a:t>
            </a:r>
            <a:r>
              <a:rPr sz="1400" dirty="0">
                <a:latin typeface="Arial"/>
                <a:cs typeface="Arial"/>
              </a:rPr>
              <a:t>a nag</a:t>
            </a:r>
            <a:r>
              <a:rPr sz="1400" spc="-20" dirty="0">
                <a:latin typeface="Arial"/>
                <a:cs typeface="Arial"/>
              </a:rPr>
              <a:t>y</a:t>
            </a:r>
            <a:r>
              <a:rPr sz="1400" dirty="0">
                <a:latin typeface="Arial"/>
                <a:cs typeface="Arial"/>
              </a:rPr>
              <a:t>obb,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int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G</a:t>
            </a:r>
            <a:r>
              <a:rPr sz="1400" spc="-10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P</a:t>
            </a:r>
            <a:r>
              <a:rPr sz="1400" dirty="0">
                <a:latin typeface="Arial"/>
                <a:cs typeface="Arial"/>
              </a:rPr>
              <a:t>-a</a:t>
            </a:r>
            <a:r>
              <a:rPr sz="1400" spc="-20" dirty="0">
                <a:latin typeface="Arial"/>
                <a:cs typeface="Arial"/>
              </a:rPr>
              <a:t>f</a:t>
            </a:r>
            <a:r>
              <a:rPr sz="1400" dirty="0">
                <a:latin typeface="Arial"/>
                <a:cs typeface="Arial"/>
              </a:rPr>
              <a:t>finitása</a:t>
            </a:r>
            <a:endParaRPr sz="1400">
              <a:latin typeface="Arial"/>
              <a:cs typeface="Arial"/>
            </a:endParaRPr>
          </a:p>
          <a:p>
            <a:pPr marL="269875" marR="304165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N</a:t>
            </a:r>
            <a:r>
              <a:rPr sz="1400" dirty="0">
                <a:latin typeface="Arial"/>
                <a:cs typeface="Arial"/>
              </a:rPr>
              <a:t>em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inden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EF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igén</a:t>
            </a:r>
            <a:r>
              <a:rPr sz="1400" spc="-20" dirty="0">
                <a:latin typeface="Arial"/>
                <a:cs typeface="Arial"/>
              </a:rPr>
              <a:t>y</a:t>
            </a:r>
            <a:r>
              <a:rPr sz="1400" dirty="0">
                <a:latin typeface="Arial"/>
                <a:cs typeface="Arial"/>
              </a:rPr>
              <a:t>el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G</a:t>
            </a:r>
            <a:r>
              <a:rPr sz="1400" spc="-10" dirty="0">
                <a:latin typeface="Arial"/>
                <a:cs typeface="Arial"/>
              </a:rPr>
              <a:t>NR</a:t>
            </a:r>
            <a:r>
              <a:rPr sz="1400" dirty="0">
                <a:latin typeface="Arial"/>
                <a:cs typeface="Arial"/>
              </a:rPr>
              <a:t>P-t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(pl.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F</a:t>
            </a:r>
            <a:r>
              <a:rPr sz="1400" dirty="0">
                <a:latin typeface="Arial"/>
                <a:cs typeface="Arial"/>
              </a:rPr>
              <a:t>-G: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peptidi</a:t>
            </a:r>
            <a:r>
              <a:rPr sz="1400" spc="5" dirty="0">
                <a:latin typeface="Arial"/>
                <a:cs typeface="Arial"/>
              </a:rPr>
              <a:t>l</a:t>
            </a:r>
            <a:r>
              <a:rPr sz="1400" dirty="0">
                <a:latin typeface="Arial"/>
                <a:cs typeface="Arial"/>
              </a:rPr>
              <a:t>- t</a:t>
            </a:r>
            <a:r>
              <a:rPr sz="1400" spc="-10" dirty="0">
                <a:latin typeface="Arial"/>
                <a:cs typeface="Arial"/>
              </a:rPr>
              <a:t>RN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A-P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transzlok</a:t>
            </a:r>
            <a:r>
              <a:rPr sz="1400" spc="-15" dirty="0">
                <a:latin typeface="Arial"/>
                <a:cs typeface="Arial"/>
              </a:rPr>
              <a:t>á</a:t>
            </a:r>
            <a:r>
              <a:rPr sz="1400" dirty="0">
                <a:latin typeface="Arial"/>
                <a:cs typeface="Arial"/>
              </a:rPr>
              <a:t>ci</a:t>
            </a:r>
            <a:r>
              <a:rPr sz="1400" spc="-15" dirty="0">
                <a:latin typeface="Arial"/>
                <a:cs typeface="Arial"/>
              </a:rPr>
              <a:t>ó</a:t>
            </a:r>
            <a:r>
              <a:rPr sz="1400" dirty="0">
                <a:latin typeface="Arial"/>
                <a:cs typeface="Arial"/>
              </a:rPr>
              <a:t>ja)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→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ko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plex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szabál</a:t>
            </a:r>
            <a:r>
              <a:rPr sz="1400" spc="-20" dirty="0">
                <a:latin typeface="Arial"/>
                <a:cs typeface="Arial"/>
              </a:rPr>
              <a:t>y</a:t>
            </a:r>
            <a:r>
              <a:rPr sz="1400" dirty="0">
                <a:latin typeface="Arial"/>
                <a:cs typeface="Arial"/>
              </a:rPr>
              <a:t>ozás</a:t>
            </a:r>
            <a:endParaRPr sz="1400">
              <a:latin typeface="Arial"/>
              <a:cs typeface="Arial"/>
            </a:endParaRPr>
          </a:p>
          <a:p>
            <a:pPr marL="193675" marR="1089025" indent="-181610">
              <a:lnSpc>
                <a:spcPct val="100000"/>
              </a:lnSpc>
              <a:spcBef>
                <a:spcPts val="960"/>
              </a:spcBef>
            </a:pPr>
            <a:r>
              <a:rPr sz="1400" b="1" spc="-10" dirty="0">
                <a:latin typeface="Arial"/>
                <a:cs typeface="Arial"/>
              </a:rPr>
              <a:t>H</a:t>
            </a:r>
            <a:r>
              <a:rPr sz="1400" b="1" dirty="0">
                <a:latin typeface="Arial"/>
                <a:cs typeface="Arial"/>
              </a:rPr>
              <a:t>eter</a:t>
            </a:r>
            <a:r>
              <a:rPr sz="1400" b="1" spc="-10" dirty="0">
                <a:latin typeface="Arial"/>
                <a:cs typeface="Arial"/>
              </a:rPr>
              <a:t>o</a:t>
            </a:r>
            <a:r>
              <a:rPr sz="1400" b="1" dirty="0">
                <a:latin typeface="Arial"/>
                <a:cs typeface="Arial"/>
              </a:rPr>
              <a:t>trimer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jelát</a:t>
            </a:r>
            <a:r>
              <a:rPr sz="1400" b="1" spc="-15" dirty="0">
                <a:latin typeface="Arial"/>
                <a:cs typeface="Arial"/>
              </a:rPr>
              <a:t>v</a:t>
            </a:r>
            <a:r>
              <a:rPr sz="1400" b="1" dirty="0">
                <a:latin typeface="Arial"/>
                <a:cs typeface="Arial"/>
              </a:rPr>
              <a:t>i</a:t>
            </a:r>
            <a:r>
              <a:rPr sz="1400" b="1" spc="-15" dirty="0">
                <a:latin typeface="Arial"/>
                <a:cs typeface="Arial"/>
              </a:rPr>
              <a:t>v</a:t>
            </a:r>
            <a:r>
              <a:rPr sz="1400" b="1" dirty="0">
                <a:latin typeface="Arial"/>
                <a:cs typeface="Arial"/>
              </a:rPr>
              <a:t>ő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fe</a:t>
            </a:r>
            <a:r>
              <a:rPr sz="1400" b="1" spc="-10" dirty="0">
                <a:latin typeface="Arial"/>
                <a:cs typeface="Arial"/>
              </a:rPr>
              <a:t>h</a:t>
            </a:r>
            <a:r>
              <a:rPr sz="1400" b="1" dirty="0">
                <a:latin typeface="Arial"/>
                <a:cs typeface="Arial"/>
              </a:rPr>
              <a:t>érje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α-ale</a:t>
            </a:r>
            <a:r>
              <a:rPr sz="1400" b="1" spc="-10" dirty="0">
                <a:latin typeface="Arial"/>
                <a:cs typeface="Arial"/>
              </a:rPr>
              <a:t>g</a:t>
            </a:r>
            <a:r>
              <a:rPr sz="1400" b="1" spc="-50" dirty="0">
                <a:latin typeface="Arial"/>
                <a:cs typeface="Arial"/>
              </a:rPr>
              <a:t>y</a:t>
            </a:r>
            <a:r>
              <a:rPr sz="1400" b="1" dirty="0">
                <a:latin typeface="Arial"/>
                <a:cs typeface="Arial"/>
              </a:rPr>
              <a:t>sé</a:t>
            </a:r>
            <a:r>
              <a:rPr sz="1400" b="1" spc="-10" dirty="0">
                <a:latin typeface="Arial"/>
                <a:cs typeface="Arial"/>
              </a:rPr>
              <a:t>g</a:t>
            </a:r>
            <a:r>
              <a:rPr sz="1400" b="1" dirty="0">
                <a:latin typeface="Arial"/>
                <a:cs typeface="Arial"/>
              </a:rPr>
              <a:t>e </a:t>
            </a:r>
            <a:r>
              <a:rPr sz="1400" b="1" spc="-10" dirty="0">
                <a:solidFill>
                  <a:srgbClr val="00AF50"/>
                </a:solidFill>
                <a:latin typeface="Arial"/>
                <a:cs typeface="Arial"/>
              </a:rPr>
              <a:t>R</a:t>
            </a:r>
            <a:r>
              <a:rPr sz="1400" b="1" dirty="0">
                <a:solidFill>
                  <a:srgbClr val="00AF50"/>
                </a:solidFill>
                <a:latin typeface="Arial"/>
                <a:cs typeface="Arial"/>
              </a:rPr>
              <a:t>*:</a:t>
            </a:r>
            <a:r>
              <a:rPr sz="1400" b="1" spc="-2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AF50"/>
                </a:solidFill>
                <a:latin typeface="Arial"/>
                <a:cs typeface="Arial"/>
              </a:rPr>
              <a:t>ho</a:t>
            </a:r>
            <a:r>
              <a:rPr sz="1400" b="1" dirty="0">
                <a:solidFill>
                  <a:srgbClr val="00AF50"/>
                </a:solidFill>
                <a:latin typeface="Arial"/>
                <a:cs typeface="Arial"/>
              </a:rPr>
              <a:t>rm</a:t>
            </a:r>
            <a:r>
              <a:rPr sz="1400" b="1" spc="-10" dirty="0">
                <a:solidFill>
                  <a:srgbClr val="00AF50"/>
                </a:solidFill>
                <a:latin typeface="Arial"/>
                <a:cs typeface="Arial"/>
              </a:rPr>
              <a:t>on</a:t>
            </a:r>
            <a:r>
              <a:rPr sz="1400" b="1" dirty="0">
                <a:solidFill>
                  <a:srgbClr val="00AF50"/>
                </a:solidFill>
                <a:latin typeface="Arial"/>
                <a:cs typeface="Arial"/>
              </a:rPr>
              <a:t>rece</a:t>
            </a:r>
            <a:r>
              <a:rPr sz="1400" b="1" spc="-10" dirty="0">
                <a:solidFill>
                  <a:srgbClr val="00AF50"/>
                </a:solidFill>
                <a:latin typeface="Arial"/>
                <a:cs typeface="Arial"/>
              </a:rPr>
              <a:t>p</a:t>
            </a:r>
            <a:r>
              <a:rPr sz="1400" b="1" dirty="0">
                <a:solidFill>
                  <a:srgbClr val="00AF50"/>
                </a:solidFill>
                <a:latin typeface="Arial"/>
                <a:cs typeface="Arial"/>
              </a:rPr>
              <a:t>t</a:t>
            </a:r>
            <a:r>
              <a:rPr sz="1400" b="1" spc="-10" dirty="0">
                <a:solidFill>
                  <a:srgbClr val="00AF50"/>
                </a:solidFill>
                <a:latin typeface="Arial"/>
                <a:cs typeface="Arial"/>
              </a:rPr>
              <a:t>o</a:t>
            </a:r>
            <a:r>
              <a:rPr sz="1400" b="1" dirty="0">
                <a:solidFill>
                  <a:srgbClr val="00AF50"/>
                </a:solidFill>
                <a:latin typeface="Arial"/>
                <a:cs typeface="Arial"/>
              </a:rPr>
              <a:t>r</a:t>
            </a:r>
            <a:r>
              <a:rPr sz="1400" b="1" spc="-4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AF50"/>
                </a:solidFill>
                <a:latin typeface="Arial"/>
                <a:cs typeface="Arial"/>
              </a:rPr>
              <a:t>(G</a:t>
            </a:r>
            <a:r>
              <a:rPr sz="1400" b="1" spc="-10" dirty="0">
                <a:solidFill>
                  <a:srgbClr val="00AF50"/>
                </a:solidFill>
                <a:latin typeface="Arial"/>
                <a:cs typeface="Arial"/>
              </a:rPr>
              <a:t>NR</a:t>
            </a:r>
            <a:r>
              <a:rPr sz="1400" b="1" dirty="0">
                <a:solidFill>
                  <a:srgbClr val="00AF50"/>
                </a:solidFill>
                <a:latin typeface="Arial"/>
                <a:cs typeface="Arial"/>
              </a:rPr>
              <a:t>P)</a:t>
            </a:r>
            <a:endParaRPr sz="1400">
              <a:latin typeface="Arial"/>
              <a:cs typeface="Arial"/>
            </a:endParaRPr>
          </a:p>
          <a:p>
            <a:pPr marL="193675" marR="508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β</a:t>
            </a:r>
            <a:r>
              <a:rPr sz="1400" dirty="0">
                <a:latin typeface="Arial"/>
                <a:cs typeface="Arial"/>
              </a:rPr>
              <a:t>γ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aleg</a:t>
            </a:r>
            <a:r>
              <a:rPr sz="1400" spc="-20" dirty="0">
                <a:latin typeface="Arial"/>
                <a:cs typeface="Arial"/>
              </a:rPr>
              <a:t>y</a:t>
            </a:r>
            <a:r>
              <a:rPr sz="1400" dirty="0">
                <a:latin typeface="Arial"/>
                <a:cs typeface="Arial"/>
              </a:rPr>
              <a:t>ségek: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G</a:t>
            </a:r>
            <a:r>
              <a:rPr sz="1400" spc="-10" dirty="0">
                <a:latin typeface="Arial"/>
                <a:cs typeface="Arial"/>
              </a:rPr>
              <a:t>D</a:t>
            </a:r>
            <a:r>
              <a:rPr sz="1400" dirty="0">
                <a:latin typeface="Arial"/>
                <a:cs typeface="Arial"/>
              </a:rPr>
              <a:t>P-G</a:t>
            </a:r>
            <a:r>
              <a:rPr sz="1400" spc="-10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P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kicserélőd</a:t>
            </a:r>
            <a:r>
              <a:rPr sz="1400" spc="-15" dirty="0">
                <a:latin typeface="Arial"/>
                <a:cs typeface="Arial"/>
              </a:rPr>
              <a:t>é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hatékon</a:t>
            </a:r>
            <a:r>
              <a:rPr sz="1400" spc="-20" dirty="0">
                <a:latin typeface="Arial"/>
                <a:cs typeface="Arial"/>
              </a:rPr>
              <a:t>y</a:t>
            </a:r>
            <a:r>
              <a:rPr sz="1400" dirty="0">
                <a:latin typeface="Arial"/>
                <a:cs typeface="Arial"/>
              </a:rPr>
              <a:t>ságát nö</a:t>
            </a:r>
            <a:r>
              <a:rPr sz="1400" spc="-20" dirty="0">
                <a:latin typeface="Arial"/>
                <a:cs typeface="Arial"/>
              </a:rPr>
              <a:t>v</a:t>
            </a:r>
            <a:r>
              <a:rPr sz="1400" dirty="0">
                <a:latin typeface="Arial"/>
                <a:cs typeface="Arial"/>
              </a:rPr>
              <a:t>elik</a:t>
            </a:r>
            <a:endParaRPr sz="1400">
              <a:latin typeface="Arial"/>
              <a:cs typeface="Arial"/>
            </a:endParaRPr>
          </a:p>
          <a:p>
            <a:pPr marL="650875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eceptor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kötődéshez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előzőleg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kötniük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kell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 </a:t>
            </a:r>
            <a:r>
              <a:rPr sz="1400" spc="-5" dirty="0">
                <a:latin typeface="Arial"/>
                <a:cs typeface="Arial"/>
              </a:rPr>
              <a:t>βγ</a:t>
            </a:r>
            <a:endParaRPr sz="1400">
              <a:latin typeface="Arial"/>
              <a:cs typeface="Arial"/>
            </a:endParaRPr>
          </a:p>
          <a:p>
            <a:pPr marL="650875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aleg</a:t>
            </a:r>
            <a:r>
              <a:rPr sz="1400" spc="-20" dirty="0">
                <a:latin typeface="Arial"/>
                <a:cs typeface="Arial"/>
              </a:rPr>
              <a:t>y</a:t>
            </a:r>
            <a:r>
              <a:rPr sz="1400" dirty="0">
                <a:latin typeface="Arial"/>
                <a:cs typeface="Arial"/>
              </a:rPr>
              <a:t>ségeknek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az α.G</a:t>
            </a:r>
            <a:r>
              <a:rPr sz="1400" spc="-10" dirty="0">
                <a:latin typeface="Arial"/>
                <a:cs typeface="Arial"/>
              </a:rPr>
              <a:t>D</a:t>
            </a:r>
            <a:r>
              <a:rPr sz="1400" dirty="0">
                <a:latin typeface="Arial"/>
                <a:cs typeface="Arial"/>
              </a:rPr>
              <a:t>P-</a:t>
            </a:r>
            <a:r>
              <a:rPr sz="1400" spc="-5" dirty="0">
                <a:latin typeface="Arial"/>
                <a:cs typeface="Arial"/>
              </a:rPr>
              <a:t>hez</a:t>
            </a:r>
            <a:endParaRPr sz="1400">
              <a:latin typeface="Arial"/>
              <a:cs typeface="Arial"/>
            </a:endParaRPr>
          </a:p>
          <a:p>
            <a:pPr marL="650875">
              <a:lnSpc>
                <a:spcPct val="100000"/>
              </a:lnSpc>
            </a:pPr>
            <a:r>
              <a:rPr sz="1400" spc="5" dirty="0">
                <a:latin typeface="Arial"/>
                <a:cs typeface="Arial"/>
              </a:rPr>
              <a:t>α</a:t>
            </a:r>
            <a:r>
              <a:rPr sz="1400" dirty="0">
                <a:latin typeface="Arial"/>
                <a:cs typeface="Arial"/>
              </a:rPr>
              <a:t>.G</a:t>
            </a:r>
            <a:r>
              <a:rPr sz="1400" spc="-10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P-ről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β</a:t>
            </a:r>
            <a:r>
              <a:rPr sz="1400" dirty="0">
                <a:latin typeface="Arial"/>
                <a:cs typeface="Arial"/>
              </a:rPr>
              <a:t>γ aleg</a:t>
            </a:r>
            <a:r>
              <a:rPr sz="1400" spc="-20" dirty="0">
                <a:latin typeface="Arial"/>
                <a:cs typeface="Arial"/>
              </a:rPr>
              <a:t>y</a:t>
            </a:r>
            <a:r>
              <a:rPr sz="1400" dirty="0">
                <a:latin typeface="Arial"/>
                <a:cs typeface="Arial"/>
              </a:rPr>
              <a:t>ségek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g</a:t>
            </a:r>
            <a:r>
              <a:rPr sz="1400" spc="-20" dirty="0">
                <a:latin typeface="Arial"/>
                <a:cs typeface="Arial"/>
              </a:rPr>
              <a:t>y</a:t>
            </a:r>
            <a:r>
              <a:rPr sz="1400" dirty="0">
                <a:latin typeface="Arial"/>
                <a:cs typeface="Arial"/>
              </a:rPr>
              <a:t>orsan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disszociálnak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8699500" y="1450847"/>
            <a:ext cx="1605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Általános séma</a:t>
            </a:r>
            <a:endParaRPr lang="en-US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8699500" y="3130294"/>
            <a:ext cx="1663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Fehérjeszintézis</a:t>
            </a:r>
            <a:endParaRPr lang="en-US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8699500" y="5000625"/>
            <a:ext cx="1398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Jelátvitel</a:t>
            </a:r>
          </a:p>
          <a:p>
            <a:r>
              <a:rPr lang="hu-HU" dirty="0" err="1"/>
              <a:t>heterotrimer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63644" y="1495425"/>
            <a:ext cx="4594225" cy="472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r>
              <a:rPr lang="hu-HU" dirty="0"/>
              <a:t>Milyen aminosavnak van itt döntő szerepe?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07340" y="388016"/>
            <a:ext cx="6887209" cy="696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b="1" dirty="0">
                <a:solidFill>
                  <a:srgbClr val="344E92"/>
                </a:solidFill>
                <a:latin typeface="Arial"/>
                <a:cs typeface="Arial"/>
              </a:rPr>
              <a:t>A</a:t>
            </a:r>
            <a:r>
              <a:rPr sz="2400" b="1" spc="-90" dirty="0">
                <a:solidFill>
                  <a:srgbClr val="344E92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44E92"/>
                </a:solidFill>
                <a:latin typeface="Arial"/>
                <a:cs typeface="Arial"/>
              </a:rPr>
              <a:t>G</a:t>
            </a:r>
            <a:r>
              <a:rPr sz="2400" b="1" spc="-10" dirty="0">
                <a:solidFill>
                  <a:srgbClr val="344E92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344E92"/>
                </a:solidFill>
                <a:latin typeface="Arial"/>
                <a:cs typeface="Arial"/>
              </a:rPr>
              <a:t>F-aktivált</a:t>
            </a:r>
            <a:r>
              <a:rPr sz="2400" b="1" spc="-25" dirty="0">
                <a:solidFill>
                  <a:srgbClr val="344E92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44E92"/>
                </a:solidFill>
                <a:latin typeface="Arial"/>
                <a:cs typeface="Arial"/>
              </a:rPr>
              <a:t>nu</a:t>
            </a:r>
            <a:r>
              <a:rPr sz="2400" b="1" spc="-10" dirty="0">
                <a:solidFill>
                  <a:srgbClr val="344E92"/>
                </a:solidFill>
                <a:latin typeface="Arial"/>
                <a:cs typeface="Arial"/>
              </a:rPr>
              <a:t>k</a:t>
            </a:r>
            <a:r>
              <a:rPr sz="2400" b="1" dirty="0">
                <a:solidFill>
                  <a:srgbClr val="344E92"/>
                </a:solidFill>
                <a:latin typeface="Arial"/>
                <a:cs typeface="Arial"/>
              </a:rPr>
              <a:t>leot</a:t>
            </a:r>
            <a:r>
              <a:rPr sz="2400" b="1" spc="5" dirty="0">
                <a:solidFill>
                  <a:srgbClr val="344E92"/>
                </a:solidFill>
                <a:latin typeface="Arial"/>
                <a:cs typeface="Arial"/>
              </a:rPr>
              <a:t>id</a:t>
            </a:r>
            <a:r>
              <a:rPr sz="2400" b="1" dirty="0">
                <a:solidFill>
                  <a:srgbClr val="344E92"/>
                </a:solidFill>
                <a:latin typeface="Arial"/>
                <a:cs typeface="Arial"/>
              </a:rPr>
              <a:t>-kicserélőd</a:t>
            </a:r>
            <a:r>
              <a:rPr sz="2400" b="1" spc="-10" dirty="0">
                <a:solidFill>
                  <a:srgbClr val="344E92"/>
                </a:solidFill>
                <a:latin typeface="Arial"/>
                <a:cs typeface="Arial"/>
              </a:rPr>
              <a:t>é</a:t>
            </a:r>
            <a:r>
              <a:rPr sz="2400" b="1" dirty="0">
                <a:solidFill>
                  <a:srgbClr val="344E92"/>
                </a:solidFill>
                <a:latin typeface="Arial"/>
                <a:cs typeface="Arial"/>
              </a:rPr>
              <a:t>s</a:t>
            </a:r>
            <a:r>
              <a:rPr sz="2400" b="1" spc="-10" dirty="0">
                <a:solidFill>
                  <a:srgbClr val="344E92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44E92"/>
                </a:solidFill>
                <a:latin typeface="Arial"/>
                <a:cs typeface="Arial"/>
              </a:rPr>
              <a:t>álta</a:t>
            </a:r>
            <a:r>
              <a:rPr sz="2400" b="1" spc="5" dirty="0">
                <a:solidFill>
                  <a:srgbClr val="344E92"/>
                </a:solidFill>
                <a:latin typeface="Arial"/>
                <a:cs typeface="Arial"/>
              </a:rPr>
              <a:t>l</a:t>
            </a:r>
            <a:r>
              <a:rPr sz="2400" b="1" dirty="0">
                <a:solidFill>
                  <a:srgbClr val="344E92"/>
                </a:solidFill>
                <a:latin typeface="Arial"/>
                <a:cs typeface="Arial"/>
              </a:rPr>
              <a:t>án</a:t>
            </a:r>
            <a:r>
              <a:rPr sz="2400" b="1" spc="-10" dirty="0">
                <a:solidFill>
                  <a:srgbClr val="344E92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344E92"/>
                </a:solidFill>
                <a:latin typeface="Arial"/>
                <a:cs typeface="Arial"/>
              </a:rPr>
              <a:t>s mecha</a:t>
            </a:r>
            <a:r>
              <a:rPr sz="2400" b="1" spc="-10" dirty="0">
                <a:solidFill>
                  <a:srgbClr val="344E92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344E92"/>
                </a:solidFill>
                <a:latin typeface="Arial"/>
                <a:cs typeface="Arial"/>
              </a:rPr>
              <a:t>izmusa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5940" y="2704647"/>
            <a:ext cx="2993390" cy="1076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A</a:t>
            </a:r>
            <a:r>
              <a:rPr sz="1800" spc="-1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GEF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 s</a:t>
            </a:r>
            <a:r>
              <a:rPr sz="1800" spc="-45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itch-1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és s</a:t>
            </a:r>
            <a:r>
              <a:rPr sz="1800" spc="-45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itch-2 átr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ez</a:t>
            </a:r>
            <a:r>
              <a:rPr sz="1800" spc="-10" dirty="0">
                <a:latin typeface="Arial"/>
                <a:cs typeface="Arial"/>
              </a:rPr>
              <a:t>ő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é</a:t>
            </a:r>
            <a:r>
              <a:rPr sz="1800" dirty="0">
                <a:latin typeface="Arial"/>
                <a:cs typeface="Arial"/>
              </a:rPr>
              <a:t>sét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ká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ja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→ M</a:t>
            </a:r>
            <a:r>
              <a:rPr sz="1800" spc="-5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-d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sszoc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ác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ó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→ n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kl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oti</a:t>
            </a:r>
            <a:r>
              <a:rPr sz="1800" spc="-5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- kics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ré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ő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és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39861" y="6303889"/>
            <a:ext cx="7969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0" dirty="0">
                <a:latin typeface="Arial"/>
                <a:cs typeface="Arial"/>
              </a:rPr>
              <a:t>T</a:t>
            </a:r>
            <a:r>
              <a:rPr sz="1000" spc="-10" dirty="0">
                <a:latin typeface="Arial"/>
                <a:cs typeface="Arial"/>
              </a:rPr>
              <a:t>h</a:t>
            </a:r>
            <a:r>
              <a:rPr sz="1000" spc="-15" dirty="0">
                <a:latin typeface="Arial"/>
                <a:cs typeface="Arial"/>
              </a:rPr>
              <a:t>o</a:t>
            </a:r>
            <a:r>
              <a:rPr sz="1000" spc="5" dirty="0">
                <a:latin typeface="Arial"/>
                <a:cs typeface="Arial"/>
              </a:rPr>
              <a:t>m</a:t>
            </a:r>
            <a:r>
              <a:rPr sz="1000" spc="-10" dirty="0">
                <a:latin typeface="Arial"/>
                <a:cs typeface="Arial"/>
              </a:rPr>
              <a:t>as</a:t>
            </a:r>
            <a:r>
              <a:rPr sz="1000" spc="-5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2</a:t>
            </a:r>
            <a:r>
              <a:rPr sz="1000" spc="-15" dirty="0">
                <a:latin typeface="Arial"/>
                <a:cs typeface="Arial"/>
              </a:rPr>
              <a:t>0</a:t>
            </a:r>
            <a:r>
              <a:rPr sz="1000" spc="-10" dirty="0">
                <a:latin typeface="Arial"/>
                <a:cs typeface="Arial"/>
              </a:rPr>
              <a:t>07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8654319" y="4238625"/>
            <a:ext cx="209570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P-loop</a:t>
            </a:r>
            <a:r>
              <a:rPr lang="hu-HU" dirty="0"/>
              <a:t> és</a:t>
            </a:r>
          </a:p>
          <a:p>
            <a:r>
              <a:rPr lang="hu-HU" dirty="0" err="1"/>
              <a:t>switch</a:t>
            </a:r>
            <a:r>
              <a:rPr lang="hu-HU" dirty="0"/>
              <a:t> 2</a:t>
            </a:r>
          </a:p>
          <a:p>
            <a:r>
              <a:rPr lang="hu-HU" dirty="0"/>
              <a:t>kapcsolódik, így a</a:t>
            </a:r>
          </a:p>
          <a:p>
            <a:r>
              <a:rPr lang="hu-HU" dirty="0" err="1"/>
              <a:t>P-loop</a:t>
            </a:r>
            <a:r>
              <a:rPr lang="hu-HU" dirty="0"/>
              <a:t> már nem köti</a:t>
            </a:r>
          </a:p>
          <a:p>
            <a:r>
              <a:rPr lang="hu-HU" dirty="0"/>
              <a:t>erősen a GDP-t</a:t>
            </a:r>
            <a:endParaRPr lang="en-US" dirty="0"/>
          </a:p>
        </p:txBody>
      </p:sp>
      <p:sp>
        <p:nvSpPr>
          <p:cNvPr id="7" name="Szövegdoboz 6"/>
          <p:cNvSpPr txBox="1"/>
          <p:nvPr/>
        </p:nvSpPr>
        <p:spPr>
          <a:xfrm>
            <a:off x="8729099" y="1495425"/>
            <a:ext cx="17917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P-loop</a:t>
            </a:r>
            <a:r>
              <a:rPr lang="hu-HU" dirty="0"/>
              <a:t> és</a:t>
            </a:r>
          </a:p>
          <a:p>
            <a:r>
              <a:rPr lang="hu-HU" dirty="0" err="1"/>
              <a:t>switch</a:t>
            </a:r>
            <a:r>
              <a:rPr lang="hu-HU" dirty="0"/>
              <a:t> 2</a:t>
            </a:r>
          </a:p>
          <a:p>
            <a:r>
              <a:rPr lang="hu-HU" dirty="0"/>
              <a:t>NEM kapcsolódik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D9DAFCB-1768-4538-A12A-67D04E27D556}"/>
              </a:ext>
            </a:extLst>
          </p:cNvPr>
          <p:cNvSpPr txBox="1"/>
          <p:nvPr/>
        </p:nvSpPr>
        <p:spPr>
          <a:xfrm>
            <a:off x="8166100" y="3476625"/>
            <a:ext cx="20749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Glu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Lys </a:t>
            </a:r>
            <a:r>
              <a:rPr lang="en-US" dirty="0" err="1"/>
              <a:t>partnerei</a:t>
            </a:r>
            <a:r>
              <a:rPr lang="en-US" dirty="0"/>
              <a:t> </a:t>
            </a:r>
          </a:p>
          <a:p>
            <a:r>
              <a:rPr lang="en-US" dirty="0" err="1"/>
              <a:t>változnak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9200" y="1676400"/>
            <a:ext cx="4552950" cy="3981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Arial"/>
                <a:cs typeface="Arial"/>
              </a:rPr>
              <a:t>A</a:t>
            </a:r>
            <a:r>
              <a:rPr spc="-10" dirty="0">
                <a:latin typeface="Arial"/>
                <a:cs typeface="Arial"/>
              </a:rPr>
              <a:t>k</a:t>
            </a:r>
            <a:r>
              <a:rPr dirty="0">
                <a:latin typeface="Arial"/>
                <a:cs typeface="Arial"/>
              </a:rPr>
              <a:t>t</a:t>
            </a:r>
            <a:r>
              <a:rPr spc="5" dirty="0">
                <a:latin typeface="Arial"/>
                <a:cs typeface="Arial"/>
              </a:rPr>
              <a:t>i</a:t>
            </a:r>
            <a:r>
              <a:rPr dirty="0">
                <a:latin typeface="Arial"/>
                <a:cs typeface="Arial"/>
              </a:rPr>
              <a:t>n-</a:t>
            </a:r>
            <a:r>
              <a:rPr dirty="0"/>
              <a:t>indukált</a:t>
            </a:r>
            <a:r>
              <a:rPr spc="-30" dirty="0"/>
              <a:t> </a:t>
            </a:r>
            <a:r>
              <a:rPr dirty="0"/>
              <a:t>M</a:t>
            </a:r>
            <a:r>
              <a:rPr spc="5" dirty="0"/>
              <a:t>g</a:t>
            </a:r>
            <a:r>
              <a:rPr dirty="0">
                <a:latin typeface="Arial"/>
                <a:cs typeface="Arial"/>
              </a:rPr>
              <a:t>-nu</a:t>
            </a:r>
            <a:r>
              <a:rPr spc="-10" dirty="0">
                <a:latin typeface="Arial"/>
                <a:cs typeface="Arial"/>
              </a:rPr>
              <a:t>k</a:t>
            </a:r>
            <a:r>
              <a:rPr dirty="0">
                <a:latin typeface="Arial"/>
                <a:cs typeface="Arial"/>
              </a:rPr>
              <a:t>leot</a:t>
            </a:r>
            <a:r>
              <a:rPr spc="5" dirty="0">
                <a:latin typeface="Arial"/>
                <a:cs typeface="Arial"/>
              </a:rPr>
              <a:t>i</a:t>
            </a:r>
            <a:r>
              <a:rPr dirty="0">
                <a:latin typeface="Arial"/>
                <a:cs typeface="Arial"/>
              </a:rPr>
              <a:t>d-</a:t>
            </a:r>
            <a:r>
              <a:rPr dirty="0"/>
              <a:t>kicserélőd</a:t>
            </a:r>
            <a:r>
              <a:rPr spc="-10" dirty="0"/>
              <a:t>é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miozinban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90054" y="2708412"/>
            <a:ext cx="2050414" cy="802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K</a:t>
            </a:r>
            <a:r>
              <a:rPr sz="1800" spc="-10" dirty="0">
                <a:latin typeface="Arial"/>
                <a:cs typeface="Arial"/>
              </a:rPr>
              <a:t>é</a:t>
            </a:r>
            <a:r>
              <a:rPr sz="1800" dirty="0">
                <a:latin typeface="Arial"/>
                <a:cs typeface="Arial"/>
              </a:rPr>
              <a:t>k: </a:t>
            </a:r>
            <a:r>
              <a:rPr sz="1800" spc="-5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-h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rok R</a:t>
            </a:r>
            <a:r>
              <a:rPr sz="1800" spc="-10" dirty="0">
                <a:latin typeface="Arial"/>
                <a:cs typeface="Arial"/>
              </a:rPr>
              <a:t>ó</a:t>
            </a:r>
            <a:r>
              <a:rPr sz="1800" dirty="0">
                <a:latin typeface="Arial"/>
                <a:cs typeface="Arial"/>
              </a:rPr>
              <a:t>zsaszí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: s</a:t>
            </a:r>
            <a:r>
              <a:rPr sz="1800" spc="-45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itc</a:t>
            </a:r>
            <a:r>
              <a:rPr sz="1800" spc="-5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-1 S</a:t>
            </a:r>
            <a:r>
              <a:rPr sz="1800" spc="-10" dirty="0">
                <a:latin typeface="Arial"/>
                <a:cs typeface="Arial"/>
              </a:rPr>
              <a:t>á</a:t>
            </a:r>
            <a:r>
              <a:rPr sz="1800" dirty="0">
                <a:latin typeface="Arial"/>
                <a:cs typeface="Arial"/>
              </a:rPr>
              <a:t>rg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: s</a:t>
            </a:r>
            <a:r>
              <a:rPr sz="1800" spc="-45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itc</a:t>
            </a:r>
            <a:r>
              <a:rPr sz="1800" spc="-5" dirty="0">
                <a:latin typeface="Arial"/>
                <a:cs typeface="Arial"/>
              </a:rPr>
              <a:t>h</a:t>
            </a:r>
            <a:r>
              <a:rPr sz="1800" dirty="0">
                <a:latin typeface="Arial"/>
                <a:cs typeface="Arial"/>
              </a:rPr>
              <a:t>-2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082533" y="6303889"/>
            <a:ext cx="75438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latin typeface="Arial"/>
                <a:cs typeface="Arial"/>
              </a:rPr>
              <a:t>K</a:t>
            </a:r>
            <a:r>
              <a:rPr sz="1000" spc="-10" dirty="0">
                <a:latin typeface="Arial"/>
                <a:cs typeface="Arial"/>
              </a:rPr>
              <a:t>o</a:t>
            </a:r>
            <a:r>
              <a:rPr sz="1000" spc="-15" dirty="0">
                <a:latin typeface="Arial"/>
                <a:cs typeface="Arial"/>
              </a:rPr>
              <a:t>v</a:t>
            </a:r>
            <a:r>
              <a:rPr sz="1000" spc="-10" dirty="0">
                <a:latin typeface="Arial"/>
                <a:cs typeface="Arial"/>
              </a:rPr>
              <a:t>ács 2</a:t>
            </a:r>
            <a:r>
              <a:rPr sz="1000" spc="-15" dirty="0">
                <a:latin typeface="Arial"/>
                <a:cs typeface="Arial"/>
              </a:rPr>
              <a:t>0</a:t>
            </a:r>
            <a:r>
              <a:rPr sz="1000" spc="-10" dirty="0">
                <a:latin typeface="Arial"/>
                <a:cs typeface="Arial"/>
              </a:rPr>
              <a:t>10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1841500" y="3881175"/>
            <a:ext cx="1371600" cy="80264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zövegdoboz 6"/>
          <p:cNvSpPr txBox="1"/>
          <p:nvPr/>
        </p:nvSpPr>
        <p:spPr>
          <a:xfrm>
            <a:off x="6108700" y="3849972"/>
            <a:ext cx="32238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err="1"/>
              <a:t>Switch</a:t>
            </a:r>
            <a:r>
              <a:rPr lang="hu-HU" sz="2800" dirty="0"/>
              <a:t> 1 és</a:t>
            </a:r>
          </a:p>
          <a:p>
            <a:r>
              <a:rPr lang="hu-HU" sz="2800" dirty="0" err="1"/>
              <a:t>switch</a:t>
            </a:r>
            <a:r>
              <a:rPr lang="hu-HU" sz="2800" dirty="0"/>
              <a:t> 2</a:t>
            </a:r>
          </a:p>
          <a:p>
            <a:r>
              <a:rPr lang="hu-HU" sz="2800" dirty="0"/>
              <a:t>kapcsolódik,  így a</a:t>
            </a:r>
          </a:p>
          <a:p>
            <a:r>
              <a:rPr lang="hu-HU" sz="2800" dirty="0" err="1"/>
              <a:t>P-loop</a:t>
            </a:r>
            <a:r>
              <a:rPr lang="hu-HU" sz="2800" dirty="0"/>
              <a:t> már nem köti</a:t>
            </a:r>
          </a:p>
          <a:p>
            <a:r>
              <a:rPr lang="hu-HU" sz="2800" dirty="0"/>
              <a:t>erősen a GDP-t</a:t>
            </a:r>
            <a:endParaRPr lang="en-US" sz="2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81600" y="2209800"/>
            <a:ext cx="533400" cy="609600"/>
          </a:xfrm>
          <a:custGeom>
            <a:avLst/>
            <a:gdLst/>
            <a:ahLst/>
            <a:cxnLst/>
            <a:rect l="l" t="t" r="r" b="b"/>
            <a:pathLst>
              <a:path w="533400" h="609600">
                <a:moveTo>
                  <a:pt x="266700" y="0"/>
                </a:moveTo>
                <a:lnTo>
                  <a:pt x="223433" y="3990"/>
                </a:lnTo>
                <a:lnTo>
                  <a:pt x="182392" y="15544"/>
                </a:lnTo>
                <a:lnTo>
                  <a:pt x="144124" y="34032"/>
                </a:lnTo>
                <a:lnTo>
                  <a:pt x="109179" y="58826"/>
                </a:lnTo>
                <a:lnTo>
                  <a:pt x="78104" y="89296"/>
                </a:lnTo>
                <a:lnTo>
                  <a:pt x="51450" y="124815"/>
                </a:lnTo>
                <a:lnTo>
                  <a:pt x="29763" y="164753"/>
                </a:lnTo>
                <a:lnTo>
                  <a:pt x="13594" y="208483"/>
                </a:lnTo>
                <a:lnTo>
                  <a:pt x="3489" y="255374"/>
                </a:lnTo>
                <a:lnTo>
                  <a:pt x="0" y="304800"/>
                </a:lnTo>
                <a:lnTo>
                  <a:pt x="883" y="329790"/>
                </a:lnTo>
                <a:lnTo>
                  <a:pt x="7749" y="378027"/>
                </a:lnTo>
                <a:lnTo>
                  <a:pt x="20954" y="423416"/>
                </a:lnTo>
                <a:lnTo>
                  <a:pt x="39951" y="465328"/>
                </a:lnTo>
                <a:lnTo>
                  <a:pt x="64190" y="503135"/>
                </a:lnTo>
                <a:lnTo>
                  <a:pt x="93124" y="536208"/>
                </a:lnTo>
                <a:lnTo>
                  <a:pt x="126202" y="563919"/>
                </a:lnTo>
                <a:lnTo>
                  <a:pt x="162877" y="585638"/>
                </a:lnTo>
                <a:lnTo>
                  <a:pt x="202600" y="600738"/>
                </a:lnTo>
                <a:lnTo>
                  <a:pt x="244822" y="608589"/>
                </a:lnTo>
                <a:lnTo>
                  <a:pt x="266700" y="609600"/>
                </a:lnTo>
                <a:lnTo>
                  <a:pt x="288577" y="608589"/>
                </a:lnTo>
                <a:lnTo>
                  <a:pt x="330799" y="600738"/>
                </a:lnTo>
                <a:lnTo>
                  <a:pt x="370522" y="585638"/>
                </a:lnTo>
                <a:lnTo>
                  <a:pt x="407197" y="563919"/>
                </a:lnTo>
                <a:lnTo>
                  <a:pt x="440275" y="536208"/>
                </a:lnTo>
                <a:lnTo>
                  <a:pt x="469209" y="503135"/>
                </a:lnTo>
                <a:lnTo>
                  <a:pt x="493448" y="465328"/>
                </a:lnTo>
                <a:lnTo>
                  <a:pt x="512445" y="423416"/>
                </a:lnTo>
                <a:lnTo>
                  <a:pt x="525650" y="378027"/>
                </a:lnTo>
                <a:lnTo>
                  <a:pt x="532516" y="329790"/>
                </a:lnTo>
                <a:lnTo>
                  <a:pt x="533400" y="304800"/>
                </a:lnTo>
                <a:lnTo>
                  <a:pt x="532516" y="279809"/>
                </a:lnTo>
                <a:lnTo>
                  <a:pt x="525650" y="231572"/>
                </a:lnTo>
                <a:lnTo>
                  <a:pt x="512445" y="186183"/>
                </a:lnTo>
                <a:lnTo>
                  <a:pt x="493448" y="144271"/>
                </a:lnTo>
                <a:lnTo>
                  <a:pt x="469209" y="106464"/>
                </a:lnTo>
                <a:lnTo>
                  <a:pt x="440275" y="73391"/>
                </a:lnTo>
                <a:lnTo>
                  <a:pt x="407197" y="45680"/>
                </a:lnTo>
                <a:lnTo>
                  <a:pt x="370522" y="23961"/>
                </a:lnTo>
                <a:lnTo>
                  <a:pt x="330799" y="8861"/>
                </a:lnTo>
                <a:lnTo>
                  <a:pt x="288577" y="1010"/>
                </a:lnTo>
                <a:lnTo>
                  <a:pt x="266700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81600" y="2209800"/>
            <a:ext cx="533400" cy="609600"/>
          </a:xfrm>
          <a:custGeom>
            <a:avLst/>
            <a:gdLst/>
            <a:ahLst/>
            <a:cxnLst/>
            <a:rect l="l" t="t" r="r" b="b"/>
            <a:pathLst>
              <a:path w="533400" h="609600">
                <a:moveTo>
                  <a:pt x="0" y="304800"/>
                </a:moveTo>
                <a:lnTo>
                  <a:pt x="3489" y="255374"/>
                </a:lnTo>
                <a:lnTo>
                  <a:pt x="13594" y="208483"/>
                </a:lnTo>
                <a:lnTo>
                  <a:pt x="29763" y="164753"/>
                </a:lnTo>
                <a:lnTo>
                  <a:pt x="51450" y="124815"/>
                </a:lnTo>
                <a:lnTo>
                  <a:pt x="78104" y="89296"/>
                </a:lnTo>
                <a:lnTo>
                  <a:pt x="109179" y="58826"/>
                </a:lnTo>
                <a:lnTo>
                  <a:pt x="144124" y="34032"/>
                </a:lnTo>
                <a:lnTo>
                  <a:pt x="182392" y="15544"/>
                </a:lnTo>
                <a:lnTo>
                  <a:pt x="223433" y="3990"/>
                </a:lnTo>
                <a:lnTo>
                  <a:pt x="266700" y="0"/>
                </a:lnTo>
                <a:lnTo>
                  <a:pt x="288577" y="1010"/>
                </a:lnTo>
                <a:lnTo>
                  <a:pt x="309966" y="3990"/>
                </a:lnTo>
                <a:lnTo>
                  <a:pt x="351007" y="15544"/>
                </a:lnTo>
                <a:lnTo>
                  <a:pt x="389275" y="34032"/>
                </a:lnTo>
                <a:lnTo>
                  <a:pt x="424220" y="58826"/>
                </a:lnTo>
                <a:lnTo>
                  <a:pt x="455295" y="89296"/>
                </a:lnTo>
                <a:lnTo>
                  <a:pt x="481949" y="124815"/>
                </a:lnTo>
                <a:lnTo>
                  <a:pt x="503636" y="164753"/>
                </a:lnTo>
                <a:lnTo>
                  <a:pt x="519805" y="208483"/>
                </a:lnTo>
                <a:lnTo>
                  <a:pt x="529910" y="255374"/>
                </a:lnTo>
                <a:lnTo>
                  <a:pt x="533400" y="304800"/>
                </a:lnTo>
                <a:lnTo>
                  <a:pt x="529910" y="354225"/>
                </a:lnTo>
                <a:lnTo>
                  <a:pt x="519805" y="401116"/>
                </a:lnTo>
                <a:lnTo>
                  <a:pt x="503636" y="444846"/>
                </a:lnTo>
                <a:lnTo>
                  <a:pt x="481949" y="484784"/>
                </a:lnTo>
                <a:lnTo>
                  <a:pt x="455295" y="520303"/>
                </a:lnTo>
                <a:lnTo>
                  <a:pt x="424220" y="550773"/>
                </a:lnTo>
                <a:lnTo>
                  <a:pt x="389275" y="575567"/>
                </a:lnTo>
                <a:lnTo>
                  <a:pt x="351007" y="594055"/>
                </a:lnTo>
                <a:lnTo>
                  <a:pt x="309966" y="605609"/>
                </a:lnTo>
                <a:lnTo>
                  <a:pt x="266700" y="609600"/>
                </a:lnTo>
                <a:lnTo>
                  <a:pt x="244822" y="608589"/>
                </a:lnTo>
                <a:lnTo>
                  <a:pt x="223433" y="605609"/>
                </a:lnTo>
                <a:lnTo>
                  <a:pt x="182392" y="594055"/>
                </a:lnTo>
                <a:lnTo>
                  <a:pt x="144124" y="575567"/>
                </a:lnTo>
                <a:lnTo>
                  <a:pt x="109179" y="550773"/>
                </a:lnTo>
                <a:lnTo>
                  <a:pt x="78104" y="520303"/>
                </a:lnTo>
                <a:lnTo>
                  <a:pt x="51450" y="484784"/>
                </a:lnTo>
                <a:lnTo>
                  <a:pt x="29763" y="444846"/>
                </a:lnTo>
                <a:lnTo>
                  <a:pt x="13594" y="401116"/>
                </a:lnTo>
                <a:lnTo>
                  <a:pt x="3489" y="354225"/>
                </a:lnTo>
                <a:lnTo>
                  <a:pt x="0" y="304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6492" y="2209800"/>
            <a:ext cx="533400" cy="609600"/>
          </a:xfrm>
          <a:custGeom>
            <a:avLst/>
            <a:gdLst/>
            <a:ahLst/>
            <a:cxnLst/>
            <a:rect l="l" t="t" r="r" b="b"/>
            <a:pathLst>
              <a:path w="533400" h="609600">
                <a:moveTo>
                  <a:pt x="266700" y="0"/>
                </a:moveTo>
                <a:lnTo>
                  <a:pt x="223433" y="3990"/>
                </a:lnTo>
                <a:lnTo>
                  <a:pt x="182392" y="15544"/>
                </a:lnTo>
                <a:lnTo>
                  <a:pt x="144124" y="34032"/>
                </a:lnTo>
                <a:lnTo>
                  <a:pt x="109179" y="58826"/>
                </a:lnTo>
                <a:lnTo>
                  <a:pt x="78104" y="89296"/>
                </a:lnTo>
                <a:lnTo>
                  <a:pt x="51450" y="124815"/>
                </a:lnTo>
                <a:lnTo>
                  <a:pt x="29763" y="164753"/>
                </a:lnTo>
                <a:lnTo>
                  <a:pt x="13594" y="208483"/>
                </a:lnTo>
                <a:lnTo>
                  <a:pt x="3489" y="255374"/>
                </a:lnTo>
                <a:lnTo>
                  <a:pt x="0" y="304800"/>
                </a:lnTo>
                <a:lnTo>
                  <a:pt x="883" y="329790"/>
                </a:lnTo>
                <a:lnTo>
                  <a:pt x="7749" y="378027"/>
                </a:lnTo>
                <a:lnTo>
                  <a:pt x="20955" y="423416"/>
                </a:lnTo>
                <a:lnTo>
                  <a:pt x="39951" y="465328"/>
                </a:lnTo>
                <a:lnTo>
                  <a:pt x="64190" y="503135"/>
                </a:lnTo>
                <a:lnTo>
                  <a:pt x="93124" y="536208"/>
                </a:lnTo>
                <a:lnTo>
                  <a:pt x="126202" y="563919"/>
                </a:lnTo>
                <a:lnTo>
                  <a:pt x="162877" y="585638"/>
                </a:lnTo>
                <a:lnTo>
                  <a:pt x="202600" y="600738"/>
                </a:lnTo>
                <a:lnTo>
                  <a:pt x="244822" y="608589"/>
                </a:lnTo>
                <a:lnTo>
                  <a:pt x="266700" y="609600"/>
                </a:lnTo>
                <a:lnTo>
                  <a:pt x="288559" y="608589"/>
                </a:lnTo>
                <a:lnTo>
                  <a:pt x="330758" y="600738"/>
                </a:lnTo>
                <a:lnTo>
                  <a:pt x="370468" y="585638"/>
                </a:lnTo>
                <a:lnTo>
                  <a:pt x="407141" y="563919"/>
                </a:lnTo>
                <a:lnTo>
                  <a:pt x="440224" y="536208"/>
                </a:lnTo>
                <a:lnTo>
                  <a:pt x="469166" y="503135"/>
                </a:lnTo>
                <a:lnTo>
                  <a:pt x="493418" y="465328"/>
                </a:lnTo>
                <a:lnTo>
                  <a:pt x="512427" y="423416"/>
                </a:lnTo>
                <a:lnTo>
                  <a:pt x="525643" y="378027"/>
                </a:lnTo>
                <a:lnTo>
                  <a:pt x="532515" y="329790"/>
                </a:lnTo>
                <a:lnTo>
                  <a:pt x="533400" y="304800"/>
                </a:lnTo>
                <a:lnTo>
                  <a:pt x="532515" y="279809"/>
                </a:lnTo>
                <a:lnTo>
                  <a:pt x="525643" y="231572"/>
                </a:lnTo>
                <a:lnTo>
                  <a:pt x="512427" y="186183"/>
                </a:lnTo>
                <a:lnTo>
                  <a:pt x="493418" y="144271"/>
                </a:lnTo>
                <a:lnTo>
                  <a:pt x="469166" y="106464"/>
                </a:lnTo>
                <a:lnTo>
                  <a:pt x="440224" y="73391"/>
                </a:lnTo>
                <a:lnTo>
                  <a:pt x="407141" y="45680"/>
                </a:lnTo>
                <a:lnTo>
                  <a:pt x="370468" y="23961"/>
                </a:lnTo>
                <a:lnTo>
                  <a:pt x="330758" y="8861"/>
                </a:lnTo>
                <a:lnTo>
                  <a:pt x="288559" y="1010"/>
                </a:lnTo>
                <a:lnTo>
                  <a:pt x="266700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46492" y="2209800"/>
            <a:ext cx="533400" cy="609600"/>
          </a:xfrm>
          <a:custGeom>
            <a:avLst/>
            <a:gdLst/>
            <a:ahLst/>
            <a:cxnLst/>
            <a:rect l="l" t="t" r="r" b="b"/>
            <a:pathLst>
              <a:path w="533400" h="609600">
                <a:moveTo>
                  <a:pt x="0" y="304800"/>
                </a:moveTo>
                <a:lnTo>
                  <a:pt x="3489" y="255374"/>
                </a:lnTo>
                <a:lnTo>
                  <a:pt x="13594" y="208483"/>
                </a:lnTo>
                <a:lnTo>
                  <a:pt x="29763" y="164753"/>
                </a:lnTo>
                <a:lnTo>
                  <a:pt x="51450" y="124815"/>
                </a:lnTo>
                <a:lnTo>
                  <a:pt x="78104" y="89296"/>
                </a:lnTo>
                <a:lnTo>
                  <a:pt x="109179" y="58826"/>
                </a:lnTo>
                <a:lnTo>
                  <a:pt x="144124" y="34032"/>
                </a:lnTo>
                <a:lnTo>
                  <a:pt x="182392" y="15544"/>
                </a:lnTo>
                <a:lnTo>
                  <a:pt x="223433" y="3990"/>
                </a:lnTo>
                <a:lnTo>
                  <a:pt x="266700" y="0"/>
                </a:lnTo>
                <a:lnTo>
                  <a:pt x="288559" y="1010"/>
                </a:lnTo>
                <a:lnTo>
                  <a:pt x="309935" y="3990"/>
                </a:lnTo>
                <a:lnTo>
                  <a:pt x="350958" y="15544"/>
                </a:lnTo>
                <a:lnTo>
                  <a:pt x="389219" y="34032"/>
                </a:lnTo>
                <a:lnTo>
                  <a:pt x="424165" y="58826"/>
                </a:lnTo>
                <a:lnTo>
                  <a:pt x="455247" y="89296"/>
                </a:lnTo>
                <a:lnTo>
                  <a:pt x="481913" y="124815"/>
                </a:lnTo>
                <a:lnTo>
                  <a:pt x="503612" y="164753"/>
                </a:lnTo>
                <a:lnTo>
                  <a:pt x="519793" y="208483"/>
                </a:lnTo>
                <a:lnTo>
                  <a:pt x="529906" y="255374"/>
                </a:lnTo>
                <a:lnTo>
                  <a:pt x="533400" y="304800"/>
                </a:lnTo>
                <a:lnTo>
                  <a:pt x="529906" y="354225"/>
                </a:lnTo>
                <a:lnTo>
                  <a:pt x="519793" y="401116"/>
                </a:lnTo>
                <a:lnTo>
                  <a:pt x="503612" y="444846"/>
                </a:lnTo>
                <a:lnTo>
                  <a:pt x="481913" y="484784"/>
                </a:lnTo>
                <a:lnTo>
                  <a:pt x="455247" y="520303"/>
                </a:lnTo>
                <a:lnTo>
                  <a:pt x="424165" y="550773"/>
                </a:lnTo>
                <a:lnTo>
                  <a:pt x="389219" y="575567"/>
                </a:lnTo>
                <a:lnTo>
                  <a:pt x="350958" y="594055"/>
                </a:lnTo>
                <a:lnTo>
                  <a:pt x="309935" y="605609"/>
                </a:lnTo>
                <a:lnTo>
                  <a:pt x="266700" y="609600"/>
                </a:lnTo>
                <a:lnTo>
                  <a:pt x="244822" y="608589"/>
                </a:lnTo>
                <a:lnTo>
                  <a:pt x="223433" y="605609"/>
                </a:lnTo>
                <a:lnTo>
                  <a:pt x="182392" y="594055"/>
                </a:lnTo>
                <a:lnTo>
                  <a:pt x="144124" y="575567"/>
                </a:lnTo>
                <a:lnTo>
                  <a:pt x="109179" y="550773"/>
                </a:lnTo>
                <a:lnTo>
                  <a:pt x="78104" y="520303"/>
                </a:lnTo>
                <a:lnTo>
                  <a:pt x="51450" y="484784"/>
                </a:lnTo>
                <a:lnTo>
                  <a:pt x="29763" y="444846"/>
                </a:lnTo>
                <a:lnTo>
                  <a:pt x="13594" y="401116"/>
                </a:lnTo>
                <a:lnTo>
                  <a:pt x="3489" y="354225"/>
                </a:lnTo>
                <a:lnTo>
                  <a:pt x="0" y="304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0525" y="4211065"/>
            <a:ext cx="533400" cy="609600"/>
          </a:xfrm>
          <a:custGeom>
            <a:avLst/>
            <a:gdLst/>
            <a:ahLst/>
            <a:cxnLst/>
            <a:rect l="l" t="t" r="r" b="b"/>
            <a:pathLst>
              <a:path w="533400" h="609600">
                <a:moveTo>
                  <a:pt x="266700" y="0"/>
                </a:moveTo>
                <a:lnTo>
                  <a:pt x="223433" y="3990"/>
                </a:lnTo>
                <a:lnTo>
                  <a:pt x="182392" y="15544"/>
                </a:lnTo>
                <a:lnTo>
                  <a:pt x="144124" y="34032"/>
                </a:lnTo>
                <a:lnTo>
                  <a:pt x="109179" y="58826"/>
                </a:lnTo>
                <a:lnTo>
                  <a:pt x="78104" y="89296"/>
                </a:lnTo>
                <a:lnTo>
                  <a:pt x="51450" y="124815"/>
                </a:lnTo>
                <a:lnTo>
                  <a:pt x="29763" y="164753"/>
                </a:lnTo>
                <a:lnTo>
                  <a:pt x="13594" y="208483"/>
                </a:lnTo>
                <a:lnTo>
                  <a:pt x="3489" y="255374"/>
                </a:lnTo>
                <a:lnTo>
                  <a:pt x="0" y="304799"/>
                </a:lnTo>
                <a:lnTo>
                  <a:pt x="883" y="329807"/>
                </a:lnTo>
                <a:lnTo>
                  <a:pt x="7749" y="378068"/>
                </a:lnTo>
                <a:lnTo>
                  <a:pt x="20954" y="423469"/>
                </a:lnTo>
                <a:lnTo>
                  <a:pt x="39951" y="465384"/>
                </a:lnTo>
                <a:lnTo>
                  <a:pt x="64190" y="503187"/>
                </a:lnTo>
                <a:lnTo>
                  <a:pt x="93124" y="536251"/>
                </a:lnTo>
                <a:lnTo>
                  <a:pt x="126202" y="563949"/>
                </a:lnTo>
                <a:lnTo>
                  <a:pt x="162877" y="585656"/>
                </a:lnTo>
                <a:lnTo>
                  <a:pt x="202600" y="600745"/>
                </a:lnTo>
                <a:lnTo>
                  <a:pt x="244822" y="608590"/>
                </a:lnTo>
                <a:lnTo>
                  <a:pt x="266700" y="609599"/>
                </a:lnTo>
                <a:lnTo>
                  <a:pt x="288577" y="608590"/>
                </a:lnTo>
                <a:lnTo>
                  <a:pt x="330799" y="600745"/>
                </a:lnTo>
                <a:lnTo>
                  <a:pt x="370522" y="585656"/>
                </a:lnTo>
                <a:lnTo>
                  <a:pt x="407197" y="563949"/>
                </a:lnTo>
                <a:lnTo>
                  <a:pt x="440275" y="536251"/>
                </a:lnTo>
                <a:lnTo>
                  <a:pt x="469209" y="503187"/>
                </a:lnTo>
                <a:lnTo>
                  <a:pt x="493448" y="465384"/>
                </a:lnTo>
                <a:lnTo>
                  <a:pt x="512445" y="423469"/>
                </a:lnTo>
                <a:lnTo>
                  <a:pt x="525650" y="378068"/>
                </a:lnTo>
                <a:lnTo>
                  <a:pt x="532516" y="329807"/>
                </a:lnTo>
                <a:lnTo>
                  <a:pt x="533400" y="304799"/>
                </a:lnTo>
                <a:lnTo>
                  <a:pt x="532516" y="279809"/>
                </a:lnTo>
                <a:lnTo>
                  <a:pt x="525650" y="231572"/>
                </a:lnTo>
                <a:lnTo>
                  <a:pt x="512445" y="186183"/>
                </a:lnTo>
                <a:lnTo>
                  <a:pt x="493448" y="144271"/>
                </a:lnTo>
                <a:lnTo>
                  <a:pt x="469209" y="106464"/>
                </a:lnTo>
                <a:lnTo>
                  <a:pt x="440275" y="73391"/>
                </a:lnTo>
                <a:lnTo>
                  <a:pt x="407197" y="45680"/>
                </a:lnTo>
                <a:lnTo>
                  <a:pt x="370522" y="23961"/>
                </a:lnTo>
                <a:lnTo>
                  <a:pt x="330799" y="8861"/>
                </a:lnTo>
                <a:lnTo>
                  <a:pt x="288577" y="1010"/>
                </a:lnTo>
                <a:lnTo>
                  <a:pt x="266700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70525" y="4211065"/>
            <a:ext cx="533400" cy="609600"/>
          </a:xfrm>
          <a:custGeom>
            <a:avLst/>
            <a:gdLst/>
            <a:ahLst/>
            <a:cxnLst/>
            <a:rect l="l" t="t" r="r" b="b"/>
            <a:pathLst>
              <a:path w="533400" h="609600">
                <a:moveTo>
                  <a:pt x="0" y="304799"/>
                </a:moveTo>
                <a:lnTo>
                  <a:pt x="3489" y="255374"/>
                </a:lnTo>
                <a:lnTo>
                  <a:pt x="13594" y="208483"/>
                </a:lnTo>
                <a:lnTo>
                  <a:pt x="29763" y="164753"/>
                </a:lnTo>
                <a:lnTo>
                  <a:pt x="51450" y="124815"/>
                </a:lnTo>
                <a:lnTo>
                  <a:pt x="78104" y="89296"/>
                </a:lnTo>
                <a:lnTo>
                  <a:pt x="109179" y="58826"/>
                </a:lnTo>
                <a:lnTo>
                  <a:pt x="144124" y="34032"/>
                </a:lnTo>
                <a:lnTo>
                  <a:pt x="182392" y="15544"/>
                </a:lnTo>
                <a:lnTo>
                  <a:pt x="223433" y="3990"/>
                </a:lnTo>
                <a:lnTo>
                  <a:pt x="266700" y="0"/>
                </a:lnTo>
                <a:lnTo>
                  <a:pt x="288577" y="1010"/>
                </a:lnTo>
                <a:lnTo>
                  <a:pt x="309966" y="3990"/>
                </a:lnTo>
                <a:lnTo>
                  <a:pt x="351007" y="15544"/>
                </a:lnTo>
                <a:lnTo>
                  <a:pt x="389275" y="34032"/>
                </a:lnTo>
                <a:lnTo>
                  <a:pt x="424220" y="58826"/>
                </a:lnTo>
                <a:lnTo>
                  <a:pt x="455295" y="89296"/>
                </a:lnTo>
                <a:lnTo>
                  <a:pt x="481949" y="124815"/>
                </a:lnTo>
                <a:lnTo>
                  <a:pt x="503636" y="164753"/>
                </a:lnTo>
                <a:lnTo>
                  <a:pt x="519805" y="208483"/>
                </a:lnTo>
                <a:lnTo>
                  <a:pt x="529910" y="255374"/>
                </a:lnTo>
                <a:lnTo>
                  <a:pt x="533400" y="304799"/>
                </a:lnTo>
                <a:lnTo>
                  <a:pt x="529910" y="354256"/>
                </a:lnTo>
                <a:lnTo>
                  <a:pt x="519805" y="401165"/>
                </a:lnTo>
                <a:lnTo>
                  <a:pt x="503636" y="444902"/>
                </a:lnTo>
                <a:lnTo>
                  <a:pt x="481949" y="484839"/>
                </a:lnTo>
                <a:lnTo>
                  <a:pt x="455295" y="520350"/>
                </a:lnTo>
                <a:lnTo>
                  <a:pt x="424220" y="550810"/>
                </a:lnTo>
                <a:lnTo>
                  <a:pt x="389275" y="575591"/>
                </a:lnTo>
                <a:lnTo>
                  <a:pt x="351007" y="594067"/>
                </a:lnTo>
                <a:lnTo>
                  <a:pt x="309966" y="605612"/>
                </a:lnTo>
                <a:lnTo>
                  <a:pt x="266700" y="609599"/>
                </a:lnTo>
                <a:lnTo>
                  <a:pt x="244822" y="608590"/>
                </a:lnTo>
                <a:lnTo>
                  <a:pt x="223433" y="605612"/>
                </a:lnTo>
                <a:lnTo>
                  <a:pt x="182392" y="594067"/>
                </a:lnTo>
                <a:lnTo>
                  <a:pt x="144124" y="575591"/>
                </a:lnTo>
                <a:lnTo>
                  <a:pt x="109179" y="550810"/>
                </a:lnTo>
                <a:lnTo>
                  <a:pt x="78104" y="520350"/>
                </a:lnTo>
                <a:lnTo>
                  <a:pt x="51450" y="484839"/>
                </a:lnTo>
                <a:lnTo>
                  <a:pt x="29763" y="444902"/>
                </a:lnTo>
                <a:lnTo>
                  <a:pt x="13594" y="401165"/>
                </a:lnTo>
                <a:lnTo>
                  <a:pt x="3489" y="354256"/>
                </a:lnTo>
                <a:lnTo>
                  <a:pt x="0" y="30479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858632" y="4237101"/>
            <a:ext cx="533400" cy="609600"/>
          </a:xfrm>
          <a:custGeom>
            <a:avLst/>
            <a:gdLst/>
            <a:ahLst/>
            <a:cxnLst/>
            <a:rect l="l" t="t" r="r" b="b"/>
            <a:pathLst>
              <a:path w="533400" h="609600">
                <a:moveTo>
                  <a:pt x="266700" y="0"/>
                </a:moveTo>
                <a:lnTo>
                  <a:pt x="223433" y="3987"/>
                </a:lnTo>
                <a:lnTo>
                  <a:pt x="182392" y="15532"/>
                </a:lnTo>
                <a:lnTo>
                  <a:pt x="144124" y="34008"/>
                </a:lnTo>
                <a:lnTo>
                  <a:pt x="109179" y="58789"/>
                </a:lnTo>
                <a:lnTo>
                  <a:pt x="78104" y="89249"/>
                </a:lnTo>
                <a:lnTo>
                  <a:pt x="51450" y="124760"/>
                </a:lnTo>
                <a:lnTo>
                  <a:pt x="29763" y="164697"/>
                </a:lnTo>
                <a:lnTo>
                  <a:pt x="13594" y="208434"/>
                </a:lnTo>
                <a:lnTo>
                  <a:pt x="3489" y="255343"/>
                </a:lnTo>
                <a:lnTo>
                  <a:pt x="0" y="304800"/>
                </a:lnTo>
                <a:lnTo>
                  <a:pt x="883" y="329790"/>
                </a:lnTo>
                <a:lnTo>
                  <a:pt x="7749" y="378027"/>
                </a:lnTo>
                <a:lnTo>
                  <a:pt x="20954" y="423416"/>
                </a:lnTo>
                <a:lnTo>
                  <a:pt x="39951" y="465328"/>
                </a:lnTo>
                <a:lnTo>
                  <a:pt x="64190" y="503135"/>
                </a:lnTo>
                <a:lnTo>
                  <a:pt x="93124" y="536208"/>
                </a:lnTo>
                <a:lnTo>
                  <a:pt x="126202" y="563919"/>
                </a:lnTo>
                <a:lnTo>
                  <a:pt x="162877" y="585638"/>
                </a:lnTo>
                <a:lnTo>
                  <a:pt x="202600" y="600738"/>
                </a:lnTo>
                <a:lnTo>
                  <a:pt x="244822" y="608589"/>
                </a:lnTo>
                <a:lnTo>
                  <a:pt x="266700" y="609600"/>
                </a:lnTo>
                <a:lnTo>
                  <a:pt x="288577" y="608589"/>
                </a:lnTo>
                <a:lnTo>
                  <a:pt x="330799" y="600738"/>
                </a:lnTo>
                <a:lnTo>
                  <a:pt x="370522" y="585638"/>
                </a:lnTo>
                <a:lnTo>
                  <a:pt x="407197" y="563919"/>
                </a:lnTo>
                <a:lnTo>
                  <a:pt x="440275" y="536208"/>
                </a:lnTo>
                <a:lnTo>
                  <a:pt x="469209" y="503135"/>
                </a:lnTo>
                <a:lnTo>
                  <a:pt x="493448" y="465328"/>
                </a:lnTo>
                <a:lnTo>
                  <a:pt x="512445" y="423416"/>
                </a:lnTo>
                <a:lnTo>
                  <a:pt x="525650" y="378027"/>
                </a:lnTo>
                <a:lnTo>
                  <a:pt x="532516" y="329790"/>
                </a:lnTo>
                <a:lnTo>
                  <a:pt x="533400" y="304800"/>
                </a:lnTo>
                <a:lnTo>
                  <a:pt x="532516" y="279792"/>
                </a:lnTo>
                <a:lnTo>
                  <a:pt x="525650" y="231531"/>
                </a:lnTo>
                <a:lnTo>
                  <a:pt x="512444" y="186130"/>
                </a:lnTo>
                <a:lnTo>
                  <a:pt x="493448" y="144215"/>
                </a:lnTo>
                <a:lnTo>
                  <a:pt x="469209" y="106412"/>
                </a:lnTo>
                <a:lnTo>
                  <a:pt x="440275" y="73348"/>
                </a:lnTo>
                <a:lnTo>
                  <a:pt x="407197" y="45650"/>
                </a:lnTo>
                <a:lnTo>
                  <a:pt x="370522" y="23943"/>
                </a:lnTo>
                <a:lnTo>
                  <a:pt x="330799" y="8854"/>
                </a:lnTo>
                <a:lnTo>
                  <a:pt x="288577" y="1009"/>
                </a:lnTo>
                <a:lnTo>
                  <a:pt x="266700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58632" y="4237101"/>
            <a:ext cx="533400" cy="609600"/>
          </a:xfrm>
          <a:custGeom>
            <a:avLst/>
            <a:gdLst/>
            <a:ahLst/>
            <a:cxnLst/>
            <a:rect l="l" t="t" r="r" b="b"/>
            <a:pathLst>
              <a:path w="533400" h="609600">
                <a:moveTo>
                  <a:pt x="0" y="304800"/>
                </a:moveTo>
                <a:lnTo>
                  <a:pt x="3489" y="255343"/>
                </a:lnTo>
                <a:lnTo>
                  <a:pt x="13594" y="208434"/>
                </a:lnTo>
                <a:lnTo>
                  <a:pt x="29763" y="164697"/>
                </a:lnTo>
                <a:lnTo>
                  <a:pt x="51450" y="124760"/>
                </a:lnTo>
                <a:lnTo>
                  <a:pt x="78104" y="89249"/>
                </a:lnTo>
                <a:lnTo>
                  <a:pt x="109179" y="58789"/>
                </a:lnTo>
                <a:lnTo>
                  <a:pt x="144124" y="34008"/>
                </a:lnTo>
                <a:lnTo>
                  <a:pt x="182392" y="15532"/>
                </a:lnTo>
                <a:lnTo>
                  <a:pt x="223433" y="3987"/>
                </a:lnTo>
                <a:lnTo>
                  <a:pt x="266700" y="0"/>
                </a:lnTo>
                <a:lnTo>
                  <a:pt x="288577" y="1009"/>
                </a:lnTo>
                <a:lnTo>
                  <a:pt x="309966" y="3987"/>
                </a:lnTo>
                <a:lnTo>
                  <a:pt x="351007" y="15532"/>
                </a:lnTo>
                <a:lnTo>
                  <a:pt x="389275" y="34008"/>
                </a:lnTo>
                <a:lnTo>
                  <a:pt x="424220" y="58789"/>
                </a:lnTo>
                <a:lnTo>
                  <a:pt x="455295" y="89249"/>
                </a:lnTo>
                <a:lnTo>
                  <a:pt x="481949" y="124760"/>
                </a:lnTo>
                <a:lnTo>
                  <a:pt x="503636" y="164697"/>
                </a:lnTo>
                <a:lnTo>
                  <a:pt x="519805" y="208434"/>
                </a:lnTo>
                <a:lnTo>
                  <a:pt x="529910" y="255343"/>
                </a:lnTo>
                <a:lnTo>
                  <a:pt x="533400" y="304800"/>
                </a:lnTo>
                <a:lnTo>
                  <a:pt x="529910" y="354225"/>
                </a:lnTo>
                <a:lnTo>
                  <a:pt x="519805" y="401116"/>
                </a:lnTo>
                <a:lnTo>
                  <a:pt x="503636" y="444846"/>
                </a:lnTo>
                <a:lnTo>
                  <a:pt x="481949" y="484784"/>
                </a:lnTo>
                <a:lnTo>
                  <a:pt x="455295" y="520303"/>
                </a:lnTo>
                <a:lnTo>
                  <a:pt x="424220" y="550773"/>
                </a:lnTo>
                <a:lnTo>
                  <a:pt x="389275" y="575567"/>
                </a:lnTo>
                <a:lnTo>
                  <a:pt x="351007" y="594055"/>
                </a:lnTo>
                <a:lnTo>
                  <a:pt x="309966" y="605609"/>
                </a:lnTo>
                <a:lnTo>
                  <a:pt x="266700" y="609600"/>
                </a:lnTo>
                <a:lnTo>
                  <a:pt x="244822" y="608589"/>
                </a:lnTo>
                <a:lnTo>
                  <a:pt x="223433" y="605609"/>
                </a:lnTo>
                <a:lnTo>
                  <a:pt x="182392" y="594055"/>
                </a:lnTo>
                <a:lnTo>
                  <a:pt x="144124" y="575567"/>
                </a:lnTo>
                <a:lnTo>
                  <a:pt x="109179" y="550773"/>
                </a:lnTo>
                <a:lnTo>
                  <a:pt x="78104" y="520303"/>
                </a:lnTo>
                <a:lnTo>
                  <a:pt x="51450" y="484784"/>
                </a:lnTo>
                <a:lnTo>
                  <a:pt x="29763" y="444846"/>
                </a:lnTo>
                <a:lnTo>
                  <a:pt x="13594" y="401116"/>
                </a:lnTo>
                <a:lnTo>
                  <a:pt x="3489" y="354225"/>
                </a:lnTo>
                <a:lnTo>
                  <a:pt x="0" y="304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81600" y="2133600"/>
            <a:ext cx="3343402" cy="26984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309996" y="2317987"/>
            <a:ext cx="3338195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595880" algn="l"/>
              </a:tabLst>
            </a:pPr>
            <a:r>
              <a:rPr sz="3600" b="1" dirty="0">
                <a:latin typeface="Arial"/>
                <a:cs typeface="Arial"/>
              </a:rPr>
              <a:t>P	P</a:t>
            </a:r>
            <a:r>
              <a:rPr sz="3600" b="1" spc="-70" dirty="0"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endParaRPr sz="3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85028" y="4330055"/>
            <a:ext cx="753110" cy="4832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sz="3600" b="1" spc="-8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P</a:t>
            </a:r>
            <a:endParaRPr sz="3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546085" y="4330055"/>
            <a:ext cx="1177925" cy="4832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sz="3600" b="1" spc="-7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P</a:t>
            </a:r>
            <a:r>
              <a:rPr sz="3600" b="1" spc="-70" dirty="0"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endParaRPr sz="3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404228" y="2689447"/>
            <a:ext cx="478155" cy="507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i="1" spc="-5" dirty="0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sz="3150" spc="15" baseline="-21164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endParaRPr sz="3150" baseline="-21164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480428" y="4848320"/>
            <a:ext cx="659765" cy="507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704"/>
              </a:lnSpc>
            </a:pPr>
            <a:r>
              <a:rPr sz="4800" i="1" baseline="13888" dirty="0">
                <a:solidFill>
                  <a:srgbClr val="0000FF"/>
                </a:solidFill>
                <a:latin typeface="Arial"/>
                <a:cs typeface="Arial"/>
              </a:rPr>
              <a:t>K</a:t>
            </a:r>
            <a:r>
              <a:rPr sz="2100" spc="10" dirty="0">
                <a:solidFill>
                  <a:srgbClr val="0000FF"/>
                </a:solidFill>
                <a:latin typeface="Arial"/>
                <a:cs typeface="Arial"/>
              </a:rPr>
              <a:t>YX</a:t>
            </a:r>
            <a:endParaRPr sz="2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242809" y="3247866"/>
            <a:ext cx="659765" cy="507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704"/>
              </a:lnSpc>
            </a:pPr>
            <a:r>
              <a:rPr sz="4800" i="1" spc="-7" baseline="13888" dirty="0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sz="2100" spc="10" dirty="0">
                <a:solidFill>
                  <a:srgbClr val="FF0000"/>
                </a:solidFill>
                <a:latin typeface="Arial"/>
                <a:cs typeface="Arial"/>
              </a:rPr>
              <a:t>XY</a:t>
            </a:r>
            <a:endParaRPr sz="2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651375" y="3247866"/>
            <a:ext cx="478155" cy="507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i="1" dirty="0">
                <a:solidFill>
                  <a:srgbClr val="0000FF"/>
                </a:solidFill>
                <a:latin typeface="Arial"/>
                <a:cs typeface="Arial"/>
              </a:rPr>
              <a:t>K</a:t>
            </a:r>
            <a:r>
              <a:rPr sz="3150" spc="15" baseline="-21164" dirty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endParaRPr sz="3150" baseline="-21164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07340" y="388016"/>
            <a:ext cx="8505190" cy="1468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185" dirty="0">
                <a:solidFill>
                  <a:srgbClr val="344E92"/>
                </a:solidFill>
                <a:latin typeface="Arial"/>
                <a:cs typeface="Arial"/>
              </a:rPr>
              <a:t>T</a:t>
            </a:r>
            <a:r>
              <a:rPr sz="2400" b="1" dirty="0">
                <a:solidFill>
                  <a:srgbClr val="344E92"/>
                </a:solidFill>
                <a:latin typeface="Arial"/>
                <a:cs typeface="Arial"/>
              </a:rPr>
              <a:t>ermodinamikai</a:t>
            </a:r>
            <a:r>
              <a:rPr sz="2400" b="1" spc="-15" dirty="0">
                <a:solidFill>
                  <a:srgbClr val="344E92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44E92"/>
                </a:solidFill>
                <a:latin typeface="Arial"/>
                <a:cs typeface="Arial"/>
              </a:rPr>
              <a:t>ka</a:t>
            </a:r>
            <a:r>
              <a:rPr sz="2400" b="1" spc="-10" dirty="0">
                <a:solidFill>
                  <a:srgbClr val="344E92"/>
                </a:solidFill>
                <a:latin typeface="Arial"/>
                <a:cs typeface="Arial"/>
              </a:rPr>
              <a:t>p</a:t>
            </a:r>
            <a:r>
              <a:rPr sz="2400" b="1" dirty="0">
                <a:solidFill>
                  <a:srgbClr val="344E92"/>
                </a:solidFill>
                <a:latin typeface="Arial"/>
                <a:cs typeface="Arial"/>
              </a:rPr>
              <a:t>cs</a:t>
            </a:r>
            <a:r>
              <a:rPr sz="2400" b="1" spc="-10" dirty="0">
                <a:solidFill>
                  <a:srgbClr val="344E92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344E92"/>
                </a:solidFill>
                <a:latin typeface="Arial"/>
                <a:cs typeface="Arial"/>
              </a:rPr>
              <a:t>l</a:t>
            </a:r>
            <a:r>
              <a:rPr sz="2400" b="1" spc="5" dirty="0">
                <a:solidFill>
                  <a:srgbClr val="344E92"/>
                </a:solidFill>
                <a:latin typeface="Arial"/>
                <a:cs typeface="Arial"/>
              </a:rPr>
              <a:t>t</a:t>
            </a:r>
            <a:r>
              <a:rPr sz="2400" b="1" dirty="0">
                <a:solidFill>
                  <a:srgbClr val="344E92"/>
                </a:solidFill>
                <a:latin typeface="Arial"/>
                <a:cs typeface="Arial"/>
              </a:rPr>
              <a:t>ság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marL="4156075" marR="5080" indent="332105">
              <a:lnSpc>
                <a:spcPct val="100000"/>
              </a:lnSpc>
              <a:spcBef>
                <a:spcPts val="1390"/>
              </a:spcBef>
            </a:pPr>
            <a:r>
              <a:rPr sz="2000" dirty="0">
                <a:latin typeface="Arial"/>
                <a:cs typeface="Arial"/>
              </a:rPr>
              <a:t>Két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ligan</a:t>
            </a:r>
            <a:r>
              <a:rPr sz="2000" spc="5" dirty="0">
                <a:latin typeface="Arial"/>
                <a:cs typeface="Arial"/>
              </a:rPr>
              <a:t>d</a:t>
            </a:r>
            <a:r>
              <a:rPr sz="2000" dirty="0">
                <a:latin typeface="Arial"/>
                <a:cs typeface="Arial"/>
              </a:rPr>
              <a:t>um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(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sz="2000" dirty="0">
                <a:latin typeface="Arial"/>
                <a:cs typeface="Arial"/>
              </a:rPr>
              <a:t>,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sz="2000" dirty="0">
                <a:latin typeface="Arial"/>
                <a:cs typeface="Arial"/>
              </a:rPr>
              <a:t>) allo</a:t>
            </a:r>
            <a:r>
              <a:rPr sz="2000" spc="5" dirty="0">
                <a:latin typeface="Arial"/>
                <a:cs typeface="Arial"/>
              </a:rPr>
              <a:t>sz</a:t>
            </a:r>
            <a:r>
              <a:rPr sz="2000" dirty="0">
                <a:latin typeface="Arial"/>
                <a:cs typeface="Arial"/>
              </a:rPr>
              <a:t>téri</a:t>
            </a:r>
            <a:r>
              <a:rPr sz="2000" spc="10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us </a:t>
            </a:r>
            <a:r>
              <a:rPr sz="2000" spc="5" dirty="0">
                <a:latin typeface="Arial"/>
                <a:cs typeface="Arial"/>
              </a:rPr>
              <a:t>k</a:t>
            </a:r>
            <a:r>
              <a:rPr sz="2000" dirty="0">
                <a:latin typeface="Arial"/>
                <a:cs typeface="Arial"/>
              </a:rPr>
              <a:t>ötő</a:t>
            </a:r>
            <a:r>
              <a:rPr sz="2000" spc="5" dirty="0">
                <a:latin typeface="Arial"/>
                <a:cs typeface="Arial"/>
              </a:rPr>
              <a:t>d</a:t>
            </a:r>
            <a:r>
              <a:rPr sz="2000" dirty="0">
                <a:latin typeface="Arial"/>
                <a:cs typeface="Arial"/>
              </a:rPr>
              <a:t>é</a:t>
            </a:r>
            <a:r>
              <a:rPr sz="2000" spc="10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</a:t>
            </a:r>
            <a:r>
              <a:rPr sz="2000" spc="5" dirty="0">
                <a:latin typeface="Arial"/>
                <a:cs typeface="Arial"/>
              </a:rPr>
              <a:t>g</a:t>
            </a:r>
            <a:r>
              <a:rPr sz="2000" dirty="0">
                <a:latin typeface="Arial"/>
                <a:cs typeface="Arial"/>
              </a:rPr>
              <a:t>yan</a:t>
            </a:r>
            <a:r>
              <a:rPr sz="2000" spc="5" dirty="0">
                <a:latin typeface="Arial"/>
                <a:cs typeface="Arial"/>
              </a:rPr>
              <a:t>az</a:t>
            </a:r>
            <a:r>
              <a:rPr sz="2000" dirty="0">
                <a:latin typeface="Arial"/>
                <a:cs typeface="Arial"/>
              </a:rPr>
              <a:t>on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élfehé</a:t>
            </a:r>
            <a:r>
              <a:rPr sz="2000" spc="5" dirty="0">
                <a:latin typeface="Arial"/>
                <a:cs typeface="Arial"/>
              </a:rPr>
              <a:t>r</a:t>
            </a:r>
            <a:r>
              <a:rPr sz="2000" dirty="0">
                <a:latin typeface="Arial"/>
                <a:cs typeface="Arial"/>
              </a:rPr>
              <a:t>jé</a:t>
            </a:r>
            <a:r>
              <a:rPr sz="2000" spc="5" dirty="0">
                <a:latin typeface="Arial"/>
                <a:cs typeface="Arial"/>
              </a:rPr>
              <a:t>h</a:t>
            </a:r>
            <a:r>
              <a:rPr sz="2000" dirty="0">
                <a:latin typeface="Arial"/>
                <a:cs typeface="Arial"/>
              </a:rPr>
              <a:t>ez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(P)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33400" y="2286000"/>
            <a:ext cx="3581400" cy="2432050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0" rIns="0" bIns="0" rtlCol="0">
            <a:spAutoFit/>
          </a:bodyPr>
          <a:lstStyle/>
          <a:p>
            <a:pPr marL="91440" marR="1094105">
              <a:lnSpc>
                <a:spcPct val="100000"/>
              </a:lnSpc>
            </a:pPr>
            <a:r>
              <a:rPr sz="1600" b="1" spc="-10" dirty="0">
                <a:latin typeface="Arial"/>
                <a:cs typeface="Arial"/>
              </a:rPr>
              <a:t>Energia</a:t>
            </a:r>
            <a:r>
              <a:rPr sz="1600" b="1" spc="-45" dirty="0">
                <a:latin typeface="Arial"/>
                <a:cs typeface="Arial"/>
              </a:rPr>
              <a:t>v</a:t>
            </a:r>
            <a:r>
              <a:rPr sz="1600" b="1" spc="-10" dirty="0">
                <a:latin typeface="Arial"/>
                <a:cs typeface="Arial"/>
              </a:rPr>
              <a:t>ált</a:t>
            </a:r>
            <a:r>
              <a:rPr sz="1600" b="1" spc="-20" dirty="0">
                <a:latin typeface="Arial"/>
                <a:cs typeface="Arial"/>
              </a:rPr>
              <a:t>o</a:t>
            </a:r>
            <a:r>
              <a:rPr sz="1600" b="1" spc="-10" dirty="0">
                <a:latin typeface="Arial"/>
                <a:cs typeface="Arial"/>
              </a:rPr>
              <a:t>zás</a:t>
            </a:r>
            <a:r>
              <a:rPr sz="1600" b="1" spc="4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ú</a:t>
            </a:r>
            <a:r>
              <a:rPr sz="1600" b="1" spc="-20" dirty="0">
                <a:latin typeface="Arial"/>
                <a:cs typeface="Arial"/>
              </a:rPr>
              <a:t>t</a:t>
            </a:r>
            <a:r>
              <a:rPr sz="1600" b="1" spc="-50" dirty="0">
                <a:latin typeface="Arial"/>
                <a:cs typeface="Arial"/>
              </a:rPr>
              <a:t>v</a:t>
            </a:r>
            <a:r>
              <a:rPr sz="1600" b="1" spc="-5" dirty="0">
                <a:latin typeface="Arial"/>
                <a:cs typeface="Arial"/>
              </a:rPr>
              <a:t>o</a:t>
            </a:r>
            <a:r>
              <a:rPr sz="1600" b="1" spc="-10" dirty="0">
                <a:latin typeface="Arial"/>
                <a:cs typeface="Arial"/>
              </a:rPr>
              <a:t>na</a:t>
            </a:r>
            <a:r>
              <a:rPr sz="1600" b="1" spc="5" dirty="0">
                <a:latin typeface="Arial"/>
                <a:cs typeface="Arial"/>
              </a:rPr>
              <a:t>l</a:t>
            </a:r>
            <a:r>
              <a:rPr sz="1600" b="1" spc="-5" dirty="0">
                <a:latin typeface="Arial"/>
                <a:cs typeface="Arial"/>
              </a:rPr>
              <a:t>- </a:t>
            </a:r>
            <a:r>
              <a:rPr sz="1600" b="1" spc="-10" dirty="0">
                <a:latin typeface="Arial"/>
                <a:cs typeface="Arial"/>
              </a:rPr>
              <a:t>f</a:t>
            </a:r>
            <a:r>
              <a:rPr sz="1600" b="1" spc="-20" dirty="0">
                <a:latin typeface="Arial"/>
                <a:cs typeface="Arial"/>
              </a:rPr>
              <a:t>ü</a:t>
            </a:r>
            <a:r>
              <a:rPr sz="1600" b="1" spc="-10" dirty="0">
                <a:latin typeface="Arial"/>
                <a:cs typeface="Arial"/>
              </a:rPr>
              <a:t>g</a:t>
            </a:r>
            <a:r>
              <a:rPr sz="1600" b="1" spc="-20" dirty="0">
                <a:latin typeface="Arial"/>
                <a:cs typeface="Arial"/>
              </a:rPr>
              <a:t>g</a:t>
            </a:r>
            <a:r>
              <a:rPr sz="1600" b="1" spc="-10" dirty="0">
                <a:latin typeface="Arial"/>
                <a:cs typeface="Arial"/>
              </a:rPr>
              <a:t>etle</a:t>
            </a:r>
            <a:r>
              <a:rPr sz="1600" b="1" spc="-15" dirty="0">
                <a:latin typeface="Arial"/>
                <a:cs typeface="Arial"/>
              </a:rPr>
              <a:t>n</a:t>
            </a:r>
            <a:r>
              <a:rPr sz="1600" b="1" spc="-10" dirty="0">
                <a:latin typeface="Arial"/>
                <a:cs typeface="Arial"/>
              </a:rPr>
              <a:t>sége</a:t>
            </a:r>
            <a:r>
              <a:rPr sz="1600" b="1" spc="3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mia</a:t>
            </a:r>
            <a:r>
              <a:rPr sz="1600" b="1" spc="-15" dirty="0">
                <a:latin typeface="Arial"/>
                <a:cs typeface="Arial"/>
              </a:rPr>
              <a:t>t</a:t>
            </a:r>
            <a:r>
              <a:rPr sz="1600" b="1" spc="-10" dirty="0">
                <a:latin typeface="Arial"/>
                <a:cs typeface="Arial"/>
              </a:rPr>
              <a:t>t: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6"/>
              </a:spcBef>
            </a:pPr>
            <a:endParaRPr sz="1600">
              <a:latin typeface="Times New Roman"/>
              <a:cs typeface="Times New Roman"/>
            </a:endParaRPr>
          </a:p>
          <a:p>
            <a:pPr marL="91440">
              <a:lnSpc>
                <a:spcPct val="100000"/>
              </a:lnSpc>
            </a:pPr>
            <a:r>
              <a:rPr sz="2800" i="1" spc="-30" dirty="0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sz="2775" spc="15" baseline="-21021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sz="2775" spc="382" baseline="-2102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*</a:t>
            </a:r>
            <a:r>
              <a:rPr sz="2800" spc="-10" dirty="0">
                <a:latin typeface="Arial"/>
                <a:cs typeface="Arial"/>
              </a:rPr>
              <a:t> </a:t>
            </a:r>
            <a:r>
              <a:rPr sz="2800" i="1" spc="-30" dirty="0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sz="2775" spc="-7" baseline="-21021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sz="2775" spc="15" baseline="-21021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2775" spc="359" baseline="-2102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=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i="1" spc="-30" dirty="0">
                <a:solidFill>
                  <a:srgbClr val="0000FF"/>
                </a:solidFill>
                <a:latin typeface="Arial"/>
                <a:cs typeface="Arial"/>
              </a:rPr>
              <a:t>K</a:t>
            </a:r>
            <a:r>
              <a:rPr sz="2775" spc="15" baseline="-21021" dirty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sz="2775" spc="337" baseline="-2102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*</a:t>
            </a:r>
            <a:r>
              <a:rPr sz="2800" spc="-5" dirty="0">
                <a:latin typeface="Arial"/>
                <a:cs typeface="Arial"/>
              </a:rPr>
              <a:t> </a:t>
            </a:r>
            <a:r>
              <a:rPr sz="2800" i="1" spc="-30" dirty="0">
                <a:solidFill>
                  <a:srgbClr val="0000FF"/>
                </a:solidFill>
                <a:latin typeface="Arial"/>
                <a:cs typeface="Arial"/>
              </a:rPr>
              <a:t>K</a:t>
            </a:r>
            <a:r>
              <a:rPr sz="2775" spc="7" baseline="-21021" dirty="0">
                <a:solidFill>
                  <a:srgbClr val="0000FF"/>
                </a:solidFill>
                <a:latin typeface="Arial"/>
                <a:cs typeface="Arial"/>
              </a:rPr>
              <a:t>YX</a:t>
            </a:r>
            <a:endParaRPr sz="2775" baseline="-21021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  <a:spcBef>
                <a:spcPts val="1955"/>
              </a:spcBef>
            </a:pPr>
            <a:r>
              <a:rPr sz="1600" spc="-10" dirty="0">
                <a:latin typeface="Arial"/>
                <a:cs typeface="Arial"/>
              </a:rPr>
              <a:t>azaz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4"/>
              </a:spcBef>
            </a:pPr>
            <a:endParaRPr sz="1600">
              <a:latin typeface="Times New Roman"/>
              <a:cs typeface="Times New Roman"/>
            </a:endParaRPr>
          </a:p>
          <a:p>
            <a:pPr marL="91440">
              <a:lnSpc>
                <a:spcPct val="100000"/>
              </a:lnSpc>
            </a:pPr>
            <a:r>
              <a:rPr sz="2800" i="1" spc="-25" dirty="0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sz="2775" spc="15" baseline="-21021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sz="2775" spc="382" baseline="-2102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/ </a:t>
            </a:r>
            <a:r>
              <a:rPr sz="2800" i="1" spc="-25" dirty="0">
                <a:solidFill>
                  <a:srgbClr val="0000FF"/>
                </a:solidFill>
                <a:latin typeface="Arial"/>
                <a:cs typeface="Arial"/>
              </a:rPr>
              <a:t>K</a:t>
            </a:r>
            <a:r>
              <a:rPr sz="2775" spc="7" baseline="-21021" dirty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sz="2775" spc="15" baseline="-21021" dirty="0">
                <a:solidFill>
                  <a:srgbClr val="0000FF"/>
                </a:solidFill>
                <a:latin typeface="Arial"/>
                <a:cs typeface="Arial"/>
              </a:rPr>
              <a:t>X</a:t>
            </a:r>
            <a:r>
              <a:rPr sz="2775" baseline="-2102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775" spc="-375" baseline="-2102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=</a:t>
            </a:r>
            <a:r>
              <a:rPr sz="2800" dirty="0">
                <a:latin typeface="Arial"/>
                <a:cs typeface="Arial"/>
              </a:rPr>
              <a:t> </a:t>
            </a:r>
            <a:r>
              <a:rPr sz="2800" i="1" spc="-25" dirty="0">
                <a:solidFill>
                  <a:srgbClr val="0000FF"/>
                </a:solidFill>
                <a:latin typeface="Arial"/>
                <a:cs typeface="Arial"/>
              </a:rPr>
              <a:t>K</a:t>
            </a:r>
            <a:r>
              <a:rPr sz="2775" spc="15" baseline="-21021" dirty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sz="2775" spc="337" baseline="-2102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/</a:t>
            </a:r>
            <a:r>
              <a:rPr sz="2800" spc="5" dirty="0">
                <a:latin typeface="Arial"/>
                <a:cs typeface="Arial"/>
              </a:rPr>
              <a:t> </a:t>
            </a:r>
            <a:r>
              <a:rPr sz="2800" i="1" spc="-25" dirty="0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sz="2775" spc="-7" baseline="-21021" dirty="0">
                <a:solidFill>
                  <a:srgbClr val="FF0000"/>
                </a:solidFill>
                <a:latin typeface="Arial"/>
                <a:cs typeface="Arial"/>
              </a:rPr>
              <a:t>XY</a:t>
            </a:r>
            <a:endParaRPr sz="2775" baseline="-21021">
              <a:latin typeface="Arial"/>
              <a:cs typeface="Arial"/>
            </a:endParaRPr>
          </a:p>
        </p:txBody>
      </p:sp>
      <p:sp>
        <p:nvSpPr>
          <p:cNvPr id="21" name="Téglalap 20"/>
          <p:cNvSpPr/>
          <p:nvPr/>
        </p:nvSpPr>
        <p:spPr>
          <a:xfrm>
            <a:off x="367744" y="5165709"/>
            <a:ext cx="651463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dirty="0"/>
              <a:t>Mindegy, melyik úton megyünk, ugyanoda jutunk, </a:t>
            </a:r>
          </a:p>
          <a:p>
            <a:r>
              <a:rPr lang="hu-HU" sz="2800" dirty="0"/>
              <a:t>így a ciklus teljes </a:t>
            </a:r>
            <a:r>
              <a:rPr lang="hu-HU" sz="2800" dirty="0" err="1"/>
              <a:t>deltaG-je</a:t>
            </a:r>
            <a:r>
              <a:rPr lang="hu-HU" sz="2800" dirty="0"/>
              <a:t> ugyanaz lesz</a:t>
            </a:r>
            <a:endParaRPr lang="en-US" sz="2800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1721431" y="7058025"/>
            <a:ext cx="5379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err="1"/>
              <a:t>DeltaG</a:t>
            </a:r>
            <a:r>
              <a:rPr lang="hu-HU" sz="2400" dirty="0"/>
              <a:t> és egyensúlyi állandók kapcsolata!</a:t>
            </a:r>
            <a:endParaRPr lang="en-US" sz="2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81600" y="2209800"/>
            <a:ext cx="533400" cy="609600"/>
          </a:xfrm>
          <a:custGeom>
            <a:avLst/>
            <a:gdLst/>
            <a:ahLst/>
            <a:cxnLst/>
            <a:rect l="l" t="t" r="r" b="b"/>
            <a:pathLst>
              <a:path w="533400" h="609600">
                <a:moveTo>
                  <a:pt x="266700" y="0"/>
                </a:moveTo>
                <a:lnTo>
                  <a:pt x="223433" y="3990"/>
                </a:lnTo>
                <a:lnTo>
                  <a:pt x="182392" y="15544"/>
                </a:lnTo>
                <a:lnTo>
                  <a:pt x="144124" y="34032"/>
                </a:lnTo>
                <a:lnTo>
                  <a:pt x="109179" y="58826"/>
                </a:lnTo>
                <a:lnTo>
                  <a:pt x="78104" y="89296"/>
                </a:lnTo>
                <a:lnTo>
                  <a:pt x="51450" y="124815"/>
                </a:lnTo>
                <a:lnTo>
                  <a:pt x="29763" y="164753"/>
                </a:lnTo>
                <a:lnTo>
                  <a:pt x="13594" y="208483"/>
                </a:lnTo>
                <a:lnTo>
                  <a:pt x="3489" y="255374"/>
                </a:lnTo>
                <a:lnTo>
                  <a:pt x="0" y="304800"/>
                </a:lnTo>
                <a:lnTo>
                  <a:pt x="883" y="329790"/>
                </a:lnTo>
                <a:lnTo>
                  <a:pt x="7749" y="378027"/>
                </a:lnTo>
                <a:lnTo>
                  <a:pt x="20954" y="423416"/>
                </a:lnTo>
                <a:lnTo>
                  <a:pt x="39951" y="465328"/>
                </a:lnTo>
                <a:lnTo>
                  <a:pt x="64190" y="503135"/>
                </a:lnTo>
                <a:lnTo>
                  <a:pt x="93124" y="536208"/>
                </a:lnTo>
                <a:lnTo>
                  <a:pt x="126202" y="563919"/>
                </a:lnTo>
                <a:lnTo>
                  <a:pt x="162877" y="585638"/>
                </a:lnTo>
                <a:lnTo>
                  <a:pt x="202600" y="600738"/>
                </a:lnTo>
                <a:lnTo>
                  <a:pt x="244822" y="608589"/>
                </a:lnTo>
                <a:lnTo>
                  <a:pt x="266700" y="609600"/>
                </a:lnTo>
                <a:lnTo>
                  <a:pt x="288577" y="608589"/>
                </a:lnTo>
                <a:lnTo>
                  <a:pt x="330799" y="600738"/>
                </a:lnTo>
                <a:lnTo>
                  <a:pt x="370522" y="585638"/>
                </a:lnTo>
                <a:lnTo>
                  <a:pt x="407197" y="563919"/>
                </a:lnTo>
                <a:lnTo>
                  <a:pt x="440275" y="536208"/>
                </a:lnTo>
                <a:lnTo>
                  <a:pt x="469209" y="503135"/>
                </a:lnTo>
                <a:lnTo>
                  <a:pt x="493448" y="465328"/>
                </a:lnTo>
                <a:lnTo>
                  <a:pt x="512445" y="423416"/>
                </a:lnTo>
                <a:lnTo>
                  <a:pt x="525650" y="378027"/>
                </a:lnTo>
                <a:lnTo>
                  <a:pt x="532516" y="329790"/>
                </a:lnTo>
                <a:lnTo>
                  <a:pt x="533400" y="304800"/>
                </a:lnTo>
                <a:lnTo>
                  <a:pt x="532516" y="279809"/>
                </a:lnTo>
                <a:lnTo>
                  <a:pt x="525650" y="231572"/>
                </a:lnTo>
                <a:lnTo>
                  <a:pt x="512445" y="186183"/>
                </a:lnTo>
                <a:lnTo>
                  <a:pt x="493448" y="144271"/>
                </a:lnTo>
                <a:lnTo>
                  <a:pt x="469209" y="106464"/>
                </a:lnTo>
                <a:lnTo>
                  <a:pt x="440275" y="73391"/>
                </a:lnTo>
                <a:lnTo>
                  <a:pt x="407197" y="45680"/>
                </a:lnTo>
                <a:lnTo>
                  <a:pt x="370522" y="23961"/>
                </a:lnTo>
                <a:lnTo>
                  <a:pt x="330799" y="8861"/>
                </a:lnTo>
                <a:lnTo>
                  <a:pt x="288577" y="1010"/>
                </a:lnTo>
                <a:lnTo>
                  <a:pt x="266700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81600" y="2209800"/>
            <a:ext cx="533400" cy="609600"/>
          </a:xfrm>
          <a:custGeom>
            <a:avLst/>
            <a:gdLst/>
            <a:ahLst/>
            <a:cxnLst/>
            <a:rect l="l" t="t" r="r" b="b"/>
            <a:pathLst>
              <a:path w="533400" h="609600">
                <a:moveTo>
                  <a:pt x="0" y="304800"/>
                </a:moveTo>
                <a:lnTo>
                  <a:pt x="3489" y="255374"/>
                </a:lnTo>
                <a:lnTo>
                  <a:pt x="13594" y="208483"/>
                </a:lnTo>
                <a:lnTo>
                  <a:pt x="29763" y="164753"/>
                </a:lnTo>
                <a:lnTo>
                  <a:pt x="51450" y="124815"/>
                </a:lnTo>
                <a:lnTo>
                  <a:pt x="78104" y="89296"/>
                </a:lnTo>
                <a:lnTo>
                  <a:pt x="109179" y="58826"/>
                </a:lnTo>
                <a:lnTo>
                  <a:pt x="144124" y="34032"/>
                </a:lnTo>
                <a:lnTo>
                  <a:pt x="182392" y="15544"/>
                </a:lnTo>
                <a:lnTo>
                  <a:pt x="223433" y="3990"/>
                </a:lnTo>
                <a:lnTo>
                  <a:pt x="266700" y="0"/>
                </a:lnTo>
                <a:lnTo>
                  <a:pt x="288577" y="1010"/>
                </a:lnTo>
                <a:lnTo>
                  <a:pt x="309966" y="3990"/>
                </a:lnTo>
                <a:lnTo>
                  <a:pt x="351007" y="15544"/>
                </a:lnTo>
                <a:lnTo>
                  <a:pt x="389275" y="34032"/>
                </a:lnTo>
                <a:lnTo>
                  <a:pt x="424220" y="58826"/>
                </a:lnTo>
                <a:lnTo>
                  <a:pt x="455295" y="89296"/>
                </a:lnTo>
                <a:lnTo>
                  <a:pt x="481949" y="124815"/>
                </a:lnTo>
                <a:lnTo>
                  <a:pt x="503636" y="164753"/>
                </a:lnTo>
                <a:lnTo>
                  <a:pt x="519805" y="208483"/>
                </a:lnTo>
                <a:lnTo>
                  <a:pt x="529910" y="255374"/>
                </a:lnTo>
                <a:lnTo>
                  <a:pt x="533400" y="304800"/>
                </a:lnTo>
                <a:lnTo>
                  <a:pt x="529910" y="354225"/>
                </a:lnTo>
                <a:lnTo>
                  <a:pt x="519805" y="401116"/>
                </a:lnTo>
                <a:lnTo>
                  <a:pt x="503636" y="444846"/>
                </a:lnTo>
                <a:lnTo>
                  <a:pt x="481949" y="484784"/>
                </a:lnTo>
                <a:lnTo>
                  <a:pt x="455295" y="520303"/>
                </a:lnTo>
                <a:lnTo>
                  <a:pt x="424220" y="550773"/>
                </a:lnTo>
                <a:lnTo>
                  <a:pt x="389275" y="575567"/>
                </a:lnTo>
                <a:lnTo>
                  <a:pt x="351007" y="594055"/>
                </a:lnTo>
                <a:lnTo>
                  <a:pt x="309966" y="605609"/>
                </a:lnTo>
                <a:lnTo>
                  <a:pt x="266700" y="609600"/>
                </a:lnTo>
                <a:lnTo>
                  <a:pt x="244822" y="608589"/>
                </a:lnTo>
                <a:lnTo>
                  <a:pt x="223433" y="605609"/>
                </a:lnTo>
                <a:lnTo>
                  <a:pt x="182392" y="594055"/>
                </a:lnTo>
                <a:lnTo>
                  <a:pt x="144124" y="575567"/>
                </a:lnTo>
                <a:lnTo>
                  <a:pt x="109179" y="550773"/>
                </a:lnTo>
                <a:lnTo>
                  <a:pt x="78104" y="520303"/>
                </a:lnTo>
                <a:lnTo>
                  <a:pt x="51450" y="484784"/>
                </a:lnTo>
                <a:lnTo>
                  <a:pt x="29763" y="444846"/>
                </a:lnTo>
                <a:lnTo>
                  <a:pt x="13594" y="401116"/>
                </a:lnTo>
                <a:lnTo>
                  <a:pt x="3489" y="354225"/>
                </a:lnTo>
                <a:lnTo>
                  <a:pt x="0" y="304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46492" y="2209800"/>
            <a:ext cx="533400" cy="609600"/>
          </a:xfrm>
          <a:custGeom>
            <a:avLst/>
            <a:gdLst/>
            <a:ahLst/>
            <a:cxnLst/>
            <a:rect l="l" t="t" r="r" b="b"/>
            <a:pathLst>
              <a:path w="533400" h="609600">
                <a:moveTo>
                  <a:pt x="266700" y="0"/>
                </a:moveTo>
                <a:lnTo>
                  <a:pt x="223433" y="3990"/>
                </a:lnTo>
                <a:lnTo>
                  <a:pt x="182392" y="15544"/>
                </a:lnTo>
                <a:lnTo>
                  <a:pt x="144124" y="34032"/>
                </a:lnTo>
                <a:lnTo>
                  <a:pt x="109179" y="58826"/>
                </a:lnTo>
                <a:lnTo>
                  <a:pt x="78104" y="89296"/>
                </a:lnTo>
                <a:lnTo>
                  <a:pt x="51450" y="124815"/>
                </a:lnTo>
                <a:lnTo>
                  <a:pt x="29763" y="164753"/>
                </a:lnTo>
                <a:lnTo>
                  <a:pt x="13594" y="208483"/>
                </a:lnTo>
                <a:lnTo>
                  <a:pt x="3489" y="255374"/>
                </a:lnTo>
                <a:lnTo>
                  <a:pt x="0" y="304800"/>
                </a:lnTo>
                <a:lnTo>
                  <a:pt x="883" y="329790"/>
                </a:lnTo>
                <a:lnTo>
                  <a:pt x="7749" y="378027"/>
                </a:lnTo>
                <a:lnTo>
                  <a:pt x="20955" y="423416"/>
                </a:lnTo>
                <a:lnTo>
                  <a:pt x="39951" y="465328"/>
                </a:lnTo>
                <a:lnTo>
                  <a:pt x="64190" y="503135"/>
                </a:lnTo>
                <a:lnTo>
                  <a:pt x="93124" y="536208"/>
                </a:lnTo>
                <a:lnTo>
                  <a:pt x="126202" y="563919"/>
                </a:lnTo>
                <a:lnTo>
                  <a:pt x="162877" y="585638"/>
                </a:lnTo>
                <a:lnTo>
                  <a:pt x="202600" y="600738"/>
                </a:lnTo>
                <a:lnTo>
                  <a:pt x="244822" y="608589"/>
                </a:lnTo>
                <a:lnTo>
                  <a:pt x="266700" y="609600"/>
                </a:lnTo>
                <a:lnTo>
                  <a:pt x="288559" y="608589"/>
                </a:lnTo>
                <a:lnTo>
                  <a:pt x="330758" y="600738"/>
                </a:lnTo>
                <a:lnTo>
                  <a:pt x="370468" y="585638"/>
                </a:lnTo>
                <a:lnTo>
                  <a:pt x="407141" y="563919"/>
                </a:lnTo>
                <a:lnTo>
                  <a:pt x="440224" y="536208"/>
                </a:lnTo>
                <a:lnTo>
                  <a:pt x="469166" y="503135"/>
                </a:lnTo>
                <a:lnTo>
                  <a:pt x="493418" y="465328"/>
                </a:lnTo>
                <a:lnTo>
                  <a:pt x="512427" y="423416"/>
                </a:lnTo>
                <a:lnTo>
                  <a:pt x="525643" y="378027"/>
                </a:lnTo>
                <a:lnTo>
                  <a:pt x="532515" y="329790"/>
                </a:lnTo>
                <a:lnTo>
                  <a:pt x="533400" y="304800"/>
                </a:lnTo>
                <a:lnTo>
                  <a:pt x="532515" y="279809"/>
                </a:lnTo>
                <a:lnTo>
                  <a:pt x="525643" y="231572"/>
                </a:lnTo>
                <a:lnTo>
                  <a:pt x="512427" y="186183"/>
                </a:lnTo>
                <a:lnTo>
                  <a:pt x="493418" y="144271"/>
                </a:lnTo>
                <a:lnTo>
                  <a:pt x="469166" y="106464"/>
                </a:lnTo>
                <a:lnTo>
                  <a:pt x="440224" y="73391"/>
                </a:lnTo>
                <a:lnTo>
                  <a:pt x="407141" y="45680"/>
                </a:lnTo>
                <a:lnTo>
                  <a:pt x="370468" y="23961"/>
                </a:lnTo>
                <a:lnTo>
                  <a:pt x="330758" y="8861"/>
                </a:lnTo>
                <a:lnTo>
                  <a:pt x="288559" y="1010"/>
                </a:lnTo>
                <a:lnTo>
                  <a:pt x="266700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46492" y="2209800"/>
            <a:ext cx="533400" cy="609600"/>
          </a:xfrm>
          <a:custGeom>
            <a:avLst/>
            <a:gdLst/>
            <a:ahLst/>
            <a:cxnLst/>
            <a:rect l="l" t="t" r="r" b="b"/>
            <a:pathLst>
              <a:path w="533400" h="609600">
                <a:moveTo>
                  <a:pt x="0" y="304800"/>
                </a:moveTo>
                <a:lnTo>
                  <a:pt x="3489" y="255374"/>
                </a:lnTo>
                <a:lnTo>
                  <a:pt x="13594" y="208483"/>
                </a:lnTo>
                <a:lnTo>
                  <a:pt x="29763" y="164753"/>
                </a:lnTo>
                <a:lnTo>
                  <a:pt x="51450" y="124815"/>
                </a:lnTo>
                <a:lnTo>
                  <a:pt x="78104" y="89296"/>
                </a:lnTo>
                <a:lnTo>
                  <a:pt x="109179" y="58826"/>
                </a:lnTo>
                <a:lnTo>
                  <a:pt x="144124" y="34032"/>
                </a:lnTo>
                <a:lnTo>
                  <a:pt x="182392" y="15544"/>
                </a:lnTo>
                <a:lnTo>
                  <a:pt x="223433" y="3990"/>
                </a:lnTo>
                <a:lnTo>
                  <a:pt x="266700" y="0"/>
                </a:lnTo>
                <a:lnTo>
                  <a:pt x="288559" y="1010"/>
                </a:lnTo>
                <a:lnTo>
                  <a:pt x="309935" y="3990"/>
                </a:lnTo>
                <a:lnTo>
                  <a:pt x="350958" y="15544"/>
                </a:lnTo>
                <a:lnTo>
                  <a:pt x="389219" y="34032"/>
                </a:lnTo>
                <a:lnTo>
                  <a:pt x="424165" y="58826"/>
                </a:lnTo>
                <a:lnTo>
                  <a:pt x="455247" y="89296"/>
                </a:lnTo>
                <a:lnTo>
                  <a:pt x="481913" y="124815"/>
                </a:lnTo>
                <a:lnTo>
                  <a:pt x="503612" y="164753"/>
                </a:lnTo>
                <a:lnTo>
                  <a:pt x="519793" y="208483"/>
                </a:lnTo>
                <a:lnTo>
                  <a:pt x="529906" y="255374"/>
                </a:lnTo>
                <a:lnTo>
                  <a:pt x="533400" y="304800"/>
                </a:lnTo>
                <a:lnTo>
                  <a:pt x="529906" y="354225"/>
                </a:lnTo>
                <a:lnTo>
                  <a:pt x="519793" y="401116"/>
                </a:lnTo>
                <a:lnTo>
                  <a:pt x="503612" y="444846"/>
                </a:lnTo>
                <a:lnTo>
                  <a:pt x="481913" y="484784"/>
                </a:lnTo>
                <a:lnTo>
                  <a:pt x="455247" y="520303"/>
                </a:lnTo>
                <a:lnTo>
                  <a:pt x="424165" y="550773"/>
                </a:lnTo>
                <a:lnTo>
                  <a:pt x="389219" y="575567"/>
                </a:lnTo>
                <a:lnTo>
                  <a:pt x="350958" y="594055"/>
                </a:lnTo>
                <a:lnTo>
                  <a:pt x="309935" y="605609"/>
                </a:lnTo>
                <a:lnTo>
                  <a:pt x="266700" y="609600"/>
                </a:lnTo>
                <a:lnTo>
                  <a:pt x="244822" y="608589"/>
                </a:lnTo>
                <a:lnTo>
                  <a:pt x="223433" y="605609"/>
                </a:lnTo>
                <a:lnTo>
                  <a:pt x="182392" y="594055"/>
                </a:lnTo>
                <a:lnTo>
                  <a:pt x="144124" y="575567"/>
                </a:lnTo>
                <a:lnTo>
                  <a:pt x="109179" y="550773"/>
                </a:lnTo>
                <a:lnTo>
                  <a:pt x="78104" y="520303"/>
                </a:lnTo>
                <a:lnTo>
                  <a:pt x="51450" y="484784"/>
                </a:lnTo>
                <a:lnTo>
                  <a:pt x="29763" y="444846"/>
                </a:lnTo>
                <a:lnTo>
                  <a:pt x="13594" y="401116"/>
                </a:lnTo>
                <a:lnTo>
                  <a:pt x="3489" y="354225"/>
                </a:lnTo>
                <a:lnTo>
                  <a:pt x="0" y="304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70525" y="4211065"/>
            <a:ext cx="533400" cy="609600"/>
          </a:xfrm>
          <a:custGeom>
            <a:avLst/>
            <a:gdLst/>
            <a:ahLst/>
            <a:cxnLst/>
            <a:rect l="l" t="t" r="r" b="b"/>
            <a:pathLst>
              <a:path w="533400" h="609600">
                <a:moveTo>
                  <a:pt x="266700" y="0"/>
                </a:moveTo>
                <a:lnTo>
                  <a:pt x="223433" y="3990"/>
                </a:lnTo>
                <a:lnTo>
                  <a:pt x="182392" y="15544"/>
                </a:lnTo>
                <a:lnTo>
                  <a:pt x="144124" y="34032"/>
                </a:lnTo>
                <a:lnTo>
                  <a:pt x="109179" y="58826"/>
                </a:lnTo>
                <a:lnTo>
                  <a:pt x="78104" y="89296"/>
                </a:lnTo>
                <a:lnTo>
                  <a:pt x="51450" y="124815"/>
                </a:lnTo>
                <a:lnTo>
                  <a:pt x="29763" y="164753"/>
                </a:lnTo>
                <a:lnTo>
                  <a:pt x="13594" y="208483"/>
                </a:lnTo>
                <a:lnTo>
                  <a:pt x="3489" y="255374"/>
                </a:lnTo>
                <a:lnTo>
                  <a:pt x="0" y="304799"/>
                </a:lnTo>
                <a:lnTo>
                  <a:pt x="883" y="329807"/>
                </a:lnTo>
                <a:lnTo>
                  <a:pt x="7749" y="378068"/>
                </a:lnTo>
                <a:lnTo>
                  <a:pt x="20954" y="423469"/>
                </a:lnTo>
                <a:lnTo>
                  <a:pt x="39951" y="465384"/>
                </a:lnTo>
                <a:lnTo>
                  <a:pt x="64190" y="503187"/>
                </a:lnTo>
                <a:lnTo>
                  <a:pt x="93124" y="536251"/>
                </a:lnTo>
                <a:lnTo>
                  <a:pt x="126202" y="563949"/>
                </a:lnTo>
                <a:lnTo>
                  <a:pt x="162877" y="585656"/>
                </a:lnTo>
                <a:lnTo>
                  <a:pt x="202600" y="600745"/>
                </a:lnTo>
                <a:lnTo>
                  <a:pt x="244822" y="608590"/>
                </a:lnTo>
                <a:lnTo>
                  <a:pt x="266700" y="609599"/>
                </a:lnTo>
                <a:lnTo>
                  <a:pt x="288577" y="608590"/>
                </a:lnTo>
                <a:lnTo>
                  <a:pt x="330799" y="600745"/>
                </a:lnTo>
                <a:lnTo>
                  <a:pt x="370522" y="585656"/>
                </a:lnTo>
                <a:lnTo>
                  <a:pt x="407197" y="563949"/>
                </a:lnTo>
                <a:lnTo>
                  <a:pt x="440275" y="536251"/>
                </a:lnTo>
                <a:lnTo>
                  <a:pt x="469209" y="503187"/>
                </a:lnTo>
                <a:lnTo>
                  <a:pt x="493448" y="465384"/>
                </a:lnTo>
                <a:lnTo>
                  <a:pt x="512445" y="423469"/>
                </a:lnTo>
                <a:lnTo>
                  <a:pt x="525650" y="378068"/>
                </a:lnTo>
                <a:lnTo>
                  <a:pt x="532516" y="329807"/>
                </a:lnTo>
                <a:lnTo>
                  <a:pt x="533400" y="304799"/>
                </a:lnTo>
                <a:lnTo>
                  <a:pt x="532516" y="279809"/>
                </a:lnTo>
                <a:lnTo>
                  <a:pt x="525650" y="231572"/>
                </a:lnTo>
                <a:lnTo>
                  <a:pt x="512445" y="186183"/>
                </a:lnTo>
                <a:lnTo>
                  <a:pt x="493448" y="144271"/>
                </a:lnTo>
                <a:lnTo>
                  <a:pt x="469209" y="106464"/>
                </a:lnTo>
                <a:lnTo>
                  <a:pt x="440275" y="73391"/>
                </a:lnTo>
                <a:lnTo>
                  <a:pt x="407197" y="45680"/>
                </a:lnTo>
                <a:lnTo>
                  <a:pt x="370522" y="23961"/>
                </a:lnTo>
                <a:lnTo>
                  <a:pt x="330799" y="8861"/>
                </a:lnTo>
                <a:lnTo>
                  <a:pt x="288577" y="1010"/>
                </a:lnTo>
                <a:lnTo>
                  <a:pt x="266700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70525" y="4211065"/>
            <a:ext cx="533400" cy="609600"/>
          </a:xfrm>
          <a:custGeom>
            <a:avLst/>
            <a:gdLst/>
            <a:ahLst/>
            <a:cxnLst/>
            <a:rect l="l" t="t" r="r" b="b"/>
            <a:pathLst>
              <a:path w="533400" h="609600">
                <a:moveTo>
                  <a:pt x="0" y="304799"/>
                </a:moveTo>
                <a:lnTo>
                  <a:pt x="3489" y="255374"/>
                </a:lnTo>
                <a:lnTo>
                  <a:pt x="13594" y="208483"/>
                </a:lnTo>
                <a:lnTo>
                  <a:pt x="29763" y="164753"/>
                </a:lnTo>
                <a:lnTo>
                  <a:pt x="51450" y="124815"/>
                </a:lnTo>
                <a:lnTo>
                  <a:pt x="78104" y="89296"/>
                </a:lnTo>
                <a:lnTo>
                  <a:pt x="109179" y="58826"/>
                </a:lnTo>
                <a:lnTo>
                  <a:pt x="144124" y="34032"/>
                </a:lnTo>
                <a:lnTo>
                  <a:pt x="182392" y="15544"/>
                </a:lnTo>
                <a:lnTo>
                  <a:pt x="223433" y="3990"/>
                </a:lnTo>
                <a:lnTo>
                  <a:pt x="266700" y="0"/>
                </a:lnTo>
                <a:lnTo>
                  <a:pt x="288577" y="1010"/>
                </a:lnTo>
                <a:lnTo>
                  <a:pt x="309966" y="3990"/>
                </a:lnTo>
                <a:lnTo>
                  <a:pt x="351007" y="15544"/>
                </a:lnTo>
                <a:lnTo>
                  <a:pt x="389275" y="34032"/>
                </a:lnTo>
                <a:lnTo>
                  <a:pt x="424220" y="58826"/>
                </a:lnTo>
                <a:lnTo>
                  <a:pt x="455295" y="89296"/>
                </a:lnTo>
                <a:lnTo>
                  <a:pt x="481949" y="124815"/>
                </a:lnTo>
                <a:lnTo>
                  <a:pt x="503636" y="164753"/>
                </a:lnTo>
                <a:lnTo>
                  <a:pt x="519805" y="208483"/>
                </a:lnTo>
                <a:lnTo>
                  <a:pt x="529910" y="255374"/>
                </a:lnTo>
                <a:lnTo>
                  <a:pt x="533400" y="304799"/>
                </a:lnTo>
                <a:lnTo>
                  <a:pt x="529910" y="354256"/>
                </a:lnTo>
                <a:lnTo>
                  <a:pt x="519805" y="401165"/>
                </a:lnTo>
                <a:lnTo>
                  <a:pt x="503636" y="444902"/>
                </a:lnTo>
                <a:lnTo>
                  <a:pt x="481949" y="484839"/>
                </a:lnTo>
                <a:lnTo>
                  <a:pt x="455295" y="520350"/>
                </a:lnTo>
                <a:lnTo>
                  <a:pt x="424220" y="550810"/>
                </a:lnTo>
                <a:lnTo>
                  <a:pt x="389275" y="575591"/>
                </a:lnTo>
                <a:lnTo>
                  <a:pt x="351007" y="594067"/>
                </a:lnTo>
                <a:lnTo>
                  <a:pt x="309966" y="605612"/>
                </a:lnTo>
                <a:lnTo>
                  <a:pt x="266700" y="609599"/>
                </a:lnTo>
                <a:lnTo>
                  <a:pt x="244822" y="608590"/>
                </a:lnTo>
                <a:lnTo>
                  <a:pt x="223433" y="605612"/>
                </a:lnTo>
                <a:lnTo>
                  <a:pt x="182392" y="594067"/>
                </a:lnTo>
                <a:lnTo>
                  <a:pt x="144124" y="575591"/>
                </a:lnTo>
                <a:lnTo>
                  <a:pt x="109179" y="550810"/>
                </a:lnTo>
                <a:lnTo>
                  <a:pt x="78104" y="520350"/>
                </a:lnTo>
                <a:lnTo>
                  <a:pt x="51450" y="484839"/>
                </a:lnTo>
                <a:lnTo>
                  <a:pt x="29763" y="444902"/>
                </a:lnTo>
                <a:lnTo>
                  <a:pt x="13594" y="401165"/>
                </a:lnTo>
                <a:lnTo>
                  <a:pt x="3489" y="354256"/>
                </a:lnTo>
                <a:lnTo>
                  <a:pt x="0" y="30479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858632" y="4237101"/>
            <a:ext cx="533400" cy="609600"/>
          </a:xfrm>
          <a:custGeom>
            <a:avLst/>
            <a:gdLst/>
            <a:ahLst/>
            <a:cxnLst/>
            <a:rect l="l" t="t" r="r" b="b"/>
            <a:pathLst>
              <a:path w="533400" h="609600">
                <a:moveTo>
                  <a:pt x="266700" y="0"/>
                </a:moveTo>
                <a:lnTo>
                  <a:pt x="223433" y="3987"/>
                </a:lnTo>
                <a:lnTo>
                  <a:pt x="182392" y="15532"/>
                </a:lnTo>
                <a:lnTo>
                  <a:pt x="144124" y="34008"/>
                </a:lnTo>
                <a:lnTo>
                  <a:pt x="109179" y="58789"/>
                </a:lnTo>
                <a:lnTo>
                  <a:pt x="78104" y="89249"/>
                </a:lnTo>
                <a:lnTo>
                  <a:pt x="51450" y="124760"/>
                </a:lnTo>
                <a:lnTo>
                  <a:pt x="29763" y="164697"/>
                </a:lnTo>
                <a:lnTo>
                  <a:pt x="13594" y="208434"/>
                </a:lnTo>
                <a:lnTo>
                  <a:pt x="3489" y="255343"/>
                </a:lnTo>
                <a:lnTo>
                  <a:pt x="0" y="304800"/>
                </a:lnTo>
                <a:lnTo>
                  <a:pt x="883" y="329790"/>
                </a:lnTo>
                <a:lnTo>
                  <a:pt x="7749" y="378027"/>
                </a:lnTo>
                <a:lnTo>
                  <a:pt x="20954" y="423416"/>
                </a:lnTo>
                <a:lnTo>
                  <a:pt x="39951" y="465328"/>
                </a:lnTo>
                <a:lnTo>
                  <a:pt x="64190" y="503135"/>
                </a:lnTo>
                <a:lnTo>
                  <a:pt x="93124" y="536208"/>
                </a:lnTo>
                <a:lnTo>
                  <a:pt x="126202" y="563919"/>
                </a:lnTo>
                <a:lnTo>
                  <a:pt x="162877" y="585638"/>
                </a:lnTo>
                <a:lnTo>
                  <a:pt x="202600" y="600738"/>
                </a:lnTo>
                <a:lnTo>
                  <a:pt x="244822" y="608589"/>
                </a:lnTo>
                <a:lnTo>
                  <a:pt x="266700" y="609600"/>
                </a:lnTo>
                <a:lnTo>
                  <a:pt x="288577" y="608589"/>
                </a:lnTo>
                <a:lnTo>
                  <a:pt x="330799" y="600738"/>
                </a:lnTo>
                <a:lnTo>
                  <a:pt x="370522" y="585638"/>
                </a:lnTo>
                <a:lnTo>
                  <a:pt x="407197" y="563919"/>
                </a:lnTo>
                <a:lnTo>
                  <a:pt x="440275" y="536208"/>
                </a:lnTo>
                <a:lnTo>
                  <a:pt x="469209" y="503135"/>
                </a:lnTo>
                <a:lnTo>
                  <a:pt x="493448" y="465328"/>
                </a:lnTo>
                <a:lnTo>
                  <a:pt x="512445" y="423416"/>
                </a:lnTo>
                <a:lnTo>
                  <a:pt x="525650" y="378027"/>
                </a:lnTo>
                <a:lnTo>
                  <a:pt x="532516" y="329790"/>
                </a:lnTo>
                <a:lnTo>
                  <a:pt x="533400" y="304800"/>
                </a:lnTo>
                <a:lnTo>
                  <a:pt x="532516" y="279792"/>
                </a:lnTo>
                <a:lnTo>
                  <a:pt x="525650" y="231531"/>
                </a:lnTo>
                <a:lnTo>
                  <a:pt x="512444" y="186130"/>
                </a:lnTo>
                <a:lnTo>
                  <a:pt x="493448" y="144215"/>
                </a:lnTo>
                <a:lnTo>
                  <a:pt x="469209" y="106412"/>
                </a:lnTo>
                <a:lnTo>
                  <a:pt x="440275" y="73348"/>
                </a:lnTo>
                <a:lnTo>
                  <a:pt x="407197" y="45650"/>
                </a:lnTo>
                <a:lnTo>
                  <a:pt x="370522" y="23943"/>
                </a:lnTo>
                <a:lnTo>
                  <a:pt x="330799" y="8854"/>
                </a:lnTo>
                <a:lnTo>
                  <a:pt x="288577" y="1009"/>
                </a:lnTo>
                <a:lnTo>
                  <a:pt x="266700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58632" y="4237101"/>
            <a:ext cx="533400" cy="609600"/>
          </a:xfrm>
          <a:custGeom>
            <a:avLst/>
            <a:gdLst/>
            <a:ahLst/>
            <a:cxnLst/>
            <a:rect l="l" t="t" r="r" b="b"/>
            <a:pathLst>
              <a:path w="533400" h="609600">
                <a:moveTo>
                  <a:pt x="0" y="304800"/>
                </a:moveTo>
                <a:lnTo>
                  <a:pt x="3489" y="255343"/>
                </a:lnTo>
                <a:lnTo>
                  <a:pt x="13594" y="208434"/>
                </a:lnTo>
                <a:lnTo>
                  <a:pt x="29763" y="164697"/>
                </a:lnTo>
                <a:lnTo>
                  <a:pt x="51450" y="124760"/>
                </a:lnTo>
                <a:lnTo>
                  <a:pt x="78104" y="89249"/>
                </a:lnTo>
                <a:lnTo>
                  <a:pt x="109179" y="58789"/>
                </a:lnTo>
                <a:lnTo>
                  <a:pt x="144124" y="34008"/>
                </a:lnTo>
                <a:lnTo>
                  <a:pt x="182392" y="15532"/>
                </a:lnTo>
                <a:lnTo>
                  <a:pt x="223433" y="3987"/>
                </a:lnTo>
                <a:lnTo>
                  <a:pt x="266700" y="0"/>
                </a:lnTo>
                <a:lnTo>
                  <a:pt x="288577" y="1009"/>
                </a:lnTo>
                <a:lnTo>
                  <a:pt x="309966" y="3987"/>
                </a:lnTo>
                <a:lnTo>
                  <a:pt x="351007" y="15532"/>
                </a:lnTo>
                <a:lnTo>
                  <a:pt x="389275" y="34008"/>
                </a:lnTo>
                <a:lnTo>
                  <a:pt x="424220" y="58789"/>
                </a:lnTo>
                <a:lnTo>
                  <a:pt x="455295" y="89249"/>
                </a:lnTo>
                <a:lnTo>
                  <a:pt x="481949" y="124760"/>
                </a:lnTo>
                <a:lnTo>
                  <a:pt x="503636" y="164697"/>
                </a:lnTo>
                <a:lnTo>
                  <a:pt x="519805" y="208434"/>
                </a:lnTo>
                <a:lnTo>
                  <a:pt x="529910" y="255343"/>
                </a:lnTo>
                <a:lnTo>
                  <a:pt x="533400" y="304800"/>
                </a:lnTo>
                <a:lnTo>
                  <a:pt x="529910" y="354225"/>
                </a:lnTo>
                <a:lnTo>
                  <a:pt x="519805" y="401116"/>
                </a:lnTo>
                <a:lnTo>
                  <a:pt x="503636" y="444846"/>
                </a:lnTo>
                <a:lnTo>
                  <a:pt x="481949" y="484784"/>
                </a:lnTo>
                <a:lnTo>
                  <a:pt x="455295" y="520303"/>
                </a:lnTo>
                <a:lnTo>
                  <a:pt x="424220" y="550773"/>
                </a:lnTo>
                <a:lnTo>
                  <a:pt x="389275" y="575567"/>
                </a:lnTo>
                <a:lnTo>
                  <a:pt x="351007" y="594055"/>
                </a:lnTo>
                <a:lnTo>
                  <a:pt x="309966" y="605609"/>
                </a:lnTo>
                <a:lnTo>
                  <a:pt x="266700" y="609600"/>
                </a:lnTo>
                <a:lnTo>
                  <a:pt x="244822" y="608589"/>
                </a:lnTo>
                <a:lnTo>
                  <a:pt x="223433" y="605609"/>
                </a:lnTo>
                <a:lnTo>
                  <a:pt x="182392" y="594055"/>
                </a:lnTo>
                <a:lnTo>
                  <a:pt x="144124" y="575567"/>
                </a:lnTo>
                <a:lnTo>
                  <a:pt x="109179" y="550773"/>
                </a:lnTo>
                <a:lnTo>
                  <a:pt x="78104" y="520303"/>
                </a:lnTo>
                <a:lnTo>
                  <a:pt x="51450" y="484784"/>
                </a:lnTo>
                <a:lnTo>
                  <a:pt x="29763" y="444846"/>
                </a:lnTo>
                <a:lnTo>
                  <a:pt x="13594" y="401116"/>
                </a:lnTo>
                <a:lnTo>
                  <a:pt x="3489" y="354225"/>
                </a:lnTo>
                <a:lnTo>
                  <a:pt x="0" y="304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81600" y="2133600"/>
            <a:ext cx="3343402" cy="26984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309996" y="2317987"/>
            <a:ext cx="3338195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595880" algn="l"/>
              </a:tabLst>
            </a:pPr>
            <a:r>
              <a:rPr sz="3600" b="1" dirty="0">
                <a:latin typeface="Arial"/>
                <a:cs typeface="Arial"/>
              </a:rPr>
              <a:t>P	P</a:t>
            </a:r>
            <a:r>
              <a:rPr sz="3600" b="1" spc="-70" dirty="0"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endParaRPr sz="3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185028" y="4330055"/>
            <a:ext cx="753110" cy="4832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sz="3600" b="1" spc="-8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P</a:t>
            </a:r>
            <a:endParaRPr sz="3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546085" y="4330055"/>
            <a:ext cx="1177925" cy="4832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sz="3600" b="1" spc="-7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P</a:t>
            </a:r>
            <a:r>
              <a:rPr sz="3600" b="1" spc="-70" dirty="0"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endParaRPr sz="3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404228" y="2689447"/>
            <a:ext cx="478155" cy="507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i="1" spc="-5" dirty="0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sz="3150" spc="15" baseline="-21164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endParaRPr sz="3150" baseline="-21164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480428" y="4848320"/>
            <a:ext cx="659765" cy="507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704"/>
              </a:lnSpc>
            </a:pPr>
            <a:r>
              <a:rPr sz="4800" i="1" baseline="13888" dirty="0">
                <a:solidFill>
                  <a:srgbClr val="0000FF"/>
                </a:solidFill>
                <a:latin typeface="Arial"/>
                <a:cs typeface="Arial"/>
              </a:rPr>
              <a:t>K</a:t>
            </a:r>
            <a:r>
              <a:rPr sz="2100" spc="10" dirty="0">
                <a:solidFill>
                  <a:srgbClr val="0000FF"/>
                </a:solidFill>
                <a:latin typeface="Arial"/>
                <a:cs typeface="Arial"/>
              </a:rPr>
              <a:t>YX</a:t>
            </a:r>
            <a:endParaRPr sz="2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242809" y="3247866"/>
            <a:ext cx="659765" cy="507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704"/>
              </a:lnSpc>
            </a:pPr>
            <a:r>
              <a:rPr sz="4800" i="1" spc="-7" baseline="13888" dirty="0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sz="2100" spc="10" dirty="0">
                <a:solidFill>
                  <a:srgbClr val="FF0000"/>
                </a:solidFill>
                <a:latin typeface="Arial"/>
                <a:cs typeface="Arial"/>
              </a:rPr>
              <a:t>XY</a:t>
            </a:r>
            <a:endParaRPr sz="2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651375" y="3247866"/>
            <a:ext cx="478155" cy="507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i="1" dirty="0">
                <a:solidFill>
                  <a:srgbClr val="0000FF"/>
                </a:solidFill>
                <a:latin typeface="Arial"/>
                <a:cs typeface="Arial"/>
              </a:rPr>
              <a:t>K</a:t>
            </a:r>
            <a:r>
              <a:rPr sz="3150" spc="15" baseline="-21164" dirty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endParaRPr sz="3150" baseline="-21164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07340" y="388016"/>
            <a:ext cx="418401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185" dirty="0">
                <a:solidFill>
                  <a:srgbClr val="344E92"/>
                </a:solidFill>
                <a:latin typeface="Arial"/>
                <a:cs typeface="Arial"/>
              </a:rPr>
              <a:t>T</a:t>
            </a:r>
            <a:r>
              <a:rPr sz="2400" b="1" dirty="0">
                <a:solidFill>
                  <a:srgbClr val="344E92"/>
                </a:solidFill>
                <a:latin typeface="Arial"/>
                <a:cs typeface="Arial"/>
              </a:rPr>
              <a:t>ermodinamikai</a:t>
            </a:r>
            <a:r>
              <a:rPr sz="2400" b="1" spc="-15" dirty="0">
                <a:solidFill>
                  <a:srgbClr val="344E92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44E92"/>
                </a:solidFill>
                <a:latin typeface="Arial"/>
                <a:cs typeface="Arial"/>
              </a:rPr>
              <a:t>ka</a:t>
            </a:r>
            <a:r>
              <a:rPr sz="2400" b="1" spc="-10" dirty="0">
                <a:solidFill>
                  <a:srgbClr val="344E92"/>
                </a:solidFill>
                <a:latin typeface="Arial"/>
                <a:cs typeface="Arial"/>
              </a:rPr>
              <a:t>p</a:t>
            </a:r>
            <a:r>
              <a:rPr sz="2400" b="1" dirty="0">
                <a:solidFill>
                  <a:srgbClr val="344E92"/>
                </a:solidFill>
                <a:latin typeface="Arial"/>
                <a:cs typeface="Arial"/>
              </a:rPr>
              <a:t>cs</a:t>
            </a:r>
            <a:r>
              <a:rPr sz="2400" b="1" spc="-10" dirty="0">
                <a:solidFill>
                  <a:srgbClr val="344E92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344E92"/>
                </a:solidFill>
                <a:latin typeface="Arial"/>
                <a:cs typeface="Arial"/>
              </a:rPr>
              <a:t>l</a:t>
            </a:r>
            <a:r>
              <a:rPr sz="2400" b="1" spc="5" dirty="0">
                <a:solidFill>
                  <a:srgbClr val="344E92"/>
                </a:solidFill>
                <a:latin typeface="Arial"/>
                <a:cs typeface="Arial"/>
              </a:rPr>
              <a:t>t</a:t>
            </a:r>
            <a:r>
              <a:rPr sz="2400" b="1" dirty="0">
                <a:solidFill>
                  <a:srgbClr val="344E92"/>
                </a:solidFill>
                <a:latin typeface="Arial"/>
                <a:cs typeface="Arial"/>
              </a:rPr>
              <a:t>ság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228335" y="1311749"/>
            <a:ext cx="3487420" cy="472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64795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Két ligandum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(</a:t>
            </a:r>
            <a:r>
              <a:rPr sz="1600" spc="-15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sz="1600" spc="-5" dirty="0">
                <a:latin typeface="Arial"/>
                <a:cs typeface="Arial"/>
              </a:rPr>
              <a:t>,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sz="1600" spc="-10" dirty="0">
                <a:latin typeface="Arial"/>
                <a:cs typeface="Arial"/>
              </a:rPr>
              <a:t>)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allosztéri</a:t>
            </a:r>
            <a:r>
              <a:rPr sz="1600" spc="-5" dirty="0">
                <a:latin typeface="Arial"/>
                <a:cs typeface="Arial"/>
              </a:rPr>
              <a:t>k</a:t>
            </a:r>
            <a:r>
              <a:rPr sz="1600" spc="-10" dirty="0">
                <a:latin typeface="Arial"/>
                <a:cs typeface="Arial"/>
              </a:rPr>
              <a:t>us kötődé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ug</a:t>
            </a:r>
            <a:r>
              <a:rPr sz="1600" spc="-30" dirty="0">
                <a:latin typeface="Arial"/>
                <a:cs typeface="Arial"/>
              </a:rPr>
              <a:t>y</a:t>
            </a:r>
            <a:r>
              <a:rPr sz="1600" spc="-10" dirty="0">
                <a:latin typeface="Arial"/>
                <a:cs typeface="Arial"/>
              </a:rPr>
              <a:t>ana</a:t>
            </a:r>
            <a:r>
              <a:rPr sz="1600" spc="-5" dirty="0">
                <a:latin typeface="Arial"/>
                <a:cs typeface="Arial"/>
              </a:rPr>
              <a:t>z</a:t>
            </a:r>
            <a:r>
              <a:rPr sz="1600" spc="-10" dirty="0">
                <a:latin typeface="Arial"/>
                <a:cs typeface="Arial"/>
              </a:rPr>
              <a:t>on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célfehérjéhez (P)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33400" y="1447800"/>
            <a:ext cx="3810000" cy="4524375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0" rIns="0" bIns="0" rtlCol="0">
            <a:spAutoFit/>
          </a:bodyPr>
          <a:lstStyle/>
          <a:p>
            <a:pPr marL="91440" marR="1468755">
              <a:lnSpc>
                <a:spcPct val="100000"/>
              </a:lnSpc>
            </a:pPr>
            <a:r>
              <a:rPr sz="1800" b="1" i="1" u="heavy" spc="-505" dirty="0">
                <a:latin typeface="Arial"/>
                <a:cs typeface="Arial"/>
              </a:rPr>
              <a:t> </a:t>
            </a:r>
            <a:r>
              <a:rPr sz="1800" b="1" i="1" u="heavy" dirty="0">
                <a:latin typeface="Arial"/>
                <a:cs typeface="Arial"/>
              </a:rPr>
              <a:t>Nincs</a:t>
            </a:r>
            <a:r>
              <a:rPr sz="1800" b="1" i="1" u="heavy" spc="-15" dirty="0">
                <a:latin typeface="Arial"/>
                <a:cs typeface="Arial"/>
              </a:rPr>
              <a:t> </a:t>
            </a:r>
            <a:r>
              <a:rPr sz="1800" b="1" i="1" u="heavy" dirty="0">
                <a:latin typeface="Arial"/>
                <a:cs typeface="Arial"/>
              </a:rPr>
              <a:t>k</a:t>
            </a:r>
            <a:r>
              <a:rPr sz="1800" b="1" i="1" u="heavy" spc="-10" dirty="0">
                <a:latin typeface="Arial"/>
                <a:cs typeface="Arial"/>
              </a:rPr>
              <a:t>a</a:t>
            </a:r>
            <a:r>
              <a:rPr sz="1800" b="1" i="1" u="heavy" dirty="0">
                <a:latin typeface="Arial"/>
                <a:cs typeface="Arial"/>
              </a:rPr>
              <a:t>pc</a:t>
            </a:r>
            <a:r>
              <a:rPr sz="1800" b="1" i="1" u="heavy" spc="-10" dirty="0">
                <a:latin typeface="Arial"/>
                <a:cs typeface="Arial"/>
              </a:rPr>
              <a:t>s</a:t>
            </a:r>
            <a:r>
              <a:rPr sz="1800" b="1" i="1" u="heavy" dirty="0">
                <a:latin typeface="Arial"/>
                <a:cs typeface="Arial"/>
              </a:rPr>
              <a:t>ol</a:t>
            </a:r>
            <a:r>
              <a:rPr sz="1800" b="1" i="1" u="heavy" spc="-495" dirty="0">
                <a:latin typeface="Arial"/>
                <a:cs typeface="Arial"/>
              </a:rPr>
              <a:t> </a:t>
            </a:r>
            <a:r>
              <a:rPr sz="1800" b="1" i="1" u="heavy" dirty="0">
                <a:latin typeface="Arial"/>
                <a:cs typeface="Arial"/>
              </a:rPr>
              <a:t>ts</a:t>
            </a:r>
            <a:r>
              <a:rPr sz="1800" b="1" i="1" u="heavy" spc="-10" dirty="0">
                <a:latin typeface="Arial"/>
                <a:cs typeface="Arial"/>
              </a:rPr>
              <a:t>á</a:t>
            </a:r>
            <a:r>
              <a:rPr sz="1800" b="1" i="1" u="heavy" dirty="0">
                <a:latin typeface="Arial"/>
                <a:cs typeface="Arial"/>
              </a:rPr>
              <a:t>g</a:t>
            </a:r>
            <a:r>
              <a:rPr sz="1800" b="1" i="1" u="heavy" spc="-49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: </a:t>
            </a:r>
            <a:r>
              <a:rPr sz="1800" i="1" spc="-5" dirty="0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sz="1800" baseline="-20833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sz="1800" spc="225" baseline="-2083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/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0000FF"/>
                </a:solidFill>
                <a:latin typeface="Arial"/>
                <a:cs typeface="Arial"/>
              </a:rPr>
              <a:t>K</a:t>
            </a:r>
            <a:r>
              <a:rPr sz="1800" spc="-15" baseline="-20833" dirty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sz="1800" baseline="-20833" dirty="0">
                <a:solidFill>
                  <a:srgbClr val="0000FF"/>
                </a:solidFill>
                <a:latin typeface="Arial"/>
                <a:cs typeface="Arial"/>
              </a:rPr>
              <a:t>X </a:t>
            </a:r>
            <a:r>
              <a:rPr sz="1800" spc="-240" baseline="-20833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=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0000FF"/>
                </a:solidFill>
                <a:latin typeface="Arial"/>
                <a:cs typeface="Arial"/>
              </a:rPr>
              <a:t>K</a:t>
            </a:r>
            <a:r>
              <a:rPr sz="1800" baseline="-20833" dirty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sz="1800" spc="202" baseline="-20833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/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sz="1800" spc="-15" baseline="-20833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sz="1800" baseline="-20833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1800" spc="225" baseline="-2083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= 1</a:t>
            </a:r>
            <a:endParaRPr sz="1800">
              <a:latin typeface="Arial"/>
              <a:cs typeface="Arial"/>
            </a:endParaRPr>
          </a:p>
          <a:p>
            <a:pPr marL="91440" marR="44069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A</a:t>
            </a:r>
            <a:r>
              <a:rPr sz="1800" spc="-1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két li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m b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fol</a:t>
            </a:r>
            <a:r>
              <a:rPr sz="1800" spc="-30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ás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spc="5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ja e</a:t>
            </a:r>
            <a:r>
              <a:rPr sz="1800" spc="-10" dirty="0">
                <a:latin typeface="Arial"/>
                <a:cs typeface="Arial"/>
              </a:rPr>
              <a:t>g</a:t>
            </a:r>
            <a:r>
              <a:rPr sz="1800" spc="-25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más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köt</a:t>
            </a:r>
            <a:r>
              <a:rPr sz="1800" spc="-10" dirty="0">
                <a:latin typeface="Arial"/>
                <a:cs typeface="Arial"/>
              </a:rPr>
              <a:t>ő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é</a:t>
            </a:r>
            <a:r>
              <a:rPr sz="1800" dirty="0">
                <a:latin typeface="Arial"/>
                <a:cs typeface="Arial"/>
              </a:rPr>
              <a:t>sét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1850">
              <a:latin typeface="Times New Roman"/>
              <a:cs typeface="Times New Roman"/>
            </a:endParaRPr>
          </a:p>
          <a:p>
            <a:pPr marL="91440">
              <a:lnSpc>
                <a:spcPct val="100000"/>
              </a:lnSpc>
            </a:pPr>
            <a:r>
              <a:rPr sz="1800" b="1" i="1" u="heavy" spc="-505" dirty="0">
                <a:latin typeface="Arial"/>
                <a:cs typeface="Arial"/>
              </a:rPr>
              <a:t> </a:t>
            </a:r>
            <a:r>
              <a:rPr sz="1800" b="1" i="1" u="heavy" dirty="0">
                <a:latin typeface="Arial"/>
                <a:cs typeface="Arial"/>
              </a:rPr>
              <a:t>Pozi</a:t>
            </a:r>
            <a:r>
              <a:rPr sz="1800" b="1" i="1" u="heavy" spc="-495" dirty="0">
                <a:latin typeface="Arial"/>
                <a:cs typeface="Arial"/>
              </a:rPr>
              <a:t> </a:t>
            </a:r>
            <a:r>
              <a:rPr sz="1800" b="1" i="1" u="heavy" dirty="0">
                <a:latin typeface="Arial"/>
                <a:cs typeface="Arial"/>
              </a:rPr>
              <a:t>tív</a:t>
            </a:r>
            <a:r>
              <a:rPr sz="1800" b="1" i="1" u="heavy" spc="-25" dirty="0">
                <a:latin typeface="Arial"/>
                <a:cs typeface="Arial"/>
              </a:rPr>
              <a:t> </a:t>
            </a:r>
            <a:r>
              <a:rPr sz="1800" b="1" i="1" u="heavy" dirty="0">
                <a:latin typeface="Arial"/>
                <a:cs typeface="Arial"/>
              </a:rPr>
              <a:t>k</a:t>
            </a:r>
            <a:r>
              <a:rPr sz="1800" b="1" i="1" u="heavy" spc="-10" dirty="0">
                <a:latin typeface="Arial"/>
                <a:cs typeface="Arial"/>
              </a:rPr>
              <a:t>a</a:t>
            </a:r>
            <a:r>
              <a:rPr sz="1800" b="1" i="1" u="heavy" dirty="0">
                <a:latin typeface="Arial"/>
                <a:cs typeface="Arial"/>
              </a:rPr>
              <a:t>pc</a:t>
            </a:r>
            <a:r>
              <a:rPr sz="1800" b="1" i="1" u="heavy" spc="-10" dirty="0">
                <a:latin typeface="Arial"/>
                <a:cs typeface="Arial"/>
              </a:rPr>
              <a:t>s</a:t>
            </a:r>
            <a:r>
              <a:rPr sz="1800" b="1" i="1" u="heavy" dirty="0">
                <a:latin typeface="Arial"/>
                <a:cs typeface="Arial"/>
              </a:rPr>
              <a:t>ol</a:t>
            </a:r>
            <a:r>
              <a:rPr sz="1800" b="1" i="1" u="heavy" spc="-495" dirty="0">
                <a:latin typeface="Arial"/>
                <a:cs typeface="Arial"/>
              </a:rPr>
              <a:t> </a:t>
            </a:r>
            <a:r>
              <a:rPr sz="1800" b="1" i="1" u="heavy" dirty="0">
                <a:latin typeface="Arial"/>
                <a:cs typeface="Arial"/>
              </a:rPr>
              <a:t>ts</a:t>
            </a:r>
            <a:r>
              <a:rPr sz="1800" b="1" i="1" u="heavy" spc="-10" dirty="0">
                <a:latin typeface="Arial"/>
                <a:cs typeface="Arial"/>
              </a:rPr>
              <a:t>á</a:t>
            </a:r>
            <a:r>
              <a:rPr sz="1800" b="1" i="1" u="heavy" dirty="0">
                <a:latin typeface="Arial"/>
                <a:cs typeface="Arial"/>
              </a:rPr>
              <a:t>g</a:t>
            </a:r>
            <a:r>
              <a:rPr sz="1800" b="1" i="1" u="heavy" spc="-49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</a:pPr>
            <a:r>
              <a:rPr sz="1800" i="1" spc="-5" dirty="0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sz="1800" baseline="-20833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sz="1800" spc="225" baseline="-2083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/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0000FF"/>
                </a:solidFill>
                <a:latin typeface="Arial"/>
                <a:cs typeface="Arial"/>
              </a:rPr>
              <a:t>K</a:t>
            </a:r>
            <a:r>
              <a:rPr sz="1800" spc="-15" baseline="-20833" dirty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sz="1800" baseline="-20833" dirty="0">
                <a:solidFill>
                  <a:srgbClr val="0000FF"/>
                </a:solidFill>
                <a:latin typeface="Arial"/>
                <a:cs typeface="Arial"/>
              </a:rPr>
              <a:t>X </a:t>
            </a:r>
            <a:r>
              <a:rPr sz="1800" spc="-240" baseline="-20833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=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0000FF"/>
                </a:solidFill>
                <a:latin typeface="Arial"/>
                <a:cs typeface="Arial"/>
              </a:rPr>
              <a:t>K</a:t>
            </a:r>
            <a:r>
              <a:rPr sz="1800" baseline="-20833" dirty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sz="1800" spc="202" baseline="-20833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/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sz="1800" spc="-15" baseline="-20833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sz="1800" baseline="-20833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1800" spc="225" baseline="-2083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&lt;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</a:pPr>
            <a:r>
              <a:rPr sz="1800" i="1" dirty="0">
                <a:latin typeface="Arial"/>
                <a:cs typeface="Arial"/>
              </a:rPr>
              <a:t>(ass</a:t>
            </a:r>
            <a:r>
              <a:rPr sz="1800" i="1" spc="-55" dirty="0">
                <a:latin typeface="Arial"/>
                <a:cs typeface="Arial"/>
              </a:rPr>
              <a:t>z</a:t>
            </a:r>
            <a:r>
              <a:rPr sz="1800" i="1" dirty="0">
                <a:latin typeface="Arial"/>
                <a:cs typeface="Arial"/>
              </a:rPr>
              <a:t>oc</a:t>
            </a:r>
            <a:r>
              <a:rPr sz="1800" i="1" spc="-10" dirty="0">
                <a:latin typeface="Arial"/>
                <a:cs typeface="Arial"/>
              </a:rPr>
              <a:t>i</a:t>
            </a:r>
            <a:r>
              <a:rPr sz="1800" i="1" dirty="0">
                <a:latin typeface="Arial"/>
                <a:cs typeface="Arial"/>
              </a:rPr>
              <a:t>á</a:t>
            </a:r>
            <a:r>
              <a:rPr sz="1800" i="1" spc="5" dirty="0">
                <a:latin typeface="Arial"/>
                <a:cs typeface="Arial"/>
              </a:rPr>
              <a:t>c</a:t>
            </a:r>
            <a:r>
              <a:rPr sz="1800" i="1" dirty="0">
                <a:latin typeface="Arial"/>
                <a:cs typeface="Arial"/>
              </a:rPr>
              <a:t>i</a:t>
            </a:r>
            <a:r>
              <a:rPr sz="1800" i="1" spc="-10" dirty="0">
                <a:latin typeface="Arial"/>
                <a:cs typeface="Arial"/>
              </a:rPr>
              <a:t>ó</a:t>
            </a:r>
            <a:r>
              <a:rPr sz="1800" i="1" dirty="0">
                <a:latin typeface="Arial"/>
                <a:cs typeface="Arial"/>
              </a:rPr>
              <a:t>s</a:t>
            </a:r>
            <a:r>
              <a:rPr sz="1800" i="1" spc="5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á</a:t>
            </a:r>
            <a:r>
              <a:rPr sz="1800" i="1" spc="-10" dirty="0">
                <a:latin typeface="Arial"/>
                <a:cs typeface="Arial"/>
              </a:rPr>
              <a:t>l</a:t>
            </a:r>
            <a:r>
              <a:rPr sz="1800" i="1" dirty="0">
                <a:latin typeface="Arial"/>
                <a:cs typeface="Arial"/>
              </a:rPr>
              <a:t>l</a:t>
            </a:r>
            <a:r>
              <a:rPr sz="1800" i="1" spc="-10" dirty="0">
                <a:latin typeface="Arial"/>
                <a:cs typeface="Arial"/>
              </a:rPr>
              <a:t>a</a:t>
            </a:r>
            <a:r>
              <a:rPr sz="1800" i="1" dirty="0">
                <a:latin typeface="Arial"/>
                <a:cs typeface="Arial"/>
              </a:rPr>
              <a:t>n</a:t>
            </a:r>
            <a:r>
              <a:rPr sz="1800" i="1" spc="-10" dirty="0">
                <a:latin typeface="Arial"/>
                <a:cs typeface="Arial"/>
              </a:rPr>
              <a:t>d</a:t>
            </a:r>
            <a:r>
              <a:rPr sz="1800" i="1" dirty="0">
                <a:latin typeface="Arial"/>
                <a:cs typeface="Arial"/>
              </a:rPr>
              <a:t>ók!)</a:t>
            </a:r>
            <a:endParaRPr sz="1800">
              <a:latin typeface="Arial"/>
              <a:cs typeface="Arial"/>
            </a:endParaRPr>
          </a:p>
          <a:p>
            <a:pPr marL="91440" marR="62357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X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kötő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ése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er</a:t>
            </a:r>
            <a:r>
              <a:rPr sz="1800" spc="-10" dirty="0">
                <a:latin typeface="Arial"/>
                <a:cs typeface="Arial"/>
              </a:rPr>
              <a:t>ő</a:t>
            </a:r>
            <a:r>
              <a:rPr sz="1800" dirty="0">
                <a:latin typeface="Arial"/>
                <a:cs typeface="Arial"/>
              </a:rPr>
              <a:t>sí</a:t>
            </a:r>
            <a:r>
              <a:rPr sz="1800" spc="5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Y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kötő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és</a:t>
            </a:r>
            <a:r>
              <a:rPr sz="1800" spc="-10" dirty="0">
                <a:latin typeface="Arial"/>
                <a:cs typeface="Arial"/>
              </a:rPr>
              <a:t>é</a:t>
            </a:r>
            <a:r>
              <a:rPr sz="1800" dirty="0">
                <a:latin typeface="Arial"/>
                <a:cs typeface="Arial"/>
              </a:rPr>
              <a:t>t (és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í</a:t>
            </a:r>
            <a:r>
              <a:rPr sz="1800" spc="5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va</a:t>
            </a:r>
            <a:r>
              <a:rPr sz="1800" spc="-40" dirty="0">
                <a:latin typeface="Arial"/>
                <a:cs typeface="Arial"/>
              </a:rPr>
              <a:t>!</a:t>
            </a:r>
            <a:r>
              <a:rPr sz="1800" dirty="0"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91440">
              <a:lnSpc>
                <a:spcPct val="100000"/>
              </a:lnSpc>
            </a:pPr>
            <a:r>
              <a:rPr sz="1800" b="1" i="1" u="heavy" spc="-505" dirty="0">
                <a:latin typeface="Arial"/>
                <a:cs typeface="Arial"/>
              </a:rPr>
              <a:t> </a:t>
            </a:r>
            <a:r>
              <a:rPr sz="1800" b="1" i="1" u="heavy" dirty="0">
                <a:latin typeface="Arial"/>
                <a:cs typeface="Arial"/>
              </a:rPr>
              <a:t>N</a:t>
            </a:r>
            <a:r>
              <a:rPr sz="1800" b="1" i="1" u="heavy" spc="-15" dirty="0">
                <a:latin typeface="Arial"/>
                <a:cs typeface="Arial"/>
              </a:rPr>
              <a:t>e</a:t>
            </a:r>
            <a:r>
              <a:rPr sz="1800" b="1" i="1" u="heavy" dirty="0">
                <a:latin typeface="Arial"/>
                <a:cs typeface="Arial"/>
              </a:rPr>
              <a:t>gatív</a:t>
            </a:r>
            <a:r>
              <a:rPr sz="1800" b="1" i="1" u="heavy" spc="-20" dirty="0">
                <a:latin typeface="Arial"/>
                <a:cs typeface="Arial"/>
              </a:rPr>
              <a:t> </a:t>
            </a:r>
            <a:r>
              <a:rPr sz="1800" b="1" i="1" u="heavy" spc="-10" dirty="0">
                <a:latin typeface="Arial"/>
                <a:cs typeface="Arial"/>
              </a:rPr>
              <a:t>ka</a:t>
            </a:r>
            <a:r>
              <a:rPr sz="1800" b="1" i="1" u="heavy" dirty="0">
                <a:latin typeface="Arial"/>
                <a:cs typeface="Arial"/>
              </a:rPr>
              <a:t>pc</a:t>
            </a:r>
            <a:r>
              <a:rPr sz="1800" b="1" i="1" u="heavy" spc="-10" dirty="0">
                <a:latin typeface="Arial"/>
                <a:cs typeface="Arial"/>
              </a:rPr>
              <a:t>s</a:t>
            </a:r>
            <a:r>
              <a:rPr sz="1800" b="1" i="1" u="heavy" dirty="0">
                <a:latin typeface="Arial"/>
                <a:cs typeface="Arial"/>
              </a:rPr>
              <a:t>ol</a:t>
            </a:r>
            <a:r>
              <a:rPr sz="1800" b="1" i="1" u="heavy" spc="-500" dirty="0">
                <a:latin typeface="Arial"/>
                <a:cs typeface="Arial"/>
              </a:rPr>
              <a:t> </a:t>
            </a:r>
            <a:r>
              <a:rPr sz="1800" b="1" i="1" u="heavy" dirty="0">
                <a:latin typeface="Arial"/>
                <a:cs typeface="Arial"/>
              </a:rPr>
              <a:t>t</a:t>
            </a:r>
            <a:r>
              <a:rPr sz="1800" b="1" i="1" u="heavy" spc="-10" dirty="0">
                <a:latin typeface="Arial"/>
                <a:cs typeface="Arial"/>
              </a:rPr>
              <a:t>sá</a:t>
            </a:r>
            <a:r>
              <a:rPr sz="1800" b="1" i="1" u="heavy" dirty="0">
                <a:latin typeface="Arial"/>
                <a:cs typeface="Arial"/>
              </a:rPr>
              <a:t>g</a:t>
            </a:r>
            <a:r>
              <a:rPr sz="1800" b="1" i="1" u="heavy" spc="-50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</a:pPr>
            <a:r>
              <a:rPr sz="1800" i="1" spc="-5" dirty="0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sz="1800" baseline="-20833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sz="1800" spc="225" baseline="-2083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/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0000FF"/>
                </a:solidFill>
                <a:latin typeface="Arial"/>
                <a:cs typeface="Arial"/>
              </a:rPr>
              <a:t>K</a:t>
            </a:r>
            <a:r>
              <a:rPr sz="1800" spc="-15" baseline="-20833" dirty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sz="1800" baseline="-20833" dirty="0">
                <a:solidFill>
                  <a:srgbClr val="0000FF"/>
                </a:solidFill>
                <a:latin typeface="Arial"/>
                <a:cs typeface="Arial"/>
              </a:rPr>
              <a:t>X </a:t>
            </a:r>
            <a:r>
              <a:rPr sz="1800" spc="-240" baseline="-20833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=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0000FF"/>
                </a:solidFill>
                <a:latin typeface="Arial"/>
                <a:cs typeface="Arial"/>
              </a:rPr>
              <a:t>K</a:t>
            </a:r>
            <a:r>
              <a:rPr sz="1800" baseline="-20833" dirty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sz="1800" spc="202" baseline="-20833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/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i="1" spc="-5" dirty="0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sz="1800" spc="-15" baseline="-20833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sz="1800" baseline="-20833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1800" spc="225" baseline="-20833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&gt; 1</a:t>
            </a:r>
            <a:endParaRPr sz="180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</a:pPr>
            <a:r>
              <a:rPr sz="1800" i="1" dirty="0">
                <a:latin typeface="Arial"/>
                <a:cs typeface="Arial"/>
              </a:rPr>
              <a:t>(ass</a:t>
            </a:r>
            <a:r>
              <a:rPr sz="1800" i="1" spc="-55" dirty="0">
                <a:latin typeface="Arial"/>
                <a:cs typeface="Arial"/>
              </a:rPr>
              <a:t>z</a:t>
            </a:r>
            <a:r>
              <a:rPr sz="1800" i="1" dirty="0">
                <a:latin typeface="Arial"/>
                <a:cs typeface="Arial"/>
              </a:rPr>
              <a:t>oc</a:t>
            </a:r>
            <a:r>
              <a:rPr sz="1800" i="1" spc="-10" dirty="0">
                <a:latin typeface="Arial"/>
                <a:cs typeface="Arial"/>
              </a:rPr>
              <a:t>i</a:t>
            </a:r>
            <a:r>
              <a:rPr sz="1800" i="1" dirty="0">
                <a:latin typeface="Arial"/>
                <a:cs typeface="Arial"/>
              </a:rPr>
              <a:t>á</a:t>
            </a:r>
            <a:r>
              <a:rPr sz="1800" i="1" spc="5" dirty="0">
                <a:latin typeface="Arial"/>
                <a:cs typeface="Arial"/>
              </a:rPr>
              <a:t>c</a:t>
            </a:r>
            <a:r>
              <a:rPr sz="1800" i="1" dirty="0">
                <a:latin typeface="Arial"/>
                <a:cs typeface="Arial"/>
              </a:rPr>
              <a:t>i</a:t>
            </a:r>
            <a:r>
              <a:rPr sz="1800" i="1" spc="-10" dirty="0">
                <a:latin typeface="Arial"/>
                <a:cs typeface="Arial"/>
              </a:rPr>
              <a:t>ó</a:t>
            </a:r>
            <a:r>
              <a:rPr sz="1800" i="1" dirty="0">
                <a:latin typeface="Arial"/>
                <a:cs typeface="Arial"/>
              </a:rPr>
              <a:t>s</a:t>
            </a:r>
            <a:r>
              <a:rPr sz="1800" i="1" spc="5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á</a:t>
            </a:r>
            <a:r>
              <a:rPr sz="1800" i="1" spc="-10" dirty="0">
                <a:latin typeface="Arial"/>
                <a:cs typeface="Arial"/>
              </a:rPr>
              <a:t>l</a:t>
            </a:r>
            <a:r>
              <a:rPr sz="1800" i="1" dirty="0">
                <a:latin typeface="Arial"/>
                <a:cs typeface="Arial"/>
              </a:rPr>
              <a:t>l</a:t>
            </a:r>
            <a:r>
              <a:rPr sz="1800" i="1" spc="-10" dirty="0">
                <a:latin typeface="Arial"/>
                <a:cs typeface="Arial"/>
              </a:rPr>
              <a:t>a</a:t>
            </a:r>
            <a:r>
              <a:rPr sz="1800" i="1" dirty="0">
                <a:latin typeface="Arial"/>
                <a:cs typeface="Arial"/>
              </a:rPr>
              <a:t>n</a:t>
            </a:r>
            <a:r>
              <a:rPr sz="1800" i="1" spc="-10" dirty="0">
                <a:latin typeface="Arial"/>
                <a:cs typeface="Arial"/>
              </a:rPr>
              <a:t>d</a:t>
            </a:r>
            <a:r>
              <a:rPr sz="1800" i="1" dirty="0">
                <a:latin typeface="Arial"/>
                <a:cs typeface="Arial"/>
              </a:rPr>
              <a:t>ók!)</a:t>
            </a:r>
            <a:endParaRPr sz="1800">
              <a:latin typeface="Arial"/>
              <a:cs typeface="Arial"/>
            </a:endParaRPr>
          </a:p>
          <a:p>
            <a:pPr marL="91440" marR="445134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X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kötő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ése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-30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gíti Y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kötő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és</a:t>
            </a:r>
            <a:r>
              <a:rPr sz="1800" spc="-10" dirty="0">
                <a:latin typeface="Arial"/>
                <a:cs typeface="Arial"/>
              </a:rPr>
              <a:t>é</a:t>
            </a:r>
            <a:r>
              <a:rPr sz="1800" dirty="0">
                <a:latin typeface="Arial"/>
                <a:cs typeface="Arial"/>
              </a:rPr>
              <a:t>t (és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í</a:t>
            </a:r>
            <a:r>
              <a:rPr sz="1800" spc="5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va</a:t>
            </a:r>
            <a:r>
              <a:rPr sz="1800" spc="-40" dirty="0">
                <a:latin typeface="Arial"/>
                <a:cs typeface="Arial"/>
              </a:rPr>
              <a:t>!</a:t>
            </a:r>
            <a:r>
              <a:rPr sz="1800" dirty="0"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85" dirty="0"/>
              <a:t>T</a:t>
            </a:r>
            <a:r>
              <a:rPr dirty="0"/>
              <a:t>ermodinamikai</a:t>
            </a:r>
            <a:r>
              <a:rPr spc="-15" dirty="0"/>
              <a:t> </a:t>
            </a:r>
            <a:r>
              <a:rPr dirty="0"/>
              <a:t>ka</a:t>
            </a:r>
            <a:r>
              <a:rPr spc="-10" dirty="0"/>
              <a:t>p</a:t>
            </a:r>
            <a:r>
              <a:rPr dirty="0"/>
              <a:t>cs</a:t>
            </a:r>
            <a:r>
              <a:rPr spc="-10" dirty="0"/>
              <a:t>o</a:t>
            </a:r>
            <a:r>
              <a:rPr dirty="0"/>
              <a:t>l</a:t>
            </a:r>
            <a:r>
              <a:rPr spc="5" dirty="0"/>
              <a:t>t</a:t>
            </a:r>
            <a:r>
              <a:rPr dirty="0"/>
              <a:t>ság</a:t>
            </a:r>
          </a:p>
        </p:txBody>
      </p:sp>
      <p:sp>
        <p:nvSpPr>
          <p:cNvPr id="3" name="object 3"/>
          <p:cNvSpPr/>
          <p:nvPr/>
        </p:nvSpPr>
        <p:spPr>
          <a:xfrm>
            <a:off x="1143000" y="1532000"/>
            <a:ext cx="6862699" cy="4792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050794" y="1911532"/>
            <a:ext cx="1784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P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60394" y="2890575"/>
            <a:ext cx="3308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P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45994" y="3576375"/>
            <a:ext cx="3308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sz="1800" b="1" dirty="0">
                <a:latin typeface="Arial"/>
                <a:cs typeface="Arial"/>
              </a:rPr>
              <a:t>P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31794" y="4731313"/>
            <a:ext cx="483234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sz="1800" b="1" spc="-5" dirty="0">
                <a:latin typeface="Arial"/>
                <a:cs typeface="Arial"/>
              </a:rPr>
              <a:t>P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10861" y="1931725"/>
            <a:ext cx="1784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P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20715" y="2910768"/>
            <a:ext cx="3308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P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306061" y="3596568"/>
            <a:ext cx="3308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sz="1800" b="1" dirty="0">
                <a:latin typeface="Arial"/>
                <a:cs typeface="Arial"/>
              </a:rPr>
              <a:t>P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991861" y="5441529"/>
            <a:ext cx="483234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sz="1800" b="1" spc="-5" dirty="0">
                <a:latin typeface="Arial"/>
                <a:cs typeface="Arial"/>
              </a:rPr>
              <a:t>P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65341" y="1929819"/>
            <a:ext cx="1784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P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74942" y="2909244"/>
            <a:ext cx="3308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P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860541" y="3595044"/>
            <a:ext cx="33083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sz="1800" b="1" dirty="0">
                <a:latin typeface="Arial"/>
                <a:cs typeface="Arial"/>
              </a:rPr>
              <a:t>P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582282" y="4063808"/>
            <a:ext cx="483234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sz="1800" b="1" spc="-5" dirty="0">
                <a:latin typeface="Arial"/>
                <a:cs typeface="Arial"/>
              </a:rPr>
              <a:t>P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898775" y="1293130"/>
            <a:ext cx="81851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NIN</a:t>
            </a:r>
            <a:r>
              <a:rPr sz="2000" b="1" spc="5" dirty="0">
                <a:latin typeface="Arial"/>
                <a:cs typeface="Arial"/>
              </a:rPr>
              <a:t>C</a:t>
            </a:r>
            <a:r>
              <a:rPr sz="2000" b="1" dirty="0">
                <a:latin typeface="Arial"/>
                <a:cs typeface="Arial"/>
              </a:rPr>
              <a:t>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458145" y="1293130"/>
            <a:ext cx="101346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0" dirty="0">
                <a:latin typeface="Arial"/>
                <a:cs typeface="Arial"/>
              </a:rPr>
              <a:t>P</a:t>
            </a:r>
            <a:r>
              <a:rPr sz="2000" b="1" dirty="0">
                <a:latin typeface="Arial"/>
                <a:cs typeface="Arial"/>
              </a:rPr>
              <a:t>OZIT</a:t>
            </a:r>
            <a:r>
              <a:rPr sz="2000" b="1" spc="-10" dirty="0">
                <a:latin typeface="Arial"/>
                <a:cs typeface="Arial"/>
              </a:rPr>
              <a:t>Í</a:t>
            </a:r>
            <a:r>
              <a:rPr sz="2000" b="1" dirty="0">
                <a:latin typeface="Arial"/>
                <a:cs typeface="Arial"/>
              </a:rPr>
              <a:t>V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072999" y="1293130"/>
            <a:ext cx="113919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NEG</a:t>
            </a:r>
            <a:r>
              <a:rPr sz="2000" b="1" spc="-140" dirty="0">
                <a:latin typeface="Arial"/>
                <a:cs typeface="Arial"/>
              </a:rPr>
              <a:t>A</a:t>
            </a:r>
            <a:r>
              <a:rPr sz="2000" b="1" dirty="0">
                <a:latin typeface="Arial"/>
                <a:cs typeface="Arial"/>
              </a:rPr>
              <a:t>TÍV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752600" y="5791200"/>
            <a:ext cx="3048000" cy="584200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„Me</a:t>
            </a:r>
            <a:r>
              <a:rPr sz="1600" spc="-20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edekebb”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(=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kedve</a:t>
            </a:r>
            <a:r>
              <a:rPr sz="1600" spc="-5" dirty="0">
                <a:latin typeface="Arial"/>
                <a:cs typeface="Arial"/>
              </a:rPr>
              <a:t>z</a:t>
            </a:r>
            <a:r>
              <a:rPr sz="1600" spc="-10" dirty="0">
                <a:latin typeface="Arial"/>
                <a:cs typeface="Arial"/>
              </a:rPr>
              <a:t>őbb</a:t>
            </a:r>
            <a:r>
              <a:rPr sz="1600" spc="-20" dirty="0">
                <a:latin typeface="Arial"/>
                <a:cs typeface="Arial"/>
              </a:rPr>
              <a:t>)</a:t>
            </a:r>
            <a:r>
              <a:rPr sz="1600" spc="-5" dirty="0">
                <a:latin typeface="Arial"/>
                <a:cs typeface="Arial"/>
              </a:rPr>
              <a:t>,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600" spc="-15" dirty="0">
                <a:latin typeface="Arial"/>
                <a:cs typeface="Arial"/>
              </a:rPr>
              <a:t>m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nt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P</a:t>
            </a:r>
            <a:r>
              <a:rPr sz="1600" spc="-20" dirty="0">
                <a:latin typeface="Arial"/>
                <a:cs typeface="Arial"/>
              </a:rPr>
              <a:t> →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</a:t>
            </a:r>
            <a:r>
              <a:rPr sz="1600" spc="-15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kötődés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019800" y="4826000"/>
            <a:ext cx="2667000" cy="830580"/>
          </a:xfrm>
          <a:custGeom>
            <a:avLst/>
            <a:gdLst/>
            <a:ahLst/>
            <a:cxnLst/>
            <a:rect l="l" t="t" r="r" b="b"/>
            <a:pathLst>
              <a:path w="2667000" h="830579">
                <a:moveTo>
                  <a:pt x="0" y="830262"/>
                </a:moveTo>
                <a:lnTo>
                  <a:pt x="2667000" y="830262"/>
                </a:lnTo>
                <a:lnTo>
                  <a:pt x="2667000" y="0"/>
                </a:lnTo>
                <a:lnTo>
                  <a:pt x="0" y="0"/>
                </a:lnTo>
                <a:lnTo>
                  <a:pt x="0" y="830262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141211" y="4894038"/>
            <a:ext cx="2424430" cy="716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„Kevésbé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merede</a:t>
            </a:r>
            <a:r>
              <a:rPr sz="1600" spc="-5" dirty="0">
                <a:latin typeface="Arial"/>
                <a:cs typeface="Arial"/>
              </a:rPr>
              <a:t>k</a:t>
            </a:r>
            <a:r>
              <a:rPr sz="1600" spc="-10" dirty="0">
                <a:latin typeface="Arial"/>
                <a:cs typeface="Arial"/>
              </a:rPr>
              <a:t>”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(=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ked</a:t>
            </a:r>
            <a:r>
              <a:rPr sz="1600" spc="-5" dirty="0">
                <a:latin typeface="Arial"/>
                <a:cs typeface="Arial"/>
              </a:rPr>
              <a:t>v</a:t>
            </a:r>
            <a:r>
              <a:rPr sz="1600" spc="-10" dirty="0">
                <a:latin typeface="Arial"/>
                <a:cs typeface="Arial"/>
              </a:rPr>
              <a:t>ezőtlenebb),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m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nt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  <a:p>
            <a:pPr marL="1270" algn="ctr">
              <a:lnSpc>
                <a:spcPct val="100000"/>
              </a:lnSpc>
            </a:pPr>
            <a:r>
              <a:rPr sz="1600" spc="-15" dirty="0">
                <a:latin typeface="Arial"/>
                <a:cs typeface="Arial"/>
              </a:rPr>
              <a:t>P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→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P</a:t>
            </a:r>
            <a:r>
              <a:rPr sz="1600" spc="-15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sz="16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kötődés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946778" y="4495672"/>
            <a:ext cx="930275" cy="1306830"/>
          </a:xfrm>
          <a:custGeom>
            <a:avLst/>
            <a:gdLst/>
            <a:ahLst/>
            <a:cxnLst/>
            <a:rect l="l" t="t" r="r" b="b"/>
            <a:pathLst>
              <a:path w="930275" h="1306829">
                <a:moveTo>
                  <a:pt x="886593" y="61772"/>
                </a:moveTo>
                <a:lnTo>
                  <a:pt x="851998" y="77574"/>
                </a:lnTo>
                <a:lnTo>
                  <a:pt x="0" y="1284541"/>
                </a:lnTo>
                <a:lnTo>
                  <a:pt x="31242" y="1306512"/>
                </a:lnTo>
                <a:lnTo>
                  <a:pt x="883544" y="98942"/>
                </a:lnTo>
                <a:lnTo>
                  <a:pt x="886593" y="61772"/>
                </a:lnTo>
                <a:close/>
              </a:path>
              <a:path w="930275" h="1306829">
                <a:moveTo>
                  <a:pt x="928296" y="19938"/>
                </a:moveTo>
                <a:lnTo>
                  <a:pt x="892683" y="19938"/>
                </a:lnTo>
                <a:lnTo>
                  <a:pt x="923798" y="41909"/>
                </a:lnTo>
                <a:lnTo>
                  <a:pt x="883544" y="98942"/>
                </a:lnTo>
                <a:lnTo>
                  <a:pt x="878042" y="166011"/>
                </a:lnTo>
                <a:lnTo>
                  <a:pt x="884405" y="176711"/>
                </a:lnTo>
                <a:lnTo>
                  <a:pt x="898127" y="181763"/>
                </a:lnTo>
                <a:lnTo>
                  <a:pt x="910102" y="176419"/>
                </a:lnTo>
                <a:lnTo>
                  <a:pt x="915797" y="164464"/>
                </a:lnTo>
                <a:lnTo>
                  <a:pt x="928296" y="19938"/>
                </a:lnTo>
                <a:close/>
              </a:path>
              <a:path w="930275" h="1306829">
                <a:moveTo>
                  <a:pt x="930021" y="0"/>
                </a:moveTo>
                <a:lnTo>
                  <a:pt x="780034" y="68579"/>
                </a:lnTo>
                <a:lnTo>
                  <a:pt x="772856" y="74429"/>
                </a:lnTo>
                <a:lnTo>
                  <a:pt x="769821" y="84884"/>
                </a:lnTo>
                <a:lnTo>
                  <a:pt x="773602" y="98476"/>
                </a:lnTo>
                <a:lnTo>
                  <a:pt x="783819" y="104493"/>
                </a:lnTo>
                <a:lnTo>
                  <a:pt x="795782" y="103250"/>
                </a:lnTo>
                <a:lnTo>
                  <a:pt x="851998" y="77574"/>
                </a:lnTo>
                <a:lnTo>
                  <a:pt x="892683" y="19938"/>
                </a:lnTo>
                <a:lnTo>
                  <a:pt x="928296" y="19938"/>
                </a:lnTo>
                <a:lnTo>
                  <a:pt x="930021" y="0"/>
                </a:lnTo>
                <a:close/>
              </a:path>
              <a:path w="930275" h="1306829">
                <a:moveTo>
                  <a:pt x="905992" y="29337"/>
                </a:moveTo>
                <a:lnTo>
                  <a:pt x="889254" y="29337"/>
                </a:lnTo>
                <a:lnTo>
                  <a:pt x="916178" y="48259"/>
                </a:lnTo>
                <a:lnTo>
                  <a:pt x="886593" y="61772"/>
                </a:lnTo>
                <a:lnTo>
                  <a:pt x="883544" y="98942"/>
                </a:lnTo>
                <a:lnTo>
                  <a:pt x="923798" y="41909"/>
                </a:lnTo>
                <a:lnTo>
                  <a:pt x="905992" y="29337"/>
                </a:lnTo>
                <a:close/>
              </a:path>
              <a:path w="930275" h="1306829">
                <a:moveTo>
                  <a:pt x="892683" y="19938"/>
                </a:moveTo>
                <a:lnTo>
                  <a:pt x="851998" y="77574"/>
                </a:lnTo>
                <a:lnTo>
                  <a:pt x="886593" y="61772"/>
                </a:lnTo>
                <a:lnTo>
                  <a:pt x="889254" y="29337"/>
                </a:lnTo>
                <a:lnTo>
                  <a:pt x="905992" y="29337"/>
                </a:lnTo>
                <a:lnTo>
                  <a:pt x="892683" y="19938"/>
                </a:lnTo>
                <a:close/>
              </a:path>
              <a:path w="930275" h="1306829">
                <a:moveTo>
                  <a:pt x="889254" y="29337"/>
                </a:moveTo>
                <a:lnTo>
                  <a:pt x="886593" y="61772"/>
                </a:lnTo>
                <a:lnTo>
                  <a:pt x="916178" y="48259"/>
                </a:lnTo>
                <a:lnTo>
                  <a:pt x="889254" y="29337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154165" y="3962272"/>
            <a:ext cx="356870" cy="920750"/>
          </a:xfrm>
          <a:custGeom>
            <a:avLst/>
            <a:gdLst/>
            <a:ahLst/>
            <a:cxnLst/>
            <a:rect l="l" t="t" r="r" b="b"/>
            <a:pathLst>
              <a:path w="356870" h="920750">
                <a:moveTo>
                  <a:pt x="299223" y="71468"/>
                </a:moveTo>
                <a:lnTo>
                  <a:pt x="270609" y="96610"/>
                </a:lnTo>
                <a:lnTo>
                  <a:pt x="0" y="908557"/>
                </a:lnTo>
                <a:lnTo>
                  <a:pt x="36068" y="920495"/>
                </a:lnTo>
                <a:lnTo>
                  <a:pt x="307129" y="107311"/>
                </a:lnTo>
                <a:lnTo>
                  <a:pt x="299223" y="71468"/>
                </a:lnTo>
                <a:close/>
              </a:path>
              <a:path w="356870" h="920750">
                <a:moveTo>
                  <a:pt x="329075" y="29844"/>
                </a:moveTo>
                <a:lnTo>
                  <a:pt x="292862" y="29844"/>
                </a:lnTo>
                <a:lnTo>
                  <a:pt x="328930" y="41909"/>
                </a:lnTo>
                <a:lnTo>
                  <a:pt x="307129" y="107311"/>
                </a:lnTo>
                <a:lnTo>
                  <a:pt x="322276" y="175981"/>
                </a:lnTo>
                <a:lnTo>
                  <a:pt x="331652" y="182653"/>
                </a:lnTo>
                <a:lnTo>
                  <a:pt x="345918" y="182699"/>
                </a:lnTo>
                <a:lnTo>
                  <a:pt x="354930" y="174093"/>
                </a:lnTo>
                <a:lnTo>
                  <a:pt x="356615" y="161544"/>
                </a:lnTo>
                <a:lnTo>
                  <a:pt x="329075" y="29844"/>
                </a:lnTo>
                <a:close/>
              </a:path>
              <a:path w="356870" h="920750">
                <a:moveTo>
                  <a:pt x="322834" y="0"/>
                </a:moveTo>
                <a:lnTo>
                  <a:pt x="198882" y="108965"/>
                </a:lnTo>
                <a:lnTo>
                  <a:pt x="193831" y="116489"/>
                </a:lnTo>
                <a:lnTo>
                  <a:pt x="193872" y="127430"/>
                </a:lnTo>
                <a:lnTo>
                  <a:pt x="201413" y="139464"/>
                </a:lnTo>
                <a:lnTo>
                  <a:pt x="212893" y="142268"/>
                </a:lnTo>
                <a:lnTo>
                  <a:pt x="224028" y="137540"/>
                </a:lnTo>
                <a:lnTo>
                  <a:pt x="270609" y="96610"/>
                </a:lnTo>
                <a:lnTo>
                  <a:pt x="292862" y="29844"/>
                </a:lnTo>
                <a:lnTo>
                  <a:pt x="329075" y="29844"/>
                </a:lnTo>
                <a:lnTo>
                  <a:pt x="322834" y="0"/>
                </a:lnTo>
                <a:close/>
              </a:path>
              <a:path w="356870" h="920750">
                <a:moveTo>
                  <a:pt x="322475" y="39750"/>
                </a:moveTo>
                <a:lnTo>
                  <a:pt x="292226" y="39750"/>
                </a:lnTo>
                <a:lnTo>
                  <a:pt x="323469" y="50164"/>
                </a:lnTo>
                <a:lnTo>
                  <a:pt x="299223" y="71468"/>
                </a:lnTo>
                <a:lnTo>
                  <a:pt x="307129" y="107311"/>
                </a:lnTo>
                <a:lnTo>
                  <a:pt x="328930" y="41909"/>
                </a:lnTo>
                <a:lnTo>
                  <a:pt x="322475" y="39750"/>
                </a:lnTo>
                <a:close/>
              </a:path>
              <a:path w="356870" h="920750">
                <a:moveTo>
                  <a:pt x="292862" y="29844"/>
                </a:moveTo>
                <a:lnTo>
                  <a:pt x="270609" y="96610"/>
                </a:lnTo>
                <a:lnTo>
                  <a:pt x="299223" y="71468"/>
                </a:lnTo>
                <a:lnTo>
                  <a:pt x="292226" y="39750"/>
                </a:lnTo>
                <a:lnTo>
                  <a:pt x="322475" y="39750"/>
                </a:lnTo>
                <a:lnTo>
                  <a:pt x="292862" y="29844"/>
                </a:lnTo>
                <a:close/>
              </a:path>
              <a:path w="356870" h="920750">
                <a:moveTo>
                  <a:pt x="292226" y="39750"/>
                </a:moveTo>
                <a:lnTo>
                  <a:pt x="299223" y="71468"/>
                </a:lnTo>
                <a:lnTo>
                  <a:pt x="323469" y="50164"/>
                </a:lnTo>
                <a:lnTo>
                  <a:pt x="292226" y="3975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05400" y="1524000"/>
            <a:ext cx="533400" cy="609600"/>
          </a:xfrm>
          <a:custGeom>
            <a:avLst/>
            <a:gdLst/>
            <a:ahLst/>
            <a:cxnLst/>
            <a:rect l="l" t="t" r="r" b="b"/>
            <a:pathLst>
              <a:path w="533400" h="609600">
                <a:moveTo>
                  <a:pt x="266700" y="0"/>
                </a:moveTo>
                <a:lnTo>
                  <a:pt x="223433" y="3990"/>
                </a:lnTo>
                <a:lnTo>
                  <a:pt x="182392" y="15544"/>
                </a:lnTo>
                <a:lnTo>
                  <a:pt x="144124" y="34032"/>
                </a:lnTo>
                <a:lnTo>
                  <a:pt x="109179" y="58826"/>
                </a:lnTo>
                <a:lnTo>
                  <a:pt x="78104" y="89296"/>
                </a:lnTo>
                <a:lnTo>
                  <a:pt x="51450" y="124815"/>
                </a:lnTo>
                <a:lnTo>
                  <a:pt x="29763" y="164753"/>
                </a:lnTo>
                <a:lnTo>
                  <a:pt x="13594" y="208483"/>
                </a:lnTo>
                <a:lnTo>
                  <a:pt x="3489" y="255374"/>
                </a:lnTo>
                <a:lnTo>
                  <a:pt x="0" y="304800"/>
                </a:lnTo>
                <a:lnTo>
                  <a:pt x="883" y="329790"/>
                </a:lnTo>
                <a:lnTo>
                  <a:pt x="7749" y="378027"/>
                </a:lnTo>
                <a:lnTo>
                  <a:pt x="20954" y="423416"/>
                </a:lnTo>
                <a:lnTo>
                  <a:pt x="39951" y="465328"/>
                </a:lnTo>
                <a:lnTo>
                  <a:pt x="64190" y="503135"/>
                </a:lnTo>
                <a:lnTo>
                  <a:pt x="93124" y="536208"/>
                </a:lnTo>
                <a:lnTo>
                  <a:pt x="126202" y="563919"/>
                </a:lnTo>
                <a:lnTo>
                  <a:pt x="162877" y="585638"/>
                </a:lnTo>
                <a:lnTo>
                  <a:pt x="202600" y="600738"/>
                </a:lnTo>
                <a:lnTo>
                  <a:pt x="244822" y="608589"/>
                </a:lnTo>
                <a:lnTo>
                  <a:pt x="266700" y="609600"/>
                </a:lnTo>
                <a:lnTo>
                  <a:pt x="288577" y="608589"/>
                </a:lnTo>
                <a:lnTo>
                  <a:pt x="330799" y="600738"/>
                </a:lnTo>
                <a:lnTo>
                  <a:pt x="370522" y="585638"/>
                </a:lnTo>
                <a:lnTo>
                  <a:pt x="407197" y="563919"/>
                </a:lnTo>
                <a:lnTo>
                  <a:pt x="440275" y="536208"/>
                </a:lnTo>
                <a:lnTo>
                  <a:pt x="469209" y="503135"/>
                </a:lnTo>
                <a:lnTo>
                  <a:pt x="493448" y="465328"/>
                </a:lnTo>
                <a:lnTo>
                  <a:pt x="512445" y="423416"/>
                </a:lnTo>
                <a:lnTo>
                  <a:pt x="525650" y="378027"/>
                </a:lnTo>
                <a:lnTo>
                  <a:pt x="532516" y="329790"/>
                </a:lnTo>
                <a:lnTo>
                  <a:pt x="533400" y="304800"/>
                </a:lnTo>
                <a:lnTo>
                  <a:pt x="532516" y="279809"/>
                </a:lnTo>
                <a:lnTo>
                  <a:pt x="525650" y="231572"/>
                </a:lnTo>
                <a:lnTo>
                  <a:pt x="512445" y="186183"/>
                </a:lnTo>
                <a:lnTo>
                  <a:pt x="493448" y="144271"/>
                </a:lnTo>
                <a:lnTo>
                  <a:pt x="469209" y="106464"/>
                </a:lnTo>
                <a:lnTo>
                  <a:pt x="440275" y="73391"/>
                </a:lnTo>
                <a:lnTo>
                  <a:pt x="407197" y="45680"/>
                </a:lnTo>
                <a:lnTo>
                  <a:pt x="370522" y="23961"/>
                </a:lnTo>
                <a:lnTo>
                  <a:pt x="330799" y="8861"/>
                </a:lnTo>
                <a:lnTo>
                  <a:pt x="288577" y="1010"/>
                </a:lnTo>
                <a:lnTo>
                  <a:pt x="266700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05400" y="1524000"/>
            <a:ext cx="533400" cy="609600"/>
          </a:xfrm>
          <a:custGeom>
            <a:avLst/>
            <a:gdLst/>
            <a:ahLst/>
            <a:cxnLst/>
            <a:rect l="l" t="t" r="r" b="b"/>
            <a:pathLst>
              <a:path w="533400" h="609600">
                <a:moveTo>
                  <a:pt x="0" y="304800"/>
                </a:moveTo>
                <a:lnTo>
                  <a:pt x="3489" y="255374"/>
                </a:lnTo>
                <a:lnTo>
                  <a:pt x="13594" y="208483"/>
                </a:lnTo>
                <a:lnTo>
                  <a:pt x="29763" y="164753"/>
                </a:lnTo>
                <a:lnTo>
                  <a:pt x="51450" y="124815"/>
                </a:lnTo>
                <a:lnTo>
                  <a:pt x="78104" y="89296"/>
                </a:lnTo>
                <a:lnTo>
                  <a:pt x="109179" y="58826"/>
                </a:lnTo>
                <a:lnTo>
                  <a:pt x="144124" y="34032"/>
                </a:lnTo>
                <a:lnTo>
                  <a:pt x="182392" y="15544"/>
                </a:lnTo>
                <a:lnTo>
                  <a:pt x="223433" y="3990"/>
                </a:lnTo>
                <a:lnTo>
                  <a:pt x="266700" y="0"/>
                </a:lnTo>
                <a:lnTo>
                  <a:pt x="288577" y="1010"/>
                </a:lnTo>
                <a:lnTo>
                  <a:pt x="309966" y="3990"/>
                </a:lnTo>
                <a:lnTo>
                  <a:pt x="351007" y="15544"/>
                </a:lnTo>
                <a:lnTo>
                  <a:pt x="389275" y="34032"/>
                </a:lnTo>
                <a:lnTo>
                  <a:pt x="424220" y="58826"/>
                </a:lnTo>
                <a:lnTo>
                  <a:pt x="455295" y="89296"/>
                </a:lnTo>
                <a:lnTo>
                  <a:pt x="481949" y="124815"/>
                </a:lnTo>
                <a:lnTo>
                  <a:pt x="503636" y="164753"/>
                </a:lnTo>
                <a:lnTo>
                  <a:pt x="519805" y="208483"/>
                </a:lnTo>
                <a:lnTo>
                  <a:pt x="529910" y="255374"/>
                </a:lnTo>
                <a:lnTo>
                  <a:pt x="533400" y="304800"/>
                </a:lnTo>
                <a:lnTo>
                  <a:pt x="529910" y="354225"/>
                </a:lnTo>
                <a:lnTo>
                  <a:pt x="519805" y="401116"/>
                </a:lnTo>
                <a:lnTo>
                  <a:pt x="503636" y="444846"/>
                </a:lnTo>
                <a:lnTo>
                  <a:pt x="481949" y="484784"/>
                </a:lnTo>
                <a:lnTo>
                  <a:pt x="455295" y="520303"/>
                </a:lnTo>
                <a:lnTo>
                  <a:pt x="424220" y="550773"/>
                </a:lnTo>
                <a:lnTo>
                  <a:pt x="389275" y="575567"/>
                </a:lnTo>
                <a:lnTo>
                  <a:pt x="351007" y="594055"/>
                </a:lnTo>
                <a:lnTo>
                  <a:pt x="309966" y="605609"/>
                </a:lnTo>
                <a:lnTo>
                  <a:pt x="266700" y="609600"/>
                </a:lnTo>
                <a:lnTo>
                  <a:pt x="244822" y="608589"/>
                </a:lnTo>
                <a:lnTo>
                  <a:pt x="223433" y="605609"/>
                </a:lnTo>
                <a:lnTo>
                  <a:pt x="182392" y="594055"/>
                </a:lnTo>
                <a:lnTo>
                  <a:pt x="144124" y="575567"/>
                </a:lnTo>
                <a:lnTo>
                  <a:pt x="109179" y="550773"/>
                </a:lnTo>
                <a:lnTo>
                  <a:pt x="78104" y="520303"/>
                </a:lnTo>
                <a:lnTo>
                  <a:pt x="51450" y="484784"/>
                </a:lnTo>
                <a:lnTo>
                  <a:pt x="29763" y="444846"/>
                </a:lnTo>
                <a:lnTo>
                  <a:pt x="13594" y="401116"/>
                </a:lnTo>
                <a:lnTo>
                  <a:pt x="3489" y="354225"/>
                </a:lnTo>
                <a:lnTo>
                  <a:pt x="0" y="304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70292" y="1524000"/>
            <a:ext cx="533400" cy="609600"/>
          </a:xfrm>
          <a:custGeom>
            <a:avLst/>
            <a:gdLst/>
            <a:ahLst/>
            <a:cxnLst/>
            <a:rect l="l" t="t" r="r" b="b"/>
            <a:pathLst>
              <a:path w="533400" h="609600">
                <a:moveTo>
                  <a:pt x="266700" y="0"/>
                </a:moveTo>
                <a:lnTo>
                  <a:pt x="223433" y="3990"/>
                </a:lnTo>
                <a:lnTo>
                  <a:pt x="182392" y="15544"/>
                </a:lnTo>
                <a:lnTo>
                  <a:pt x="144124" y="34032"/>
                </a:lnTo>
                <a:lnTo>
                  <a:pt x="109179" y="58826"/>
                </a:lnTo>
                <a:lnTo>
                  <a:pt x="78104" y="89296"/>
                </a:lnTo>
                <a:lnTo>
                  <a:pt x="51450" y="124815"/>
                </a:lnTo>
                <a:lnTo>
                  <a:pt x="29763" y="164753"/>
                </a:lnTo>
                <a:lnTo>
                  <a:pt x="13594" y="208483"/>
                </a:lnTo>
                <a:lnTo>
                  <a:pt x="3489" y="255374"/>
                </a:lnTo>
                <a:lnTo>
                  <a:pt x="0" y="304800"/>
                </a:lnTo>
                <a:lnTo>
                  <a:pt x="883" y="329790"/>
                </a:lnTo>
                <a:lnTo>
                  <a:pt x="7749" y="378027"/>
                </a:lnTo>
                <a:lnTo>
                  <a:pt x="20955" y="423416"/>
                </a:lnTo>
                <a:lnTo>
                  <a:pt x="39951" y="465328"/>
                </a:lnTo>
                <a:lnTo>
                  <a:pt x="64190" y="503135"/>
                </a:lnTo>
                <a:lnTo>
                  <a:pt x="93124" y="536208"/>
                </a:lnTo>
                <a:lnTo>
                  <a:pt x="126202" y="563919"/>
                </a:lnTo>
                <a:lnTo>
                  <a:pt x="162877" y="585638"/>
                </a:lnTo>
                <a:lnTo>
                  <a:pt x="202600" y="600738"/>
                </a:lnTo>
                <a:lnTo>
                  <a:pt x="244822" y="608589"/>
                </a:lnTo>
                <a:lnTo>
                  <a:pt x="266700" y="609600"/>
                </a:lnTo>
                <a:lnTo>
                  <a:pt x="288559" y="608589"/>
                </a:lnTo>
                <a:lnTo>
                  <a:pt x="330758" y="600738"/>
                </a:lnTo>
                <a:lnTo>
                  <a:pt x="370468" y="585638"/>
                </a:lnTo>
                <a:lnTo>
                  <a:pt x="407141" y="563919"/>
                </a:lnTo>
                <a:lnTo>
                  <a:pt x="440224" y="536208"/>
                </a:lnTo>
                <a:lnTo>
                  <a:pt x="469166" y="503135"/>
                </a:lnTo>
                <a:lnTo>
                  <a:pt x="493418" y="465328"/>
                </a:lnTo>
                <a:lnTo>
                  <a:pt x="512427" y="423416"/>
                </a:lnTo>
                <a:lnTo>
                  <a:pt x="525643" y="378027"/>
                </a:lnTo>
                <a:lnTo>
                  <a:pt x="532515" y="329790"/>
                </a:lnTo>
                <a:lnTo>
                  <a:pt x="533400" y="304800"/>
                </a:lnTo>
                <a:lnTo>
                  <a:pt x="532515" y="279809"/>
                </a:lnTo>
                <a:lnTo>
                  <a:pt x="525643" y="231572"/>
                </a:lnTo>
                <a:lnTo>
                  <a:pt x="512427" y="186183"/>
                </a:lnTo>
                <a:lnTo>
                  <a:pt x="493418" y="144271"/>
                </a:lnTo>
                <a:lnTo>
                  <a:pt x="469166" y="106464"/>
                </a:lnTo>
                <a:lnTo>
                  <a:pt x="440224" y="73391"/>
                </a:lnTo>
                <a:lnTo>
                  <a:pt x="407141" y="45680"/>
                </a:lnTo>
                <a:lnTo>
                  <a:pt x="370468" y="23961"/>
                </a:lnTo>
                <a:lnTo>
                  <a:pt x="330758" y="8861"/>
                </a:lnTo>
                <a:lnTo>
                  <a:pt x="288559" y="1010"/>
                </a:lnTo>
                <a:lnTo>
                  <a:pt x="266700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70292" y="1524000"/>
            <a:ext cx="533400" cy="609600"/>
          </a:xfrm>
          <a:custGeom>
            <a:avLst/>
            <a:gdLst/>
            <a:ahLst/>
            <a:cxnLst/>
            <a:rect l="l" t="t" r="r" b="b"/>
            <a:pathLst>
              <a:path w="533400" h="609600">
                <a:moveTo>
                  <a:pt x="0" y="304800"/>
                </a:moveTo>
                <a:lnTo>
                  <a:pt x="3489" y="255374"/>
                </a:lnTo>
                <a:lnTo>
                  <a:pt x="13594" y="208483"/>
                </a:lnTo>
                <a:lnTo>
                  <a:pt x="29763" y="164753"/>
                </a:lnTo>
                <a:lnTo>
                  <a:pt x="51450" y="124815"/>
                </a:lnTo>
                <a:lnTo>
                  <a:pt x="78104" y="89296"/>
                </a:lnTo>
                <a:lnTo>
                  <a:pt x="109179" y="58826"/>
                </a:lnTo>
                <a:lnTo>
                  <a:pt x="144124" y="34032"/>
                </a:lnTo>
                <a:lnTo>
                  <a:pt x="182392" y="15544"/>
                </a:lnTo>
                <a:lnTo>
                  <a:pt x="223433" y="3990"/>
                </a:lnTo>
                <a:lnTo>
                  <a:pt x="266700" y="0"/>
                </a:lnTo>
                <a:lnTo>
                  <a:pt x="288559" y="1010"/>
                </a:lnTo>
                <a:lnTo>
                  <a:pt x="309935" y="3990"/>
                </a:lnTo>
                <a:lnTo>
                  <a:pt x="350958" y="15544"/>
                </a:lnTo>
                <a:lnTo>
                  <a:pt x="389219" y="34032"/>
                </a:lnTo>
                <a:lnTo>
                  <a:pt x="424165" y="58826"/>
                </a:lnTo>
                <a:lnTo>
                  <a:pt x="455247" y="89296"/>
                </a:lnTo>
                <a:lnTo>
                  <a:pt x="481913" y="124815"/>
                </a:lnTo>
                <a:lnTo>
                  <a:pt x="503612" y="164753"/>
                </a:lnTo>
                <a:lnTo>
                  <a:pt x="519793" y="208483"/>
                </a:lnTo>
                <a:lnTo>
                  <a:pt x="529906" y="255374"/>
                </a:lnTo>
                <a:lnTo>
                  <a:pt x="533400" y="304800"/>
                </a:lnTo>
                <a:lnTo>
                  <a:pt x="529906" y="354225"/>
                </a:lnTo>
                <a:lnTo>
                  <a:pt x="519793" y="401116"/>
                </a:lnTo>
                <a:lnTo>
                  <a:pt x="503612" y="444846"/>
                </a:lnTo>
                <a:lnTo>
                  <a:pt x="481913" y="484784"/>
                </a:lnTo>
                <a:lnTo>
                  <a:pt x="455247" y="520303"/>
                </a:lnTo>
                <a:lnTo>
                  <a:pt x="424165" y="550773"/>
                </a:lnTo>
                <a:lnTo>
                  <a:pt x="389219" y="575567"/>
                </a:lnTo>
                <a:lnTo>
                  <a:pt x="350958" y="594055"/>
                </a:lnTo>
                <a:lnTo>
                  <a:pt x="309935" y="605609"/>
                </a:lnTo>
                <a:lnTo>
                  <a:pt x="266700" y="609600"/>
                </a:lnTo>
                <a:lnTo>
                  <a:pt x="244822" y="608589"/>
                </a:lnTo>
                <a:lnTo>
                  <a:pt x="223433" y="605609"/>
                </a:lnTo>
                <a:lnTo>
                  <a:pt x="182392" y="594055"/>
                </a:lnTo>
                <a:lnTo>
                  <a:pt x="144124" y="575567"/>
                </a:lnTo>
                <a:lnTo>
                  <a:pt x="109179" y="550773"/>
                </a:lnTo>
                <a:lnTo>
                  <a:pt x="78104" y="520303"/>
                </a:lnTo>
                <a:lnTo>
                  <a:pt x="51450" y="484784"/>
                </a:lnTo>
                <a:lnTo>
                  <a:pt x="29763" y="444846"/>
                </a:lnTo>
                <a:lnTo>
                  <a:pt x="13594" y="401116"/>
                </a:lnTo>
                <a:lnTo>
                  <a:pt x="3489" y="354225"/>
                </a:lnTo>
                <a:lnTo>
                  <a:pt x="0" y="304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94325" y="3525265"/>
            <a:ext cx="533400" cy="609600"/>
          </a:xfrm>
          <a:custGeom>
            <a:avLst/>
            <a:gdLst/>
            <a:ahLst/>
            <a:cxnLst/>
            <a:rect l="l" t="t" r="r" b="b"/>
            <a:pathLst>
              <a:path w="533400" h="609600">
                <a:moveTo>
                  <a:pt x="266700" y="0"/>
                </a:moveTo>
                <a:lnTo>
                  <a:pt x="223433" y="3990"/>
                </a:lnTo>
                <a:lnTo>
                  <a:pt x="182392" y="15544"/>
                </a:lnTo>
                <a:lnTo>
                  <a:pt x="144124" y="34032"/>
                </a:lnTo>
                <a:lnTo>
                  <a:pt x="109179" y="58826"/>
                </a:lnTo>
                <a:lnTo>
                  <a:pt x="78104" y="89296"/>
                </a:lnTo>
                <a:lnTo>
                  <a:pt x="51450" y="124815"/>
                </a:lnTo>
                <a:lnTo>
                  <a:pt x="29763" y="164753"/>
                </a:lnTo>
                <a:lnTo>
                  <a:pt x="13594" y="208483"/>
                </a:lnTo>
                <a:lnTo>
                  <a:pt x="3489" y="255374"/>
                </a:lnTo>
                <a:lnTo>
                  <a:pt x="0" y="304800"/>
                </a:lnTo>
                <a:lnTo>
                  <a:pt x="883" y="329807"/>
                </a:lnTo>
                <a:lnTo>
                  <a:pt x="7749" y="378068"/>
                </a:lnTo>
                <a:lnTo>
                  <a:pt x="20954" y="423469"/>
                </a:lnTo>
                <a:lnTo>
                  <a:pt x="39951" y="465384"/>
                </a:lnTo>
                <a:lnTo>
                  <a:pt x="64190" y="503187"/>
                </a:lnTo>
                <a:lnTo>
                  <a:pt x="93124" y="536251"/>
                </a:lnTo>
                <a:lnTo>
                  <a:pt x="126202" y="563949"/>
                </a:lnTo>
                <a:lnTo>
                  <a:pt x="162877" y="585656"/>
                </a:lnTo>
                <a:lnTo>
                  <a:pt x="202600" y="600745"/>
                </a:lnTo>
                <a:lnTo>
                  <a:pt x="244822" y="608590"/>
                </a:lnTo>
                <a:lnTo>
                  <a:pt x="266700" y="609600"/>
                </a:lnTo>
                <a:lnTo>
                  <a:pt x="288577" y="608590"/>
                </a:lnTo>
                <a:lnTo>
                  <a:pt x="330799" y="600745"/>
                </a:lnTo>
                <a:lnTo>
                  <a:pt x="370522" y="585656"/>
                </a:lnTo>
                <a:lnTo>
                  <a:pt x="407197" y="563949"/>
                </a:lnTo>
                <a:lnTo>
                  <a:pt x="440275" y="536251"/>
                </a:lnTo>
                <a:lnTo>
                  <a:pt x="469209" y="503187"/>
                </a:lnTo>
                <a:lnTo>
                  <a:pt x="493448" y="465384"/>
                </a:lnTo>
                <a:lnTo>
                  <a:pt x="512445" y="423469"/>
                </a:lnTo>
                <a:lnTo>
                  <a:pt x="525650" y="378068"/>
                </a:lnTo>
                <a:lnTo>
                  <a:pt x="532516" y="329807"/>
                </a:lnTo>
                <a:lnTo>
                  <a:pt x="533400" y="304800"/>
                </a:lnTo>
                <a:lnTo>
                  <a:pt x="532516" y="279809"/>
                </a:lnTo>
                <a:lnTo>
                  <a:pt x="525650" y="231572"/>
                </a:lnTo>
                <a:lnTo>
                  <a:pt x="512445" y="186183"/>
                </a:lnTo>
                <a:lnTo>
                  <a:pt x="493448" y="144271"/>
                </a:lnTo>
                <a:lnTo>
                  <a:pt x="469209" y="106464"/>
                </a:lnTo>
                <a:lnTo>
                  <a:pt x="440275" y="73391"/>
                </a:lnTo>
                <a:lnTo>
                  <a:pt x="407197" y="45680"/>
                </a:lnTo>
                <a:lnTo>
                  <a:pt x="370522" y="23961"/>
                </a:lnTo>
                <a:lnTo>
                  <a:pt x="330799" y="8861"/>
                </a:lnTo>
                <a:lnTo>
                  <a:pt x="288577" y="1010"/>
                </a:lnTo>
                <a:lnTo>
                  <a:pt x="266700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94325" y="3525265"/>
            <a:ext cx="533400" cy="609600"/>
          </a:xfrm>
          <a:custGeom>
            <a:avLst/>
            <a:gdLst/>
            <a:ahLst/>
            <a:cxnLst/>
            <a:rect l="l" t="t" r="r" b="b"/>
            <a:pathLst>
              <a:path w="533400" h="609600">
                <a:moveTo>
                  <a:pt x="0" y="304800"/>
                </a:moveTo>
                <a:lnTo>
                  <a:pt x="3489" y="255374"/>
                </a:lnTo>
                <a:lnTo>
                  <a:pt x="13594" y="208483"/>
                </a:lnTo>
                <a:lnTo>
                  <a:pt x="29763" y="164753"/>
                </a:lnTo>
                <a:lnTo>
                  <a:pt x="51450" y="124815"/>
                </a:lnTo>
                <a:lnTo>
                  <a:pt x="78104" y="89296"/>
                </a:lnTo>
                <a:lnTo>
                  <a:pt x="109179" y="58826"/>
                </a:lnTo>
                <a:lnTo>
                  <a:pt x="144124" y="34032"/>
                </a:lnTo>
                <a:lnTo>
                  <a:pt x="182392" y="15544"/>
                </a:lnTo>
                <a:lnTo>
                  <a:pt x="223433" y="3990"/>
                </a:lnTo>
                <a:lnTo>
                  <a:pt x="266700" y="0"/>
                </a:lnTo>
                <a:lnTo>
                  <a:pt x="288577" y="1010"/>
                </a:lnTo>
                <a:lnTo>
                  <a:pt x="309966" y="3990"/>
                </a:lnTo>
                <a:lnTo>
                  <a:pt x="351007" y="15544"/>
                </a:lnTo>
                <a:lnTo>
                  <a:pt x="389275" y="34032"/>
                </a:lnTo>
                <a:lnTo>
                  <a:pt x="424220" y="58826"/>
                </a:lnTo>
                <a:lnTo>
                  <a:pt x="455295" y="89296"/>
                </a:lnTo>
                <a:lnTo>
                  <a:pt x="481949" y="124815"/>
                </a:lnTo>
                <a:lnTo>
                  <a:pt x="503636" y="164753"/>
                </a:lnTo>
                <a:lnTo>
                  <a:pt x="519805" y="208483"/>
                </a:lnTo>
                <a:lnTo>
                  <a:pt x="529910" y="255374"/>
                </a:lnTo>
                <a:lnTo>
                  <a:pt x="533400" y="304800"/>
                </a:lnTo>
                <a:lnTo>
                  <a:pt x="529910" y="354256"/>
                </a:lnTo>
                <a:lnTo>
                  <a:pt x="519805" y="401165"/>
                </a:lnTo>
                <a:lnTo>
                  <a:pt x="503636" y="444902"/>
                </a:lnTo>
                <a:lnTo>
                  <a:pt x="481949" y="484839"/>
                </a:lnTo>
                <a:lnTo>
                  <a:pt x="455295" y="520350"/>
                </a:lnTo>
                <a:lnTo>
                  <a:pt x="424220" y="550810"/>
                </a:lnTo>
                <a:lnTo>
                  <a:pt x="389275" y="575591"/>
                </a:lnTo>
                <a:lnTo>
                  <a:pt x="351007" y="594067"/>
                </a:lnTo>
                <a:lnTo>
                  <a:pt x="309966" y="605612"/>
                </a:lnTo>
                <a:lnTo>
                  <a:pt x="266700" y="609600"/>
                </a:lnTo>
                <a:lnTo>
                  <a:pt x="244822" y="608590"/>
                </a:lnTo>
                <a:lnTo>
                  <a:pt x="223433" y="605612"/>
                </a:lnTo>
                <a:lnTo>
                  <a:pt x="182392" y="594067"/>
                </a:lnTo>
                <a:lnTo>
                  <a:pt x="144124" y="575591"/>
                </a:lnTo>
                <a:lnTo>
                  <a:pt x="109179" y="550810"/>
                </a:lnTo>
                <a:lnTo>
                  <a:pt x="78104" y="520350"/>
                </a:lnTo>
                <a:lnTo>
                  <a:pt x="51450" y="484839"/>
                </a:lnTo>
                <a:lnTo>
                  <a:pt x="29763" y="444902"/>
                </a:lnTo>
                <a:lnTo>
                  <a:pt x="13594" y="401165"/>
                </a:lnTo>
                <a:lnTo>
                  <a:pt x="3489" y="354256"/>
                </a:lnTo>
                <a:lnTo>
                  <a:pt x="0" y="304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82432" y="3551301"/>
            <a:ext cx="533400" cy="609600"/>
          </a:xfrm>
          <a:custGeom>
            <a:avLst/>
            <a:gdLst/>
            <a:ahLst/>
            <a:cxnLst/>
            <a:rect l="l" t="t" r="r" b="b"/>
            <a:pathLst>
              <a:path w="533400" h="609600">
                <a:moveTo>
                  <a:pt x="266700" y="0"/>
                </a:moveTo>
                <a:lnTo>
                  <a:pt x="223433" y="3987"/>
                </a:lnTo>
                <a:lnTo>
                  <a:pt x="182392" y="15532"/>
                </a:lnTo>
                <a:lnTo>
                  <a:pt x="144124" y="34008"/>
                </a:lnTo>
                <a:lnTo>
                  <a:pt x="109179" y="58789"/>
                </a:lnTo>
                <a:lnTo>
                  <a:pt x="78104" y="89249"/>
                </a:lnTo>
                <a:lnTo>
                  <a:pt x="51450" y="124760"/>
                </a:lnTo>
                <a:lnTo>
                  <a:pt x="29763" y="164697"/>
                </a:lnTo>
                <a:lnTo>
                  <a:pt x="13594" y="208434"/>
                </a:lnTo>
                <a:lnTo>
                  <a:pt x="3489" y="255343"/>
                </a:lnTo>
                <a:lnTo>
                  <a:pt x="0" y="304800"/>
                </a:lnTo>
                <a:lnTo>
                  <a:pt x="883" y="329790"/>
                </a:lnTo>
                <a:lnTo>
                  <a:pt x="7749" y="378027"/>
                </a:lnTo>
                <a:lnTo>
                  <a:pt x="20954" y="423416"/>
                </a:lnTo>
                <a:lnTo>
                  <a:pt x="39951" y="465328"/>
                </a:lnTo>
                <a:lnTo>
                  <a:pt x="64190" y="503135"/>
                </a:lnTo>
                <a:lnTo>
                  <a:pt x="93124" y="536208"/>
                </a:lnTo>
                <a:lnTo>
                  <a:pt x="126202" y="563919"/>
                </a:lnTo>
                <a:lnTo>
                  <a:pt x="162877" y="585638"/>
                </a:lnTo>
                <a:lnTo>
                  <a:pt x="202600" y="600738"/>
                </a:lnTo>
                <a:lnTo>
                  <a:pt x="244822" y="608589"/>
                </a:lnTo>
                <a:lnTo>
                  <a:pt x="266700" y="609600"/>
                </a:lnTo>
                <a:lnTo>
                  <a:pt x="288577" y="608589"/>
                </a:lnTo>
                <a:lnTo>
                  <a:pt x="330799" y="600738"/>
                </a:lnTo>
                <a:lnTo>
                  <a:pt x="370522" y="585638"/>
                </a:lnTo>
                <a:lnTo>
                  <a:pt x="407197" y="563919"/>
                </a:lnTo>
                <a:lnTo>
                  <a:pt x="440275" y="536208"/>
                </a:lnTo>
                <a:lnTo>
                  <a:pt x="469209" y="503135"/>
                </a:lnTo>
                <a:lnTo>
                  <a:pt x="493448" y="465328"/>
                </a:lnTo>
                <a:lnTo>
                  <a:pt x="512445" y="423416"/>
                </a:lnTo>
                <a:lnTo>
                  <a:pt x="525650" y="378027"/>
                </a:lnTo>
                <a:lnTo>
                  <a:pt x="532516" y="329790"/>
                </a:lnTo>
                <a:lnTo>
                  <a:pt x="533400" y="304800"/>
                </a:lnTo>
                <a:lnTo>
                  <a:pt x="532516" y="279792"/>
                </a:lnTo>
                <a:lnTo>
                  <a:pt x="525650" y="231531"/>
                </a:lnTo>
                <a:lnTo>
                  <a:pt x="512444" y="186130"/>
                </a:lnTo>
                <a:lnTo>
                  <a:pt x="493448" y="144215"/>
                </a:lnTo>
                <a:lnTo>
                  <a:pt x="469209" y="106412"/>
                </a:lnTo>
                <a:lnTo>
                  <a:pt x="440275" y="73348"/>
                </a:lnTo>
                <a:lnTo>
                  <a:pt x="407197" y="45650"/>
                </a:lnTo>
                <a:lnTo>
                  <a:pt x="370522" y="23943"/>
                </a:lnTo>
                <a:lnTo>
                  <a:pt x="330799" y="8854"/>
                </a:lnTo>
                <a:lnTo>
                  <a:pt x="288577" y="1009"/>
                </a:lnTo>
                <a:lnTo>
                  <a:pt x="266700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782432" y="3551301"/>
            <a:ext cx="533400" cy="609600"/>
          </a:xfrm>
          <a:custGeom>
            <a:avLst/>
            <a:gdLst/>
            <a:ahLst/>
            <a:cxnLst/>
            <a:rect l="l" t="t" r="r" b="b"/>
            <a:pathLst>
              <a:path w="533400" h="609600">
                <a:moveTo>
                  <a:pt x="0" y="304800"/>
                </a:moveTo>
                <a:lnTo>
                  <a:pt x="3489" y="255343"/>
                </a:lnTo>
                <a:lnTo>
                  <a:pt x="13594" y="208434"/>
                </a:lnTo>
                <a:lnTo>
                  <a:pt x="29763" y="164697"/>
                </a:lnTo>
                <a:lnTo>
                  <a:pt x="51450" y="124760"/>
                </a:lnTo>
                <a:lnTo>
                  <a:pt x="78104" y="89249"/>
                </a:lnTo>
                <a:lnTo>
                  <a:pt x="109179" y="58789"/>
                </a:lnTo>
                <a:lnTo>
                  <a:pt x="144124" y="34008"/>
                </a:lnTo>
                <a:lnTo>
                  <a:pt x="182392" y="15532"/>
                </a:lnTo>
                <a:lnTo>
                  <a:pt x="223433" y="3987"/>
                </a:lnTo>
                <a:lnTo>
                  <a:pt x="266700" y="0"/>
                </a:lnTo>
                <a:lnTo>
                  <a:pt x="288577" y="1009"/>
                </a:lnTo>
                <a:lnTo>
                  <a:pt x="309966" y="3987"/>
                </a:lnTo>
                <a:lnTo>
                  <a:pt x="351007" y="15532"/>
                </a:lnTo>
                <a:lnTo>
                  <a:pt x="389275" y="34008"/>
                </a:lnTo>
                <a:lnTo>
                  <a:pt x="424220" y="58789"/>
                </a:lnTo>
                <a:lnTo>
                  <a:pt x="455295" y="89249"/>
                </a:lnTo>
                <a:lnTo>
                  <a:pt x="481949" y="124760"/>
                </a:lnTo>
                <a:lnTo>
                  <a:pt x="503636" y="164697"/>
                </a:lnTo>
                <a:lnTo>
                  <a:pt x="519805" y="208434"/>
                </a:lnTo>
                <a:lnTo>
                  <a:pt x="529910" y="255343"/>
                </a:lnTo>
                <a:lnTo>
                  <a:pt x="533400" y="304800"/>
                </a:lnTo>
                <a:lnTo>
                  <a:pt x="529910" y="354225"/>
                </a:lnTo>
                <a:lnTo>
                  <a:pt x="519805" y="401116"/>
                </a:lnTo>
                <a:lnTo>
                  <a:pt x="503636" y="444846"/>
                </a:lnTo>
                <a:lnTo>
                  <a:pt x="481949" y="484784"/>
                </a:lnTo>
                <a:lnTo>
                  <a:pt x="455295" y="520303"/>
                </a:lnTo>
                <a:lnTo>
                  <a:pt x="424220" y="550773"/>
                </a:lnTo>
                <a:lnTo>
                  <a:pt x="389275" y="575567"/>
                </a:lnTo>
                <a:lnTo>
                  <a:pt x="351007" y="594055"/>
                </a:lnTo>
                <a:lnTo>
                  <a:pt x="309966" y="605609"/>
                </a:lnTo>
                <a:lnTo>
                  <a:pt x="266700" y="609600"/>
                </a:lnTo>
                <a:lnTo>
                  <a:pt x="244822" y="608589"/>
                </a:lnTo>
                <a:lnTo>
                  <a:pt x="223433" y="605609"/>
                </a:lnTo>
                <a:lnTo>
                  <a:pt x="182392" y="594055"/>
                </a:lnTo>
                <a:lnTo>
                  <a:pt x="144124" y="575567"/>
                </a:lnTo>
                <a:lnTo>
                  <a:pt x="109179" y="550773"/>
                </a:lnTo>
                <a:lnTo>
                  <a:pt x="78104" y="520303"/>
                </a:lnTo>
                <a:lnTo>
                  <a:pt x="51450" y="484784"/>
                </a:lnTo>
                <a:lnTo>
                  <a:pt x="29763" y="444846"/>
                </a:lnTo>
                <a:lnTo>
                  <a:pt x="13594" y="401116"/>
                </a:lnTo>
                <a:lnTo>
                  <a:pt x="3489" y="354225"/>
                </a:lnTo>
                <a:lnTo>
                  <a:pt x="0" y="304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05400" y="1447800"/>
            <a:ext cx="3343402" cy="26984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233796" y="1631940"/>
            <a:ext cx="330835" cy="4832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>
                <a:latin typeface="Arial"/>
                <a:cs typeface="Arial"/>
              </a:rPr>
              <a:t>P</a:t>
            </a:r>
            <a:endParaRPr sz="3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16869" y="1631940"/>
            <a:ext cx="755015" cy="4832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>
                <a:latin typeface="Arial"/>
                <a:cs typeface="Arial"/>
              </a:rPr>
              <a:t>P</a:t>
            </a:r>
            <a:r>
              <a:rPr sz="3600" b="1" spc="-65" dirty="0"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endParaRPr sz="3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108828" y="3644120"/>
            <a:ext cx="753110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sz="3600" b="1" spc="-8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P</a:t>
            </a:r>
            <a:endParaRPr sz="3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469885" y="3644120"/>
            <a:ext cx="1177925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dirty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sz="3600" b="1" spc="-7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P</a:t>
            </a:r>
            <a:r>
              <a:rPr sz="3600" b="1" spc="-70" dirty="0"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endParaRPr sz="3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328028" y="2003400"/>
            <a:ext cx="478155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i="1" spc="-5" dirty="0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sz="3150" spc="15" baseline="-21164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endParaRPr sz="3150" baseline="-21164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404228" y="4162520"/>
            <a:ext cx="659765" cy="507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704"/>
              </a:lnSpc>
            </a:pPr>
            <a:r>
              <a:rPr sz="4800" i="1" spc="-7" baseline="13888" dirty="0">
                <a:solidFill>
                  <a:srgbClr val="0000FF"/>
                </a:solidFill>
                <a:latin typeface="Arial"/>
                <a:cs typeface="Arial"/>
              </a:rPr>
              <a:t>K</a:t>
            </a:r>
            <a:r>
              <a:rPr sz="2100" spc="10" dirty="0">
                <a:solidFill>
                  <a:srgbClr val="0000FF"/>
                </a:solidFill>
                <a:latin typeface="Arial"/>
                <a:cs typeface="Arial"/>
              </a:rPr>
              <a:t>YX</a:t>
            </a:r>
            <a:endParaRPr sz="2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166609" y="2561819"/>
            <a:ext cx="659765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704"/>
              </a:lnSpc>
            </a:pPr>
            <a:r>
              <a:rPr sz="4800" i="1" spc="-7" baseline="13888" dirty="0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sz="2100" spc="10" dirty="0">
                <a:solidFill>
                  <a:srgbClr val="FF0000"/>
                </a:solidFill>
                <a:latin typeface="Arial"/>
                <a:cs typeface="Arial"/>
              </a:rPr>
              <a:t>XY</a:t>
            </a:r>
            <a:endParaRPr sz="2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575175" y="2561819"/>
            <a:ext cx="478155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i="1" spc="-5" dirty="0">
                <a:solidFill>
                  <a:srgbClr val="0000FF"/>
                </a:solidFill>
                <a:latin typeface="Arial"/>
                <a:cs typeface="Arial"/>
              </a:rPr>
              <a:t>K</a:t>
            </a:r>
            <a:r>
              <a:rPr sz="3150" spc="15" baseline="-21164" dirty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endParaRPr sz="3150" baseline="-21164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07340" y="388016"/>
            <a:ext cx="418401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185" dirty="0">
                <a:solidFill>
                  <a:srgbClr val="344E92"/>
                </a:solidFill>
                <a:latin typeface="Arial"/>
                <a:cs typeface="Arial"/>
              </a:rPr>
              <a:t>T</a:t>
            </a:r>
            <a:r>
              <a:rPr sz="2400" b="1" dirty="0">
                <a:solidFill>
                  <a:srgbClr val="344E92"/>
                </a:solidFill>
                <a:latin typeface="Arial"/>
                <a:cs typeface="Arial"/>
              </a:rPr>
              <a:t>ermodinamikai</a:t>
            </a:r>
            <a:r>
              <a:rPr sz="2400" b="1" spc="-15" dirty="0">
                <a:solidFill>
                  <a:srgbClr val="344E92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44E92"/>
                </a:solidFill>
                <a:latin typeface="Arial"/>
                <a:cs typeface="Arial"/>
              </a:rPr>
              <a:t>ka</a:t>
            </a:r>
            <a:r>
              <a:rPr sz="2400" b="1" spc="-10" dirty="0">
                <a:solidFill>
                  <a:srgbClr val="344E92"/>
                </a:solidFill>
                <a:latin typeface="Arial"/>
                <a:cs typeface="Arial"/>
              </a:rPr>
              <a:t>p</a:t>
            </a:r>
            <a:r>
              <a:rPr sz="2400" b="1" dirty="0">
                <a:solidFill>
                  <a:srgbClr val="344E92"/>
                </a:solidFill>
                <a:latin typeface="Arial"/>
                <a:cs typeface="Arial"/>
              </a:rPr>
              <a:t>cs</a:t>
            </a:r>
            <a:r>
              <a:rPr sz="2400" b="1" spc="-10" dirty="0">
                <a:solidFill>
                  <a:srgbClr val="344E92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344E92"/>
                </a:solidFill>
                <a:latin typeface="Arial"/>
                <a:cs typeface="Arial"/>
              </a:rPr>
              <a:t>l</a:t>
            </a:r>
            <a:r>
              <a:rPr sz="2400" b="1" spc="5" dirty="0">
                <a:solidFill>
                  <a:srgbClr val="344E92"/>
                </a:solidFill>
                <a:latin typeface="Arial"/>
                <a:cs typeface="Arial"/>
              </a:rPr>
              <a:t>t</a:t>
            </a:r>
            <a:r>
              <a:rPr sz="2400" b="1" dirty="0">
                <a:solidFill>
                  <a:srgbClr val="344E92"/>
                </a:solidFill>
                <a:latin typeface="Arial"/>
                <a:cs typeface="Arial"/>
              </a:rPr>
              <a:t>ság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83540" y="1205323"/>
            <a:ext cx="1704339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ME</a:t>
            </a:r>
            <a:r>
              <a:rPr sz="1600" b="1" spc="-25" dirty="0">
                <a:solidFill>
                  <a:srgbClr val="FF0000"/>
                </a:solidFill>
                <a:latin typeface="Arial"/>
                <a:cs typeface="Arial"/>
              </a:rPr>
              <a:t>G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JEGYZÉSEK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96240" y="1729485"/>
            <a:ext cx="140207" cy="1417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96240" y="2217166"/>
            <a:ext cx="140207" cy="1417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14400" y="3408426"/>
            <a:ext cx="3276600" cy="29161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64895" y="1693257"/>
            <a:ext cx="3409315" cy="18004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spc="-15" dirty="0">
                <a:latin typeface="Arial"/>
                <a:cs typeface="Arial"/>
              </a:rPr>
              <a:t>Ha X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és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Y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azono</a:t>
            </a:r>
            <a:r>
              <a:rPr sz="1600" spc="-5" dirty="0">
                <a:latin typeface="Arial"/>
                <a:cs typeface="Arial"/>
              </a:rPr>
              <a:t>s: </a:t>
            </a:r>
            <a:r>
              <a:rPr sz="1600" spc="-10" dirty="0">
                <a:latin typeface="Arial"/>
                <a:cs typeface="Arial"/>
              </a:rPr>
              <a:t>kap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soltság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= kooperativitás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(nin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s,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negatí</a:t>
            </a:r>
            <a:r>
              <a:rPr sz="1600" spc="-125" dirty="0">
                <a:latin typeface="Arial"/>
                <a:cs typeface="Arial"/>
              </a:rPr>
              <a:t>v</a:t>
            </a:r>
            <a:r>
              <a:rPr sz="1600" spc="-5" dirty="0">
                <a:latin typeface="Arial"/>
                <a:cs typeface="Arial"/>
              </a:rPr>
              <a:t>,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po</a:t>
            </a:r>
            <a:r>
              <a:rPr sz="1600" spc="-5" dirty="0">
                <a:latin typeface="Arial"/>
                <a:cs typeface="Arial"/>
              </a:rPr>
              <a:t>z</a:t>
            </a:r>
            <a:r>
              <a:rPr sz="1600" spc="-10" dirty="0">
                <a:latin typeface="Arial"/>
                <a:cs typeface="Arial"/>
              </a:rPr>
              <a:t>itív)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i="1" spc="-15" dirty="0">
                <a:latin typeface="Arial"/>
                <a:cs typeface="Arial"/>
              </a:rPr>
              <a:t>K</a:t>
            </a:r>
            <a:r>
              <a:rPr sz="1575" spc="15" baseline="-21164" dirty="0">
                <a:latin typeface="Arial"/>
                <a:cs typeface="Arial"/>
              </a:rPr>
              <a:t>X</a:t>
            </a:r>
            <a:r>
              <a:rPr sz="1600" spc="-15" dirty="0">
                <a:latin typeface="Arial"/>
                <a:cs typeface="Arial"/>
              </a:rPr>
              <a:t>-</a:t>
            </a:r>
            <a:r>
              <a:rPr sz="1600" spc="-10" dirty="0">
                <a:latin typeface="Arial"/>
                <a:cs typeface="Arial"/>
              </a:rPr>
              <a:t>nek és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i="1" spc="-15" dirty="0">
                <a:latin typeface="Arial"/>
                <a:cs typeface="Arial"/>
              </a:rPr>
              <a:t>K</a:t>
            </a:r>
            <a:r>
              <a:rPr sz="1575" spc="-165" baseline="-21164" dirty="0">
                <a:latin typeface="Arial"/>
                <a:cs typeface="Arial"/>
              </a:rPr>
              <a:t>Y</a:t>
            </a:r>
            <a:r>
              <a:rPr sz="1600" spc="-15" dirty="0">
                <a:latin typeface="Arial"/>
                <a:cs typeface="Arial"/>
              </a:rPr>
              <a:t>-</a:t>
            </a:r>
            <a:r>
              <a:rPr sz="1600" spc="-10" dirty="0">
                <a:latin typeface="Arial"/>
                <a:cs typeface="Arial"/>
              </a:rPr>
              <a:t>nak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nem</a:t>
            </a:r>
            <a:r>
              <a:rPr sz="1600" spc="-5" dirty="0">
                <a:latin typeface="Arial"/>
                <a:cs typeface="Arial"/>
              </a:rPr>
              <a:t> k</a:t>
            </a:r>
            <a:r>
              <a:rPr sz="1600" spc="-10" dirty="0">
                <a:latin typeface="Arial"/>
                <a:cs typeface="Arial"/>
              </a:rPr>
              <a:t>ell feltétlenül kötődé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sel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járnia (</a:t>
            </a:r>
            <a:r>
              <a:rPr sz="1600" b="1" u="sng" spc="-10" dirty="0">
                <a:latin typeface="Arial"/>
                <a:cs typeface="Arial"/>
              </a:rPr>
              <a:t>el</a:t>
            </a:r>
            <a:r>
              <a:rPr sz="1600" b="1" u="sng" spc="-5" dirty="0">
                <a:latin typeface="Arial"/>
                <a:cs typeface="Arial"/>
              </a:rPr>
              <a:t>s</a:t>
            </a:r>
            <a:r>
              <a:rPr sz="1600" b="1" u="sng" spc="-10" dirty="0">
                <a:latin typeface="Arial"/>
                <a:cs typeface="Arial"/>
              </a:rPr>
              <a:t>őrendű sze</a:t>
            </a:r>
            <a:r>
              <a:rPr sz="1600" b="1" u="sng" spc="-15" dirty="0">
                <a:latin typeface="Arial"/>
                <a:cs typeface="Arial"/>
              </a:rPr>
              <a:t>r</a:t>
            </a:r>
            <a:r>
              <a:rPr sz="1600" b="1" u="sng" spc="-10" dirty="0">
                <a:latin typeface="Arial"/>
                <a:cs typeface="Arial"/>
              </a:rPr>
              <a:t>kezet</a:t>
            </a:r>
            <a:r>
              <a:rPr sz="1600" b="1" u="sng" spc="-5" dirty="0">
                <a:latin typeface="Arial"/>
                <a:cs typeface="Arial"/>
              </a:rPr>
              <a:t>v</a:t>
            </a:r>
            <a:r>
              <a:rPr sz="1600" b="1" u="sng" spc="-10" dirty="0">
                <a:latin typeface="Arial"/>
                <a:cs typeface="Arial"/>
              </a:rPr>
              <a:t>álto</a:t>
            </a:r>
            <a:r>
              <a:rPr sz="1600" b="1" u="sng" spc="-5" dirty="0">
                <a:latin typeface="Arial"/>
                <a:cs typeface="Arial"/>
              </a:rPr>
              <a:t>z</a:t>
            </a:r>
            <a:r>
              <a:rPr sz="1600" b="1" u="sng" spc="-10" dirty="0">
                <a:latin typeface="Arial"/>
                <a:cs typeface="Arial"/>
              </a:rPr>
              <a:t>ás</a:t>
            </a:r>
            <a:r>
              <a:rPr sz="1600" b="1" u="sng" spc="-25" dirty="0">
                <a:latin typeface="Arial"/>
                <a:cs typeface="Arial"/>
              </a:rPr>
              <a:t> </a:t>
            </a:r>
            <a:r>
              <a:rPr sz="1600" b="1" u="sng" spc="-10" dirty="0">
                <a:latin typeface="Arial"/>
                <a:cs typeface="Arial"/>
              </a:rPr>
              <a:t>is lehet</a:t>
            </a:r>
            <a:r>
              <a:rPr sz="1600" spc="-10" dirty="0">
                <a:latin typeface="Arial"/>
                <a:cs typeface="Arial"/>
              </a:rPr>
              <a:t>,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pl.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m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oz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n aktinköté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esetén,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ld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lent)</a:t>
            </a:r>
            <a:endParaRPr sz="1600" dirty="0">
              <a:latin typeface="Arial"/>
              <a:cs typeface="Arial"/>
            </a:endParaRPr>
          </a:p>
          <a:p>
            <a:pPr marL="516890">
              <a:lnSpc>
                <a:spcPct val="100000"/>
              </a:lnSpc>
              <a:spcBef>
                <a:spcPts val="610"/>
              </a:spcBef>
              <a:tabLst>
                <a:tab pos="2252980" algn="l"/>
              </a:tabLst>
            </a:pPr>
            <a:r>
              <a:rPr sz="1600" i="1" spc="-10" dirty="0">
                <a:latin typeface="Arial"/>
                <a:cs typeface="Arial"/>
              </a:rPr>
              <a:t>nyitott</a:t>
            </a:r>
            <a:r>
              <a:rPr sz="1600" i="1" spc="-5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árok</a:t>
            </a:r>
            <a:r>
              <a:rPr sz="1600" i="1" dirty="0">
                <a:latin typeface="Arial"/>
                <a:cs typeface="Arial"/>
              </a:rPr>
              <a:t>	</a:t>
            </a:r>
            <a:r>
              <a:rPr sz="1600" i="1" spc="-65" dirty="0">
                <a:latin typeface="Arial"/>
                <a:cs typeface="Arial"/>
              </a:rPr>
              <a:t>z</a:t>
            </a:r>
            <a:r>
              <a:rPr sz="1600" i="1" dirty="0">
                <a:latin typeface="Arial"/>
                <a:cs typeface="Arial"/>
              </a:rPr>
              <a:t>á</a:t>
            </a:r>
            <a:r>
              <a:rPr sz="1600" i="1" spc="-5" dirty="0">
                <a:latin typeface="Arial"/>
                <a:cs typeface="Arial"/>
              </a:rPr>
              <a:t>rt</a:t>
            </a:r>
            <a:r>
              <a:rPr sz="1600" i="1" spc="45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árok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93444" y="6240619"/>
            <a:ext cx="13557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i="1" spc="-10" dirty="0">
                <a:latin typeface="Arial"/>
                <a:cs typeface="Arial"/>
              </a:rPr>
              <a:t>gyengén kötött</a:t>
            </a:r>
            <a:endParaRPr sz="16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839158" y="6240619"/>
            <a:ext cx="119824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i="1" spc="-10" dirty="0">
                <a:latin typeface="Arial"/>
                <a:cs typeface="Arial"/>
              </a:rPr>
              <a:t>erősen kötött</a:t>
            </a:r>
            <a:endParaRPr sz="1600">
              <a:latin typeface="Arial"/>
              <a:cs typeface="Arial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AFEA81B0-E188-436D-9905-44156C875D1B}"/>
              </a:ext>
            </a:extLst>
          </p:cNvPr>
          <p:cNvSpPr txBox="1"/>
          <p:nvPr/>
        </p:nvSpPr>
        <p:spPr>
          <a:xfrm>
            <a:off x="2349168" y="7164706"/>
            <a:ext cx="749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Továbbiak</a:t>
            </a:r>
            <a:r>
              <a:rPr lang="en-US" sz="2400" dirty="0"/>
              <a:t> – </a:t>
            </a:r>
            <a:r>
              <a:rPr lang="en-US" sz="2400" dirty="0" err="1"/>
              <a:t>specifikus</a:t>
            </a:r>
            <a:r>
              <a:rPr lang="en-US" sz="2400" dirty="0"/>
              <a:t> info </a:t>
            </a:r>
            <a:r>
              <a:rPr lang="en-US" sz="2400" dirty="0" err="1"/>
              <a:t>aktomiozinról</a:t>
            </a:r>
            <a:endParaRPr lang="en-US" sz="2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0600" y="1223899"/>
            <a:ext cx="5638800" cy="52531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latin typeface="Arial"/>
                <a:cs typeface="Arial"/>
              </a:rPr>
              <a:t>M</a:t>
            </a:r>
            <a:r>
              <a:rPr spc="5" dirty="0">
                <a:latin typeface="Arial"/>
                <a:cs typeface="Arial"/>
              </a:rPr>
              <a:t>i</a:t>
            </a:r>
            <a:r>
              <a:rPr dirty="0">
                <a:latin typeface="Arial"/>
                <a:cs typeface="Arial"/>
              </a:rPr>
              <a:t>ozin</a:t>
            </a:r>
            <a:r>
              <a:rPr spc="-4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szerkez</a:t>
            </a:r>
            <a:r>
              <a:rPr spc="-10" dirty="0">
                <a:latin typeface="Arial"/>
                <a:cs typeface="Arial"/>
              </a:rPr>
              <a:t>e</a:t>
            </a:r>
            <a:r>
              <a:rPr dirty="0">
                <a:latin typeface="Arial"/>
                <a:cs typeface="Arial"/>
              </a:rPr>
              <a:t>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857238" y="6303889"/>
            <a:ext cx="197929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</a:rPr>
              <a:t>Máln</a:t>
            </a:r>
            <a:r>
              <a:rPr sz="1000" spc="-15" dirty="0">
                <a:latin typeface="Arial"/>
                <a:cs typeface="Arial"/>
              </a:rPr>
              <a:t>á</a:t>
            </a:r>
            <a:r>
              <a:rPr sz="1000" dirty="0">
                <a:latin typeface="Arial"/>
                <a:cs typeface="Arial"/>
              </a:rPr>
              <a:t>s</a:t>
            </a:r>
            <a:r>
              <a:rPr sz="1000" spc="-10" dirty="0">
                <a:latin typeface="Arial"/>
                <a:cs typeface="Arial"/>
              </a:rPr>
              <a:t>i</a:t>
            </a:r>
            <a:r>
              <a:rPr sz="1000" spc="-5" dirty="0">
                <a:latin typeface="Arial"/>
                <a:cs typeface="Arial"/>
              </a:rPr>
              <a:t>-</a:t>
            </a:r>
            <a:r>
              <a:rPr sz="1000" spc="-10" dirty="0">
                <a:latin typeface="Arial"/>
                <a:cs typeface="Arial"/>
              </a:rPr>
              <a:t>C</a:t>
            </a:r>
            <a:r>
              <a:rPr sz="1000" dirty="0">
                <a:latin typeface="Arial"/>
                <a:cs typeface="Arial"/>
              </a:rPr>
              <a:t>s</a:t>
            </a:r>
            <a:r>
              <a:rPr sz="1000" spc="-10" dirty="0">
                <a:latin typeface="Arial"/>
                <a:cs typeface="Arial"/>
              </a:rPr>
              <a:t>i</a:t>
            </a:r>
            <a:r>
              <a:rPr sz="1000" spc="-25" dirty="0">
                <a:latin typeface="Arial"/>
                <a:cs typeface="Arial"/>
              </a:rPr>
              <a:t>z</a:t>
            </a:r>
            <a:r>
              <a:rPr sz="1000" spc="5" dirty="0">
                <a:latin typeface="Arial"/>
                <a:cs typeface="Arial"/>
              </a:rPr>
              <a:t>m</a:t>
            </a:r>
            <a:r>
              <a:rPr sz="1000" spc="-10" dirty="0">
                <a:latin typeface="Arial"/>
                <a:cs typeface="Arial"/>
              </a:rPr>
              <a:t>adia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&amp;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-15" dirty="0">
                <a:latin typeface="Arial"/>
                <a:cs typeface="Arial"/>
              </a:rPr>
              <a:t>K</a:t>
            </a:r>
            <a:r>
              <a:rPr sz="1000" spc="-10" dirty="0">
                <a:latin typeface="Arial"/>
                <a:cs typeface="Arial"/>
              </a:rPr>
              <a:t>o</a:t>
            </a:r>
            <a:r>
              <a:rPr sz="1000" spc="-15" dirty="0">
                <a:latin typeface="Arial"/>
                <a:cs typeface="Arial"/>
              </a:rPr>
              <a:t>v</a:t>
            </a:r>
            <a:r>
              <a:rPr sz="1000" spc="-10" dirty="0">
                <a:latin typeface="Arial"/>
                <a:cs typeface="Arial"/>
              </a:rPr>
              <a:t>ács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2</a:t>
            </a:r>
            <a:r>
              <a:rPr sz="1000" spc="-15" dirty="0">
                <a:latin typeface="Arial"/>
                <a:cs typeface="Arial"/>
              </a:rPr>
              <a:t>0</a:t>
            </a:r>
            <a:r>
              <a:rPr sz="1000" spc="-10" dirty="0">
                <a:latin typeface="Arial"/>
                <a:cs typeface="Arial"/>
              </a:rPr>
              <a:t>10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05200" y="1135507"/>
            <a:ext cx="5334000" cy="40862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Az</a:t>
            </a:r>
            <a:r>
              <a:rPr spc="-15" dirty="0"/>
              <a:t> </a:t>
            </a:r>
            <a:r>
              <a:rPr dirty="0"/>
              <a:t>aktomiozin</a:t>
            </a:r>
            <a:r>
              <a:rPr spc="-25" dirty="0"/>
              <a:t> </a:t>
            </a:r>
            <a:r>
              <a:rPr dirty="0"/>
              <a:t>rend</a:t>
            </a:r>
            <a:r>
              <a:rPr spc="-10" dirty="0"/>
              <a:t>s</a:t>
            </a:r>
            <a:r>
              <a:rPr dirty="0"/>
              <a:t>zer</a:t>
            </a:r>
            <a:r>
              <a:rPr spc="10" dirty="0"/>
              <a:t> </a:t>
            </a:r>
            <a:r>
              <a:rPr dirty="0"/>
              <a:t>mecha</a:t>
            </a:r>
            <a:r>
              <a:rPr spc="-10" dirty="0"/>
              <a:t>n</a:t>
            </a:r>
            <a:r>
              <a:rPr dirty="0"/>
              <a:t>ok</a:t>
            </a:r>
            <a:r>
              <a:rPr spc="-10" dirty="0"/>
              <a:t>é</a:t>
            </a:r>
            <a:r>
              <a:rPr dirty="0"/>
              <a:t>miai ciklusa</a:t>
            </a:r>
          </a:p>
        </p:txBody>
      </p:sp>
      <p:sp>
        <p:nvSpPr>
          <p:cNvPr id="4" name="object 4"/>
          <p:cNvSpPr/>
          <p:nvPr/>
        </p:nvSpPr>
        <p:spPr>
          <a:xfrm>
            <a:off x="320040" y="4885944"/>
            <a:ext cx="102107" cy="1066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0040" y="5068823"/>
            <a:ext cx="102107" cy="1066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0040" y="5251703"/>
            <a:ext cx="102107" cy="1066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0040" y="5434584"/>
            <a:ext cx="102107" cy="1066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0040" y="5617400"/>
            <a:ext cx="102107" cy="1066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0040" y="5800280"/>
            <a:ext cx="102107" cy="1066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0040" y="5983160"/>
            <a:ext cx="102107" cy="1066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0040" y="6166040"/>
            <a:ext cx="102107" cy="1066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20040" y="6348920"/>
            <a:ext cx="102107" cy="1066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14019" y="4857455"/>
            <a:ext cx="7588884" cy="1641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85" dirty="0">
                <a:latin typeface="Arial"/>
                <a:cs typeface="Arial"/>
              </a:rPr>
              <a:t>A</a:t>
            </a:r>
            <a:r>
              <a:rPr sz="1200" spc="5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P</a:t>
            </a:r>
            <a:r>
              <a:rPr sz="1200" spc="-5" dirty="0">
                <a:latin typeface="Arial"/>
                <a:cs typeface="Arial"/>
              </a:rPr>
              <a:t>-</a:t>
            </a:r>
            <a:r>
              <a:rPr sz="1200" dirty="0">
                <a:latin typeface="Arial"/>
                <a:cs typeface="Arial"/>
              </a:rPr>
              <a:t>kötés: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akto</a:t>
            </a:r>
            <a:r>
              <a:rPr sz="1200" spc="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io</a:t>
            </a:r>
            <a:r>
              <a:rPr sz="1200" spc="-15" dirty="0">
                <a:latin typeface="Arial"/>
                <a:cs typeface="Arial"/>
              </a:rPr>
              <a:t>z</a:t>
            </a:r>
            <a:r>
              <a:rPr sz="1200" dirty="0">
                <a:latin typeface="Arial"/>
                <a:cs typeface="Arial"/>
              </a:rPr>
              <a:t>in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(r</a:t>
            </a:r>
            <a:r>
              <a:rPr sz="1200" dirty="0">
                <a:latin typeface="Arial"/>
                <a:cs typeface="Arial"/>
              </a:rPr>
              <a:t>i</a:t>
            </a:r>
            <a:r>
              <a:rPr sz="1200" spc="-15" dirty="0">
                <a:latin typeface="Arial"/>
                <a:cs typeface="Arial"/>
              </a:rPr>
              <a:t>g</a:t>
            </a:r>
            <a:r>
              <a:rPr sz="1200" dirty="0">
                <a:latin typeface="Arial"/>
                <a:cs typeface="Arial"/>
              </a:rPr>
              <a:t>or ko</a:t>
            </a:r>
            <a:r>
              <a:rPr sz="1200" spc="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ple</a:t>
            </a:r>
            <a:r>
              <a:rPr sz="1200" spc="-15" dirty="0">
                <a:latin typeface="Arial"/>
                <a:cs typeface="Arial"/>
              </a:rPr>
              <a:t>x</a:t>
            </a:r>
            <a:r>
              <a:rPr sz="1200" dirty="0">
                <a:latin typeface="Arial"/>
                <a:cs typeface="Arial"/>
              </a:rPr>
              <a:t>)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diss</a:t>
            </a:r>
            <a:r>
              <a:rPr sz="1200" spc="-20" dirty="0">
                <a:latin typeface="Arial"/>
                <a:cs typeface="Arial"/>
              </a:rPr>
              <a:t>z</a:t>
            </a:r>
            <a:r>
              <a:rPr sz="1200" dirty="0">
                <a:latin typeface="Arial"/>
                <a:cs typeface="Arial"/>
              </a:rPr>
              <a:t>ociációját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oko</a:t>
            </a:r>
            <a:r>
              <a:rPr sz="1200" spc="-15" dirty="0">
                <a:latin typeface="Arial"/>
                <a:cs typeface="Arial"/>
              </a:rPr>
              <a:t>zz</a:t>
            </a:r>
            <a:r>
              <a:rPr sz="1200" dirty="0">
                <a:latin typeface="Arial"/>
                <a:cs typeface="Arial"/>
              </a:rPr>
              <a:t>a</a:t>
            </a:r>
            <a:endParaRPr sz="1200">
              <a:latin typeface="Arial"/>
              <a:cs typeface="Arial"/>
            </a:endParaRPr>
          </a:p>
          <a:p>
            <a:pPr marL="12700" marR="162433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Fej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f</a:t>
            </a:r>
            <a:r>
              <a:rPr sz="1200" dirty="0">
                <a:latin typeface="Arial"/>
                <a:cs typeface="Arial"/>
              </a:rPr>
              <a:t>elh</a:t>
            </a:r>
            <a:r>
              <a:rPr sz="1200" spc="5" dirty="0">
                <a:latin typeface="Arial"/>
                <a:cs typeface="Arial"/>
              </a:rPr>
              <a:t>ú</a:t>
            </a:r>
            <a:r>
              <a:rPr sz="1200" spc="-15" dirty="0">
                <a:latin typeface="Arial"/>
                <a:cs typeface="Arial"/>
              </a:rPr>
              <a:t>z</a:t>
            </a:r>
            <a:r>
              <a:rPr sz="1200" dirty="0">
                <a:latin typeface="Arial"/>
                <a:cs typeface="Arial"/>
              </a:rPr>
              <a:t>ása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(reco</a:t>
            </a:r>
            <a:r>
              <a:rPr sz="1200" spc="-15" dirty="0">
                <a:latin typeface="Arial"/>
                <a:cs typeface="Arial"/>
              </a:rPr>
              <a:t>v</a:t>
            </a:r>
            <a:r>
              <a:rPr sz="1200" dirty="0">
                <a:latin typeface="Arial"/>
                <a:cs typeface="Arial"/>
              </a:rPr>
              <a:t>er</a:t>
            </a:r>
            <a:r>
              <a:rPr sz="1200" spc="-15" dirty="0">
                <a:latin typeface="Arial"/>
                <a:cs typeface="Arial"/>
              </a:rPr>
              <a:t>y</a:t>
            </a:r>
            <a:r>
              <a:rPr sz="1200" dirty="0">
                <a:latin typeface="Arial"/>
                <a:cs typeface="Arial"/>
              </a:rPr>
              <a:t>)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spc="-85" dirty="0">
                <a:latin typeface="Arial"/>
                <a:cs typeface="Arial"/>
              </a:rPr>
              <a:t>A</a:t>
            </a:r>
            <a:r>
              <a:rPr sz="1200" spc="5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P</a:t>
            </a:r>
            <a:r>
              <a:rPr sz="1200" spc="-5" dirty="0">
                <a:latin typeface="Arial"/>
                <a:cs typeface="Arial"/>
              </a:rPr>
              <a:t>-</a:t>
            </a:r>
            <a:r>
              <a:rPr sz="1200" dirty="0">
                <a:latin typeface="Arial"/>
                <a:cs typeface="Arial"/>
              </a:rPr>
              <a:t>köt</a:t>
            </a:r>
            <a:r>
              <a:rPr sz="1200" spc="5" dirty="0">
                <a:latin typeface="Arial"/>
                <a:cs typeface="Arial"/>
              </a:rPr>
              <a:t>ö</a:t>
            </a:r>
            <a:r>
              <a:rPr sz="1200" dirty="0">
                <a:latin typeface="Arial"/>
                <a:cs typeface="Arial"/>
              </a:rPr>
              <a:t>tt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io</a:t>
            </a:r>
            <a:r>
              <a:rPr sz="1200" spc="-10" dirty="0">
                <a:latin typeface="Arial"/>
                <a:cs typeface="Arial"/>
              </a:rPr>
              <a:t>z</a:t>
            </a:r>
            <a:r>
              <a:rPr sz="1200" dirty="0">
                <a:latin typeface="Arial"/>
                <a:cs typeface="Arial"/>
              </a:rPr>
              <a:t>in</a:t>
            </a:r>
            <a:r>
              <a:rPr sz="1200" spc="5" dirty="0">
                <a:latin typeface="Arial"/>
                <a:cs typeface="Arial"/>
              </a:rPr>
              <a:t>b</a:t>
            </a:r>
            <a:r>
              <a:rPr sz="1200" dirty="0">
                <a:latin typeface="Arial"/>
                <a:cs typeface="Arial"/>
              </a:rPr>
              <a:t>an: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az erőkar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(</a:t>
            </a:r>
            <a:r>
              <a:rPr sz="1200" spc="-10" dirty="0">
                <a:latin typeface="Arial"/>
                <a:cs typeface="Arial"/>
              </a:rPr>
              <a:t>l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-15" dirty="0">
                <a:latin typeface="Arial"/>
                <a:cs typeface="Arial"/>
              </a:rPr>
              <a:t>v</a:t>
            </a:r>
            <a:r>
              <a:rPr sz="1200" dirty="0">
                <a:latin typeface="Arial"/>
                <a:cs typeface="Arial"/>
              </a:rPr>
              <a:t>er)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f</a:t>
            </a:r>
            <a:r>
              <a:rPr sz="1200" dirty="0">
                <a:latin typeface="Arial"/>
                <a:cs typeface="Arial"/>
              </a:rPr>
              <a:t>elh</a:t>
            </a:r>
            <a:r>
              <a:rPr sz="1200" spc="5" dirty="0">
                <a:latin typeface="Arial"/>
                <a:cs typeface="Arial"/>
              </a:rPr>
              <a:t>ú</a:t>
            </a:r>
            <a:r>
              <a:rPr sz="1200" spc="-15" dirty="0">
                <a:latin typeface="Arial"/>
                <a:cs typeface="Arial"/>
              </a:rPr>
              <a:t>z</a:t>
            </a:r>
            <a:r>
              <a:rPr sz="1200" dirty="0">
                <a:latin typeface="Arial"/>
                <a:cs typeface="Arial"/>
              </a:rPr>
              <a:t>ott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ál</a:t>
            </a:r>
            <a:r>
              <a:rPr sz="1200" spc="-5" dirty="0">
                <a:latin typeface="Arial"/>
                <a:cs typeface="Arial"/>
              </a:rPr>
              <a:t>l</a:t>
            </a:r>
            <a:r>
              <a:rPr sz="1200" dirty="0">
                <a:latin typeface="Arial"/>
                <a:cs typeface="Arial"/>
              </a:rPr>
              <a:t>apot</a:t>
            </a:r>
            <a:r>
              <a:rPr sz="1200" spc="5" dirty="0">
                <a:latin typeface="Arial"/>
                <a:cs typeface="Arial"/>
              </a:rPr>
              <a:t>b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kerül Aktinról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le</a:t>
            </a:r>
            <a:r>
              <a:rPr sz="1200" spc="-10" dirty="0">
                <a:latin typeface="Arial"/>
                <a:cs typeface="Arial"/>
              </a:rPr>
              <a:t>v</a:t>
            </a:r>
            <a:r>
              <a:rPr sz="1200" dirty="0">
                <a:latin typeface="Arial"/>
                <a:cs typeface="Arial"/>
              </a:rPr>
              <a:t>ált </a:t>
            </a:r>
            <a:r>
              <a:rPr sz="1200" spc="5" dirty="0">
                <a:latin typeface="Arial"/>
                <a:cs typeface="Arial"/>
              </a:rPr>
              <a:t>á</a:t>
            </a:r>
            <a:r>
              <a:rPr sz="1200" dirty="0">
                <a:latin typeface="Arial"/>
                <a:cs typeface="Arial"/>
              </a:rPr>
              <a:t>l</a:t>
            </a:r>
            <a:r>
              <a:rPr sz="1200" spc="-5" dirty="0">
                <a:latin typeface="Arial"/>
                <a:cs typeface="Arial"/>
              </a:rPr>
              <a:t>l</a:t>
            </a:r>
            <a:r>
              <a:rPr sz="1200" dirty="0">
                <a:latin typeface="Arial"/>
                <a:cs typeface="Arial"/>
              </a:rPr>
              <a:t>apot</a:t>
            </a:r>
            <a:r>
              <a:rPr sz="1200" spc="5" dirty="0">
                <a:latin typeface="Arial"/>
                <a:cs typeface="Arial"/>
              </a:rPr>
              <a:t>o</a:t>
            </a:r>
            <a:r>
              <a:rPr sz="1200" dirty="0">
                <a:latin typeface="Arial"/>
                <a:cs typeface="Arial"/>
              </a:rPr>
              <a:t>k</a:t>
            </a:r>
            <a:r>
              <a:rPr sz="1200" spc="-10" dirty="0">
                <a:latin typeface="Arial"/>
                <a:cs typeface="Arial"/>
              </a:rPr>
              <a:t>ba</a:t>
            </a:r>
            <a:r>
              <a:rPr sz="1200" dirty="0">
                <a:latin typeface="Arial"/>
                <a:cs typeface="Arial"/>
              </a:rPr>
              <a:t>n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f</a:t>
            </a:r>
            <a:r>
              <a:rPr sz="1200" dirty="0">
                <a:latin typeface="Arial"/>
                <a:cs typeface="Arial"/>
              </a:rPr>
              <a:t>ej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</a:t>
            </a:r>
            <a:r>
              <a:rPr sz="1200" spc="-15" dirty="0">
                <a:latin typeface="Arial"/>
                <a:cs typeface="Arial"/>
              </a:rPr>
              <a:t>z</a:t>
            </a:r>
            <a:r>
              <a:rPr sz="1200" dirty="0">
                <a:latin typeface="Arial"/>
                <a:cs typeface="Arial"/>
              </a:rPr>
              <a:t>abadon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f</a:t>
            </a:r>
            <a:r>
              <a:rPr sz="1200" dirty="0">
                <a:latin typeface="Arial"/>
                <a:cs typeface="Arial"/>
              </a:rPr>
              <a:t>orog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-10" dirty="0">
                <a:latin typeface="Arial"/>
                <a:cs typeface="Arial"/>
              </a:rPr>
              <a:t>g</a:t>
            </a:r>
            <a:r>
              <a:rPr sz="1200" dirty="0">
                <a:latin typeface="Arial"/>
                <a:cs typeface="Arial"/>
              </a:rPr>
              <a:t>y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h</a:t>
            </a:r>
            <a:r>
              <a:rPr sz="1200" dirty="0">
                <a:latin typeface="Arial"/>
                <a:cs typeface="Arial"/>
              </a:rPr>
              <a:t>aj</a:t>
            </a:r>
            <a:r>
              <a:rPr sz="1200" spc="-5" dirty="0">
                <a:latin typeface="Arial"/>
                <a:cs typeface="Arial"/>
              </a:rPr>
              <a:t>l</a:t>
            </a:r>
            <a:r>
              <a:rPr sz="1200" dirty="0">
                <a:latin typeface="Arial"/>
                <a:cs typeface="Arial"/>
              </a:rPr>
              <a:t>ékony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csukló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ent</a:t>
            </a:r>
            <a:r>
              <a:rPr sz="1200" spc="5" dirty="0">
                <a:latin typeface="Arial"/>
                <a:cs typeface="Arial"/>
              </a:rPr>
              <a:t>é</a:t>
            </a:r>
            <a:r>
              <a:rPr sz="1200" dirty="0">
                <a:latin typeface="Arial"/>
                <a:cs typeface="Arial"/>
              </a:rPr>
              <a:t>n</a:t>
            </a:r>
            <a:endParaRPr sz="1200">
              <a:latin typeface="Arial"/>
              <a:cs typeface="Arial"/>
            </a:endParaRPr>
          </a:p>
          <a:p>
            <a:pPr marL="12700" marR="3896995">
              <a:lnSpc>
                <a:spcPct val="100000"/>
              </a:lnSpc>
            </a:pPr>
            <a:r>
              <a:rPr sz="1200" spc="-85" dirty="0">
                <a:latin typeface="Arial"/>
                <a:cs typeface="Arial"/>
              </a:rPr>
              <a:t>A</a:t>
            </a:r>
            <a:r>
              <a:rPr sz="1200" spc="5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P</a:t>
            </a:r>
            <a:r>
              <a:rPr sz="1200" spc="-5" dirty="0">
                <a:latin typeface="Arial"/>
                <a:cs typeface="Arial"/>
              </a:rPr>
              <a:t>-</a:t>
            </a:r>
            <a:r>
              <a:rPr sz="1200" dirty="0">
                <a:latin typeface="Arial"/>
                <a:cs typeface="Arial"/>
              </a:rPr>
              <a:t>hidro</a:t>
            </a:r>
            <a:r>
              <a:rPr sz="1200" spc="-15" dirty="0">
                <a:latin typeface="Arial"/>
                <a:cs typeface="Arial"/>
              </a:rPr>
              <a:t>l</a:t>
            </a:r>
            <a:r>
              <a:rPr sz="1200" spc="-10" dirty="0">
                <a:latin typeface="Arial"/>
                <a:cs typeface="Arial"/>
              </a:rPr>
              <a:t>í</a:t>
            </a:r>
            <a:r>
              <a:rPr sz="1200" spc="-15" dirty="0">
                <a:latin typeface="Arial"/>
                <a:cs typeface="Arial"/>
              </a:rPr>
              <a:t>z</a:t>
            </a:r>
            <a:r>
              <a:rPr sz="1200" dirty="0">
                <a:latin typeface="Arial"/>
                <a:cs typeface="Arial"/>
              </a:rPr>
              <a:t>is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„beakas</a:t>
            </a:r>
            <a:r>
              <a:rPr sz="1200" spc="-15" dirty="0">
                <a:latin typeface="Arial"/>
                <a:cs typeface="Arial"/>
              </a:rPr>
              <a:t>z</a:t>
            </a:r>
            <a:r>
              <a:rPr sz="1200" dirty="0">
                <a:latin typeface="Arial"/>
                <a:cs typeface="Arial"/>
              </a:rPr>
              <a:t>tja”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 </a:t>
            </a:r>
            <a:r>
              <a:rPr sz="1200" spc="15" dirty="0">
                <a:latin typeface="Arial"/>
                <a:cs typeface="Arial"/>
              </a:rPr>
              <a:t>f</a:t>
            </a:r>
            <a:r>
              <a:rPr sz="1200" dirty="0">
                <a:latin typeface="Arial"/>
                <a:cs typeface="Arial"/>
              </a:rPr>
              <a:t>ejet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 </a:t>
            </a:r>
            <a:r>
              <a:rPr sz="1200" spc="15" dirty="0">
                <a:latin typeface="Arial"/>
                <a:cs typeface="Arial"/>
              </a:rPr>
              <a:t>f</a:t>
            </a:r>
            <a:r>
              <a:rPr sz="1200" dirty="0">
                <a:latin typeface="Arial"/>
                <a:cs typeface="Arial"/>
              </a:rPr>
              <a:t>elh</a:t>
            </a:r>
            <a:r>
              <a:rPr sz="1200" spc="5" dirty="0">
                <a:latin typeface="Arial"/>
                <a:cs typeface="Arial"/>
              </a:rPr>
              <a:t>ú</a:t>
            </a:r>
            <a:r>
              <a:rPr sz="1200" spc="-15" dirty="0">
                <a:latin typeface="Arial"/>
                <a:cs typeface="Arial"/>
              </a:rPr>
              <a:t>z</a:t>
            </a:r>
            <a:r>
              <a:rPr sz="1200" dirty="0">
                <a:latin typeface="Arial"/>
                <a:cs typeface="Arial"/>
              </a:rPr>
              <a:t>ott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ál</a:t>
            </a:r>
            <a:r>
              <a:rPr sz="1200" spc="-5" dirty="0">
                <a:latin typeface="Arial"/>
                <a:cs typeface="Arial"/>
              </a:rPr>
              <a:t>l</a:t>
            </a:r>
            <a:r>
              <a:rPr sz="1200" dirty="0">
                <a:latin typeface="Arial"/>
                <a:cs typeface="Arial"/>
              </a:rPr>
              <a:t>apot</a:t>
            </a:r>
            <a:r>
              <a:rPr sz="1200" spc="5" dirty="0">
                <a:latin typeface="Arial"/>
                <a:cs typeface="Arial"/>
              </a:rPr>
              <a:t>b</a:t>
            </a:r>
            <a:r>
              <a:rPr sz="1200" dirty="0">
                <a:latin typeface="Arial"/>
                <a:cs typeface="Arial"/>
              </a:rPr>
              <a:t>a </a:t>
            </a:r>
            <a:r>
              <a:rPr sz="1200" spc="-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io</a:t>
            </a:r>
            <a:r>
              <a:rPr sz="1200" spc="-10" dirty="0">
                <a:latin typeface="Arial"/>
                <a:cs typeface="Arial"/>
              </a:rPr>
              <a:t>z</a:t>
            </a:r>
            <a:r>
              <a:rPr sz="1200" dirty="0">
                <a:latin typeface="Arial"/>
                <a:cs typeface="Arial"/>
              </a:rPr>
              <a:t>in</a:t>
            </a:r>
            <a:r>
              <a:rPr sz="1200" spc="-5" dirty="0">
                <a:latin typeface="Arial"/>
                <a:cs typeface="Arial"/>
              </a:rPr>
              <a:t>-</a:t>
            </a:r>
            <a:r>
              <a:rPr sz="1200" dirty="0">
                <a:latin typeface="Arial"/>
                <a:cs typeface="Arial"/>
              </a:rPr>
              <a:t>t</a:t>
            </a:r>
            <a:r>
              <a:rPr sz="1200" spc="5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rmék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ko</a:t>
            </a:r>
            <a:r>
              <a:rPr sz="1200" spc="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ple</a:t>
            </a:r>
            <a:r>
              <a:rPr sz="1200" spc="-10" dirty="0">
                <a:latin typeface="Arial"/>
                <a:cs typeface="Arial"/>
              </a:rPr>
              <a:t>x</a:t>
            </a:r>
            <a:r>
              <a:rPr sz="1200" dirty="0">
                <a:latin typeface="Arial"/>
                <a:cs typeface="Arial"/>
              </a:rPr>
              <a:t>: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két út</a:t>
            </a:r>
            <a:r>
              <a:rPr sz="1200" spc="-10" dirty="0">
                <a:latin typeface="Arial"/>
                <a:cs typeface="Arial"/>
              </a:rPr>
              <a:t>v</a:t>
            </a:r>
            <a:r>
              <a:rPr sz="1200" dirty="0">
                <a:latin typeface="Arial"/>
                <a:cs typeface="Arial"/>
              </a:rPr>
              <a:t>onalon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hala</a:t>
            </a:r>
            <a:r>
              <a:rPr sz="1200" spc="5" dirty="0">
                <a:latin typeface="Arial"/>
                <a:cs typeface="Arial"/>
              </a:rPr>
              <a:t>d</a:t>
            </a:r>
            <a:r>
              <a:rPr sz="1200" dirty="0">
                <a:latin typeface="Arial"/>
                <a:cs typeface="Arial"/>
              </a:rPr>
              <a:t>h</a:t>
            </a:r>
            <a:r>
              <a:rPr sz="1200" spc="-10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t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</a:t>
            </a:r>
            <a:r>
              <a:rPr sz="1200" spc="5" dirty="0">
                <a:latin typeface="Arial"/>
                <a:cs typeface="Arial"/>
              </a:rPr>
              <a:t>o</a:t>
            </a:r>
            <a:r>
              <a:rPr sz="1200" spc="-15" dirty="0">
                <a:latin typeface="Arial"/>
                <a:cs typeface="Arial"/>
              </a:rPr>
              <a:t>v</a:t>
            </a:r>
            <a:r>
              <a:rPr sz="1200" dirty="0">
                <a:latin typeface="Arial"/>
                <a:cs typeface="Arial"/>
              </a:rPr>
              <a:t>ább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„Pa</a:t>
            </a:r>
            <a:r>
              <a:rPr sz="1200" spc="-15" dirty="0">
                <a:latin typeface="Arial"/>
                <a:cs typeface="Arial"/>
              </a:rPr>
              <a:t>z</a:t>
            </a:r>
            <a:r>
              <a:rPr sz="1200" dirty="0">
                <a:latin typeface="Arial"/>
                <a:cs typeface="Arial"/>
              </a:rPr>
              <a:t>ar</a:t>
            </a:r>
            <a:r>
              <a:rPr sz="1200" spc="-10" dirty="0">
                <a:latin typeface="Arial"/>
                <a:cs typeface="Arial"/>
              </a:rPr>
              <a:t>l</a:t>
            </a:r>
            <a:r>
              <a:rPr sz="1200" dirty="0">
                <a:latin typeface="Arial"/>
                <a:cs typeface="Arial"/>
              </a:rPr>
              <a:t>ó”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(</a:t>
            </a:r>
            <a:r>
              <a:rPr sz="1200" spc="5" dirty="0">
                <a:latin typeface="Arial"/>
                <a:cs typeface="Arial"/>
              </a:rPr>
              <a:t>f</a:t>
            </a:r>
            <a:r>
              <a:rPr sz="1200" dirty="0">
                <a:latin typeface="Arial"/>
                <a:cs typeface="Arial"/>
              </a:rPr>
              <a:t>utile)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cik</a:t>
            </a:r>
            <a:r>
              <a:rPr sz="1200" spc="-5" dirty="0">
                <a:latin typeface="Arial"/>
                <a:cs typeface="Arial"/>
              </a:rPr>
              <a:t>l</a:t>
            </a:r>
            <a:r>
              <a:rPr sz="1200" dirty="0">
                <a:latin typeface="Arial"/>
                <a:cs typeface="Arial"/>
              </a:rPr>
              <a:t>us: erőkar</a:t>
            </a:r>
            <a:r>
              <a:rPr sz="1200" spc="-10" dirty="0">
                <a:latin typeface="Arial"/>
                <a:cs typeface="Arial"/>
              </a:rPr>
              <a:t>l</a:t>
            </a:r>
            <a:r>
              <a:rPr sz="1200" dirty="0">
                <a:latin typeface="Arial"/>
                <a:cs typeface="Arial"/>
              </a:rPr>
              <a:t>ecsap</a:t>
            </a:r>
            <a:r>
              <a:rPr sz="1200" spc="-10" dirty="0">
                <a:latin typeface="Arial"/>
                <a:cs typeface="Arial"/>
              </a:rPr>
              <a:t>á</a:t>
            </a:r>
            <a:r>
              <a:rPr sz="1200" dirty="0">
                <a:latin typeface="Arial"/>
                <a:cs typeface="Arial"/>
              </a:rPr>
              <a:t>s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aktinról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le</a:t>
            </a:r>
            <a:r>
              <a:rPr sz="1200" spc="-10" dirty="0">
                <a:latin typeface="Arial"/>
                <a:cs typeface="Arial"/>
              </a:rPr>
              <a:t>v</a:t>
            </a:r>
            <a:r>
              <a:rPr sz="1200" dirty="0">
                <a:latin typeface="Arial"/>
                <a:cs typeface="Arial"/>
              </a:rPr>
              <a:t>ált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ál</a:t>
            </a:r>
            <a:r>
              <a:rPr sz="1200" spc="-5" dirty="0">
                <a:latin typeface="Arial"/>
                <a:cs typeface="Arial"/>
              </a:rPr>
              <a:t>l</a:t>
            </a:r>
            <a:r>
              <a:rPr sz="1200" dirty="0">
                <a:latin typeface="Arial"/>
                <a:cs typeface="Arial"/>
              </a:rPr>
              <a:t>apot</a:t>
            </a:r>
            <a:r>
              <a:rPr sz="1200" spc="5" dirty="0">
                <a:latin typeface="Arial"/>
                <a:cs typeface="Arial"/>
              </a:rPr>
              <a:t>b</a:t>
            </a:r>
            <a:r>
              <a:rPr sz="1200" spc="-10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n: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nincs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erőki</a:t>
            </a:r>
            <a:r>
              <a:rPr sz="1200" spc="10" dirty="0">
                <a:latin typeface="Arial"/>
                <a:cs typeface="Arial"/>
              </a:rPr>
              <a:t>f</a:t>
            </a:r>
            <a:r>
              <a:rPr sz="1200" dirty="0">
                <a:latin typeface="Arial"/>
                <a:cs typeface="Arial"/>
              </a:rPr>
              <a:t>ejtés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és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unka</a:t>
            </a:r>
            <a:r>
              <a:rPr sz="1200" spc="-15" dirty="0">
                <a:latin typeface="Arial"/>
                <a:cs typeface="Arial"/>
              </a:rPr>
              <a:t>v</a:t>
            </a:r>
            <a:r>
              <a:rPr sz="1200" dirty="0">
                <a:latin typeface="Arial"/>
                <a:cs typeface="Arial"/>
              </a:rPr>
              <a:t>é</a:t>
            </a:r>
            <a:r>
              <a:rPr sz="1200" spc="-10" dirty="0">
                <a:latin typeface="Arial"/>
                <a:cs typeface="Arial"/>
              </a:rPr>
              <a:t>g</a:t>
            </a:r>
            <a:r>
              <a:rPr sz="1200" spc="-15" dirty="0">
                <a:latin typeface="Arial"/>
                <a:cs typeface="Arial"/>
              </a:rPr>
              <a:t>z</a:t>
            </a:r>
            <a:r>
              <a:rPr sz="1200" dirty="0">
                <a:latin typeface="Arial"/>
                <a:cs typeface="Arial"/>
              </a:rPr>
              <a:t>és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Hatékony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erőki</a:t>
            </a:r>
            <a:r>
              <a:rPr sz="1200" spc="10" dirty="0">
                <a:latin typeface="Arial"/>
                <a:cs typeface="Arial"/>
              </a:rPr>
              <a:t>f</a:t>
            </a:r>
            <a:r>
              <a:rPr sz="1200" dirty="0">
                <a:latin typeface="Arial"/>
                <a:cs typeface="Arial"/>
              </a:rPr>
              <a:t>ejtés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(munkaüt</a:t>
            </a:r>
            <a:r>
              <a:rPr sz="1200" spc="5" dirty="0">
                <a:latin typeface="Arial"/>
                <a:cs typeface="Arial"/>
              </a:rPr>
              <a:t>e</a:t>
            </a:r>
            <a:r>
              <a:rPr sz="1200" spc="-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,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po</a:t>
            </a:r>
            <a:r>
              <a:rPr sz="1200" spc="-15" dirty="0">
                <a:latin typeface="Arial"/>
                <a:cs typeface="Arial"/>
              </a:rPr>
              <a:t>w</a:t>
            </a:r>
            <a:r>
              <a:rPr sz="1200" dirty="0">
                <a:latin typeface="Arial"/>
                <a:cs typeface="Arial"/>
              </a:rPr>
              <a:t>erst</a:t>
            </a:r>
            <a:r>
              <a:rPr sz="1200" spc="-5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oke):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f</a:t>
            </a:r>
            <a:r>
              <a:rPr sz="1200" dirty="0">
                <a:latin typeface="Arial"/>
                <a:cs typeface="Arial"/>
              </a:rPr>
              <a:t>ejn</a:t>
            </a:r>
            <a:r>
              <a:rPr sz="1200" spc="5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k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v</a:t>
            </a:r>
            <a:r>
              <a:rPr sz="1200" dirty="0">
                <a:latin typeface="Arial"/>
                <a:cs typeface="Arial"/>
              </a:rPr>
              <a:t>iss</a:t>
            </a:r>
            <a:r>
              <a:rPr sz="1200" spc="-15" dirty="0">
                <a:latin typeface="Arial"/>
                <a:cs typeface="Arial"/>
              </a:rPr>
              <a:t>z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kell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köt</a:t>
            </a:r>
            <a:r>
              <a:rPr sz="1200" spc="5" dirty="0">
                <a:latin typeface="Arial"/>
                <a:cs typeface="Arial"/>
              </a:rPr>
              <a:t>ő</a:t>
            </a:r>
            <a:r>
              <a:rPr sz="1200" dirty="0">
                <a:latin typeface="Arial"/>
                <a:cs typeface="Arial"/>
              </a:rPr>
              <a:t>dnie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az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ktinhoz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az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rőkark</a:t>
            </a:r>
            <a:r>
              <a:rPr sz="1200" spc="-10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le</a:t>
            </a:r>
            <a:r>
              <a:rPr sz="1200" spc="5" dirty="0">
                <a:latin typeface="Arial"/>
                <a:cs typeface="Arial"/>
              </a:rPr>
              <a:t>n</a:t>
            </a:r>
            <a:r>
              <a:rPr sz="1200" spc="-10" dirty="0">
                <a:latin typeface="Arial"/>
                <a:cs typeface="Arial"/>
              </a:rPr>
              <a:t>g</a:t>
            </a:r>
            <a:r>
              <a:rPr sz="1200" dirty="0">
                <a:latin typeface="Arial"/>
                <a:cs typeface="Arial"/>
              </a:rPr>
              <a:t>és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előtt ADP</a:t>
            </a:r>
            <a:r>
              <a:rPr sz="1200" spc="-5" dirty="0">
                <a:latin typeface="Arial"/>
                <a:cs typeface="Arial"/>
              </a:rPr>
              <a:t>-</a:t>
            </a:r>
            <a:r>
              <a:rPr sz="1200" spc="-85" dirty="0">
                <a:latin typeface="Arial"/>
                <a:cs typeface="Arial"/>
              </a:rPr>
              <a:t>A</a:t>
            </a:r>
            <a:r>
              <a:rPr sz="1200" spc="5" dirty="0">
                <a:latin typeface="Arial"/>
                <a:cs typeface="Arial"/>
              </a:rPr>
              <a:t>T</a:t>
            </a:r>
            <a:r>
              <a:rPr sz="1200" dirty="0">
                <a:latin typeface="Arial"/>
                <a:cs typeface="Arial"/>
              </a:rPr>
              <a:t>P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kicserélő</a:t>
            </a:r>
            <a:r>
              <a:rPr sz="1200" spc="5" dirty="0">
                <a:latin typeface="Arial"/>
                <a:cs typeface="Arial"/>
              </a:rPr>
              <a:t>d</a:t>
            </a:r>
            <a:r>
              <a:rPr sz="1200" dirty="0">
                <a:latin typeface="Arial"/>
                <a:cs typeface="Arial"/>
              </a:rPr>
              <a:t>és: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unkaüt</a:t>
            </a:r>
            <a:r>
              <a:rPr sz="1200" spc="-5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m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ut</a:t>
            </a:r>
            <a:r>
              <a:rPr sz="1200" spc="5" dirty="0">
                <a:latin typeface="Arial"/>
                <a:cs typeface="Arial"/>
              </a:rPr>
              <a:t>á</a:t>
            </a:r>
            <a:r>
              <a:rPr sz="1200" dirty="0">
                <a:latin typeface="Arial"/>
                <a:cs typeface="Arial"/>
              </a:rPr>
              <a:t>n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Aktin: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io</a:t>
            </a:r>
            <a:r>
              <a:rPr sz="1200" spc="-10" dirty="0">
                <a:latin typeface="Arial"/>
                <a:cs typeface="Arial"/>
              </a:rPr>
              <a:t>z</a:t>
            </a:r>
            <a:r>
              <a:rPr sz="1200" dirty="0">
                <a:latin typeface="Arial"/>
                <a:cs typeface="Arial"/>
              </a:rPr>
              <a:t>in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nukle</a:t>
            </a:r>
            <a:r>
              <a:rPr sz="1200" spc="5" dirty="0">
                <a:latin typeface="Arial"/>
                <a:cs typeface="Arial"/>
              </a:rPr>
              <a:t>o</a:t>
            </a:r>
            <a:r>
              <a:rPr sz="1200" dirty="0">
                <a:latin typeface="Arial"/>
                <a:cs typeface="Arial"/>
              </a:rPr>
              <a:t>tidkics</a:t>
            </a:r>
            <a:r>
              <a:rPr sz="1200" spc="-10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rélő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spc="10" dirty="0">
                <a:latin typeface="Arial"/>
                <a:cs typeface="Arial"/>
              </a:rPr>
              <a:t>f</a:t>
            </a:r>
            <a:r>
              <a:rPr sz="1200" dirty="0">
                <a:latin typeface="Arial"/>
                <a:cs typeface="Arial"/>
              </a:rPr>
              <a:t>akt</a:t>
            </a:r>
            <a:r>
              <a:rPr sz="1200" spc="5" dirty="0">
                <a:latin typeface="Arial"/>
                <a:cs typeface="Arial"/>
              </a:rPr>
              <a:t>o</a:t>
            </a:r>
            <a:r>
              <a:rPr sz="1200" dirty="0">
                <a:latin typeface="Arial"/>
                <a:cs typeface="Arial"/>
              </a:rPr>
              <a:t>ra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(</a:t>
            </a:r>
            <a:r>
              <a:rPr sz="1200" spc="-10" dirty="0">
                <a:latin typeface="Arial"/>
                <a:cs typeface="Arial"/>
              </a:rPr>
              <a:t>„</a:t>
            </a:r>
            <a:r>
              <a:rPr sz="1200" dirty="0">
                <a:latin typeface="Arial"/>
                <a:cs typeface="Arial"/>
              </a:rPr>
              <a:t>GEF</a:t>
            </a:r>
            <a:r>
              <a:rPr sz="1200" spc="-5" dirty="0">
                <a:latin typeface="Arial"/>
                <a:cs typeface="Arial"/>
              </a:rPr>
              <a:t>”</a:t>
            </a:r>
            <a:r>
              <a:rPr sz="1200" dirty="0">
                <a:latin typeface="Arial"/>
                <a:cs typeface="Arial"/>
              </a:rPr>
              <a:t>,</a:t>
            </a:r>
            <a:r>
              <a:rPr sz="1200" spc="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„G</a:t>
            </a:r>
            <a:r>
              <a:rPr sz="1200" spc="-5" dirty="0">
                <a:latin typeface="Arial"/>
                <a:cs typeface="Arial"/>
              </a:rPr>
              <a:t>N</a:t>
            </a:r>
            <a:r>
              <a:rPr sz="1200" dirty="0">
                <a:latin typeface="Arial"/>
                <a:cs typeface="Arial"/>
              </a:rPr>
              <a:t>RP</a:t>
            </a:r>
            <a:r>
              <a:rPr sz="1200" spc="15" dirty="0">
                <a:latin typeface="Arial"/>
                <a:cs typeface="Arial"/>
              </a:rPr>
              <a:t>”</a:t>
            </a:r>
            <a:r>
              <a:rPr sz="1200" spc="-5" dirty="0">
                <a:latin typeface="Arial"/>
                <a:cs typeface="Arial"/>
              </a:rPr>
              <a:t>-</a:t>
            </a:r>
            <a:r>
              <a:rPr sz="1200" dirty="0">
                <a:latin typeface="Arial"/>
                <a:cs typeface="Arial"/>
              </a:rPr>
              <a:t>analó</a:t>
            </a:r>
            <a:r>
              <a:rPr sz="1200" spc="-5" dirty="0">
                <a:latin typeface="Arial"/>
                <a:cs typeface="Arial"/>
              </a:rPr>
              <a:t>g</a:t>
            </a:r>
            <a:r>
              <a:rPr sz="1200" dirty="0">
                <a:latin typeface="Arial"/>
                <a:cs typeface="Arial"/>
              </a:rPr>
              <a:t>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736975" y="1200952"/>
            <a:ext cx="40322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00AFEF"/>
                </a:solidFill>
                <a:latin typeface="Arial"/>
                <a:cs typeface="Arial"/>
              </a:rPr>
              <a:t>aktin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651375" y="1124505"/>
            <a:ext cx="775970" cy="204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00AF50"/>
                </a:solidFill>
                <a:latin typeface="Arial"/>
                <a:cs typeface="Arial"/>
              </a:rPr>
              <a:t>m</a:t>
            </a:r>
            <a:r>
              <a:rPr sz="1400" dirty="0">
                <a:solidFill>
                  <a:srgbClr val="00AF50"/>
                </a:solidFill>
                <a:latin typeface="Arial"/>
                <a:cs typeface="Arial"/>
              </a:rPr>
              <a:t>iozin</a:t>
            </a:r>
            <a:r>
              <a:rPr sz="1400" spc="-30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AF50"/>
                </a:solidFill>
                <a:latin typeface="Arial"/>
                <a:cs typeface="Arial"/>
              </a:rPr>
              <a:t>fej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5803900" y="3781425"/>
            <a:ext cx="838200" cy="1287398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71951" y="1155700"/>
            <a:ext cx="5319649" cy="3949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latin typeface="Arial"/>
                <a:cs typeface="Arial"/>
              </a:rPr>
              <a:t>P</a:t>
            </a:r>
            <a:r>
              <a:rPr dirty="0">
                <a:latin typeface="Arial"/>
                <a:cs typeface="Arial"/>
              </a:rPr>
              <a:t>-</a:t>
            </a:r>
            <a:r>
              <a:rPr dirty="0"/>
              <a:t>hurok</a:t>
            </a:r>
            <a:r>
              <a:rPr spc="-30" dirty="0"/>
              <a:t> </a:t>
            </a:r>
            <a:r>
              <a:rPr dirty="0"/>
              <a:t>NT</a:t>
            </a:r>
            <a:r>
              <a:rPr spc="-15" dirty="0"/>
              <a:t>P</a:t>
            </a:r>
            <a:r>
              <a:rPr dirty="0"/>
              <a:t>ázok</a:t>
            </a:r>
            <a:r>
              <a:rPr spc="5" dirty="0"/>
              <a:t> </a:t>
            </a:r>
            <a:r>
              <a:rPr dirty="0"/>
              <a:t>köz</a:t>
            </a:r>
            <a:r>
              <a:rPr spc="-10" dirty="0"/>
              <a:t>ö</a:t>
            </a:r>
            <a:r>
              <a:rPr dirty="0"/>
              <a:t>s szerkez</a:t>
            </a:r>
            <a:r>
              <a:rPr spc="-10" dirty="0"/>
              <a:t>e</a:t>
            </a:r>
            <a:r>
              <a:rPr dirty="0"/>
              <a:t>ti</a:t>
            </a:r>
            <a:r>
              <a:rPr spc="20" dirty="0"/>
              <a:t> </a:t>
            </a:r>
            <a:r>
              <a:rPr dirty="0"/>
              <a:t>magja</a:t>
            </a:r>
          </a:p>
        </p:txBody>
      </p:sp>
      <p:sp>
        <p:nvSpPr>
          <p:cNvPr id="4" name="object 4"/>
          <p:cNvSpPr/>
          <p:nvPr/>
        </p:nvSpPr>
        <p:spPr>
          <a:xfrm>
            <a:off x="396240" y="2282951"/>
            <a:ext cx="140207" cy="1417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3439" y="3258311"/>
            <a:ext cx="140208" cy="1417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3439" y="3502152"/>
            <a:ext cx="140208" cy="1417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3439" y="3745991"/>
            <a:ext cx="140208" cy="1417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6240" y="3989832"/>
            <a:ext cx="140207" cy="1417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53439" y="4477511"/>
            <a:ext cx="140208" cy="1417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6240" y="4721352"/>
            <a:ext cx="140207" cy="1417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527300" y="5686425"/>
            <a:ext cx="7086599" cy="14285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11275" marR="7620" indent="1130300" algn="r">
              <a:lnSpc>
                <a:spcPct val="100000"/>
              </a:lnSpc>
            </a:pPr>
            <a:r>
              <a:rPr b="1" spc="-10" dirty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Lila:</a:t>
            </a:r>
            <a:r>
              <a:rPr b="1" spc="-25" dirty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b="1" spc="-10" dirty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közös</a:t>
            </a:r>
            <a:r>
              <a:rPr b="1" dirty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b="1" spc="-10" dirty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szerke</a:t>
            </a:r>
            <a:r>
              <a:rPr b="1" spc="-5" dirty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z</a:t>
            </a:r>
            <a:r>
              <a:rPr b="1" spc="-10" dirty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eti </a:t>
            </a:r>
            <a:r>
              <a:rPr b="1" spc="-15" dirty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mag</a:t>
            </a:r>
            <a:r>
              <a:rPr b="1" spc="-10" dirty="0">
                <a:solidFill>
                  <a:schemeClr val="accent4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endParaRPr lang="en-US" b="1" spc="-10" dirty="0">
              <a:solidFill>
                <a:schemeClr val="accent4">
                  <a:lumMod val="75000"/>
                </a:schemeClr>
              </a:solidFill>
              <a:latin typeface="Arial"/>
              <a:cs typeface="Arial"/>
            </a:endParaRPr>
          </a:p>
          <a:p>
            <a:pPr marL="1311275" marR="7620" indent="1130300" algn="r">
              <a:lnSpc>
                <a:spcPct val="100000"/>
              </a:lnSpc>
            </a:pPr>
            <a:r>
              <a:rPr b="1" spc="-10" dirty="0" err="1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Ké</a:t>
            </a:r>
            <a:r>
              <a:rPr b="1" spc="-5" dirty="0" err="1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k</a:t>
            </a:r>
            <a:r>
              <a:rPr b="1" spc="-5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:</a:t>
            </a:r>
            <a:r>
              <a:rPr b="1" spc="-15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b="1" spc="-1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eg</a:t>
            </a:r>
            <a:r>
              <a:rPr b="1" spc="-3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y</a:t>
            </a:r>
            <a:r>
              <a:rPr b="1" spc="-1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edi</a:t>
            </a:r>
            <a:r>
              <a:rPr b="1" spc="1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b="1" spc="-1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fun</a:t>
            </a:r>
            <a:r>
              <a:rPr b="1" spc="-5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k</a:t>
            </a:r>
            <a:r>
              <a:rPr b="1" spc="-1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ciókat</a:t>
            </a:r>
            <a:r>
              <a:rPr b="1" spc="-5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b="1" spc="-1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b</a:t>
            </a:r>
            <a:r>
              <a:rPr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i</a:t>
            </a:r>
            <a:r>
              <a:rPr b="1" spc="-1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ztosító</a:t>
            </a:r>
            <a:r>
              <a:rPr b="1" spc="-5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b="1" spc="-1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hurkok</a:t>
            </a:r>
            <a:endParaRPr b="1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 marR="9525" algn="r">
              <a:lnSpc>
                <a:spcPct val="100000"/>
              </a:lnSpc>
            </a:pPr>
            <a:r>
              <a:rPr b="1" spc="-10" dirty="0">
                <a:solidFill>
                  <a:srgbClr val="00B050"/>
                </a:solidFill>
                <a:latin typeface="Arial"/>
                <a:cs typeface="Arial"/>
              </a:rPr>
              <a:t>Zöld</a:t>
            </a:r>
            <a:r>
              <a:rPr b="1" spc="-10" dirty="0">
                <a:latin typeface="Arial"/>
                <a:cs typeface="Arial"/>
              </a:rPr>
              <a:t>, </a:t>
            </a:r>
            <a:r>
              <a:rPr b="1" spc="-10" dirty="0">
                <a:solidFill>
                  <a:srgbClr val="EA9100"/>
                </a:solidFill>
                <a:latin typeface="Arial"/>
                <a:cs typeface="Arial"/>
              </a:rPr>
              <a:t>narancs</a:t>
            </a:r>
            <a:r>
              <a:rPr b="1" spc="-10" dirty="0">
                <a:latin typeface="Arial"/>
                <a:cs typeface="Arial"/>
              </a:rPr>
              <a:t>:</a:t>
            </a:r>
            <a:r>
              <a:rPr b="1" spc="10" dirty="0">
                <a:latin typeface="Arial"/>
                <a:cs typeface="Arial"/>
              </a:rPr>
              <a:t> </a:t>
            </a:r>
            <a:r>
              <a:rPr b="1" spc="-15" dirty="0">
                <a:latin typeface="Arial"/>
                <a:cs typeface="Arial"/>
              </a:rPr>
              <a:t>m</a:t>
            </a:r>
            <a:r>
              <a:rPr b="1" dirty="0">
                <a:latin typeface="Arial"/>
                <a:cs typeface="Arial"/>
              </a:rPr>
              <a:t>i</a:t>
            </a:r>
            <a:r>
              <a:rPr b="1" spc="-10" dirty="0">
                <a:latin typeface="Arial"/>
                <a:cs typeface="Arial"/>
              </a:rPr>
              <a:t>ozinok és</a:t>
            </a:r>
            <a:r>
              <a:rPr b="1" dirty="0">
                <a:latin typeface="Arial"/>
                <a:cs typeface="Arial"/>
              </a:rPr>
              <a:t> </a:t>
            </a:r>
            <a:r>
              <a:rPr b="1" spc="-10" dirty="0">
                <a:latin typeface="Arial"/>
                <a:cs typeface="Arial"/>
              </a:rPr>
              <a:t>kine</a:t>
            </a:r>
            <a:r>
              <a:rPr b="1" spc="-5" dirty="0">
                <a:latin typeface="Arial"/>
                <a:cs typeface="Arial"/>
              </a:rPr>
              <a:t>z</a:t>
            </a:r>
            <a:r>
              <a:rPr b="1" spc="-10" dirty="0">
                <a:latin typeface="Arial"/>
                <a:cs typeface="Arial"/>
              </a:rPr>
              <a:t>inek</a:t>
            </a:r>
            <a:r>
              <a:rPr b="1" spc="-20" dirty="0">
                <a:latin typeface="Arial"/>
                <a:cs typeface="Arial"/>
              </a:rPr>
              <a:t> </a:t>
            </a:r>
            <a:r>
              <a:rPr b="1" spc="-10" dirty="0">
                <a:latin typeface="Arial"/>
                <a:cs typeface="Arial"/>
              </a:rPr>
              <a:t>közös inszerc</a:t>
            </a:r>
            <a:r>
              <a:rPr b="1" dirty="0">
                <a:latin typeface="Arial"/>
                <a:cs typeface="Arial"/>
              </a:rPr>
              <a:t>i</a:t>
            </a:r>
            <a:r>
              <a:rPr b="1" spc="-10" dirty="0">
                <a:latin typeface="Arial"/>
                <a:cs typeface="Arial"/>
              </a:rPr>
              <a:t>ói</a:t>
            </a:r>
            <a:endParaRPr b="1" dirty="0">
              <a:latin typeface="Arial"/>
              <a:cs typeface="Arial"/>
            </a:endParaRPr>
          </a:p>
          <a:p>
            <a:pPr marR="7620" algn="r">
              <a:lnSpc>
                <a:spcPct val="100000"/>
              </a:lnSpc>
            </a:pPr>
            <a:r>
              <a:rPr b="1" spc="-10" dirty="0">
                <a:solidFill>
                  <a:srgbClr val="FF0000"/>
                </a:solidFill>
                <a:latin typeface="Arial"/>
                <a:cs typeface="Arial"/>
              </a:rPr>
              <a:t>Pir</a:t>
            </a:r>
            <a:r>
              <a:rPr b="1" spc="-1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b="1" spc="-10" dirty="0">
                <a:solidFill>
                  <a:srgbClr val="FF0000"/>
                </a:solidFill>
                <a:latin typeface="Arial"/>
                <a:cs typeface="Arial"/>
              </a:rPr>
              <a:t>s:</a:t>
            </a:r>
            <a:r>
              <a:rPr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spc="-10" dirty="0">
                <a:solidFill>
                  <a:srgbClr val="FF0000"/>
                </a:solidFill>
                <a:latin typeface="Arial"/>
                <a:cs typeface="Arial"/>
              </a:rPr>
              <a:t>csak</a:t>
            </a:r>
            <a:r>
              <a:rPr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spc="-1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spc="-15" dirty="0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b="1" spc="-10" dirty="0">
                <a:solidFill>
                  <a:srgbClr val="FF0000"/>
                </a:solidFill>
                <a:latin typeface="Arial"/>
                <a:cs typeface="Arial"/>
              </a:rPr>
              <a:t>oz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b="1" spc="-1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b="1" spc="-15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b="1" spc="-1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spc="-10" dirty="0">
                <a:solidFill>
                  <a:srgbClr val="FF0000"/>
                </a:solidFill>
                <a:latin typeface="Arial"/>
                <a:cs typeface="Arial"/>
              </a:rPr>
              <a:t>je</a:t>
            </a:r>
            <a:r>
              <a:rPr b="1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b="1" spc="-10" dirty="0">
                <a:solidFill>
                  <a:srgbClr val="FF0000"/>
                </a:solidFill>
                <a:latin typeface="Arial"/>
                <a:cs typeface="Arial"/>
              </a:rPr>
              <a:t>lemző</a:t>
            </a:r>
            <a:r>
              <a:rPr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spc="-1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b="1" spc="-15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b="1" spc="-10" dirty="0">
                <a:solidFill>
                  <a:srgbClr val="FF0000"/>
                </a:solidFill>
                <a:latin typeface="Arial"/>
                <a:cs typeface="Arial"/>
              </a:rPr>
              <a:t>őtovábbító</a:t>
            </a:r>
            <a:r>
              <a:rPr b="1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spc="-10" dirty="0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b="1" spc="-1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b="1" spc="-10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b="1" spc="-15" dirty="0">
                <a:solidFill>
                  <a:srgbClr val="FF0000"/>
                </a:solidFill>
                <a:latin typeface="Arial"/>
                <a:cs typeface="Arial"/>
              </a:rPr>
              <a:t>ő</a:t>
            </a:r>
            <a:r>
              <a:rPr b="1" spc="-10" dirty="0">
                <a:solidFill>
                  <a:srgbClr val="FF0000"/>
                </a:solidFill>
                <a:latin typeface="Arial"/>
                <a:cs typeface="Arial"/>
              </a:rPr>
              <a:t>ka</a:t>
            </a:r>
            <a:r>
              <a:rPr b="1" spc="-15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b="1" spc="-10" dirty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endParaRPr b="1" dirty="0">
              <a:solidFill>
                <a:srgbClr val="FF0000"/>
              </a:solidFill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330"/>
              </a:spcBef>
            </a:pPr>
            <a:r>
              <a:rPr sz="1000" spc="-15" dirty="0">
                <a:latin typeface="Arial"/>
                <a:cs typeface="Arial"/>
              </a:rPr>
              <a:t>V</a:t>
            </a:r>
            <a:r>
              <a:rPr sz="1000" spc="-10" dirty="0">
                <a:latin typeface="Arial"/>
                <a:cs typeface="Arial"/>
              </a:rPr>
              <a:t>a</a:t>
            </a:r>
            <a:r>
              <a:rPr sz="1000" spc="-15" dirty="0">
                <a:latin typeface="Arial"/>
                <a:cs typeface="Arial"/>
              </a:rPr>
              <a:t>l</a:t>
            </a:r>
            <a:r>
              <a:rPr sz="1000" spc="-10" dirty="0">
                <a:latin typeface="Arial"/>
                <a:cs typeface="Arial"/>
              </a:rPr>
              <a:t>e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-15" dirty="0">
                <a:latin typeface="Arial"/>
                <a:cs typeface="Arial"/>
              </a:rPr>
              <a:t>1</a:t>
            </a:r>
            <a:r>
              <a:rPr sz="1000" spc="-10" dirty="0">
                <a:latin typeface="Arial"/>
                <a:cs typeface="Arial"/>
              </a:rPr>
              <a:t>9</a:t>
            </a:r>
            <a:r>
              <a:rPr sz="1000" spc="-15" dirty="0">
                <a:latin typeface="Arial"/>
                <a:cs typeface="Arial"/>
              </a:rPr>
              <a:t>9</a:t>
            </a:r>
            <a:r>
              <a:rPr sz="1000" spc="-10" dirty="0">
                <a:latin typeface="Arial"/>
                <a:cs typeface="Arial"/>
              </a:rPr>
              <a:t>6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3540" y="1514949"/>
            <a:ext cx="2549525" cy="3886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528445">
              <a:lnSpc>
                <a:spcPct val="100000"/>
              </a:lnSpc>
            </a:pP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Miozin</a:t>
            </a:r>
            <a:r>
              <a:rPr sz="1600" b="1" spc="-2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k </a:t>
            </a:r>
            <a:r>
              <a:rPr sz="1600" b="1" spc="-10" dirty="0" err="1">
                <a:solidFill>
                  <a:srgbClr val="FF0000"/>
                </a:solidFill>
                <a:latin typeface="Arial"/>
                <a:cs typeface="Arial"/>
              </a:rPr>
              <a:t>Kinezinek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FF0000"/>
                </a:solidFill>
                <a:latin typeface="Arial"/>
                <a:cs typeface="Arial"/>
              </a:rPr>
              <a:t>G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sz="1600" b="1" spc="-10" dirty="0" err="1">
                <a:solidFill>
                  <a:srgbClr val="FF0000"/>
                </a:solidFill>
                <a:latin typeface="Arial"/>
                <a:cs typeface="Arial"/>
              </a:rPr>
              <a:t>fe</a:t>
            </a:r>
            <a:r>
              <a:rPr sz="1600" b="1" spc="-20" dirty="0" err="1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sz="1600" b="1" spc="-10" dirty="0" err="1">
                <a:solidFill>
                  <a:srgbClr val="FF0000"/>
                </a:solidFill>
                <a:latin typeface="Arial"/>
                <a:cs typeface="Arial"/>
              </a:rPr>
              <a:t>érjék</a:t>
            </a:r>
            <a:endParaRPr sz="1600" dirty="0">
              <a:latin typeface="Arial"/>
              <a:cs typeface="Arial"/>
            </a:endParaRPr>
          </a:p>
          <a:p>
            <a:pPr marL="193675" marR="5080">
              <a:lnSpc>
                <a:spcPct val="100000"/>
              </a:lnSpc>
            </a:pPr>
            <a:r>
              <a:rPr sz="1600" spc="-15" dirty="0">
                <a:latin typeface="Arial"/>
                <a:cs typeface="Arial"/>
              </a:rPr>
              <a:t>K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s</a:t>
            </a:r>
            <a:r>
              <a:rPr sz="1600" spc="-25" dirty="0">
                <a:latin typeface="Arial"/>
                <a:cs typeface="Arial"/>
              </a:rPr>
              <a:t> G</a:t>
            </a:r>
            <a:r>
              <a:rPr sz="1600" spc="-10" dirty="0">
                <a:latin typeface="Arial"/>
                <a:cs typeface="Arial"/>
              </a:rPr>
              <a:t>TPázok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(je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átvitel: di</a:t>
            </a:r>
            <a:r>
              <a:rPr sz="1600" spc="-30" dirty="0">
                <a:latin typeface="Arial"/>
                <a:cs typeface="Arial"/>
              </a:rPr>
              <a:t>f</a:t>
            </a:r>
            <a:r>
              <a:rPr sz="1600" spc="-10" dirty="0">
                <a:latin typeface="Arial"/>
                <a:cs typeface="Arial"/>
              </a:rPr>
              <a:t>ferenc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áció,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nö</a:t>
            </a:r>
            <a:r>
              <a:rPr sz="1600" spc="-5" dirty="0">
                <a:latin typeface="Arial"/>
                <a:cs typeface="Arial"/>
              </a:rPr>
              <a:t>v</a:t>
            </a:r>
            <a:r>
              <a:rPr sz="1600" spc="-10" dirty="0">
                <a:latin typeface="Arial"/>
                <a:cs typeface="Arial"/>
              </a:rPr>
              <a:t>ekedé</a:t>
            </a:r>
            <a:r>
              <a:rPr sz="1600" spc="-5" dirty="0">
                <a:latin typeface="Arial"/>
                <a:cs typeface="Arial"/>
              </a:rPr>
              <a:t>s,</a:t>
            </a:r>
            <a:r>
              <a:rPr sz="1600" spc="-10" dirty="0">
                <a:latin typeface="Arial"/>
                <a:cs typeface="Arial"/>
              </a:rPr>
              <a:t> tápan</a:t>
            </a:r>
            <a:r>
              <a:rPr sz="1600" spc="-30" dirty="0">
                <a:latin typeface="Arial"/>
                <a:cs typeface="Arial"/>
              </a:rPr>
              <a:t>y</a:t>
            </a:r>
            <a:r>
              <a:rPr sz="1600" spc="-10" dirty="0">
                <a:latin typeface="Arial"/>
                <a:cs typeface="Arial"/>
              </a:rPr>
              <a:t>ag</a:t>
            </a:r>
            <a:r>
              <a:rPr sz="1600" spc="-15" dirty="0">
                <a:latin typeface="Arial"/>
                <a:cs typeface="Arial"/>
              </a:rPr>
              <a:t>-</a:t>
            </a:r>
            <a:r>
              <a:rPr sz="1600" spc="-10" dirty="0">
                <a:latin typeface="Arial"/>
                <a:cs typeface="Arial"/>
              </a:rPr>
              <a:t>érzé</a:t>
            </a:r>
            <a:r>
              <a:rPr sz="1600" spc="-5" dirty="0">
                <a:latin typeface="Arial"/>
                <a:cs typeface="Arial"/>
              </a:rPr>
              <a:t>k</a:t>
            </a:r>
            <a:r>
              <a:rPr sz="1600" spc="-10" dirty="0">
                <a:latin typeface="Arial"/>
                <a:cs typeface="Arial"/>
              </a:rPr>
              <a:t>elés,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vezikulumtran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zport)</a:t>
            </a:r>
            <a:endParaRPr sz="1600" dirty="0">
              <a:latin typeface="Arial"/>
              <a:cs typeface="Arial"/>
            </a:endParaRPr>
          </a:p>
          <a:p>
            <a:pPr marL="65151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Ras (</a:t>
            </a:r>
            <a:r>
              <a:rPr sz="1600" spc="-15" dirty="0">
                <a:latin typeface="Arial"/>
                <a:cs typeface="Arial"/>
              </a:rPr>
              <a:t>p</a:t>
            </a:r>
            <a:r>
              <a:rPr sz="1600" spc="-10" dirty="0">
                <a:latin typeface="Arial"/>
                <a:cs typeface="Arial"/>
              </a:rPr>
              <a:t>2</a:t>
            </a:r>
            <a:r>
              <a:rPr sz="1600" spc="-15" dirty="0">
                <a:latin typeface="Arial"/>
                <a:cs typeface="Arial"/>
              </a:rPr>
              <a:t>1</a:t>
            </a:r>
            <a:r>
              <a:rPr sz="1575" baseline="26455" dirty="0">
                <a:latin typeface="Arial"/>
                <a:cs typeface="Arial"/>
              </a:rPr>
              <a:t>r</a:t>
            </a:r>
            <a:r>
              <a:rPr sz="1575" spc="-7" baseline="26455" dirty="0">
                <a:latin typeface="Arial"/>
                <a:cs typeface="Arial"/>
              </a:rPr>
              <a:t>a</a:t>
            </a:r>
            <a:r>
              <a:rPr sz="1575" spc="15" baseline="2645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)</a:t>
            </a:r>
            <a:endParaRPr sz="1600" dirty="0">
              <a:latin typeface="Arial"/>
              <a:cs typeface="Arial"/>
            </a:endParaRPr>
          </a:p>
          <a:p>
            <a:pPr marL="651510" marR="1518285">
              <a:lnSpc>
                <a:spcPct val="100000"/>
              </a:lnSpc>
            </a:pPr>
            <a:r>
              <a:rPr sz="1600" spc="-15" dirty="0">
                <a:latin typeface="Arial"/>
                <a:cs typeface="Arial"/>
              </a:rPr>
              <a:t>Rho </a:t>
            </a:r>
            <a:r>
              <a:rPr sz="1600" spc="-10" dirty="0">
                <a:latin typeface="Arial"/>
                <a:cs typeface="Arial"/>
              </a:rPr>
              <a:t>Arf</a:t>
            </a:r>
            <a:endParaRPr sz="1600" dirty="0">
              <a:latin typeface="Arial"/>
              <a:cs typeface="Arial"/>
            </a:endParaRPr>
          </a:p>
          <a:p>
            <a:pPr marL="193675" marR="34925">
              <a:lnSpc>
                <a:spcPct val="100000"/>
              </a:lnSpc>
            </a:pPr>
            <a:r>
              <a:rPr sz="1600" spc="-75" dirty="0">
                <a:latin typeface="Arial"/>
                <a:cs typeface="Arial"/>
              </a:rPr>
              <a:t>T</a:t>
            </a:r>
            <a:r>
              <a:rPr sz="1600" spc="-10" dirty="0">
                <a:latin typeface="Arial"/>
                <a:cs typeface="Arial"/>
              </a:rPr>
              <a:t>rans</a:t>
            </a:r>
            <a:r>
              <a:rPr sz="1600" spc="-5" dirty="0">
                <a:latin typeface="Arial"/>
                <a:cs typeface="Arial"/>
              </a:rPr>
              <a:t>z</a:t>
            </a:r>
            <a:r>
              <a:rPr sz="1600" spc="-10" dirty="0">
                <a:latin typeface="Arial"/>
                <a:cs typeface="Arial"/>
              </a:rPr>
              <a:t>láci</a:t>
            </a:r>
            <a:r>
              <a:rPr sz="1600" spc="-5" dirty="0">
                <a:latin typeface="Arial"/>
                <a:cs typeface="Arial"/>
              </a:rPr>
              <a:t>ó</a:t>
            </a:r>
            <a:r>
              <a:rPr sz="1600" spc="-15" dirty="0">
                <a:latin typeface="Arial"/>
                <a:cs typeface="Arial"/>
              </a:rPr>
              <a:t>-</a:t>
            </a:r>
            <a:r>
              <a:rPr sz="1600" spc="-10" dirty="0">
                <a:latin typeface="Arial"/>
                <a:cs typeface="Arial"/>
              </a:rPr>
              <a:t>inic</a:t>
            </a:r>
            <a:r>
              <a:rPr sz="1600" spc="-15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ác</a:t>
            </a:r>
            <a:r>
              <a:rPr sz="1600" spc="-15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ós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és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- </a:t>
            </a:r>
            <a:r>
              <a:rPr sz="1600" spc="-10" dirty="0">
                <a:latin typeface="Arial"/>
                <a:cs typeface="Arial"/>
              </a:rPr>
              <a:t>elongá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iós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faktorok</a:t>
            </a:r>
            <a:endParaRPr sz="1600" dirty="0">
              <a:latin typeface="Arial"/>
              <a:cs typeface="Arial"/>
            </a:endParaRPr>
          </a:p>
          <a:p>
            <a:pPr marL="651510">
              <a:lnSpc>
                <a:spcPct val="100000"/>
              </a:lnSpc>
            </a:pPr>
            <a:r>
              <a:rPr sz="1600" spc="-15" dirty="0">
                <a:latin typeface="Arial"/>
                <a:cs typeface="Arial"/>
              </a:rPr>
              <a:t>EF-</a:t>
            </a:r>
            <a:r>
              <a:rPr sz="1600" spc="-75" dirty="0">
                <a:latin typeface="Arial"/>
                <a:cs typeface="Arial"/>
              </a:rPr>
              <a:t>Tu</a:t>
            </a:r>
            <a:endParaRPr sz="1600" dirty="0">
              <a:latin typeface="Arial"/>
              <a:cs typeface="Arial"/>
            </a:endParaRPr>
          </a:p>
          <a:p>
            <a:pPr marL="193675" marR="147955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Heterotrimer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jelátvivő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G</a:t>
            </a:r>
            <a:r>
              <a:rPr sz="1600" spc="-5" dirty="0">
                <a:latin typeface="Arial"/>
                <a:cs typeface="Arial"/>
              </a:rPr>
              <a:t>- </a:t>
            </a:r>
            <a:r>
              <a:rPr sz="1600" spc="-10" dirty="0">
                <a:latin typeface="Arial"/>
                <a:cs typeface="Arial"/>
              </a:rPr>
              <a:t>fehérjék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α</a:t>
            </a:r>
            <a:r>
              <a:rPr sz="1600" spc="-15" dirty="0">
                <a:latin typeface="Arial"/>
                <a:cs typeface="Arial"/>
              </a:rPr>
              <a:t>-</a:t>
            </a:r>
            <a:r>
              <a:rPr sz="1600" spc="-10" dirty="0">
                <a:latin typeface="Arial"/>
                <a:cs typeface="Arial"/>
              </a:rPr>
              <a:t>aleg</a:t>
            </a:r>
            <a:r>
              <a:rPr sz="1600" spc="-30" dirty="0">
                <a:latin typeface="Arial"/>
                <a:cs typeface="Arial"/>
              </a:rPr>
              <a:t>y</a:t>
            </a:r>
            <a:r>
              <a:rPr sz="1600" spc="-10" dirty="0">
                <a:latin typeface="Arial"/>
                <a:cs typeface="Arial"/>
              </a:rPr>
              <a:t>sége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Eg</a:t>
            </a:r>
            <a:r>
              <a:rPr sz="1600" b="1" spc="-50" dirty="0">
                <a:solidFill>
                  <a:srgbClr val="FF0000"/>
                </a:solidFill>
                <a:latin typeface="Arial"/>
                <a:cs typeface="Arial"/>
              </a:rPr>
              <a:t>y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éb</a:t>
            </a:r>
            <a:r>
              <a:rPr sz="1600" b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családok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7572281" y="3552771"/>
            <a:ext cx="30957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Gerincesek 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fényérzékelésében 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fontos, </a:t>
            </a:r>
          </a:p>
          <a:p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rodopszinhoz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kötve működik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43200" y="2590800"/>
            <a:ext cx="6400799" cy="42671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3840" y="1400047"/>
            <a:ext cx="114300" cy="1249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3840" y="1826767"/>
            <a:ext cx="114300" cy="1249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3840" y="2040127"/>
            <a:ext cx="114300" cy="1249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3840" y="2253488"/>
            <a:ext cx="114300" cy="1249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31140" y="1153200"/>
            <a:ext cx="7519034" cy="1911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iozin-te</a:t>
            </a:r>
            <a:r>
              <a:rPr sz="1400" spc="-15" dirty="0">
                <a:latin typeface="Arial"/>
                <a:cs typeface="Arial"/>
              </a:rPr>
              <a:t>r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ék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ko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ple</a:t>
            </a:r>
            <a:r>
              <a:rPr sz="1400" spc="-20" dirty="0">
                <a:latin typeface="Arial"/>
                <a:cs typeface="Arial"/>
              </a:rPr>
              <a:t>x</a:t>
            </a:r>
            <a:r>
              <a:rPr sz="1400" dirty="0">
                <a:latin typeface="Arial"/>
                <a:cs typeface="Arial"/>
              </a:rPr>
              <a:t>: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g</a:t>
            </a:r>
            <a:r>
              <a:rPr sz="1400" spc="-20" dirty="0">
                <a:latin typeface="Arial"/>
                <a:cs typeface="Arial"/>
              </a:rPr>
              <a:t>y</a:t>
            </a:r>
            <a:r>
              <a:rPr sz="1400" dirty="0">
                <a:latin typeface="Arial"/>
                <a:cs typeface="Arial"/>
              </a:rPr>
              <a:t>enge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aktinkötő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(n</a:t>
            </a:r>
            <a:r>
              <a:rPr sz="1400" spc="-20" dirty="0">
                <a:latin typeface="Arial"/>
                <a:cs typeface="Arial"/>
              </a:rPr>
              <a:t>y</a:t>
            </a:r>
            <a:r>
              <a:rPr sz="1400" dirty="0">
                <a:latin typeface="Arial"/>
                <a:cs typeface="Arial"/>
              </a:rPr>
              <a:t>itott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árok),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felhúzott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erőkarú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állapot</a:t>
            </a:r>
            <a:endParaRPr sz="1400">
              <a:latin typeface="Arial"/>
              <a:cs typeface="Arial"/>
            </a:endParaRPr>
          </a:p>
          <a:p>
            <a:pPr marL="13716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Szürke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út</a:t>
            </a:r>
            <a:r>
              <a:rPr sz="1400" spc="-20" dirty="0">
                <a:latin typeface="Arial"/>
                <a:cs typeface="Arial"/>
              </a:rPr>
              <a:t>v</a:t>
            </a:r>
            <a:r>
              <a:rPr sz="1400" dirty="0">
                <a:latin typeface="Arial"/>
                <a:cs typeface="Arial"/>
              </a:rPr>
              <a:t>on</a:t>
            </a:r>
            <a:r>
              <a:rPr sz="1400" spc="-10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l: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pazarló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ciklus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(er</a:t>
            </a:r>
            <a:r>
              <a:rPr sz="1400" spc="-5" dirty="0">
                <a:latin typeface="Arial"/>
                <a:cs typeface="Arial"/>
              </a:rPr>
              <a:t>ő</a:t>
            </a:r>
            <a:r>
              <a:rPr sz="1400" dirty="0">
                <a:latin typeface="Arial"/>
                <a:cs typeface="Arial"/>
              </a:rPr>
              <a:t>karl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c</a:t>
            </a:r>
            <a:r>
              <a:rPr sz="1400" spc="-10" dirty="0">
                <a:latin typeface="Arial"/>
                <a:cs typeface="Arial"/>
              </a:rPr>
              <a:t>s</a:t>
            </a:r>
            <a:r>
              <a:rPr sz="1400" spc="-15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pás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ak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inr</a:t>
            </a:r>
            <a:r>
              <a:rPr sz="1400" spc="-5" dirty="0">
                <a:latin typeface="Arial"/>
                <a:cs typeface="Arial"/>
              </a:rPr>
              <a:t>ó</a:t>
            </a:r>
            <a:r>
              <a:rPr sz="1400" dirty="0">
                <a:latin typeface="Arial"/>
                <a:cs typeface="Arial"/>
              </a:rPr>
              <a:t>l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le</a:t>
            </a:r>
            <a:r>
              <a:rPr sz="1400" spc="-25" dirty="0">
                <a:latin typeface="Arial"/>
                <a:cs typeface="Arial"/>
              </a:rPr>
              <a:t>v</a:t>
            </a:r>
            <a:r>
              <a:rPr sz="1400" dirty="0">
                <a:latin typeface="Arial"/>
                <a:cs typeface="Arial"/>
              </a:rPr>
              <a:t>ált </a:t>
            </a:r>
            <a:r>
              <a:rPr sz="1400" spc="-10" dirty="0">
                <a:latin typeface="Arial"/>
                <a:cs typeface="Arial"/>
              </a:rPr>
              <a:t>á</a:t>
            </a:r>
            <a:r>
              <a:rPr sz="1400" dirty="0">
                <a:latin typeface="Arial"/>
                <a:cs typeface="Arial"/>
              </a:rPr>
              <a:t>lla</a:t>
            </a:r>
            <a:r>
              <a:rPr sz="1400" spc="-5" dirty="0">
                <a:latin typeface="Arial"/>
                <a:cs typeface="Arial"/>
              </a:rPr>
              <a:t>p</a:t>
            </a:r>
            <a:r>
              <a:rPr sz="1400" dirty="0">
                <a:latin typeface="Arial"/>
                <a:cs typeface="Arial"/>
              </a:rPr>
              <a:t>otban)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spc="-10" dirty="0">
                <a:latin typeface="Arial"/>
                <a:cs typeface="Arial"/>
              </a:rPr>
              <a:t>H</a:t>
            </a:r>
            <a:r>
              <a:rPr sz="1400" b="1" dirty="0">
                <a:latin typeface="Arial"/>
                <a:cs typeface="Arial"/>
              </a:rPr>
              <a:t>aték</a:t>
            </a:r>
            <a:r>
              <a:rPr sz="1400" b="1" spc="-10" dirty="0">
                <a:latin typeface="Arial"/>
                <a:cs typeface="Arial"/>
              </a:rPr>
              <a:t>on</a:t>
            </a:r>
            <a:r>
              <a:rPr sz="1400" b="1" dirty="0">
                <a:latin typeface="Arial"/>
                <a:cs typeface="Arial"/>
              </a:rPr>
              <a:t>y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er</a:t>
            </a:r>
            <a:r>
              <a:rPr sz="1400" b="1" spc="-10" dirty="0">
                <a:latin typeface="Arial"/>
                <a:cs typeface="Arial"/>
              </a:rPr>
              <a:t>ő</a:t>
            </a:r>
            <a:r>
              <a:rPr sz="1400" b="1" dirty="0">
                <a:latin typeface="Arial"/>
                <a:cs typeface="Arial"/>
              </a:rPr>
              <a:t>kifejtés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p</a:t>
            </a:r>
            <a:r>
              <a:rPr sz="1400" b="1" dirty="0">
                <a:latin typeface="Arial"/>
                <a:cs typeface="Arial"/>
              </a:rPr>
              <a:t>ár</a:t>
            </a:r>
            <a:r>
              <a:rPr sz="1400" b="1" spc="-10" dirty="0">
                <a:latin typeface="Arial"/>
                <a:cs typeface="Arial"/>
              </a:rPr>
              <a:t>hu</a:t>
            </a:r>
            <a:r>
              <a:rPr sz="1400" b="1" dirty="0">
                <a:latin typeface="Arial"/>
                <a:cs typeface="Arial"/>
              </a:rPr>
              <a:t>zam</a:t>
            </a:r>
            <a:r>
              <a:rPr sz="1400" b="1" spc="-10" dirty="0">
                <a:latin typeface="Arial"/>
                <a:cs typeface="Arial"/>
              </a:rPr>
              <a:t>o</a:t>
            </a:r>
            <a:r>
              <a:rPr sz="1400" b="1" dirty="0">
                <a:latin typeface="Arial"/>
                <a:cs typeface="Arial"/>
              </a:rPr>
              <a:t>s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ú</a:t>
            </a:r>
            <a:r>
              <a:rPr sz="1400" b="1" dirty="0">
                <a:latin typeface="Arial"/>
                <a:cs typeface="Arial"/>
              </a:rPr>
              <a:t>t</a:t>
            </a:r>
            <a:r>
              <a:rPr sz="1400" b="1" spc="-15" dirty="0">
                <a:latin typeface="Arial"/>
                <a:cs typeface="Arial"/>
              </a:rPr>
              <a:t>v</a:t>
            </a:r>
            <a:r>
              <a:rPr sz="1400" b="1" spc="-10" dirty="0">
                <a:latin typeface="Arial"/>
                <a:cs typeface="Arial"/>
              </a:rPr>
              <a:t>on</a:t>
            </a:r>
            <a:r>
              <a:rPr sz="1400" b="1" dirty="0">
                <a:latin typeface="Arial"/>
                <a:cs typeface="Arial"/>
              </a:rPr>
              <a:t>alai:</a:t>
            </a:r>
            <a:endParaRPr sz="1400">
              <a:latin typeface="Arial"/>
              <a:cs typeface="Arial"/>
            </a:endParaRPr>
          </a:p>
          <a:p>
            <a:pPr marL="137160" marR="3043555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N</a:t>
            </a:r>
            <a:r>
              <a:rPr sz="1400" dirty="0">
                <a:latin typeface="Arial"/>
                <a:cs typeface="Arial"/>
              </a:rPr>
              <a:t>arancs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út: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árokzáród</a:t>
            </a:r>
            <a:r>
              <a:rPr sz="1400" spc="-15" dirty="0">
                <a:latin typeface="Arial"/>
                <a:cs typeface="Arial"/>
              </a:rPr>
              <a:t>á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–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aktinköt</a:t>
            </a:r>
            <a:r>
              <a:rPr sz="1400" spc="-15" dirty="0">
                <a:latin typeface="Arial"/>
                <a:cs typeface="Arial"/>
              </a:rPr>
              <a:t>é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–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erőkarlec</a:t>
            </a:r>
            <a:r>
              <a:rPr sz="1400" spc="-10" dirty="0">
                <a:latin typeface="Arial"/>
                <a:cs typeface="Arial"/>
              </a:rPr>
              <a:t>s</a:t>
            </a:r>
            <a:r>
              <a:rPr sz="1400" dirty="0">
                <a:latin typeface="Arial"/>
                <a:cs typeface="Arial"/>
              </a:rPr>
              <a:t>ap</a:t>
            </a:r>
            <a:r>
              <a:rPr sz="1400" spc="-15" dirty="0">
                <a:latin typeface="Arial"/>
                <a:cs typeface="Arial"/>
              </a:rPr>
              <a:t>á</a:t>
            </a:r>
            <a:r>
              <a:rPr sz="1400" dirty="0">
                <a:latin typeface="Arial"/>
                <a:cs typeface="Arial"/>
              </a:rPr>
              <a:t>s Piros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út: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aktinkötés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–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árokzáró</a:t>
            </a:r>
            <a:r>
              <a:rPr sz="1400" spc="-15" dirty="0">
                <a:latin typeface="Arial"/>
                <a:cs typeface="Arial"/>
              </a:rPr>
              <a:t>d</a:t>
            </a:r>
            <a:r>
              <a:rPr sz="1400" dirty="0">
                <a:latin typeface="Arial"/>
                <a:cs typeface="Arial"/>
              </a:rPr>
              <a:t>ás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–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erőkarlecs</a:t>
            </a:r>
            <a:r>
              <a:rPr sz="1400" spc="-15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p</a:t>
            </a:r>
            <a:r>
              <a:rPr sz="1400" spc="-15" dirty="0">
                <a:latin typeface="Arial"/>
                <a:cs typeface="Arial"/>
              </a:rPr>
              <a:t>á</a:t>
            </a:r>
            <a:r>
              <a:rPr sz="1400" dirty="0"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  <a:p>
            <a:pPr marL="13716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Kék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út: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aktinköt</a:t>
            </a:r>
            <a:r>
              <a:rPr sz="1400" spc="-15" dirty="0">
                <a:latin typeface="Arial"/>
                <a:cs typeface="Arial"/>
              </a:rPr>
              <a:t>é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–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erőkarlec</a:t>
            </a:r>
            <a:r>
              <a:rPr sz="1400" spc="-10" dirty="0">
                <a:latin typeface="Arial"/>
                <a:cs typeface="Arial"/>
              </a:rPr>
              <a:t>s</a:t>
            </a:r>
            <a:r>
              <a:rPr sz="1400" dirty="0">
                <a:latin typeface="Arial"/>
                <a:cs typeface="Arial"/>
              </a:rPr>
              <a:t>ap</a:t>
            </a:r>
            <a:r>
              <a:rPr sz="1400" spc="-15" dirty="0">
                <a:latin typeface="Arial"/>
                <a:cs typeface="Arial"/>
              </a:rPr>
              <a:t>á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–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árokzáró</a:t>
            </a:r>
            <a:r>
              <a:rPr sz="1400" spc="-15" dirty="0">
                <a:latin typeface="Arial"/>
                <a:cs typeface="Arial"/>
              </a:rPr>
              <a:t>d</a:t>
            </a:r>
            <a:r>
              <a:rPr sz="1400" dirty="0">
                <a:latin typeface="Arial"/>
                <a:cs typeface="Arial"/>
              </a:rPr>
              <a:t>ás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(utóbbi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„reteszel</a:t>
            </a:r>
            <a:r>
              <a:rPr sz="1400" spc="-15" dirty="0">
                <a:latin typeface="Arial"/>
                <a:cs typeface="Arial"/>
              </a:rPr>
              <a:t>”</a:t>
            </a:r>
            <a:r>
              <a:rPr sz="1400" dirty="0">
                <a:latin typeface="Arial"/>
                <a:cs typeface="Arial"/>
              </a:rPr>
              <a:t>)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-</a:t>
            </a:r>
            <a:r>
              <a:rPr sz="1400" b="1" spc="-45" dirty="0">
                <a:latin typeface="Arial"/>
                <a:cs typeface="Arial"/>
              </a:rPr>
              <a:t>A</a:t>
            </a:r>
            <a:r>
              <a:rPr sz="1400" b="1" dirty="0">
                <a:latin typeface="Arial"/>
                <a:cs typeface="Arial"/>
              </a:rPr>
              <a:t>z</a:t>
            </a:r>
            <a:r>
              <a:rPr sz="1400" b="1" spc="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</a:t>
            </a:r>
            <a:r>
              <a:rPr sz="1400" b="1" spc="-10" dirty="0">
                <a:latin typeface="Arial"/>
                <a:cs typeface="Arial"/>
              </a:rPr>
              <a:t>g</a:t>
            </a:r>
            <a:r>
              <a:rPr sz="1400" b="1" spc="-50" dirty="0">
                <a:latin typeface="Arial"/>
                <a:cs typeface="Arial"/>
              </a:rPr>
              <a:t>y</a:t>
            </a:r>
            <a:r>
              <a:rPr sz="1400" b="1" dirty="0">
                <a:latin typeface="Arial"/>
                <a:cs typeface="Arial"/>
              </a:rPr>
              <a:t>es</a:t>
            </a:r>
            <a:r>
              <a:rPr sz="1400" b="1" spc="1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ú</a:t>
            </a:r>
            <a:r>
              <a:rPr sz="1400" b="1" dirty="0">
                <a:latin typeface="Arial"/>
                <a:cs typeface="Arial"/>
              </a:rPr>
              <a:t>t</a:t>
            </a:r>
            <a:r>
              <a:rPr sz="1400" b="1" spc="-15" dirty="0">
                <a:latin typeface="Arial"/>
                <a:cs typeface="Arial"/>
              </a:rPr>
              <a:t>v</a:t>
            </a:r>
            <a:r>
              <a:rPr sz="1400" b="1" spc="-10" dirty="0">
                <a:latin typeface="Arial"/>
                <a:cs typeface="Arial"/>
              </a:rPr>
              <a:t>on</a:t>
            </a:r>
            <a:r>
              <a:rPr sz="1400" b="1" dirty="0">
                <a:latin typeface="Arial"/>
                <a:cs typeface="Arial"/>
              </a:rPr>
              <a:t>alak</a:t>
            </a:r>
            <a:r>
              <a:rPr sz="1400" b="1" spc="-10" dirty="0">
                <a:latin typeface="Arial"/>
                <a:cs typeface="Arial"/>
              </a:rPr>
              <a:t>o</a:t>
            </a:r>
            <a:r>
              <a:rPr sz="1400" b="1" dirty="0">
                <a:latin typeface="Arial"/>
                <a:cs typeface="Arial"/>
              </a:rPr>
              <a:t>n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át</a:t>
            </a:r>
            <a:r>
              <a:rPr sz="1400" b="1" spc="-10" dirty="0">
                <a:latin typeface="Arial"/>
                <a:cs typeface="Arial"/>
              </a:rPr>
              <a:t>h</a:t>
            </a:r>
            <a:r>
              <a:rPr sz="1400" b="1" dirty="0">
                <a:latin typeface="Arial"/>
                <a:cs typeface="Arial"/>
              </a:rPr>
              <a:t>ala</a:t>
            </a:r>
            <a:r>
              <a:rPr sz="1400" b="1" spc="-10" dirty="0">
                <a:latin typeface="Arial"/>
                <a:cs typeface="Arial"/>
              </a:rPr>
              <a:t>d</a:t>
            </a:r>
            <a:r>
              <a:rPr sz="1400" b="1" dirty="0">
                <a:latin typeface="Arial"/>
                <a:cs typeface="Arial"/>
              </a:rPr>
              <a:t>ó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fl</a:t>
            </a:r>
            <a:r>
              <a:rPr sz="1400" b="1" spc="-10" dirty="0">
                <a:latin typeface="Arial"/>
                <a:cs typeface="Arial"/>
              </a:rPr>
              <a:t>u</a:t>
            </a:r>
            <a:r>
              <a:rPr sz="1400" b="1" dirty="0">
                <a:latin typeface="Arial"/>
                <a:cs typeface="Arial"/>
              </a:rPr>
              <a:t>x</a:t>
            </a:r>
            <a:r>
              <a:rPr sz="1400" b="1" spc="-10" dirty="0">
                <a:latin typeface="Arial"/>
                <a:cs typeface="Arial"/>
              </a:rPr>
              <a:t>u</a:t>
            </a:r>
            <a:r>
              <a:rPr sz="1400" b="1" dirty="0">
                <a:latin typeface="Arial"/>
                <a:cs typeface="Arial"/>
              </a:rPr>
              <a:t>s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term</a:t>
            </a:r>
            <a:r>
              <a:rPr sz="1400" b="1" spc="-10" dirty="0">
                <a:latin typeface="Arial"/>
                <a:cs typeface="Arial"/>
              </a:rPr>
              <a:t>od</a:t>
            </a:r>
            <a:r>
              <a:rPr sz="1400" b="1" dirty="0">
                <a:latin typeface="Arial"/>
                <a:cs typeface="Arial"/>
              </a:rPr>
              <a:t>i</a:t>
            </a:r>
            <a:r>
              <a:rPr sz="1400" b="1" spc="-10" dirty="0">
                <a:latin typeface="Arial"/>
                <a:cs typeface="Arial"/>
              </a:rPr>
              <a:t>n</a:t>
            </a:r>
            <a:r>
              <a:rPr sz="1400" b="1" dirty="0">
                <a:latin typeface="Arial"/>
                <a:cs typeface="Arial"/>
              </a:rPr>
              <a:t>amikai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és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ki</a:t>
            </a:r>
            <a:r>
              <a:rPr sz="1400" b="1" spc="-10" dirty="0">
                <a:latin typeface="Arial"/>
                <a:cs typeface="Arial"/>
              </a:rPr>
              <a:t>n</a:t>
            </a:r>
            <a:r>
              <a:rPr sz="1400" b="1" dirty="0">
                <a:latin typeface="Arial"/>
                <a:cs typeface="Arial"/>
              </a:rPr>
              <a:t>etikai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ka</a:t>
            </a:r>
            <a:r>
              <a:rPr sz="1400" b="1" spc="-10" dirty="0">
                <a:latin typeface="Arial"/>
                <a:cs typeface="Arial"/>
              </a:rPr>
              <a:t>p</a:t>
            </a:r>
            <a:r>
              <a:rPr sz="1400" b="1" dirty="0">
                <a:latin typeface="Arial"/>
                <a:cs typeface="Arial"/>
              </a:rPr>
              <a:t>cs</a:t>
            </a:r>
            <a:r>
              <a:rPr sz="1400" b="1" spc="-10" dirty="0">
                <a:latin typeface="Arial"/>
                <a:cs typeface="Arial"/>
              </a:rPr>
              <a:t>o</a:t>
            </a:r>
            <a:r>
              <a:rPr sz="1400" b="1" dirty="0">
                <a:latin typeface="Arial"/>
                <a:cs typeface="Arial"/>
              </a:rPr>
              <a:t>ltsá</a:t>
            </a:r>
            <a:r>
              <a:rPr sz="1400" b="1" spc="-10" dirty="0">
                <a:latin typeface="Arial"/>
                <a:cs typeface="Arial"/>
              </a:rPr>
              <a:t>g</a:t>
            </a:r>
            <a:r>
              <a:rPr sz="1400" b="1" dirty="0">
                <a:latin typeface="Arial"/>
                <a:cs typeface="Arial"/>
              </a:rPr>
              <a:t>t</a:t>
            </a:r>
            <a:r>
              <a:rPr sz="1400" b="1" spc="-10" dirty="0">
                <a:latin typeface="Arial"/>
                <a:cs typeface="Arial"/>
              </a:rPr>
              <a:t>ó</a:t>
            </a:r>
            <a:r>
              <a:rPr sz="1400" b="1" dirty="0">
                <a:latin typeface="Arial"/>
                <a:cs typeface="Arial"/>
              </a:rPr>
              <a:t>l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f</a:t>
            </a:r>
            <a:r>
              <a:rPr sz="1400" b="1" spc="-10" dirty="0">
                <a:latin typeface="Arial"/>
                <a:cs typeface="Arial"/>
              </a:rPr>
              <a:t>üg</a:t>
            </a:r>
            <a:r>
              <a:rPr sz="1400" b="1" dirty="0">
                <a:latin typeface="Arial"/>
                <a:cs typeface="Arial"/>
              </a:rPr>
              <a:t>g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-</a:t>
            </a:r>
            <a:r>
              <a:rPr sz="1400" b="1" dirty="0">
                <a:latin typeface="Arial"/>
                <a:cs typeface="Arial"/>
              </a:rPr>
              <a:t>A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reakció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</a:t>
            </a:r>
            <a:r>
              <a:rPr sz="1400" b="1" spc="-10" dirty="0">
                <a:latin typeface="Arial"/>
                <a:cs typeface="Arial"/>
              </a:rPr>
              <a:t>öb</a:t>
            </a:r>
            <a:r>
              <a:rPr sz="1400" b="1" dirty="0">
                <a:latin typeface="Arial"/>
                <a:cs typeface="Arial"/>
              </a:rPr>
              <a:t>b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alter</a:t>
            </a:r>
            <a:r>
              <a:rPr sz="1400" b="1" spc="-10" dirty="0">
                <a:latin typeface="Arial"/>
                <a:cs typeface="Arial"/>
              </a:rPr>
              <a:t>n</a:t>
            </a:r>
            <a:r>
              <a:rPr sz="1400" b="1" dirty="0">
                <a:latin typeface="Arial"/>
                <a:cs typeface="Arial"/>
              </a:rPr>
              <a:t>atív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ú</a:t>
            </a:r>
            <a:r>
              <a:rPr sz="1400" b="1" dirty="0">
                <a:latin typeface="Arial"/>
                <a:cs typeface="Arial"/>
              </a:rPr>
              <a:t>t</a:t>
            </a:r>
            <a:r>
              <a:rPr sz="1400" b="1" spc="-15" dirty="0">
                <a:latin typeface="Arial"/>
                <a:cs typeface="Arial"/>
              </a:rPr>
              <a:t>v</a:t>
            </a:r>
            <a:r>
              <a:rPr sz="1400" b="1" spc="-10" dirty="0">
                <a:latin typeface="Arial"/>
                <a:cs typeface="Arial"/>
              </a:rPr>
              <a:t>on</a:t>
            </a:r>
            <a:r>
              <a:rPr sz="1400" b="1" dirty="0">
                <a:latin typeface="Arial"/>
                <a:cs typeface="Arial"/>
              </a:rPr>
              <a:t>al</a:t>
            </a:r>
            <a:r>
              <a:rPr sz="1400" b="1" spc="-10" dirty="0">
                <a:latin typeface="Arial"/>
                <a:cs typeface="Arial"/>
              </a:rPr>
              <a:t>o</a:t>
            </a:r>
            <a:r>
              <a:rPr sz="1400" b="1" dirty="0">
                <a:latin typeface="Arial"/>
                <a:cs typeface="Arial"/>
              </a:rPr>
              <a:t>n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zajlik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-</a:t>
            </a:r>
            <a:r>
              <a:rPr sz="1400" b="1" dirty="0">
                <a:latin typeface="Arial"/>
                <a:cs typeface="Arial"/>
              </a:rPr>
              <a:t>A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k</a:t>
            </a:r>
            <a:r>
              <a:rPr sz="1400" b="1" spc="-10" dirty="0">
                <a:latin typeface="Arial"/>
                <a:cs typeface="Arial"/>
              </a:rPr>
              <a:t>ö</a:t>
            </a:r>
            <a:r>
              <a:rPr sz="1400" b="1" dirty="0">
                <a:latin typeface="Arial"/>
                <a:cs typeface="Arial"/>
              </a:rPr>
              <a:t>ztiálla</a:t>
            </a:r>
            <a:r>
              <a:rPr sz="1400" b="1" spc="-20" dirty="0">
                <a:latin typeface="Arial"/>
                <a:cs typeface="Arial"/>
              </a:rPr>
              <a:t>p</a:t>
            </a:r>
            <a:r>
              <a:rPr sz="1400" b="1" spc="-10" dirty="0">
                <a:latin typeface="Arial"/>
                <a:cs typeface="Arial"/>
              </a:rPr>
              <a:t>o</a:t>
            </a:r>
            <a:r>
              <a:rPr sz="1400" b="1" dirty="0">
                <a:latin typeface="Arial"/>
                <a:cs typeface="Arial"/>
              </a:rPr>
              <a:t>t</a:t>
            </a:r>
            <a:r>
              <a:rPr sz="1400" b="1" spc="-10" dirty="0">
                <a:latin typeface="Arial"/>
                <a:cs typeface="Arial"/>
              </a:rPr>
              <a:t>o</a:t>
            </a:r>
            <a:r>
              <a:rPr sz="1400" b="1" dirty="0">
                <a:latin typeface="Arial"/>
                <a:cs typeface="Arial"/>
              </a:rPr>
              <a:t>k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m</a:t>
            </a:r>
            <a:r>
              <a:rPr sz="1400" b="1" spc="-10" dirty="0">
                <a:latin typeface="Arial"/>
                <a:cs typeface="Arial"/>
              </a:rPr>
              <a:t>ű</a:t>
            </a:r>
            <a:r>
              <a:rPr sz="1400" b="1" dirty="0">
                <a:latin typeface="Arial"/>
                <a:cs typeface="Arial"/>
              </a:rPr>
              <a:t>k</a:t>
            </a:r>
            <a:r>
              <a:rPr sz="1400" b="1" spc="-10" dirty="0">
                <a:latin typeface="Arial"/>
                <a:cs typeface="Arial"/>
              </a:rPr>
              <a:t>öd</a:t>
            </a:r>
            <a:r>
              <a:rPr sz="1400" b="1" dirty="0">
                <a:latin typeface="Arial"/>
                <a:cs typeface="Arial"/>
              </a:rPr>
              <a:t>és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k</a:t>
            </a:r>
            <a:r>
              <a:rPr sz="1400" b="1" spc="-10" dirty="0">
                <a:latin typeface="Arial"/>
                <a:cs typeface="Arial"/>
              </a:rPr>
              <a:t>ö</a:t>
            </a:r>
            <a:r>
              <a:rPr sz="1400" b="1" dirty="0">
                <a:latin typeface="Arial"/>
                <a:cs typeface="Arial"/>
              </a:rPr>
              <a:t>z</a:t>
            </a:r>
            <a:r>
              <a:rPr sz="1400" b="1" spc="-10" dirty="0">
                <a:latin typeface="Arial"/>
                <a:cs typeface="Arial"/>
              </a:rPr>
              <a:t>b</a:t>
            </a:r>
            <a:r>
              <a:rPr sz="1400" b="1" dirty="0">
                <a:latin typeface="Arial"/>
                <a:cs typeface="Arial"/>
              </a:rPr>
              <a:t>en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s</a:t>
            </a:r>
            <a:r>
              <a:rPr sz="1400" b="1" spc="-10" dirty="0">
                <a:latin typeface="Arial"/>
                <a:cs typeface="Arial"/>
              </a:rPr>
              <a:t>oh</a:t>
            </a:r>
            <a:r>
              <a:rPr sz="1400" b="1" dirty="0">
                <a:latin typeface="Arial"/>
                <a:cs typeface="Arial"/>
              </a:rPr>
              <a:t>a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n</a:t>
            </a:r>
            <a:r>
              <a:rPr sz="1400" b="1" dirty="0">
                <a:latin typeface="Arial"/>
                <a:cs typeface="Arial"/>
              </a:rPr>
              <a:t>em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érik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el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az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</a:t>
            </a:r>
            <a:r>
              <a:rPr sz="1400" b="1" spc="-10" dirty="0">
                <a:latin typeface="Arial"/>
                <a:cs typeface="Arial"/>
              </a:rPr>
              <a:t>g</a:t>
            </a:r>
            <a:r>
              <a:rPr sz="1400" b="1" spc="-50" dirty="0">
                <a:latin typeface="Arial"/>
                <a:cs typeface="Arial"/>
              </a:rPr>
              <a:t>y</a:t>
            </a:r>
            <a:r>
              <a:rPr sz="1400" b="1" dirty="0">
                <a:latin typeface="Arial"/>
                <a:cs typeface="Arial"/>
              </a:rPr>
              <a:t>e</a:t>
            </a:r>
            <a:r>
              <a:rPr sz="1400" b="1" spc="-10" dirty="0">
                <a:latin typeface="Arial"/>
                <a:cs typeface="Arial"/>
              </a:rPr>
              <a:t>n</a:t>
            </a:r>
            <a:r>
              <a:rPr sz="1400" b="1" dirty="0">
                <a:latin typeface="Arial"/>
                <a:cs typeface="Arial"/>
              </a:rPr>
              <a:t>s</a:t>
            </a:r>
            <a:r>
              <a:rPr sz="1400" b="1" spc="-10" dirty="0">
                <a:latin typeface="Arial"/>
                <a:cs typeface="Arial"/>
              </a:rPr>
              <a:t>ú</a:t>
            </a:r>
            <a:r>
              <a:rPr sz="1400" b="1" dirty="0">
                <a:latin typeface="Arial"/>
                <a:cs typeface="Arial"/>
              </a:rPr>
              <a:t>l</a:t>
            </a:r>
            <a:r>
              <a:rPr sz="1400" b="1" spc="-50" dirty="0">
                <a:latin typeface="Arial"/>
                <a:cs typeface="Arial"/>
              </a:rPr>
              <a:t>y</a:t>
            </a:r>
            <a:r>
              <a:rPr sz="1400" b="1" spc="10" dirty="0">
                <a:latin typeface="Arial"/>
                <a:cs typeface="Arial"/>
              </a:rPr>
              <a:t>t</a:t>
            </a:r>
            <a:r>
              <a:rPr sz="1400" b="1" dirty="0">
                <a:latin typeface="Arial"/>
                <a:cs typeface="Arial"/>
              </a:rPr>
              <a:t>!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Az</a:t>
            </a:r>
            <a:r>
              <a:rPr spc="-15" dirty="0"/>
              <a:t> </a:t>
            </a:r>
            <a:r>
              <a:rPr dirty="0"/>
              <a:t>erőkifejtés</a:t>
            </a:r>
            <a:r>
              <a:rPr spc="-10" dirty="0"/>
              <a:t> </a:t>
            </a:r>
            <a:r>
              <a:rPr dirty="0"/>
              <a:t>párh</a:t>
            </a:r>
            <a:r>
              <a:rPr spc="-10" dirty="0"/>
              <a:t>u</a:t>
            </a:r>
            <a:r>
              <a:rPr dirty="0"/>
              <a:t>zamos</a:t>
            </a:r>
            <a:r>
              <a:rPr spc="5" dirty="0"/>
              <a:t> </a:t>
            </a:r>
            <a:r>
              <a:rPr dirty="0"/>
              <a:t>útjai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59740" y="4108251"/>
            <a:ext cx="2431415" cy="2492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PROBLÉM</a:t>
            </a:r>
            <a:r>
              <a:rPr sz="1800" b="1" spc="-5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:</a:t>
            </a:r>
            <a:endParaRPr lang="hu-HU" sz="1800" b="1" dirty="0">
              <a:solidFill>
                <a:srgbClr val="FF0000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hu-HU" b="1" dirty="0">
                <a:solidFill>
                  <a:srgbClr val="FF0000"/>
                </a:solidFill>
                <a:latin typeface="Arial"/>
                <a:cs typeface="Arial"/>
              </a:rPr>
              <a:t>Hogyan biztosítsuk</a:t>
            </a:r>
          </a:p>
          <a:p>
            <a:pPr marL="12700">
              <a:lnSpc>
                <a:spcPct val="100000"/>
              </a:lnSpc>
            </a:pPr>
            <a:r>
              <a:rPr lang="hu-HU" b="1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lang="hu-HU" sz="1800" b="1" dirty="0">
                <a:solidFill>
                  <a:srgbClr val="FF0000"/>
                </a:solidFill>
                <a:latin typeface="Arial"/>
                <a:cs typeface="Arial"/>
              </a:rPr>
              <a:t> hatékony utat?</a:t>
            </a:r>
          </a:p>
          <a:p>
            <a:pPr marL="12700">
              <a:lnSpc>
                <a:spcPct val="100000"/>
              </a:lnSpc>
            </a:pPr>
            <a:r>
              <a:rPr lang="hu-HU" b="1" dirty="0">
                <a:solidFill>
                  <a:srgbClr val="FF0000"/>
                </a:solidFill>
                <a:latin typeface="Arial"/>
                <a:cs typeface="Arial"/>
              </a:rPr>
              <a:t>azaz</a:t>
            </a:r>
            <a:endParaRPr sz="18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Mi</a:t>
            </a:r>
            <a:r>
              <a:rPr sz="1800" spc="-10" dirty="0">
                <a:latin typeface="Arial"/>
                <a:cs typeface="Arial"/>
              </a:rPr>
              <a:t>é</a:t>
            </a:r>
            <a:r>
              <a:rPr sz="1800" dirty="0">
                <a:latin typeface="Arial"/>
                <a:cs typeface="Arial"/>
              </a:rPr>
              <a:t>rt </a:t>
            </a:r>
            <a:r>
              <a:rPr sz="1800" spc="-10" dirty="0">
                <a:latin typeface="Arial"/>
                <a:cs typeface="Arial"/>
              </a:rPr>
              <a:t>é</a:t>
            </a:r>
            <a:r>
              <a:rPr sz="1800" dirty="0">
                <a:latin typeface="Arial"/>
                <a:cs typeface="Arial"/>
              </a:rPr>
              <a:t>s h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-30" dirty="0">
                <a:latin typeface="Arial"/>
                <a:cs typeface="Arial"/>
              </a:rPr>
              <a:t>y</a:t>
            </a:r>
            <a:r>
              <a:rPr sz="1800" dirty="0">
                <a:latin typeface="Arial"/>
                <a:cs typeface="Arial"/>
              </a:rPr>
              <a:t>an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j</a:t>
            </a:r>
            <a:r>
              <a:rPr sz="1800" spc="-10" dirty="0">
                <a:latin typeface="Arial"/>
                <a:cs typeface="Arial"/>
              </a:rPr>
              <a:t>ö</a:t>
            </a:r>
            <a:r>
              <a:rPr sz="1800" dirty="0">
                <a:latin typeface="Arial"/>
                <a:cs typeface="Arial"/>
              </a:rPr>
              <a:t>n l</a:t>
            </a:r>
            <a:r>
              <a:rPr sz="1800" spc="-10" dirty="0">
                <a:latin typeface="Arial"/>
                <a:cs typeface="Arial"/>
              </a:rPr>
              <a:t>é</a:t>
            </a:r>
            <a:r>
              <a:rPr sz="1800" dirty="0">
                <a:latin typeface="Arial"/>
                <a:cs typeface="Arial"/>
              </a:rPr>
              <a:t>tre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az 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cso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y a</a:t>
            </a:r>
            <a:r>
              <a:rPr sz="1800" spc="-40" dirty="0">
                <a:latin typeface="Arial"/>
                <a:cs typeface="Arial"/>
              </a:rPr>
              <a:t>f</a:t>
            </a:r>
            <a:r>
              <a:rPr sz="1800" dirty="0">
                <a:latin typeface="Arial"/>
                <a:cs typeface="Arial"/>
              </a:rPr>
              <a:t>fin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tású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mioz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spc="-5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-termék kom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x akti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- köt</a:t>
            </a:r>
            <a:r>
              <a:rPr sz="1800" spc="-10" dirty="0">
                <a:latin typeface="Arial"/>
                <a:cs typeface="Arial"/>
              </a:rPr>
              <a:t>é</a:t>
            </a:r>
            <a:r>
              <a:rPr sz="1800" dirty="0">
                <a:latin typeface="Arial"/>
                <a:cs typeface="Arial"/>
              </a:rPr>
              <a:t>se az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er</a:t>
            </a:r>
            <a:r>
              <a:rPr sz="1800" spc="-10" dirty="0">
                <a:latin typeface="Arial"/>
                <a:cs typeface="Arial"/>
              </a:rPr>
              <a:t>ő</a:t>
            </a:r>
            <a:r>
              <a:rPr sz="1800" dirty="0">
                <a:latin typeface="Arial"/>
                <a:cs typeface="Arial"/>
              </a:rPr>
              <a:t>kife</a:t>
            </a:r>
            <a:r>
              <a:rPr sz="1800" spc="-10" dirty="0">
                <a:latin typeface="Arial"/>
                <a:cs typeface="Arial"/>
              </a:rPr>
              <a:t>j</a:t>
            </a:r>
            <a:r>
              <a:rPr sz="1800" dirty="0">
                <a:latin typeface="Arial"/>
                <a:cs typeface="Arial"/>
              </a:rPr>
              <a:t>tés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őtt?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61966" y="12204"/>
            <a:ext cx="4582033" cy="63986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7340" y="683300"/>
            <a:ext cx="4095115" cy="58631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12140">
              <a:lnSpc>
                <a:spcPct val="100000"/>
              </a:lnSpc>
            </a:pPr>
            <a:r>
              <a:rPr sz="1400" spc="-5" dirty="0">
                <a:latin typeface="Arial"/>
                <a:cs typeface="Arial"/>
              </a:rPr>
              <a:t>Biológiaila</a:t>
            </a:r>
            <a:r>
              <a:rPr sz="1400" dirty="0">
                <a:latin typeface="Arial"/>
                <a:cs typeface="Arial"/>
              </a:rPr>
              <a:t>g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ha</a:t>
            </a:r>
            <a:r>
              <a:rPr sz="1400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é</a:t>
            </a:r>
            <a:r>
              <a:rPr sz="1400" dirty="0">
                <a:latin typeface="Arial"/>
                <a:cs typeface="Arial"/>
              </a:rPr>
              <a:t>k</a:t>
            </a:r>
            <a:r>
              <a:rPr sz="1400" spc="-5" dirty="0">
                <a:latin typeface="Arial"/>
                <a:cs typeface="Arial"/>
              </a:rPr>
              <a:t>on</a:t>
            </a:r>
            <a:r>
              <a:rPr sz="1400" dirty="0">
                <a:latin typeface="Arial"/>
                <a:cs typeface="Arial"/>
              </a:rPr>
              <a:t>y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spc="-5" dirty="0">
                <a:latin typeface="Arial"/>
                <a:cs typeface="Arial"/>
              </a:rPr>
              <a:t>ű</a:t>
            </a:r>
            <a:r>
              <a:rPr sz="1400" dirty="0">
                <a:latin typeface="Arial"/>
                <a:cs typeface="Arial"/>
              </a:rPr>
              <a:t>k</a:t>
            </a:r>
            <a:r>
              <a:rPr sz="1400" spc="-5" dirty="0">
                <a:latin typeface="Arial"/>
                <a:cs typeface="Arial"/>
              </a:rPr>
              <a:t>ödé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lé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rejö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éh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z út</a:t>
            </a:r>
            <a:r>
              <a:rPr sz="1400" spc="-20" dirty="0">
                <a:latin typeface="Arial"/>
                <a:cs typeface="Arial"/>
              </a:rPr>
              <a:t>v</a:t>
            </a:r>
            <a:r>
              <a:rPr sz="1400" dirty="0">
                <a:latin typeface="Arial"/>
                <a:cs typeface="Arial"/>
              </a:rPr>
              <a:t>onal</a:t>
            </a:r>
            <a:r>
              <a:rPr sz="1400" spc="-20" dirty="0">
                <a:latin typeface="Arial"/>
                <a:cs typeface="Arial"/>
              </a:rPr>
              <a:t>v</a:t>
            </a:r>
            <a:r>
              <a:rPr sz="1400" dirty="0">
                <a:latin typeface="Arial"/>
                <a:cs typeface="Arial"/>
              </a:rPr>
              <a:t>álasztás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szükség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s</a:t>
            </a: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14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spc="-114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erm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od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amikai</a:t>
            </a:r>
            <a:r>
              <a:rPr sz="1400" b="1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ú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1400" b="1" spc="-15" dirty="0">
                <a:solidFill>
                  <a:srgbClr val="FF0000"/>
                </a:solidFill>
                <a:latin typeface="Arial"/>
                <a:cs typeface="Arial"/>
              </a:rPr>
              <a:t>v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álasztá</a:t>
            </a:r>
            <a:r>
              <a:rPr sz="1400" b="1" spc="5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:</a:t>
            </a:r>
            <a:r>
              <a:rPr sz="1400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rendszer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</a:t>
            </a:r>
          </a:p>
          <a:p>
            <a:pPr marL="12700" marR="180975">
              <a:lnSpc>
                <a:spcPct val="100000"/>
              </a:lnSpc>
            </a:pPr>
            <a:r>
              <a:rPr sz="1400" i="1" u="sng" spc="-395" dirty="0">
                <a:latin typeface="Arial"/>
                <a:cs typeface="Arial"/>
              </a:rPr>
              <a:t> </a:t>
            </a:r>
            <a:r>
              <a:rPr sz="1400" i="1" u="sng" dirty="0">
                <a:latin typeface="Arial"/>
                <a:cs typeface="Arial"/>
              </a:rPr>
              <a:t>legalacs</a:t>
            </a:r>
            <a:r>
              <a:rPr sz="1400" i="1" u="sng" spc="-385" dirty="0">
                <a:latin typeface="Arial"/>
                <a:cs typeface="Arial"/>
              </a:rPr>
              <a:t> </a:t>
            </a:r>
            <a:r>
              <a:rPr sz="1400" i="1" u="sng" dirty="0">
                <a:latin typeface="Arial"/>
                <a:cs typeface="Arial"/>
              </a:rPr>
              <a:t>o</a:t>
            </a:r>
            <a:r>
              <a:rPr sz="1400" i="1" u="sng" spc="-15" dirty="0">
                <a:latin typeface="Arial"/>
                <a:cs typeface="Arial"/>
              </a:rPr>
              <a:t>n</a:t>
            </a:r>
            <a:r>
              <a:rPr sz="1400" i="1" u="sng" dirty="0">
                <a:latin typeface="Arial"/>
                <a:cs typeface="Arial"/>
              </a:rPr>
              <a:t>y</a:t>
            </a:r>
            <a:r>
              <a:rPr sz="1400" i="1" u="sng" spc="-390" dirty="0">
                <a:latin typeface="Arial"/>
                <a:cs typeface="Arial"/>
              </a:rPr>
              <a:t> </a:t>
            </a:r>
            <a:r>
              <a:rPr sz="1400" i="1" u="sng" spc="-15" dirty="0">
                <a:latin typeface="Arial"/>
                <a:cs typeface="Arial"/>
              </a:rPr>
              <a:t>a</a:t>
            </a:r>
            <a:r>
              <a:rPr sz="1400" i="1" u="sng" dirty="0">
                <a:latin typeface="Arial"/>
                <a:cs typeface="Arial"/>
              </a:rPr>
              <a:t>bb</a:t>
            </a:r>
            <a:r>
              <a:rPr sz="1400" i="1" u="sng" spc="-55" dirty="0">
                <a:latin typeface="Arial"/>
                <a:cs typeface="Arial"/>
              </a:rPr>
              <a:t> </a:t>
            </a:r>
            <a:r>
              <a:rPr sz="1400" i="1" u="sng" dirty="0">
                <a:latin typeface="Arial"/>
                <a:cs typeface="Arial"/>
              </a:rPr>
              <a:t>s</a:t>
            </a:r>
            <a:r>
              <a:rPr sz="1400" i="1" u="sng" spc="-390" dirty="0">
                <a:latin typeface="Arial"/>
                <a:cs typeface="Arial"/>
              </a:rPr>
              <a:t> </a:t>
            </a:r>
            <a:r>
              <a:rPr sz="1400" i="1" u="sng" spc="-45" dirty="0">
                <a:latin typeface="Arial"/>
                <a:cs typeface="Arial"/>
              </a:rPr>
              <a:t>z</a:t>
            </a:r>
            <a:r>
              <a:rPr sz="1400" i="1" u="sng" dirty="0">
                <a:latin typeface="Arial"/>
                <a:cs typeface="Arial"/>
              </a:rPr>
              <a:t>abaden</a:t>
            </a:r>
            <a:r>
              <a:rPr sz="1400" i="1" u="sng" spc="-5" dirty="0">
                <a:latin typeface="Arial"/>
                <a:cs typeface="Arial"/>
              </a:rPr>
              <a:t>e</a:t>
            </a:r>
            <a:r>
              <a:rPr sz="1400" i="1" u="sng" dirty="0">
                <a:latin typeface="Arial"/>
                <a:cs typeface="Arial"/>
              </a:rPr>
              <a:t>rgiájú</a:t>
            </a:r>
            <a:r>
              <a:rPr sz="1400" i="1" u="sng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úton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halad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(alsó kifol</a:t>
            </a:r>
            <a:r>
              <a:rPr sz="1400" spc="-20" dirty="0">
                <a:latin typeface="Arial"/>
                <a:cs typeface="Arial"/>
              </a:rPr>
              <a:t>y</a:t>
            </a:r>
            <a:r>
              <a:rPr sz="1400" dirty="0">
                <a:latin typeface="Arial"/>
                <a:cs typeface="Arial"/>
              </a:rPr>
              <a:t>ón</a:t>
            </a:r>
            <a:r>
              <a:rPr sz="1400" spc="-20" dirty="0">
                <a:latin typeface="Arial"/>
                <a:cs typeface="Arial"/>
              </a:rPr>
              <a:t>y</a:t>
            </a:r>
            <a:r>
              <a:rPr sz="1400" dirty="0">
                <a:latin typeface="Arial"/>
                <a:cs typeface="Arial"/>
              </a:rPr>
              <a:t>ílás)</a:t>
            </a:r>
          </a:p>
          <a:p>
            <a:pPr marL="12700" marR="146685">
              <a:lnSpc>
                <a:spcPct val="100000"/>
              </a:lnSpc>
            </a:pP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etikai</a:t>
            </a:r>
            <a:r>
              <a:rPr sz="14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ú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1400" b="1" spc="-15" dirty="0">
                <a:solidFill>
                  <a:srgbClr val="FF0000"/>
                </a:solidFill>
                <a:latin typeface="Arial"/>
                <a:cs typeface="Arial"/>
              </a:rPr>
              <a:t>v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álasztás:</a:t>
            </a:r>
            <a:r>
              <a:rPr sz="14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</a:t>
            </a:r>
            <a:r>
              <a:rPr sz="1400" b="1" u="sng" dirty="0" err="1">
                <a:latin typeface="Arial"/>
                <a:cs typeface="Arial"/>
              </a:rPr>
              <a:t>n</a:t>
            </a:r>
            <a:r>
              <a:rPr sz="1400" b="1" u="sng" spc="-5" dirty="0" err="1">
                <a:latin typeface="Arial"/>
                <a:cs typeface="Arial"/>
              </a:rPr>
              <a:t>e</a:t>
            </a:r>
            <a:r>
              <a:rPr sz="1400" b="1" u="sng" spc="-10" dirty="0" err="1">
                <a:latin typeface="Arial"/>
                <a:cs typeface="Arial"/>
              </a:rPr>
              <a:t>m</a:t>
            </a:r>
            <a:r>
              <a:rPr sz="1400" b="1" u="sng" spc="-5" dirty="0" err="1">
                <a:latin typeface="Arial"/>
                <a:cs typeface="Arial"/>
              </a:rPr>
              <a:t>-</a:t>
            </a:r>
            <a:r>
              <a:rPr sz="1400" b="1" u="sng" dirty="0" err="1">
                <a:latin typeface="Arial"/>
                <a:cs typeface="Arial"/>
              </a:rPr>
              <a:t>eg</a:t>
            </a:r>
            <a:r>
              <a:rPr sz="1400" b="1" u="sng" spc="-25" dirty="0" err="1">
                <a:latin typeface="Arial"/>
                <a:cs typeface="Arial"/>
              </a:rPr>
              <a:t>y</a:t>
            </a:r>
            <a:r>
              <a:rPr sz="1400" b="1" u="sng" dirty="0" err="1">
                <a:latin typeface="Arial"/>
                <a:cs typeface="Arial"/>
              </a:rPr>
              <a:t>ensúl</a:t>
            </a:r>
            <a:r>
              <a:rPr sz="1400" b="1" u="sng" spc="-25" dirty="0" err="1">
                <a:latin typeface="Arial"/>
                <a:cs typeface="Arial"/>
              </a:rPr>
              <a:t>y</a:t>
            </a:r>
            <a:r>
              <a:rPr sz="1400" b="1" u="sng" dirty="0" err="1">
                <a:latin typeface="Arial"/>
                <a:cs typeface="Arial"/>
              </a:rPr>
              <a:t>i</a:t>
            </a:r>
            <a:r>
              <a:rPr sz="1400" b="1" u="sng" dirty="0">
                <a:latin typeface="Arial"/>
                <a:cs typeface="Arial"/>
              </a:rPr>
              <a:t> </a:t>
            </a:r>
            <a:r>
              <a:rPr sz="1400" b="1" u="sng" dirty="0" err="1">
                <a:latin typeface="Arial"/>
                <a:cs typeface="Arial"/>
              </a:rPr>
              <a:t>rendsze</a:t>
            </a:r>
            <a:r>
              <a:rPr sz="1400" b="1" u="sng" spc="-15" dirty="0" err="1">
                <a:latin typeface="Arial"/>
                <a:cs typeface="Arial"/>
              </a:rPr>
              <a:t>r</a:t>
            </a:r>
            <a:r>
              <a:rPr sz="1400" b="1" u="sng" dirty="0" err="1">
                <a:latin typeface="Arial"/>
                <a:cs typeface="Arial"/>
              </a:rPr>
              <a:t>b</a:t>
            </a:r>
            <a:r>
              <a:rPr sz="1400" b="1" u="sng" spc="-15" dirty="0" err="1">
                <a:latin typeface="Arial"/>
                <a:cs typeface="Arial"/>
              </a:rPr>
              <a:t>e</a:t>
            </a:r>
            <a:r>
              <a:rPr sz="1400" b="1" u="sng" dirty="0" err="1">
                <a:latin typeface="Arial"/>
                <a:cs typeface="Arial"/>
              </a:rPr>
              <a:t>n</a:t>
            </a:r>
            <a:r>
              <a:rPr sz="1400" b="1" u="sng" spc="-55" dirty="0">
                <a:latin typeface="Arial"/>
                <a:cs typeface="Arial"/>
              </a:rPr>
              <a:t> </a:t>
            </a:r>
            <a:r>
              <a:rPr sz="1400" b="1" u="sng" dirty="0" err="1">
                <a:latin typeface="Arial"/>
                <a:cs typeface="Arial"/>
              </a:rPr>
              <a:t>történhe</a:t>
            </a:r>
            <a:r>
              <a:rPr sz="1400" b="1" u="sng" spc="-10" dirty="0" err="1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)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ha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egy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köztiállapot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befol</a:t>
            </a:r>
            <a:r>
              <a:rPr sz="1400" spc="-20" dirty="0">
                <a:latin typeface="Arial"/>
                <a:cs typeface="Arial"/>
              </a:rPr>
              <a:t>y</a:t>
            </a:r>
            <a:r>
              <a:rPr sz="1400" dirty="0">
                <a:latin typeface="Arial"/>
                <a:cs typeface="Arial"/>
              </a:rPr>
              <a:t>ó flu</a:t>
            </a:r>
            <a:r>
              <a:rPr sz="1400" spc="-20" dirty="0">
                <a:latin typeface="Arial"/>
                <a:cs typeface="Arial"/>
              </a:rPr>
              <a:t>x</a:t>
            </a:r>
            <a:r>
              <a:rPr sz="1400" dirty="0">
                <a:latin typeface="Arial"/>
                <a:cs typeface="Arial"/>
              </a:rPr>
              <a:t>usa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jelentősen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eghaladja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 </a:t>
            </a:r>
            <a:r>
              <a:rPr sz="1400" i="1" u="sng" dirty="0">
                <a:latin typeface="Arial"/>
                <a:cs typeface="Arial"/>
              </a:rPr>
              <a:t>legalac</a:t>
            </a:r>
            <a:r>
              <a:rPr sz="1400" i="1" u="sng" spc="5" dirty="0">
                <a:latin typeface="Arial"/>
                <a:cs typeface="Arial"/>
              </a:rPr>
              <a:t>s</a:t>
            </a:r>
            <a:r>
              <a:rPr sz="1400" i="1" u="sng" dirty="0">
                <a:latin typeface="Arial"/>
                <a:cs typeface="Arial"/>
              </a:rPr>
              <a:t>on</a:t>
            </a:r>
            <a:r>
              <a:rPr sz="1400" i="1" u="sng" spc="-10" dirty="0">
                <a:latin typeface="Arial"/>
                <a:cs typeface="Arial"/>
              </a:rPr>
              <a:t>y</a:t>
            </a:r>
            <a:r>
              <a:rPr sz="1400" i="1" u="sng" dirty="0">
                <a:latin typeface="Arial"/>
                <a:cs typeface="Arial"/>
              </a:rPr>
              <a:t>abb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i="1" u="sng" spc="-395" dirty="0">
                <a:latin typeface="Arial"/>
                <a:cs typeface="Arial"/>
              </a:rPr>
              <a:t> </a:t>
            </a:r>
            <a:r>
              <a:rPr sz="1400" i="1" u="sng" dirty="0">
                <a:latin typeface="Arial"/>
                <a:cs typeface="Arial"/>
              </a:rPr>
              <a:t>s</a:t>
            </a:r>
            <a:r>
              <a:rPr sz="1400" i="1" u="sng" spc="-390" dirty="0">
                <a:latin typeface="Arial"/>
                <a:cs typeface="Arial"/>
              </a:rPr>
              <a:t> </a:t>
            </a:r>
            <a:r>
              <a:rPr sz="1400" i="1" u="sng" spc="-45" dirty="0">
                <a:latin typeface="Arial"/>
                <a:cs typeface="Arial"/>
              </a:rPr>
              <a:t>z</a:t>
            </a:r>
            <a:r>
              <a:rPr sz="1400" i="1" u="sng" dirty="0">
                <a:latin typeface="Arial"/>
                <a:cs typeface="Arial"/>
              </a:rPr>
              <a:t>abaden</a:t>
            </a:r>
            <a:r>
              <a:rPr sz="1400" i="1" u="sng" spc="-5" dirty="0">
                <a:latin typeface="Arial"/>
                <a:cs typeface="Arial"/>
              </a:rPr>
              <a:t>e</a:t>
            </a:r>
            <a:r>
              <a:rPr sz="1400" i="1" u="sng" dirty="0">
                <a:latin typeface="Arial"/>
                <a:cs typeface="Arial"/>
              </a:rPr>
              <a:t>rgiájú</a:t>
            </a:r>
            <a:r>
              <a:rPr sz="1400" i="1" u="sng" spc="-45" dirty="0">
                <a:latin typeface="Arial"/>
                <a:cs typeface="Arial"/>
              </a:rPr>
              <a:t> </a:t>
            </a:r>
            <a:r>
              <a:rPr sz="1400" i="1" u="sng" dirty="0">
                <a:latin typeface="Arial"/>
                <a:cs typeface="Arial"/>
              </a:rPr>
              <a:t>út</a:t>
            </a:r>
            <a:r>
              <a:rPr sz="1400" i="1" u="sng" spc="-390" dirty="0">
                <a:latin typeface="Arial"/>
                <a:cs typeface="Arial"/>
              </a:rPr>
              <a:t> </a:t>
            </a:r>
            <a:r>
              <a:rPr sz="1400" i="1" u="sng" dirty="0">
                <a:latin typeface="Arial"/>
                <a:cs typeface="Arial"/>
              </a:rPr>
              <a:t>v</a:t>
            </a:r>
            <a:r>
              <a:rPr sz="1400" i="1" u="sng" spc="-390" dirty="0">
                <a:latin typeface="Arial"/>
                <a:cs typeface="Arial"/>
              </a:rPr>
              <a:t> </a:t>
            </a:r>
            <a:r>
              <a:rPr sz="1400" i="1" u="sng" dirty="0">
                <a:latin typeface="Arial"/>
                <a:cs typeface="Arial"/>
              </a:rPr>
              <a:t>onalon</a:t>
            </a:r>
            <a:r>
              <a:rPr sz="1400" i="1" u="sng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(alsó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kifol</a:t>
            </a:r>
            <a:r>
              <a:rPr sz="1400" spc="-20" dirty="0">
                <a:latin typeface="Arial"/>
                <a:cs typeface="Arial"/>
              </a:rPr>
              <a:t>y</a:t>
            </a:r>
            <a:r>
              <a:rPr sz="1400" dirty="0">
                <a:latin typeface="Arial"/>
                <a:cs typeface="Arial"/>
              </a:rPr>
              <a:t>ón</a:t>
            </a:r>
            <a:r>
              <a:rPr sz="1400" spc="-20" dirty="0">
                <a:latin typeface="Arial"/>
                <a:cs typeface="Arial"/>
              </a:rPr>
              <a:t>y</a:t>
            </a:r>
            <a:r>
              <a:rPr sz="1400" dirty="0">
                <a:latin typeface="Arial"/>
                <a:cs typeface="Arial"/>
              </a:rPr>
              <a:t>ílás)</a:t>
            </a:r>
          </a:p>
          <a:p>
            <a:pPr marL="12700" marR="5080">
              <a:lnSpc>
                <a:spcPct val="100000"/>
              </a:lnSpc>
            </a:pPr>
            <a:r>
              <a:rPr sz="1400" i="1" u="sng" spc="-395" dirty="0">
                <a:latin typeface="Arial"/>
                <a:cs typeface="Arial"/>
              </a:rPr>
              <a:t> </a:t>
            </a:r>
            <a:r>
              <a:rPr sz="1400" i="1" u="sng" dirty="0">
                <a:latin typeface="Arial"/>
                <a:cs typeface="Arial"/>
              </a:rPr>
              <a:t>t</a:t>
            </a:r>
            <a:r>
              <a:rPr sz="1400" i="1" u="sng" spc="-390" dirty="0">
                <a:latin typeface="Arial"/>
                <a:cs typeface="Arial"/>
              </a:rPr>
              <a:t> </a:t>
            </a:r>
            <a:r>
              <a:rPr sz="1400" i="1" u="sng" dirty="0">
                <a:latin typeface="Arial"/>
                <a:cs typeface="Arial"/>
              </a:rPr>
              <a:t>ört</a:t>
            </a:r>
            <a:r>
              <a:rPr sz="1400" i="1" u="sng" spc="-390" dirty="0">
                <a:latin typeface="Arial"/>
                <a:cs typeface="Arial"/>
              </a:rPr>
              <a:t> </a:t>
            </a:r>
            <a:r>
              <a:rPr sz="1400" i="1" u="sng" dirty="0">
                <a:latin typeface="Arial"/>
                <a:cs typeface="Arial"/>
              </a:rPr>
              <a:t>énő</a:t>
            </a:r>
            <a:r>
              <a:rPr sz="1400" i="1" u="sng" spc="-60" dirty="0">
                <a:latin typeface="Arial"/>
                <a:cs typeface="Arial"/>
              </a:rPr>
              <a:t> </a:t>
            </a:r>
            <a:r>
              <a:rPr sz="1400" i="1" u="sng" dirty="0">
                <a:latin typeface="Arial"/>
                <a:cs typeface="Arial"/>
              </a:rPr>
              <a:t>las</a:t>
            </a:r>
            <a:r>
              <a:rPr sz="1400" i="1" u="sng" spc="-390" dirty="0">
                <a:latin typeface="Arial"/>
                <a:cs typeface="Arial"/>
              </a:rPr>
              <a:t> </a:t>
            </a:r>
            <a:r>
              <a:rPr sz="1400" i="1" u="sng" dirty="0">
                <a:latin typeface="Arial"/>
                <a:cs typeface="Arial"/>
              </a:rPr>
              <a:t>s</a:t>
            </a:r>
            <a:r>
              <a:rPr sz="1400" i="1" u="sng" spc="-390" dirty="0">
                <a:latin typeface="Arial"/>
                <a:cs typeface="Arial"/>
              </a:rPr>
              <a:t> </a:t>
            </a:r>
            <a:r>
              <a:rPr sz="1400" i="1" u="sng" dirty="0">
                <a:latin typeface="Arial"/>
                <a:cs typeface="Arial"/>
              </a:rPr>
              <a:t>ú</a:t>
            </a:r>
            <a:r>
              <a:rPr sz="1400" i="1" u="sng" spc="-35" dirty="0">
                <a:latin typeface="Arial"/>
                <a:cs typeface="Arial"/>
              </a:rPr>
              <a:t> </a:t>
            </a:r>
            <a:r>
              <a:rPr sz="1400" i="1" u="sng" dirty="0">
                <a:latin typeface="Arial"/>
                <a:cs typeface="Arial"/>
              </a:rPr>
              <a:t>k</a:t>
            </a:r>
            <a:r>
              <a:rPr sz="1400" i="1" u="sng" spc="-390" dirty="0">
                <a:latin typeface="Arial"/>
                <a:cs typeface="Arial"/>
              </a:rPr>
              <a:t> </a:t>
            </a:r>
            <a:r>
              <a:rPr sz="1400" i="1" u="sng" dirty="0">
                <a:latin typeface="Arial"/>
                <a:cs typeface="Arial"/>
              </a:rPr>
              <a:t>iára</a:t>
            </a:r>
            <a:r>
              <a:rPr sz="1400" i="1" u="sng" spc="-10" dirty="0">
                <a:latin typeface="Arial"/>
                <a:cs typeface="Arial"/>
              </a:rPr>
              <a:t>m</a:t>
            </a:r>
            <a:r>
              <a:rPr sz="1400" i="1" u="sng" dirty="0">
                <a:latin typeface="Arial"/>
                <a:cs typeface="Arial"/>
              </a:rPr>
              <a:t>lás</a:t>
            </a:r>
            <a:r>
              <a:rPr sz="1400" i="1" u="sng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flu</a:t>
            </a:r>
            <a:r>
              <a:rPr sz="1400" spc="-20" dirty="0">
                <a:latin typeface="Arial"/>
                <a:cs typeface="Arial"/>
              </a:rPr>
              <a:t>x</a:t>
            </a:r>
            <a:r>
              <a:rPr sz="1400" dirty="0">
                <a:latin typeface="Arial"/>
                <a:cs typeface="Arial"/>
              </a:rPr>
              <a:t>usát,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az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adott köztiálla</a:t>
            </a:r>
            <a:r>
              <a:rPr sz="1400" spc="-15" dirty="0">
                <a:latin typeface="Arial"/>
                <a:cs typeface="Arial"/>
              </a:rPr>
              <a:t>p</a:t>
            </a:r>
            <a:r>
              <a:rPr sz="1400" dirty="0">
                <a:latin typeface="Arial"/>
                <a:cs typeface="Arial"/>
              </a:rPr>
              <a:t>ot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felg</a:t>
            </a:r>
            <a:r>
              <a:rPr sz="1400" spc="-20" dirty="0">
                <a:latin typeface="Arial"/>
                <a:cs typeface="Arial"/>
              </a:rPr>
              <a:t>y</a:t>
            </a:r>
            <a:r>
              <a:rPr sz="1400" dirty="0">
                <a:latin typeface="Arial"/>
                <a:cs typeface="Arial"/>
              </a:rPr>
              <a:t>űlhet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egés</a:t>
            </a:r>
            <a:r>
              <a:rPr sz="1400" spc="5" dirty="0">
                <a:latin typeface="Arial"/>
                <a:cs typeface="Arial"/>
              </a:rPr>
              <a:t>z</a:t>
            </a:r>
            <a:r>
              <a:rPr sz="1400" dirty="0">
                <a:latin typeface="Arial"/>
                <a:cs typeface="Arial"/>
              </a:rPr>
              <a:t>en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addig,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íg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egy 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ag</a:t>
            </a:r>
            <a:r>
              <a:rPr sz="1400" spc="-10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sabb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szab</a:t>
            </a:r>
            <a:r>
              <a:rPr sz="1400" spc="-10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10" dirty="0">
                <a:latin typeface="Arial"/>
                <a:cs typeface="Arial"/>
              </a:rPr>
              <a:t>n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1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giá</a:t>
            </a:r>
            <a:r>
              <a:rPr sz="1400" spc="-5" dirty="0">
                <a:latin typeface="Arial"/>
                <a:cs typeface="Arial"/>
              </a:rPr>
              <a:t>j</a:t>
            </a:r>
            <a:r>
              <a:rPr sz="1400" spc="-15" dirty="0">
                <a:latin typeface="Arial"/>
                <a:cs typeface="Arial"/>
              </a:rPr>
              <a:t>ú</a:t>
            </a:r>
            <a:r>
              <a:rPr sz="1400" dirty="0">
                <a:latin typeface="Arial"/>
                <a:cs typeface="Arial"/>
              </a:rPr>
              <a:t>,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g</a:t>
            </a:r>
            <a:r>
              <a:rPr sz="1400" spc="-25" dirty="0">
                <a:latin typeface="Arial"/>
                <a:cs typeface="Arial"/>
              </a:rPr>
              <a:t>y</a:t>
            </a:r>
            <a:r>
              <a:rPr sz="1400" dirty="0">
                <a:latin typeface="Arial"/>
                <a:cs typeface="Arial"/>
              </a:rPr>
              <a:t>orsabb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út</a:t>
            </a:r>
            <a:r>
              <a:rPr sz="1400" spc="-20" dirty="0">
                <a:latin typeface="Arial"/>
                <a:cs typeface="Arial"/>
              </a:rPr>
              <a:t>v</a:t>
            </a:r>
            <a:r>
              <a:rPr sz="1400" dirty="0">
                <a:latin typeface="Arial"/>
                <a:cs typeface="Arial"/>
              </a:rPr>
              <a:t>on</a:t>
            </a:r>
            <a:r>
              <a:rPr sz="1400" spc="-10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lon (felső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kifol</a:t>
            </a:r>
            <a:r>
              <a:rPr sz="1400" spc="-20" dirty="0">
                <a:latin typeface="Arial"/>
                <a:cs typeface="Arial"/>
              </a:rPr>
              <a:t>y</a:t>
            </a:r>
            <a:r>
              <a:rPr sz="1400" dirty="0">
                <a:latin typeface="Arial"/>
                <a:cs typeface="Arial"/>
              </a:rPr>
              <a:t>ón</a:t>
            </a:r>
            <a:r>
              <a:rPr sz="1400" spc="-20" dirty="0">
                <a:latin typeface="Arial"/>
                <a:cs typeface="Arial"/>
              </a:rPr>
              <a:t>y</a:t>
            </a:r>
            <a:r>
              <a:rPr sz="1400" dirty="0">
                <a:latin typeface="Arial"/>
                <a:cs typeface="Arial"/>
              </a:rPr>
              <a:t>ílás)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tá</a:t>
            </a:r>
            <a:r>
              <a:rPr sz="1400" spc="-20" dirty="0">
                <a:latin typeface="Arial"/>
                <a:cs typeface="Arial"/>
              </a:rPr>
              <a:t>v</a:t>
            </a:r>
            <a:r>
              <a:rPr sz="1400" dirty="0">
                <a:latin typeface="Arial"/>
                <a:cs typeface="Arial"/>
              </a:rPr>
              <a:t>ozhat.</a:t>
            </a: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14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spc="-10" dirty="0">
                <a:solidFill>
                  <a:srgbClr val="006FC0"/>
                </a:solidFill>
                <a:latin typeface="Arial"/>
                <a:cs typeface="Arial"/>
              </a:rPr>
              <a:t>Ú</a:t>
            </a:r>
            <a:r>
              <a:rPr sz="1400" b="1" dirty="0">
                <a:solidFill>
                  <a:srgbClr val="006FC0"/>
                </a:solidFill>
                <a:latin typeface="Arial"/>
                <a:cs typeface="Arial"/>
              </a:rPr>
              <a:t>t</a:t>
            </a:r>
            <a:r>
              <a:rPr sz="1400" b="1" spc="-15" dirty="0">
                <a:solidFill>
                  <a:srgbClr val="006FC0"/>
                </a:solidFill>
                <a:latin typeface="Arial"/>
                <a:cs typeface="Arial"/>
              </a:rPr>
              <a:t>v</a:t>
            </a:r>
            <a:r>
              <a:rPr sz="1400" b="1" dirty="0">
                <a:solidFill>
                  <a:srgbClr val="006FC0"/>
                </a:solidFill>
                <a:latin typeface="Arial"/>
                <a:cs typeface="Arial"/>
              </a:rPr>
              <a:t>álasztás</a:t>
            </a:r>
            <a:r>
              <a:rPr sz="1400" b="1" spc="-5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6FC0"/>
                </a:solidFill>
                <a:latin typeface="Arial"/>
                <a:cs typeface="Arial"/>
              </a:rPr>
              <a:t>akt</a:t>
            </a:r>
            <a:r>
              <a:rPr sz="1400" b="1" spc="-10" dirty="0">
                <a:solidFill>
                  <a:srgbClr val="006FC0"/>
                </a:solidFill>
                <a:latin typeface="Arial"/>
                <a:cs typeface="Arial"/>
              </a:rPr>
              <a:t>o</a:t>
            </a:r>
            <a:r>
              <a:rPr sz="1400" b="1" dirty="0">
                <a:solidFill>
                  <a:srgbClr val="006FC0"/>
                </a:solidFill>
                <a:latin typeface="Arial"/>
                <a:cs typeface="Arial"/>
              </a:rPr>
              <a:t>mi</a:t>
            </a:r>
            <a:r>
              <a:rPr sz="1400" b="1" spc="-10" dirty="0">
                <a:solidFill>
                  <a:srgbClr val="006FC0"/>
                </a:solidFill>
                <a:latin typeface="Arial"/>
                <a:cs typeface="Arial"/>
              </a:rPr>
              <a:t>o</a:t>
            </a:r>
            <a:r>
              <a:rPr sz="1400" b="1" dirty="0">
                <a:solidFill>
                  <a:srgbClr val="006FC0"/>
                </a:solidFill>
                <a:latin typeface="Arial"/>
                <a:cs typeface="Arial"/>
              </a:rPr>
              <a:t>zi</a:t>
            </a:r>
            <a:r>
              <a:rPr sz="1400" b="1" spc="-10" dirty="0">
                <a:solidFill>
                  <a:srgbClr val="006FC0"/>
                </a:solidFill>
                <a:latin typeface="Arial"/>
                <a:cs typeface="Arial"/>
              </a:rPr>
              <a:t>nb</a:t>
            </a:r>
            <a:r>
              <a:rPr sz="1400" b="1" dirty="0">
                <a:solidFill>
                  <a:srgbClr val="006FC0"/>
                </a:solidFill>
                <a:latin typeface="Arial"/>
                <a:cs typeface="Arial"/>
              </a:rPr>
              <a:t>a</a:t>
            </a:r>
            <a:r>
              <a:rPr sz="1400" b="1" spc="-20" dirty="0">
                <a:solidFill>
                  <a:srgbClr val="006FC0"/>
                </a:solidFill>
                <a:latin typeface="Arial"/>
                <a:cs typeface="Arial"/>
              </a:rPr>
              <a:t>n</a:t>
            </a:r>
            <a:r>
              <a:rPr sz="1400" b="1" dirty="0">
                <a:solidFill>
                  <a:srgbClr val="006FC0"/>
                </a:solidFill>
                <a:latin typeface="Arial"/>
                <a:cs typeface="Arial"/>
              </a:rPr>
              <a:t>: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A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iozin-ter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ék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ko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plex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i="1" u="sng" dirty="0">
                <a:latin typeface="Arial"/>
                <a:cs typeface="Arial"/>
              </a:rPr>
              <a:t>alacsony</a:t>
            </a:r>
            <a:r>
              <a:rPr sz="1400" i="1" u="sng" spc="-40" dirty="0">
                <a:latin typeface="Arial"/>
                <a:cs typeface="Arial"/>
              </a:rPr>
              <a:t> </a:t>
            </a:r>
            <a:r>
              <a:rPr sz="1400" i="1" u="sng" dirty="0">
                <a:latin typeface="Arial"/>
                <a:cs typeface="Arial"/>
              </a:rPr>
              <a:t>akti</a:t>
            </a:r>
            <a:r>
              <a:rPr sz="1400" i="1" u="sng" spc="5" dirty="0">
                <a:latin typeface="Arial"/>
                <a:cs typeface="Arial"/>
              </a:rPr>
              <a:t>n</a:t>
            </a:r>
            <a:r>
              <a:rPr sz="1400" i="1" u="sng" dirty="0">
                <a:latin typeface="Arial"/>
                <a:cs typeface="Arial"/>
              </a:rPr>
              <a:t>-af</a:t>
            </a:r>
            <a:r>
              <a:rPr sz="1400" i="1" u="sng" spc="-390" dirty="0">
                <a:latin typeface="Arial"/>
                <a:cs typeface="Arial"/>
              </a:rPr>
              <a:t> </a:t>
            </a:r>
            <a:r>
              <a:rPr sz="1400" i="1" u="sng" spc="-10" dirty="0">
                <a:latin typeface="Arial"/>
                <a:cs typeface="Arial"/>
              </a:rPr>
              <a:t>f</a:t>
            </a:r>
            <a:r>
              <a:rPr sz="1400" i="1" u="sng" dirty="0">
                <a:latin typeface="Arial"/>
                <a:cs typeface="Arial"/>
              </a:rPr>
              <a:t>ini</a:t>
            </a:r>
            <a:r>
              <a:rPr sz="1400" i="1" u="sng" spc="-10" dirty="0">
                <a:latin typeface="Arial"/>
                <a:cs typeface="Arial"/>
              </a:rPr>
              <a:t>t</a:t>
            </a:r>
            <a:r>
              <a:rPr sz="1400" i="1" u="sng" dirty="0">
                <a:latin typeface="Arial"/>
                <a:cs typeface="Arial"/>
              </a:rPr>
              <a:t>á</a:t>
            </a:r>
            <a:r>
              <a:rPr sz="1400" i="1" u="sng" spc="-10" dirty="0">
                <a:latin typeface="Arial"/>
                <a:cs typeface="Arial"/>
              </a:rPr>
              <a:t>s</a:t>
            </a:r>
            <a:r>
              <a:rPr sz="1400" i="1" u="sng" dirty="0">
                <a:latin typeface="Arial"/>
                <a:cs typeface="Arial"/>
              </a:rPr>
              <a:t>a </a:t>
            </a:r>
            <a:endParaRPr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i="1" u="sng" spc="-395" dirty="0">
                <a:latin typeface="Arial"/>
                <a:cs typeface="Arial"/>
              </a:rPr>
              <a:t> </a:t>
            </a:r>
            <a:r>
              <a:rPr sz="1400" i="1" u="sng" dirty="0">
                <a:latin typeface="Arial"/>
                <a:cs typeface="Arial"/>
              </a:rPr>
              <a:t>ellenére</a:t>
            </a:r>
            <a:r>
              <a:rPr sz="1400" i="1" u="sng" spc="-45" dirty="0">
                <a:latin typeface="Arial"/>
                <a:cs typeface="Arial"/>
              </a:rPr>
              <a:t> </a:t>
            </a:r>
            <a:r>
              <a:rPr sz="1400" i="1" u="sng" dirty="0">
                <a:latin typeface="Arial"/>
                <a:cs typeface="Arial"/>
              </a:rPr>
              <a:t>k</a:t>
            </a:r>
            <a:r>
              <a:rPr sz="1400" i="1" u="sng" spc="-390" dirty="0">
                <a:latin typeface="Arial"/>
                <a:cs typeface="Arial"/>
              </a:rPr>
              <a:t> </a:t>
            </a:r>
            <a:r>
              <a:rPr sz="1400" i="1" u="sng" dirty="0">
                <a:latin typeface="Arial"/>
                <a:cs typeface="Arial"/>
              </a:rPr>
              <a:t>öt</a:t>
            </a:r>
            <a:r>
              <a:rPr sz="1400" i="1" u="sng" spc="-390" dirty="0">
                <a:latin typeface="Arial"/>
                <a:cs typeface="Arial"/>
              </a:rPr>
              <a:t> </a:t>
            </a:r>
            <a:r>
              <a:rPr sz="1400" i="1" u="sng" dirty="0">
                <a:latin typeface="Arial"/>
                <a:cs typeface="Arial"/>
              </a:rPr>
              <a:t>ődik</a:t>
            </a:r>
            <a:r>
              <a:rPr sz="1400" i="1" u="sng" spc="-40" dirty="0">
                <a:latin typeface="Arial"/>
                <a:cs typeface="Arial"/>
              </a:rPr>
              <a:t> </a:t>
            </a:r>
            <a:r>
              <a:rPr sz="1400" i="1" u="sng" dirty="0">
                <a:latin typeface="Arial"/>
                <a:cs typeface="Arial"/>
              </a:rPr>
              <a:t>az</a:t>
            </a:r>
            <a:r>
              <a:rPr sz="1400" i="1" u="sng" spc="-15" dirty="0">
                <a:latin typeface="Arial"/>
                <a:cs typeface="Arial"/>
              </a:rPr>
              <a:t> </a:t>
            </a:r>
            <a:r>
              <a:rPr sz="1400" i="1" u="sng" dirty="0">
                <a:latin typeface="Arial"/>
                <a:cs typeface="Arial"/>
              </a:rPr>
              <a:t>ak</a:t>
            </a:r>
            <a:r>
              <a:rPr sz="1400" i="1" u="sng" spc="-390" dirty="0">
                <a:latin typeface="Arial"/>
                <a:cs typeface="Arial"/>
              </a:rPr>
              <a:t> </a:t>
            </a:r>
            <a:r>
              <a:rPr sz="1400" i="1" u="sng" dirty="0">
                <a:latin typeface="Arial"/>
                <a:cs typeface="Arial"/>
              </a:rPr>
              <a:t>t</a:t>
            </a:r>
            <a:r>
              <a:rPr sz="1400" i="1" u="sng" spc="-390" dirty="0">
                <a:latin typeface="Arial"/>
                <a:cs typeface="Arial"/>
              </a:rPr>
              <a:t> </a:t>
            </a:r>
            <a:r>
              <a:rPr sz="1400" i="1" u="sng" dirty="0">
                <a:latin typeface="Arial"/>
                <a:cs typeface="Arial"/>
              </a:rPr>
              <a:t>inho</a:t>
            </a:r>
            <a:r>
              <a:rPr sz="1400" i="1" u="sng" spc="-35" dirty="0">
                <a:latin typeface="Arial"/>
                <a:cs typeface="Arial"/>
              </a:rPr>
              <a:t>z</a:t>
            </a:r>
            <a:r>
              <a:rPr sz="1400" dirty="0">
                <a:latin typeface="Arial"/>
                <a:cs typeface="Arial"/>
              </a:rPr>
              <a:t>,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ielőtt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az</a:t>
            </a:r>
          </a:p>
          <a:p>
            <a:pPr marL="127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er</a:t>
            </a:r>
            <a:r>
              <a:rPr sz="1400" spc="-5" dirty="0">
                <a:latin typeface="Arial"/>
                <a:cs typeface="Arial"/>
              </a:rPr>
              <a:t>ő</a:t>
            </a:r>
            <a:r>
              <a:rPr sz="1400" dirty="0">
                <a:latin typeface="Arial"/>
                <a:cs typeface="Arial"/>
              </a:rPr>
              <a:t>karl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spc="-15" dirty="0">
                <a:latin typeface="Arial"/>
                <a:cs typeface="Arial"/>
              </a:rPr>
              <a:t>n</a:t>
            </a:r>
            <a:r>
              <a:rPr sz="1400" dirty="0">
                <a:latin typeface="Arial"/>
                <a:cs typeface="Arial"/>
              </a:rPr>
              <a:t>gés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egtörténn</a:t>
            </a:r>
            <a:r>
              <a:rPr sz="1400" spc="-20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.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IÉ</a:t>
            </a:r>
            <a:r>
              <a:rPr sz="1400" spc="-35" dirty="0">
                <a:latin typeface="Arial"/>
                <a:cs typeface="Arial"/>
              </a:rPr>
              <a:t>R</a:t>
            </a:r>
            <a:r>
              <a:rPr sz="1400" spc="-10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?</a:t>
            </a:r>
          </a:p>
          <a:p>
            <a:pPr marL="12700" marR="443865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Ennnek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alapja,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hogy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az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aktin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az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erőkarlengé</a:t>
            </a:r>
            <a:r>
              <a:rPr sz="1400" spc="-10" dirty="0">
                <a:latin typeface="Arial"/>
                <a:cs typeface="Arial"/>
              </a:rPr>
              <a:t>s</a:t>
            </a:r>
            <a:r>
              <a:rPr sz="1400" dirty="0">
                <a:latin typeface="Arial"/>
                <a:cs typeface="Arial"/>
              </a:rPr>
              <a:t>t jelentősen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akti</a:t>
            </a:r>
            <a:r>
              <a:rPr sz="1400" spc="-20" dirty="0">
                <a:latin typeface="Arial"/>
                <a:cs typeface="Arial"/>
              </a:rPr>
              <a:t>v</a:t>
            </a:r>
            <a:r>
              <a:rPr sz="1400" dirty="0">
                <a:latin typeface="Arial"/>
                <a:cs typeface="Arial"/>
              </a:rPr>
              <a:t>álja.</a:t>
            </a:r>
          </a:p>
          <a:p>
            <a:pPr marL="12700" marR="77470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latin typeface="Arial"/>
                <a:cs typeface="Arial"/>
              </a:rPr>
              <a:t>Péld</a:t>
            </a:r>
            <a:r>
              <a:rPr sz="1200" spc="5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: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ha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az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kti</a:t>
            </a:r>
            <a:r>
              <a:rPr sz="1200" spc="-15" dirty="0">
                <a:latin typeface="Arial"/>
                <a:cs typeface="Arial"/>
              </a:rPr>
              <a:t>v</a:t>
            </a:r>
            <a:r>
              <a:rPr sz="1200" dirty="0">
                <a:latin typeface="Arial"/>
                <a:cs typeface="Arial"/>
              </a:rPr>
              <a:t>áció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(k</a:t>
            </a:r>
            <a:r>
              <a:rPr sz="1200" spc="-10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netikai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g</a:t>
            </a:r>
            <a:r>
              <a:rPr sz="1200" spc="-15" dirty="0">
                <a:latin typeface="Arial"/>
                <a:cs typeface="Arial"/>
              </a:rPr>
              <a:t>y</a:t>
            </a:r>
            <a:r>
              <a:rPr sz="1200" dirty="0">
                <a:latin typeface="Arial"/>
                <a:cs typeface="Arial"/>
              </a:rPr>
              <a:t>ors</a:t>
            </a:r>
            <a:r>
              <a:rPr sz="1200" spc="-15" dirty="0">
                <a:latin typeface="Arial"/>
                <a:cs typeface="Arial"/>
              </a:rPr>
              <a:t>í</a:t>
            </a:r>
            <a:r>
              <a:rPr sz="1200" dirty="0">
                <a:latin typeface="Arial"/>
                <a:cs typeface="Arial"/>
              </a:rPr>
              <a:t>t</a:t>
            </a:r>
            <a:r>
              <a:rPr sz="1200" spc="5" dirty="0">
                <a:latin typeface="Arial"/>
                <a:cs typeface="Arial"/>
              </a:rPr>
              <a:t>á</a:t>
            </a:r>
            <a:r>
              <a:rPr sz="1200" dirty="0">
                <a:latin typeface="Arial"/>
                <a:cs typeface="Arial"/>
              </a:rPr>
              <a:t>s)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10</a:t>
            </a:r>
            <a:r>
              <a:rPr sz="1200" spc="25" dirty="0">
                <a:latin typeface="Arial"/>
                <a:cs typeface="Arial"/>
              </a:rPr>
              <a:t>0</a:t>
            </a:r>
            <a:r>
              <a:rPr sz="1200" spc="-5" dirty="0">
                <a:latin typeface="Arial"/>
                <a:cs typeface="Arial"/>
              </a:rPr>
              <a:t>-</a:t>
            </a:r>
            <a:r>
              <a:rPr sz="1200" dirty="0">
                <a:latin typeface="Arial"/>
                <a:cs typeface="Arial"/>
              </a:rPr>
              <a:t>s</a:t>
            </a:r>
            <a:r>
              <a:rPr sz="1200" spc="-15" dirty="0">
                <a:latin typeface="Arial"/>
                <a:cs typeface="Arial"/>
              </a:rPr>
              <a:t>z</a:t>
            </a:r>
            <a:r>
              <a:rPr sz="1200" dirty="0">
                <a:latin typeface="Arial"/>
                <a:cs typeface="Arial"/>
              </a:rPr>
              <a:t>oros,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és a </a:t>
            </a:r>
            <a:r>
              <a:rPr sz="1200" spc="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io</a:t>
            </a:r>
            <a:r>
              <a:rPr sz="1200" spc="-10" dirty="0">
                <a:latin typeface="Arial"/>
                <a:cs typeface="Arial"/>
              </a:rPr>
              <a:t>z</a:t>
            </a:r>
            <a:r>
              <a:rPr sz="1200" dirty="0">
                <a:latin typeface="Arial"/>
                <a:cs typeface="Arial"/>
              </a:rPr>
              <a:t>in</a:t>
            </a:r>
            <a:r>
              <a:rPr sz="1200" spc="-5" dirty="0">
                <a:latin typeface="Arial"/>
                <a:cs typeface="Arial"/>
              </a:rPr>
              <a:t>-</a:t>
            </a:r>
            <a:r>
              <a:rPr sz="1200" dirty="0">
                <a:latin typeface="Arial"/>
                <a:cs typeface="Arial"/>
              </a:rPr>
              <a:t>t</a:t>
            </a:r>
            <a:r>
              <a:rPr sz="1200" spc="5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rmék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ko</a:t>
            </a:r>
            <a:r>
              <a:rPr sz="1200" spc="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plex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aktinköt</a:t>
            </a:r>
            <a:r>
              <a:rPr sz="1200" spc="5" dirty="0">
                <a:latin typeface="Arial"/>
                <a:cs typeface="Arial"/>
              </a:rPr>
              <a:t>é</a:t>
            </a:r>
            <a:r>
              <a:rPr sz="1200" dirty="0">
                <a:latin typeface="Arial"/>
                <a:cs typeface="Arial"/>
              </a:rPr>
              <a:t>si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K</a:t>
            </a:r>
            <a:r>
              <a:rPr sz="1200" spc="-7" baseline="-20833" dirty="0">
                <a:latin typeface="Arial"/>
                <a:cs typeface="Arial"/>
              </a:rPr>
              <a:t>d</a:t>
            </a:r>
            <a:r>
              <a:rPr sz="1200" spc="-5" dirty="0">
                <a:latin typeface="Arial"/>
                <a:cs typeface="Arial"/>
              </a:rPr>
              <a:t>-j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100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μM,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akkor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 </a:t>
            </a:r>
            <a:r>
              <a:rPr sz="1200" spc="10" dirty="0">
                <a:latin typeface="Arial"/>
                <a:cs typeface="Arial"/>
              </a:rPr>
              <a:t>f</a:t>
            </a:r>
            <a:r>
              <a:rPr sz="1200" dirty="0">
                <a:latin typeface="Arial"/>
                <a:cs typeface="Arial"/>
              </a:rPr>
              <a:t>lu</a:t>
            </a:r>
            <a:r>
              <a:rPr sz="1200" spc="-10" dirty="0">
                <a:latin typeface="Arial"/>
                <a:cs typeface="Arial"/>
              </a:rPr>
              <a:t>x</a:t>
            </a:r>
            <a:r>
              <a:rPr sz="1200" dirty="0">
                <a:latin typeface="Arial"/>
                <a:cs typeface="Arial"/>
              </a:rPr>
              <a:t>us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i="1" u="sng" dirty="0">
                <a:latin typeface="Arial"/>
                <a:cs typeface="Arial"/>
              </a:rPr>
              <a:t>91</a:t>
            </a:r>
            <a:r>
              <a:rPr sz="1200" i="1" u="sng" spc="-20" dirty="0">
                <a:latin typeface="Arial"/>
                <a:cs typeface="Arial"/>
              </a:rPr>
              <a:t> </a:t>
            </a:r>
            <a:r>
              <a:rPr sz="1200" i="1" u="sng" spc="5" dirty="0">
                <a:latin typeface="Arial"/>
                <a:cs typeface="Arial"/>
              </a:rPr>
              <a:t>%</a:t>
            </a:r>
            <a:r>
              <a:rPr sz="1200" i="1" u="sng" spc="-5" dirty="0">
                <a:latin typeface="Arial"/>
                <a:cs typeface="Arial"/>
              </a:rPr>
              <a:t>-</a:t>
            </a:r>
            <a:r>
              <a:rPr sz="1200" i="1" u="sng" dirty="0">
                <a:latin typeface="Arial"/>
                <a:cs typeface="Arial"/>
              </a:rPr>
              <a:t>a</a:t>
            </a:r>
            <a:r>
              <a:rPr sz="1200" i="1" u="sng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az aktinhoz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köt</a:t>
            </a:r>
            <a:r>
              <a:rPr sz="1200" spc="5" dirty="0">
                <a:latin typeface="Arial"/>
                <a:cs typeface="Arial"/>
              </a:rPr>
              <a:t>ö</a:t>
            </a:r>
            <a:r>
              <a:rPr sz="1200" dirty="0">
                <a:latin typeface="Arial"/>
                <a:cs typeface="Arial"/>
              </a:rPr>
              <a:t>tt </a:t>
            </a:r>
            <a:r>
              <a:rPr sz="1200" i="1" u="sng" spc="-335" dirty="0">
                <a:latin typeface="Arial"/>
                <a:cs typeface="Arial"/>
              </a:rPr>
              <a:t> </a:t>
            </a:r>
            <a:r>
              <a:rPr sz="1200" i="1" u="sng" dirty="0">
                <a:latin typeface="Arial"/>
                <a:cs typeface="Arial"/>
              </a:rPr>
              <a:t>h</a:t>
            </a:r>
            <a:r>
              <a:rPr sz="1200" i="1" u="sng" spc="-330" dirty="0">
                <a:latin typeface="Arial"/>
                <a:cs typeface="Arial"/>
              </a:rPr>
              <a:t> </a:t>
            </a:r>
            <a:r>
              <a:rPr sz="1200" i="1" u="sng" dirty="0">
                <a:latin typeface="Arial"/>
                <a:cs typeface="Arial"/>
              </a:rPr>
              <a:t>a</a:t>
            </a:r>
            <a:r>
              <a:rPr sz="1200" i="1" u="sng" spc="-330" dirty="0">
                <a:latin typeface="Arial"/>
                <a:cs typeface="Arial"/>
              </a:rPr>
              <a:t> </a:t>
            </a:r>
            <a:r>
              <a:rPr sz="1200" i="1" u="sng" dirty="0">
                <a:latin typeface="Arial"/>
                <a:cs typeface="Arial"/>
              </a:rPr>
              <a:t>té</a:t>
            </a:r>
            <a:r>
              <a:rPr sz="1200" i="1" u="sng" spc="-330" dirty="0">
                <a:latin typeface="Arial"/>
                <a:cs typeface="Arial"/>
              </a:rPr>
              <a:t> </a:t>
            </a:r>
            <a:r>
              <a:rPr sz="1200" i="1" u="sng" dirty="0">
                <a:latin typeface="Arial"/>
                <a:cs typeface="Arial"/>
              </a:rPr>
              <a:t>ko</a:t>
            </a:r>
            <a:r>
              <a:rPr sz="1200" i="1" u="sng" spc="-330" dirty="0">
                <a:latin typeface="Arial"/>
                <a:cs typeface="Arial"/>
              </a:rPr>
              <a:t> </a:t>
            </a:r>
            <a:r>
              <a:rPr sz="1200" i="1" u="sng" dirty="0">
                <a:latin typeface="Arial"/>
                <a:cs typeface="Arial"/>
              </a:rPr>
              <a:t>n</a:t>
            </a:r>
            <a:r>
              <a:rPr sz="1200" i="1" u="sng" spc="-330" dirty="0">
                <a:latin typeface="Arial"/>
                <a:cs typeface="Arial"/>
              </a:rPr>
              <a:t> </a:t>
            </a:r>
            <a:r>
              <a:rPr sz="1200" i="1" u="sng" dirty="0">
                <a:latin typeface="Arial"/>
                <a:cs typeface="Arial"/>
              </a:rPr>
              <a:t>y</a:t>
            </a:r>
            <a:r>
              <a:rPr sz="1200" i="1" u="sng" spc="-50" dirty="0">
                <a:latin typeface="Arial"/>
                <a:cs typeface="Arial"/>
              </a:rPr>
              <a:t> </a:t>
            </a:r>
            <a:r>
              <a:rPr sz="1200" i="1" u="sng" dirty="0">
                <a:latin typeface="Arial"/>
                <a:cs typeface="Arial"/>
              </a:rPr>
              <a:t>e</a:t>
            </a:r>
            <a:r>
              <a:rPr sz="1200" i="1" u="sng" spc="-330" dirty="0">
                <a:latin typeface="Arial"/>
                <a:cs typeface="Arial"/>
              </a:rPr>
              <a:t> </a:t>
            </a:r>
            <a:r>
              <a:rPr sz="1200" i="1" u="sng" dirty="0">
                <a:latin typeface="Arial"/>
                <a:cs typeface="Arial"/>
              </a:rPr>
              <a:t>rőg</a:t>
            </a:r>
            <a:r>
              <a:rPr sz="1200" i="1" u="sng" spc="-330" dirty="0">
                <a:latin typeface="Arial"/>
                <a:cs typeface="Arial"/>
              </a:rPr>
              <a:t> </a:t>
            </a:r>
            <a:r>
              <a:rPr sz="1200" i="1" u="sng" dirty="0">
                <a:latin typeface="Arial"/>
                <a:cs typeface="Arial"/>
              </a:rPr>
              <a:t>e</a:t>
            </a:r>
            <a:r>
              <a:rPr sz="1200" i="1" u="sng" spc="-330" dirty="0">
                <a:latin typeface="Arial"/>
                <a:cs typeface="Arial"/>
              </a:rPr>
              <a:t> </a:t>
            </a:r>
            <a:r>
              <a:rPr sz="1200" i="1" u="sng" dirty="0">
                <a:latin typeface="Arial"/>
                <a:cs typeface="Arial"/>
              </a:rPr>
              <a:t>n</a:t>
            </a:r>
            <a:r>
              <a:rPr sz="1200" i="1" u="sng" spc="-330" dirty="0">
                <a:latin typeface="Arial"/>
                <a:cs typeface="Arial"/>
              </a:rPr>
              <a:t> </a:t>
            </a:r>
            <a:r>
              <a:rPr sz="1200" i="1" u="sng" spc="-10" dirty="0">
                <a:latin typeface="Arial"/>
                <a:cs typeface="Arial"/>
              </a:rPr>
              <a:t>e</a:t>
            </a:r>
            <a:r>
              <a:rPr sz="1200" i="1" u="sng" dirty="0">
                <a:latin typeface="Arial"/>
                <a:cs typeface="Arial"/>
              </a:rPr>
              <a:t>ráló </a:t>
            </a:r>
            <a:endParaRPr sz="1200" dirty="0">
              <a:latin typeface="Arial"/>
              <a:cs typeface="Arial"/>
            </a:endParaRPr>
          </a:p>
          <a:p>
            <a:pPr marL="12700" marR="109855">
              <a:lnSpc>
                <a:spcPct val="100000"/>
              </a:lnSpc>
            </a:pPr>
            <a:r>
              <a:rPr sz="1200" i="1" u="sng" spc="-335" dirty="0">
                <a:latin typeface="Arial"/>
                <a:cs typeface="Arial"/>
              </a:rPr>
              <a:t> </a:t>
            </a:r>
            <a:r>
              <a:rPr sz="1200" i="1" u="sng" dirty="0">
                <a:latin typeface="Arial"/>
                <a:cs typeface="Arial"/>
              </a:rPr>
              <a:t>ú</a:t>
            </a:r>
            <a:r>
              <a:rPr sz="1200" i="1" u="sng" spc="-330" dirty="0">
                <a:latin typeface="Arial"/>
                <a:cs typeface="Arial"/>
              </a:rPr>
              <a:t> </a:t>
            </a:r>
            <a:r>
              <a:rPr sz="1200" i="1" u="sng" dirty="0">
                <a:latin typeface="Arial"/>
                <a:cs typeface="Arial"/>
              </a:rPr>
              <a:t>tvo</a:t>
            </a:r>
            <a:r>
              <a:rPr sz="1200" i="1" u="sng" spc="-330" dirty="0">
                <a:latin typeface="Arial"/>
                <a:cs typeface="Arial"/>
              </a:rPr>
              <a:t> </a:t>
            </a:r>
            <a:r>
              <a:rPr sz="1200" i="1" u="sng" dirty="0">
                <a:latin typeface="Arial"/>
                <a:cs typeface="Arial"/>
              </a:rPr>
              <a:t>n</a:t>
            </a:r>
            <a:r>
              <a:rPr sz="1200" i="1" u="sng" spc="-330" dirty="0">
                <a:latin typeface="Arial"/>
                <a:cs typeface="Arial"/>
              </a:rPr>
              <a:t> </a:t>
            </a:r>
            <a:r>
              <a:rPr sz="1200" i="1" u="sng" dirty="0">
                <a:latin typeface="Arial"/>
                <a:cs typeface="Arial"/>
              </a:rPr>
              <a:t>a</a:t>
            </a:r>
            <a:r>
              <a:rPr sz="1200" i="1" u="sng" spc="-330" dirty="0">
                <a:latin typeface="Arial"/>
                <a:cs typeface="Arial"/>
              </a:rPr>
              <a:t> </a:t>
            </a:r>
            <a:r>
              <a:rPr sz="1200" i="1" u="sng" dirty="0">
                <a:latin typeface="Arial"/>
                <a:cs typeface="Arial"/>
              </a:rPr>
              <a:t>l</a:t>
            </a:r>
            <a:r>
              <a:rPr sz="1200" i="1" u="sng" spc="-10" dirty="0">
                <a:latin typeface="Arial"/>
                <a:cs typeface="Arial"/>
              </a:rPr>
              <a:t>o</a:t>
            </a:r>
            <a:r>
              <a:rPr sz="1200" i="1" u="sng" dirty="0">
                <a:latin typeface="Arial"/>
                <a:cs typeface="Arial"/>
              </a:rPr>
              <a:t>n</a:t>
            </a:r>
            <a:r>
              <a:rPr sz="1200" i="1" u="sng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halad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akkor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is, </a:t>
            </a:r>
            <a:r>
              <a:rPr sz="1200" spc="5" dirty="0">
                <a:latin typeface="Arial"/>
                <a:cs typeface="Arial"/>
              </a:rPr>
              <a:t>h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-10" dirty="0">
                <a:latin typeface="Arial"/>
                <a:cs typeface="Arial"/>
              </a:rPr>
              <a:t>g</a:t>
            </a:r>
            <a:r>
              <a:rPr sz="1200" spc="-15" dirty="0">
                <a:latin typeface="Arial"/>
                <a:cs typeface="Arial"/>
              </a:rPr>
              <a:t>y</a:t>
            </a:r>
            <a:r>
              <a:rPr sz="1200" dirty="0">
                <a:latin typeface="Arial"/>
                <a:cs typeface="Arial"/>
              </a:rPr>
              <a:t>ensúly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ál</a:t>
            </a:r>
            <a:r>
              <a:rPr sz="1200" spc="-5" dirty="0">
                <a:latin typeface="Arial"/>
                <a:cs typeface="Arial"/>
              </a:rPr>
              <a:t>l</a:t>
            </a:r>
            <a:r>
              <a:rPr sz="1200" dirty="0">
                <a:latin typeface="Arial"/>
                <a:cs typeface="Arial"/>
              </a:rPr>
              <a:t>apot</a:t>
            </a:r>
            <a:r>
              <a:rPr sz="1200" spc="5" dirty="0">
                <a:latin typeface="Arial"/>
                <a:cs typeface="Arial"/>
              </a:rPr>
              <a:t>b</a:t>
            </a:r>
            <a:r>
              <a:rPr sz="1200" spc="-10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n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 </a:t>
            </a:r>
            <a:r>
              <a:rPr sz="1200" spc="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io</a:t>
            </a:r>
            <a:r>
              <a:rPr sz="1200" spc="-10" dirty="0">
                <a:latin typeface="Arial"/>
                <a:cs typeface="Arial"/>
              </a:rPr>
              <a:t>z</a:t>
            </a:r>
            <a:r>
              <a:rPr sz="1200" dirty="0">
                <a:latin typeface="Arial"/>
                <a:cs typeface="Arial"/>
              </a:rPr>
              <a:t>in </a:t>
            </a:r>
            <a:r>
              <a:rPr sz="1200" spc="10" dirty="0">
                <a:latin typeface="Arial"/>
                <a:cs typeface="Arial"/>
              </a:rPr>
              <a:t>f</a:t>
            </a:r>
            <a:r>
              <a:rPr sz="1200" dirty="0">
                <a:latin typeface="Arial"/>
                <a:cs typeface="Arial"/>
              </a:rPr>
              <a:t>ejekn</a:t>
            </a:r>
            <a:r>
              <a:rPr sz="1200" spc="-10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k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mindöss</a:t>
            </a:r>
            <a:r>
              <a:rPr sz="1200" spc="-15" dirty="0">
                <a:latin typeface="Arial"/>
                <a:cs typeface="Arial"/>
              </a:rPr>
              <a:t>z</a:t>
            </a:r>
            <a:r>
              <a:rPr sz="1200" dirty="0">
                <a:latin typeface="Arial"/>
                <a:cs typeface="Arial"/>
              </a:rPr>
              <a:t>e 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9 %</a:t>
            </a:r>
            <a:r>
              <a:rPr sz="1200" spc="-5" dirty="0">
                <a:latin typeface="Arial"/>
                <a:cs typeface="Arial"/>
              </a:rPr>
              <a:t>-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kötő</a:t>
            </a:r>
            <a:r>
              <a:rPr sz="1200" spc="5" dirty="0">
                <a:latin typeface="Arial"/>
                <a:cs typeface="Arial"/>
              </a:rPr>
              <a:t>d</a:t>
            </a:r>
            <a:r>
              <a:rPr sz="1200" dirty="0">
                <a:latin typeface="Arial"/>
                <a:cs typeface="Arial"/>
              </a:rPr>
              <a:t>ne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az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aktinhoz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10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μM aktinkonc</a:t>
            </a:r>
            <a:r>
              <a:rPr sz="1200" spc="-10" dirty="0">
                <a:latin typeface="Arial"/>
                <a:cs typeface="Arial"/>
              </a:rPr>
              <a:t>en</a:t>
            </a:r>
            <a:r>
              <a:rPr sz="1200" dirty="0">
                <a:latin typeface="Arial"/>
                <a:cs typeface="Arial"/>
              </a:rPr>
              <a:t>tráci</a:t>
            </a:r>
            <a:r>
              <a:rPr sz="1200" spc="-10" dirty="0">
                <a:latin typeface="Arial"/>
                <a:cs typeface="Arial"/>
              </a:rPr>
              <a:t>óná</a:t>
            </a:r>
            <a:r>
              <a:rPr sz="1200" dirty="0">
                <a:latin typeface="Arial"/>
                <a:cs typeface="Arial"/>
              </a:rPr>
              <a:t>l.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7340" y="248316"/>
            <a:ext cx="424307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55"/>
              </a:lnSpc>
            </a:pPr>
            <a:r>
              <a:rPr sz="2400" b="1" dirty="0">
                <a:solidFill>
                  <a:srgbClr val="344E92"/>
                </a:solidFill>
                <a:latin typeface="Arial"/>
                <a:cs typeface="Arial"/>
              </a:rPr>
              <a:t>Útválasztási mec</a:t>
            </a:r>
            <a:r>
              <a:rPr sz="2400" b="1" spc="-10" dirty="0">
                <a:solidFill>
                  <a:srgbClr val="344E92"/>
                </a:solidFill>
                <a:latin typeface="Arial"/>
                <a:cs typeface="Arial"/>
              </a:rPr>
              <a:t>h</a:t>
            </a:r>
            <a:r>
              <a:rPr sz="2400" b="1" dirty="0">
                <a:solidFill>
                  <a:srgbClr val="344E92"/>
                </a:solidFill>
                <a:latin typeface="Arial"/>
                <a:cs typeface="Arial"/>
              </a:rPr>
              <a:t>anizmusok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536700" y="6981825"/>
            <a:ext cx="6821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C00000"/>
                </a:solidFill>
              </a:rPr>
              <a:t>AZ ÉLŐ RENDSZEREK NEM EGYENSÚLYI RENDSZEREK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673816"/>
            <a:ext cx="5337809" cy="30218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37809" y="2093087"/>
            <a:ext cx="5048250" cy="2424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A</a:t>
            </a:r>
            <a:r>
              <a:rPr spc="-90" dirty="0"/>
              <a:t> </a:t>
            </a:r>
            <a:r>
              <a:rPr spc="-10" dirty="0"/>
              <a:t>n</a:t>
            </a:r>
            <a:r>
              <a:rPr dirty="0"/>
              <a:t>ukleotidkötő</a:t>
            </a:r>
            <a:r>
              <a:rPr spc="-35" dirty="0"/>
              <a:t> </a:t>
            </a:r>
            <a:r>
              <a:rPr dirty="0"/>
              <a:t>zse</a:t>
            </a:r>
            <a:r>
              <a:rPr spc="-10" dirty="0"/>
              <a:t>b</a:t>
            </a:r>
            <a:r>
              <a:rPr dirty="0"/>
              <a:t>et a</a:t>
            </a:r>
            <a:r>
              <a:rPr spc="5" dirty="0"/>
              <a:t>l</a:t>
            </a:r>
            <a:r>
              <a:rPr dirty="0"/>
              <a:t>kotó</a:t>
            </a:r>
            <a:r>
              <a:rPr spc="-10" dirty="0"/>
              <a:t> </a:t>
            </a:r>
            <a:r>
              <a:rPr dirty="0"/>
              <a:t>ko</a:t>
            </a:r>
            <a:r>
              <a:rPr spc="-10" dirty="0"/>
              <a:t>n</a:t>
            </a:r>
            <a:r>
              <a:rPr dirty="0"/>
              <a:t>zervált</a:t>
            </a:r>
            <a:r>
              <a:rPr spc="5" dirty="0"/>
              <a:t> </a:t>
            </a:r>
            <a:r>
              <a:rPr dirty="0"/>
              <a:t>mot</a:t>
            </a:r>
            <a:r>
              <a:rPr spc="5" dirty="0"/>
              <a:t>í</a:t>
            </a:r>
            <a:r>
              <a:rPr dirty="0"/>
              <a:t>vumok</a:t>
            </a:r>
          </a:p>
        </p:txBody>
      </p:sp>
      <p:sp>
        <p:nvSpPr>
          <p:cNvPr id="5" name="object 5"/>
          <p:cNvSpPr/>
          <p:nvPr/>
        </p:nvSpPr>
        <p:spPr>
          <a:xfrm>
            <a:off x="548640" y="5413247"/>
            <a:ext cx="152400" cy="1600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8640" y="5687567"/>
            <a:ext cx="152400" cy="1600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8640" y="5961888"/>
            <a:ext cx="152400" cy="1600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35940" y="5100756"/>
            <a:ext cx="4347845" cy="1077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800" b="1" spc="-45" dirty="0">
                <a:solidFill>
                  <a:srgbClr val="FF0000"/>
                </a:solidFill>
                <a:latin typeface="Arial"/>
                <a:cs typeface="Arial"/>
              </a:rPr>
              <a:t>v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ez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é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kt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  <a:p>
            <a:pPr marL="172085" marR="508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-1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= </a:t>
            </a:r>
            <a:r>
              <a:rPr sz="1800" spc="-5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-1 = </a:t>
            </a:r>
            <a:r>
              <a:rPr sz="1800" spc="-10" dirty="0">
                <a:latin typeface="Arial"/>
                <a:cs typeface="Arial"/>
              </a:rPr>
              <a:t>P</a:t>
            </a:r>
            <a:r>
              <a:rPr sz="1800" dirty="0">
                <a:latin typeface="Arial"/>
                <a:cs typeface="Arial"/>
              </a:rPr>
              <a:t>-h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rok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= </a:t>
            </a:r>
            <a:r>
              <a:rPr sz="1800" spc="-75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ker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motívum </a:t>
            </a:r>
            <a:r>
              <a:rPr sz="1800" spc="-5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-2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= </a:t>
            </a:r>
            <a:r>
              <a:rPr sz="1800" spc="-5" dirty="0">
                <a:latin typeface="Arial"/>
                <a:cs typeface="Arial"/>
              </a:rPr>
              <a:t>G</a:t>
            </a:r>
            <a:r>
              <a:rPr sz="1800" dirty="0">
                <a:latin typeface="Arial"/>
                <a:cs typeface="Arial"/>
              </a:rPr>
              <a:t>-2 = s</a:t>
            </a:r>
            <a:r>
              <a:rPr sz="1800" spc="-45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itch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  <a:p>
            <a:pPr marL="172085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-3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=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-5" dirty="0">
                <a:latin typeface="Arial"/>
                <a:cs typeface="Arial"/>
              </a:rPr>
              <a:t>-</a:t>
            </a:r>
            <a:r>
              <a:rPr sz="1800" dirty="0">
                <a:latin typeface="Arial"/>
                <a:cs typeface="Arial"/>
              </a:rPr>
              <a:t>3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=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45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itch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98C7CB1-091E-4798-A5F0-36BA0E0EF1B4}"/>
              </a:ext>
            </a:extLst>
          </p:cNvPr>
          <p:cNvSpPr txBox="1"/>
          <p:nvPr/>
        </p:nvSpPr>
        <p:spPr>
          <a:xfrm>
            <a:off x="6413500" y="5687567"/>
            <a:ext cx="25218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Milyen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aminosavak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Melyik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mire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lehet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jó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2849" y="1431925"/>
            <a:ext cx="7624445" cy="43562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55"/>
              </a:lnSpc>
            </a:pPr>
            <a:r>
              <a:rPr dirty="0"/>
              <a:t>A</a:t>
            </a:r>
            <a:r>
              <a:rPr spc="-90" dirty="0"/>
              <a:t> </a:t>
            </a:r>
            <a:r>
              <a:rPr spc="-10" dirty="0"/>
              <a:t>n</a:t>
            </a:r>
            <a:r>
              <a:rPr dirty="0"/>
              <a:t>ukleotidkötő</a:t>
            </a:r>
            <a:r>
              <a:rPr spc="-35" dirty="0"/>
              <a:t> </a:t>
            </a:r>
            <a:r>
              <a:rPr dirty="0"/>
              <a:t>zseb</a:t>
            </a:r>
            <a:r>
              <a:rPr spc="-10" dirty="0"/>
              <a:t> </a:t>
            </a:r>
            <a:r>
              <a:rPr dirty="0"/>
              <a:t>konzerv</a:t>
            </a:r>
            <a:r>
              <a:rPr spc="-10" dirty="0"/>
              <a:t>á</a:t>
            </a:r>
            <a:r>
              <a:rPr dirty="0"/>
              <a:t>lt</a:t>
            </a:r>
            <a:r>
              <a:rPr spc="5" dirty="0"/>
              <a:t> </a:t>
            </a:r>
            <a:r>
              <a:rPr dirty="0"/>
              <a:t>szerkezete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36394" y="1137682"/>
            <a:ext cx="308800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80"/>
              </a:lnSpc>
              <a:tabLst>
                <a:tab pos="2339340" algn="l"/>
              </a:tabLst>
            </a:pPr>
            <a:r>
              <a:rPr sz="2000" dirty="0">
                <a:latin typeface="Arial"/>
                <a:cs typeface="Arial"/>
              </a:rPr>
              <a:t>kine</a:t>
            </a:r>
            <a:r>
              <a:rPr sz="2000" spc="5" dirty="0">
                <a:latin typeface="Arial"/>
                <a:cs typeface="Arial"/>
              </a:rPr>
              <a:t>z</a:t>
            </a:r>
            <a:r>
              <a:rPr sz="2000" dirty="0">
                <a:latin typeface="Arial"/>
                <a:cs typeface="Arial"/>
              </a:rPr>
              <a:t>in	miozin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05852" y="1124982"/>
            <a:ext cx="90360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p21R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s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13100" y="3857625"/>
            <a:ext cx="157861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ade</a:t>
            </a:r>
            <a:r>
              <a:rPr sz="2000" spc="5" dirty="0">
                <a:latin typeface="Arial"/>
                <a:cs typeface="Arial"/>
              </a:rPr>
              <a:t>n</a:t>
            </a:r>
            <a:r>
              <a:rPr sz="2000" dirty="0">
                <a:latin typeface="Arial"/>
                <a:cs typeface="Arial"/>
              </a:rPr>
              <a:t>ilát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kináz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467476" y="3738956"/>
            <a:ext cx="64897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Re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A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07340" y="5507641"/>
            <a:ext cx="2209165" cy="9601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20065" algn="just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Zöld: P</a:t>
            </a:r>
            <a:r>
              <a:rPr sz="1600" spc="-15" dirty="0">
                <a:latin typeface="Arial"/>
                <a:cs typeface="Arial"/>
              </a:rPr>
              <a:t>-</a:t>
            </a:r>
            <a:r>
              <a:rPr sz="1600" spc="-10" dirty="0">
                <a:latin typeface="Arial"/>
                <a:cs typeface="Arial"/>
              </a:rPr>
              <a:t>hurok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(N1) Lila: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</a:t>
            </a:r>
            <a:r>
              <a:rPr sz="1600" spc="-30" dirty="0">
                <a:latin typeface="Arial"/>
                <a:cs typeface="Arial"/>
              </a:rPr>
              <a:t>w</a:t>
            </a:r>
            <a:r>
              <a:rPr sz="1600" spc="-10" dirty="0">
                <a:latin typeface="Arial"/>
                <a:cs typeface="Arial"/>
              </a:rPr>
              <a:t>itc</a:t>
            </a:r>
            <a:r>
              <a:rPr sz="1600" spc="-5" dirty="0">
                <a:latin typeface="Arial"/>
                <a:cs typeface="Arial"/>
              </a:rPr>
              <a:t>h</a:t>
            </a:r>
            <a:r>
              <a:rPr sz="1600" spc="-15" dirty="0">
                <a:latin typeface="Arial"/>
                <a:cs typeface="Arial"/>
              </a:rPr>
              <a:t>-</a:t>
            </a:r>
            <a:r>
              <a:rPr sz="1600" spc="-10" dirty="0">
                <a:latin typeface="Arial"/>
                <a:cs typeface="Arial"/>
              </a:rPr>
              <a:t>1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(N2)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Ké</a:t>
            </a:r>
            <a:r>
              <a:rPr sz="1600" spc="-5" dirty="0">
                <a:latin typeface="Arial"/>
                <a:cs typeface="Arial"/>
              </a:rPr>
              <a:t>k: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</a:t>
            </a:r>
            <a:r>
              <a:rPr sz="1600" spc="-30" dirty="0">
                <a:latin typeface="Arial"/>
                <a:cs typeface="Arial"/>
              </a:rPr>
              <a:t>w</a:t>
            </a:r>
            <a:r>
              <a:rPr sz="1600" spc="-10" dirty="0">
                <a:latin typeface="Arial"/>
                <a:cs typeface="Arial"/>
              </a:rPr>
              <a:t>itc</a:t>
            </a:r>
            <a:r>
              <a:rPr sz="1600" spc="-5" dirty="0">
                <a:latin typeface="Arial"/>
                <a:cs typeface="Arial"/>
              </a:rPr>
              <a:t>h</a:t>
            </a:r>
            <a:r>
              <a:rPr sz="1600" spc="-15" dirty="0">
                <a:latin typeface="Arial"/>
                <a:cs typeface="Arial"/>
              </a:rPr>
              <a:t>-</a:t>
            </a:r>
            <a:r>
              <a:rPr sz="1600" spc="-10" dirty="0">
                <a:latin typeface="Arial"/>
                <a:cs typeface="Arial"/>
              </a:rPr>
              <a:t>2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(N3)</a:t>
            </a:r>
            <a:endParaRPr sz="1600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Sárga: kon</a:t>
            </a:r>
            <a:r>
              <a:rPr sz="1600" spc="-5" dirty="0">
                <a:latin typeface="Arial"/>
                <a:cs typeface="Arial"/>
              </a:rPr>
              <a:t>z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vált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β</a:t>
            </a:r>
            <a:r>
              <a:rPr sz="1600" spc="-15" dirty="0">
                <a:latin typeface="Arial"/>
                <a:cs typeface="Arial"/>
              </a:rPr>
              <a:t>-</a:t>
            </a:r>
            <a:r>
              <a:rPr sz="1600" spc="-10" dirty="0">
                <a:latin typeface="Arial"/>
                <a:cs typeface="Arial"/>
              </a:rPr>
              <a:t>szál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44581" y="5809825"/>
            <a:ext cx="4646295" cy="472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>
                <a:latin typeface="Arial"/>
                <a:cs typeface="Arial"/>
              </a:rPr>
              <a:t>P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ros: kon</a:t>
            </a:r>
            <a:r>
              <a:rPr sz="1600" spc="-5" dirty="0">
                <a:latin typeface="Arial"/>
                <a:cs typeface="Arial"/>
              </a:rPr>
              <a:t>z</a:t>
            </a:r>
            <a:r>
              <a:rPr sz="1600" spc="-10" dirty="0">
                <a:latin typeface="Arial"/>
                <a:cs typeface="Arial"/>
              </a:rPr>
              <a:t>ervá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5" dirty="0">
                <a:latin typeface="Arial"/>
                <a:cs typeface="Arial"/>
              </a:rPr>
              <a:t>t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A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p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(M</a:t>
            </a:r>
            <a:r>
              <a:rPr sz="1600" spc="-5" dirty="0">
                <a:latin typeface="Arial"/>
                <a:cs typeface="Arial"/>
              </a:rPr>
              <a:t>g</a:t>
            </a:r>
            <a:r>
              <a:rPr sz="1600" spc="-15" dirty="0">
                <a:latin typeface="Arial"/>
                <a:cs typeface="Arial"/>
              </a:rPr>
              <a:t>-</a:t>
            </a:r>
            <a:r>
              <a:rPr sz="1600" spc="-10" dirty="0">
                <a:latin typeface="Arial"/>
                <a:cs typeface="Arial"/>
              </a:rPr>
              <a:t>koordináció)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Naranc</a:t>
            </a:r>
            <a:r>
              <a:rPr sz="1600" spc="-5" dirty="0">
                <a:latin typeface="Arial"/>
                <a:cs typeface="Arial"/>
              </a:rPr>
              <a:t>s: </a:t>
            </a:r>
            <a:r>
              <a:rPr sz="1600" spc="-10" dirty="0">
                <a:latin typeface="Arial"/>
                <a:cs typeface="Arial"/>
              </a:rPr>
              <a:t>Konzervá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5" dirty="0">
                <a:latin typeface="Arial"/>
                <a:cs typeface="Arial"/>
              </a:rPr>
              <a:t>t </a:t>
            </a:r>
            <a:r>
              <a:rPr sz="1600" spc="-10" dirty="0">
                <a:latin typeface="Arial"/>
                <a:cs typeface="Arial"/>
              </a:rPr>
              <a:t>Ser/Thr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(</a:t>
            </a:r>
            <a:r>
              <a:rPr sz="1600" spc="-5" dirty="0">
                <a:latin typeface="Arial"/>
                <a:cs typeface="Arial"/>
              </a:rPr>
              <a:t>γ</a:t>
            </a:r>
            <a:r>
              <a:rPr sz="1600" spc="-15" dirty="0">
                <a:latin typeface="Arial"/>
                <a:cs typeface="Arial"/>
              </a:rPr>
              <a:t>-</a:t>
            </a:r>
            <a:r>
              <a:rPr sz="1600" spc="-10" dirty="0">
                <a:latin typeface="Arial"/>
                <a:cs typeface="Arial"/>
              </a:rPr>
              <a:t>foszfát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koordináció)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286750" y="6303889"/>
            <a:ext cx="55054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latin typeface="Arial"/>
                <a:cs typeface="Arial"/>
              </a:rPr>
              <a:t>K</a:t>
            </a:r>
            <a:r>
              <a:rPr sz="1000" spc="-10" dirty="0">
                <a:latin typeface="Arial"/>
                <a:cs typeface="Arial"/>
              </a:rPr>
              <a:t>u</a:t>
            </a:r>
            <a:r>
              <a:rPr sz="1000" spc="-15" dirty="0">
                <a:latin typeface="Arial"/>
                <a:cs typeface="Arial"/>
              </a:rPr>
              <a:t>l</a:t>
            </a:r>
            <a:r>
              <a:rPr sz="1000" spc="-5" dirty="0">
                <a:latin typeface="Arial"/>
                <a:cs typeface="Arial"/>
              </a:rPr>
              <a:t>l</a:t>
            </a:r>
            <a:r>
              <a:rPr sz="1000" spc="-10" dirty="0">
                <a:latin typeface="Arial"/>
                <a:cs typeface="Arial"/>
              </a:rPr>
              <a:t> 1</a:t>
            </a:r>
            <a:r>
              <a:rPr sz="1000" spc="-15" dirty="0">
                <a:latin typeface="Arial"/>
                <a:cs typeface="Arial"/>
              </a:rPr>
              <a:t>9</a:t>
            </a:r>
            <a:r>
              <a:rPr sz="1000" spc="-10" dirty="0">
                <a:latin typeface="Arial"/>
                <a:cs typeface="Arial"/>
              </a:rPr>
              <a:t>98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48200" y="304736"/>
            <a:ext cx="3937000" cy="59706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7340" y="388016"/>
            <a:ext cx="3747135" cy="696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400" b="1" dirty="0">
                <a:solidFill>
                  <a:srgbClr val="344E92"/>
                </a:solidFill>
                <a:latin typeface="Arial"/>
                <a:cs typeface="Arial"/>
              </a:rPr>
              <a:t>Az</a:t>
            </a:r>
            <a:r>
              <a:rPr sz="2400" b="1" spc="-15" dirty="0">
                <a:solidFill>
                  <a:srgbClr val="344E92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44E92"/>
                </a:solidFill>
                <a:latin typeface="Arial"/>
                <a:cs typeface="Arial"/>
              </a:rPr>
              <a:t>NT</a:t>
            </a:r>
            <a:r>
              <a:rPr sz="2400" b="1" spc="-15" dirty="0">
                <a:solidFill>
                  <a:srgbClr val="344E92"/>
                </a:solidFill>
                <a:latin typeface="Arial"/>
                <a:cs typeface="Arial"/>
              </a:rPr>
              <a:t>P</a:t>
            </a:r>
            <a:r>
              <a:rPr sz="2400" b="1" dirty="0">
                <a:solidFill>
                  <a:srgbClr val="344E92"/>
                </a:solidFill>
                <a:latin typeface="Arial"/>
                <a:cs typeface="Arial"/>
              </a:rPr>
              <a:t>áz</a:t>
            </a:r>
            <a:r>
              <a:rPr sz="2400" b="1" spc="10" dirty="0">
                <a:solidFill>
                  <a:srgbClr val="344E92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44E92"/>
                </a:solidFill>
                <a:latin typeface="Arial"/>
                <a:cs typeface="Arial"/>
              </a:rPr>
              <a:t>domé</a:t>
            </a:r>
            <a:r>
              <a:rPr sz="2400" b="1" spc="-10" dirty="0">
                <a:solidFill>
                  <a:srgbClr val="344E92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344E92"/>
                </a:solidFill>
                <a:latin typeface="Arial"/>
                <a:cs typeface="Arial"/>
              </a:rPr>
              <a:t>mag topológiájának</a:t>
            </a:r>
            <a:r>
              <a:rPr sz="2400" b="1" spc="-40" dirty="0">
                <a:solidFill>
                  <a:srgbClr val="344E92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44E92"/>
                </a:solidFill>
                <a:latin typeface="Arial"/>
                <a:cs typeface="Arial"/>
              </a:rPr>
              <a:t>ev</a:t>
            </a:r>
            <a:r>
              <a:rPr sz="2400" b="1" spc="-10" dirty="0">
                <a:solidFill>
                  <a:srgbClr val="344E92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344E92"/>
                </a:solidFill>
                <a:latin typeface="Arial"/>
                <a:cs typeface="Arial"/>
              </a:rPr>
              <a:t>lúciója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9740" y="5402165"/>
            <a:ext cx="2208530" cy="9601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19430" algn="just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Zöld: P</a:t>
            </a:r>
            <a:r>
              <a:rPr sz="1600" spc="-15" dirty="0">
                <a:latin typeface="Arial"/>
                <a:cs typeface="Arial"/>
              </a:rPr>
              <a:t>-</a:t>
            </a:r>
            <a:r>
              <a:rPr sz="1600" spc="-10" dirty="0">
                <a:latin typeface="Arial"/>
                <a:cs typeface="Arial"/>
              </a:rPr>
              <a:t>hurok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(N1) Lila: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</a:t>
            </a:r>
            <a:r>
              <a:rPr sz="1600" spc="-30" dirty="0">
                <a:latin typeface="Arial"/>
                <a:cs typeface="Arial"/>
              </a:rPr>
              <a:t>w</a:t>
            </a:r>
            <a:r>
              <a:rPr sz="1600" spc="-10" dirty="0">
                <a:latin typeface="Arial"/>
                <a:cs typeface="Arial"/>
              </a:rPr>
              <a:t>itc</a:t>
            </a:r>
            <a:r>
              <a:rPr sz="1600" spc="-5" dirty="0">
                <a:latin typeface="Arial"/>
                <a:cs typeface="Arial"/>
              </a:rPr>
              <a:t>h</a:t>
            </a:r>
            <a:r>
              <a:rPr sz="1600" spc="-15" dirty="0">
                <a:latin typeface="Arial"/>
                <a:cs typeface="Arial"/>
              </a:rPr>
              <a:t>-</a:t>
            </a:r>
            <a:r>
              <a:rPr sz="1600" spc="-10" dirty="0">
                <a:latin typeface="Arial"/>
                <a:cs typeface="Arial"/>
              </a:rPr>
              <a:t>1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(N2)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Kék: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</a:t>
            </a:r>
            <a:r>
              <a:rPr sz="1600" spc="-30" dirty="0">
                <a:latin typeface="Arial"/>
                <a:cs typeface="Arial"/>
              </a:rPr>
              <a:t>w</a:t>
            </a:r>
            <a:r>
              <a:rPr sz="1600" spc="-10" dirty="0">
                <a:latin typeface="Arial"/>
                <a:cs typeface="Arial"/>
              </a:rPr>
              <a:t>itc</a:t>
            </a:r>
            <a:r>
              <a:rPr sz="1600" dirty="0">
                <a:latin typeface="Arial"/>
                <a:cs typeface="Arial"/>
              </a:rPr>
              <a:t>h</a:t>
            </a:r>
            <a:r>
              <a:rPr sz="1600" spc="-15" dirty="0">
                <a:latin typeface="Arial"/>
                <a:cs typeface="Arial"/>
              </a:rPr>
              <a:t>-</a:t>
            </a:r>
            <a:r>
              <a:rPr sz="1600" spc="-10" dirty="0">
                <a:latin typeface="Arial"/>
                <a:cs typeface="Arial"/>
              </a:rPr>
              <a:t>2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(</a:t>
            </a:r>
            <a:r>
              <a:rPr sz="1600" spc="-25" dirty="0">
                <a:latin typeface="Arial"/>
                <a:cs typeface="Arial"/>
              </a:rPr>
              <a:t>N</a:t>
            </a:r>
            <a:r>
              <a:rPr sz="1600" spc="-10" dirty="0">
                <a:latin typeface="Arial"/>
                <a:cs typeface="Arial"/>
              </a:rPr>
              <a:t>3)</a:t>
            </a:r>
            <a:endParaRPr sz="16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Sárga:</a:t>
            </a:r>
            <a:r>
              <a:rPr sz="1600" spc="-5" dirty="0">
                <a:latin typeface="Arial"/>
                <a:cs typeface="Arial"/>
              </a:rPr>
              <a:t> k</a:t>
            </a:r>
            <a:r>
              <a:rPr sz="1600" spc="-10" dirty="0">
                <a:latin typeface="Arial"/>
                <a:cs typeface="Arial"/>
              </a:rPr>
              <a:t>on</a:t>
            </a:r>
            <a:r>
              <a:rPr sz="1600" spc="-5" dirty="0">
                <a:latin typeface="Arial"/>
                <a:cs typeface="Arial"/>
              </a:rPr>
              <a:t>z</a:t>
            </a:r>
            <a:r>
              <a:rPr sz="1600" spc="-10" dirty="0">
                <a:latin typeface="Arial"/>
                <a:cs typeface="Arial"/>
              </a:rPr>
              <a:t>ervá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5" dirty="0">
                <a:latin typeface="Arial"/>
                <a:cs typeface="Arial"/>
              </a:rPr>
              <a:t>t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β</a:t>
            </a:r>
            <a:r>
              <a:rPr sz="1600" spc="-15" dirty="0">
                <a:latin typeface="Arial"/>
                <a:cs typeface="Arial"/>
              </a:rPr>
              <a:t>-</a:t>
            </a:r>
            <a:r>
              <a:rPr sz="1600" spc="-10" dirty="0">
                <a:latin typeface="Arial"/>
                <a:cs typeface="Arial"/>
              </a:rPr>
              <a:t>szál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96240" y="2365629"/>
            <a:ext cx="152400" cy="1600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6240" y="2914142"/>
            <a:ext cx="152400" cy="1600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54812" y="2326694"/>
            <a:ext cx="3911600" cy="1351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26415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Mi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 k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nz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rvá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em vissz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vez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th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tő az „ős-N</a:t>
            </a:r>
            <a:r>
              <a:rPr sz="1800" spc="10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á</a:t>
            </a:r>
            <a:r>
              <a:rPr sz="1800" dirty="0">
                <a:latin typeface="Arial"/>
                <a:cs typeface="Arial"/>
              </a:rPr>
              <a:t>zra”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A</a:t>
            </a:r>
            <a:r>
              <a:rPr sz="1800" spc="-1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mot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rok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ál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fől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g 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z </a:t>
            </a:r>
            <a:r>
              <a:rPr sz="1800" spc="5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-termi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us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n,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 G</a:t>
            </a:r>
            <a:r>
              <a:rPr sz="1800" spc="-5" dirty="0">
                <a:latin typeface="Arial"/>
                <a:cs typeface="Arial"/>
              </a:rPr>
              <a:t>-</a:t>
            </a:r>
            <a:r>
              <a:rPr sz="1800" dirty="0">
                <a:latin typeface="Arial"/>
                <a:cs typeface="Arial"/>
              </a:rPr>
              <a:t>fe</a:t>
            </a:r>
            <a:r>
              <a:rPr sz="1800" spc="-10" dirty="0">
                <a:latin typeface="Arial"/>
                <a:cs typeface="Arial"/>
              </a:rPr>
              <a:t>hé</a:t>
            </a:r>
            <a:r>
              <a:rPr sz="1800" dirty="0">
                <a:latin typeface="Arial"/>
                <a:cs typeface="Arial"/>
              </a:rPr>
              <a:t>rj</a:t>
            </a:r>
            <a:r>
              <a:rPr sz="1800" spc="-15" dirty="0">
                <a:latin typeface="Arial"/>
                <a:cs typeface="Arial"/>
              </a:rPr>
              <a:t>é</a:t>
            </a:r>
            <a:r>
              <a:rPr sz="1800" dirty="0">
                <a:latin typeface="Arial"/>
                <a:cs typeface="Arial"/>
              </a:rPr>
              <a:t>k</a:t>
            </a:r>
            <a:r>
              <a:rPr sz="1800" spc="-10" dirty="0">
                <a:latin typeface="Arial"/>
                <a:cs typeface="Arial"/>
              </a:rPr>
              <a:t>né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fő</a:t>
            </a:r>
            <a:r>
              <a:rPr sz="1800" spc="-10" dirty="0">
                <a:latin typeface="Arial"/>
                <a:cs typeface="Arial"/>
              </a:rPr>
              <a:t>le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 </a:t>
            </a:r>
            <a:r>
              <a:rPr sz="1800" spc="-5" dirty="0">
                <a:latin typeface="Arial"/>
                <a:cs typeface="Arial"/>
              </a:rPr>
              <a:t>C-</a:t>
            </a:r>
            <a:r>
              <a:rPr sz="1800" dirty="0">
                <a:latin typeface="Arial"/>
                <a:cs typeface="Arial"/>
              </a:rPr>
              <a:t>term</a:t>
            </a:r>
            <a:r>
              <a:rPr sz="1800" spc="-10" dirty="0">
                <a:latin typeface="Arial"/>
                <a:cs typeface="Arial"/>
              </a:rPr>
              <a:t>inu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n törté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tek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szerc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ók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68750" y="457200"/>
            <a:ext cx="5099050" cy="441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GTPáz</a:t>
            </a:r>
            <a:r>
              <a:rPr spc="-25" dirty="0"/>
              <a:t> </a:t>
            </a:r>
            <a:r>
              <a:rPr dirty="0"/>
              <a:t>enzimciklus</a:t>
            </a:r>
          </a:p>
        </p:txBody>
      </p:sp>
      <p:sp>
        <p:nvSpPr>
          <p:cNvPr id="4" name="object 4"/>
          <p:cNvSpPr/>
          <p:nvPr/>
        </p:nvSpPr>
        <p:spPr>
          <a:xfrm>
            <a:off x="350202" y="5918009"/>
            <a:ext cx="140207" cy="1417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0202" y="6161849"/>
            <a:ext cx="140207" cy="1417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50202" y="4374896"/>
            <a:ext cx="140207" cy="1417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6240" y="3481832"/>
            <a:ext cx="140207" cy="1417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6240" y="3725671"/>
            <a:ext cx="140207" cy="1417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37515" y="3445857"/>
            <a:ext cx="5300980" cy="2908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0029" marR="1695450">
              <a:lnSpc>
                <a:spcPct val="100000"/>
              </a:lnSpc>
            </a:pP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Be</a:t>
            </a: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ap</a:t>
            </a: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solás:</a:t>
            </a:r>
            <a:r>
              <a:rPr sz="1600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FF0000"/>
                </a:solidFill>
                <a:latin typeface="Arial"/>
                <a:cs typeface="Arial"/>
              </a:rPr>
              <a:t>G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1600" spc="-5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1600" spc="-15" dirty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sz="1600" spc="-10" dirty="0">
                <a:solidFill>
                  <a:srgbClr val="FF0000"/>
                </a:solidFill>
                <a:latin typeface="Arial"/>
                <a:cs typeface="Arial"/>
              </a:rPr>
              <a:t>kötés </a:t>
            </a:r>
            <a:r>
              <a:rPr sz="1600" spc="-15" dirty="0">
                <a:solidFill>
                  <a:srgbClr val="0000FF"/>
                </a:solidFill>
                <a:latin typeface="Arial"/>
                <a:cs typeface="Arial"/>
              </a:rPr>
              <a:t>K</a:t>
            </a:r>
            <a:r>
              <a:rPr sz="1600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0000FF"/>
                </a:solidFill>
                <a:latin typeface="Arial"/>
                <a:cs typeface="Arial"/>
              </a:rPr>
              <a:t>kap</a:t>
            </a:r>
            <a:r>
              <a:rPr sz="1600" spc="-5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1600" spc="-10" dirty="0">
                <a:solidFill>
                  <a:srgbClr val="0000FF"/>
                </a:solidFill>
                <a:latin typeface="Arial"/>
                <a:cs typeface="Arial"/>
              </a:rPr>
              <a:t>solá</a:t>
            </a:r>
            <a:r>
              <a:rPr sz="1600" spc="-15" dirty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1600" spc="-5" dirty="0">
                <a:solidFill>
                  <a:srgbClr val="0000FF"/>
                </a:solidFill>
                <a:latin typeface="Arial"/>
                <a:cs typeface="Arial"/>
              </a:rPr>
              <a:t>:</a:t>
            </a:r>
            <a:r>
              <a:rPr sz="1600" spc="-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sz="1600" spc="-15" dirty="0">
                <a:solidFill>
                  <a:srgbClr val="0000FF"/>
                </a:solidFill>
                <a:latin typeface="Arial"/>
                <a:cs typeface="Arial"/>
              </a:rPr>
              <a:t>TP </a:t>
            </a:r>
            <a:r>
              <a:rPr sz="1600" spc="-10" dirty="0">
                <a:solidFill>
                  <a:srgbClr val="0000FF"/>
                </a:solidFill>
                <a:latin typeface="Arial"/>
                <a:cs typeface="Arial"/>
              </a:rPr>
              <a:t>hidrolí</a:t>
            </a:r>
            <a:r>
              <a:rPr sz="1600" spc="-5" dirty="0">
                <a:solidFill>
                  <a:srgbClr val="0000FF"/>
                </a:solidFill>
                <a:latin typeface="Arial"/>
                <a:cs typeface="Arial"/>
              </a:rPr>
              <a:t>z</a:t>
            </a:r>
            <a:r>
              <a:rPr sz="1600" spc="-10" dirty="0">
                <a:solidFill>
                  <a:srgbClr val="0000FF"/>
                </a:solidFill>
                <a:latin typeface="Arial"/>
                <a:cs typeface="Arial"/>
              </a:rPr>
              <a:t>ise</a:t>
            </a:r>
            <a:r>
              <a:rPr sz="1600" spc="-1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sz="1600" spc="-15" dirty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1600" spc="0" dirty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sz="1600" spc="-15" dirty="0">
                <a:solidFill>
                  <a:srgbClr val="0000FF"/>
                </a:solidFill>
                <a:latin typeface="Arial"/>
                <a:cs typeface="Arial"/>
              </a:rPr>
              <a:t>-</a:t>
            </a:r>
            <a:r>
              <a:rPr sz="1600" spc="-5" dirty="0">
                <a:solidFill>
                  <a:srgbClr val="0000FF"/>
                </a:solidFill>
                <a:latin typeface="Arial"/>
                <a:cs typeface="Arial"/>
              </a:rPr>
              <a:t>vé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75"/>
              </a:spcBef>
            </a:pPr>
            <a:r>
              <a:rPr sz="1600" b="1" spc="-6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z</a:t>
            </a:r>
            <a:r>
              <a:rPr sz="1600" b="1" spc="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enzimm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ű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kö</a:t>
            </a:r>
            <a:r>
              <a:rPr sz="1600" b="1" spc="-20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és</a:t>
            </a:r>
            <a:r>
              <a:rPr sz="1600" b="1" spc="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ha</a:t>
            </a:r>
            <a:r>
              <a:rPr sz="1600" b="1" spc="-2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ása</a:t>
            </a:r>
            <a:r>
              <a:rPr sz="16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6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jelá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1600" b="1" spc="-50" dirty="0">
                <a:solidFill>
                  <a:srgbClr val="FF0000"/>
                </a:solidFill>
                <a:latin typeface="Arial"/>
                <a:cs typeface="Arial"/>
              </a:rPr>
              <a:t>v</a:t>
            </a:r>
            <a:r>
              <a:rPr sz="1600" b="1" spc="0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telre</a:t>
            </a:r>
            <a:endParaRPr sz="1600" dirty="0">
              <a:latin typeface="Arial"/>
              <a:cs typeface="Arial"/>
            </a:endParaRPr>
          </a:p>
          <a:p>
            <a:pPr marL="58419" marR="5080" indent="135255">
              <a:lnSpc>
                <a:spcPct val="100000"/>
              </a:lnSpc>
            </a:pPr>
            <a:r>
              <a:rPr sz="1600" spc="-15" dirty="0">
                <a:latin typeface="Arial"/>
                <a:cs typeface="Arial"/>
              </a:rPr>
              <a:t>A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G</a:t>
            </a:r>
            <a:r>
              <a:rPr sz="1600" spc="-15" dirty="0">
                <a:latin typeface="Arial"/>
                <a:cs typeface="Arial"/>
              </a:rPr>
              <a:t>TP </a:t>
            </a:r>
            <a:r>
              <a:rPr sz="1600" spc="-10" dirty="0">
                <a:latin typeface="Arial"/>
                <a:cs typeface="Arial"/>
              </a:rPr>
              <a:t>hidrolí</a:t>
            </a:r>
            <a:r>
              <a:rPr sz="1600" spc="-5" dirty="0">
                <a:latin typeface="Arial"/>
                <a:cs typeface="Arial"/>
              </a:rPr>
              <a:t>z</a:t>
            </a:r>
            <a:r>
              <a:rPr sz="1600" spc="-10" dirty="0">
                <a:latin typeface="Arial"/>
                <a:cs typeface="Arial"/>
              </a:rPr>
              <a:t>is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és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G</a:t>
            </a:r>
            <a:r>
              <a:rPr sz="1600" spc="-15" dirty="0">
                <a:latin typeface="Arial"/>
                <a:cs typeface="Arial"/>
              </a:rPr>
              <a:t>D</a:t>
            </a:r>
            <a:r>
              <a:rPr sz="1600" dirty="0">
                <a:latin typeface="Arial"/>
                <a:cs typeface="Arial"/>
              </a:rPr>
              <a:t>P</a:t>
            </a:r>
            <a:r>
              <a:rPr sz="1600" spc="-15" dirty="0">
                <a:latin typeface="Arial"/>
                <a:cs typeface="Arial"/>
              </a:rPr>
              <a:t>-</a:t>
            </a:r>
            <a:r>
              <a:rPr sz="1600" spc="-10" dirty="0">
                <a:latin typeface="Arial"/>
                <a:cs typeface="Arial"/>
              </a:rPr>
              <a:t>felszabadu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ás sebe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ségi állandói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meghatároz</a:t>
            </a:r>
            <a:r>
              <a:rPr sz="1600" spc="-5" dirty="0">
                <a:latin typeface="Arial"/>
                <a:cs typeface="Arial"/>
              </a:rPr>
              <a:t>z</a:t>
            </a:r>
            <a:r>
              <a:rPr sz="1600" spc="-10" dirty="0">
                <a:latin typeface="Arial"/>
                <a:cs typeface="Arial"/>
              </a:rPr>
              <a:t>ák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be</a:t>
            </a:r>
            <a:r>
              <a:rPr sz="1600" spc="-5" dirty="0">
                <a:latin typeface="Arial"/>
                <a:cs typeface="Arial"/>
              </a:rPr>
              <a:t>k</a:t>
            </a:r>
            <a:r>
              <a:rPr sz="1600" spc="-10" dirty="0">
                <a:latin typeface="Arial"/>
                <a:cs typeface="Arial"/>
              </a:rPr>
              <a:t>pa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solt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(</a:t>
            </a:r>
            <a:r>
              <a:rPr sz="1600" spc="-25" dirty="0">
                <a:latin typeface="Arial"/>
                <a:cs typeface="Arial"/>
              </a:rPr>
              <a:t>G</a:t>
            </a:r>
            <a:r>
              <a:rPr sz="1600" spc="-10" dirty="0">
                <a:latin typeface="Arial"/>
                <a:cs typeface="Arial"/>
              </a:rPr>
              <a:t>T</a:t>
            </a:r>
            <a:r>
              <a:rPr sz="1600" spc="0" dirty="0">
                <a:latin typeface="Arial"/>
                <a:cs typeface="Arial"/>
              </a:rPr>
              <a:t>P</a:t>
            </a:r>
            <a:r>
              <a:rPr sz="1600" spc="-15" dirty="0">
                <a:latin typeface="Arial"/>
                <a:cs typeface="Arial"/>
              </a:rPr>
              <a:t>-</a:t>
            </a:r>
            <a:r>
              <a:rPr sz="1600" spc="-10" dirty="0">
                <a:latin typeface="Arial"/>
                <a:cs typeface="Arial"/>
              </a:rPr>
              <a:t>kötöt</a:t>
            </a:r>
            <a:r>
              <a:rPr sz="1600" spc="0" dirty="0">
                <a:latin typeface="Arial"/>
                <a:cs typeface="Arial"/>
              </a:rPr>
              <a:t>t</a:t>
            </a:r>
            <a:r>
              <a:rPr sz="1600" spc="-10" dirty="0">
                <a:latin typeface="Arial"/>
                <a:cs typeface="Arial"/>
              </a:rPr>
              <a:t>)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illetve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kikap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solt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(</a:t>
            </a:r>
            <a:r>
              <a:rPr sz="1600" spc="-25" dirty="0">
                <a:latin typeface="Arial"/>
                <a:cs typeface="Arial"/>
              </a:rPr>
              <a:t>G</a:t>
            </a:r>
            <a:r>
              <a:rPr sz="1600" spc="-15" dirty="0">
                <a:latin typeface="Arial"/>
                <a:cs typeface="Arial"/>
              </a:rPr>
              <a:t>D</a:t>
            </a:r>
            <a:r>
              <a:rPr sz="1600" spc="-5" dirty="0">
                <a:latin typeface="Arial"/>
                <a:cs typeface="Arial"/>
              </a:rPr>
              <a:t>P</a:t>
            </a:r>
            <a:r>
              <a:rPr sz="1600" spc="-15" dirty="0">
                <a:latin typeface="Arial"/>
                <a:cs typeface="Arial"/>
              </a:rPr>
              <a:t>-</a:t>
            </a:r>
            <a:r>
              <a:rPr sz="1600" spc="-10" dirty="0">
                <a:latin typeface="Arial"/>
                <a:cs typeface="Arial"/>
              </a:rPr>
              <a:t>kötött)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fehérjék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arán</a:t>
            </a:r>
            <a:r>
              <a:rPr sz="1600" spc="-30" dirty="0">
                <a:latin typeface="Arial"/>
                <a:cs typeface="Arial"/>
              </a:rPr>
              <a:t>y</a:t>
            </a:r>
            <a:r>
              <a:rPr sz="1600" spc="-10" dirty="0">
                <a:latin typeface="Arial"/>
                <a:cs typeface="Arial"/>
              </a:rPr>
              <a:t>át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sejtben:</a:t>
            </a:r>
            <a:endParaRPr sz="1600" dirty="0">
              <a:latin typeface="Arial"/>
              <a:cs typeface="Arial"/>
            </a:endParaRPr>
          </a:p>
          <a:p>
            <a:pPr marL="12700" indent="45720">
              <a:lnSpc>
                <a:spcPct val="100000"/>
              </a:lnSpc>
              <a:spcBef>
                <a:spcPts val="885"/>
              </a:spcBef>
            </a:pP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[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sz="1800" spc="1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á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z.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TP]</a:t>
            </a:r>
            <a:r>
              <a:rPr sz="1800" spc="-4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/ [G</a:t>
            </a:r>
            <a:r>
              <a:rPr sz="1800" spc="15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á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z.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DP]</a:t>
            </a:r>
            <a:r>
              <a:rPr sz="1800" spc="-3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=</a:t>
            </a:r>
            <a:r>
              <a:rPr sz="1800" spc="2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0000FF"/>
                </a:solidFill>
                <a:latin typeface="Arial"/>
                <a:cs typeface="Arial"/>
              </a:rPr>
              <a:t>k</a:t>
            </a:r>
            <a:r>
              <a:rPr sz="1800" baseline="-20833" dirty="0">
                <a:solidFill>
                  <a:srgbClr val="0000FF"/>
                </a:solidFill>
                <a:latin typeface="Arial"/>
                <a:cs typeface="Arial"/>
              </a:rPr>
              <a:t>dis</a:t>
            </a:r>
            <a:r>
              <a:rPr sz="1800" spc="-7" baseline="-20833" dirty="0">
                <a:solidFill>
                  <a:srgbClr val="0000FF"/>
                </a:solidFill>
                <a:latin typeface="Arial"/>
                <a:cs typeface="Arial"/>
              </a:rPr>
              <a:t>s-</a:t>
            </a:r>
            <a:r>
              <a:rPr sz="1800" baseline="-20833" dirty="0">
                <a:solidFill>
                  <a:srgbClr val="0000FF"/>
                </a:solidFill>
                <a:latin typeface="Arial"/>
                <a:cs typeface="Arial"/>
              </a:rPr>
              <a:t>GDP</a:t>
            </a:r>
            <a:r>
              <a:rPr sz="1800" spc="187" baseline="-20833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/</a:t>
            </a:r>
            <a:r>
              <a:rPr sz="1800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i="1" dirty="0">
                <a:solidFill>
                  <a:srgbClr val="0000FF"/>
                </a:solidFill>
                <a:latin typeface="Arial"/>
                <a:cs typeface="Arial"/>
              </a:rPr>
              <a:t>k</a:t>
            </a:r>
            <a:r>
              <a:rPr sz="1800" baseline="-20833" dirty="0">
                <a:solidFill>
                  <a:srgbClr val="0000FF"/>
                </a:solidFill>
                <a:latin typeface="Arial"/>
                <a:cs typeface="Arial"/>
              </a:rPr>
              <a:t>ca</a:t>
            </a:r>
            <a:r>
              <a:rPr sz="1800" spc="7" baseline="-20833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spc="-7" baseline="-20833" dirty="0">
                <a:solidFill>
                  <a:srgbClr val="0000FF"/>
                </a:solidFill>
                <a:latin typeface="Arial"/>
                <a:cs typeface="Arial"/>
              </a:rPr>
              <a:t>-</a:t>
            </a:r>
            <a:r>
              <a:rPr sz="1800" baseline="-20833" dirty="0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sz="1800" spc="15" baseline="-20833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baseline="-20833" dirty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endParaRPr sz="1800" baseline="-20833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20"/>
              </a:spcBef>
            </a:pP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Pa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1600" b="1" spc="-2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erfehérjék</a:t>
            </a:r>
            <a:r>
              <a:rPr sz="1600" b="1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allosztérikus</a:t>
            </a:r>
            <a:r>
              <a:rPr sz="1600" b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akt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600" b="1" spc="-50" dirty="0">
                <a:solidFill>
                  <a:srgbClr val="FF0000"/>
                </a:solidFill>
                <a:latin typeface="Arial"/>
                <a:cs typeface="Arial"/>
              </a:rPr>
              <a:t>v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áló</a:t>
            </a:r>
            <a:r>
              <a:rPr sz="1600" b="1" spc="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ha</a:t>
            </a:r>
            <a:r>
              <a:rPr sz="1600" b="1" spc="-20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ása</a:t>
            </a:r>
            <a:endParaRPr sz="1600" dirty="0">
              <a:latin typeface="Arial"/>
              <a:cs typeface="Arial"/>
            </a:endParaRPr>
          </a:p>
          <a:p>
            <a:pPr marL="193675">
              <a:lnSpc>
                <a:spcPct val="100000"/>
              </a:lnSpc>
            </a:pPr>
            <a:r>
              <a:rPr sz="1600" spc="-25" dirty="0">
                <a:latin typeface="Arial"/>
                <a:cs typeface="Arial"/>
              </a:rPr>
              <a:t>G</a:t>
            </a:r>
            <a:r>
              <a:rPr sz="1600" spc="-10" dirty="0">
                <a:latin typeface="Arial"/>
                <a:cs typeface="Arial"/>
              </a:rPr>
              <a:t>AP: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G</a:t>
            </a:r>
            <a:r>
              <a:rPr sz="1600" spc="-20" dirty="0">
                <a:latin typeface="Arial"/>
                <a:cs typeface="Arial"/>
              </a:rPr>
              <a:t>T</a:t>
            </a:r>
            <a:r>
              <a:rPr sz="1600" spc="-10" dirty="0">
                <a:latin typeface="Arial"/>
                <a:cs typeface="Arial"/>
              </a:rPr>
              <a:t>P</a:t>
            </a:r>
            <a:r>
              <a:rPr sz="1600" spc="-15" dirty="0">
                <a:latin typeface="Arial"/>
                <a:cs typeface="Arial"/>
              </a:rPr>
              <a:t>-</a:t>
            </a:r>
            <a:r>
              <a:rPr sz="1600" spc="-10" dirty="0">
                <a:latin typeface="Arial"/>
                <a:cs typeface="Arial"/>
              </a:rPr>
              <a:t>hidrolí</a:t>
            </a:r>
            <a:r>
              <a:rPr sz="1600" spc="-5" dirty="0">
                <a:latin typeface="Arial"/>
                <a:cs typeface="Arial"/>
              </a:rPr>
              <a:t>z</a:t>
            </a:r>
            <a:r>
              <a:rPr sz="1600" spc="-10" dirty="0">
                <a:latin typeface="Arial"/>
                <a:cs typeface="Arial"/>
              </a:rPr>
              <a:t>ist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akt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vál</a:t>
            </a:r>
            <a:r>
              <a:rPr sz="1600" dirty="0">
                <a:latin typeface="Arial"/>
                <a:cs typeface="Arial"/>
              </a:rPr>
              <a:t>j</a:t>
            </a:r>
            <a:r>
              <a:rPr sz="1600" spc="-10" dirty="0">
                <a:latin typeface="Arial"/>
                <a:cs typeface="Arial"/>
              </a:rPr>
              <a:t>a</a:t>
            </a:r>
            <a:endParaRPr sz="1600" dirty="0">
              <a:latin typeface="Arial"/>
              <a:cs typeface="Arial"/>
            </a:endParaRPr>
          </a:p>
          <a:p>
            <a:pPr marL="193675">
              <a:lnSpc>
                <a:spcPct val="100000"/>
              </a:lnSpc>
            </a:pPr>
            <a:r>
              <a:rPr sz="1600" spc="-25" dirty="0">
                <a:latin typeface="Arial"/>
                <a:cs typeface="Arial"/>
              </a:rPr>
              <a:t>G</a:t>
            </a:r>
            <a:r>
              <a:rPr sz="1600" spc="-15" dirty="0">
                <a:latin typeface="Arial"/>
                <a:cs typeface="Arial"/>
              </a:rPr>
              <a:t>NRP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vagy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G</a:t>
            </a:r>
            <a:r>
              <a:rPr sz="1600" spc="-10" dirty="0">
                <a:latin typeface="Arial"/>
                <a:cs typeface="Arial"/>
              </a:rPr>
              <a:t>EF: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G</a:t>
            </a:r>
            <a:r>
              <a:rPr sz="1600" spc="-15" dirty="0">
                <a:latin typeface="Arial"/>
                <a:cs typeface="Arial"/>
              </a:rPr>
              <a:t>D</a:t>
            </a:r>
            <a:r>
              <a:rPr sz="1600" spc="-5" dirty="0">
                <a:latin typeface="Arial"/>
                <a:cs typeface="Arial"/>
              </a:rPr>
              <a:t>P</a:t>
            </a:r>
            <a:r>
              <a:rPr sz="1600" spc="-15" dirty="0">
                <a:latin typeface="Arial"/>
                <a:cs typeface="Arial"/>
              </a:rPr>
              <a:t>-</a:t>
            </a:r>
            <a:r>
              <a:rPr sz="1600" spc="-10" dirty="0">
                <a:latin typeface="Arial"/>
                <a:cs typeface="Arial"/>
              </a:rPr>
              <a:t>felszabadu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ást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</a:t>
            </a:r>
            <a:r>
              <a:rPr sz="1600" spc="-5" dirty="0">
                <a:latin typeface="Arial"/>
                <a:cs typeface="Arial"/>
              </a:rPr>
              <a:t>k</a:t>
            </a:r>
            <a:r>
              <a:rPr sz="1600" spc="-10" dirty="0">
                <a:latin typeface="Arial"/>
                <a:cs typeface="Arial"/>
              </a:rPr>
              <a:t>tiválja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14490" y="4948356"/>
            <a:ext cx="1890395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96265" marR="5080" indent="-584200">
              <a:lnSpc>
                <a:spcPct val="100000"/>
              </a:lnSpc>
            </a:pP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sz="1800" spc="15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se</a:t>
            </a:r>
            <a:r>
              <a:rPr sz="1800" spc="-30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activ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ting pr</a:t>
            </a:r>
            <a:r>
              <a:rPr sz="1800" spc="-10" dirty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1800" dirty="0">
                <a:solidFill>
                  <a:srgbClr val="0000FF"/>
                </a:solidFill>
                <a:latin typeface="Arial"/>
                <a:cs typeface="Arial"/>
              </a:rPr>
              <a:t>tein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37458" y="1259641"/>
            <a:ext cx="1990089" cy="803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7180" marR="5080" indent="-285115" algn="r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Gu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ne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cl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oti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e re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se 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rot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in (=</a:t>
            </a:r>
            <a:r>
              <a:rPr sz="18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GEF: </a:t>
            </a:r>
            <a:r>
              <a:rPr sz="1800" spc="-15" dirty="0">
                <a:solidFill>
                  <a:srgbClr val="FF0000"/>
                </a:solidFill>
                <a:latin typeface="Arial"/>
                <a:cs typeface="Arial"/>
              </a:rPr>
              <a:t>g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uan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800" spc="-15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299586" y="2082855"/>
            <a:ext cx="1727200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6294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cl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oti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e </a:t>
            </a:r>
            <a:r>
              <a:rPr sz="1800" u="heavy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800" u="heavy" spc="-20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sz="1800" u="heavy" dirty="0">
                <a:solidFill>
                  <a:srgbClr val="FF0000"/>
                </a:solidFill>
                <a:latin typeface="Arial"/>
                <a:cs typeface="Arial"/>
              </a:rPr>
              <a:t>ch</a:t>
            </a:r>
            <a:r>
              <a:rPr sz="1800" u="heavy" spc="-1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800" u="heavy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800" u="heavy" spc="-10" dirty="0">
                <a:solidFill>
                  <a:srgbClr val="FF0000"/>
                </a:solidFill>
                <a:latin typeface="Arial"/>
                <a:cs typeface="Arial"/>
              </a:rPr>
              <a:t>g</a:t>
            </a:r>
            <a:r>
              <a:rPr sz="1800" u="heavy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800" u="heavy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u="heavy" dirty="0">
                <a:solidFill>
                  <a:srgbClr val="FF0000"/>
                </a:solidFill>
                <a:latin typeface="Arial"/>
                <a:cs typeface="Arial"/>
              </a:rPr>
              <a:t>facto</a:t>
            </a:r>
            <a:r>
              <a:rPr sz="1800" u="heavy" spc="-5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319009" y="2420286"/>
            <a:ext cx="1231900" cy="204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B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sz="1400" b="1" spc="-4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400" b="1" spc="-120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413628" y="2271181"/>
            <a:ext cx="116332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0" dirty="0">
                <a:solidFill>
                  <a:srgbClr val="0000FF"/>
                </a:solidFill>
                <a:latin typeface="Arial"/>
                <a:cs typeface="Arial"/>
              </a:rPr>
              <a:t>K</a:t>
            </a:r>
            <a:r>
              <a:rPr sz="1400" b="1" dirty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1400" b="1" spc="-10" dirty="0">
                <a:solidFill>
                  <a:srgbClr val="0000FF"/>
                </a:solidFill>
                <a:latin typeface="Arial"/>
                <a:cs typeface="Arial"/>
              </a:rPr>
              <a:t>K</a:t>
            </a:r>
            <a:r>
              <a:rPr sz="1400" b="1" spc="-45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1400" b="1" dirty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sz="1400" b="1" spc="-10" dirty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1400" b="1" dirty="0">
                <a:solidFill>
                  <a:srgbClr val="0000FF"/>
                </a:solidFill>
                <a:latin typeface="Arial"/>
                <a:cs typeface="Arial"/>
              </a:rPr>
              <a:t>SO</a:t>
            </a:r>
            <a:r>
              <a:rPr sz="1400" b="1" spc="-12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1400" b="1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090154" y="6362715"/>
            <a:ext cx="74676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latin typeface="Arial"/>
                <a:cs typeface="Arial"/>
              </a:rPr>
              <a:t>B</a:t>
            </a:r>
            <a:r>
              <a:rPr sz="1000" spc="-10" dirty="0">
                <a:latin typeface="Arial"/>
                <a:cs typeface="Arial"/>
              </a:rPr>
              <a:t>o</a:t>
            </a:r>
            <a:r>
              <a:rPr sz="1000" spc="-15" dirty="0">
                <a:latin typeface="Arial"/>
                <a:cs typeface="Arial"/>
              </a:rPr>
              <a:t>u</a:t>
            </a:r>
            <a:r>
              <a:rPr sz="1000" spc="-5" dirty="0">
                <a:latin typeface="Arial"/>
                <a:cs typeface="Arial"/>
              </a:rPr>
              <a:t>rne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1</a:t>
            </a:r>
            <a:r>
              <a:rPr sz="1000" spc="-15" dirty="0">
                <a:latin typeface="Arial"/>
                <a:cs typeface="Arial"/>
              </a:rPr>
              <a:t>9</a:t>
            </a:r>
            <a:r>
              <a:rPr sz="1000" spc="-10" dirty="0">
                <a:latin typeface="Arial"/>
                <a:cs typeface="Arial"/>
              </a:rPr>
              <a:t>91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5469338" y="5978705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 láttunk már ilyesmit? (egyensúlyi állandó és sebességi állandók? )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RAS </a:t>
            </a:r>
            <a:r>
              <a:rPr lang="en-GB" dirty="0" err="1"/>
              <a:t>fehérjék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4801" y="2045645"/>
            <a:ext cx="4882563" cy="3880264"/>
          </a:xfrm>
        </p:spPr>
        <p:txBody>
          <a:bodyPr>
            <a:normAutofit/>
          </a:bodyPr>
          <a:lstStyle/>
          <a:p>
            <a:r>
              <a:rPr lang="en-GB" dirty="0"/>
              <a:t>G </a:t>
            </a:r>
            <a:r>
              <a:rPr lang="en-GB" dirty="0" err="1"/>
              <a:t>proteinek</a:t>
            </a:r>
            <a:r>
              <a:rPr lang="en-GB" dirty="0"/>
              <a:t> </a:t>
            </a:r>
            <a:r>
              <a:rPr lang="en-GB" dirty="0" err="1"/>
              <a:t>családjába</a:t>
            </a:r>
            <a:r>
              <a:rPr lang="en-GB" dirty="0"/>
              <a:t> </a:t>
            </a:r>
            <a:r>
              <a:rPr lang="en-GB" dirty="0" err="1"/>
              <a:t>tartozó</a:t>
            </a:r>
            <a:r>
              <a:rPr lang="en-GB" dirty="0"/>
              <a:t> </a:t>
            </a:r>
            <a:r>
              <a:rPr lang="en-GB" dirty="0" err="1"/>
              <a:t>GTPáz</a:t>
            </a:r>
            <a:r>
              <a:rPr lang="en-GB" dirty="0"/>
              <a:t> </a:t>
            </a:r>
            <a:r>
              <a:rPr lang="en-GB" dirty="0" err="1"/>
              <a:t>fehérje</a:t>
            </a:r>
            <a:endParaRPr lang="en-GB" dirty="0"/>
          </a:p>
          <a:p>
            <a:r>
              <a:rPr lang="en-GB" dirty="0"/>
              <a:t>A </a:t>
            </a:r>
            <a:r>
              <a:rPr lang="en-GB" dirty="0" err="1"/>
              <a:t>sejtmembrán</a:t>
            </a:r>
            <a:r>
              <a:rPr lang="en-GB" dirty="0"/>
              <a:t> </a:t>
            </a:r>
            <a:r>
              <a:rPr lang="en-GB" dirty="0" err="1"/>
              <a:t>belső</a:t>
            </a:r>
            <a:r>
              <a:rPr lang="en-GB" dirty="0"/>
              <a:t> </a:t>
            </a:r>
            <a:r>
              <a:rPr lang="en-GB" dirty="0" err="1"/>
              <a:t>oldalához</a:t>
            </a:r>
            <a:r>
              <a:rPr lang="en-GB" dirty="0"/>
              <a:t> </a:t>
            </a:r>
            <a:r>
              <a:rPr lang="en-GB" dirty="0" err="1"/>
              <a:t>rögzített</a:t>
            </a:r>
            <a:r>
              <a:rPr lang="hu-HU" dirty="0"/>
              <a:t> (</a:t>
            </a:r>
            <a:r>
              <a:rPr lang="hu-HU" dirty="0" err="1"/>
              <a:t>preniláció</a:t>
            </a:r>
            <a:r>
              <a:rPr lang="hu-HU" dirty="0"/>
              <a:t>)</a:t>
            </a:r>
            <a:endParaRPr lang="en-GB" dirty="0"/>
          </a:p>
          <a:p>
            <a:r>
              <a:rPr lang="en-GB" dirty="0" err="1"/>
              <a:t>Sejtnövekedést</a:t>
            </a:r>
            <a:r>
              <a:rPr lang="en-GB" dirty="0"/>
              <a:t>, </a:t>
            </a:r>
            <a:r>
              <a:rPr lang="en-GB" dirty="0" err="1"/>
              <a:t>sejtciklust</a:t>
            </a:r>
            <a:r>
              <a:rPr lang="en-GB" dirty="0"/>
              <a:t>, </a:t>
            </a:r>
            <a:r>
              <a:rPr lang="en-GB" dirty="0" err="1"/>
              <a:t>szabályozó</a:t>
            </a:r>
            <a:r>
              <a:rPr lang="en-GB" dirty="0"/>
              <a:t> </a:t>
            </a:r>
            <a:r>
              <a:rPr lang="en-GB" dirty="0" err="1"/>
              <a:t>jelátviteli</a:t>
            </a:r>
            <a:r>
              <a:rPr lang="en-GB" dirty="0"/>
              <a:t> </a:t>
            </a:r>
            <a:r>
              <a:rPr lang="en-GB" dirty="0" err="1"/>
              <a:t>folyamatok</a:t>
            </a:r>
            <a:r>
              <a:rPr lang="en-GB" dirty="0"/>
              <a:t> </a:t>
            </a:r>
            <a:r>
              <a:rPr lang="en-GB" dirty="0" err="1"/>
              <a:t>jeltovábbító</a:t>
            </a:r>
            <a:r>
              <a:rPr lang="en-GB" dirty="0"/>
              <a:t> </a:t>
            </a:r>
            <a:r>
              <a:rPr lang="en-GB" dirty="0" err="1"/>
              <a:t>molekulája</a:t>
            </a:r>
            <a:endParaRPr lang="en-GB" dirty="0"/>
          </a:p>
          <a:p>
            <a:r>
              <a:rPr lang="en-GB" dirty="0" err="1"/>
              <a:t>Molekuláris</a:t>
            </a:r>
            <a:r>
              <a:rPr lang="en-GB" dirty="0"/>
              <a:t> </a:t>
            </a:r>
            <a:r>
              <a:rPr lang="en-GB" dirty="0" err="1"/>
              <a:t>kapcsoló</a:t>
            </a:r>
            <a:r>
              <a:rPr lang="en-GB" dirty="0"/>
              <a:t>: GTP-</a:t>
            </a:r>
            <a:r>
              <a:rPr lang="en-GB" dirty="0" err="1"/>
              <a:t>kapcsolt</a:t>
            </a:r>
            <a:r>
              <a:rPr lang="en-GB" dirty="0"/>
              <a:t> (</a:t>
            </a:r>
            <a:r>
              <a:rPr lang="en-GB" dirty="0" err="1"/>
              <a:t>aktív</a:t>
            </a:r>
            <a:r>
              <a:rPr lang="en-GB" dirty="0"/>
              <a:t>) </a:t>
            </a:r>
            <a:r>
              <a:rPr lang="en-GB" dirty="0" err="1"/>
              <a:t>és</a:t>
            </a:r>
            <a:r>
              <a:rPr lang="en-GB" dirty="0"/>
              <a:t> GDP-</a:t>
            </a:r>
            <a:r>
              <a:rPr lang="en-GB" dirty="0" err="1"/>
              <a:t>kapcsolt</a:t>
            </a:r>
            <a:r>
              <a:rPr lang="en-GB" dirty="0"/>
              <a:t> (</a:t>
            </a:r>
            <a:r>
              <a:rPr lang="en-GB" dirty="0" err="1"/>
              <a:t>inaktív</a:t>
            </a:r>
            <a:r>
              <a:rPr lang="en-GB" dirty="0"/>
              <a:t>) forma</a:t>
            </a:r>
          </a:p>
        </p:txBody>
      </p:sp>
      <p:pic>
        <p:nvPicPr>
          <p:cNvPr id="8" name="Picture 2" descr="http://oregonstate.edu/instruct/bb331/lecture14/raspathwa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072" y="1997919"/>
            <a:ext cx="5080604" cy="392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008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9E12C3-796F-40F9-89EE-D615B3650B18}" type="slidenum">
              <a:rPr kumimoji="0" lang="hu-HU" sz="1654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1008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hu-HU" sz="165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17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2645" y="402654"/>
            <a:ext cx="8697278" cy="1461801"/>
          </a:xfrm>
        </p:spPr>
        <p:txBody>
          <a:bodyPr/>
          <a:lstStyle/>
          <a:p>
            <a:pPr algn="ctr"/>
            <a:r>
              <a:rPr lang="hu-HU" dirty="0"/>
              <a:t>G-fehérjék működése</a:t>
            </a:r>
            <a:br>
              <a:rPr lang="hu-HU" dirty="0"/>
            </a:br>
            <a:r>
              <a:rPr lang="hu-HU" dirty="0"/>
              <a:t>általános molekuláris mechanizmus</a:t>
            </a:r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008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9E12C3-796F-40F9-89EE-D615B3650B18}" type="slidenum">
              <a:rPr kumimoji="0" lang="hu-HU" sz="1654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1008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hu-HU" sz="1654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grpSp>
        <p:nvGrpSpPr>
          <p:cNvPr id="6" name="Csoportba foglalás 5"/>
          <p:cNvGrpSpPr/>
          <p:nvPr/>
        </p:nvGrpSpPr>
        <p:grpSpPr>
          <a:xfrm>
            <a:off x="1910784" y="1813597"/>
            <a:ext cx="6650127" cy="5563683"/>
            <a:chOff x="3037458" y="457200"/>
            <a:chExt cx="6030342" cy="5045153"/>
          </a:xfrm>
        </p:grpSpPr>
        <p:sp>
          <p:nvSpPr>
            <p:cNvPr id="7" name="object 2"/>
            <p:cNvSpPr/>
            <p:nvPr/>
          </p:nvSpPr>
          <p:spPr>
            <a:xfrm>
              <a:off x="3968750" y="457200"/>
              <a:ext cx="5099050" cy="44196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1008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9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8" name="object 10"/>
            <p:cNvSpPr txBox="1"/>
            <p:nvPr/>
          </p:nvSpPr>
          <p:spPr>
            <a:xfrm>
              <a:off x="6714490" y="4948356"/>
              <a:ext cx="1890395" cy="55399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657561" marR="5602" lvl="0" indent="-644256" algn="l" defTabSz="1008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985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G</a:t>
              </a:r>
              <a:r>
                <a:rPr kumimoji="0" sz="1985" b="0" i="0" u="none" strike="noStrike" kern="1200" cap="none" spc="17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</a:t>
              </a:r>
              <a:r>
                <a:rPr kumimoji="0" sz="1985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P</a:t>
              </a:r>
              <a:r>
                <a:rPr kumimoji="0" sz="1985" b="0" i="0" u="none" strike="noStrike" kern="1200" cap="none" spc="-11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</a:t>
              </a:r>
              <a:r>
                <a:rPr kumimoji="0" sz="1985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se</a:t>
              </a:r>
              <a:r>
                <a:rPr kumimoji="0" sz="1985" b="0" i="0" u="none" strike="noStrike" kern="1200" cap="none" spc="-33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985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activ</a:t>
              </a:r>
              <a:r>
                <a:rPr kumimoji="0" sz="1985" b="0" i="0" u="none" strike="noStrike" kern="1200" cap="none" spc="-11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</a:t>
              </a:r>
              <a:r>
                <a:rPr kumimoji="0" sz="1985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ting pr</a:t>
              </a:r>
              <a:r>
                <a:rPr kumimoji="0" sz="1985" b="0" i="0" u="none" strike="noStrike" kern="1200" cap="none" spc="-11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o</a:t>
              </a:r>
              <a:r>
                <a:rPr kumimoji="0" sz="1985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tein</a:t>
              </a:r>
              <a:endParaRPr kumimoji="0" sz="198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9" name="object 11"/>
            <p:cNvSpPr txBox="1"/>
            <p:nvPr/>
          </p:nvSpPr>
          <p:spPr>
            <a:xfrm>
              <a:off x="3037458" y="1259641"/>
              <a:ext cx="1990089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327730" marR="5602" lvl="0" indent="-314425" algn="r" defTabSz="1008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985" b="0" i="0" u="none" strike="noStrike" kern="1200" cap="none" spc="-17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g</a:t>
              </a:r>
              <a:r>
                <a:rPr kumimoji="0" sz="1985" b="0" i="0" u="none" strike="noStrike" kern="1200" cap="none" spc="-11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uan</a:t>
              </a:r>
              <a:r>
                <a:rPr kumimoji="0" sz="1985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i</a:t>
              </a:r>
              <a:r>
                <a:rPr kumimoji="0" sz="1985" b="0" i="0" u="none" strike="noStrike" kern="1200" cap="none" spc="-17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n</a:t>
              </a:r>
              <a:r>
                <a:rPr kumimoji="0" sz="1985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e</a:t>
              </a:r>
              <a:endParaRPr kumimoji="0" sz="198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0" name="object 12"/>
            <p:cNvSpPr txBox="1"/>
            <p:nvPr/>
          </p:nvSpPr>
          <p:spPr>
            <a:xfrm>
              <a:off x="3334886" y="1518603"/>
              <a:ext cx="1727200" cy="55399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4006" marR="5602" lvl="0" indent="731090" algn="l" defTabSz="1008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985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n</a:t>
              </a:r>
              <a:r>
                <a:rPr kumimoji="0" sz="1985" b="0" i="0" u="none" strike="noStrike" kern="1200" cap="none" spc="-11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u</a:t>
              </a:r>
              <a:r>
                <a:rPr kumimoji="0" sz="1985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cl</a:t>
              </a:r>
              <a:r>
                <a:rPr kumimoji="0" sz="1985" b="0" i="0" u="none" strike="noStrike" kern="1200" cap="none" spc="-11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e</a:t>
              </a:r>
              <a:r>
                <a:rPr kumimoji="0" sz="1985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oti</a:t>
              </a:r>
              <a:r>
                <a:rPr kumimoji="0" sz="1985" b="0" i="0" u="none" strike="noStrike" kern="1200" cap="none" spc="-11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d</a:t>
              </a:r>
              <a:r>
                <a:rPr kumimoji="0" sz="1985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e e</a:t>
              </a:r>
              <a:r>
                <a:rPr kumimoji="0" sz="1985" b="0" i="0" u="none" strike="noStrike" kern="1200" cap="none" spc="-22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x</a:t>
              </a:r>
              <a:r>
                <a:rPr kumimoji="0" sz="1985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ch</a:t>
              </a:r>
              <a:r>
                <a:rPr kumimoji="0" sz="1985" b="0" i="0" u="none" strike="noStrike" kern="1200" cap="none" spc="-11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</a:t>
              </a:r>
              <a:r>
                <a:rPr kumimoji="0" sz="1985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n</a:t>
              </a:r>
              <a:r>
                <a:rPr kumimoji="0" sz="1985" b="0" i="0" u="none" strike="noStrike" kern="1200" cap="none" spc="-11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g</a:t>
              </a:r>
              <a:r>
                <a:rPr kumimoji="0" sz="1985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e</a:t>
              </a:r>
              <a:r>
                <a:rPr kumimoji="0" sz="1985" b="0" i="0" u="none" strike="noStrike" kern="1200" cap="none" spc="22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 </a:t>
              </a:r>
              <a:r>
                <a:rPr kumimoji="0" sz="1985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facto</a:t>
              </a:r>
              <a:r>
                <a:rPr kumimoji="0" sz="1985" b="0" i="0" u="none" strike="noStrike" kern="1200" cap="none" spc="-6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r</a:t>
              </a:r>
              <a:r>
                <a:rPr kumimoji="0" sz="1985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)</a:t>
              </a:r>
              <a:endParaRPr kumimoji="0" sz="198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1" name="object 13"/>
            <p:cNvSpPr txBox="1"/>
            <p:nvPr/>
          </p:nvSpPr>
          <p:spPr>
            <a:xfrm>
              <a:off x="7319009" y="2420286"/>
              <a:ext cx="1231900" cy="21548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4006" marR="0" lvl="0" indent="0" algn="l" defTabSz="1008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544" b="1" i="0" u="none" strike="noStrike" kern="1200" cap="none" spc="-11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B</a:t>
              </a:r>
              <a:r>
                <a:rPr kumimoji="0" sz="1544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E</a:t>
              </a:r>
              <a:r>
                <a:rPr kumimoji="0" sz="1544" b="1" i="0" u="none" strike="noStrike" kern="1200" cap="none" spc="-11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K</a:t>
              </a:r>
              <a:r>
                <a:rPr kumimoji="0" sz="1544" b="1" i="0" u="none" strike="noStrike" kern="1200" cap="none" spc="-5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</a:t>
              </a:r>
              <a:r>
                <a:rPr kumimoji="0" sz="1544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P</a:t>
              </a:r>
              <a:r>
                <a:rPr kumimoji="0" sz="1544" b="1" i="0" u="none" strike="noStrike" kern="1200" cap="none" spc="-11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</a:t>
              </a:r>
              <a:r>
                <a:rPr kumimoji="0" sz="1544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S</a:t>
              </a:r>
              <a:r>
                <a:rPr kumimoji="0" sz="1544" b="1" i="0" u="none" strike="noStrike" kern="1200" cap="none" spc="-6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O</a:t>
              </a:r>
              <a:r>
                <a:rPr kumimoji="0" sz="1544" b="1" i="0" u="none" strike="noStrike" kern="1200" cap="none" spc="-132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L</a:t>
              </a:r>
              <a:r>
                <a:rPr kumimoji="0" sz="1544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</a:t>
              </a:r>
              <a:endParaRPr kumimoji="0" sz="1544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12" name="object 14"/>
            <p:cNvSpPr txBox="1"/>
            <p:nvPr/>
          </p:nvSpPr>
          <p:spPr>
            <a:xfrm>
              <a:off x="5413628" y="2271181"/>
              <a:ext cx="1163320" cy="21548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4006" marR="0" lvl="0" indent="0" algn="l" defTabSz="1008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sz="1544" b="1" i="0" u="none" strike="noStrike" kern="1200" cap="none" spc="-11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K</a:t>
              </a:r>
              <a:r>
                <a:rPr kumimoji="0" sz="1544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I</a:t>
              </a:r>
              <a:r>
                <a:rPr kumimoji="0" sz="1544" b="1" i="0" u="none" strike="noStrike" kern="1200" cap="none" spc="-11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K</a:t>
              </a:r>
              <a:r>
                <a:rPr kumimoji="0" sz="1544" b="1" i="0" u="none" strike="noStrike" kern="1200" cap="none" spc="-5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A</a:t>
              </a:r>
              <a:r>
                <a:rPr kumimoji="0" sz="1544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P</a:t>
              </a:r>
              <a:r>
                <a:rPr kumimoji="0" sz="1544" b="1" i="0" u="none" strike="noStrike" kern="1200" cap="none" spc="-11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</a:t>
              </a:r>
              <a:r>
                <a:rPr kumimoji="0" sz="1544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SO</a:t>
              </a:r>
              <a:r>
                <a:rPr kumimoji="0" sz="1544" b="1" i="0" u="none" strike="noStrike" kern="1200" cap="none" spc="-132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L</a:t>
              </a:r>
              <a:r>
                <a:rPr kumimoji="0" sz="1544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T</a:t>
              </a:r>
              <a:endParaRPr kumimoji="0" sz="154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</p:grpSp>
      <p:sp>
        <p:nvSpPr>
          <p:cNvPr id="14" name="Ellipszis 13"/>
          <p:cNvSpPr/>
          <p:nvPr/>
        </p:nvSpPr>
        <p:spPr>
          <a:xfrm>
            <a:off x="3163968" y="2052381"/>
            <a:ext cx="940603" cy="4582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08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98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3131807" y="2063676"/>
            <a:ext cx="881973" cy="4996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008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64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GEF</a:t>
            </a:r>
            <a:endParaRPr kumimoji="0" lang="en-US" sz="2647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562644" y="4804634"/>
            <a:ext cx="7487774" cy="1619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08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98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Két fontos sebességi állandó:</a:t>
            </a:r>
          </a:p>
          <a:p>
            <a:pPr marL="0" marR="0" lvl="0" indent="0" algn="l" defTabSz="1008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98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1008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98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hu-HU" sz="198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k</a:t>
            </a:r>
            <a:r>
              <a:rPr kumimoji="0" lang="hu-HU" sz="2647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cat</a:t>
            </a:r>
            <a:r>
              <a:rPr kumimoji="0" lang="hu-HU" sz="198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</a:t>
            </a:r>
            <a:r>
              <a:rPr kumimoji="0" lang="hu-HU" sz="198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GAP-nélküli</a:t>
            </a:r>
            <a:r>
              <a:rPr kumimoji="0" lang="hu-HU" sz="198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alapaktivitás NAGYON alacsony</a:t>
            </a:r>
          </a:p>
          <a:p>
            <a:pPr marL="0" marR="0" lvl="0" indent="0" algn="l" defTabSz="1008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98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1008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98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hu-HU" sz="198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k</a:t>
            </a:r>
            <a:r>
              <a:rPr kumimoji="0" lang="hu-HU" sz="1985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diss-GDP</a:t>
            </a:r>
            <a:r>
              <a:rPr kumimoji="0" lang="hu-HU" sz="198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hu-HU" sz="1985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GEF-nélküli</a:t>
            </a:r>
            <a:r>
              <a:rPr kumimoji="0" lang="hu-HU" sz="198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csere NAGYON lassú</a:t>
            </a:r>
            <a:endParaRPr kumimoji="0" lang="en-US" sz="198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4789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3893</TotalTime>
  <Words>1919</Words>
  <Application>Microsoft Office PowerPoint</Application>
  <PresentationFormat>Custom</PresentationFormat>
  <Paragraphs>346</Paragraphs>
  <Slides>31</Slides>
  <Notes>20</Notes>
  <HiddenSlides>0</HiddenSlides>
  <MMClips>2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Office Theme</vt:lpstr>
      <vt:lpstr>Office-téma</vt:lpstr>
      <vt:lpstr>2_Office-téma</vt:lpstr>
      <vt:lpstr>PowerPoint Presentation</vt:lpstr>
      <vt:lpstr>Mit kell megjegyezni?</vt:lpstr>
      <vt:lpstr>P-hurok NTPázok közös szerkezeti magja</vt:lpstr>
      <vt:lpstr>A nukleotidkötő zsebet alkotó konzervált motívumok</vt:lpstr>
      <vt:lpstr>A nukleotidkötő zseb konzervált szerkezete</vt:lpstr>
      <vt:lpstr>PowerPoint Presentation</vt:lpstr>
      <vt:lpstr>GTPáz enzimciklus</vt:lpstr>
      <vt:lpstr>RAS fehérjék</vt:lpstr>
      <vt:lpstr>G-fehérjék működése általános molekuláris mechanizmus</vt:lpstr>
      <vt:lpstr>KRAS működése</vt:lpstr>
      <vt:lpstr>KRAS On / off</vt:lpstr>
      <vt:lpstr>KRAS On / Off</vt:lpstr>
      <vt:lpstr>RAS Izoformák</vt:lpstr>
      <vt:lpstr>PowerPoint Presentation</vt:lpstr>
      <vt:lpstr>Izoformák előfordulási gyakorisága különböző tumorokban</vt:lpstr>
      <vt:lpstr>C12 mutáció RAS-GAP szerkezetre</vt:lpstr>
      <vt:lpstr>KRAS működése és a G12 mutáció hatása </vt:lpstr>
      <vt:lpstr>KRAS-inhibitor tervezési stratégiák </vt:lpstr>
      <vt:lpstr>Motor és G-fehérje aktivátorok</vt:lpstr>
      <vt:lpstr>G-fehérje ciklus szabályozása</vt:lpstr>
      <vt:lpstr>A GNRP hármas (terner) komplexben fejti ki hatását</vt:lpstr>
      <vt:lpstr>PowerPoint Presentation</vt:lpstr>
      <vt:lpstr>Aktin-indukált Mg-nukleotid-kicserélődés miozinban</vt:lpstr>
      <vt:lpstr>PowerPoint Presentation</vt:lpstr>
      <vt:lpstr>PowerPoint Presentation</vt:lpstr>
      <vt:lpstr>Termodinamikai kapcsoltság</vt:lpstr>
      <vt:lpstr>PowerPoint Presentation</vt:lpstr>
      <vt:lpstr>Miozin szerkezet</vt:lpstr>
      <vt:lpstr>Az aktomiozin rendszer mechanokémiai ciklusa</vt:lpstr>
      <vt:lpstr>Az erőkifejtés párhuzamos útjai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Károly Liliom</dc:creator>
  <cp:lastModifiedBy>Kinga</cp:lastModifiedBy>
  <cp:revision>41</cp:revision>
  <cp:lastPrinted>2016-02-28T21:34:08Z</cp:lastPrinted>
  <dcterms:created xsi:type="dcterms:W3CDTF">2015-02-27T06:56:18Z</dcterms:created>
  <dcterms:modified xsi:type="dcterms:W3CDTF">2020-02-21T14:55:59Z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2013-02-19T00:00:00Z</vt:filetime>
  </property>
  <property fmtid="{D5CDD505-2E9C-101B-9397-08002B2CF9AE}" pid="3" name="LastSaved">
    <vt:filetime>2015-02-27T00:00:00Z</vt:filetime>
  </property>
</Properties>
</file>