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6" r:id="rId1"/>
    <p:sldMasterId id="2147483748" r:id="rId2"/>
    <p:sldMasterId id="2147483858" r:id="rId3"/>
    <p:sldMasterId id="2147484134" r:id="rId4"/>
    <p:sldMasterId id="2147484148" r:id="rId5"/>
  </p:sldMasterIdLst>
  <p:notesMasterIdLst>
    <p:notesMasterId r:id="rId44"/>
  </p:notesMasterIdLst>
  <p:sldIdLst>
    <p:sldId id="299" r:id="rId6"/>
    <p:sldId id="383" r:id="rId7"/>
    <p:sldId id="367" r:id="rId8"/>
    <p:sldId id="384" r:id="rId9"/>
    <p:sldId id="385" r:id="rId10"/>
    <p:sldId id="352" r:id="rId11"/>
    <p:sldId id="369" r:id="rId12"/>
    <p:sldId id="386" r:id="rId13"/>
    <p:sldId id="290" r:id="rId14"/>
    <p:sldId id="353" r:id="rId15"/>
    <p:sldId id="354" r:id="rId16"/>
    <p:sldId id="368" r:id="rId17"/>
    <p:sldId id="355" r:id="rId18"/>
    <p:sldId id="304" r:id="rId19"/>
    <p:sldId id="303" r:id="rId20"/>
    <p:sldId id="305" r:id="rId21"/>
    <p:sldId id="306" r:id="rId22"/>
    <p:sldId id="358" r:id="rId23"/>
    <p:sldId id="360" r:id="rId24"/>
    <p:sldId id="370" r:id="rId25"/>
    <p:sldId id="361" r:id="rId26"/>
    <p:sldId id="362" r:id="rId27"/>
    <p:sldId id="363" r:id="rId28"/>
    <p:sldId id="364" r:id="rId29"/>
    <p:sldId id="371" r:id="rId30"/>
    <p:sldId id="308" r:id="rId31"/>
    <p:sldId id="309" r:id="rId32"/>
    <p:sldId id="310" r:id="rId33"/>
    <p:sldId id="311" r:id="rId34"/>
    <p:sldId id="350" r:id="rId35"/>
    <p:sldId id="312" r:id="rId36"/>
    <p:sldId id="313" r:id="rId37"/>
    <p:sldId id="372" r:id="rId38"/>
    <p:sldId id="314" r:id="rId39"/>
    <p:sldId id="315" r:id="rId40"/>
    <p:sldId id="316" r:id="rId41"/>
    <p:sldId id="342" r:id="rId42"/>
    <p:sldId id="343" r:id="rId4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660"/>
  </p:normalViewPr>
  <p:slideViewPr>
    <p:cSldViewPr>
      <p:cViewPr varScale="1">
        <p:scale>
          <a:sx n="108" d="100"/>
          <a:sy n="108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100195-0DEB-4548-9F0A-9249F9F6C89E}" type="datetimeFigureOut">
              <a:rPr lang="hu-HU"/>
              <a:pPr>
                <a:defRPr/>
              </a:pPr>
              <a:t>2020. 04. 05.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862B69-5173-44F3-B006-470F398B6AB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/>
              <a:t>Promenád</a:t>
            </a:r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684E9C3-3858-4404-AC0B-356E03E680CB}" type="slidenum">
              <a:rPr lang="hu-HU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83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2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86DE3F0-3725-4689-BF11-5C34758273ED}" type="slidenum">
              <a:rPr lang="hu-HU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60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2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CF8C6B8-64A2-45D2-B680-4A37E939BF60}" type="slidenum">
              <a:rPr lang="hu-HU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42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/>
              <a:t>Bolero</a:t>
            </a:r>
          </a:p>
        </p:txBody>
      </p:sp>
      <p:sp>
        <p:nvSpPr>
          <p:cNvPr id="972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83E1D04-6FA5-4A22-AFF5-4AAB688A763B}" type="slidenum">
              <a:rPr lang="hu-HU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2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983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1F86058-B0B5-4F7F-9B21-3995D214551A}" type="slidenum">
              <a:rPr lang="hu-HU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89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3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C2E4637-8799-47FF-A6DC-E28A0703CA26}" type="slidenum">
              <a:rPr lang="hu-HU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52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3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8D77A91-0354-4CAF-AE41-1F07E3CB36F6}" type="slidenum">
              <a:rPr lang="hu-HU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817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3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6E70569-89D4-44A7-955A-27E247AF1B2F}" type="slidenum">
              <a:rPr lang="hu-HU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09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4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B1F365-844E-488C-9090-5A3D96F19D1C}" type="slidenum">
              <a:rPr lang="hu-HU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0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BDBC2C-BD10-4D32-BC6F-8734B351C3D9}" type="slidenum">
              <a:rPr lang="hu-HU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717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4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2227238-F7B0-486C-890C-CC081FB33F4F}" type="slidenum">
              <a:rPr lang="hu-HU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0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9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B0468E0-CE9F-42D9-82D5-046C55169236}" type="slidenum">
              <a:rPr lang="hu-HU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328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4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279D15A-7411-4C36-BD71-20C00575D2F2}" type="slidenum">
              <a:rPr lang="hu-HU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477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5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706215-F193-4E1F-8372-E84F80D8B309}" type="slidenum">
              <a:rPr lang="hu-HU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337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5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544164F-5B4F-4F91-85AC-AEE7D2112EDD}" type="slidenum">
              <a:rPr lang="hu-HU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074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5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B021E63-2C9C-40BA-B340-BFD83AA7E517}" type="slidenum">
              <a:rPr lang="hu-HU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461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5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CC4F9B1-3CF0-41AF-9FF5-331354BE4959}" type="slidenum">
              <a:rPr lang="hu-HU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277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5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59E55F-4F1C-4296-9666-CD7B0A83716E}" type="slidenum">
              <a:rPr lang="hu-HU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094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6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DC6DA9-F80F-46BC-8C9A-6E80D071E5CA}" type="slidenum">
              <a:rPr lang="hu-HU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27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36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653F3FD-D183-45CC-8154-B3CD7EFF0C17}" type="slidenum">
              <a:rPr lang="hu-HU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12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6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34EFAB-7839-46D3-BA8C-4AE9B2F1009F}" type="slidenum">
              <a:rPr lang="hu-HU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924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50BF395-7B1A-415B-B7C8-A01C4D11C3FE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3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0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B03C97E-9B16-45A3-8537-87231B1E3C3C}" type="slidenum">
              <a:rPr lang="hu-HU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54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C6AE7B-F286-4059-ABA8-5AE892ED1008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96A9E9-83E7-474A-A714-545A267E0C43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2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74E536A-FCCC-4387-85AD-5C14ACF031C1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7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47C3535-A477-44FD-82A7-633C5555610B}" type="slidenum">
              <a:rPr lang="hu-HU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023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208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4EBC843-68E5-4785-96B7-C222456B20D3}" type="slidenum">
              <a:rPr lang="hu-HU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04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0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CEB17F9-59AB-4F46-9444-B36F6E6A50FE}" type="slidenum">
              <a:rPr lang="hu-HU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04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C3D7BD7-D63A-4727-AFBA-845B1DD99715}" type="slidenum">
              <a:rPr lang="hu-HU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24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1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7CA3BDE-86F7-44CC-AC49-11C2673A4949}" type="slidenum">
              <a:rPr lang="hu-HU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93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58DC7F5-52BD-4E76-AC6A-1EC0493A9053}" type="slidenum">
              <a:rPr lang="hu-HU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6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936D47D-1DFD-40B2-AE70-82E7CA158DC5}" type="slidenum">
              <a:rPr lang="hu-HU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47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3F9BD50-F1F1-4E43-AF0A-AD1F092B77B9}" type="slidenum">
              <a:rPr lang="hu-HU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83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1003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14404-BF1E-40EB-BC63-71E4D639B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0341-6F17-49E1-8B90-40BBCAE5E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DF652-4AF0-4E2B-AA3E-76B65B626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6E03FB-916E-47B8-97BA-FFA20307A08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13F3AF-D106-4B04-AAE5-D34F5ACCBA6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6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9364EF-6FB5-4C68-B255-46783E22951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7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81C1CF6-E2A4-4DD3-A663-0CE6B95D10A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945CDEB-C559-44A8-850B-8DB74794962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D53EFBA-1A77-4A80-ACE4-349D65A9A1B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37F6C2-B26A-44E4-A869-41C32AFAA2C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76B091-4A92-49E1-9BA4-52F88FB80BC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0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2FD5D-CC34-44E5-8C8D-A13181350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1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3C53C0B-A018-43BF-9584-DB73B7D46FE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24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343F6C3-8811-4AD6-8976-0ADE9BDB559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9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4276196-F976-490D-ACD6-732AC03D7B7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716E0E-EF5D-4C4F-A860-6767FCB5A81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1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32992CF-0410-40D7-98DA-6389E5BECE1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1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A9FA5F2-A688-4BD4-A47D-A4B71FADC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F64D129-4B6F-448B-8177-85ABBCF69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EEE2EE0-AD22-42F4-B5ED-88AFBE465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4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094AC61-5A76-434D-A486-21A3024B6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C79106-8B11-4206-82B1-275E3F868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93FEA-FFC6-4D51-8016-9FBEEB442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20F4DED-0BA6-47E8-9CEC-AD493961E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3290902-A6C4-479B-9BD4-8E452B343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55DAE1F-8C57-4385-B420-8306A7CFC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6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C439D-299B-4321-ADF8-ADC608596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0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CD76D1D-1C7C-46D4-A4E5-40E735D6F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8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9FF3757-8C12-4B5D-B9E8-47122D010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0B6BCC9-2124-463D-9B36-B6E2C85A1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6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57D0D-3F42-40C2-B0C2-616EBC457EDC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6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078A-7D0C-4F55-A63C-408BF1E9F5E3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46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2081-EF71-4204-BB2B-2706E9C38F8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3C81E-962F-4208-A271-3A9640CF7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5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5867-3037-49EC-9051-9C344790EBA9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0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449B5-5838-4981-BEBF-38C694C325AE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6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6098-A385-47E3-9A7C-4CFBC7A298CC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39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2E356-0639-454B-9CCE-6B24CD84936E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52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55F7-861F-40E6-A624-B33E98267E2B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5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A817-5480-44A3-B81A-06FB1D519814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51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7568-B344-404C-B980-B38AE908DC56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41DB1-1126-418B-8D71-BBE59C865C4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0654-A371-4411-BD98-5E5C83E955EF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94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4A73-44FA-4770-A212-E012D419682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33456-5953-4F5F-A6D3-D784D4A2A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0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Csoportba foglalás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Szabadkézi sokszög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55BFDC-41BE-4DC9-BDD9-3C9C02798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1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6306E-BAB7-4FB7-B737-FBDBA2855D0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1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ávnyí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4CB5-3733-4647-B607-DAF7CA91F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E284-9509-4DEE-8DE1-335582A8397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A085-6E9B-4015-AAA7-535AF0A02D1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6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D830-5164-4AEB-86EA-28051BE9D52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6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02DA-6046-47BC-A5A3-4B34CE259CF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00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25AE9-16E9-4A74-AA66-869CE984D6B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3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zabadkézi sokszög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erékszögű háromszög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ávnyí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9FAA-B183-431F-A12C-83901E4680F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7473A-4D1E-4E97-B930-7EF39937E0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0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4F11-D002-42EF-8EA6-576259778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4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F5A8D-9B5F-41C3-B14F-68EA0E7164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4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F4B06-103A-4748-863B-47C0E87D6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3E47-7161-4B99-A8DB-7B1EE7FD4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2C9E-96AF-4F73-9C4C-AF256B7F2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4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3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414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93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993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993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BBF7B3C-5D50-4D3B-934F-C82692440A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Mintaszöveg szerkesztése</a:t>
            </a:r>
          </a:p>
          <a:p>
            <a:pPr lvl="1"/>
            <a:r>
              <a:rPr lang="en-US" noProof="1"/>
              <a:t>Második szint</a:t>
            </a:r>
          </a:p>
          <a:p>
            <a:pPr lvl="2"/>
            <a:r>
              <a:rPr lang="en-US" noProof="1"/>
              <a:t>Harmadik szint</a:t>
            </a:r>
          </a:p>
          <a:p>
            <a:pPr lvl="3"/>
            <a:r>
              <a:rPr lang="en-US" noProof="1"/>
              <a:t>Negyedik szint</a:t>
            </a:r>
          </a:p>
          <a:p>
            <a:pPr lvl="4"/>
            <a:r>
              <a:rPr lang="en-US" noProof="1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noProof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noProof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26C2608-695E-4785-9766-41F4F571E82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AE36B66-F829-42DC-85C9-866B81741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Mintaszöveg szerkesztése</a:t>
            </a:r>
          </a:p>
          <a:p>
            <a:pPr lvl="1"/>
            <a:r>
              <a:rPr lang="en-US" noProof="1"/>
              <a:t>Második szint</a:t>
            </a:r>
          </a:p>
          <a:p>
            <a:pPr lvl="2"/>
            <a:r>
              <a:rPr lang="en-US" noProof="1"/>
              <a:t>Harmadik szint</a:t>
            </a:r>
          </a:p>
          <a:p>
            <a:pPr lvl="3"/>
            <a:r>
              <a:rPr lang="en-US" noProof="1"/>
              <a:t>Negyedik szint</a:t>
            </a:r>
          </a:p>
          <a:p>
            <a:pPr lvl="4"/>
            <a:r>
              <a:rPr lang="en-US" noProof="1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Arial" charset="0"/>
              </a:defRPr>
            </a:lvl1pPr>
          </a:lstStyle>
          <a:p>
            <a:pPr eaLnBrk="1" hangingPunct="1"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pPr eaLnBrk="1" hangingPunct="1"/>
            <a:fld id="{028736E6-51E4-4E2E-8436-1B6E7B23484C}" type="slidenum">
              <a:rPr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00E0D5-414B-4F90-91A9-59C271180C13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zövegdoboz 1"/>
          <p:cNvSpPr txBox="1">
            <a:spLocks noChangeArrowheads="1"/>
          </p:cNvSpPr>
          <p:nvPr/>
        </p:nvSpPr>
        <p:spPr bwMode="auto">
          <a:xfrm>
            <a:off x="533400" y="1752600"/>
            <a:ext cx="80842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hu-HU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Génexpresszió</a:t>
            </a:r>
            <a:r>
              <a:rPr lang="hu-HU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szabályozása </a:t>
            </a:r>
          </a:p>
          <a:p>
            <a:pPr eaLnBrk="1" hangingPunct="1"/>
            <a:r>
              <a:rPr lang="hu-HU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mRNS</a:t>
            </a:r>
            <a:r>
              <a:rPr lang="hu-HU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érés, kis RNS-ek szerepei</a:t>
            </a:r>
          </a:p>
          <a:p>
            <a:pPr eaLnBrk="1" hangingPunct="1"/>
            <a:endParaRPr lang="hu-HU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963" y="3784600"/>
            <a:ext cx="6858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2020</a:t>
            </a:r>
            <a:r>
              <a:rPr lang="hu-HU" sz="3200" dirty="0">
                <a:solidFill>
                  <a:srgbClr val="000000"/>
                </a:solidFill>
                <a:latin typeface="Arial" panose="020B0604020202020204" pitchFamily="34" charset="0"/>
              </a:rPr>
              <a:t>. 0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hu-HU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06</a:t>
            </a:r>
            <a:r>
              <a:rPr lang="hu-HU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hu-H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Bioreguláció</a:t>
            </a:r>
            <a:endParaRPr lang="hu-H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u-H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Vértessy</a:t>
            </a:r>
            <a:r>
              <a:rPr lang="hu-H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Beáta</a:t>
            </a:r>
          </a:p>
          <a:p>
            <a:r>
              <a:rPr lang="hu-H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vertessy</a:t>
            </a:r>
            <a:r>
              <a:rPr lang="hu-HU" sz="3200" dirty="0">
                <a:solidFill>
                  <a:srgbClr val="000000"/>
                </a:solidFill>
                <a:latin typeface="Arial" panose="020B0604020202020204" pitchFamily="34" charset="0"/>
              </a:rPr>
              <a:t>@</a:t>
            </a:r>
            <a:r>
              <a:rPr lang="hu-H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mail.bme.hu</a:t>
            </a:r>
            <a:endParaRPr lang="hu-HU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2117BCF0-D988-47AA-9657-C5E29C96117F}"/>
              </a:ext>
            </a:extLst>
          </p:cNvPr>
          <p:cNvSpPr txBox="1"/>
          <p:nvPr/>
        </p:nvSpPr>
        <p:spPr>
          <a:xfrm>
            <a:off x="0" y="6441478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rgbClr val="C00000"/>
                </a:solidFill>
                <a:latin typeface="+mn-lt"/>
              </a:rPr>
              <a:t>Leitmotif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vezérmotívum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)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– zenei alapfogalom, de itt is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találkozunk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majd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ilyennel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76300" y="390525"/>
            <a:ext cx="3541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 err="1">
                <a:solidFill>
                  <a:srgbClr val="000000"/>
                </a:solidFill>
              </a:rPr>
              <a:t>mRNS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proce</a:t>
            </a:r>
            <a:r>
              <a:rPr lang="hu-HU" sz="2800" b="1" dirty="0" err="1">
                <a:solidFill>
                  <a:srgbClr val="000000"/>
                </a:solidFill>
              </a:rPr>
              <a:t>sszálás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30464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Ca</a:t>
            </a:r>
            <a:r>
              <a:rPr lang="hu-HU" sz="2000" b="1">
                <a:solidFill>
                  <a:srgbClr val="000000"/>
                </a:solidFill>
              </a:rPr>
              <a:t>p hozzáadása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Splicing</a:t>
            </a:r>
            <a:r>
              <a:rPr lang="hu-HU" sz="2000" b="1">
                <a:solidFill>
                  <a:srgbClr val="000000"/>
                </a:solidFill>
              </a:rPr>
              <a:t> : hasítások, átrendeződések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Pol</a:t>
            </a:r>
            <a:r>
              <a:rPr lang="hu-HU" sz="2000" b="1">
                <a:solidFill>
                  <a:srgbClr val="000000"/>
                </a:solidFill>
              </a:rPr>
              <a:t>i-adeniláció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Aft>
                <a:spcPct val="75000"/>
              </a:spcAft>
            </a:pPr>
            <a:r>
              <a:rPr lang="en-US" sz="2000" b="1">
                <a:solidFill>
                  <a:srgbClr val="000000"/>
                </a:solidFill>
              </a:rPr>
              <a:t>Ed</a:t>
            </a:r>
            <a:r>
              <a:rPr lang="hu-HU" sz="2000" b="1">
                <a:solidFill>
                  <a:srgbClr val="000000"/>
                </a:solidFill>
              </a:rPr>
              <a:t>itálás (szerkesztés)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Export</a:t>
            </a:r>
          </a:p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Lo</a:t>
            </a:r>
            <a:r>
              <a:rPr lang="hu-HU" sz="2000" b="1">
                <a:solidFill>
                  <a:srgbClr val="000000"/>
                </a:solidFill>
              </a:rPr>
              <a:t>kalizációs változások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000" b="1">
                <a:solidFill>
                  <a:srgbClr val="000000"/>
                </a:solidFill>
              </a:rPr>
              <a:t>Trans</a:t>
            </a:r>
            <a:r>
              <a:rPr lang="hu-HU" sz="2000" b="1">
                <a:solidFill>
                  <a:srgbClr val="000000"/>
                </a:solidFill>
              </a:rPr>
              <a:t>zláció</a:t>
            </a: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</a:pPr>
            <a:r>
              <a:rPr lang="hu-HU" sz="2000" b="1">
                <a:solidFill>
                  <a:srgbClr val="000000"/>
                </a:solidFill>
              </a:rPr>
              <a:t>Lebomlás</a:t>
            </a:r>
            <a:endParaRPr lang="en-US" sz="2000" b="1">
              <a:solidFill>
                <a:srgbClr val="000000"/>
              </a:solidFill>
            </a:endParaRPr>
          </a:p>
          <a:p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3252" name="Line 17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035050"/>
            <a:ext cx="461486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21"/>
          <p:cNvSpPr txBox="1">
            <a:spLocks noChangeArrowheads="1"/>
          </p:cNvSpPr>
          <p:nvPr/>
        </p:nvSpPr>
        <p:spPr bwMode="auto">
          <a:xfrm>
            <a:off x="5975350" y="5519738"/>
            <a:ext cx="1119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Aguilera 2005</a:t>
            </a:r>
          </a:p>
        </p:txBody>
      </p:sp>
      <p:sp>
        <p:nvSpPr>
          <p:cNvPr id="53255" name="Text Box 22"/>
          <p:cNvSpPr txBox="1">
            <a:spLocks noChangeArrowheads="1"/>
          </p:cNvSpPr>
          <p:nvPr/>
        </p:nvSpPr>
        <p:spPr bwMode="auto">
          <a:xfrm>
            <a:off x="0" y="4826000"/>
            <a:ext cx="426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>
                <a:solidFill>
                  <a:srgbClr val="000000"/>
                </a:solidFill>
              </a:rPr>
              <a:t>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keletkezésétől fogva egészen a lebomlásáig különböző fehérjékkel és egyéb RNS-</a:t>
            </a:r>
            <a:r>
              <a:rPr lang="hu-HU" dirty="0" err="1">
                <a:solidFill>
                  <a:srgbClr val="000000"/>
                </a:solidFill>
              </a:rPr>
              <a:t>ekkel</a:t>
            </a:r>
            <a:r>
              <a:rPr lang="hu-HU" dirty="0">
                <a:solidFill>
                  <a:srgbClr val="000000"/>
                </a:solidFill>
              </a:rPr>
              <a:t> áll fizikai kapcsolatban (komplexek).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Ezek a kapcsolatok meghatározzák 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kémiai módosításait és sorsát.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6" name="Rectangle 24"/>
          <p:cNvSpPr>
            <a:spLocks noChangeArrowheads="1"/>
          </p:cNvSpPr>
          <p:nvPr/>
        </p:nvSpPr>
        <p:spPr bwMode="auto">
          <a:xfrm>
            <a:off x="4419600" y="5934075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mRNP (messenger ribonucleoprotein particle):  	</a:t>
            </a:r>
            <a:endParaRPr lang="hu-HU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mRN</a:t>
            </a:r>
            <a:r>
              <a:rPr lang="hu-HU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 + </a:t>
            </a:r>
            <a:r>
              <a:rPr lang="hu-HU">
                <a:solidFill>
                  <a:srgbClr val="000000"/>
                </a:solidFill>
              </a:rPr>
              <a:t>hozzá kötött fehérjék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3257" name="Téglalap 9"/>
          <p:cNvSpPr>
            <a:spLocks noChangeArrowheads="1"/>
          </p:cNvSpPr>
          <p:nvPr/>
        </p:nvSpPr>
        <p:spPr bwMode="auto">
          <a:xfrm>
            <a:off x="1066800" y="1143000"/>
            <a:ext cx="3200400" cy="1981200"/>
          </a:xfrm>
          <a:prstGeom prst="rect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 sz="2400">
              <a:latin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1066800" y="3200400"/>
            <a:ext cx="3200400" cy="1600200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53259" name="Szövegdoboz 11"/>
          <p:cNvSpPr txBox="1">
            <a:spLocks noChangeArrowheads="1"/>
          </p:cNvSpPr>
          <p:nvPr/>
        </p:nvSpPr>
        <p:spPr bwMode="auto">
          <a:xfrm>
            <a:off x="0" y="1600200"/>
            <a:ext cx="111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400" b="1">
                <a:solidFill>
                  <a:srgbClr val="C00000"/>
                </a:solidFill>
              </a:rPr>
              <a:t>Érési</a:t>
            </a:r>
          </a:p>
          <a:p>
            <a:r>
              <a:rPr lang="hu-HU" sz="2400" b="1">
                <a:solidFill>
                  <a:srgbClr val="C00000"/>
                </a:solidFill>
              </a:rPr>
              <a:t>folya-</a:t>
            </a:r>
          </a:p>
          <a:p>
            <a:r>
              <a:rPr lang="hu-HU" sz="2400" b="1">
                <a:solidFill>
                  <a:srgbClr val="C00000"/>
                </a:solidFill>
              </a:rPr>
              <a:t>matok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0" y="3352800"/>
            <a:ext cx="126365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Érett</a:t>
            </a:r>
          </a:p>
          <a:p>
            <a:pPr>
              <a:defRPr/>
            </a:pP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RNS</a:t>
            </a:r>
          </a:p>
          <a:p>
            <a:pPr>
              <a:defRPr/>
            </a:pP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további</a:t>
            </a:r>
          </a:p>
          <a:p>
            <a:pPr>
              <a:defRPr/>
            </a:pP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sorsa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835025" y="1109663"/>
            <a:ext cx="8308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>
                <a:solidFill>
                  <a:srgbClr val="3333CC"/>
                </a:solidFill>
              </a:rPr>
              <a:t>5’ capping</a:t>
            </a:r>
            <a:r>
              <a:rPr lang="hu-HU" sz="2000" b="1">
                <a:solidFill>
                  <a:srgbClr val="3333CC"/>
                </a:solidFill>
              </a:rPr>
              <a:t>: a 5’-végre 7MeG kerül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  <a:p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1" y="4104266"/>
            <a:ext cx="458195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13"/>
          <p:cNvSpPr>
            <a:spLocks noChangeArrowheads="1"/>
          </p:cNvSpPr>
          <p:nvPr/>
        </p:nvSpPr>
        <p:spPr bwMode="auto">
          <a:xfrm>
            <a:off x="6948488" y="3662363"/>
            <a:ext cx="2635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4278" name="Rectangle 14"/>
          <p:cNvSpPr>
            <a:spLocks noChangeArrowheads="1"/>
          </p:cNvSpPr>
          <p:nvPr/>
        </p:nvSpPr>
        <p:spPr bwMode="auto">
          <a:xfrm>
            <a:off x="7345363" y="2830513"/>
            <a:ext cx="2635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7011988" y="3402013"/>
            <a:ext cx="793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7431088" y="3062288"/>
            <a:ext cx="793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4281" name="Rectangle 17"/>
          <p:cNvSpPr>
            <a:spLocks noChangeArrowheads="1"/>
          </p:cNvSpPr>
          <p:nvPr/>
        </p:nvSpPr>
        <p:spPr bwMode="auto">
          <a:xfrm>
            <a:off x="8580438" y="4300538"/>
            <a:ext cx="29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4282" name="Rectangle 18"/>
          <p:cNvSpPr>
            <a:spLocks noChangeArrowheads="1"/>
          </p:cNvSpPr>
          <p:nvPr/>
        </p:nvSpPr>
        <p:spPr bwMode="auto">
          <a:xfrm rot="-2439704">
            <a:off x="7434263" y="4106863"/>
            <a:ext cx="7937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4283" name="Group 22"/>
          <p:cNvGrpSpPr>
            <a:grpSpLocks/>
          </p:cNvGrpSpPr>
          <p:nvPr/>
        </p:nvGrpSpPr>
        <p:grpSpPr bwMode="auto">
          <a:xfrm>
            <a:off x="57150" y="1447800"/>
            <a:ext cx="8934450" cy="4140200"/>
            <a:chOff x="540" y="914"/>
            <a:chExt cx="5628" cy="2608"/>
          </a:xfrm>
        </p:grpSpPr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696" y="914"/>
              <a:ext cx="5472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hu-HU" dirty="0" err="1">
                  <a:solidFill>
                    <a:srgbClr val="000000"/>
                  </a:solidFill>
                </a:rPr>
                <a:t>Eukarióta</a:t>
              </a:r>
              <a:r>
                <a:rPr lang="hu-HU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mRN</a:t>
              </a:r>
              <a:r>
                <a:rPr lang="hu-HU" dirty="0">
                  <a:solidFill>
                    <a:srgbClr val="000000"/>
                  </a:solidFill>
                </a:rPr>
                <a:t>S transzlációjához elengedhetetlen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hu-HU" dirty="0">
                  <a:solidFill>
                    <a:srgbClr val="000000"/>
                  </a:solidFill>
                </a:rPr>
                <a:t>A riboszómához kötődést </a:t>
              </a:r>
              <a:r>
                <a:rPr lang="hu-HU" dirty="0" err="1">
                  <a:solidFill>
                    <a:srgbClr val="000000"/>
                  </a:solidFill>
                </a:rPr>
                <a:t>iniciálja</a:t>
              </a:r>
              <a:endParaRPr lang="hu-HU" dirty="0">
                <a:solidFill>
                  <a:srgbClr val="000000"/>
                </a:solidFill>
              </a:endParaRPr>
            </a:p>
            <a:p>
              <a:r>
                <a:rPr lang="hu-HU" dirty="0"/>
                <a:t>Mihelyst az </a:t>
              </a:r>
              <a:r>
                <a:rPr lang="hu-HU" dirty="0" err="1"/>
                <a:t>mRNS</a:t>
              </a:r>
              <a:r>
                <a:rPr lang="hu-HU" dirty="0"/>
                <a:t> lekerül az RNS </a:t>
              </a:r>
              <a:r>
                <a:rPr lang="hu-HU" dirty="0" err="1"/>
                <a:t>polimerázról</a:t>
              </a:r>
              <a:r>
                <a:rPr lang="hu-HU" dirty="0"/>
                <a:t> (RNS </a:t>
              </a:r>
              <a:r>
                <a:rPr lang="hu-HU" dirty="0" err="1"/>
                <a:t>polII</a:t>
              </a:r>
              <a:r>
                <a:rPr lang="hu-HU" dirty="0"/>
                <a:t>) , ráépül a </a:t>
              </a:r>
              <a:r>
                <a:rPr lang="hu-HU" dirty="0">
                  <a:solidFill>
                    <a:srgbClr val="009900"/>
                  </a:solidFill>
                </a:rPr>
                <a:t> </a:t>
              </a:r>
              <a:r>
                <a:rPr lang="en-US" dirty="0">
                  <a:solidFill>
                    <a:srgbClr val="009900"/>
                  </a:solidFill>
                </a:rPr>
                <a:t>7-met</a:t>
              </a:r>
              <a:r>
                <a:rPr lang="hu-HU" dirty="0">
                  <a:solidFill>
                    <a:srgbClr val="009900"/>
                  </a:solidFill>
                </a:rPr>
                <a:t>il-</a:t>
              </a:r>
              <a:r>
                <a:rPr lang="en-US" dirty="0">
                  <a:solidFill>
                    <a:srgbClr val="009900"/>
                  </a:solidFill>
                </a:rPr>
                <a:t>guano</a:t>
              </a:r>
              <a:r>
                <a:rPr lang="hu-HU" dirty="0" err="1">
                  <a:solidFill>
                    <a:srgbClr val="009900"/>
                  </a:solidFill>
                </a:rPr>
                <a:t>zin</a:t>
              </a:r>
              <a:r>
                <a:rPr lang="hu-HU" dirty="0">
                  <a:solidFill>
                    <a:srgbClr val="009900"/>
                  </a:solidFill>
                </a:rPr>
                <a:t> sapka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hu-HU" sz="2000" b="1" dirty="0">
                  <a:solidFill>
                    <a:srgbClr val="000000"/>
                  </a:solidFill>
                </a:rPr>
                <a:t>Speciális kötés: </a:t>
              </a:r>
              <a:r>
                <a:rPr lang="en-US" sz="2000" b="1" dirty="0">
                  <a:solidFill>
                    <a:srgbClr val="000000"/>
                  </a:solidFill>
                </a:rPr>
                <a:t>5’-5’ p</a:t>
              </a:r>
              <a:r>
                <a:rPr lang="hu-HU" sz="2000" b="1" dirty="0">
                  <a:solidFill>
                    <a:srgbClr val="000000"/>
                  </a:solidFill>
                </a:rPr>
                <a:t>i</a:t>
              </a:r>
              <a:r>
                <a:rPr lang="en-US" sz="2000" b="1" dirty="0" err="1">
                  <a:solidFill>
                    <a:srgbClr val="000000"/>
                  </a:solidFill>
                </a:rPr>
                <a:t>ro</a:t>
              </a:r>
              <a:r>
                <a:rPr lang="hu-HU" sz="2000" b="1" dirty="0">
                  <a:solidFill>
                    <a:srgbClr val="000000"/>
                  </a:solidFill>
                </a:rPr>
                <a:t>f</a:t>
              </a:r>
              <a:r>
                <a:rPr lang="en-US" sz="2000" b="1" dirty="0" err="1">
                  <a:solidFill>
                    <a:srgbClr val="000000"/>
                  </a:solidFill>
                </a:rPr>
                <a:t>os</a:t>
              </a:r>
              <a:r>
                <a:rPr lang="hu-HU" sz="2000" b="1" dirty="0" err="1">
                  <a:solidFill>
                    <a:srgbClr val="000000"/>
                  </a:solidFill>
                </a:rPr>
                <a:t>zfát</a:t>
              </a:r>
              <a:r>
                <a:rPr lang="hu-HU" sz="2000" b="1" dirty="0">
                  <a:solidFill>
                    <a:srgbClr val="000000"/>
                  </a:solidFill>
                </a:rPr>
                <a:t>!!! </a:t>
              </a:r>
              <a:r>
                <a:rPr lang="en-US" sz="2000" b="1" dirty="0">
                  <a:solidFill>
                    <a:srgbClr val="000000"/>
                  </a:solidFill>
                </a:rPr>
                <a:t>  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hu-HU" dirty="0" err="1">
                  <a:solidFill>
                    <a:srgbClr val="000000"/>
                  </a:solidFill>
                </a:rPr>
                <a:t>Metilálás</a:t>
              </a:r>
              <a:r>
                <a:rPr lang="hu-HU" dirty="0">
                  <a:solidFill>
                    <a:srgbClr val="000000"/>
                  </a:solidFill>
                </a:rPr>
                <a:t> a ráépülést követi</a:t>
              </a:r>
            </a:p>
            <a:p>
              <a:r>
                <a:rPr lang="hu-HU" dirty="0">
                  <a:solidFill>
                    <a:srgbClr val="000000"/>
                  </a:solidFill>
                </a:rPr>
                <a:t>Az </a:t>
              </a:r>
              <a:r>
                <a:rPr lang="hu-HU" dirty="0" err="1">
                  <a:solidFill>
                    <a:srgbClr val="000000"/>
                  </a:solidFill>
                </a:rPr>
                <a:t>mRNS</a:t>
              </a:r>
              <a:r>
                <a:rPr lang="hu-HU" dirty="0">
                  <a:solidFill>
                    <a:srgbClr val="000000"/>
                  </a:solidFill>
                </a:rPr>
                <a:t> néhány további 5’</a:t>
              </a:r>
              <a:r>
                <a:rPr lang="hu-HU" dirty="0" err="1">
                  <a:solidFill>
                    <a:srgbClr val="000000"/>
                  </a:solidFill>
                </a:rPr>
                <a:t>-véghez</a:t>
              </a:r>
              <a:r>
                <a:rPr lang="hu-HU" dirty="0">
                  <a:solidFill>
                    <a:srgbClr val="000000"/>
                  </a:solidFill>
                </a:rPr>
                <a:t> közeli bázisa szintén </a:t>
              </a:r>
              <a:r>
                <a:rPr lang="hu-HU" dirty="0" err="1">
                  <a:solidFill>
                    <a:srgbClr val="000000"/>
                  </a:solidFill>
                </a:rPr>
                <a:t>metilálódhat</a:t>
              </a:r>
              <a:endParaRPr lang="hu-HU" dirty="0">
                <a:solidFill>
                  <a:srgbClr val="000000"/>
                </a:solidFill>
              </a:endParaRPr>
            </a:p>
            <a:p>
              <a:r>
                <a:rPr lang="hu-HU" dirty="0">
                  <a:solidFill>
                    <a:srgbClr val="000000"/>
                  </a:solidFill>
                </a:rPr>
                <a:t>A sapkával ellátott </a:t>
              </a:r>
              <a:r>
                <a:rPr lang="hu-HU" dirty="0" err="1">
                  <a:solidFill>
                    <a:srgbClr val="000000"/>
                  </a:solidFill>
                </a:rPr>
                <a:t>mRNS</a:t>
              </a:r>
              <a:r>
                <a:rPr lang="hu-HU" dirty="0">
                  <a:solidFill>
                    <a:srgbClr val="000000"/>
                  </a:solidFill>
                </a:rPr>
                <a:t> tud majd a riboszómához kötni</a:t>
              </a:r>
            </a:p>
            <a:p>
              <a:endParaRPr lang="hu-HU" dirty="0">
                <a:solidFill>
                  <a:srgbClr val="000000"/>
                </a:solidFill>
              </a:endParaRPr>
            </a:p>
            <a:p>
              <a:endParaRPr lang="hu-HU" dirty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286" name="Rectangle 21"/>
            <p:cNvSpPr>
              <a:spLocks noChangeArrowheads="1"/>
            </p:cNvSpPr>
            <p:nvPr/>
          </p:nvSpPr>
          <p:spPr bwMode="auto">
            <a:xfrm>
              <a:off x="540" y="1482"/>
              <a:ext cx="144" cy="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5428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540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mRN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proce</a:t>
            </a:r>
            <a:r>
              <a:rPr lang="hu-HU" sz="2800" b="1">
                <a:solidFill>
                  <a:srgbClr val="000000"/>
                </a:solidFill>
              </a:rPr>
              <a:t>sszálás: „capping”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E7E7A-1251-492F-867A-831F0D4BC2CE}"/>
              </a:ext>
            </a:extLst>
          </p:cNvPr>
          <p:cNvSpPr txBox="1"/>
          <p:nvPr/>
        </p:nvSpPr>
        <p:spPr>
          <a:xfrm>
            <a:off x="5705125" y="4598345"/>
            <a:ext cx="2908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Decapping</a:t>
            </a:r>
            <a:r>
              <a:rPr lang="en-US" dirty="0"/>
              <a:t>” </a:t>
            </a:r>
            <a:r>
              <a:rPr lang="en-US" dirty="0" err="1"/>
              <a:t>enzimek</a:t>
            </a:r>
            <a:r>
              <a:rPr lang="en-US" dirty="0"/>
              <a:t>:</a:t>
            </a:r>
          </a:p>
          <a:p>
            <a:r>
              <a:rPr lang="en-US" dirty="0"/>
              <a:t>DCP1, DCP2</a:t>
            </a:r>
          </a:p>
          <a:p>
            <a:r>
              <a:rPr lang="en-US" dirty="0"/>
              <a:t>DCPS</a:t>
            </a:r>
          </a:p>
          <a:p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5’-5’ </a:t>
            </a:r>
            <a:r>
              <a:rPr lang="en-US" dirty="0" err="1"/>
              <a:t>kötés</a:t>
            </a:r>
            <a:r>
              <a:rPr lang="en-US" dirty="0"/>
              <a:t> </a:t>
            </a:r>
            <a:r>
              <a:rPr lang="en-US" dirty="0" err="1"/>
              <a:t>hidrolízise</a:t>
            </a:r>
            <a:endParaRPr lang="en-US" dirty="0"/>
          </a:p>
          <a:p>
            <a:r>
              <a:rPr lang="en-US" dirty="0" err="1"/>
              <a:t>mRNS</a:t>
            </a:r>
            <a:r>
              <a:rPr lang="en-US" dirty="0"/>
              <a:t> </a:t>
            </a:r>
            <a:r>
              <a:rPr lang="en-US" dirty="0" err="1"/>
              <a:t>degradáláshoz</a:t>
            </a:r>
            <a:r>
              <a:rPr lang="en-US" dirty="0"/>
              <a:t> </a:t>
            </a:r>
            <a:r>
              <a:rPr lang="en-US" dirty="0" err="1"/>
              <a:t>kell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5’</a:t>
            </a:r>
            <a:r>
              <a:rPr lang="hu-HU"/>
              <a:t>-sapka addíciója</a:t>
            </a: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143000"/>
          <a:ext cx="7924800" cy="53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rawing" r:id="rId4" imgW="5619600" imgH="3809880" progId="WPDraw30.Drawing">
                  <p:embed/>
                </p:oleObj>
              </mc:Choice>
              <mc:Fallback>
                <p:oleObj name="Drawing" r:id="rId4" imgW="5619600" imgH="3809880" progId="WPDraw30.Drawing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7924800" cy="537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8" name="Egyenes összekötő nyíllal 4"/>
          <p:cNvCxnSpPr>
            <a:cxnSpLocks noChangeShapeType="1"/>
          </p:cNvCxnSpPr>
          <p:nvPr/>
        </p:nvCxnSpPr>
        <p:spPr bwMode="auto">
          <a:xfrm rot="5400000">
            <a:off x="4670425" y="1347788"/>
            <a:ext cx="334963" cy="7778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Szövegdoboz 6"/>
          <p:cNvSpPr txBox="1">
            <a:spLocks noChangeArrowheads="1"/>
          </p:cNvSpPr>
          <p:nvPr/>
        </p:nvSpPr>
        <p:spPr bwMode="auto">
          <a:xfrm>
            <a:off x="4648200" y="990600"/>
            <a:ext cx="50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CH</a:t>
            </a:r>
          </a:p>
        </p:txBody>
      </p:sp>
      <p:sp>
        <p:nvSpPr>
          <p:cNvPr id="1030" name="Szövegdoboz 7"/>
          <p:cNvSpPr txBox="1">
            <a:spLocks noChangeArrowheads="1"/>
          </p:cNvSpPr>
          <p:nvPr/>
        </p:nvSpPr>
        <p:spPr bwMode="auto">
          <a:xfrm>
            <a:off x="4953000" y="111125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1600"/>
              <a:t>3</a:t>
            </a:r>
          </a:p>
        </p:txBody>
      </p:sp>
      <p:sp>
        <p:nvSpPr>
          <p:cNvPr id="1031" name="Szövegdoboz 8"/>
          <p:cNvSpPr txBox="1">
            <a:spLocks noChangeArrowheads="1"/>
          </p:cNvSpPr>
          <p:nvPr/>
        </p:nvSpPr>
        <p:spPr bwMode="auto">
          <a:xfrm>
            <a:off x="5105400" y="914400"/>
            <a:ext cx="228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(metil-transzferáz)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105400" y="1252022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Már megint egy metil!!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5486400" y="-66020"/>
            <a:ext cx="421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Le</a:t>
            </a:r>
            <a:r>
              <a:rPr lang="en-US" sz="2800" b="1" dirty="0" err="1">
                <a:solidFill>
                  <a:srgbClr val="C00000"/>
                </a:solidFill>
              </a:rPr>
              <a:t>itmotif</a:t>
            </a:r>
            <a:r>
              <a:rPr lang="hu-HU" sz="2800" b="1" dirty="0">
                <a:solidFill>
                  <a:srgbClr val="C00000"/>
                </a:solidFill>
              </a:rPr>
              <a:t> – </a:t>
            </a:r>
            <a:r>
              <a:rPr lang="hu-HU" sz="2800" b="1" dirty="0" err="1">
                <a:solidFill>
                  <a:srgbClr val="C00000"/>
                </a:solidFill>
              </a:rPr>
              <a:t>metilálás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50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hu-HU" dirty="0">
                <a:solidFill>
                  <a:srgbClr val="000000"/>
                </a:solidFill>
              </a:rPr>
              <a:t>Nem-kódoló szakaszok (</a:t>
            </a:r>
            <a:r>
              <a:rPr lang="hu-HU" dirty="0" err="1">
                <a:solidFill>
                  <a:srgbClr val="000000"/>
                </a:solidFill>
              </a:rPr>
              <a:t>intronok</a:t>
            </a:r>
            <a:r>
              <a:rPr lang="hu-HU" dirty="0">
                <a:solidFill>
                  <a:srgbClr val="000000"/>
                </a:solidFill>
              </a:rPr>
              <a:t>) eltávolítása ÉS (!!) a „visszamaradó” </a:t>
            </a:r>
            <a:r>
              <a:rPr lang="hu-HU" dirty="0" err="1">
                <a:solidFill>
                  <a:srgbClr val="000000"/>
                </a:solidFill>
              </a:rPr>
              <a:t>exonok</a:t>
            </a:r>
            <a:r>
              <a:rPr lang="hu-HU" dirty="0">
                <a:solidFill>
                  <a:srgbClr val="000000"/>
                </a:solidFill>
              </a:rPr>
              <a:t> összekötése (</a:t>
            </a:r>
            <a:r>
              <a:rPr lang="hu-HU" dirty="0" err="1">
                <a:solidFill>
                  <a:srgbClr val="000000"/>
                </a:solidFill>
              </a:rPr>
              <a:t>ligálása</a:t>
            </a:r>
            <a:r>
              <a:rPr lang="hu-HU" dirty="0">
                <a:solidFill>
                  <a:srgbClr val="000000"/>
                </a:solidFill>
              </a:rPr>
              <a:t>): „</a:t>
            </a:r>
            <a:r>
              <a:rPr lang="hu-HU" dirty="0" err="1">
                <a:solidFill>
                  <a:srgbClr val="000000"/>
                </a:solidFill>
              </a:rPr>
              <a:t>exon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junction</a:t>
            </a:r>
            <a:r>
              <a:rPr lang="hu-HU" dirty="0">
                <a:solidFill>
                  <a:srgbClr val="000000"/>
                </a:solidFill>
              </a:rPr>
              <a:t>” (EJC)</a:t>
            </a:r>
          </a:p>
          <a:p>
            <a:r>
              <a:rPr lang="hu-HU" dirty="0">
                <a:solidFill>
                  <a:srgbClr val="000000"/>
                </a:solidFill>
              </a:rPr>
              <a:t>(PROKARIÓTÁKBAN NINCSENEK INTRONOK!)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Spliceosome</a:t>
            </a:r>
            <a:r>
              <a:rPr lang="hu-HU" dirty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000000"/>
                </a:solidFill>
              </a:rPr>
              <a:t>splice-szoszóma</a:t>
            </a:r>
            <a:r>
              <a:rPr lang="hu-HU" dirty="0">
                <a:solidFill>
                  <a:srgbClr val="000000"/>
                </a:solidFill>
              </a:rPr>
              <a:t>:</a:t>
            </a:r>
          </a:p>
          <a:p>
            <a:r>
              <a:rPr lang="hu-HU" dirty="0">
                <a:solidFill>
                  <a:srgbClr val="000000"/>
                </a:solidFill>
              </a:rPr>
              <a:t>Itt történik a </a:t>
            </a:r>
            <a:r>
              <a:rPr lang="hu-HU" dirty="0" err="1">
                <a:solidFill>
                  <a:srgbClr val="000000"/>
                </a:solidFill>
              </a:rPr>
              <a:t>splicing</a:t>
            </a:r>
            <a:r>
              <a:rPr lang="hu-HU" dirty="0">
                <a:solidFill>
                  <a:srgbClr val="000000"/>
                </a:solidFill>
              </a:rPr>
              <a:t>, ez katalizálja a szükséges reakciókat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Öt </a:t>
            </a:r>
            <a:r>
              <a:rPr lang="hu-HU" dirty="0" err="1">
                <a:solidFill>
                  <a:srgbClr val="000000"/>
                </a:solidFill>
              </a:rPr>
              <a:t>snRNP</a:t>
            </a:r>
            <a:r>
              <a:rPr lang="hu-HU" dirty="0">
                <a:solidFill>
                  <a:srgbClr val="000000"/>
                </a:solidFill>
              </a:rPr>
              <a:t> komplexből áll</a:t>
            </a:r>
          </a:p>
          <a:p>
            <a:r>
              <a:rPr lang="hu-HU" dirty="0">
                <a:solidFill>
                  <a:srgbClr val="000000"/>
                </a:solidFill>
              </a:rPr>
              <a:t>Ezeken belül hatféle </a:t>
            </a:r>
            <a:r>
              <a:rPr lang="hu-HU" dirty="0" err="1">
                <a:solidFill>
                  <a:srgbClr val="000000"/>
                </a:solidFill>
              </a:rPr>
              <a:t>snRNS</a:t>
            </a:r>
            <a:r>
              <a:rPr lang="hu-HU" dirty="0">
                <a:solidFill>
                  <a:srgbClr val="000000"/>
                </a:solidFill>
              </a:rPr>
              <a:t> van (</a:t>
            </a:r>
            <a:r>
              <a:rPr lang="hu-HU" dirty="0" err="1">
                <a:solidFill>
                  <a:srgbClr val="000000"/>
                </a:solidFill>
              </a:rPr>
              <a:t>small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nuclear</a:t>
            </a:r>
            <a:r>
              <a:rPr lang="hu-HU" dirty="0">
                <a:solidFill>
                  <a:srgbClr val="000000"/>
                </a:solidFill>
              </a:rPr>
              <a:t> = kis magi) </a:t>
            </a:r>
            <a:r>
              <a:rPr lang="en-US" dirty="0">
                <a:solidFill>
                  <a:srgbClr val="000000"/>
                </a:solidFill>
              </a:rPr>
              <a:t>: U1, U2, U4, U5, or U6</a:t>
            </a:r>
            <a:r>
              <a:rPr lang="hu-HU" dirty="0">
                <a:solidFill>
                  <a:srgbClr val="000000"/>
                </a:solidFill>
              </a:rPr>
              <a:t>, plusz mindegyikben vannak fehérjék.</a:t>
            </a:r>
          </a:p>
          <a:p>
            <a:r>
              <a:rPr lang="hu-HU" dirty="0">
                <a:solidFill>
                  <a:srgbClr val="000000"/>
                </a:solidFill>
              </a:rPr>
              <a:t>Vannak az összes </a:t>
            </a:r>
            <a:r>
              <a:rPr lang="hu-HU" dirty="0" err="1">
                <a:solidFill>
                  <a:srgbClr val="000000"/>
                </a:solidFill>
              </a:rPr>
              <a:t>snRNP-ben</a:t>
            </a:r>
            <a:r>
              <a:rPr lang="hu-HU" dirty="0">
                <a:solidFill>
                  <a:srgbClr val="000000"/>
                </a:solidFill>
              </a:rPr>
              <a:t> közös fehérjék, és vannak olyanok is, melyek az egyes </a:t>
            </a:r>
            <a:r>
              <a:rPr lang="hu-HU" dirty="0" err="1">
                <a:solidFill>
                  <a:srgbClr val="000000"/>
                </a:solidFill>
              </a:rPr>
              <a:t>snRNP-kre</a:t>
            </a:r>
            <a:r>
              <a:rPr lang="hu-HU" dirty="0">
                <a:solidFill>
                  <a:srgbClr val="000000"/>
                </a:solidFill>
              </a:rPr>
              <a:t> specifikusak</a:t>
            </a:r>
            <a:endParaRPr lang="en-US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hu-HU" dirty="0" err="1">
                <a:solidFill>
                  <a:srgbClr val="000000"/>
                </a:solidFill>
              </a:rPr>
              <a:t>Splicing</a:t>
            </a:r>
            <a:r>
              <a:rPr lang="hu-HU" dirty="0">
                <a:solidFill>
                  <a:srgbClr val="000000"/>
                </a:solidFill>
              </a:rPr>
              <a:t> kémiai véghezvitele: </a:t>
            </a:r>
            <a:r>
              <a:rPr lang="hu-HU" dirty="0" err="1">
                <a:solidFill>
                  <a:srgbClr val="000000"/>
                </a:solidFill>
              </a:rPr>
              <a:t>transzészterifikáció</a:t>
            </a:r>
            <a:r>
              <a:rPr lang="hu-HU" dirty="0">
                <a:solidFill>
                  <a:srgbClr val="000000"/>
                </a:solidFill>
              </a:rPr>
              <a:t> </a:t>
            </a:r>
          </a:p>
          <a:p>
            <a:r>
              <a:rPr lang="hu-HU" dirty="0">
                <a:solidFill>
                  <a:srgbClr val="000000"/>
                </a:solidFill>
              </a:rPr>
              <a:t>(lényeg, hogy ebben NINCS SZÜKSÉG nagyenergiájú </a:t>
            </a:r>
            <a:r>
              <a:rPr lang="hu-HU" dirty="0" err="1">
                <a:solidFill>
                  <a:srgbClr val="000000"/>
                </a:solidFill>
              </a:rPr>
              <a:t>foszfátészterekre</a:t>
            </a:r>
            <a:r>
              <a:rPr lang="hu-HU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838200" y="5867400"/>
            <a:ext cx="632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cis-splicing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hu-HU" dirty="0">
                <a:solidFill>
                  <a:srgbClr val="000000"/>
                </a:solidFill>
              </a:rPr>
              <a:t>mindkét </a:t>
            </a:r>
            <a:r>
              <a:rPr lang="hu-HU" dirty="0" err="1">
                <a:solidFill>
                  <a:srgbClr val="000000"/>
                </a:solidFill>
              </a:rPr>
              <a:t>exon</a:t>
            </a:r>
            <a:r>
              <a:rPr lang="hu-HU" dirty="0">
                <a:solidFill>
                  <a:srgbClr val="000000"/>
                </a:solidFill>
              </a:rPr>
              <a:t> ugyanazon 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-en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3333CC"/>
                </a:solidFill>
              </a:rPr>
              <a:t>trans-splicing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hu-HU" dirty="0">
                <a:solidFill>
                  <a:srgbClr val="000000"/>
                </a:solidFill>
              </a:rPr>
              <a:t>különböző RNS-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hu-HU" dirty="0">
                <a:solidFill>
                  <a:srgbClr val="000000"/>
                </a:solidFill>
              </a:rPr>
              <a:t> lévő </a:t>
            </a:r>
            <a:r>
              <a:rPr lang="hu-HU" dirty="0" err="1">
                <a:solidFill>
                  <a:srgbClr val="000000"/>
                </a:solidFill>
              </a:rPr>
              <a:t>exonok</a:t>
            </a:r>
            <a:r>
              <a:rPr lang="hu-HU" dirty="0">
                <a:solidFill>
                  <a:srgbClr val="000000"/>
                </a:solidFill>
              </a:rPr>
              <a:t> aztán össze lesznek kötve!!!! VARIÁCIÓS LEHETŐSÉG!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1003300" y="4132263"/>
            <a:ext cx="1936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 b="1">
              <a:solidFill>
                <a:srgbClr val="3333CC"/>
              </a:solidFill>
            </a:endParaRPr>
          </a:p>
        </p:txBody>
      </p:sp>
      <p:sp>
        <p:nvSpPr>
          <p:cNvPr id="55302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539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mRN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proce</a:t>
            </a:r>
            <a:r>
              <a:rPr lang="hu-HU" sz="2800" b="1">
                <a:solidFill>
                  <a:srgbClr val="000000"/>
                </a:solidFill>
              </a:rPr>
              <a:t>sszálás: „splicing”</a:t>
            </a: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Intron</a:t>
            </a:r>
            <a:r>
              <a:rPr lang="hu-HU"/>
              <a:t>ok eltávolítása:</a:t>
            </a:r>
            <a:r>
              <a:rPr lang="en-US"/>
              <a:t> splicing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7053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Szövegdoboz 3"/>
          <p:cNvSpPr txBox="1">
            <a:spLocks noChangeArrowheads="1"/>
          </p:cNvSpPr>
          <p:nvPr/>
        </p:nvSpPr>
        <p:spPr bwMode="auto">
          <a:xfrm>
            <a:off x="533400" y="594360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Exon junction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AE790-52C8-4EA4-95A3-E62B69EF914D}"/>
              </a:ext>
            </a:extLst>
          </p:cNvPr>
          <p:cNvSpPr txBox="1"/>
          <p:nvPr/>
        </p:nvSpPr>
        <p:spPr>
          <a:xfrm>
            <a:off x="6019800" y="51054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Lasszó</a:t>
            </a:r>
            <a:r>
              <a:rPr lang="en-US" dirty="0"/>
              <a:t> forma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</a:t>
            </a:r>
            <a:r>
              <a:rPr lang="en-US"/>
              <a:t>plicing </a:t>
            </a:r>
            <a:r>
              <a:rPr lang="hu-HU"/>
              <a:t>k</a:t>
            </a:r>
            <a:r>
              <a:rPr lang="en-US"/>
              <a:t>omplex</a:t>
            </a:r>
            <a:r>
              <a:rPr lang="hu-HU"/>
              <a:t>: felismeri a részlegesen konzervált szekvenciákat</a:t>
            </a: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2971800"/>
          <a:ext cx="80406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rawing" r:id="rId4" imgW="6324967" imgH="933473" progId="WPDraw30.Drawing">
                  <p:embed/>
                </p:oleObj>
              </mc:Choice>
              <mc:Fallback>
                <p:oleObj name="Drawing" r:id="rId4" imgW="6324967" imgH="933473" progId="WPDraw30.Drawing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80406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Szövegdoboz 3"/>
          <p:cNvSpPr txBox="1">
            <a:spLocks noChangeArrowheads="1"/>
          </p:cNvSpPr>
          <p:nvPr/>
        </p:nvSpPr>
        <p:spPr bwMode="auto">
          <a:xfrm>
            <a:off x="838200" y="4953000"/>
            <a:ext cx="7677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/>
              <a:t>5’ </a:t>
            </a:r>
            <a:r>
              <a:rPr lang="hu-HU" dirty="0" err="1"/>
              <a:t>splice</a:t>
            </a:r>
            <a:r>
              <a:rPr lang="hu-HU" dirty="0"/>
              <a:t> és 3’ </a:t>
            </a:r>
            <a:r>
              <a:rPr lang="hu-HU" dirty="0" err="1"/>
              <a:t>splice</a:t>
            </a:r>
            <a:r>
              <a:rPr lang="hu-HU" dirty="0"/>
              <a:t> helyek: némi </a:t>
            </a:r>
            <a:r>
              <a:rPr lang="hu-HU" dirty="0" err="1"/>
              <a:t>konzerváltság</a:t>
            </a:r>
            <a:r>
              <a:rPr lang="hu-HU" dirty="0"/>
              <a:t>  (5’ SS: 5’ </a:t>
            </a:r>
            <a:r>
              <a:rPr lang="hu-HU" u="sng" dirty="0" err="1"/>
              <a:t>S</a:t>
            </a:r>
            <a:r>
              <a:rPr lang="hu-HU" dirty="0" err="1"/>
              <a:t>plice</a:t>
            </a:r>
            <a:r>
              <a:rPr lang="hu-HU" dirty="0"/>
              <a:t> </a:t>
            </a:r>
            <a:r>
              <a:rPr lang="hu-HU" u="sng" dirty="0"/>
              <a:t>S</a:t>
            </a:r>
            <a:r>
              <a:rPr lang="hu-HU" dirty="0"/>
              <a:t>ite)</a:t>
            </a:r>
          </a:p>
          <a:p>
            <a:r>
              <a:rPr lang="hu-HU" dirty="0" err="1"/>
              <a:t>Intron</a:t>
            </a:r>
            <a:r>
              <a:rPr lang="hu-HU" dirty="0"/>
              <a:t> </a:t>
            </a:r>
            <a:r>
              <a:rPr lang="hu-HU" dirty="0" err="1"/>
              <a:t>végein</a:t>
            </a:r>
            <a:r>
              <a:rPr lang="hu-HU" dirty="0"/>
              <a:t>: némi </a:t>
            </a:r>
            <a:r>
              <a:rPr lang="hu-HU" dirty="0" err="1"/>
              <a:t>konzerváltság</a:t>
            </a:r>
            <a:endParaRPr lang="hu-HU" dirty="0"/>
          </a:p>
          <a:p>
            <a:r>
              <a:rPr lang="hu-HU" dirty="0" err="1"/>
              <a:t>Intronon</a:t>
            </a:r>
            <a:r>
              <a:rPr lang="hu-HU" dirty="0"/>
              <a:t> belül: </a:t>
            </a:r>
            <a:r>
              <a:rPr lang="hu-HU" dirty="0" err="1"/>
              <a:t>pirimidin</a:t>
            </a:r>
            <a:r>
              <a:rPr lang="hu-HU" dirty="0"/>
              <a:t> gazdag rész (15 </a:t>
            </a:r>
            <a:r>
              <a:rPr lang="hu-HU" dirty="0" err="1"/>
              <a:t>bp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b="1" dirty="0">
                <a:solidFill>
                  <a:srgbClr val="C00000"/>
                </a:solidFill>
              </a:rPr>
              <a:t>MIRE KELL ITT VIGYÁZNI?? </a:t>
            </a:r>
            <a:r>
              <a:rPr lang="hu-HU" dirty="0"/>
              <a:t> </a:t>
            </a:r>
            <a:r>
              <a:rPr lang="hu-HU" b="1" dirty="0">
                <a:solidFill>
                  <a:srgbClr val="C00000"/>
                </a:solidFill>
              </a:rPr>
              <a:t>HÁT A LEOLVASÁSI KERETRE!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Splicing</a:t>
            </a:r>
            <a:r>
              <a:rPr lang="hu-HU" dirty="0"/>
              <a:t> – </a:t>
            </a:r>
            <a:r>
              <a:rPr lang="hu-HU" dirty="0" err="1"/>
              <a:t>splicesome</a:t>
            </a:r>
            <a:r>
              <a:rPr lang="hu-HU" dirty="0"/>
              <a:t>: több fehérje és </a:t>
            </a:r>
            <a:r>
              <a:rPr lang="hu-HU" dirty="0" err="1"/>
              <a:t>snRNSek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676400"/>
            <a:ext cx="82677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15530"/>
              </p:ext>
            </p:extLst>
          </p:nvPr>
        </p:nvGraphicFramePr>
        <p:xfrm>
          <a:off x="257174" y="4711700"/>
          <a:ext cx="90709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5" imgW="5484044" imgH="525581" progId="Word.Document.8">
                  <p:embed/>
                </p:oleObj>
              </mc:Choice>
              <mc:Fallback>
                <p:oleObj name="Document" r:id="rId5" imgW="5484044" imgH="52558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4" y="4711700"/>
                        <a:ext cx="90709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 flipH="1">
            <a:off x="518159" y="5573711"/>
            <a:ext cx="810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Részleges hibridizáció – </a:t>
            </a:r>
            <a:r>
              <a:rPr lang="hu-HU" sz="2800" b="1" dirty="0" err="1">
                <a:solidFill>
                  <a:srgbClr val="C00000"/>
                </a:solidFill>
              </a:rPr>
              <a:t>leitmotif</a:t>
            </a:r>
            <a:r>
              <a:rPr lang="hu-HU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hu-HU" sz="2800" b="1" dirty="0">
                <a:solidFill>
                  <a:srgbClr val="C00000"/>
                </a:solidFill>
              </a:rPr>
              <a:t>Hol láttunk már ilyet?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. 13                                                        000240B6hal  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0"/>
            <a:ext cx="466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Szövegdoboz 2"/>
          <p:cNvSpPr txBox="1">
            <a:spLocks noChangeArrowheads="1"/>
          </p:cNvSpPr>
          <p:nvPr/>
        </p:nvSpPr>
        <p:spPr bwMode="auto">
          <a:xfrm>
            <a:off x="0" y="2057400"/>
            <a:ext cx="42803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/>
              <a:t>A </a:t>
            </a:r>
            <a:r>
              <a:rPr lang="hu-HU" dirty="0" err="1"/>
              <a:t>splicing</a:t>
            </a:r>
            <a:r>
              <a:rPr lang="hu-HU" dirty="0"/>
              <a:t> lépései:</a:t>
            </a:r>
          </a:p>
          <a:p>
            <a:endParaRPr lang="hu-HU" dirty="0"/>
          </a:p>
          <a:p>
            <a:r>
              <a:rPr lang="hu-HU" dirty="0"/>
              <a:t>U1 és a további U2..6:</a:t>
            </a:r>
          </a:p>
          <a:p>
            <a:r>
              <a:rPr lang="hu-HU" dirty="0"/>
              <a:t>ezek az </a:t>
            </a:r>
            <a:r>
              <a:rPr lang="hu-HU" dirty="0" err="1"/>
              <a:t>snRNP</a:t>
            </a:r>
            <a:r>
              <a:rPr lang="hu-HU" dirty="0"/>
              <a:t> komplexek</a:t>
            </a:r>
          </a:p>
          <a:p>
            <a:endParaRPr lang="hu-HU" dirty="0"/>
          </a:p>
          <a:p>
            <a:r>
              <a:rPr lang="hu-HU" dirty="0" err="1"/>
              <a:t>Lariat</a:t>
            </a:r>
            <a:r>
              <a:rPr lang="en-US" dirty="0"/>
              <a:t> (</a:t>
            </a:r>
            <a:r>
              <a:rPr lang="en-US" dirty="0" err="1"/>
              <a:t>lasszó</a:t>
            </a:r>
            <a:r>
              <a:rPr lang="en-US" dirty="0"/>
              <a:t>)</a:t>
            </a:r>
            <a:r>
              <a:rPr lang="hu-HU" dirty="0"/>
              <a:t>: a sajátos összehurkolt</a:t>
            </a:r>
          </a:p>
          <a:p>
            <a:r>
              <a:rPr lang="hu-HU" dirty="0"/>
              <a:t>kihasadó </a:t>
            </a:r>
            <a:r>
              <a:rPr lang="hu-HU" dirty="0" err="1"/>
              <a:t>intron</a:t>
            </a:r>
            <a:r>
              <a:rPr lang="hu-HU" dirty="0"/>
              <a:t> szerkezet neve</a:t>
            </a:r>
          </a:p>
          <a:p>
            <a:endParaRPr lang="hu-HU" dirty="0"/>
          </a:p>
          <a:p>
            <a:endParaRPr lang="hu-HU" dirty="0"/>
          </a:p>
        </p:txBody>
      </p:sp>
      <p:grpSp>
        <p:nvGrpSpPr>
          <p:cNvPr id="57348" name="Group 40"/>
          <p:cNvGrpSpPr>
            <a:grpSpLocks/>
          </p:cNvGrpSpPr>
          <p:nvPr/>
        </p:nvGrpSpPr>
        <p:grpSpPr bwMode="auto">
          <a:xfrm>
            <a:off x="7010400" y="1066800"/>
            <a:ext cx="1941513" cy="1282700"/>
            <a:chOff x="655" y="2250"/>
            <a:chExt cx="1223" cy="808"/>
          </a:xfrm>
        </p:grpSpPr>
        <p:pic>
          <p:nvPicPr>
            <p:cNvPr id="57365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2272"/>
              <a:ext cx="1181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6" name="Rectangle 25"/>
            <p:cNvSpPr>
              <a:spLocks noChangeArrowheads="1"/>
            </p:cNvSpPr>
            <p:nvPr/>
          </p:nvSpPr>
          <p:spPr bwMode="auto">
            <a:xfrm>
              <a:off x="840" y="2998"/>
              <a:ext cx="360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67" name="Rectangle 26"/>
            <p:cNvSpPr>
              <a:spLocks noChangeArrowheads="1"/>
            </p:cNvSpPr>
            <p:nvPr/>
          </p:nvSpPr>
          <p:spPr bwMode="auto">
            <a:xfrm>
              <a:off x="1518" y="2250"/>
              <a:ext cx="360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68" name="Rectangle 27"/>
            <p:cNvSpPr>
              <a:spLocks noChangeArrowheads="1"/>
            </p:cNvSpPr>
            <p:nvPr/>
          </p:nvSpPr>
          <p:spPr bwMode="auto">
            <a:xfrm rot="750285">
              <a:off x="1155" y="3002"/>
              <a:ext cx="109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57349" name="Group 39"/>
          <p:cNvGrpSpPr>
            <a:grpSpLocks/>
          </p:cNvGrpSpPr>
          <p:nvPr/>
        </p:nvGrpSpPr>
        <p:grpSpPr bwMode="auto">
          <a:xfrm>
            <a:off x="6324600" y="3048000"/>
            <a:ext cx="2662238" cy="1727200"/>
            <a:chOff x="2020" y="2282"/>
            <a:chExt cx="1677" cy="1088"/>
          </a:xfrm>
        </p:grpSpPr>
        <p:pic>
          <p:nvPicPr>
            <p:cNvPr id="57361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2319"/>
              <a:ext cx="159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2" name="Rectangle 28"/>
            <p:cNvSpPr>
              <a:spLocks noChangeArrowheads="1"/>
            </p:cNvSpPr>
            <p:nvPr/>
          </p:nvSpPr>
          <p:spPr bwMode="auto">
            <a:xfrm>
              <a:off x="2990" y="3224"/>
              <a:ext cx="36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63" name="Rectangle 29"/>
            <p:cNvSpPr>
              <a:spLocks noChangeArrowheads="1"/>
            </p:cNvSpPr>
            <p:nvPr/>
          </p:nvSpPr>
          <p:spPr bwMode="auto">
            <a:xfrm>
              <a:off x="2020" y="2834"/>
              <a:ext cx="36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64" name="Rectangle 30"/>
            <p:cNvSpPr>
              <a:spLocks noChangeArrowheads="1"/>
            </p:cNvSpPr>
            <p:nvPr/>
          </p:nvSpPr>
          <p:spPr bwMode="auto">
            <a:xfrm>
              <a:off x="2498" y="2282"/>
              <a:ext cx="36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57350" name="Group 38"/>
          <p:cNvGrpSpPr>
            <a:grpSpLocks/>
          </p:cNvGrpSpPr>
          <p:nvPr/>
        </p:nvGrpSpPr>
        <p:grpSpPr bwMode="auto">
          <a:xfrm>
            <a:off x="6858000" y="4876800"/>
            <a:ext cx="2017713" cy="1652588"/>
            <a:chOff x="3587" y="2340"/>
            <a:chExt cx="1271" cy="1041"/>
          </a:xfrm>
        </p:grpSpPr>
        <p:pic>
          <p:nvPicPr>
            <p:cNvPr id="57353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2388"/>
              <a:ext cx="111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Rectangle 31"/>
            <p:cNvSpPr>
              <a:spLocks noChangeArrowheads="1"/>
            </p:cNvSpPr>
            <p:nvPr/>
          </p:nvSpPr>
          <p:spPr bwMode="auto">
            <a:xfrm>
              <a:off x="3691" y="2340"/>
              <a:ext cx="363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55" name="Rectangle 32"/>
            <p:cNvSpPr>
              <a:spLocks noChangeArrowheads="1"/>
            </p:cNvSpPr>
            <p:nvPr/>
          </p:nvSpPr>
          <p:spPr bwMode="auto">
            <a:xfrm>
              <a:off x="3640" y="2507"/>
              <a:ext cx="363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56" name="Rectangle 33"/>
            <p:cNvSpPr>
              <a:spLocks noChangeArrowheads="1"/>
            </p:cNvSpPr>
            <p:nvPr/>
          </p:nvSpPr>
          <p:spPr bwMode="auto">
            <a:xfrm rot="-2013213">
              <a:off x="3936" y="2534"/>
              <a:ext cx="126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57" name="Rectangle 34"/>
            <p:cNvSpPr>
              <a:spLocks noChangeArrowheads="1"/>
            </p:cNvSpPr>
            <p:nvPr/>
          </p:nvSpPr>
          <p:spPr bwMode="auto">
            <a:xfrm rot="-2289196">
              <a:off x="3587" y="2794"/>
              <a:ext cx="60" cy="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58" name="Rectangle 35"/>
            <p:cNvSpPr>
              <a:spLocks noChangeArrowheads="1"/>
            </p:cNvSpPr>
            <p:nvPr/>
          </p:nvSpPr>
          <p:spPr bwMode="auto">
            <a:xfrm rot="-3649857">
              <a:off x="3980" y="2591"/>
              <a:ext cx="35" cy="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59" name="Oval 36"/>
            <p:cNvSpPr>
              <a:spLocks noChangeArrowheads="1"/>
            </p:cNvSpPr>
            <p:nvPr/>
          </p:nvSpPr>
          <p:spPr bwMode="auto">
            <a:xfrm rot="19246149" flipH="1">
              <a:off x="3990" y="2630"/>
              <a:ext cx="34" cy="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7360" name="Rectangle 37"/>
            <p:cNvSpPr>
              <a:spLocks noChangeArrowheads="1"/>
            </p:cNvSpPr>
            <p:nvPr/>
          </p:nvSpPr>
          <p:spPr bwMode="auto">
            <a:xfrm rot="-2093989">
              <a:off x="3953" y="2627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cxnSp>
        <p:nvCxnSpPr>
          <p:cNvPr id="57351" name="Egyenes összekötő nyíllal 23"/>
          <p:cNvCxnSpPr>
            <a:cxnSpLocks noChangeShapeType="1"/>
          </p:cNvCxnSpPr>
          <p:nvPr/>
        </p:nvCxnSpPr>
        <p:spPr bwMode="auto">
          <a:xfrm rot="16200000" flipV="1">
            <a:off x="8305800" y="2438400"/>
            <a:ext cx="457200" cy="1524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57352" name="Szövegdoboz 24"/>
          <p:cNvSpPr txBox="1">
            <a:spLocks noChangeArrowheads="1"/>
          </p:cNvSpPr>
          <p:nvPr/>
        </p:nvSpPr>
        <p:spPr bwMode="auto">
          <a:xfrm>
            <a:off x="8034338" y="2622550"/>
            <a:ext cx="123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5’ SS</a:t>
            </a:r>
          </a:p>
          <a:p>
            <a:r>
              <a:rPr lang="hu-HU"/>
              <a:t>kötőhelye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904875" y="342900"/>
            <a:ext cx="513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 sz="2800" b="1">
              <a:solidFill>
                <a:srgbClr val="000000"/>
              </a:solidFill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8458200" y="504825"/>
            <a:ext cx="685800" cy="97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1143000" y="0"/>
            <a:ext cx="6135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</a:rPr>
              <a:t>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splicing </a:t>
            </a:r>
            <a:r>
              <a:rPr lang="hu-HU" sz="2800" b="1">
                <a:solidFill>
                  <a:srgbClr val="000000"/>
                </a:solidFill>
              </a:rPr>
              <a:t>: számozott lépések,</a:t>
            </a:r>
          </a:p>
          <a:p>
            <a:pPr algn="ctr"/>
            <a:r>
              <a:rPr lang="hu-HU" sz="2800" b="1">
                <a:solidFill>
                  <a:srgbClr val="000000"/>
                </a:solidFill>
              </a:rPr>
              <a:t>de a lényeg ugyanaz</a:t>
            </a:r>
            <a:endParaRPr lang="en-US" sz="2800" b="1" i="1">
              <a:solidFill>
                <a:srgbClr val="000000"/>
              </a:solidFill>
            </a:endParaRPr>
          </a:p>
        </p:txBody>
      </p:sp>
      <p:pic>
        <p:nvPicPr>
          <p:cNvPr id="583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936875"/>
            <a:ext cx="2170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035550"/>
            <a:ext cx="14430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448175"/>
            <a:ext cx="13144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898525" y="6443663"/>
            <a:ext cx="193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Modeled after Jurica 2008</a:t>
            </a:r>
          </a:p>
        </p:txBody>
      </p:sp>
      <p:grpSp>
        <p:nvGrpSpPr>
          <p:cNvPr id="58378" name="Group 13"/>
          <p:cNvGrpSpPr>
            <a:grpSpLocks/>
          </p:cNvGrpSpPr>
          <p:nvPr/>
        </p:nvGrpSpPr>
        <p:grpSpPr bwMode="auto">
          <a:xfrm>
            <a:off x="6927850" y="2913063"/>
            <a:ext cx="1701800" cy="1144587"/>
            <a:chOff x="668" y="2801"/>
            <a:chExt cx="1072" cy="721"/>
          </a:xfrm>
        </p:grpSpPr>
        <p:pic>
          <p:nvPicPr>
            <p:cNvPr id="5846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2801"/>
              <a:ext cx="1016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7" name="Rectangle 15"/>
            <p:cNvSpPr>
              <a:spLocks noChangeArrowheads="1"/>
            </p:cNvSpPr>
            <p:nvPr/>
          </p:nvSpPr>
          <p:spPr bwMode="auto">
            <a:xfrm>
              <a:off x="1656" y="3048"/>
              <a:ext cx="84" cy="1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FFFFFF"/>
                </a:solidFill>
              </a:endParaRPr>
            </a:p>
          </p:txBody>
        </p:sp>
      </p:grpSp>
      <p:grpSp>
        <p:nvGrpSpPr>
          <p:cNvPr id="58379" name="Group 16"/>
          <p:cNvGrpSpPr>
            <a:grpSpLocks/>
          </p:cNvGrpSpPr>
          <p:nvPr/>
        </p:nvGrpSpPr>
        <p:grpSpPr bwMode="auto">
          <a:xfrm>
            <a:off x="5581650" y="4297363"/>
            <a:ext cx="1587500" cy="1030287"/>
            <a:chOff x="1168" y="1249"/>
            <a:chExt cx="1000" cy="649"/>
          </a:xfrm>
        </p:grpSpPr>
        <p:pic>
          <p:nvPicPr>
            <p:cNvPr id="5846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249"/>
              <a:ext cx="963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5" name="Rectangle 18"/>
            <p:cNvSpPr>
              <a:spLocks noChangeArrowheads="1"/>
            </p:cNvSpPr>
            <p:nvPr/>
          </p:nvSpPr>
          <p:spPr bwMode="auto">
            <a:xfrm>
              <a:off x="2022" y="1740"/>
              <a:ext cx="146" cy="1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58380" name="AutoShape 31"/>
          <p:cNvSpPr>
            <a:spLocks noChangeArrowheads="1"/>
          </p:cNvSpPr>
          <p:nvPr/>
        </p:nvSpPr>
        <p:spPr bwMode="auto">
          <a:xfrm rot="-8250524">
            <a:off x="4367213" y="2322513"/>
            <a:ext cx="314325" cy="1247775"/>
          </a:xfrm>
          <a:prstGeom prst="downArrow">
            <a:avLst>
              <a:gd name="adj1" fmla="val 50000"/>
              <a:gd name="adj2" fmla="val 992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58381" name="Group 54"/>
          <p:cNvGrpSpPr>
            <a:grpSpLocks/>
          </p:cNvGrpSpPr>
          <p:nvPr/>
        </p:nvGrpSpPr>
        <p:grpSpPr bwMode="auto">
          <a:xfrm>
            <a:off x="1035050" y="1119188"/>
            <a:ext cx="2901950" cy="1270000"/>
            <a:chOff x="1342" y="1347"/>
            <a:chExt cx="1828" cy="800"/>
          </a:xfrm>
        </p:grpSpPr>
        <p:sp>
          <p:nvSpPr>
            <p:cNvPr id="58455" name="Rectangle 33"/>
            <p:cNvSpPr>
              <a:spLocks noChangeArrowheads="1"/>
            </p:cNvSpPr>
            <p:nvPr/>
          </p:nvSpPr>
          <p:spPr bwMode="auto">
            <a:xfrm>
              <a:off x="1342" y="2024"/>
              <a:ext cx="288" cy="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8456" name="Text Box 34"/>
            <p:cNvSpPr txBox="1">
              <a:spLocks noChangeArrowheads="1"/>
            </p:cNvSpPr>
            <p:nvPr/>
          </p:nvSpPr>
          <p:spPr bwMode="auto">
            <a:xfrm>
              <a:off x="1570" y="1934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GU</a:t>
              </a:r>
            </a:p>
          </p:txBody>
        </p:sp>
        <p:sp>
          <p:nvSpPr>
            <p:cNvPr id="58457" name="Rectangle 32"/>
            <p:cNvSpPr>
              <a:spLocks noChangeArrowheads="1"/>
            </p:cNvSpPr>
            <p:nvPr/>
          </p:nvSpPr>
          <p:spPr bwMode="auto">
            <a:xfrm>
              <a:off x="2882" y="2016"/>
              <a:ext cx="288" cy="66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8458" name="Rectangle 35"/>
            <p:cNvSpPr>
              <a:spLocks noChangeArrowheads="1"/>
            </p:cNvSpPr>
            <p:nvPr/>
          </p:nvSpPr>
          <p:spPr bwMode="auto">
            <a:xfrm>
              <a:off x="2636" y="1935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58459" name="Rectangle 36"/>
            <p:cNvSpPr>
              <a:spLocks noChangeArrowheads="1"/>
            </p:cNvSpPr>
            <p:nvPr/>
          </p:nvSpPr>
          <p:spPr bwMode="auto">
            <a:xfrm>
              <a:off x="2080" y="193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8460" name="Line 39"/>
            <p:cNvSpPr>
              <a:spLocks noChangeShapeType="1"/>
            </p:cNvSpPr>
            <p:nvPr/>
          </p:nvSpPr>
          <p:spPr bwMode="auto">
            <a:xfrm>
              <a:off x="2566" y="2052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1" name="Text Box 40"/>
            <p:cNvSpPr txBox="1">
              <a:spLocks noChangeArrowheads="1"/>
            </p:cNvSpPr>
            <p:nvPr/>
          </p:nvSpPr>
          <p:spPr bwMode="auto">
            <a:xfrm>
              <a:off x="2276" y="1934"/>
              <a:ext cx="3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YYY</a:t>
              </a:r>
            </a:p>
          </p:txBody>
        </p:sp>
        <p:sp>
          <p:nvSpPr>
            <p:cNvPr id="58462" name="Line 41"/>
            <p:cNvSpPr>
              <a:spLocks noChangeShapeType="1"/>
            </p:cNvSpPr>
            <p:nvPr/>
          </p:nvSpPr>
          <p:spPr bwMode="auto">
            <a:xfrm>
              <a:off x="2233" y="2051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3" name="Freeform 52"/>
            <p:cNvSpPr>
              <a:spLocks/>
            </p:cNvSpPr>
            <p:nvPr/>
          </p:nvSpPr>
          <p:spPr bwMode="auto">
            <a:xfrm>
              <a:off x="1829" y="1347"/>
              <a:ext cx="313" cy="703"/>
            </a:xfrm>
            <a:custGeom>
              <a:avLst/>
              <a:gdLst>
                <a:gd name="T0" fmla="*/ 3 w 313"/>
                <a:gd name="T1" fmla="*/ 699 h 703"/>
                <a:gd name="T2" fmla="*/ 91 w 313"/>
                <a:gd name="T3" fmla="*/ 685 h 703"/>
                <a:gd name="T4" fmla="*/ 97 w 313"/>
                <a:gd name="T5" fmla="*/ 589 h 703"/>
                <a:gd name="T6" fmla="*/ 13 w 313"/>
                <a:gd name="T7" fmla="*/ 367 h 703"/>
                <a:gd name="T8" fmla="*/ 21 w 313"/>
                <a:gd name="T9" fmla="*/ 99 h 703"/>
                <a:gd name="T10" fmla="*/ 141 w 313"/>
                <a:gd name="T11" fmla="*/ 1 h 703"/>
                <a:gd name="T12" fmla="*/ 245 w 313"/>
                <a:gd name="T13" fmla="*/ 107 h 703"/>
                <a:gd name="T14" fmla="*/ 249 w 313"/>
                <a:gd name="T15" fmla="*/ 287 h 703"/>
                <a:gd name="T16" fmla="*/ 223 w 313"/>
                <a:gd name="T17" fmla="*/ 429 h 703"/>
                <a:gd name="T18" fmla="*/ 193 w 313"/>
                <a:gd name="T19" fmla="*/ 523 h 703"/>
                <a:gd name="T20" fmla="*/ 187 w 313"/>
                <a:gd name="T21" fmla="*/ 591 h 703"/>
                <a:gd name="T22" fmla="*/ 197 w 313"/>
                <a:gd name="T23" fmla="*/ 681 h 703"/>
                <a:gd name="T24" fmla="*/ 313 w 313"/>
                <a:gd name="T25" fmla="*/ 703 h 7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3"/>
                <a:gd name="T40" fmla="*/ 0 h 703"/>
                <a:gd name="T41" fmla="*/ 313 w 313"/>
                <a:gd name="T42" fmla="*/ 703 h 7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3" h="703">
                  <a:moveTo>
                    <a:pt x="3" y="699"/>
                  </a:moveTo>
                  <a:cubicBezTo>
                    <a:pt x="18" y="697"/>
                    <a:pt x="75" y="703"/>
                    <a:pt x="91" y="685"/>
                  </a:cubicBezTo>
                  <a:cubicBezTo>
                    <a:pt x="107" y="667"/>
                    <a:pt x="110" y="642"/>
                    <a:pt x="97" y="589"/>
                  </a:cubicBezTo>
                  <a:cubicBezTo>
                    <a:pt x="84" y="536"/>
                    <a:pt x="26" y="449"/>
                    <a:pt x="13" y="367"/>
                  </a:cubicBezTo>
                  <a:cubicBezTo>
                    <a:pt x="0" y="285"/>
                    <a:pt x="0" y="160"/>
                    <a:pt x="21" y="99"/>
                  </a:cubicBezTo>
                  <a:cubicBezTo>
                    <a:pt x="42" y="38"/>
                    <a:pt x="104" y="0"/>
                    <a:pt x="141" y="1"/>
                  </a:cubicBezTo>
                  <a:cubicBezTo>
                    <a:pt x="178" y="2"/>
                    <a:pt x="227" y="59"/>
                    <a:pt x="245" y="107"/>
                  </a:cubicBezTo>
                  <a:cubicBezTo>
                    <a:pt x="263" y="155"/>
                    <a:pt x="253" y="233"/>
                    <a:pt x="249" y="287"/>
                  </a:cubicBezTo>
                  <a:cubicBezTo>
                    <a:pt x="245" y="341"/>
                    <a:pt x="232" y="390"/>
                    <a:pt x="223" y="429"/>
                  </a:cubicBezTo>
                  <a:cubicBezTo>
                    <a:pt x="214" y="468"/>
                    <a:pt x="199" y="496"/>
                    <a:pt x="193" y="523"/>
                  </a:cubicBezTo>
                  <a:cubicBezTo>
                    <a:pt x="187" y="550"/>
                    <a:pt x="186" y="565"/>
                    <a:pt x="187" y="591"/>
                  </a:cubicBezTo>
                  <a:cubicBezTo>
                    <a:pt x="188" y="617"/>
                    <a:pt x="176" y="662"/>
                    <a:pt x="197" y="681"/>
                  </a:cubicBezTo>
                  <a:cubicBezTo>
                    <a:pt x="218" y="700"/>
                    <a:pt x="289" y="699"/>
                    <a:pt x="313" y="70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2" name="AutoShape 58"/>
          <p:cNvSpPr>
            <a:spLocks noChangeArrowheads="1"/>
          </p:cNvSpPr>
          <p:nvPr/>
        </p:nvSpPr>
        <p:spPr bwMode="auto">
          <a:xfrm>
            <a:off x="1228725" y="1704975"/>
            <a:ext cx="566738" cy="400050"/>
          </a:xfrm>
          <a:custGeom>
            <a:avLst/>
            <a:gdLst>
              <a:gd name="T0" fmla="*/ 13011254 w 21600"/>
              <a:gd name="T1" fmla="*/ 3704630 h 21600"/>
              <a:gd name="T2" fmla="*/ 7435000 w 21600"/>
              <a:gd name="T3" fmla="*/ 7409259 h 21600"/>
              <a:gd name="T4" fmla="*/ 1858743 w 21600"/>
              <a:gd name="T5" fmla="*/ 3704630 h 21600"/>
              <a:gd name="T6" fmla="*/ 7435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FF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U1</a:t>
            </a:r>
          </a:p>
        </p:txBody>
      </p:sp>
      <p:grpSp>
        <p:nvGrpSpPr>
          <p:cNvPr id="58383" name="Group 111"/>
          <p:cNvGrpSpPr>
            <a:grpSpLocks/>
          </p:cNvGrpSpPr>
          <p:nvPr/>
        </p:nvGrpSpPr>
        <p:grpSpPr bwMode="auto">
          <a:xfrm>
            <a:off x="1073150" y="2490788"/>
            <a:ext cx="2901950" cy="1347787"/>
            <a:chOff x="3526" y="-81"/>
            <a:chExt cx="1828" cy="849"/>
          </a:xfrm>
        </p:grpSpPr>
        <p:grpSp>
          <p:nvGrpSpPr>
            <p:cNvPr id="58437" name="Group 57"/>
            <p:cNvGrpSpPr>
              <a:grpSpLocks/>
            </p:cNvGrpSpPr>
            <p:nvPr/>
          </p:nvGrpSpPr>
          <p:grpSpPr bwMode="auto">
            <a:xfrm>
              <a:off x="4224" y="258"/>
              <a:ext cx="336" cy="510"/>
              <a:chOff x="2598" y="846"/>
              <a:chExt cx="336" cy="510"/>
            </a:xfrm>
          </p:grpSpPr>
          <p:grpSp>
            <p:nvGrpSpPr>
              <p:cNvPr id="58449" name="Group 30"/>
              <p:cNvGrpSpPr>
                <a:grpSpLocks/>
              </p:cNvGrpSpPr>
              <p:nvPr/>
            </p:nvGrpSpPr>
            <p:grpSpPr bwMode="auto">
              <a:xfrm>
                <a:off x="2598" y="846"/>
                <a:ext cx="336" cy="510"/>
                <a:chOff x="1110" y="3138"/>
                <a:chExt cx="336" cy="510"/>
              </a:xfrm>
            </p:grpSpPr>
            <p:grpSp>
              <p:nvGrpSpPr>
                <p:cNvPr id="58451" name="Group 27"/>
                <p:cNvGrpSpPr>
                  <a:grpSpLocks/>
                </p:cNvGrpSpPr>
                <p:nvPr/>
              </p:nvGrpSpPr>
              <p:grpSpPr bwMode="auto">
                <a:xfrm>
                  <a:off x="1110" y="3138"/>
                  <a:ext cx="336" cy="510"/>
                  <a:chOff x="1110" y="3138"/>
                  <a:chExt cx="336" cy="510"/>
                </a:xfrm>
              </p:grpSpPr>
              <p:sp>
                <p:nvSpPr>
                  <p:cNvPr id="5845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16" y="3138"/>
                    <a:ext cx="318" cy="510"/>
                  </a:xfrm>
                  <a:prstGeom prst="ellipse">
                    <a:avLst/>
                  </a:prstGeom>
                  <a:solidFill>
                    <a:srgbClr val="4DB80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hu-H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845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3438"/>
                    <a:ext cx="336" cy="2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hu-H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845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142" y="3206"/>
                  <a:ext cx="27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FFFFFF"/>
                      </a:solidFill>
                    </a:rPr>
                    <a:t>U2</a:t>
                  </a:r>
                </a:p>
              </p:txBody>
            </p:sp>
          </p:grpSp>
          <p:sp>
            <p:nvSpPr>
              <p:cNvPr id="58450" name="Line 55"/>
              <p:cNvSpPr>
                <a:spLocks noChangeShapeType="1"/>
              </p:cNvSpPr>
              <p:nvPr/>
            </p:nvSpPr>
            <p:spPr bwMode="auto">
              <a:xfrm flipV="1">
                <a:off x="2603" y="1139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438" name="Group 59"/>
            <p:cNvGrpSpPr>
              <a:grpSpLocks/>
            </p:cNvGrpSpPr>
            <p:nvPr/>
          </p:nvGrpSpPr>
          <p:grpSpPr bwMode="auto">
            <a:xfrm>
              <a:off x="3526" y="-81"/>
              <a:ext cx="1828" cy="800"/>
              <a:chOff x="1342" y="1347"/>
              <a:chExt cx="1828" cy="800"/>
            </a:xfrm>
          </p:grpSpPr>
          <p:sp>
            <p:nvSpPr>
              <p:cNvPr id="58440" name="Rectangle 60"/>
              <p:cNvSpPr>
                <a:spLocks noChangeArrowheads="1"/>
              </p:cNvSpPr>
              <p:nvPr/>
            </p:nvSpPr>
            <p:spPr bwMode="auto">
              <a:xfrm>
                <a:off x="1342" y="2024"/>
                <a:ext cx="288" cy="6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58441" name="Text Box 61"/>
              <p:cNvSpPr txBox="1">
                <a:spLocks noChangeArrowheads="1"/>
              </p:cNvSpPr>
              <p:nvPr/>
            </p:nvSpPr>
            <p:spPr bwMode="auto">
              <a:xfrm>
                <a:off x="1570" y="193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>
                    <a:solidFill>
                      <a:srgbClr val="000000"/>
                    </a:solidFill>
                  </a:rPr>
                  <a:t>GU</a:t>
                </a:r>
              </a:p>
            </p:txBody>
          </p:sp>
          <p:sp>
            <p:nvSpPr>
              <p:cNvPr id="58442" name="Rectangle 62"/>
              <p:cNvSpPr>
                <a:spLocks noChangeArrowheads="1"/>
              </p:cNvSpPr>
              <p:nvPr/>
            </p:nvSpPr>
            <p:spPr bwMode="auto">
              <a:xfrm>
                <a:off x="2882" y="2016"/>
                <a:ext cx="288" cy="66"/>
              </a:xfrm>
              <a:prstGeom prst="rect">
                <a:avLst/>
              </a:prstGeom>
              <a:solidFill>
                <a:srgbClr val="77777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58443" name="Rectangle 63"/>
              <p:cNvSpPr>
                <a:spLocks noChangeArrowheads="1"/>
              </p:cNvSpPr>
              <p:nvPr/>
            </p:nvSpPr>
            <p:spPr bwMode="auto">
              <a:xfrm>
                <a:off x="2636" y="1935"/>
                <a:ext cx="3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>
                    <a:solidFill>
                      <a:srgbClr val="000000"/>
                    </a:solidFill>
                  </a:rPr>
                  <a:t>AG</a:t>
                </a:r>
              </a:p>
            </p:txBody>
          </p:sp>
          <p:sp>
            <p:nvSpPr>
              <p:cNvPr id="58444" name="Rectangle 64"/>
              <p:cNvSpPr>
                <a:spLocks noChangeArrowheads="1"/>
              </p:cNvSpPr>
              <p:nvPr/>
            </p:nvSpPr>
            <p:spPr bwMode="auto">
              <a:xfrm>
                <a:off x="2080" y="1935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58445" name="Line 65"/>
              <p:cNvSpPr>
                <a:spLocks noChangeShapeType="1"/>
              </p:cNvSpPr>
              <p:nvPr/>
            </p:nvSpPr>
            <p:spPr bwMode="auto">
              <a:xfrm>
                <a:off x="2566" y="2052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6" name="Text Box 66"/>
              <p:cNvSpPr txBox="1">
                <a:spLocks noChangeArrowheads="1"/>
              </p:cNvSpPr>
              <p:nvPr/>
            </p:nvSpPr>
            <p:spPr bwMode="auto">
              <a:xfrm>
                <a:off x="2276" y="1934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>
                    <a:solidFill>
                      <a:srgbClr val="000000"/>
                    </a:solidFill>
                  </a:rPr>
                  <a:t>YYY</a:t>
                </a:r>
              </a:p>
            </p:txBody>
          </p:sp>
          <p:sp>
            <p:nvSpPr>
              <p:cNvPr id="58447" name="Line 67"/>
              <p:cNvSpPr>
                <a:spLocks noChangeShapeType="1"/>
              </p:cNvSpPr>
              <p:nvPr/>
            </p:nvSpPr>
            <p:spPr bwMode="auto">
              <a:xfrm>
                <a:off x="2233" y="2051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8" name="Freeform 68"/>
              <p:cNvSpPr>
                <a:spLocks/>
              </p:cNvSpPr>
              <p:nvPr/>
            </p:nvSpPr>
            <p:spPr bwMode="auto">
              <a:xfrm>
                <a:off x="1829" y="1347"/>
                <a:ext cx="313" cy="703"/>
              </a:xfrm>
              <a:custGeom>
                <a:avLst/>
                <a:gdLst>
                  <a:gd name="T0" fmla="*/ 3 w 313"/>
                  <a:gd name="T1" fmla="*/ 699 h 703"/>
                  <a:gd name="T2" fmla="*/ 91 w 313"/>
                  <a:gd name="T3" fmla="*/ 685 h 703"/>
                  <a:gd name="T4" fmla="*/ 97 w 313"/>
                  <a:gd name="T5" fmla="*/ 589 h 703"/>
                  <a:gd name="T6" fmla="*/ 13 w 313"/>
                  <a:gd name="T7" fmla="*/ 367 h 703"/>
                  <a:gd name="T8" fmla="*/ 21 w 313"/>
                  <a:gd name="T9" fmla="*/ 99 h 703"/>
                  <a:gd name="T10" fmla="*/ 141 w 313"/>
                  <a:gd name="T11" fmla="*/ 1 h 703"/>
                  <a:gd name="T12" fmla="*/ 245 w 313"/>
                  <a:gd name="T13" fmla="*/ 107 h 703"/>
                  <a:gd name="T14" fmla="*/ 249 w 313"/>
                  <a:gd name="T15" fmla="*/ 287 h 703"/>
                  <a:gd name="T16" fmla="*/ 223 w 313"/>
                  <a:gd name="T17" fmla="*/ 429 h 703"/>
                  <a:gd name="T18" fmla="*/ 193 w 313"/>
                  <a:gd name="T19" fmla="*/ 523 h 703"/>
                  <a:gd name="T20" fmla="*/ 187 w 313"/>
                  <a:gd name="T21" fmla="*/ 591 h 703"/>
                  <a:gd name="T22" fmla="*/ 197 w 313"/>
                  <a:gd name="T23" fmla="*/ 681 h 703"/>
                  <a:gd name="T24" fmla="*/ 313 w 313"/>
                  <a:gd name="T25" fmla="*/ 703 h 7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703"/>
                  <a:gd name="T41" fmla="*/ 313 w 313"/>
                  <a:gd name="T42" fmla="*/ 703 h 7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703">
                    <a:moveTo>
                      <a:pt x="3" y="699"/>
                    </a:moveTo>
                    <a:cubicBezTo>
                      <a:pt x="18" y="697"/>
                      <a:pt x="75" y="703"/>
                      <a:pt x="91" y="685"/>
                    </a:cubicBezTo>
                    <a:cubicBezTo>
                      <a:pt x="107" y="667"/>
                      <a:pt x="110" y="642"/>
                      <a:pt x="97" y="589"/>
                    </a:cubicBezTo>
                    <a:cubicBezTo>
                      <a:pt x="84" y="536"/>
                      <a:pt x="26" y="449"/>
                      <a:pt x="13" y="367"/>
                    </a:cubicBezTo>
                    <a:cubicBezTo>
                      <a:pt x="0" y="285"/>
                      <a:pt x="0" y="160"/>
                      <a:pt x="21" y="99"/>
                    </a:cubicBezTo>
                    <a:cubicBezTo>
                      <a:pt x="42" y="38"/>
                      <a:pt x="104" y="0"/>
                      <a:pt x="141" y="1"/>
                    </a:cubicBezTo>
                    <a:cubicBezTo>
                      <a:pt x="178" y="2"/>
                      <a:pt x="227" y="59"/>
                      <a:pt x="245" y="107"/>
                    </a:cubicBezTo>
                    <a:cubicBezTo>
                      <a:pt x="263" y="155"/>
                      <a:pt x="253" y="233"/>
                      <a:pt x="249" y="287"/>
                    </a:cubicBezTo>
                    <a:cubicBezTo>
                      <a:pt x="245" y="341"/>
                      <a:pt x="232" y="390"/>
                      <a:pt x="223" y="429"/>
                    </a:cubicBezTo>
                    <a:cubicBezTo>
                      <a:pt x="214" y="468"/>
                      <a:pt x="199" y="496"/>
                      <a:pt x="193" y="523"/>
                    </a:cubicBezTo>
                    <a:cubicBezTo>
                      <a:pt x="187" y="550"/>
                      <a:pt x="186" y="565"/>
                      <a:pt x="187" y="591"/>
                    </a:cubicBezTo>
                    <a:cubicBezTo>
                      <a:pt x="188" y="617"/>
                      <a:pt x="176" y="662"/>
                      <a:pt x="197" y="681"/>
                    </a:cubicBezTo>
                    <a:cubicBezTo>
                      <a:pt x="218" y="700"/>
                      <a:pt x="289" y="699"/>
                      <a:pt x="313" y="703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39" name="AutoShape 69"/>
            <p:cNvSpPr>
              <a:spLocks noChangeArrowheads="1"/>
            </p:cNvSpPr>
            <p:nvPr/>
          </p:nvSpPr>
          <p:spPr bwMode="auto">
            <a:xfrm>
              <a:off x="3648" y="288"/>
              <a:ext cx="357" cy="252"/>
            </a:xfrm>
            <a:custGeom>
              <a:avLst/>
              <a:gdLst>
                <a:gd name="T0" fmla="*/ 5 w 21600"/>
                <a:gd name="T1" fmla="*/ 1 h 21600"/>
                <a:gd name="T2" fmla="*/ 3 w 21600"/>
                <a:gd name="T3" fmla="*/ 3 h 21600"/>
                <a:gd name="T4" fmla="*/ 1 w 21600"/>
                <a:gd name="T5" fmla="*/ 1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7 w 21600"/>
                <a:gd name="T13" fmla="*/ 4543 h 21600"/>
                <a:gd name="T14" fmla="*/ 17123 w 21600"/>
                <a:gd name="T15" fmla="*/ 171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FF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FFFFFF"/>
                  </a:solidFill>
                </a:rPr>
                <a:t>U1</a:t>
              </a:r>
            </a:p>
          </p:txBody>
        </p:sp>
      </p:grpSp>
      <p:grpSp>
        <p:nvGrpSpPr>
          <p:cNvPr id="58384" name="Group 73"/>
          <p:cNvGrpSpPr>
            <a:grpSpLocks/>
          </p:cNvGrpSpPr>
          <p:nvPr/>
        </p:nvGrpSpPr>
        <p:grpSpPr bwMode="auto">
          <a:xfrm>
            <a:off x="2000250" y="5427663"/>
            <a:ext cx="931863" cy="533400"/>
            <a:chOff x="3360" y="1997"/>
            <a:chExt cx="587" cy="336"/>
          </a:xfrm>
        </p:grpSpPr>
        <p:sp>
          <p:nvSpPr>
            <p:cNvPr id="58434" name="Oval 70"/>
            <p:cNvSpPr>
              <a:spLocks noChangeArrowheads="1"/>
            </p:cNvSpPr>
            <p:nvPr/>
          </p:nvSpPr>
          <p:spPr bwMode="auto">
            <a:xfrm>
              <a:off x="3360" y="2022"/>
              <a:ext cx="582" cy="264"/>
            </a:xfrm>
            <a:prstGeom prst="ellipse">
              <a:avLst/>
            </a:prstGeom>
            <a:solidFill>
              <a:srgbClr val="CC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58435" name="AutoShape 71"/>
            <p:cNvSpPr>
              <a:spLocks noChangeArrowheads="1"/>
            </p:cNvSpPr>
            <p:nvPr/>
          </p:nvSpPr>
          <p:spPr bwMode="auto">
            <a:xfrm rot="-5400000">
              <a:off x="3620" y="2006"/>
              <a:ext cx="336" cy="318"/>
            </a:xfrm>
            <a:prstGeom prst="triangle">
              <a:avLst>
                <a:gd name="adj" fmla="val 53199"/>
              </a:avLst>
            </a:prstGeom>
            <a:solidFill>
              <a:srgbClr val="FF66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FFFFFF"/>
                  </a:solidFill>
                </a:rPr>
                <a:t>U4</a:t>
              </a:r>
            </a:p>
          </p:txBody>
        </p:sp>
        <p:sp>
          <p:nvSpPr>
            <p:cNvPr id="58436" name="Text Box 72"/>
            <p:cNvSpPr txBox="1">
              <a:spLocks noChangeArrowheads="1"/>
            </p:cNvSpPr>
            <p:nvPr/>
          </p:nvSpPr>
          <p:spPr bwMode="auto">
            <a:xfrm>
              <a:off x="3388" y="2036"/>
              <a:ext cx="2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FFFFFF"/>
                  </a:solidFill>
                </a:rPr>
                <a:t>U6</a:t>
              </a:r>
            </a:p>
          </p:txBody>
        </p:sp>
      </p:grpSp>
      <p:sp>
        <p:nvSpPr>
          <p:cNvPr id="58385" name="Oval 74"/>
          <p:cNvSpPr>
            <a:spLocks noChangeArrowheads="1"/>
          </p:cNvSpPr>
          <p:nvPr/>
        </p:nvSpPr>
        <p:spPr bwMode="auto">
          <a:xfrm>
            <a:off x="1076325" y="5314950"/>
            <a:ext cx="590550" cy="571500"/>
          </a:xfrm>
          <a:prstGeom prst="ellipse">
            <a:avLst/>
          </a:prstGeom>
          <a:solidFill>
            <a:srgbClr val="4354D5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U5</a:t>
            </a:r>
          </a:p>
        </p:txBody>
      </p:sp>
      <p:grpSp>
        <p:nvGrpSpPr>
          <p:cNvPr id="58386" name="Group 112"/>
          <p:cNvGrpSpPr>
            <a:grpSpLocks/>
          </p:cNvGrpSpPr>
          <p:nvPr/>
        </p:nvGrpSpPr>
        <p:grpSpPr bwMode="auto">
          <a:xfrm>
            <a:off x="1495425" y="4143375"/>
            <a:ext cx="931863" cy="931863"/>
            <a:chOff x="0" y="3252"/>
            <a:chExt cx="587" cy="587"/>
          </a:xfrm>
        </p:grpSpPr>
        <p:grpSp>
          <p:nvGrpSpPr>
            <p:cNvPr id="58429" name="Group 93"/>
            <p:cNvGrpSpPr>
              <a:grpSpLocks/>
            </p:cNvGrpSpPr>
            <p:nvPr/>
          </p:nvGrpSpPr>
          <p:grpSpPr bwMode="auto">
            <a:xfrm>
              <a:off x="0" y="3503"/>
              <a:ext cx="587" cy="336"/>
              <a:chOff x="3360" y="1997"/>
              <a:chExt cx="587" cy="336"/>
            </a:xfrm>
          </p:grpSpPr>
          <p:sp>
            <p:nvSpPr>
              <p:cNvPr id="58431" name="Oval 94"/>
              <p:cNvSpPr>
                <a:spLocks noChangeArrowheads="1"/>
              </p:cNvSpPr>
              <p:nvPr/>
            </p:nvSpPr>
            <p:spPr bwMode="auto">
              <a:xfrm>
                <a:off x="3360" y="2022"/>
                <a:ext cx="582" cy="264"/>
              </a:xfrm>
              <a:prstGeom prst="ellipse">
                <a:avLst/>
              </a:prstGeom>
              <a:solidFill>
                <a:srgbClr val="CC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58432" name="AutoShape 95"/>
              <p:cNvSpPr>
                <a:spLocks noChangeArrowheads="1"/>
              </p:cNvSpPr>
              <p:nvPr/>
            </p:nvSpPr>
            <p:spPr bwMode="auto">
              <a:xfrm rot="-5400000">
                <a:off x="3620" y="2006"/>
                <a:ext cx="336" cy="318"/>
              </a:xfrm>
              <a:prstGeom prst="triangle">
                <a:avLst>
                  <a:gd name="adj" fmla="val 53199"/>
                </a:avLst>
              </a:prstGeom>
              <a:solidFill>
                <a:srgbClr val="FF66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 b="1">
                    <a:solidFill>
                      <a:srgbClr val="FFFFFF"/>
                    </a:solidFill>
                  </a:rPr>
                  <a:t>U4</a:t>
                </a:r>
              </a:p>
            </p:txBody>
          </p:sp>
          <p:sp>
            <p:nvSpPr>
              <p:cNvPr id="58433" name="Text Box 96"/>
              <p:cNvSpPr txBox="1">
                <a:spLocks noChangeArrowheads="1"/>
              </p:cNvSpPr>
              <p:nvPr/>
            </p:nvSpPr>
            <p:spPr bwMode="auto">
              <a:xfrm>
                <a:off x="3388" y="2036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sz="1600" b="1">
                    <a:solidFill>
                      <a:srgbClr val="FFFFFF"/>
                    </a:solidFill>
                  </a:rPr>
                  <a:t>U6</a:t>
                </a:r>
              </a:p>
            </p:txBody>
          </p:sp>
        </p:grpSp>
        <p:sp>
          <p:nvSpPr>
            <p:cNvPr id="58430" name="Oval 97"/>
            <p:cNvSpPr>
              <a:spLocks noChangeArrowheads="1"/>
            </p:cNvSpPr>
            <p:nvPr/>
          </p:nvSpPr>
          <p:spPr bwMode="auto">
            <a:xfrm>
              <a:off x="162" y="3252"/>
              <a:ext cx="372" cy="360"/>
            </a:xfrm>
            <a:prstGeom prst="ellipse">
              <a:avLst/>
            </a:prstGeom>
            <a:solidFill>
              <a:srgbClr val="4354D5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FFFFFF"/>
                  </a:solidFill>
                </a:rPr>
                <a:t>U5</a:t>
              </a:r>
            </a:p>
          </p:txBody>
        </p:sp>
      </p:grpSp>
      <p:sp>
        <p:nvSpPr>
          <p:cNvPr id="58387" name="Oval 102"/>
          <p:cNvSpPr>
            <a:spLocks noChangeArrowheads="1"/>
          </p:cNvSpPr>
          <p:nvPr/>
        </p:nvSpPr>
        <p:spPr bwMode="auto">
          <a:xfrm>
            <a:off x="4962525" y="1704975"/>
            <a:ext cx="590550" cy="571500"/>
          </a:xfrm>
          <a:prstGeom prst="ellipse">
            <a:avLst/>
          </a:prstGeom>
          <a:solidFill>
            <a:srgbClr val="4354D5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U5</a:t>
            </a:r>
          </a:p>
        </p:txBody>
      </p:sp>
      <p:grpSp>
        <p:nvGrpSpPr>
          <p:cNvPr id="58388" name="Group 76"/>
          <p:cNvGrpSpPr>
            <a:grpSpLocks/>
          </p:cNvGrpSpPr>
          <p:nvPr/>
        </p:nvGrpSpPr>
        <p:grpSpPr bwMode="auto">
          <a:xfrm>
            <a:off x="6010275" y="1704975"/>
            <a:ext cx="533400" cy="809625"/>
            <a:chOff x="1110" y="3138"/>
            <a:chExt cx="336" cy="510"/>
          </a:xfrm>
        </p:grpSpPr>
        <p:grpSp>
          <p:nvGrpSpPr>
            <p:cNvPr id="58425" name="Group 77"/>
            <p:cNvGrpSpPr>
              <a:grpSpLocks/>
            </p:cNvGrpSpPr>
            <p:nvPr/>
          </p:nvGrpSpPr>
          <p:grpSpPr bwMode="auto">
            <a:xfrm>
              <a:off x="1110" y="3138"/>
              <a:ext cx="336" cy="510"/>
              <a:chOff x="1110" y="3138"/>
              <a:chExt cx="336" cy="510"/>
            </a:xfrm>
          </p:grpSpPr>
          <p:sp>
            <p:nvSpPr>
              <p:cNvPr id="58427" name="Oval 78"/>
              <p:cNvSpPr>
                <a:spLocks noChangeArrowheads="1"/>
              </p:cNvSpPr>
              <p:nvPr/>
            </p:nvSpPr>
            <p:spPr bwMode="auto">
              <a:xfrm>
                <a:off x="1116" y="3138"/>
                <a:ext cx="318" cy="510"/>
              </a:xfrm>
              <a:prstGeom prst="ellipse">
                <a:avLst/>
              </a:prstGeom>
              <a:solidFill>
                <a:srgbClr val="4DB8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8" name="Rectangle 79"/>
              <p:cNvSpPr>
                <a:spLocks noChangeArrowheads="1"/>
              </p:cNvSpPr>
              <p:nvPr/>
            </p:nvSpPr>
            <p:spPr bwMode="auto">
              <a:xfrm>
                <a:off x="1110" y="3438"/>
                <a:ext cx="336" cy="2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426" name="Text Box 80"/>
            <p:cNvSpPr txBox="1">
              <a:spLocks noChangeArrowheads="1"/>
            </p:cNvSpPr>
            <p:nvPr/>
          </p:nvSpPr>
          <p:spPr bwMode="auto">
            <a:xfrm>
              <a:off x="1142" y="3206"/>
              <a:ext cx="2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sz="1600" b="1">
                  <a:solidFill>
                    <a:srgbClr val="FFFFFF"/>
                  </a:solidFill>
                </a:rPr>
                <a:t>U2</a:t>
              </a:r>
            </a:p>
          </p:txBody>
        </p:sp>
      </p:grpSp>
      <p:sp>
        <p:nvSpPr>
          <p:cNvPr id="58389" name="Line 81"/>
          <p:cNvSpPr>
            <a:spLocks noChangeShapeType="1"/>
          </p:cNvSpPr>
          <p:nvPr/>
        </p:nvSpPr>
        <p:spPr bwMode="auto">
          <a:xfrm flipV="1">
            <a:off x="6018213" y="217011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Rectangle 83"/>
          <p:cNvSpPr>
            <a:spLocks noChangeArrowheads="1"/>
          </p:cNvSpPr>
          <p:nvPr/>
        </p:nvSpPr>
        <p:spPr bwMode="auto">
          <a:xfrm>
            <a:off x="4902200" y="2241550"/>
            <a:ext cx="457200" cy="95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391" name="Text Box 84"/>
          <p:cNvSpPr txBox="1">
            <a:spLocks noChangeArrowheads="1"/>
          </p:cNvSpPr>
          <p:nvPr/>
        </p:nvSpPr>
        <p:spPr bwMode="auto">
          <a:xfrm>
            <a:off x="5264150" y="20986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GU</a:t>
            </a:r>
          </a:p>
        </p:txBody>
      </p:sp>
      <p:sp>
        <p:nvSpPr>
          <p:cNvPr id="58392" name="Rectangle 85"/>
          <p:cNvSpPr>
            <a:spLocks noChangeArrowheads="1"/>
          </p:cNvSpPr>
          <p:nvPr/>
        </p:nvSpPr>
        <p:spPr bwMode="auto">
          <a:xfrm>
            <a:off x="7346950" y="2228850"/>
            <a:ext cx="457200" cy="104775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393" name="Rectangle 86"/>
          <p:cNvSpPr>
            <a:spLocks noChangeArrowheads="1"/>
          </p:cNvSpPr>
          <p:nvPr/>
        </p:nvSpPr>
        <p:spPr bwMode="auto">
          <a:xfrm>
            <a:off x="6956425" y="2100263"/>
            <a:ext cx="477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58394" name="Rectangle 87"/>
          <p:cNvSpPr>
            <a:spLocks noChangeArrowheads="1"/>
          </p:cNvSpPr>
          <p:nvPr/>
        </p:nvSpPr>
        <p:spPr bwMode="auto">
          <a:xfrm>
            <a:off x="6073775" y="2100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395" name="Line 88"/>
          <p:cNvSpPr>
            <a:spLocks noChangeShapeType="1"/>
          </p:cNvSpPr>
          <p:nvPr/>
        </p:nvSpPr>
        <p:spPr bwMode="auto">
          <a:xfrm>
            <a:off x="6845300" y="228600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Text Box 89"/>
          <p:cNvSpPr txBox="1">
            <a:spLocks noChangeArrowheads="1"/>
          </p:cNvSpPr>
          <p:nvPr/>
        </p:nvSpPr>
        <p:spPr bwMode="auto">
          <a:xfrm>
            <a:off x="6384925" y="209867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YYY</a:t>
            </a:r>
          </a:p>
        </p:txBody>
      </p:sp>
      <p:sp>
        <p:nvSpPr>
          <p:cNvPr id="58397" name="Line 90"/>
          <p:cNvSpPr>
            <a:spLocks noChangeShapeType="1"/>
          </p:cNvSpPr>
          <p:nvPr/>
        </p:nvSpPr>
        <p:spPr bwMode="auto">
          <a:xfrm>
            <a:off x="6316663" y="22844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Freeform 91"/>
          <p:cNvSpPr>
            <a:spLocks/>
          </p:cNvSpPr>
          <p:nvPr/>
        </p:nvSpPr>
        <p:spPr bwMode="auto">
          <a:xfrm>
            <a:off x="5675313" y="1166813"/>
            <a:ext cx="496887" cy="1116012"/>
          </a:xfrm>
          <a:custGeom>
            <a:avLst/>
            <a:gdLst>
              <a:gd name="T0" fmla="*/ 4762 w 313"/>
              <a:gd name="T1" fmla="*/ 1109662 h 703"/>
              <a:gd name="T2" fmla="*/ 144462 w 313"/>
              <a:gd name="T3" fmla="*/ 1087437 h 703"/>
              <a:gd name="T4" fmla="*/ 153987 w 313"/>
              <a:gd name="T5" fmla="*/ 935037 h 703"/>
              <a:gd name="T6" fmla="*/ 20637 w 313"/>
              <a:gd name="T7" fmla="*/ 582612 h 703"/>
              <a:gd name="T8" fmla="*/ 33337 w 313"/>
              <a:gd name="T9" fmla="*/ 157162 h 703"/>
              <a:gd name="T10" fmla="*/ 223837 w 313"/>
              <a:gd name="T11" fmla="*/ 1587 h 703"/>
              <a:gd name="T12" fmla="*/ 388937 w 313"/>
              <a:gd name="T13" fmla="*/ 169862 h 703"/>
              <a:gd name="T14" fmla="*/ 395287 w 313"/>
              <a:gd name="T15" fmla="*/ 455612 h 703"/>
              <a:gd name="T16" fmla="*/ 354012 w 313"/>
              <a:gd name="T17" fmla="*/ 681037 h 703"/>
              <a:gd name="T18" fmla="*/ 306387 w 313"/>
              <a:gd name="T19" fmla="*/ 830262 h 703"/>
              <a:gd name="T20" fmla="*/ 296862 w 313"/>
              <a:gd name="T21" fmla="*/ 938212 h 703"/>
              <a:gd name="T22" fmla="*/ 312737 w 313"/>
              <a:gd name="T23" fmla="*/ 1081087 h 703"/>
              <a:gd name="T24" fmla="*/ 496887 w 313"/>
              <a:gd name="T25" fmla="*/ 1116012 h 7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"/>
              <a:gd name="T40" fmla="*/ 0 h 703"/>
              <a:gd name="T41" fmla="*/ 313 w 313"/>
              <a:gd name="T42" fmla="*/ 703 h 7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" h="703">
                <a:moveTo>
                  <a:pt x="3" y="699"/>
                </a:moveTo>
                <a:cubicBezTo>
                  <a:pt x="18" y="697"/>
                  <a:pt x="75" y="703"/>
                  <a:pt x="91" y="685"/>
                </a:cubicBezTo>
                <a:cubicBezTo>
                  <a:pt x="107" y="667"/>
                  <a:pt x="110" y="642"/>
                  <a:pt x="97" y="589"/>
                </a:cubicBezTo>
                <a:cubicBezTo>
                  <a:pt x="84" y="536"/>
                  <a:pt x="26" y="449"/>
                  <a:pt x="13" y="367"/>
                </a:cubicBezTo>
                <a:cubicBezTo>
                  <a:pt x="0" y="285"/>
                  <a:pt x="0" y="160"/>
                  <a:pt x="21" y="99"/>
                </a:cubicBezTo>
                <a:cubicBezTo>
                  <a:pt x="42" y="38"/>
                  <a:pt x="104" y="0"/>
                  <a:pt x="141" y="1"/>
                </a:cubicBezTo>
                <a:cubicBezTo>
                  <a:pt x="178" y="2"/>
                  <a:pt x="227" y="59"/>
                  <a:pt x="245" y="107"/>
                </a:cubicBezTo>
                <a:cubicBezTo>
                  <a:pt x="263" y="155"/>
                  <a:pt x="253" y="233"/>
                  <a:pt x="249" y="287"/>
                </a:cubicBezTo>
                <a:cubicBezTo>
                  <a:pt x="245" y="341"/>
                  <a:pt x="232" y="390"/>
                  <a:pt x="223" y="429"/>
                </a:cubicBezTo>
                <a:cubicBezTo>
                  <a:pt x="214" y="468"/>
                  <a:pt x="199" y="496"/>
                  <a:pt x="193" y="523"/>
                </a:cubicBezTo>
                <a:cubicBezTo>
                  <a:pt x="187" y="550"/>
                  <a:pt x="186" y="565"/>
                  <a:pt x="187" y="591"/>
                </a:cubicBezTo>
                <a:cubicBezTo>
                  <a:pt x="188" y="617"/>
                  <a:pt x="176" y="662"/>
                  <a:pt x="197" y="681"/>
                </a:cubicBezTo>
                <a:cubicBezTo>
                  <a:pt x="218" y="700"/>
                  <a:pt x="289" y="699"/>
                  <a:pt x="313" y="703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AutoShape 92"/>
          <p:cNvSpPr>
            <a:spLocks noChangeArrowheads="1"/>
          </p:cNvSpPr>
          <p:nvPr/>
        </p:nvSpPr>
        <p:spPr bwMode="auto">
          <a:xfrm>
            <a:off x="4371975" y="1143000"/>
            <a:ext cx="566738" cy="400050"/>
          </a:xfrm>
          <a:custGeom>
            <a:avLst/>
            <a:gdLst>
              <a:gd name="T0" fmla="*/ 13011254 w 21600"/>
              <a:gd name="T1" fmla="*/ 3704630 h 21600"/>
              <a:gd name="T2" fmla="*/ 7435000 w 21600"/>
              <a:gd name="T3" fmla="*/ 7409259 h 21600"/>
              <a:gd name="T4" fmla="*/ 1858743 w 21600"/>
              <a:gd name="T5" fmla="*/ 3704630 h 21600"/>
              <a:gd name="T6" fmla="*/ 7435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FF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U1</a:t>
            </a:r>
          </a:p>
        </p:txBody>
      </p:sp>
      <p:sp>
        <p:nvSpPr>
          <p:cNvPr id="58400" name="Oval 99"/>
          <p:cNvSpPr>
            <a:spLocks noChangeArrowheads="1"/>
          </p:cNvSpPr>
          <p:nvPr/>
        </p:nvSpPr>
        <p:spPr bwMode="auto">
          <a:xfrm>
            <a:off x="6134100" y="1171575"/>
            <a:ext cx="923925" cy="419100"/>
          </a:xfrm>
          <a:prstGeom prst="ellipse">
            <a:avLst/>
          </a:prstGeom>
          <a:solidFill>
            <a:srgbClr val="CC000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1" name="AutoShape 100"/>
          <p:cNvSpPr>
            <a:spLocks noChangeArrowheads="1"/>
          </p:cNvSpPr>
          <p:nvPr/>
        </p:nvSpPr>
        <p:spPr bwMode="auto">
          <a:xfrm rot="-5400000">
            <a:off x="6546851" y="1146175"/>
            <a:ext cx="533400" cy="504825"/>
          </a:xfrm>
          <a:prstGeom prst="triangle">
            <a:avLst>
              <a:gd name="adj" fmla="val 53199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58402" name="Text Box 101"/>
          <p:cNvSpPr txBox="1">
            <a:spLocks noChangeArrowheads="1"/>
          </p:cNvSpPr>
          <p:nvPr/>
        </p:nvSpPr>
        <p:spPr bwMode="auto">
          <a:xfrm>
            <a:off x="6178550" y="1193800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U6</a:t>
            </a:r>
          </a:p>
        </p:txBody>
      </p:sp>
      <p:sp>
        <p:nvSpPr>
          <p:cNvPr id="58403" name="Rectangle 103"/>
          <p:cNvSpPr>
            <a:spLocks noChangeArrowheads="1"/>
          </p:cNvSpPr>
          <p:nvPr/>
        </p:nvSpPr>
        <p:spPr bwMode="auto">
          <a:xfrm rot="244520">
            <a:off x="6872288" y="1112838"/>
            <a:ext cx="230187" cy="5746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4" name="AutoShape 107"/>
          <p:cNvSpPr>
            <a:spLocks noChangeArrowheads="1"/>
          </p:cNvSpPr>
          <p:nvPr/>
        </p:nvSpPr>
        <p:spPr bwMode="auto">
          <a:xfrm rot="-5400000">
            <a:off x="7432676" y="1136650"/>
            <a:ext cx="533400" cy="504825"/>
          </a:xfrm>
          <a:prstGeom prst="triangle">
            <a:avLst>
              <a:gd name="adj" fmla="val 53199"/>
            </a:avLst>
          </a:prstGeom>
          <a:solidFill>
            <a:srgbClr val="FF660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</a:rPr>
              <a:t>U4</a:t>
            </a:r>
          </a:p>
        </p:txBody>
      </p:sp>
      <p:sp>
        <p:nvSpPr>
          <p:cNvPr id="58405" name="AutoShape 121"/>
          <p:cNvSpPr>
            <a:spLocks noChangeArrowheads="1"/>
          </p:cNvSpPr>
          <p:nvPr/>
        </p:nvSpPr>
        <p:spPr bwMode="auto">
          <a:xfrm rot="-10606663">
            <a:off x="2038350" y="3819525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6" name="AutoShape 122"/>
          <p:cNvSpPr>
            <a:spLocks noChangeArrowheads="1"/>
          </p:cNvSpPr>
          <p:nvPr/>
        </p:nvSpPr>
        <p:spPr bwMode="auto">
          <a:xfrm rot="-9843751">
            <a:off x="1266825" y="4991100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7" name="AutoShape 123"/>
          <p:cNvSpPr>
            <a:spLocks noChangeArrowheads="1"/>
          </p:cNvSpPr>
          <p:nvPr/>
        </p:nvSpPr>
        <p:spPr bwMode="auto">
          <a:xfrm rot="10437466">
            <a:off x="2162175" y="5143500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8" name="AutoShape 124"/>
          <p:cNvSpPr>
            <a:spLocks noChangeArrowheads="1"/>
          </p:cNvSpPr>
          <p:nvPr/>
        </p:nvSpPr>
        <p:spPr bwMode="auto">
          <a:xfrm rot="-429093">
            <a:off x="2352675" y="2428875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09" name="AutoShape 125"/>
          <p:cNvSpPr>
            <a:spLocks noChangeArrowheads="1"/>
          </p:cNvSpPr>
          <p:nvPr/>
        </p:nvSpPr>
        <p:spPr bwMode="auto">
          <a:xfrm rot="2682261">
            <a:off x="5800725" y="5372100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10" name="AutoShape 126"/>
          <p:cNvSpPr>
            <a:spLocks noChangeArrowheads="1"/>
          </p:cNvSpPr>
          <p:nvPr/>
        </p:nvSpPr>
        <p:spPr bwMode="auto">
          <a:xfrm rot="-308877">
            <a:off x="7542213" y="4179888"/>
            <a:ext cx="314325" cy="690562"/>
          </a:xfrm>
          <a:prstGeom prst="downArrow">
            <a:avLst>
              <a:gd name="adj1" fmla="val 50000"/>
              <a:gd name="adj2" fmla="val 54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11" name="AutoShape 127"/>
          <p:cNvSpPr>
            <a:spLocks noChangeArrowheads="1"/>
          </p:cNvSpPr>
          <p:nvPr/>
        </p:nvSpPr>
        <p:spPr bwMode="auto">
          <a:xfrm rot="2844318">
            <a:off x="7092156" y="4031457"/>
            <a:ext cx="314325" cy="674688"/>
          </a:xfrm>
          <a:prstGeom prst="downArrow">
            <a:avLst>
              <a:gd name="adj1" fmla="val 50000"/>
              <a:gd name="adj2" fmla="val 5366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12" name="AutoShape 128"/>
          <p:cNvSpPr>
            <a:spLocks noChangeArrowheads="1"/>
          </p:cNvSpPr>
          <p:nvPr/>
        </p:nvSpPr>
        <p:spPr bwMode="auto">
          <a:xfrm rot="-5400000">
            <a:off x="6485731" y="3382169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8413" name="AutoShape 129"/>
          <p:cNvSpPr>
            <a:spLocks noChangeArrowheads="1"/>
          </p:cNvSpPr>
          <p:nvPr/>
        </p:nvSpPr>
        <p:spPr bwMode="auto">
          <a:xfrm rot="328209">
            <a:off x="5762625" y="2495550"/>
            <a:ext cx="314325" cy="2809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8414" name="AutoShape 131"/>
          <p:cNvCxnSpPr>
            <a:cxnSpLocks noChangeShapeType="1"/>
            <a:stCxn id="58400" idx="2"/>
            <a:endCxn id="58387" idx="0"/>
          </p:cNvCxnSpPr>
          <p:nvPr/>
        </p:nvCxnSpPr>
        <p:spPr bwMode="auto">
          <a:xfrm rot="10800000" flipV="1">
            <a:off x="5257800" y="1381125"/>
            <a:ext cx="876300" cy="323850"/>
          </a:xfrm>
          <a:prstGeom prst="curvedConnector2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15" name="AutoShape 132"/>
          <p:cNvCxnSpPr>
            <a:cxnSpLocks noChangeShapeType="1"/>
            <a:stCxn id="58402" idx="2"/>
            <a:endCxn id="58426" idx="3"/>
          </p:cNvCxnSpPr>
          <p:nvPr/>
        </p:nvCxnSpPr>
        <p:spPr bwMode="auto">
          <a:xfrm rot="16200000" flipH="1">
            <a:off x="6226969" y="1704181"/>
            <a:ext cx="450850" cy="103188"/>
          </a:xfrm>
          <a:prstGeom prst="curvedConnector4">
            <a:avLst>
              <a:gd name="adj1" fmla="val 31338"/>
              <a:gd name="adj2" fmla="val 32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16" name="AutoShape 136"/>
          <p:cNvCxnSpPr>
            <a:cxnSpLocks noChangeShapeType="1"/>
            <a:stCxn id="58401" idx="1"/>
          </p:cNvCxnSpPr>
          <p:nvPr/>
        </p:nvCxnSpPr>
        <p:spPr bwMode="auto">
          <a:xfrm rot="16200000" flipH="1">
            <a:off x="6727825" y="1608138"/>
            <a:ext cx="701675" cy="530225"/>
          </a:xfrm>
          <a:prstGeom prst="curvedConnector3">
            <a:avLst>
              <a:gd name="adj1" fmla="val 60181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7" name="Line 138"/>
          <p:cNvSpPr>
            <a:spLocks noChangeShapeType="1"/>
          </p:cNvSpPr>
          <p:nvPr/>
        </p:nvSpPr>
        <p:spPr bwMode="auto">
          <a:xfrm>
            <a:off x="6791325" y="1501775"/>
            <a:ext cx="63500" cy="381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Oval 146"/>
          <p:cNvSpPr>
            <a:spLocks noChangeArrowheads="1"/>
          </p:cNvSpPr>
          <p:nvPr/>
        </p:nvSpPr>
        <p:spPr bwMode="auto">
          <a:xfrm>
            <a:off x="5410200" y="540067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8419" name="Oval 147"/>
          <p:cNvSpPr>
            <a:spLocks noChangeArrowheads="1"/>
          </p:cNvSpPr>
          <p:nvPr/>
        </p:nvSpPr>
        <p:spPr bwMode="auto">
          <a:xfrm>
            <a:off x="7115175" y="471487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8420" name="Oval 148"/>
          <p:cNvSpPr>
            <a:spLocks noChangeArrowheads="1"/>
          </p:cNvSpPr>
          <p:nvPr/>
        </p:nvSpPr>
        <p:spPr bwMode="auto">
          <a:xfrm>
            <a:off x="6858000" y="298132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421" name="Oval 149"/>
          <p:cNvSpPr>
            <a:spLocks noChangeArrowheads="1"/>
          </p:cNvSpPr>
          <p:nvPr/>
        </p:nvSpPr>
        <p:spPr bwMode="auto">
          <a:xfrm>
            <a:off x="4743450" y="301942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8422" name="Oval 150"/>
          <p:cNvSpPr>
            <a:spLocks noChangeArrowheads="1"/>
          </p:cNvSpPr>
          <p:nvPr/>
        </p:nvSpPr>
        <p:spPr bwMode="auto">
          <a:xfrm>
            <a:off x="4467225" y="1809750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423" name="Oval 151"/>
          <p:cNvSpPr>
            <a:spLocks noChangeArrowheads="1"/>
          </p:cNvSpPr>
          <p:nvPr/>
        </p:nvSpPr>
        <p:spPr bwMode="auto">
          <a:xfrm>
            <a:off x="914400" y="263842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424" name="Oval 152"/>
          <p:cNvSpPr>
            <a:spLocks noChangeArrowheads="1"/>
          </p:cNvSpPr>
          <p:nvPr/>
        </p:nvSpPr>
        <p:spPr bwMode="auto">
          <a:xfrm>
            <a:off x="904875" y="1362075"/>
            <a:ext cx="285750" cy="314325"/>
          </a:xfrm>
          <a:prstGeom prst="ellipse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123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RNA splicing – </a:t>
            </a:r>
            <a:r>
              <a:rPr lang="hu-HU" sz="2800" b="1">
                <a:solidFill>
                  <a:srgbClr val="000000"/>
                </a:solidFill>
              </a:rPr>
              <a:t>a diverzitást segíti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923925" y="1206500"/>
            <a:ext cx="8220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>
                <a:solidFill>
                  <a:srgbClr val="3333CC"/>
                </a:solidFill>
              </a:rPr>
              <a:t>Altern</a:t>
            </a:r>
            <a:r>
              <a:rPr lang="hu-HU" sz="2000" b="1">
                <a:solidFill>
                  <a:srgbClr val="3333CC"/>
                </a:solidFill>
              </a:rPr>
              <a:t>atív</a:t>
            </a:r>
            <a:r>
              <a:rPr lang="en-US" sz="2000" b="1">
                <a:solidFill>
                  <a:srgbClr val="3333CC"/>
                </a:solidFill>
              </a:rPr>
              <a:t> splicing</a:t>
            </a:r>
          </a:p>
          <a:p>
            <a:r>
              <a:rPr lang="en-US" sz="2000" b="1">
                <a:solidFill>
                  <a:srgbClr val="3333CC"/>
                </a:solidFill>
              </a:rPr>
              <a:t>Alterna</a:t>
            </a:r>
            <a:r>
              <a:rPr lang="hu-HU" sz="2000" b="1">
                <a:solidFill>
                  <a:srgbClr val="3333CC"/>
                </a:solidFill>
              </a:rPr>
              <a:t>tív promóterek</a:t>
            </a:r>
            <a:endParaRPr lang="en-US" sz="2000" b="1">
              <a:solidFill>
                <a:srgbClr val="3333CC"/>
              </a:solidFill>
            </a:endParaRPr>
          </a:p>
          <a:p>
            <a:r>
              <a:rPr lang="en-US" sz="2000" b="1">
                <a:solidFill>
                  <a:srgbClr val="3333CC"/>
                </a:solidFill>
              </a:rPr>
              <a:t>Alterna</a:t>
            </a:r>
            <a:r>
              <a:rPr lang="hu-HU" sz="2000" b="1">
                <a:solidFill>
                  <a:srgbClr val="3333CC"/>
                </a:solidFill>
              </a:rPr>
              <a:t>tív poliadenilációs helyek</a:t>
            </a:r>
            <a:endParaRPr lang="en-US" sz="2000" b="1">
              <a:solidFill>
                <a:srgbClr val="3333CC"/>
              </a:solidFill>
            </a:endParaRPr>
          </a:p>
        </p:txBody>
      </p:sp>
      <p:pic>
        <p:nvPicPr>
          <p:cNvPr id="593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447925"/>
            <a:ext cx="56451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9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2809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1600">
                <a:solidFill>
                  <a:srgbClr val="000000"/>
                </a:solidFill>
              </a:rPr>
              <a:t>A splicing révén lehetségessé válik az alternatív promoterek használata.</a:t>
            </a:r>
          </a:p>
          <a:p>
            <a:endParaRPr lang="hu-HU" sz="160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Erre egy példa:</a:t>
            </a:r>
          </a:p>
          <a:p>
            <a:r>
              <a:rPr lang="hu-HU" sz="1600">
                <a:solidFill>
                  <a:srgbClr val="000000"/>
                </a:solidFill>
              </a:rPr>
              <a:t>Magi izoforma sejtciklusfüggő promóter irányítása alatt,</a:t>
            </a:r>
          </a:p>
          <a:p>
            <a:r>
              <a:rPr lang="hu-HU" sz="1600">
                <a:solidFill>
                  <a:srgbClr val="000000"/>
                </a:solidFill>
              </a:rPr>
              <a:t>Mitokondriális izoforma:</a:t>
            </a:r>
          </a:p>
          <a:p>
            <a:r>
              <a:rPr lang="hu-HU" sz="1600">
                <a:solidFill>
                  <a:srgbClr val="000000"/>
                </a:solidFill>
              </a:rPr>
              <a:t>konstitutív promoterrel.</a:t>
            </a:r>
          </a:p>
          <a:p>
            <a:endParaRPr lang="hu-HU" sz="160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Extrém példa:</a:t>
            </a:r>
            <a:r>
              <a:rPr lang="en-US" sz="1600">
                <a:solidFill>
                  <a:srgbClr val="000000"/>
                </a:solidFill>
              </a:rPr>
              <a:t>Drosophila Dscam g</a:t>
            </a:r>
            <a:r>
              <a:rPr lang="hu-HU" sz="1600">
                <a:solidFill>
                  <a:srgbClr val="000000"/>
                </a:solidFill>
              </a:rPr>
              <a:t>én: elvileg </a:t>
            </a:r>
            <a:r>
              <a:rPr lang="en-US" sz="1600">
                <a:solidFill>
                  <a:srgbClr val="000000"/>
                </a:solidFill>
              </a:rPr>
              <a:t> 38016 </a:t>
            </a:r>
            <a:r>
              <a:rPr lang="hu-HU" sz="1600">
                <a:solidFill>
                  <a:srgbClr val="000000"/>
                </a:solidFill>
              </a:rPr>
              <a:t>lehetésges mRNS-e van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AB594-6E1D-496D-87F4-0FC70A181D00}" type="slidenum">
              <a:rPr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Szövegdoboz 2"/>
          <p:cNvSpPr txBox="1">
            <a:spLocks noChangeArrowheads="1"/>
          </p:cNvSpPr>
          <p:nvPr/>
        </p:nvSpPr>
        <p:spPr bwMode="auto">
          <a:xfrm>
            <a:off x="1600200" y="533400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000000"/>
                </a:solidFill>
              </a:rPr>
              <a:t>Szabályozási lehetőségek és szintek a génkifejeződésben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820" name="Szövegdoboz 3"/>
          <p:cNvSpPr txBox="1">
            <a:spLocks noChangeArrowheads="1"/>
          </p:cNvSpPr>
          <p:nvPr/>
        </p:nvSpPr>
        <p:spPr bwMode="auto">
          <a:xfrm>
            <a:off x="225425" y="1447800"/>
            <a:ext cx="89178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 dirty="0">
                <a:solidFill>
                  <a:srgbClr val="000000"/>
                </a:solidFill>
              </a:rPr>
              <a:t>Transzkripció szabályozása</a:t>
            </a:r>
            <a:r>
              <a:rPr lang="hu-HU" dirty="0">
                <a:solidFill>
                  <a:srgbClr val="000000"/>
                </a:solidFill>
              </a:rPr>
              <a:t>: mikor mely génekről indulhat meg 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átírása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- </a:t>
            </a:r>
            <a:r>
              <a:rPr lang="hu-HU" dirty="0" err="1">
                <a:solidFill>
                  <a:srgbClr val="000000"/>
                </a:solidFill>
              </a:rPr>
              <a:t>represszorok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inducerek</a:t>
            </a:r>
            <a:r>
              <a:rPr lang="hu-HU" dirty="0">
                <a:solidFill>
                  <a:srgbClr val="000000"/>
                </a:solidFill>
              </a:rPr>
              <a:t>, transzkripciós faktorok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- </a:t>
            </a:r>
            <a:r>
              <a:rPr lang="hu-HU" dirty="0" err="1">
                <a:solidFill>
                  <a:srgbClr val="000000"/>
                </a:solidFill>
              </a:rPr>
              <a:t>kromatin</a:t>
            </a:r>
            <a:r>
              <a:rPr lang="hu-HU" dirty="0">
                <a:solidFill>
                  <a:srgbClr val="000000"/>
                </a:solidFill>
              </a:rPr>
              <a:t> szerkezet – </a:t>
            </a:r>
            <a:r>
              <a:rPr lang="hu-HU" dirty="0" err="1">
                <a:solidFill>
                  <a:srgbClr val="000000"/>
                </a:solidFill>
              </a:rPr>
              <a:t>epigenetika</a:t>
            </a:r>
            <a:r>
              <a:rPr lang="hu-HU" dirty="0">
                <a:solidFill>
                  <a:srgbClr val="000000"/>
                </a:solidFill>
              </a:rPr>
              <a:t>:  a DNS és az őt körülvevő fehérjék kódja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endParaRPr lang="hu-HU" b="1" dirty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 err="1">
                <a:solidFill>
                  <a:srgbClr val="000000"/>
                </a:solidFill>
              </a:rPr>
              <a:t>Poszttranszkripcionális</a:t>
            </a:r>
            <a:r>
              <a:rPr lang="hu-HU" b="1" dirty="0">
                <a:solidFill>
                  <a:srgbClr val="000000"/>
                </a:solidFill>
              </a:rPr>
              <a:t> szabályozási lehetőségek</a:t>
            </a:r>
            <a:r>
              <a:rPr lang="hu-HU" dirty="0">
                <a:solidFill>
                  <a:srgbClr val="000000"/>
                </a:solidFill>
              </a:rPr>
              <a:t>: 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	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stabilitás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	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érés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>
                <a:solidFill>
                  <a:srgbClr val="000000"/>
                </a:solidFill>
              </a:rPr>
              <a:t>		Kis RNS-ek szerepei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219200" y="4343400"/>
            <a:ext cx="762000" cy="15056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260594" y="5153464"/>
            <a:ext cx="762000" cy="15056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zövegdoboz 1"/>
          <p:cNvSpPr txBox="1">
            <a:spLocks noChangeArrowheads="1"/>
          </p:cNvSpPr>
          <p:nvPr/>
        </p:nvSpPr>
        <p:spPr bwMode="auto">
          <a:xfrm>
            <a:off x="1828800" y="1066800"/>
            <a:ext cx="4219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400" b="1"/>
              <a:t>Genomi DNS vs cDNS</a:t>
            </a:r>
          </a:p>
          <a:p>
            <a:r>
              <a:rPr lang="hu-HU" sz="2400"/>
              <a:t>(vs: versus: összehasonlítás)</a:t>
            </a:r>
          </a:p>
        </p:txBody>
      </p:sp>
      <p:sp>
        <p:nvSpPr>
          <p:cNvPr id="60419" name="Szövegdoboz 2"/>
          <p:cNvSpPr txBox="1">
            <a:spLocks noChangeArrowheads="1"/>
          </p:cNvSpPr>
          <p:nvPr/>
        </p:nvSpPr>
        <p:spPr bwMode="auto">
          <a:xfrm>
            <a:off x="990600" y="2667000"/>
            <a:ext cx="786625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 err="1"/>
              <a:t>cDNS</a:t>
            </a:r>
            <a:r>
              <a:rPr lang="hu-HU" dirty="0"/>
              <a:t>: az </a:t>
            </a:r>
            <a:r>
              <a:rPr lang="hu-HU" dirty="0" err="1"/>
              <a:t>mRNS</a:t>
            </a:r>
            <a:r>
              <a:rPr lang="hu-HU" dirty="0"/>
              <a:t> készletről </a:t>
            </a:r>
            <a:r>
              <a:rPr lang="hu-HU" dirty="0" err="1"/>
              <a:t>reverz</a:t>
            </a:r>
            <a:r>
              <a:rPr lang="hu-HU" dirty="0"/>
              <a:t> transzkripcióval visszaírt DNS</a:t>
            </a:r>
          </a:p>
          <a:p>
            <a:endParaRPr lang="hu-HU" dirty="0"/>
          </a:p>
          <a:p>
            <a:r>
              <a:rPr lang="hu-HU" dirty="0"/>
              <a:t>Milyen enzim kell ehhez?</a:t>
            </a:r>
          </a:p>
          <a:p>
            <a:r>
              <a:rPr lang="hu-HU" dirty="0"/>
              <a:t> </a:t>
            </a:r>
          </a:p>
          <a:p>
            <a:r>
              <a:rPr lang="hu-HU" dirty="0" err="1"/>
              <a:t>Reverz</a:t>
            </a:r>
            <a:r>
              <a:rPr lang="hu-HU" dirty="0"/>
              <a:t> </a:t>
            </a:r>
            <a:r>
              <a:rPr lang="hu-HU" dirty="0" err="1"/>
              <a:t>transzkriptáz</a:t>
            </a:r>
            <a:r>
              <a:rPr lang="hu-HU" dirty="0"/>
              <a:t> – ami RNS </a:t>
            </a:r>
            <a:r>
              <a:rPr lang="hu-HU" dirty="0" err="1"/>
              <a:t>templátról</a:t>
            </a:r>
            <a:r>
              <a:rPr lang="hu-HU" dirty="0"/>
              <a:t> DNS-t szintetizál</a:t>
            </a:r>
          </a:p>
          <a:p>
            <a:endParaRPr lang="hu-HU" dirty="0"/>
          </a:p>
          <a:p>
            <a:r>
              <a:rPr lang="hu-HU" b="1" dirty="0">
                <a:solidFill>
                  <a:srgbClr val="C00000"/>
                </a:solidFill>
              </a:rPr>
              <a:t>Honnan szerezhetünk ilyen enzimet?</a:t>
            </a:r>
          </a:p>
          <a:p>
            <a:r>
              <a:rPr lang="hu-HU" dirty="0"/>
              <a:t>(</a:t>
            </a:r>
            <a:r>
              <a:rPr lang="hu-HU" dirty="0" err="1"/>
              <a:t>retrovírusokból</a:t>
            </a:r>
            <a:r>
              <a:rPr lang="hu-HU" dirty="0"/>
              <a:t>, még jó, hog</a:t>
            </a:r>
            <a:r>
              <a:rPr lang="hu-HU" dirty="0">
                <a:latin typeface="Arial" panose="020B0604020202020204" pitchFamily="34" charset="0"/>
              </a:rPr>
              <a:t>y</a:t>
            </a:r>
            <a:r>
              <a:rPr lang="hu-HU" dirty="0"/>
              <a:t> ezek is léteznek).</a:t>
            </a:r>
          </a:p>
          <a:p>
            <a:endParaRPr lang="hu-HU" dirty="0"/>
          </a:p>
          <a:p>
            <a:r>
              <a:rPr lang="hu-HU" dirty="0"/>
              <a:t>Gondolkodjunk: </a:t>
            </a:r>
          </a:p>
          <a:p>
            <a:r>
              <a:rPr lang="hu-HU" b="1" dirty="0">
                <a:solidFill>
                  <a:srgbClr val="C00000"/>
                </a:solidFill>
              </a:rPr>
              <a:t>mi lehet a különbség a genomi DNS és a </a:t>
            </a:r>
            <a:r>
              <a:rPr lang="hu-HU" b="1" dirty="0" err="1">
                <a:solidFill>
                  <a:srgbClr val="C00000"/>
                </a:solidFill>
              </a:rPr>
              <a:t>cDNS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infotartalma</a:t>
            </a:r>
            <a:r>
              <a:rPr lang="hu-HU" b="1" dirty="0">
                <a:solidFill>
                  <a:srgbClr val="C00000"/>
                </a:solidFill>
              </a:rPr>
              <a:t> között?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57250" y="447675"/>
            <a:ext cx="7123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splicing – </a:t>
            </a:r>
            <a:r>
              <a:rPr lang="hu-HU" sz="2800" b="1">
                <a:solidFill>
                  <a:srgbClr val="000000"/>
                </a:solidFill>
              </a:rPr>
              <a:t>szabályozás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1443" name="Line 6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0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266700" y="4695825"/>
            <a:ext cx="247650" cy="23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5314950" y="4600575"/>
            <a:ext cx="247650" cy="23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812800" y="1055688"/>
            <a:ext cx="71755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dirty="0" err="1">
                <a:solidFill>
                  <a:srgbClr val="000000"/>
                </a:solidFill>
              </a:rPr>
              <a:t>splicing-ot</a:t>
            </a:r>
            <a:r>
              <a:rPr lang="hu-HU" sz="2400" dirty="0">
                <a:solidFill>
                  <a:srgbClr val="000000"/>
                </a:solidFill>
              </a:rPr>
              <a:t> is lehet persze szabályozni!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Enhancer </a:t>
            </a:r>
            <a:r>
              <a:rPr lang="hu-HU" dirty="0">
                <a:solidFill>
                  <a:srgbClr val="000000"/>
                </a:solidFill>
              </a:rPr>
              <a:t>(segítő) fehérjék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és/vagy gátló fehérjék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köthetnek az </a:t>
            </a:r>
            <a:r>
              <a:rPr lang="hu-HU" dirty="0" err="1">
                <a:solidFill>
                  <a:srgbClr val="000000"/>
                </a:solidFill>
              </a:rPr>
              <a:t>intron</a:t>
            </a:r>
            <a:r>
              <a:rPr lang="hu-HU" dirty="0">
                <a:solidFill>
                  <a:srgbClr val="000000"/>
                </a:solidFill>
              </a:rPr>
              <a:t> vagy az </a:t>
            </a:r>
            <a:r>
              <a:rPr lang="hu-HU" dirty="0" err="1">
                <a:solidFill>
                  <a:srgbClr val="000000"/>
                </a:solidFill>
              </a:rPr>
              <a:t>exon</a:t>
            </a:r>
            <a:r>
              <a:rPr lang="hu-HU" dirty="0">
                <a:solidFill>
                  <a:srgbClr val="000000"/>
                </a:solidFill>
              </a:rPr>
              <a:t> szekvenciákra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Léteznek is ezeken belül „konszenzus” szekvenciák (amik gyakran kötnek ilyen szabályozó fehérjéket)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	ESE	exon splicing enhancer</a:t>
            </a:r>
          </a:p>
          <a:p>
            <a:r>
              <a:rPr lang="en-US" dirty="0">
                <a:solidFill>
                  <a:srgbClr val="000000"/>
                </a:solidFill>
              </a:rPr>
              <a:t>	ESS	exon splicing suppressor</a:t>
            </a:r>
          </a:p>
          <a:p>
            <a:r>
              <a:rPr lang="en-US" dirty="0">
                <a:solidFill>
                  <a:srgbClr val="000000"/>
                </a:solidFill>
              </a:rPr>
              <a:t>	ISE	intron splicing enhancer</a:t>
            </a:r>
          </a:p>
          <a:p>
            <a:r>
              <a:rPr lang="en-US" dirty="0">
                <a:solidFill>
                  <a:srgbClr val="000000"/>
                </a:solidFill>
              </a:rPr>
              <a:t>	ISS	intron splicing suppressor</a:t>
            </a:r>
          </a:p>
          <a:p>
            <a:r>
              <a:rPr lang="hu-HU" dirty="0" err="1">
                <a:solidFill>
                  <a:srgbClr val="000000"/>
                </a:solidFill>
              </a:rPr>
              <a:t>Exon-irányított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splicing</a:t>
            </a:r>
            <a:r>
              <a:rPr lang="hu-HU" dirty="0">
                <a:solidFill>
                  <a:srgbClr val="000000"/>
                </a:solidFill>
              </a:rPr>
              <a:t>: egy </a:t>
            </a:r>
            <a:r>
              <a:rPr lang="hu-HU" dirty="0" err="1">
                <a:solidFill>
                  <a:srgbClr val="000000"/>
                </a:solidFill>
              </a:rPr>
              <a:t>intron</a:t>
            </a:r>
            <a:r>
              <a:rPr lang="hu-HU" dirty="0">
                <a:solidFill>
                  <a:srgbClr val="000000"/>
                </a:solidFill>
              </a:rPr>
              <a:t> 5’ </a:t>
            </a:r>
            <a:r>
              <a:rPr lang="hu-HU" dirty="0" err="1">
                <a:solidFill>
                  <a:srgbClr val="000000"/>
                </a:solidFill>
              </a:rPr>
              <a:t>splice-helyét</a:t>
            </a:r>
            <a:r>
              <a:rPr lang="hu-HU" dirty="0">
                <a:solidFill>
                  <a:srgbClr val="000000"/>
                </a:solidFill>
              </a:rPr>
              <a:t> az előző </a:t>
            </a:r>
            <a:r>
              <a:rPr lang="hu-HU" dirty="0" err="1">
                <a:solidFill>
                  <a:srgbClr val="000000"/>
                </a:solidFill>
              </a:rPr>
              <a:t>intron</a:t>
            </a:r>
            <a:r>
              <a:rPr lang="hu-HU" dirty="0">
                <a:solidFill>
                  <a:srgbClr val="000000"/>
                </a:solidFill>
              </a:rPr>
              <a:t> 3’ </a:t>
            </a:r>
            <a:r>
              <a:rPr lang="hu-HU" dirty="0" err="1">
                <a:solidFill>
                  <a:srgbClr val="000000"/>
                </a:solidFill>
              </a:rPr>
              <a:t>splice</a:t>
            </a:r>
            <a:r>
              <a:rPr lang="hu-HU" dirty="0">
                <a:solidFill>
                  <a:srgbClr val="000000"/>
                </a:solidFill>
              </a:rPr>
              <a:t> helye koordinálhatja (nem pedig a saját </a:t>
            </a:r>
            <a:r>
              <a:rPr lang="hu-HU" dirty="0" err="1">
                <a:solidFill>
                  <a:srgbClr val="000000"/>
                </a:solidFill>
              </a:rPr>
              <a:t>intron</a:t>
            </a:r>
            <a:r>
              <a:rPr lang="hu-HU" dirty="0">
                <a:solidFill>
                  <a:srgbClr val="000000"/>
                </a:solidFill>
              </a:rPr>
              <a:t> 3’ </a:t>
            </a:r>
            <a:r>
              <a:rPr lang="hu-HU" dirty="0" err="1">
                <a:solidFill>
                  <a:srgbClr val="000000"/>
                </a:solidFill>
              </a:rPr>
              <a:t>splice</a:t>
            </a:r>
            <a:r>
              <a:rPr lang="hu-HU" dirty="0">
                <a:solidFill>
                  <a:srgbClr val="000000"/>
                </a:solidFill>
              </a:rPr>
              <a:t> helye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8600" y="0"/>
            <a:ext cx="82946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</a:rPr>
              <a:t>mRN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splicing – </a:t>
            </a:r>
            <a:r>
              <a:rPr lang="hu-HU" sz="2400" b="1">
                <a:solidFill>
                  <a:srgbClr val="000000"/>
                </a:solidFill>
              </a:rPr>
              <a:t>poliadeniláció, a transzkripció vége</a:t>
            </a:r>
          </a:p>
          <a:p>
            <a:pPr algn="ctr"/>
            <a:r>
              <a:rPr lang="hu-HU" sz="2400" b="1">
                <a:solidFill>
                  <a:srgbClr val="000000"/>
                </a:solidFill>
              </a:rPr>
              <a:t>(termináció)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96875" y="1474788"/>
            <a:ext cx="184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30000"/>
              </a:lnSpc>
            </a:pPr>
            <a:endParaRPr lang="hu-HU" sz="2400" b="1">
              <a:solidFill>
                <a:srgbClr val="000000"/>
              </a:solidFill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879475" y="1008063"/>
            <a:ext cx="7848600" cy="52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2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solidFill>
                  <a:srgbClr val="000000"/>
                </a:solidFill>
              </a:rPr>
              <a:t>A legtöbb </a:t>
            </a:r>
            <a:r>
              <a:rPr lang="hu-HU" sz="2400" dirty="0" err="1">
                <a:solidFill>
                  <a:srgbClr val="000000"/>
                </a:solidFill>
              </a:rPr>
              <a:t>eukarióta</a:t>
            </a:r>
            <a:r>
              <a:rPr lang="hu-HU" sz="2400" dirty="0">
                <a:solidFill>
                  <a:srgbClr val="000000"/>
                </a:solidFill>
              </a:rPr>
              <a:t> </a:t>
            </a:r>
            <a:r>
              <a:rPr lang="hu-HU" sz="2400" dirty="0" err="1">
                <a:solidFill>
                  <a:srgbClr val="000000"/>
                </a:solidFill>
              </a:rPr>
              <a:t>mRNS</a:t>
            </a:r>
            <a:r>
              <a:rPr lang="hu-HU" sz="2400" dirty="0">
                <a:solidFill>
                  <a:srgbClr val="000000"/>
                </a:solidFill>
              </a:rPr>
              <a:t> esetén az érett 3’ vég hasítással generálódik (tehát a transzkripció </a:t>
            </a:r>
            <a:r>
              <a:rPr lang="hu-HU" sz="2400" dirty="0" err="1">
                <a:solidFill>
                  <a:srgbClr val="000000"/>
                </a:solidFill>
              </a:rPr>
              <a:t>továbbmegy</a:t>
            </a:r>
            <a:r>
              <a:rPr lang="hu-HU" sz="2400" dirty="0">
                <a:solidFill>
                  <a:srgbClr val="000000"/>
                </a:solidFill>
              </a:rPr>
              <a:t>, mint az érett </a:t>
            </a:r>
            <a:r>
              <a:rPr lang="hu-HU" sz="2400" dirty="0" err="1">
                <a:solidFill>
                  <a:srgbClr val="000000"/>
                </a:solidFill>
              </a:rPr>
              <a:t>mRNS</a:t>
            </a:r>
            <a:r>
              <a:rPr lang="hu-HU" sz="2400" dirty="0">
                <a:solidFill>
                  <a:srgbClr val="000000"/>
                </a:solidFill>
              </a:rPr>
              <a:t> vége, és aztán levágódik a felesleges rész)</a:t>
            </a:r>
          </a:p>
          <a:p>
            <a:pPr>
              <a:lnSpc>
                <a:spcPct val="120000"/>
              </a:lnSpc>
            </a:pPr>
            <a:r>
              <a:rPr lang="hu-HU" sz="2400" dirty="0">
                <a:solidFill>
                  <a:srgbClr val="000000"/>
                </a:solidFill>
              </a:rPr>
              <a:t>A vágó enzim: 3’-végre specifikus </a:t>
            </a:r>
            <a:r>
              <a:rPr lang="hu-HU" sz="2400" dirty="0" err="1">
                <a:solidFill>
                  <a:srgbClr val="000000"/>
                </a:solidFill>
              </a:rPr>
              <a:t>endonukleáz</a:t>
            </a:r>
            <a:r>
              <a:rPr lang="hu-HU" sz="2400" dirty="0">
                <a:solidFill>
                  <a:srgbClr val="000000"/>
                </a:solidFill>
              </a:rPr>
              <a:t> (nem </a:t>
            </a:r>
            <a:r>
              <a:rPr lang="hu-HU" sz="2400" dirty="0" err="1">
                <a:solidFill>
                  <a:srgbClr val="000000"/>
                </a:solidFill>
              </a:rPr>
              <a:t>exonukleáz</a:t>
            </a:r>
            <a:r>
              <a:rPr lang="hu-HU" sz="2400" dirty="0">
                <a:solidFill>
                  <a:srgbClr val="000000"/>
                </a:solidFill>
              </a:rPr>
              <a:t>!!)</a:t>
            </a:r>
          </a:p>
          <a:p>
            <a:endParaRPr lang="hu-HU" sz="2400" dirty="0">
              <a:solidFill>
                <a:srgbClr val="000000"/>
              </a:solidFill>
            </a:endParaRPr>
          </a:p>
          <a:p>
            <a:r>
              <a:rPr lang="hu-HU" sz="2400" dirty="0">
                <a:solidFill>
                  <a:srgbClr val="000000"/>
                </a:solidFill>
              </a:rPr>
              <a:t>Vágás után következik a </a:t>
            </a:r>
            <a:r>
              <a:rPr lang="hu-HU" sz="2400" dirty="0" err="1">
                <a:solidFill>
                  <a:srgbClr val="000000"/>
                </a:solidFill>
              </a:rPr>
              <a:t>poliadeni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hu-HU" sz="2400" dirty="0" err="1">
                <a:solidFill>
                  <a:srgbClr val="000000"/>
                </a:solidFill>
              </a:rPr>
              <a:t>áció</a:t>
            </a:r>
            <a:r>
              <a:rPr lang="hu-HU" sz="2400" dirty="0">
                <a:solidFill>
                  <a:srgbClr val="000000"/>
                </a:solidFill>
              </a:rPr>
              <a:t> és az export a citoplazmába (</a:t>
            </a:r>
            <a:r>
              <a:rPr lang="hu-HU" sz="2400" dirty="0" err="1">
                <a:solidFill>
                  <a:srgbClr val="000000"/>
                </a:solidFill>
              </a:rPr>
              <a:t>mRNP</a:t>
            </a:r>
            <a:r>
              <a:rPr lang="hu-HU" sz="2400" dirty="0">
                <a:solidFill>
                  <a:srgbClr val="000000"/>
                </a:solidFill>
              </a:rPr>
              <a:t> formában – tehát az </a:t>
            </a:r>
            <a:r>
              <a:rPr lang="hu-HU" sz="2400" dirty="0" err="1">
                <a:solidFill>
                  <a:srgbClr val="000000"/>
                </a:solidFill>
              </a:rPr>
              <a:t>mRNS</a:t>
            </a:r>
            <a:r>
              <a:rPr lang="hu-HU" sz="2400" dirty="0">
                <a:solidFill>
                  <a:srgbClr val="000000"/>
                </a:solidFill>
              </a:rPr>
              <a:t> fehérjével komplexált formában </a:t>
            </a:r>
            <a:r>
              <a:rPr lang="hu-HU" sz="2400" dirty="0" err="1">
                <a:solidFill>
                  <a:srgbClr val="000000"/>
                </a:solidFill>
              </a:rPr>
              <a:t>exportálódik</a:t>
            </a:r>
            <a:r>
              <a:rPr lang="hu-HU" sz="2400" dirty="0">
                <a:solidFill>
                  <a:srgbClr val="000000"/>
                </a:solidFill>
              </a:rPr>
              <a:t> a sejtmagból a citoplazmába)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15975" y="407988"/>
            <a:ext cx="796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mRN</a:t>
            </a:r>
            <a:r>
              <a:rPr lang="hu-HU" sz="2800" b="1">
                <a:solidFill>
                  <a:srgbClr val="000000"/>
                </a:solidFill>
              </a:rPr>
              <a:t>S</a:t>
            </a:r>
            <a:r>
              <a:rPr lang="en-US" sz="2800" b="1">
                <a:solidFill>
                  <a:srgbClr val="000000"/>
                </a:solidFill>
              </a:rPr>
              <a:t> splicing – </a:t>
            </a:r>
            <a:r>
              <a:rPr lang="en-US" sz="2400" b="1">
                <a:solidFill>
                  <a:srgbClr val="000000"/>
                </a:solidFill>
              </a:rPr>
              <a:t>polyadenylation/3’ end formation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96875" y="1474788"/>
            <a:ext cx="184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30000"/>
              </a:lnSpc>
            </a:pPr>
            <a:endParaRPr lang="hu-HU" sz="2400" b="1">
              <a:solidFill>
                <a:srgbClr val="000000"/>
              </a:solidFill>
            </a:endParaRP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68388"/>
            <a:ext cx="4743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59288"/>
            <a:ext cx="4741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500563"/>
            <a:ext cx="32670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6" name="Group 13"/>
          <p:cNvGrpSpPr>
            <a:grpSpLocks/>
          </p:cNvGrpSpPr>
          <p:nvPr/>
        </p:nvGrpSpPr>
        <p:grpSpPr bwMode="auto">
          <a:xfrm>
            <a:off x="3721100" y="5934075"/>
            <a:ext cx="1955800" cy="171450"/>
            <a:chOff x="2344" y="3738"/>
            <a:chExt cx="1232" cy="108"/>
          </a:xfrm>
        </p:grpSpPr>
        <p:sp>
          <p:nvSpPr>
            <p:cNvPr id="63498" name="Line 11"/>
            <p:cNvSpPr>
              <a:spLocks noChangeShapeType="1"/>
            </p:cNvSpPr>
            <p:nvPr/>
          </p:nvSpPr>
          <p:spPr bwMode="auto">
            <a:xfrm>
              <a:off x="2346" y="3845"/>
              <a:ext cx="123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2"/>
            <p:cNvSpPr>
              <a:spLocks noChangeShapeType="1"/>
            </p:cNvSpPr>
            <p:nvPr/>
          </p:nvSpPr>
          <p:spPr bwMode="auto">
            <a:xfrm>
              <a:off x="2344" y="3738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" name="Text Box 14"/>
          <p:cNvSpPr txBox="1">
            <a:spLocks noChangeArrowheads="1"/>
          </p:cNvSpPr>
          <p:nvPr/>
        </p:nvSpPr>
        <p:spPr bwMode="auto">
          <a:xfrm>
            <a:off x="5486400" y="1227138"/>
            <a:ext cx="34258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hu-HU">
                <a:solidFill>
                  <a:srgbClr val="000000"/>
                </a:solidFill>
              </a:rPr>
              <a:t>Az mRNS </a:t>
            </a:r>
            <a:r>
              <a:rPr lang="en-US">
                <a:solidFill>
                  <a:srgbClr val="000000"/>
                </a:solidFill>
              </a:rPr>
              <a:t>3’ </a:t>
            </a:r>
            <a:r>
              <a:rPr lang="hu-HU">
                <a:solidFill>
                  <a:srgbClr val="000000"/>
                </a:solidFill>
              </a:rPr>
              <a:t>végének kialakítása emlősökben: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pol</a:t>
            </a:r>
            <a:r>
              <a:rPr lang="hu-HU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(A) s</a:t>
            </a:r>
            <a:r>
              <a:rPr lang="hu-HU">
                <a:solidFill>
                  <a:srgbClr val="000000"/>
                </a:solidFill>
              </a:rPr>
              <a:t>z</a:t>
            </a:r>
            <a:r>
              <a:rPr lang="en-US">
                <a:solidFill>
                  <a:srgbClr val="000000"/>
                </a:solidFill>
              </a:rPr>
              <a:t>ign</a:t>
            </a:r>
            <a:r>
              <a:rPr lang="hu-HU">
                <a:solidFill>
                  <a:srgbClr val="000000"/>
                </a:solidFill>
              </a:rPr>
              <a:t>á</a:t>
            </a:r>
            <a:r>
              <a:rPr lang="en-US">
                <a:solidFill>
                  <a:srgbClr val="000000"/>
                </a:solidFill>
              </a:rPr>
              <a:t>l AAUAAA</a:t>
            </a:r>
            <a:r>
              <a:rPr lang="hu-HU">
                <a:solidFill>
                  <a:srgbClr val="000000"/>
                </a:solidFill>
              </a:rPr>
              <a:t> kell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hu-HU">
                <a:solidFill>
                  <a:srgbClr val="000000"/>
                </a:solidFill>
              </a:rPr>
              <a:t>a vágás a CA dinukleotid után következik be</a:t>
            </a:r>
            <a:endParaRPr lang="en-US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hu-HU">
                <a:solidFill>
                  <a:srgbClr val="000000"/>
                </a:solidFill>
              </a:rPr>
              <a:t>a vágást katalizáló fehérje komplex hozzáköt a 3’ splice site fehérjéihez</a:t>
            </a:r>
            <a:endParaRPr lang="en-US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hu-HU">
                <a:solidFill>
                  <a:srgbClr val="000000"/>
                </a:solidFill>
              </a:rPr>
              <a:t>a poliA vég gyakran cirkularizálva épül rá az mRNS-re, a poliA-kötő fehérjék révén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4287"/>
            <a:ext cx="224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</a:rPr>
              <a:t>RN</a:t>
            </a:r>
            <a:r>
              <a:rPr lang="hu-HU" sz="2800" b="1" dirty="0">
                <a:solidFill>
                  <a:srgbClr val="000000"/>
                </a:solidFill>
              </a:rPr>
              <a:t>S</a:t>
            </a:r>
            <a:r>
              <a:rPr lang="en-US" sz="2800" b="1" dirty="0">
                <a:solidFill>
                  <a:srgbClr val="000000"/>
                </a:solidFill>
              </a:rPr>
              <a:t> export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98525" y="1182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 sz="2000">
              <a:solidFill>
                <a:srgbClr val="000000"/>
              </a:solidFill>
            </a:endParaRP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5213"/>
            <a:ext cx="43116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61950" y="812802"/>
            <a:ext cx="83312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 dirty="0" err="1">
                <a:solidFill>
                  <a:srgbClr val="009900"/>
                </a:solidFill>
              </a:rPr>
              <a:t>mRNP</a:t>
            </a:r>
            <a:r>
              <a:rPr lang="en-US" b="1" dirty="0">
                <a:solidFill>
                  <a:srgbClr val="009900"/>
                </a:solidFill>
              </a:rPr>
              <a:t> export </a:t>
            </a:r>
            <a:r>
              <a:rPr lang="hu-HU" b="1" dirty="0">
                <a:solidFill>
                  <a:srgbClr val="009900"/>
                </a:solidFill>
              </a:rPr>
              <a:t>a sejtmagból</a:t>
            </a:r>
            <a:r>
              <a:rPr lang="en-US" b="1" dirty="0">
                <a:solidFill>
                  <a:srgbClr val="009900"/>
                </a:solidFill>
              </a:rPr>
              <a:t>:</a:t>
            </a:r>
          </a:p>
          <a:p>
            <a:r>
              <a:rPr lang="hu-HU" dirty="0" err="1">
                <a:solidFill>
                  <a:srgbClr val="000000"/>
                </a:solidFill>
              </a:rPr>
              <a:t>Adaptor</a:t>
            </a:r>
            <a:r>
              <a:rPr lang="hu-HU" dirty="0">
                <a:solidFill>
                  <a:srgbClr val="000000"/>
                </a:solidFill>
              </a:rPr>
              <a:t> fehérjék révén történik</a:t>
            </a:r>
          </a:p>
          <a:p>
            <a:r>
              <a:rPr lang="hu-HU" dirty="0">
                <a:solidFill>
                  <a:srgbClr val="000000"/>
                </a:solidFill>
              </a:rPr>
              <a:t>a </a:t>
            </a:r>
            <a:r>
              <a:rPr lang="hu-HU" b="1" dirty="0">
                <a:solidFill>
                  <a:srgbClr val="C00000"/>
                </a:solidFill>
              </a:rPr>
              <a:t>nukleáris pórus komplexen (NPC</a:t>
            </a:r>
            <a:r>
              <a:rPr lang="hu-HU" dirty="0">
                <a:solidFill>
                  <a:srgbClr val="000000"/>
                </a:solidFill>
              </a:rPr>
              <a:t>)</a:t>
            </a:r>
          </a:p>
          <a:p>
            <a:r>
              <a:rPr lang="hu-HU" dirty="0">
                <a:solidFill>
                  <a:srgbClr val="000000"/>
                </a:solidFill>
              </a:rPr>
              <a:t>keresztül</a:t>
            </a:r>
          </a:p>
          <a:p>
            <a:r>
              <a:rPr lang="hu-HU" dirty="0">
                <a:solidFill>
                  <a:srgbClr val="000000"/>
                </a:solidFill>
              </a:rPr>
              <a:t>(erről </a:t>
            </a:r>
            <a:r>
              <a:rPr lang="en-US" dirty="0">
                <a:solidFill>
                  <a:srgbClr val="000000"/>
                </a:solidFill>
              </a:rPr>
              <a:t>volt</a:t>
            </a:r>
            <a:r>
              <a:rPr lang="hu-HU" dirty="0">
                <a:solidFill>
                  <a:srgbClr val="000000"/>
                </a:solidFill>
              </a:rPr>
              <a:t> szó a sejten belüli</a:t>
            </a:r>
          </a:p>
          <a:p>
            <a:r>
              <a:rPr lang="hu-HU" dirty="0">
                <a:solidFill>
                  <a:srgbClr val="000000"/>
                </a:solidFill>
              </a:rPr>
              <a:t>Transzport előadáson!)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3333CC"/>
                </a:solidFill>
              </a:rPr>
              <a:t>l</a:t>
            </a:r>
            <a:r>
              <a:rPr lang="hu-HU" dirty="0" err="1">
                <a:solidFill>
                  <a:srgbClr val="3333CC"/>
                </a:solidFill>
              </a:rPr>
              <a:t>okalizáció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mRN</a:t>
            </a:r>
            <a:r>
              <a:rPr lang="hu-HU" dirty="0">
                <a:solidFill>
                  <a:srgbClr val="000000"/>
                </a:solidFill>
              </a:rPr>
              <a:t>S transzláció: a fehérje felhasználási helyéhez közel lehet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Egymással kapcsolatba lépő fehérjék </a:t>
            </a:r>
            <a:r>
              <a:rPr lang="hu-HU" dirty="0" err="1">
                <a:solidFill>
                  <a:srgbClr val="000000"/>
                </a:solidFill>
              </a:rPr>
              <a:t>mRNS-ei</a:t>
            </a:r>
            <a:r>
              <a:rPr lang="hu-HU" dirty="0">
                <a:solidFill>
                  <a:srgbClr val="000000"/>
                </a:solidFill>
              </a:rPr>
              <a:t> egymáshoz közel </a:t>
            </a:r>
            <a:r>
              <a:rPr lang="hu-HU" dirty="0" err="1">
                <a:solidFill>
                  <a:srgbClr val="000000"/>
                </a:solidFill>
              </a:rPr>
              <a:t>transzlálódhatnak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3333CC"/>
                </a:solidFill>
              </a:rPr>
              <a:t>tran</a:t>
            </a:r>
            <a:r>
              <a:rPr lang="hu-HU" dirty="0" err="1">
                <a:solidFill>
                  <a:srgbClr val="3333CC"/>
                </a:solidFill>
              </a:rPr>
              <a:t>szláció</a:t>
            </a:r>
            <a:endParaRPr lang="en-US" dirty="0">
              <a:solidFill>
                <a:srgbClr val="3333CC"/>
              </a:solidFill>
            </a:endParaRPr>
          </a:p>
          <a:p>
            <a:pPr>
              <a:buFontTx/>
              <a:buChar char="-"/>
            </a:pPr>
            <a:r>
              <a:rPr lang="hu-HU" dirty="0">
                <a:solidFill>
                  <a:srgbClr val="000000"/>
                </a:solidFill>
              </a:rPr>
              <a:t>követheti rögvest 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citoplazmába érkezését</a:t>
            </a:r>
          </a:p>
          <a:p>
            <a:r>
              <a:rPr lang="hu-HU" dirty="0">
                <a:solidFill>
                  <a:srgbClr val="000000"/>
                </a:solidFill>
              </a:rPr>
              <a:t>VAGY</a:t>
            </a:r>
          </a:p>
          <a:p>
            <a:r>
              <a:rPr lang="hu-HU" dirty="0">
                <a:solidFill>
                  <a:srgbClr val="000000"/>
                </a:solidFill>
              </a:rPr>
              <a:t>- az </a:t>
            </a:r>
            <a:r>
              <a:rPr lang="hu-HU" dirty="0" err="1">
                <a:solidFill>
                  <a:srgbClr val="000000"/>
                </a:solidFill>
              </a:rPr>
              <a:t>mRNS-t</a:t>
            </a:r>
            <a:r>
              <a:rPr lang="hu-HU" dirty="0">
                <a:solidFill>
                  <a:srgbClr val="000000"/>
                </a:solidFill>
              </a:rPr>
              <a:t> tárolni lehet, amíg át nem íródik (</a:t>
            </a:r>
            <a:r>
              <a:rPr lang="hu-HU" dirty="0" err="1">
                <a:solidFill>
                  <a:srgbClr val="000000"/>
                </a:solidFill>
              </a:rPr>
              <a:t>P-body</a:t>
            </a:r>
            <a:r>
              <a:rPr lang="hu-HU" dirty="0">
                <a:solidFill>
                  <a:srgbClr val="000000"/>
                </a:solidFill>
              </a:rPr>
              <a:t>) – </a:t>
            </a:r>
            <a:r>
              <a:rPr lang="hu-HU" dirty="0" err="1">
                <a:solidFill>
                  <a:srgbClr val="000000"/>
                </a:solidFill>
              </a:rPr>
              <a:t>miRNS</a:t>
            </a:r>
            <a:r>
              <a:rPr lang="hu-HU" dirty="0">
                <a:solidFill>
                  <a:srgbClr val="000000"/>
                </a:solidFill>
              </a:rPr>
              <a:t> is ezt használta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3333CC"/>
                </a:solidFill>
              </a:rPr>
              <a:t>t</a:t>
            </a:r>
            <a:r>
              <a:rPr lang="en-US" dirty="0" err="1">
                <a:solidFill>
                  <a:srgbClr val="3333CC"/>
                </a:solidFill>
              </a:rPr>
              <a:t>urnover</a:t>
            </a:r>
            <a:r>
              <a:rPr lang="hu-HU" dirty="0">
                <a:solidFill>
                  <a:srgbClr val="3333CC"/>
                </a:solidFill>
              </a:rPr>
              <a:t> (ez is a </a:t>
            </a:r>
            <a:r>
              <a:rPr lang="hu-HU" dirty="0" err="1">
                <a:solidFill>
                  <a:srgbClr val="3333CC"/>
                </a:solidFill>
              </a:rPr>
              <a:t>P-body-ban</a:t>
            </a:r>
            <a:r>
              <a:rPr lang="hu-HU" dirty="0">
                <a:solidFill>
                  <a:srgbClr val="3333CC"/>
                </a:solidFill>
              </a:rPr>
              <a:t> történik)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nonsense-mediated decay</a:t>
            </a:r>
            <a:r>
              <a:rPr lang="hu-HU" dirty="0">
                <a:solidFill>
                  <a:srgbClr val="000000"/>
                </a:solidFill>
              </a:rPr>
              <a:t>: fontos, hogy a túl korai STOP </a:t>
            </a:r>
            <a:r>
              <a:rPr lang="hu-HU" dirty="0" err="1">
                <a:solidFill>
                  <a:srgbClr val="000000"/>
                </a:solidFill>
              </a:rPr>
              <a:t>kodonokat</a:t>
            </a:r>
            <a:r>
              <a:rPr lang="hu-HU" dirty="0">
                <a:solidFill>
                  <a:srgbClr val="000000"/>
                </a:solidFill>
              </a:rPr>
              <a:t> tartalmazó </a:t>
            </a:r>
            <a:r>
              <a:rPr lang="hu-HU" dirty="0" err="1">
                <a:solidFill>
                  <a:srgbClr val="000000"/>
                </a:solidFill>
              </a:rPr>
              <a:t>mRNS-eket</a:t>
            </a:r>
            <a:r>
              <a:rPr lang="hu-HU" dirty="0">
                <a:solidFill>
                  <a:srgbClr val="000000"/>
                </a:solidFill>
              </a:rPr>
              <a:t> lebontja az </a:t>
            </a:r>
            <a:r>
              <a:rPr lang="hu-HU" dirty="0" err="1">
                <a:solidFill>
                  <a:srgbClr val="000000"/>
                </a:solidFill>
              </a:rPr>
              <a:t>eukarióta</a:t>
            </a:r>
            <a:r>
              <a:rPr lang="hu-HU" dirty="0">
                <a:solidFill>
                  <a:srgbClr val="000000"/>
                </a:solidFill>
              </a:rPr>
              <a:t> sejt (mert az a „feltevés”, hogy ezeknél mutáció történt. </a:t>
            </a:r>
            <a:r>
              <a:rPr lang="hu-HU" b="1" dirty="0">
                <a:solidFill>
                  <a:srgbClr val="C00000"/>
                </a:solidFill>
              </a:rPr>
              <a:t>Gondolkodjunk: mi alapján lehet egy STOP </a:t>
            </a:r>
            <a:r>
              <a:rPr lang="hu-HU" b="1" dirty="0" err="1">
                <a:solidFill>
                  <a:srgbClr val="C00000"/>
                </a:solidFill>
              </a:rPr>
              <a:t>kodonról</a:t>
            </a:r>
            <a:r>
              <a:rPr lang="hu-HU" b="1" dirty="0">
                <a:solidFill>
                  <a:srgbClr val="C00000"/>
                </a:solidFill>
              </a:rPr>
              <a:t> eldönteni, hogy „túl korai”???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4518" name="Line 10"/>
          <p:cNvSpPr>
            <a:spLocks noChangeShapeType="1"/>
          </p:cNvSpPr>
          <p:nvPr/>
        </p:nvSpPr>
        <p:spPr bwMode="auto">
          <a:xfrm>
            <a:off x="127000" y="6858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9" name="Egyenes összekötő nyíllal 7"/>
          <p:cNvCxnSpPr>
            <a:cxnSpLocks noChangeShapeType="1"/>
          </p:cNvCxnSpPr>
          <p:nvPr/>
        </p:nvCxnSpPr>
        <p:spPr bwMode="auto">
          <a:xfrm>
            <a:off x="3886200" y="1905000"/>
            <a:ext cx="1219200" cy="6096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stealth" w="lg" len="lg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427038"/>
            <a:ext cx="445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/>
              <a:t>RN</a:t>
            </a:r>
            <a:r>
              <a:rPr lang="hu-HU" sz="2800" b="1"/>
              <a:t>S</a:t>
            </a:r>
            <a:r>
              <a:rPr lang="en-US" sz="2800" b="1"/>
              <a:t> </a:t>
            </a:r>
            <a:r>
              <a:rPr lang="hu-HU" sz="2800" b="1"/>
              <a:t>tárolás és </a:t>
            </a:r>
            <a:r>
              <a:rPr lang="en-US" sz="2800" b="1"/>
              <a:t>turnover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88988" y="1039813"/>
            <a:ext cx="823118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800" dirty="0" err="1"/>
              <a:t>P-testecskék</a:t>
            </a:r>
            <a:endParaRPr lang="hu-HU" sz="2800" dirty="0"/>
          </a:p>
          <a:p>
            <a:r>
              <a:rPr lang="hu-HU" sz="2800" dirty="0" err="1"/>
              <a:t>P-bodies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u-HU" dirty="0"/>
              <a:t>Ezeken belül levágódhat</a:t>
            </a:r>
          </a:p>
          <a:p>
            <a:r>
              <a:rPr lang="hu-HU" dirty="0"/>
              <a:t>az </a:t>
            </a:r>
            <a:r>
              <a:rPr lang="hu-HU" dirty="0" err="1"/>
              <a:t>mRNS-ről</a:t>
            </a:r>
            <a:r>
              <a:rPr lang="hu-HU" dirty="0"/>
              <a:t> </a:t>
            </a:r>
          </a:p>
          <a:p>
            <a:r>
              <a:rPr lang="hu-HU" dirty="0"/>
              <a:t>a </a:t>
            </a:r>
            <a:r>
              <a:rPr lang="hu-HU" dirty="0" err="1"/>
              <a:t>poliA</a:t>
            </a:r>
            <a:r>
              <a:rPr lang="hu-HU" dirty="0"/>
              <a:t> vég </a:t>
            </a:r>
            <a:r>
              <a:rPr lang="hu-HU" dirty="0" err="1"/>
              <a:t>ill</a:t>
            </a:r>
            <a:r>
              <a:rPr lang="hu-HU" dirty="0"/>
              <a:t> a 5’</a:t>
            </a:r>
            <a:r>
              <a:rPr lang="hu-HU" dirty="0" err="1"/>
              <a:t>-sapka</a:t>
            </a:r>
            <a:endParaRPr lang="hu-HU" dirty="0"/>
          </a:p>
          <a:p>
            <a:r>
              <a:rPr lang="hu-HU" b="1" dirty="0">
                <a:solidFill>
                  <a:srgbClr val="C00000"/>
                </a:solidFill>
              </a:rPr>
              <a:t>DECAPPING!</a:t>
            </a:r>
          </a:p>
          <a:p>
            <a:r>
              <a:rPr lang="hu-HU" b="1" dirty="0">
                <a:solidFill>
                  <a:srgbClr val="C00000"/>
                </a:solidFill>
              </a:rPr>
              <a:t>DEADENYLATION!</a:t>
            </a:r>
          </a:p>
          <a:p>
            <a:endParaRPr lang="hu-HU" dirty="0"/>
          </a:p>
          <a:p>
            <a:r>
              <a:rPr lang="hu-HU" dirty="0"/>
              <a:t>Ezután a lebomlás elősegített</a:t>
            </a:r>
          </a:p>
          <a:p>
            <a:endParaRPr lang="hu-HU" dirty="0"/>
          </a:p>
          <a:p>
            <a:r>
              <a:rPr lang="hu-HU" dirty="0" err="1"/>
              <a:t>miRNS</a:t>
            </a:r>
            <a:r>
              <a:rPr lang="hu-HU" dirty="0"/>
              <a:t> is ide </a:t>
            </a:r>
          </a:p>
          <a:p>
            <a:r>
              <a:rPr lang="en-US" dirty="0"/>
              <a:t>k</a:t>
            </a:r>
            <a:r>
              <a:rPr lang="hu-HU" dirty="0" err="1"/>
              <a:t>erülhet</a:t>
            </a:r>
            <a:r>
              <a:rPr lang="hu-HU" dirty="0"/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4926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876300" y="347663"/>
            <a:ext cx="604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800" b="1"/>
              <a:t>RNS-formáló RNSk és komplexek</a:t>
            </a:r>
            <a:endParaRPr lang="en-US" sz="2400" b="1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0" y="1095375"/>
            <a:ext cx="9144000" cy="560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</a:rPr>
              <a:t>rRN</a:t>
            </a:r>
            <a:r>
              <a:rPr lang="hu-HU" sz="2000" b="1">
                <a:solidFill>
                  <a:schemeClr val="accent2"/>
                </a:solidFill>
              </a:rPr>
              <a:t>S</a:t>
            </a:r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snoRN</a:t>
            </a:r>
            <a:r>
              <a:rPr lang="hu-HU" sz="2000" b="1">
                <a:solidFill>
                  <a:srgbClr val="008000"/>
                </a:solidFill>
              </a:rPr>
              <a:t>Sk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hu-HU" sz="2000"/>
              <a:t>fehérjékkel komplexálnak, nukleotidokat módosítanak</a:t>
            </a:r>
            <a:endParaRPr lang="en-US" sz="2000"/>
          </a:p>
          <a:p>
            <a:r>
              <a:rPr lang="en-US" sz="2000"/>
              <a:t>		</a:t>
            </a:r>
          </a:p>
          <a:p>
            <a:r>
              <a:rPr lang="en-US" sz="2000" b="1">
                <a:solidFill>
                  <a:schemeClr val="accent2"/>
                </a:solidFill>
              </a:rPr>
              <a:t>tRN</a:t>
            </a:r>
            <a:r>
              <a:rPr lang="hu-HU" sz="2000" b="1">
                <a:solidFill>
                  <a:schemeClr val="accent2"/>
                </a:solidFill>
              </a:rPr>
              <a:t>S</a:t>
            </a:r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RN</a:t>
            </a:r>
            <a:r>
              <a:rPr lang="hu-HU" sz="2000" b="1">
                <a:solidFill>
                  <a:srgbClr val="008000"/>
                </a:solidFill>
              </a:rPr>
              <a:t>áz</a:t>
            </a:r>
            <a:r>
              <a:rPr lang="en-US" sz="2000" b="1">
                <a:solidFill>
                  <a:srgbClr val="008000"/>
                </a:solidFill>
              </a:rPr>
              <a:t> P</a:t>
            </a:r>
            <a:r>
              <a:rPr lang="en-US" sz="2000"/>
              <a:t> 	</a:t>
            </a:r>
            <a:r>
              <a:rPr lang="hu-HU" sz="2000"/>
              <a:t>fehérje + RNS</a:t>
            </a:r>
            <a:endParaRPr lang="en-US" sz="2000"/>
          </a:p>
          <a:p>
            <a:r>
              <a:rPr lang="en-US" sz="2000" b="1">
                <a:solidFill>
                  <a:srgbClr val="008000"/>
                </a:solidFill>
              </a:rPr>
              <a:t>snoRN</a:t>
            </a:r>
            <a:r>
              <a:rPr lang="hu-HU" sz="2000" b="1">
                <a:solidFill>
                  <a:srgbClr val="008000"/>
                </a:solidFill>
              </a:rPr>
              <a:t>Sk</a:t>
            </a:r>
            <a:r>
              <a:rPr lang="en-US" sz="2000" b="1">
                <a:solidFill>
                  <a:srgbClr val="008000"/>
                </a:solidFill>
              </a:rPr>
              <a:t>	</a:t>
            </a:r>
            <a:r>
              <a:rPr lang="hu-HU" sz="2000"/>
              <a:t> fehérjékkel komplexálnak, nukleotidokat módosítanak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mRNA</a:t>
            </a:r>
          </a:p>
          <a:p>
            <a:r>
              <a:rPr lang="en-US" sz="2000" b="1">
                <a:solidFill>
                  <a:srgbClr val="008000"/>
                </a:solidFill>
              </a:rPr>
              <a:t>snRNAs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en-US" sz="2000"/>
              <a:t>U1,2,4,5,6 </a:t>
            </a:r>
            <a:r>
              <a:rPr lang="hu-HU" sz="2000">
                <a:sym typeface="Wingdings" panose="05000000000000000000" pitchFamily="2" charset="2"/>
              </a:rPr>
              <a:t> </a:t>
            </a:r>
            <a:r>
              <a:rPr lang="en-US" sz="2000"/>
              <a:t>splice</a:t>
            </a:r>
            <a:r>
              <a:rPr lang="hu-HU" sz="2000"/>
              <a:t>-szo</a:t>
            </a:r>
            <a:r>
              <a:rPr lang="en-US" sz="2000"/>
              <a:t>s</a:t>
            </a:r>
            <a:r>
              <a:rPr lang="hu-HU" sz="2000"/>
              <a:t>zómák (sok fehérjével)</a:t>
            </a:r>
            <a:endParaRPr lang="en-US" sz="2000"/>
          </a:p>
          <a:p>
            <a:r>
              <a:rPr lang="en-US" sz="2000" b="1">
                <a:solidFill>
                  <a:srgbClr val="008000"/>
                </a:solidFill>
              </a:rPr>
              <a:t>gRNAs	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en-US" sz="2000"/>
              <a:t>RN</a:t>
            </a:r>
            <a:r>
              <a:rPr lang="hu-HU" sz="2000"/>
              <a:t>S</a:t>
            </a:r>
            <a:r>
              <a:rPr lang="en-US" sz="2000"/>
              <a:t> edit</a:t>
            </a:r>
            <a:r>
              <a:rPr lang="hu-HU" sz="2000"/>
              <a:t>áláshoz szekvencia info</a:t>
            </a:r>
            <a:endParaRPr lang="en-US" sz="2000"/>
          </a:p>
          <a:p>
            <a:endParaRPr lang="en-US" sz="2000"/>
          </a:p>
          <a:p>
            <a:r>
              <a:rPr lang="en-US" sz="2000" b="1">
                <a:solidFill>
                  <a:srgbClr val="008000"/>
                </a:solidFill>
              </a:rPr>
              <a:t>miRNAs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hu-HU" sz="2000"/>
              <a:t>génexpr szabályozás</a:t>
            </a:r>
            <a:endParaRPr lang="en-US" sz="2000"/>
          </a:p>
          <a:p>
            <a:r>
              <a:rPr lang="en-US" sz="2000" b="1">
                <a:solidFill>
                  <a:srgbClr val="008000"/>
                </a:solidFill>
              </a:rPr>
              <a:t>siRNAs</a:t>
            </a:r>
            <a:r>
              <a:rPr lang="en-US" sz="2000">
                <a:solidFill>
                  <a:srgbClr val="008000"/>
                </a:solidFill>
              </a:rPr>
              <a:t>		</a:t>
            </a:r>
            <a:r>
              <a:rPr lang="hu-HU" sz="2000"/>
              <a:t> génexpr szabályozás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/>
              <a:t>sno, small nucleolar</a:t>
            </a:r>
          </a:p>
          <a:p>
            <a:r>
              <a:rPr lang="en-US"/>
              <a:t>sn, small nuclear</a:t>
            </a:r>
            <a:r>
              <a:rPr lang="en-US" sz="2000"/>
              <a:t>					</a:t>
            </a:r>
          </a:p>
          <a:p>
            <a:endParaRPr lang="en-US" sz="2000"/>
          </a:p>
        </p:txBody>
      </p:sp>
      <p:sp>
        <p:nvSpPr>
          <p:cNvPr id="66564" name="Line 6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866775" y="1095375"/>
            <a:ext cx="8277225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hu-HU" sz="2000" dirty="0"/>
              <a:t>Bázispárosodás: a HELY meghatározása, ahol a folyamat történik</a:t>
            </a:r>
          </a:p>
          <a:p>
            <a:r>
              <a:rPr lang="hu-HU" sz="2000" dirty="0"/>
              <a:t>(itt jól ki lehet használni, hogy mind a felismerendő, mind a felismerő szakasz nukleinsav!!)</a:t>
            </a:r>
          </a:p>
          <a:p>
            <a:endParaRPr lang="en-US" sz="2000" dirty="0"/>
          </a:p>
          <a:p>
            <a:r>
              <a:rPr lang="hu-HU" sz="2000" dirty="0"/>
              <a:t>Katalízis: vagy kapcsolt fehérje vagy az RNS maga</a:t>
            </a:r>
            <a:endParaRPr lang="en-US" sz="2000" dirty="0"/>
          </a:p>
          <a:p>
            <a:endParaRPr lang="en-US" sz="2000" dirty="0"/>
          </a:p>
          <a:p>
            <a:r>
              <a:rPr lang="hu-HU" b="1" dirty="0">
                <a:solidFill>
                  <a:srgbClr val="C80028"/>
                </a:solidFill>
              </a:rPr>
              <a:t>FONTOS!</a:t>
            </a:r>
            <a:endParaRPr lang="en-US" b="1" dirty="0">
              <a:solidFill>
                <a:srgbClr val="C80028"/>
              </a:solidFill>
            </a:endParaRPr>
          </a:p>
          <a:p>
            <a:r>
              <a:rPr lang="hu-HU" sz="2000" dirty="0"/>
              <a:t>némely</a:t>
            </a:r>
            <a:r>
              <a:rPr lang="en-US" sz="2000" dirty="0"/>
              <a:t> RN</a:t>
            </a:r>
            <a:r>
              <a:rPr lang="hu-HU" sz="2000" dirty="0" err="1"/>
              <a:t>Sk</a:t>
            </a:r>
            <a:r>
              <a:rPr lang="en-US" sz="2000" dirty="0"/>
              <a:t>—</a:t>
            </a:r>
            <a:r>
              <a:rPr lang="en-US" sz="2000" dirty="0" err="1"/>
              <a:t>riboz</a:t>
            </a:r>
            <a:r>
              <a:rPr lang="hu-HU" sz="2000" dirty="0" err="1"/>
              <a:t>imek</a:t>
            </a:r>
            <a:r>
              <a:rPr lang="hu-HU" sz="2000" dirty="0"/>
              <a:t>: önmaguk enzimek</a:t>
            </a:r>
          </a:p>
          <a:p>
            <a:endParaRPr lang="hu-HU" sz="2000" dirty="0"/>
          </a:p>
          <a:p>
            <a:r>
              <a:rPr lang="hu-HU" sz="2000" dirty="0"/>
              <a:t>PÉLDÁK</a:t>
            </a:r>
            <a:endParaRPr lang="en-US" sz="2000" dirty="0"/>
          </a:p>
          <a:p>
            <a:r>
              <a:rPr lang="en-US" sz="2000" dirty="0"/>
              <a:t>	self-splicing intron </a:t>
            </a:r>
            <a:r>
              <a:rPr lang="en-US" sz="2000" i="1" dirty="0" err="1"/>
              <a:t>Tetrahymena</a:t>
            </a:r>
            <a:r>
              <a:rPr lang="en-US" sz="2000" dirty="0"/>
              <a:t> </a:t>
            </a:r>
            <a:r>
              <a:rPr lang="en-US" sz="2000" dirty="0" err="1"/>
              <a:t>rRN</a:t>
            </a:r>
            <a:r>
              <a:rPr lang="hu-HU" sz="2000" dirty="0"/>
              <a:t>S</a:t>
            </a:r>
            <a:endParaRPr lang="en-US" sz="2000" dirty="0"/>
          </a:p>
          <a:p>
            <a:r>
              <a:rPr lang="en-US" sz="2000" dirty="0"/>
              <a:t>	‘hammerhead’ </a:t>
            </a:r>
            <a:r>
              <a:rPr lang="en-US" sz="2000" dirty="0" err="1"/>
              <a:t>riboz</a:t>
            </a:r>
            <a:r>
              <a:rPr lang="hu-HU" sz="2000" dirty="0" err="1"/>
              <a:t>imek</a:t>
            </a:r>
            <a:r>
              <a:rPr lang="hu-HU" sz="2000" dirty="0"/>
              <a:t>: önmagukat hasítják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snRN</a:t>
            </a:r>
            <a:r>
              <a:rPr lang="hu-HU" sz="2000" dirty="0" err="1"/>
              <a:t>Sk</a:t>
            </a:r>
            <a:r>
              <a:rPr lang="hu-HU" sz="2000" dirty="0"/>
              <a:t>: </a:t>
            </a:r>
            <a:r>
              <a:rPr lang="hu-HU" sz="2000" dirty="0" err="1"/>
              <a:t>splicingban</a:t>
            </a:r>
            <a:r>
              <a:rPr lang="hu-HU" sz="2000" dirty="0"/>
              <a:t> katalitikus aktivitás</a:t>
            </a:r>
            <a:endParaRPr lang="en-US" sz="2000" dirty="0"/>
          </a:p>
          <a:p>
            <a:r>
              <a:rPr lang="en-US" sz="2000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876300" y="347663"/>
            <a:ext cx="747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800" b="1"/>
              <a:t>RNSk RNS-formáló (processzáló) funkciói</a:t>
            </a:r>
            <a:endParaRPr lang="en-US" sz="2400" b="1"/>
          </a:p>
        </p:txBody>
      </p:sp>
      <p:sp>
        <p:nvSpPr>
          <p:cNvPr id="5" name="Szövegdoboz 4"/>
          <p:cNvSpPr txBox="1"/>
          <p:nvPr/>
        </p:nvSpPr>
        <p:spPr>
          <a:xfrm flipH="1">
            <a:off x="838200" y="6212215"/>
            <a:ext cx="81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C00000"/>
                </a:solidFill>
              </a:rPr>
              <a:t>Leitmotif</a:t>
            </a:r>
            <a:r>
              <a:rPr lang="hu-HU" sz="2800" b="1" dirty="0">
                <a:solidFill>
                  <a:srgbClr val="C00000"/>
                </a:solidFill>
              </a:rPr>
              <a:t> - RNS katalitikus aktivitás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28675" y="384175"/>
            <a:ext cx="343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/>
              <a:t>rRN</a:t>
            </a:r>
            <a:r>
              <a:rPr lang="hu-HU" sz="2800" b="1"/>
              <a:t>S</a:t>
            </a:r>
            <a:r>
              <a:rPr lang="en-US" sz="2800" b="1"/>
              <a:t> proces</a:t>
            </a:r>
            <a:r>
              <a:rPr lang="hu-HU" sz="2800" b="1"/>
              <a:t>szálás</a:t>
            </a:r>
            <a:endParaRPr lang="en-US" sz="2400" b="1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8525" y="1152525"/>
            <a:ext cx="790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000" b="1">
                <a:solidFill>
                  <a:schemeClr val="accent2"/>
                </a:solidFill>
              </a:rPr>
              <a:t>Hasítás</a:t>
            </a:r>
            <a:r>
              <a:rPr lang="en-US" sz="2000" b="1">
                <a:solidFill>
                  <a:schemeClr val="accent2"/>
                </a:solidFill>
              </a:rPr>
              <a:t>:</a:t>
            </a:r>
            <a:r>
              <a:rPr lang="en-US" sz="2000"/>
              <a:t>	Pre-rRN</a:t>
            </a:r>
            <a:r>
              <a:rPr lang="hu-HU" sz="2000"/>
              <a:t>S</a:t>
            </a:r>
            <a:r>
              <a:rPr lang="en-US" sz="2000"/>
              <a:t> </a:t>
            </a:r>
            <a:r>
              <a:rPr lang="hu-HU" sz="2000">
                <a:sym typeface="Wingdings" panose="05000000000000000000" pitchFamily="2" charset="2"/>
              </a:rPr>
              <a:t></a:t>
            </a:r>
            <a:r>
              <a:rPr lang="en-US" sz="2000" b="1">
                <a:solidFill>
                  <a:srgbClr val="009900"/>
                </a:solidFill>
              </a:rPr>
              <a:t>18S, 5.8S, 28S rRN</a:t>
            </a:r>
            <a:r>
              <a:rPr lang="hu-HU" sz="2000" b="1">
                <a:solidFill>
                  <a:srgbClr val="009900"/>
                </a:solidFill>
              </a:rPr>
              <a:t>Sk</a:t>
            </a:r>
            <a:r>
              <a:rPr lang="en-US" sz="2000"/>
              <a:t>;</a:t>
            </a:r>
          </a:p>
          <a:p>
            <a:r>
              <a:rPr lang="en-US" sz="2000"/>
              <a:t>		</a:t>
            </a:r>
            <a:r>
              <a:rPr lang="hu-HU" sz="2000"/>
              <a:t>minden fajban pontosan meghatározott helyeken 		kell darabolni a pre-rRNS-t</a:t>
            </a:r>
            <a:endParaRPr lang="en-US" sz="2000"/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 flipV="1">
            <a:off x="736600" y="2720975"/>
            <a:ext cx="76215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2251075" y="2514600"/>
            <a:ext cx="1260475" cy="1984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>
              <a:solidFill>
                <a:srgbClr val="6600FF"/>
              </a:solidFill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4724400" y="2508250"/>
            <a:ext cx="2478088" cy="206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4083050" y="2497138"/>
            <a:ext cx="90488" cy="2159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16" name="Text Box 44"/>
          <p:cNvSpPr txBox="1">
            <a:spLocks noChangeArrowheads="1"/>
          </p:cNvSpPr>
          <p:nvPr/>
        </p:nvSpPr>
        <p:spPr bwMode="auto">
          <a:xfrm>
            <a:off x="1570038" y="23764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17" name="Text Box 45"/>
          <p:cNvSpPr txBox="1">
            <a:spLocks noChangeArrowheads="1"/>
          </p:cNvSpPr>
          <p:nvPr/>
        </p:nvSpPr>
        <p:spPr bwMode="auto">
          <a:xfrm>
            <a:off x="3446463" y="24241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ITS1</a:t>
            </a:r>
          </a:p>
        </p:txBody>
      </p:sp>
      <p:sp>
        <p:nvSpPr>
          <p:cNvPr id="68618" name="Text Box 47"/>
          <p:cNvSpPr txBox="1">
            <a:spLocks noChangeArrowheads="1"/>
          </p:cNvSpPr>
          <p:nvPr/>
        </p:nvSpPr>
        <p:spPr bwMode="auto">
          <a:xfrm>
            <a:off x="4122738" y="24145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ITS2</a:t>
            </a:r>
          </a:p>
        </p:txBody>
      </p:sp>
      <p:sp>
        <p:nvSpPr>
          <p:cNvPr id="68619" name="Text Box 48"/>
          <p:cNvSpPr txBox="1">
            <a:spLocks noChangeArrowheads="1"/>
          </p:cNvSpPr>
          <p:nvPr/>
        </p:nvSpPr>
        <p:spPr bwMode="auto">
          <a:xfrm>
            <a:off x="7285038" y="23479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20" name="Line 49"/>
          <p:cNvSpPr>
            <a:spLocks noChangeShapeType="1"/>
          </p:cNvSpPr>
          <p:nvPr/>
        </p:nvSpPr>
        <p:spPr bwMode="auto">
          <a:xfrm flipH="1">
            <a:off x="271463" y="2720975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50"/>
          <p:cNvSpPr>
            <a:spLocks noChangeShapeType="1"/>
          </p:cNvSpPr>
          <p:nvPr/>
        </p:nvSpPr>
        <p:spPr bwMode="auto">
          <a:xfrm flipH="1" flipV="1">
            <a:off x="8367713" y="2720975"/>
            <a:ext cx="62865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Text Box 52"/>
          <p:cNvSpPr txBox="1">
            <a:spLocks noChangeArrowheads="1"/>
          </p:cNvSpPr>
          <p:nvPr/>
        </p:nvSpPr>
        <p:spPr bwMode="auto">
          <a:xfrm>
            <a:off x="2532063" y="214788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18S</a:t>
            </a:r>
          </a:p>
        </p:txBody>
      </p:sp>
      <p:sp>
        <p:nvSpPr>
          <p:cNvPr id="68623" name="Text Box 53"/>
          <p:cNvSpPr txBox="1">
            <a:spLocks noChangeArrowheads="1"/>
          </p:cNvSpPr>
          <p:nvPr/>
        </p:nvSpPr>
        <p:spPr bwMode="auto">
          <a:xfrm>
            <a:off x="3827463" y="21193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5.8S</a:t>
            </a:r>
          </a:p>
        </p:txBody>
      </p:sp>
      <p:sp>
        <p:nvSpPr>
          <p:cNvPr id="68624" name="Text Box 54"/>
          <p:cNvSpPr txBox="1">
            <a:spLocks noChangeArrowheads="1"/>
          </p:cNvSpPr>
          <p:nvPr/>
        </p:nvSpPr>
        <p:spPr bwMode="auto">
          <a:xfrm>
            <a:off x="5703888" y="21383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28S</a:t>
            </a:r>
          </a:p>
        </p:txBody>
      </p:sp>
      <p:sp>
        <p:nvSpPr>
          <p:cNvPr id="68625" name="Line 57"/>
          <p:cNvSpPr>
            <a:spLocks noChangeShapeType="1"/>
          </p:cNvSpPr>
          <p:nvPr/>
        </p:nvSpPr>
        <p:spPr bwMode="auto">
          <a:xfrm flipV="1">
            <a:off x="746125" y="4283075"/>
            <a:ext cx="76215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Rectangle 58"/>
          <p:cNvSpPr>
            <a:spLocks noChangeArrowheads="1"/>
          </p:cNvSpPr>
          <p:nvPr/>
        </p:nvSpPr>
        <p:spPr bwMode="auto">
          <a:xfrm>
            <a:off x="2260600" y="4076700"/>
            <a:ext cx="1260475" cy="198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27" name="Rectangle 59"/>
          <p:cNvSpPr>
            <a:spLocks noChangeArrowheads="1"/>
          </p:cNvSpPr>
          <p:nvPr/>
        </p:nvSpPr>
        <p:spPr bwMode="auto">
          <a:xfrm>
            <a:off x="4733925" y="4070350"/>
            <a:ext cx="2478088" cy="20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28" name="Rectangle 60"/>
          <p:cNvSpPr>
            <a:spLocks noChangeArrowheads="1"/>
          </p:cNvSpPr>
          <p:nvPr/>
        </p:nvSpPr>
        <p:spPr bwMode="auto">
          <a:xfrm>
            <a:off x="4092575" y="4059238"/>
            <a:ext cx="9048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29" name="Text Box 61"/>
          <p:cNvSpPr txBox="1">
            <a:spLocks noChangeArrowheads="1"/>
          </p:cNvSpPr>
          <p:nvPr/>
        </p:nvSpPr>
        <p:spPr bwMode="auto">
          <a:xfrm>
            <a:off x="1579563" y="39385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30" name="Text Box 62"/>
          <p:cNvSpPr txBox="1">
            <a:spLocks noChangeArrowheads="1"/>
          </p:cNvSpPr>
          <p:nvPr/>
        </p:nvSpPr>
        <p:spPr bwMode="auto">
          <a:xfrm>
            <a:off x="3465513" y="395763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ITS1</a:t>
            </a:r>
          </a:p>
        </p:txBody>
      </p:sp>
      <p:sp>
        <p:nvSpPr>
          <p:cNvPr id="68631" name="Text Box 63"/>
          <p:cNvSpPr txBox="1">
            <a:spLocks noChangeArrowheads="1"/>
          </p:cNvSpPr>
          <p:nvPr/>
        </p:nvSpPr>
        <p:spPr bwMode="auto">
          <a:xfrm>
            <a:off x="4122738" y="39481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ITS2</a:t>
            </a:r>
          </a:p>
        </p:txBody>
      </p:sp>
      <p:sp>
        <p:nvSpPr>
          <p:cNvPr id="68632" name="Text Box 64"/>
          <p:cNvSpPr txBox="1">
            <a:spLocks noChangeArrowheads="1"/>
          </p:cNvSpPr>
          <p:nvPr/>
        </p:nvSpPr>
        <p:spPr bwMode="auto">
          <a:xfrm>
            <a:off x="7294563" y="39100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33" name="Line 65"/>
          <p:cNvSpPr>
            <a:spLocks noChangeShapeType="1"/>
          </p:cNvSpPr>
          <p:nvPr/>
        </p:nvSpPr>
        <p:spPr bwMode="auto">
          <a:xfrm flipH="1">
            <a:off x="280988" y="4283075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4" name="Line 66"/>
          <p:cNvSpPr>
            <a:spLocks noChangeShapeType="1"/>
          </p:cNvSpPr>
          <p:nvPr/>
        </p:nvSpPr>
        <p:spPr bwMode="auto">
          <a:xfrm flipH="1" flipV="1">
            <a:off x="8377238" y="4283075"/>
            <a:ext cx="62865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67"/>
          <p:cNvSpPr txBox="1">
            <a:spLocks noChangeArrowheads="1"/>
          </p:cNvSpPr>
          <p:nvPr/>
        </p:nvSpPr>
        <p:spPr bwMode="auto">
          <a:xfrm>
            <a:off x="2541588" y="370998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18S</a:t>
            </a:r>
          </a:p>
        </p:txBody>
      </p:sp>
      <p:sp>
        <p:nvSpPr>
          <p:cNvPr id="68636" name="Text Box 68"/>
          <p:cNvSpPr txBox="1">
            <a:spLocks noChangeArrowheads="1"/>
          </p:cNvSpPr>
          <p:nvPr/>
        </p:nvSpPr>
        <p:spPr bwMode="auto">
          <a:xfrm>
            <a:off x="3836988" y="36814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5.8S</a:t>
            </a:r>
          </a:p>
        </p:txBody>
      </p:sp>
      <p:sp>
        <p:nvSpPr>
          <p:cNvPr id="68637" name="Text Box 69"/>
          <p:cNvSpPr txBox="1">
            <a:spLocks noChangeArrowheads="1"/>
          </p:cNvSpPr>
          <p:nvPr/>
        </p:nvSpPr>
        <p:spPr bwMode="auto">
          <a:xfrm>
            <a:off x="5713413" y="37004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28S</a:t>
            </a:r>
          </a:p>
        </p:txBody>
      </p:sp>
      <p:sp>
        <p:nvSpPr>
          <p:cNvPr id="68638" name="Line 71"/>
          <p:cNvSpPr>
            <a:spLocks noChangeShapeType="1"/>
          </p:cNvSpPr>
          <p:nvPr/>
        </p:nvSpPr>
        <p:spPr bwMode="auto">
          <a:xfrm flipV="1">
            <a:off x="746125" y="4968875"/>
            <a:ext cx="76215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9" name="Rectangle 72"/>
          <p:cNvSpPr>
            <a:spLocks noChangeArrowheads="1"/>
          </p:cNvSpPr>
          <p:nvPr/>
        </p:nvSpPr>
        <p:spPr bwMode="auto">
          <a:xfrm>
            <a:off x="2260600" y="4762500"/>
            <a:ext cx="1260475" cy="198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40" name="Rectangle 73"/>
          <p:cNvSpPr>
            <a:spLocks noChangeArrowheads="1"/>
          </p:cNvSpPr>
          <p:nvPr/>
        </p:nvSpPr>
        <p:spPr bwMode="auto">
          <a:xfrm>
            <a:off x="4733925" y="4756150"/>
            <a:ext cx="2478088" cy="20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41" name="Rectangle 74"/>
          <p:cNvSpPr>
            <a:spLocks noChangeArrowheads="1"/>
          </p:cNvSpPr>
          <p:nvPr/>
        </p:nvSpPr>
        <p:spPr bwMode="auto">
          <a:xfrm>
            <a:off x="4092575" y="4745038"/>
            <a:ext cx="9048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42" name="Text Box 75"/>
          <p:cNvSpPr txBox="1">
            <a:spLocks noChangeArrowheads="1"/>
          </p:cNvSpPr>
          <p:nvPr/>
        </p:nvSpPr>
        <p:spPr bwMode="auto">
          <a:xfrm>
            <a:off x="1579563" y="46243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43" name="Text Box 76"/>
          <p:cNvSpPr txBox="1">
            <a:spLocks noChangeArrowheads="1"/>
          </p:cNvSpPr>
          <p:nvPr/>
        </p:nvSpPr>
        <p:spPr bwMode="auto">
          <a:xfrm>
            <a:off x="3465513" y="464343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ITS1</a:t>
            </a:r>
          </a:p>
        </p:txBody>
      </p:sp>
      <p:sp>
        <p:nvSpPr>
          <p:cNvPr id="68644" name="Text Box 77"/>
          <p:cNvSpPr txBox="1">
            <a:spLocks noChangeArrowheads="1"/>
          </p:cNvSpPr>
          <p:nvPr/>
        </p:nvSpPr>
        <p:spPr bwMode="auto">
          <a:xfrm>
            <a:off x="4122738" y="46339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ITS2</a:t>
            </a:r>
          </a:p>
        </p:txBody>
      </p:sp>
      <p:sp>
        <p:nvSpPr>
          <p:cNvPr id="68645" name="Text Box 78"/>
          <p:cNvSpPr txBox="1">
            <a:spLocks noChangeArrowheads="1"/>
          </p:cNvSpPr>
          <p:nvPr/>
        </p:nvSpPr>
        <p:spPr bwMode="auto">
          <a:xfrm>
            <a:off x="7294563" y="45958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46" name="Line 79"/>
          <p:cNvSpPr>
            <a:spLocks noChangeShapeType="1"/>
          </p:cNvSpPr>
          <p:nvPr/>
        </p:nvSpPr>
        <p:spPr bwMode="auto">
          <a:xfrm flipH="1">
            <a:off x="280988" y="4968875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7" name="Line 80"/>
          <p:cNvSpPr>
            <a:spLocks noChangeShapeType="1"/>
          </p:cNvSpPr>
          <p:nvPr/>
        </p:nvSpPr>
        <p:spPr bwMode="auto">
          <a:xfrm flipH="1" flipV="1">
            <a:off x="8377238" y="4968875"/>
            <a:ext cx="62865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8" name="Text Box 81"/>
          <p:cNvSpPr txBox="1">
            <a:spLocks noChangeArrowheads="1"/>
          </p:cNvSpPr>
          <p:nvPr/>
        </p:nvSpPr>
        <p:spPr bwMode="auto">
          <a:xfrm>
            <a:off x="2541588" y="439578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18S</a:t>
            </a:r>
          </a:p>
        </p:txBody>
      </p:sp>
      <p:sp>
        <p:nvSpPr>
          <p:cNvPr id="68649" name="Text Box 82"/>
          <p:cNvSpPr txBox="1">
            <a:spLocks noChangeArrowheads="1"/>
          </p:cNvSpPr>
          <p:nvPr/>
        </p:nvSpPr>
        <p:spPr bwMode="auto">
          <a:xfrm>
            <a:off x="3836988" y="43672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5.8S</a:t>
            </a:r>
          </a:p>
        </p:txBody>
      </p:sp>
      <p:sp>
        <p:nvSpPr>
          <p:cNvPr id="68650" name="Text Box 83"/>
          <p:cNvSpPr txBox="1">
            <a:spLocks noChangeArrowheads="1"/>
          </p:cNvSpPr>
          <p:nvPr/>
        </p:nvSpPr>
        <p:spPr bwMode="auto">
          <a:xfrm>
            <a:off x="5713413" y="43862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28S</a:t>
            </a:r>
          </a:p>
        </p:txBody>
      </p:sp>
      <p:sp>
        <p:nvSpPr>
          <p:cNvPr id="68651" name="Line 85"/>
          <p:cNvSpPr>
            <a:spLocks noChangeShapeType="1"/>
          </p:cNvSpPr>
          <p:nvPr/>
        </p:nvSpPr>
        <p:spPr bwMode="auto">
          <a:xfrm flipV="1">
            <a:off x="746125" y="5726113"/>
            <a:ext cx="76215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2" name="Rectangle 86"/>
          <p:cNvSpPr>
            <a:spLocks noChangeArrowheads="1"/>
          </p:cNvSpPr>
          <p:nvPr/>
        </p:nvSpPr>
        <p:spPr bwMode="auto">
          <a:xfrm>
            <a:off x="2260600" y="5519738"/>
            <a:ext cx="1260475" cy="1984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53" name="Rectangle 87"/>
          <p:cNvSpPr>
            <a:spLocks noChangeArrowheads="1"/>
          </p:cNvSpPr>
          <p:nvPr/>
        </p:nvSpPr>
        <p:spPr bwMode="auto">
          <a:xfrm>
            <a:off x="4733925" y="5513388"/>
            <a:ext cx="2478088" cy="20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54" name="Rectangle 88"/>
          <p:cNvSpPr>
            <a:spLocks noChangeArrowheads="1"/>
          </p:cNvSpPr>
          <p:nvPr/>
        </p:nvSpPr>
        <p:spPr bwMode="auto">
          <a:xfrm>
            <a:off x="4092575" y="5502275"/>
            <a:ext cx="9048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55" name="Text Box 89"/>
          <p:cNvSpPr txBox="1">
            <a:spLocks noChangeArrowheads="1"/>
          </p:cNvSpPr>
          <p:nvPr/>
        </p:nvSpPr>
        <p:spPr bwMode="auto">
          <a:xfrm>
            <a:off x="1579563" y="538162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56" name="Text Box 90"/>
          <p:cNvSpPr txBox="1">
            <a:spLocks noChangeArrowheads="1"/>
          </p:cNvSpPr>
          <p:nvPr/>
        </p:nvSpPr>
        <p:spPr bwMode="auto">
          <a:xfrm>
            <a:off x="3465513" y="54006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ITS1</a:t>
            </a:r>
          </a:p>
        </p:txBody>
      </p:sp>
      <p:sp>
        <p:nvSpPr>
          <p:cNvPr id="68657" name="Text Box 91"/>
          <p:cNvSpPr txBox="1">
            <a:spLocks noChangeArrowheads="1"/>
          </p:cNvSpPr>
          <p:nvPr/>
        </p:nvSpPr>
        <p:spPr bwMode="auto">
          <a:xfrm>
            <a:off x="4122738" y="53911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ITS2</a:t>
            </a:r>
          </a:p>
        </p:txBody>
      </p:sp>
      <p:sp>
        <p:nvSpPr>
          <p:cNvPr id="68658" name="Text Box 92"/>
          <p:cNvSpPr txBox="1">
            <a:spLocks noChangeArrowheads="1"/>
          </p:cNvSpPr>
          <p:nvPr/>
        </p:nvSpPr>
        <p:spPr bwMode="auto">
          <a:xfrm>
            <a:off x="7294563" y="53530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59" name="Line 93"/>
          <p:cNvSpPr>
            <a:spLocks noChangeShapeType="1"/>
          </p:cNvSpPr>
          <p:nvPr/>
        </p:nvSpPr>
        <p:spPr bwMode="auto">
          <a:xfrm flipH="1">
            <a:off x="280988" y="5726113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94"/>
          <p:cNvSpPr>
            <a:spLocks noChangeShapeType="1"/>
          </p:cNvSpPr>
          <p:nvPr/>
        </p:nvSpPr>
        <p:spPr bwMode="auto">
          <a:xfrm flipH="1" flipV="1">
            <a:off x="8377238" y="5726113"/>
            <a:ext cx="628650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Text Box 95"/>
          <p:cNvSpPr txBox="1">
            <a:spLocks noChangeArrowheads="1"/>
          </p:cNvSpPr>
          <p:nvPr/>
        </p:nvSpPr>
        <p:spPr bwMode="auto">
          <a:xfrm>
            <a:off x="2541588" y="5153025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18S</a:t>
            </a:r>
          </a:p>
        </p:txBody>
      </p:sp>
      <p:sp>
        <p:nvSpPr>
          <p:cNvPr id="68662" name="Text Box 96"/>
          <p:cNvSpPr txBox="1">
            <a:spLocks noChangeArrowheads="1"/>
          </p:cNvSpPr>
          <p:nvPr/>
        </p:nvSpPr>
        <p:spPr bwMode="auto">
          <a:xfrm>
            <a:off x="3836988" y="51244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5.8S</a:t>
            </a:r>
          </a:p>
        </p:txBody>
      </p:sp>
      <p:sp>
        <p:nvSpPr>
          <p:cNvPr id="68663" name="Text Box 97"/>
          <p:cNvSpPr txBox="1">
            <a:spLocks noChangeArrowheads="1"/>
          </p:cNvSpPr>
          <p:nvPr/>
        </p:nvSpPr>
        <p:spPr bwMode="auto">
          <a:xfrm>
            <a:off x="5713413" y="51435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28S</a:t>
            </a:r>
          </a:p>
        </p:txBody>
      </p:sp>
      <p:sp>
        <p:nvSpPr>
          <p:cNvPr id="68664" name="Line 99"/>
          <p:cNvSpPr>
            <a:spLocks noChangeShapeType="1"/>
          </p:cNvSpPr>
          <p:nvPr/>
        </p:nvSpPr>
        <p:spPr bwMode="auto">
          <a:xfrm>
            <a:off x="3752850" y="4202113"/>
            <a:ext cx="4763" cy="1571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5" name="Rectangle 100"/>
          <p:cNvSpPr>
            <a:spLocks noChangeArrowheads="1"/>
          </p:cNvSpPr>
          <p:nvPr/>
        </p:nvSpPr>
        <p:spPr bwMode="auto">
          <a:xfrm>
            <a:off x="3533775" y="4702175"/>
            <a:ext cx="547688" cy="373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66" name="Rectangle 101"/>
          <p:cNvSpPr>
            <a:spLocks noChangeArrowheads="1"/>
          </p:cNvSpPr>
          <p:nvPr/>
        </p:nvSpPr>
        <p:spPr bwMode="auto">
          <a:xfrm>
            <a:off x="3533775" y="5456238"/>
            <a:ext cx="547688" cy="373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67" name="Line 102"/>
          <p:cNvSpPr>
            <a:spLocks noChangeShapeType="1"/>
          </p:cNvSpPr>
          <p:nvPr/>
        </p:nvSpPr>
        <p:spPr bwMode="auto">
          <a:xfrm>
            <a:off x="4424363" y="4924425"/>
            <a:ext cx="0" cy="123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8" name="Rectangle 103"/>
          <p:cNvSpPr>
            <a:spLocks noChangeArrowheads="1"/>
          </p:cNvSpPr>
          <p:nvPr/>
        </p:nvSpPr>
        <p:spPr bwMode="auto">
          <a:xfrm>
            <a:off x="4194175" y="5451475"/>
            <a:ext cx="530225" cy="423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69" name="Line 105"/>
          <p:cNvSpPr>
            <a:spLocks noChangeShapeType="1"/>
          </p:cNvSpPr>
          <p:nvPr/>
        </p:nvSpPr>
        <p:spPr bwMode="auto">
          <a:xfrm flipV="1">
            <a:off x="746125" y="3502025"/>
            <a:ext cx="76215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0" name="Rectangle 106"/>
          <p:cNvSpPr>
            <a:spLocks noChangeArrowheads="1"/>
          </p:cNvSpPr>
          <p:nvPr/>
        </p:nvSpPr>
        <p:spPr bwMode="auto">
          <a:xfrm>
            <a:off x="2260600" y="3295650"/>
            <a:ext cx="1260475" cy="198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71" name="Rectangle 107"/>
          <p:cNvSpPr>
            <a:spLocks noChangeArrowheads="1"/>
          </p:cNvSpPr>
          <p:nvPr/>
        </p:nvSpPr>
        <p:spPr bwMode="auto">
          <a:xfrm>
            <a:off x="4733925" y="3289300"/>
            <a:ext cx="2478088" cy="20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72" name="Rectangle 108"/>
          <p:cNvSpPr>
            <a:spLocks noChangeArrowheads="1"/>
          </p:cNvSpPr>
          <p:nvPr/>
        </p:nvSpPr>
        <p:spPr bwMode="auto">
          <a:xfrm>
            <a:off x="4092575" y="3278188"/>
            <a:ext cx="90488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73" name="Text Box 109"/>
          <p:cNvSpPr txBox="1">
            <a:spLocks noChangeArrowheads="1"/>
          </p:cNvSpPr>
          <p:nvPr/>
        </p:nvSpPr>
        <p:spPr bwMode="auto">
          <a:xfrm>
            <a:off x="1579563" y="31575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74" name="Text Box 110"/>
          <p:cNvSpPr txBox="1">
            <a:spLocks noChangeArrowheads="1"/>
          </p:cNvSpPr>
          <p:nvPr/>
        </p:nvSpPr>
        <p:spPr bwMode="auto">
          <a:xfrm>
            <a:off x="3465513" y="31765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ITS1</a:t>
            </a:r>
          </a:p>
        </p:txBody>
      </p:sp>
      <p:sp>
        <p:nvSpPr>
          <p:cNvPr id="68675" name="Text Box 111"/>
          <p:cNvSpPr txBox="1">
            <a:spLocks noChangeArrowheads="1"/>
          </p:cNvSpPr>
          <p:nvPr/>
        </p:nvSpPr>
        <p:spPr bwMode="auto">
          <a:xfrm>
            <a:off x="4122738" y="316706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ITS2</a:t>
            </a:r>
          </a:p>
        </p:txBody>
      </p:sp>
      <p:sp>
        <p:nvSpPr>
          <p:cNvPr id="68676" name="Text Box 112"/>
          <p:cNvSpPr txBox="1">
            <a:spLocks noChangeArrowheads="1"/>
          </p:cNvSpPr>
          <p:nvPr/>
        </p:nvSpPr>
        <p:spPr bwMode="auto">
          <a:xfrm>
            <a:off x="7294563" y="31289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ETS</a:t>
            </a:r>
          </a:p>
        </p:txBody>
      </p:sp>
      <p:sp>
        <p:nvSpPr>
          <p:cNvPr id="68677" name="Line 113"/>
          <p:cNvSpPr>
            <a:spLocks noChangeShapeType="1"/>
          </p:cNvSpPr>
          <p:nvPr/>
        </p:nvSpPr>
        <p:spPr bwMode="auto">
          <a:xfrm flipH="1">
            <a:off x="280988" y="3502025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8" name="Line 114"/>
          <p:cNvSpPr>
            <a:spLocks noChangeShapeType="1"/>
          </p:cNvSpPr>
          <p:nvPr/>
        </p:nvSpPr>
        <p:spPr bwMode="auto">
          <a:xfrm flipH="1" flipV="1">
            <a:off x="8377238" y="3502025"/>
            <a:ext cx="62865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9" name="Text Box 115"/>
          <p:cNvSpPr txBox="1">
            <a:spLocks noChangeArrowheads="1"/>
          </p:cNvSpPr>
          <p:nvPr/>
        </p:nvSpPr>
        <p:spPr bwMode="auto">
          <a:xfrm>
            <a:off x="2541588" y="29289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18S</a:t>
            </a:r>
          </a:p>
        </p:txBody>
      </p:sp>
      <p:sp>
        <p:nvSpPr>
          <p:cNvPr id="68680" name="Text Box 116"/>
          <p:cNvSpPr txBox="1">
            <a:spLocks noChangeArrowheads="1"/>
          </p:cNvSpPr>
          <p:nvPr/>
        </p:nvSpPr>
        <p:spPr bwMode="auto">
          <a:xfrm>
            <a:off x="3836988" y="290036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5.8S</a:t>
            </a:r>
          </a:p>
        </p:txBody>
      </p:sp>
      <p:sp>
        <p:nvSpPr>
          <p:cNvPr id="68681" name="Text Box 117"/>
          <p:cNvSpPr txBox="1">
            <a:spLocks noChangeArrowheads="1"/>
          </p:cNvSpPr>
          <p:nvPr/>
        </p:nvSpPr>
        <p:spPr bwMode="auto">
          <a:xfrm>
            <a:off x="5713413" y="29194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28S</a:t>
            </a:r>
          </a:p>
        </p:txBody>
      </p:sp>
      <p:sp>
        <p:nvSpPr>
          <p:cNvPr id="68682" name="Rectangle 98"/>
          <p:cNvSpPr>
            <a:spLocks noChangeArrowheads="1"/>
          </p:cNvSpPr>
          <p:nvPr/>
        </p:nvSpPr>
        <p:spPr bwMode="auto">
          <a:xfrm>
            <a:off x="257175" y="3133725"/>
            <a:ext cx="1990725" cy="302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83" name="Rectangle 118"/>
          <p:cNvSpPr>
            <a:spLocks noChangeArrowheads="1"/>
          </p:cNvSpPr>
          <p:nvPr/>
        </p:nvSpPr>
        <p:spPr bwMode="auto">
          <a:xfrm>
            <a:off x="7226300" y="3133725"/>
            <a:ext cx="1917700" cy="302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84" name="Line 121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85" name="Text Box 124"/>
          <p:cNvSpPr txBox="1">
            <a:spLocks noChangeArrowheads="1"/>
          </p:cNvSpPr>
          <p:nvPr/>
        </p:nvSpPr>
        <p:spPr bwMode="auto">
          <a:xfrm>
            <a:off x="889000" y="227488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rgbClr val="3399FF"/>
                </a:solidFill>
              </a:rPr>
              <a:t>DN</a:t>
            </a:r>
            <a:r>
              <a:rPr lang="hu-HU" b="1">
                <a:solidFill>
                  <a:srgbClr val="3399FF"/>
                </a:solidFill>
              </a:rPr>
              <a:t>S</a:t>
            </a:r>
            <a:endParaRPr lang="en-US" b="1">
              <a:solidFill>
                <a:srgbClr val="3399FF"/>
              </a:solidFill>
            </a:endParaRPr>
          </a:p>
        </p:txBody>
      </p:sp>
      <p:sp>
        <p:nvSpPr>
          <p:cNvPr id="68686" name="Rectangle 125"/>
          <p:cNvSpPr>
            <a:spLocks noChangeArrowheads="1"/>
          </p:cNvSpPr>
          <p:nvPr/>
        </p:nvSpPr>
        <p:spPr bwMode="auto">
          <a:xfrm>
            <a:off x="914400" y="3257550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RNA</a:t>
            </a:r>
          </a:p>
        </p:txBody>
      </p:sp>
      <p:sp>
        <p:nvSpPr>
          <p:cNvPr id="68687" name="AutoShape 126"/>
          <p:cNvSpPr>
            <a:spLocks noChangeArrowheads="1"/>
          </p:cNvSpPr>
          <p:nvPr/>
        </p:nvSpPr>
        <p:spPr bwMode="auto">
          <a:xfrm>
            <a:off x="1143000" y="3724275"/>
            <a:ext cx="241300" cy="1685925"/>
          </a:xfrm>
          <a:prstGeom prst="downArrow">
            <a:avLst>
              <a:gd name="adj1" fmla="val 50000"/>
              <a:gd name="adj2" fmla="val 174671"/>
            </a:avLst>
          </a:prstGeom>
          <a:solidFill>
            <a:srgbClr val="C800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8688" name="Szövegdoboz 81"/>
          <p:cNvSpPr txBox="1">
            <a:spLocks noChangeArrowheads="1"/>
          </p:cNvSpPr>
          <p:nvPr/>
        </p:nvSpPr>
        <p:spPr bwMode="auto">
          <a:xfrm>
            <a:off x="4038600" y="6211888"/>
            <a:ext cx="4329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/>
              <a:t>ITS</a:t>
            </a:r>
            <a:r>
              <a:rPr lang="en-US"/>
              <a:t> (for internal transcribed spacer)</a:t>
            </a:r>
            <a:endParaRPr lang="hu-HU"/>
          </a:p>
          <a:p>
            <a:r>
              <a:rPr lang="hu-HU" b="1"/>
              <a:t>E</a:t>
            </a:r>
            <a:r>
              <a:rPr lang="en-US" b="1"/>
              <a:t>TS</a:t>
            </a:r>
            <a:r>
              <a:rPr lang="en-US"/>
              <a:t> (for </a:t>
            </a:r>
            <a:r>
              <a:rPr lang="hu-HU"/>
              <a:t>ext</a:t>
            </a:r>
            <a:r>
              <a:rPr lang="en-US"/>
              <a:t>ernal transcribed spacer)</a:t>
            </a:r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529138"/>
            <a:ext cx="39655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15"/>
          <p:cNvSpPr>
            <a:spLocks noChangeArrowheads="1"/>
          </p:cNvSpPr>
          <p:nvPr/>
        </p:nvSpPr>
        <p:spPr bwMode="auto">
          <a:xfrm flipH="1">
            <a:off x="6470650" y="6086475"/>
            <a:ext cx="42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857250" y="398463"/>
            <a:ext cx="343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/>
              <a:t>tRN</a:t>
            </a:r>
            <a:r>
              <a:rPr lang="hu-HU" sz="2800" b="1"/>
              <a:t>S</a:t>
            </a:r>
            <a:r>
              <a:rPr lang="en-US" sz="2800" b="1"/>
              <a:t> process</a:t>
            </a:r>
            <a:r>
              <a:rPr lang="hu-HU" sz="2800" b="1"/>
              <a:t>zálás</a:t>
            </a:r>
            <a:endParaRPr lang="en-US" sz="2800" b="1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068388"/>
            <a:ext cx="58467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38" name="AutoShape 8"/>
          <p:cNvCxnSpPr>
            <a:cxnSpLocks noChangeShapeType="1"/>
          </p:cNvCxnSpPr>
          <p:nvPr/>
        </p:nvCxnSpPr>
        <p:spPr bwMode="auto">
          <a:xfrm flipH="1">
            <a:off x="5178425" y="1924050"/>
            <a:ext cx="1371600" cy="3476625"/>
          </a:xfrm>
          <a:prstGeom prst="curvedConnector5">
            <a:avLst>
              <a:gd name="adj1" fmla="val -79745"/>
              <a:gd name="adj2" fmla="val 49773"/>
              <a:gd name="adj3" fmla="val 125694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609600" y="2743200"/>
            <a:ext cx="4548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/>
              <a:t>5’ leader </a:t>
            </a:r>
            <a:r>
              <a:rPr lang="hu-HU" sz="2000"/>
              <a:t>és</a:t>
            </a:r>
            <a:r>
              <a:rPr lang="en-US" sz="2000"/>
              <a:t> 3’ trailer</a:t>
            </a:r>
            <a:r>
              <a:rPr lang="hu-HU" sz="2000"/>
              <a:t> levágás</a:t>
            </a:r>
            <a:r>
              <a:rPr lang="en-US" sz="2000"/>
              <a:t>; </a:t>
            </a:r>
            <a:r>
              <a:rPr lang="hu-HU" sz="2000"/>
              <a:t>sorrend változhat, két tRNS hasító enzim kell (tRNáz)</a:t>
            </a:r>
            <a:endParaRPr lang="en-US" sz="2000"/>
          </a:p>
          <a:p>
            <a:endParaRPr lang="en-US" sz="2000"/>
          </a:p>
          <a:p>
            <a:r>
              <a:rPr lang="en-US" sz="2000"/>
              <a:t>CCA </a:t>
            </a:r>
            <a:r>
              <a:rPr lang="hu-HU" sz="2000"/>
              <a:t>vagy encoded </a:t>
            </a:r>
            <a:r>
              <a:rPr lang="en-US" sz="2000"/>
              <a:t>(</a:t>
            </a:r>
            <a:r>
              <a:rPr lang="hu-HU" sz="2000"/>
              <a:t>eleve ott van a tRNS génen kódolva – </a:t>
            </a:r>
            <a:r>
              <a:rPr lang="en-US" sz="2000"/>
              <a:t>prok</a:t>
            </a:r>
            <a:r>
              <a:rPr lang="hu-HU" sz="2000"/>
              <a:t>ariótákban)</a:t>
            </a:r>
            <a:r>
              <a:rPr lang="en-US" sz="2000"/>
              <a:t> </a:t>
            </a:r>
            <a:r>
              <a:rPr lang="hu-HU" sz="2000"/>
              <a:t>vagy</a:t>
            </a:r>
            <a:r>
              <a:rPr lang="en-US" sz="2000"/>
              <a:t> </a:t>
            </a:r>
          </a:p>
          <a:p>
            <a:r>
              <a:rPr lang="en-US" sz="2000"/>
              <a:t>pos</a:t>
            </a:r>
            <a:r>
              <a:rPr lang="hu-HU" sz="2000"/>
              <a:t>z</a:t>
            </a:r>
            <a:r>
              <a:rPr lang="en-US" sz="2000"/>
              <a:t>t-trans</a:t>
            </a:r>
            <a:r>
              <a:rPr lang="hu-HU" sz="2000"/>
              <a:t>zkri</a:t>
            </a:r>
            <a:r>
              <a:rPr lang="en-US" sz="2000"/>
              <a:t>p</a:t>
            </a:r>
            <a:r>
              <a:rPr lang="hu-HU" sz="2000"/>
              <a:t>cós</a:t>
            </a:r>
            <a:r>
              <a:rPr lang="en-US" sz="2000"/>
              <a:t> (euk</a:t>
            </a:r>
            <a:r>
              <a:rPr lang="hu-HU" sz="2000"/>
              <a:t>arióták)</a:t>
            </a:r>
            <a:r>
              <a:rPr lang="en-US" sz="2000"/>
              <a:t>)</a:t>
            </a:r>
          </a:p>
          <a:p>
            <a:endParaRPr lang="en-US" sz="2000"/>
          </a:p>
          <a:p>
            <a:r>
              <a:rPr lang="en-US" sz="2000"/>
              <a:t>Acceptor stem</a:t>
            </a:r>
            <a:r>
              <a:rPr lang="hu-HU" sz="2000"/>
              <a:t>: néha editált</a:t>
            </a:r>
            <a:endParaRPr lang="en-US" sz="2000"/>
          </a:p>
          <a:p>
            <a:endParaRPr lang="hu-HU" sz="2000"/>
          </a:p>
          <a:p>
            <a:r>
              <a:rPr lang="en-US" sz="2000"/>
              <a:t>tRN</a:t>
            </a:r>
            <a:r>
              <a:rPr lang="hu-HU" sz="2000"/>
              <a:t>Snek lehetnek intronjai</a:t>
            </a:r>
            <a:r>
              <a:rPr lang="en-US" sz="2000"/>
              <a:t> </a:t>
            </a:r>
            <a:r>
              <a:rPr lang="hu-HU" sz="2000"/>
              <a:t>az </a:t>
            </a:r>
            <a:r>
              <a:rPr lang="en-US" sz="2000"/>
              <a:t> anti</a:t>
            </a:r>
            <a:r>
              <a:rPr lang="hu-HU" sz="2000"/>
              <a:t>k</a:t>
            </a:r>
            <a:r>
              <a:rPr lang="en-US" sz="2000"/>
              <a:t>odon </a:t>
            </a:r>
            <a:r>
              <a:rPr lang="hu-HU" sz="2000"/>
              <a:t>hurokban</a:t>
            </a:r>
            <a:endParaRPr lang="en-US" sz="2000"/>
          </a:p>
          <a:p>
            <a:endParaRPr lang="en-US" sz="20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4354513" y="5656263"/>
            <a:ext cx="85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editing</a:t>
            </a:r>
          </a:p>
          <a:p>
            <a:r>
              <a:rPr lang="en-US">
                <a:solidFill>
                  <a:schemeClr val="accent2"/>
                </a:solidFill>
              </a:rPr>
              <a:t>intron</a:t>
            </a:r>
          </a:p>
        </p:txBody>
      </p:sp>
      <p:sp>
        <p:nvSpPr>
          <p:cNvPr id="69641" name="Rectangle 11"/>
          <p:cNvSpPr>
            <a:spLocks noChangeArrowheads="1"/>
          </p:cNvSpPr>
          <p:nvPr/>
        </p:nvSpPr>
        <p:spPr bwMode="auto">
          <a:xfrm>
            <a:off x="6456363" y="5486400"/>
            <a:ext cx="889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9642" name="Rectangle 13"/>
          <p:cNvSpPr>
            <a:spLocks noChangeArrowheads="1"/>
          </p:cNvSpPr>
          <p:nvPr/>
        </p:nvSpPr>
        <p:spPr bwMode="auto">
          <a:xfrm>
            <a:off x="5189538" y="5800725"/>
            <a:ext cx="889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69643" name="Rectangle 14"/>
          <p:cNvSpPr>
            <a:spLocks noChangeArrowheads="1"/>
          </p:cNvSpPr>
          <p:nvPr/>
        </p:nvSpPr>
        <p:spPr bwMode="auto">
          <a:xfrm>
            <a:off x="5094288" y="6115050"/>
            <a:ext cx="88900" cy="60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cxnSp>
        <p:nvCxnSpPr>
          <p:cNvPr id="69644" name="AutoShape 16"/>
          <p:cNvCxnSpPr>
            <a:cxnSpLocks noChangeShapeType="1"/>
            <a:stCxn id="69642" idx="3"/>
            <a:endCxn id="69641" idx="1"/>
          </p:cNvCxnSpPr>
          <p:nvPr/>
        </p:nvCxnSpPr>
        <p:spPr bwMode="auto">
          <a:xfrm flipV="1">
            <a:off x="5278438" y="5530850"/>
            <a:ext cx="1177925" cy="3143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5" name="Line 20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646" name="AutoShape 22"/>
          <p:cNvCxnSpPr>
            <a:cxnSpLocks noChangeShapeType="1"/>
            <a:stCxn id="69643" idx="3"/>
            <a:endCxn id="69635" idx="3"/>
          </p:cNvCxnSpPr>
          <p:nvPr/>
        </p:nvCxnSpPr>
        <p:spPr bwMode="auto">
          <a:xfrm flipV="1">
            <a:off x="5183188" y="6121400"/>
            <a:ext cx="1289050" cy="23813"/>
          </a:xfrm>
          <a:prstGeom prst="curvedConnector3">
            <a:avLst>
              <a:gd name="adj1" fmla="val 49875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7" name="Téglalap 14"/>
          <p:cNvSpPr>
            <a:spLocks noChangeArrowheads="1"/>
          </p:cNvSpPr>
          <p:nvPr/>
        </p:nvSpPr>
        <p:spPr bwMode="auto">
          <a:xfrm>
            <a:off x="4800600" y="381000"/>
            <a:ext cx="444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000" b="1"/>
              <a:t>SOK MÓDOSÍTOTT NUKLEOTID!</a:t>
            </a:r>
            <a:endParaRPr lang="en-US" sz="2000" b="1"/>
          </a:p>
        </p:txBody>
      </p:sp>
      <p:sp>
        <p:nvSpPr>
          <p:cNvPr id="69648" name="Szövegdoboz 15"/>
          <p:cNvSpPr txBox="1">
            <a:spLocks noChangeArrowheads="1"/>
          </p:cNvSpPr>
          <p:nvPr/>
        </p:nvSpPr>
        <p:spPr bwMode="auto">
          <a:xfrm>
            <a:off x="6684963" y="3962400"/>
            <a:ext cx="2459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végül még egy „AA”</a:t>
            </a:r>
          </a:p>
          <a:p>
            <a:r>
              <a:rPr lang="hu-HU"/>
              <a:t>dinukleotid is rákerül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CF17F94-704F-4D73-80C6-0DCB5210F47F}" type="slidenum">
              <a:rPr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Szövegdoboz 2"/>
          <p:cNvSpPr txBox="1">
            <a:spLocks noChangeArrowheads="1"/>
          </p:cNvSpPr>
          <p:nvPr/>
        </p:nvSpPr>
        <p:spPr bwMode="auto">
          <a:xfrm>
            <a:off x="76200" y="838200"/>
            <a:ext cx="918713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/>
              <a:t>Az RNS-ek sokszínű molekulák, kicsit ellentétben a DNS-el</a:t>
            </a:r>
          </a:p>
          <a:p>
            <a:endParaRPr lang="hu-HU" dirty="0"/>
          </a:p>
          <a:p>
            <a:r>
              <a:rPr lang="hu-HU" dirty="0"/>
              <a:t>Gyakran fehérjékkel együtt komplexet alkotnak</a:t>
            </a:r>
          </a:p>
          <a:p>
            <a:endParaRPr lang="hu-HU" dirty="0"/>
          </a:p>
          <a:p>
            <a:r>
              <a:rPr lang="hu-HU" dirty="0"/>
              <a:t>Lehet katalitikus aktivitásuk (Tom </a:t>
            </a:r>
            <a:r>
              <a:rPr lang="hu-HU" dirty="0" err="1"/>
              <a:t>Czech</a:t>
            </a:r>
            <a:r>
              <a:rPr lang="hu-HU" dirty="0"/>
              <a:t>, Nobel díj)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Hogyan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lehet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ezt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bizonyítani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hu-HU" b="1" dirty="0">
              <a:solidFill>
                <a:srgbClr val="C00000"/>
              </a:solidFill>
            </a:endParaRPr>
          </a:p>
          <a:p>
            <a:endParaRPr lang="hu-HU" dirty="0"/>
          </a:p>
          <a:p>
            <a:r>
              <a:rPr lang="hu-HU" dirty="0"/>
              <a:t>Sokféleképpen feltekeredhetnek 3D-ben – analógia a fehérjékkel</a:t>
            </a:r>
          </a:p>
          <a:p>
            <a:endParaRPr lang="hu-HU" dirty="0"/>
          </a:p>
          <a:p>
            <a:r>
              <a:rPr lang="hu-HU" dirty="0"/>
              <a:t>Számos kémiai módosításon áteshetnek</a:t>
            </a:r>
          </a:p>
          <a:p>
            <a:endParaRPr lang="hu-HU" dirty="0"/>
          </a:p>
          <a:p>
            <a:r>
              <a:rPr lang="hu-HU" dirty="0"/>
              <a:t>Sokfelé </a:t>
            </a:r>
            <a:r>
              <a:rPr lang="hu-HU" dirty="0" err="1"/>
              <a:t>lokalizálódhatnak</a:t>
            </a:r>
            <a:r>
              <a:rPr lang="hu-HU" dirty="0"/>
              <a:t> (sejtmag, </a:t>
            </a:r>
            <a:r>
              <a:rPr lang="hu-HU" dirty="0" err="1"/>
              <a:t>nukleólusz</a:t>
            </a:r>
            <a:r>
              <a:rPr lang="hu-HU" dirty="0"/>
              <a:t>, citoplazma, riboszóma, P-body,</a:t>
            </a:r>
          </a:p>
          <a:p>
            <a:r>
              <a:rPr lang="hu-HU" dirty="0" err="1"/>
              <a:t>Ago</a:t>
            </a:r>
            <a:r>
              <a:rPr lang="hu-HU" dirty="0"/>
              <a:t> komplexek)</a:t>
            </a:r>
          </a:p>
          <a:p>
            <a:endParaRPr lang="hu-HU" dirty="0"/>
          </a:p>
          <a:p>
            <a:r>
              <a:rPr lang="hu-HU" dirty="0"/>
              <a:t>Számos módon befolyásolhatják a génexpressziót: érés, </a:t>
            </a:r>
            <a:r>
              <a:rPr lang="hu-HU" dirty="0" err="1"/>
              <a:t>splicing</a:t>
            </a:r>
            <a:r>
              <a:rPr lang="hu-HU" dirty="0"/>
              <a:t>, </a:t>
            </a:r>
            <a:r>
              <a:rPr lang="hu-HU" dirty="0" err="1"/>
              <a:t>miRNS</a:t>
            </a:r>
            <a:r>
              <a:rPr lang="hu-HU" dirty="0"/>
              <a:t>, </a:t>
            </a:r>
            <a:r>
              <a:rPr lang="hu-HU" dirty="0" err="1"/>
              <a:t>siRNS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le:TRNA-Phe yeast 1eh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4770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églalap 2"/>
          <p:cNvSpPr>
            <a:spLocks noChangeArrowheads="1"/>
          </p:cNvSpPr>
          <p:nvPr/>
        </p:nvSpPr>
        <p:spPr bwMode="auto">
          <a:xfrm>
            <a:off x="533400" y="5380038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tRNS térszerkezet</a:t>
            </a:r>
          </a:p>
          <a:p>
            <a:r>
              <a:rPr lang="hu-HU"/>
              <a:t>C</a:t>
            </a:r>
            <a:r>
              <a:rPr lang="en-US" i="1"/>
              <a:t>CA tail</a:t>
            </a:r>
            <a:r>
              <a:rPr lang="en-US"/>
              <a:t> </a:t>
            </a:r>
            <a:r>
              <a:rPr lang="hu-HU"/>
              <a:t>sárga</a:t>
            </a:r>
            <a:r>
              <a:rPr lang="en-US"/>
              <a:t>, </a:t>
            </a:r>
            <a:r>
              <a:rPr lang="en-US" i="1"/>
              <a:t>Acceptor stem</a:t>
            </a:r>
            <a:r>
              <a:rPr lang="en-US"/>
              <a:t> </a:t>
            </a:r>
            <a:r>
              <a:rPr lang="hu-HU"/>
              <a:t>lila</a:t>
            </a:r>
            <a:r>
              <a:rPr lang="en-US"/>
              <a:t>, </a:t>
            </a:r>
            <a:r>
              <a:rPr lang="en-US" i="1"/>
              <a:t>Variable loop</a:t>
            </a:r>
            <a:r>
              <a:rPr lang="en-US"/>
              <a:t> </a:t>
            </a:r>
            <a:r>
              <a:rPr lang="hu-HU"/>
              <a:t>narancs</a:t>
            </a:r>
            <a:r>
              <a:rPr lang="en-US"/>
              <a:t>, </a:t>
            </a:r>
            <a:r>
              <a:rPr lang="en-US" i="1"/>
              <a:t>D arm</a:t>
            </a:r>
            <a:r>
              <a:rPr lang="en-US"/>
              <a:t> </a:t>
            </a:r>
            <a:r>
              <a:rPr lang="hu-HU"/>
              <a:t>piros</a:t>
            </a:r>
            <a:r>
              <a:rPr lang="en-US"/>
              <a:t>, </a:t>
            </a:r>
            <a:r>
              <a:rPr lang="en-US" i="1"/>
              <a:t>Anticodon arm</a:t>
            </a:r>
            <a:r>
              <a:rPr lang="en-US"/>
              <a:t> </a:t>
            </a:r>
            <a:r>
              <a:rPr lang="hu-HU"/>
              <a:t>kék, </a:t>
            </a:r>
            <a:r>
              <a:rPr lang="en-US" i="1"/>
              <a:t>Anticodon</a:t>
            </a:r>
            <a:r>
              <a:rPr lang="en-US"/>
              <a:t> </a:t>
            </a:r>
            <a:r>
              <a:rPr lang="hu-HU"/>
              <a:t>szürke</a:t>
            </a:r>
            <a:r>
              <a:rPr lang="en-US"/>
              <a:t>, </a:t>
            </a:r>
            <a:r>
              <a:rPr lang="en-US" i="1"/>
              <a:t>T arm</a:t>
            </a:r>
            <a:r>
              <a:rPr lang="en-US"/>
              <a:t> </a:t>
            </a:r>
            <a:r>
              <a:rPr lang="hu-HU"/>
              <a:t>zöld</a:t>
            </a:r>
            <a:r>
              <a:rPr lang="en-US"/>
              <a:t>.</a:t>
            </a:r>
            <a:endParaRPr lang="hu-HU"/>
          </a:p>
        </p:txBody>
      </p:sp>
      <p:sp>
        <p:nvSpPr>
          <p:cNvPr id="70660" name="Szövegdoboz 3"/>
          <p:cNvSpPr txBox="1">
            <a:spLocks noChangeArrowheads="1"/>
          </p:cNvSpPr>
          <p:nvPr/>
        </p:nvSpPr>
        <p:spPr bwMode="auto">
          <a:xfrm>
            <a:off x="5410200" y="1219200"/>
            <a:ext cx="3422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dirty="0"/>
              <a:t>Érdekes analógia a fehérje-</a:t>
            </a:r>
          </a:p>
          <a:p>
            <a:r>
              <a:rPr lang="hu-HU" dirty="0"/>
              <a:t>feltekeredéssel</a:t>
            </a:r>
          </a:p>
          <a:p>
            <a:r>
              <a:rPr lang="hu-HU" dirty="0" err="1"/>
              <a:t>Fehérje-folding</a:t>
            </a:r>
            <a:r>
              <a:rPr lang="hu-HU" dirty="0"/>
              <a:t> – RNS </a:t>
            </a:r>
            <a:r>
              <a:rPr lang="hu-HU" dirty="0" err="1"/>
              <a:t>folding</a:t>
            </a:r>
            <a:endParaRPr lang="hu-HU" dirty="0"/>
          </a:p>
          <a:p>
            <a:r>
              <a:rPr lang="hu-HU" dirty="0"/>
              <a:t>GYAKRAN </a:t>
            </a:r>
            <a:r>
              <a:rPr lang="hu-HU" dirty="0" err="1"/>
              <a:t>co-folding</a:t>
            </a:r>
            <a:r>
              <a:rPr lang="hu-HU" dirty="0"/>
              <a:t>!</a:t>
            </a:r>
          </a:p>
          <a:p>
            <a:r>
              <a:rPr lang="hu-HU" dirty="0"/>
              <a:t>vagyis együtt tekerednek fel!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90588" y="374650"/>
            <a:ext cx="6732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 err="1"/>
              <a:t>rRN</a:t>
            </a:r>
            <a:r>
              <a:rPr lang="hu-HU" sz="2800" b="1" dirty="0"/>
              <a:t>S/</a:t>
            </a:r>
            <a:r>
              <a:rPr lang="hu-HU" sz="2800" b="1" dirty="0" err="1"/>
              <a:t>tRNS</a:t>
            </a:r>
            <a:r>
              <a:rPr lang="en-US" sz="2800" b="1" dirty="0"/>
              <a:t> process</a:t>
            </a:r>
            <a:r>
              <a:rPr lang="hu-HU" sz="2800" b="1" dirty="0" err="1"/>
              <a:t>zálás</a:t>
            </a:r>
            <a:r>
              <a:rPr lang="en-US" sz="2800" b="1" dirty="0"/>
              <a:t> </a:t>
            </a:r>
            <a:r>
              <a:rPr lang="hu-HU" sz="2800" b="1" dirty="0"/>
              <a:t>: </a:t>
            </a:r>
            <a:r>
              <a:rPr lang="hu-HU" sz="2800" b="1" dirty="0" err="1"/>
              <a:t>nukleólusz</a:t>
            </a:r>
            <a:endParaRPr lang="en-US" sz="2800" b="1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09675" y="1550988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/>
              <a:t>	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028700" y="1290638"/>
            <a:ext cx="7848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</a:rPr>
              <a:t>M</a:t>
            </a:r>
            <a:r>
              <a:rPr lang="hu-HU" sz="2000" b="1">
                <a:solidFill>
                  <a:schemeClr val="accent2"/>
                </a:solidFill>
              </a:rPr>
              <a:t>ó</a:t>
            </a:r>
            <a:r>
              <a:rPr lang="en-US" sz="2000" b="1">
                <a:solidFill>
                  <a:schemeClr val="accent2"/>
                </a:solidFill>
              </a:rPr>
              <a:t>d</a:t>
            </a:r>
            <a:r>
              <a:rPr lang="hu-HU" sz="2000" b="1">
                <a:solidFill>
                  <a:schemeClr val="accent2"/>
                </a:solidFill>
              </a:rPr>
              <a:t>osítások </a:t>
            </a:r>
            <a:r>
              <a:rPr lang="en-US" sz="2000" b="1">
                <a:solidFill>
                  <a:schemeClr val="accent2"/>
                </a:solidFill>
              </a:rPr>
              <a:t>:</a:t>
            </a:r>
            <a:r>
              <a:rPr lang="en-US" sz="2000"/>
              <a:t>	</a:t>
            </a:r>
            <a:r>
              <a:rPr lang="hu-HU" sz="2000"/>
              <a:t>mind a bázison, mind a cukorgyűrűn előfordulhatnak</a:t>
            </a:r>
            <a:endParaRPr lang="en-US" sz="2000"/>
          </a:p>
          <a:p>
            <a:endParaRPr lang="en-US" sz="2000"/>
          </a:p>
          <a:p>
            <a:r>
              <a:rPr lang="en-US" sz="2000" b="1">
                <a:solidFill>
                  <a:srgbClr val="009900"/>
                </a:solidFill>
              </a:rPr>
              <a:t>rRN</a:t>
            </a:r>
            <a:r>
              <a:rPr lang="hu-HU" sz="2000" b="1">
                <a:solidFill>
                  <a:srgbClr val="009900"/>
                </a:solidFill>
              </a:rPr>
              <a:t>S</a:t>
            </a:r>
            <a:r>
              <a:rPr lang="en-US" sz="2000"/>
              <a:t>	~100 rib</a:t>
            </a:r>
            <a:r>
              <a:rPr lang="hu-HU" sz="2000"/>
              <a:t>óz</a:t>
            </a:r>
            <a:r>
              <a:rPr lang="en-US" sz="2000"/>
              <a:t>  2’O-met</a:t>
            </a:r>
            <a:r>
              <a:rPr lang="hu-HU" sz="2000"/>
              <a:t>ilált</a:t>
            </a:r>
            <a:endParaRPr lang="en-US" sz="2000"/>
          </a:p>
          <a:p>
            <a:r>
              <a:rPr lang="en-US" sz="2000"/>
              <a:t>	10 b</a:t>
            </a:r>
            <a:r>
              <a:rPr lang="hu-HU" sz="2000"/>
              <a:t>ázis metilált</a:t>
            </a:r>
            <a:endParaRPr lang="en-US" sz="2000"/>
          </a:p>
          <a:p>
            <a:r>
              <a:rPr lang="en-US" sz="2000"/>
              <a:t>	95 U</a:t>
            </a:r>
            <a:r>
              <a:rPr lang="hu-HU" sz="2000"/>
              <a:t> (uracil) pszeudoU-t </a:t>
            </a:r>
            <a:r>
              <a:rPr lang="en-US" sz="2000"/>
              <a:t>(</a:t>
            </a:r>
            <a:r>
              <a:rPr lang="el-GR" sz="2000">
                <a:cs typeface="Arial" panose="020B0604020202020204" pitchFamily="34" charset="0"/>
              </a:rPr>
              <a:t>ψ</a:t>
            </a:r>
            <a:r>
              <a:rPr lang="hu-HU" sz="2000">
                <a:cs typeface="Arial" panose="020B0604020202020204" pitchFamily="34" charset="0"/>
              </a:rPr>
              <a:t>- ez a jele</a:t>
            </a:r>
            <a:r>
              <a:rPr lang="en-US" sz="2000"/>
              <a:t>)</a:t>
            </a:r>
            <a:r>
              <a:rPr lang="hu-HU" sz="2000"/>
              <a:t> képez</a:t>
            </a:r>
            <a:endParaRPr lang="en-US" sz="2000"/>
          </a:p>
          <a:p>
            <a:r>
              <a:rPr lang="en-US" sz="2000"/>
              <a:t>	</a:t>
            </a:r>
            <a:r>
              <a:rPr lang="hu-HU" sz="2000"/>
              <a:t>ezek a módosulások a riboszóma felépülése előtt 	történnek</a:t>
            </a:r>
            <a:endParaRPr lang="en-US" sz="2000"/>
          </a:p>
          <a:p>
            <a:r>
              <a:rPr lang="en-US" sz="2000" b="1">
                <a:solidFill>
                  <a:srgbClr val="009900"/>
                </a:solidFill>
              </a:rPr>
              <a:t>tRN</a:t>
            </a:r>
            <a:r>
              <a:rPr lang="hu-HU" sz="2000" b="1">
                <a:solidFill>
                  <a:srgbClr val="009900"/>
                </a:solidFill>
              </a:rPr>
              <a:t>S</a:t>
            </a:r>
            <a:r>
              <a:rPr lang="en-US" sz="2000" b="1">
                <a:solidFill>
                  <a:srgbClr val="009900"/>
                </a:solidFill>
              </a:rPr>
              <a:t> 	</a:t>
            </a:r>
            <a:r>
              <a:rPr lang="en-US" sz="2000"/>
              <a:t>~100</a:t>
            </a:r>
            <a:r>
              <a:rPr lang="hu-HU" sz="2000"/>
              <a:t>-féle módosult nukleotid</a:t>
            </a:r>
            <a:endParaRPr lang="en-US" sz="2000"/>
          </a:p>
          <a:p>
            <a:r>
              <a:rPr lang="hu-HU" sz="2000"/>
              <a:t>	ezek közül néhány a transzkripció során kerül ide</a:t>
            </a:r>
            <a:r>
              <a:rPr lang="en-US" sz="2000"/>
              <a:t>	</a:t>
            </a:r>
            <a:endParaRPr lang="hu-HU" sz="2000"/>
          </a:p>
          <a:p>
            <a:r>
              <a:rPr lang="en-US" sz="2000"/>
              <a:t>	</a:t>
            </a:r>
            <a:r>
              <a:rPr lang="hu-HU" sz="2000"/>
              <a:t>mások a transzkripció után módosulnak</a:t>
            </a:r>
            <a:endParaRPr lang="en-US" sz="2000"/>
          </a:p>
          <a:p>
            <a:endParaRPr lang="en-US" sz="2000"/>
          </a:p>
          <a:p>
            <a:r>
              <a:rPr lang="en-US" sz="2000" b="1">
                <a:solidFill>
                  <a:srgbClr val="009900"/>
                </a:solidFill>
              </a:rPr>
              <a:t>snoRN</a:t>
            </a:r>
            <a:r>
              <a:rPr lang="hu-HU" sz="2000" b="1">
                <a:solidFill>
                  <a:srgbClr val="009900"/>
                </a:solidFill>
              </a:rPr>
              <a:t>S: ezek a snoRNS-k felelősek sok módosításért</a:t>
            </a:r>
          </a:p>
          <a:p>
            <a:r>
              <a:rPr lang="hu-HU" sz="2000" b="1"/>
              <a:t>(tehát a módosítások helye a nukleólusz)</a:t>
            </a:r>
            <a:endParaRPr lang="en-US" sz="2000"/>
          </a:p>
          <a:p>
            <a:r>
              <a:rPr lang="en-US" sz="2000"/>
              <a:t>	</a:t>
            </a:r>
          </a:p>
          <a:p>
            <a:endParaRPr lang="en-US" sz="2000"/>
          </a:p>
        </p:txBody>
      </p:sp>
      <p:sp>
        <p:nvSpPr>
          <p:cNvPr id="72709" name="Line 7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869950" y="376238"/>
            <a:ext cx="318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/>
              <a:t>RN</a:t>
            </a:r>
            <a:r>
              <a:rPr lang="hu-HU" sz="2800" b="1"/>
              <a:t>S</a:t>
            </a:r>
            <a:r>
              <a:rPr lang="en-US" sz="2800" b="1"/>
              <a:t> </a:t>
            </a:r>
            <a:r>
              <a:rPr lang="hu-HU" sz="2800" b="1"/>
              <a:t>módosítások</a:t>
            </a:r>
            <a:endParaRPr lang="en-US" sz="2800" b="1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8787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400" b="1">
                <a:solidFill>
                  <a:schemeClr val="accent2"/>
                </a:solidFill>
              </a:rPr>
              <a:t>snoRN</a:t>
            </a:r>
            <a:r>
              <a:rPr lang="hu-HU" sz="2400" b="1">
                <a:solidFill>
                  <a:schemeClr val="accent2"/>
                </a:solidFill>
              </a:rPr>
              <a:t>S</a:t>
            </a:r>
            <a:endParaRPr lang="en-US" sz="2400"/>
          </a:p>
          <a:p>
            <a:r>
              <a:rPr lang="en-US" sz="2000"/>
              <a:t>rRN</a:t>
            </a:r>
            <a:r>
              <a:rPr lang="hu-HU" sz="2000"/>
              <a:t>S,</a:t>
            </a:r>
            <a:r>
              <a:rPr lang="en-US" sz="2000"/>
              <a:t> tRN</a:t>
            </a:r>
            <a:r>
              <a:rPr lang="hu-HU" sz="2000"/>
              <a:t>S,</a:t>
            </a:r>
            <a:r>
              <a:rPr lang="en-US" sz="2000"/>
              <a:t> miRN</a:t>
            </a:r>
            <a:r>
              <a:rPr lang="hu-HU" sz="2000"/>
              <a:t>S</a:t>
            </a:r>
            <a:r>
              <a:rPr lang="en-US" sz="2000"/>
              <a:t>, siRN</a:t>
            </a:r>
            <a:r>
              <a:rPr lang="hu-HU" sz="2000"/>
              <a:t>S és mRNS módosítása mind lehetséges a snoRNS-k által </a:t>
            </a:r>
            <a:r>
              <a:rPr lang="en-US" sz="2000"/>
              <a:t> </a:t>
            </a:r>
            <a:endParaRPr lang="hu-HU" sz="2000"/>
          </a:p>
          <a:p>
            <a:r>
              <a:rPr lang="hu-HU" sz="2000"/>
              <a:t>Egyre több snoRNS-t azonosítanak</a:t>
            </a:r>
          </a:p>
          <a:p>
            <a:r>
              <a:rPr lang="hu-HU" sz="2000"/>
              <a:t>Méretük: </a:t>
            </a:r>
            <a:r>
              <a:rPr lang="en-US" sz="2000"/>
              <a:t>~60 </a:t>
            </a:r>
            <a:r>
              <a:rPr lang="hu-HU" sz="2000"/>
              <a:t>-</a:t>
            </a:r>
            <a:r>
              <a:rPr lang="en-US" sz="2000"/>
              <a:t> ~300 nt</a:t>
            </a: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749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34258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5715000" y="5791200"/>
            <a:ext cx="2081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/>
              <a:t>C/D snoRN</a:t>
            </a:r>
            <a:r>
              <a:rPr lang="hu-HU" sz="1600"/>
              <a:t>S:</a:t>
            </a:r>
            <a:endParaRPr lang="en-US" sz="1600"/>
          </a:p>
          <a:p>
            <a:r>
              <a:rPr lang="hu-HU" sz="1600"/>
              <a:t>Metilációért felelős</a:t>
            </a:r>
            <a:endParaRPr lang="en-US" sz="1600"/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1447800" y="5715000"/>
            <a:ext cx="284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600"/>
              <a:t>H/ACA snoRN</a:t>
            </a:r>
            <a:r>
              <a:rPr lang="hu-HU" sz="1600"/>
              <a:t>S:</a:t>
            </a:r>
            <a:endParaRPr lang="en-US" sz="1600"/>
          </a:p>
          <a:p>
            <a:r>
              <a:rPr lang="en-US" sz="1600"/>
              <a:t>Ps</a:t>
            </a:r>
            <a:r>
              <a:rPr lang="hu-HU" sz="1600"/>
              <a:t>z</a:t>
            </a:r>
            <a:r>
              <a:rPr lang="en-US" sz="1600"/>
              <a:t>eudourid</a:t>
            </a:r>
            <a:r>
              <a:rPr lang="hu-HU" sz="1600"/>
              <a:t>ilációért felelős</a:t>
            </a:r>
            <a:endParaRPr lang="en-US" sz="1600"/>
          </a:p>
        </p:txBody>
      </p:sp>
      <p:sp>
        <p:nvSpPr>
          <p:cNvPr id="73737" name="Text Box 14"/>
          <p:cNvSpPr txBox="1">
            <a:spLocks noChangeArrowheads="1"/>
          </p:cNvSpPr>
          <p:nvPr/>
        </p:nvSpPr>
        <p:spPr bwMode="auto">
          <a:xfrm>
            <a:off x="1362075" y="5543550"/>
            <a:ext cx="23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73738" name="Rectangle 15"/>
          <p:cNvSpPr>
            <a:spLocks noChangeArrowheads="1"/>
          </p:cNvSpPr>
          <p:nvPr/>
        </p:nvSpPr>
        <p:spPr bwMode="auto">
          <a:xfrm>
            <a:off x="3467100" y="3457575"/>
            <a:ext cx="25717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73739" name="Rectangle 16"/>
          <p:cNvSpPr>
            <a:spLocks noChangeArrowheads="1"/>
          </p:cNvSpPr>
          <p:nvPr/>
        </p:nvSpPr>
        <p:spPr bwMode="auto">
          <a:xfrm>
            <a:off x="6715125" y="2819400"/>
            <a:ext cx="25717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638300" y="1992313"/>
            <a:ext cx="1828800" cy="36988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2’-O-methylation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2125663"/>
            <a:ext cx="1905000" cy="36988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Pseudouridylation</a:t>
            </a:r>
            <a:endParaRPr lang="en-US" dirty="0">
              <a:latin typeface="+mn-lt"/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152775" cy="2114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162300" cy="2238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800"/>
              <a:t>snoR</a:t>
            </a:r>
            <a:r>
              <a:rPr lang="hu-HU" sz="3800"/>
              <a:t>NSk felfedezése</a:t>
            </a:r>
            <a:endParaRPr lang="en-US" sz="380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114800" y="1219200"/>
            <a:ext cx="4800600" cy="3810000"/>
          </a:xfrm>
        </p:spPr>
        <p:txBody>
          <a:bodyPr/>
          <a:lstStyle/>
          <a:p>
            <a:r>
              <a:rPr lang="en-US"/>
              <a:t>U3</a:t>
            </a:r>
            <a:r>
              <a:rPr lang="hu-HU"/>
              <a:t>: 60-as évek</a:t>
            </a:r>
            <a:endParaRPr lang="en-US"/>
          </a:p>
          <a:p>
            <a:r>
              <a:rPr lang="hu-HU"/>
              <a:t>Patkány sejtmagokban festődés</a:t>
            </a:r>
            <a:endParaRPr lang="en-US"/>
          </a:p>
          <a:p>
            <a:r>
              <a:rPr lang="hu-HU"/>
              <a:t>Név oka: sok uridin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4001" r="9332" b="24001"/>
          <a:stretch>
            <a:fillRect/>
          </a:stretch>
        </p:blipFill>
        <p:spPr bwMode="auto">
          <a:xfrm>
            <a:off x="304800" y="1731963"/>
            <a:ext cx="3657600" cy="2263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304800" y="3990975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>
                <a:latin typeface="Calibri" panose="020F0502020204030204" pitchFamily="34" charset="0"/>
              </a:rPr>
              <a:t>Wikipedia</a:t>
            </a:r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>
            <a:off x="304800" y="1322388"/>
            <a:ext cx="1600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200">
                <a:latin typeface="Calibri" panose="020F0502020204030204" pitchFamily="34" charset="0"/>
              </a:rPr>
              <a:t>U3 snoRNA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839200" cy="1143000"/>
          </a:xfrm>
        </p:spPr>
        <p:txBody>
          <a:bodyPr/>
          <a:lstStyle/>
          <a:p>
            <a:r>
              <a:rPr lang="en-US" sz="3800"/>
              <a:t>snoRN</a:t>
            </a:r>
            <a:r>
              <a:rPr lang="hu-HU" sz="3800"/>
              <a:t>S</a:t>
            </a:r>
            <a:r>
              <a:rPr lang="en-US" sz="3800"/>
              <a:t> bios</a:t>
            </a:r>
            <a:r>
              <a:rPr lang="hu-HU" sz="3800"/>
              <a:t>zintézis</a:t>
            </a:r>
            <a:endParaRPr lang="en-US" sz="380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4953000" cy="5105400"/>
          </a:xfrm>
        </p:spPr>
        <p:txBody>
          <a:bodyPr/>
          <a:lstStyle/>
          <a:p>
            <a:r>
              <a:rPr lang="hu-HU" dirty="0"/>
              <a:t>Élesztőben: </a:t>
            </a:r>
            <a:r>
              <a:rPr lang="hu-HU" dirty="0" err="1"/>
              <a:t>monocisztronos</a:t>
            </a:r>
            <a:r>
              <a:rPr lang="hu-HU" dirty="0"/>
              <a:t> </a:t>
            </a:r>
            <a:r>
              <a:rPr lang="hu-HU" dirty="0" err="1"/>
              <a:t>snoRNS</a:t>
            </a:r>
            <a:r>
              <a:rPr lang="hu-HU" dirty="0"/>
              <a:t>-k </a:t>
            </a:r>
            <a:r>
              <a:rPr lang="hu-HU" dirty="0" err="1"/>
              <a:t>jellemzőek</a:t>
            </a:r>
            <a:r>
              <a:rPr lang="hu-HU" dirty="0"/>
              <a:t> (mi is az a </a:t>
            </a:r>
            <a:r>
              <a:rPr lang="hu-HU" dirty="0" err="1"/>
              <a:t>monocisztronos</a:t>
            </a:r>
            <a:r>
              <a:rPr lang="hu-HU" dirty="0"/>
              <a:t>?</a:t>
            </a:r>
            <a:r>
              <a:rPr lang="en-US" dirty="0"/>
              <a:t> </a:t>
            </a:r>
          </a:p>
          <a:p>
            <a:r>
              <a:rPr lang="hu-HU" dirty="0"/>
              <a:t>Növényekben:</a:t>
            </a:r>
            <a:r>
              <a:rPr lang="en-US" dirty="0"/>
              <a:t> </a:t>
            </a:r>
            <a:r>
              <a:rPr lang="hu-HU" dirty="0" err="1"/>
              <a:t>policisztronos</a:t>
            </a:r>
            <a:r>
              <a:rPr lang="hu-HU" dirty="0"/>
              <a:t> </a:t>
            </a:r>
            <a:r>
              <a:rPr lang="en-US" dirty="0" err="1"/>
              <a:t>snoRN</a:t>
            </a:r>
            <a:r>
              <a:rPr lang="hu-HU" dirty="0"/>
              <a:t>S-k</a:t>
            </a:r>
            <a:r>
              <a:rPr lang="en-US" dirty="0"/>
              <a:t> </a:t>
            </a:r>
          </a:p>
          <a:p>
            <a:r>
              <a:rPr lang="hu-HU" dirty="0"/>
              <a:t>Gerincesekben: </a:t>
            </a:r>
            <a:r>
              <a:rPr lang="en-US" dirty="0" err="1"/>
              <a:t>snoRN</a:t>
            </a:r>
            <a:r>
              <a:rPr lang="hu-HU" dirty="0"/>
              <a:t>S gyakran van az </a:t>
            </a:r>
            <a:r>
              <a:rPr lang="hu-HU" dirty="0" err="1"/>
              <a:t>rRNS</a:t>
            </a:r>
            <a:r>
              <a:rPr lang="hu-HU" dirty="0"/>
              <a:t> processzáló fehérjék </a:t>
            </a:r>
            <a:r>
              <a:rPr lang="hu-HU" dirty="0" err="1"/>
              <a:t>intronjain</a:t>
            </a:r>
            <a:r>
              <a:rPr lang="hu-HU" dirty="0"/>
              <a:t> belül</a:t>
            </a:r>
          </a:p>
          <a:p>
            <a:pPr>
              <a:buFontTx/>
              <a:buNone/>
            </a:pPr>
            <a:r>
              <a:rPr lang="hu-HU" dirty="0"/>
              <a:t>(érdekes példa arra, hogy az </a:t>
            </a:r>
            <a:r>
              <a:rPr lang="hu-HU" dirty="0" err="1"/>
              <a:t>intron</a:t>
            </a:r>
            <a:r>
              <a:rPr lang="hu-HU" dirty="0"/>
              <a:t> információt hordoz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38800" y="2678113"/>
            <a:ext cx="28194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4087813"/>
            <a:ext cx="28194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5408613"/>
            <a:ext cx="28194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0" y="2601913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2601913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5334000"/>
            <a:ext cx="533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5334000"/>
            <a:ext cx="533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011613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0" y="5334000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0" y="4011613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0" y="4011613"/>
            <a:ext cx="5334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 flipH="1">
            <a:off x="5962650" y="2278063"/>
            <a:ext cx="2667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 flipH="1">
            <a:off x="7258050" y="2278063"/>
            <a:ext cx="2667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 flipH="1">
            <a:off x="5962650" y="3649663"/>
            <a:ext cx="2667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 flipH="1">
            <a:off x="5962650" y="5010150"/>
            <a:ext cx="2667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24600" y="18399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A5002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Monocistronic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224213"/>
            <a:ext cx="1524000" cy="368300"/>
          </a:xfrm>
          <a:prstGeom prst="rect">
            <a:avLst/>
          </a:prstGeom>
          <a:gradFill flip="none" rotWithShape="1">
            <a:gsLst>
              <a:gs pos="0">
                <a:srgbClr val="A5002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Polycistronic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4659313"/>
            <a:ext cx="914400" cy="369887"/>
          </a:xfrm>
          <a:prstGeom prst="rect">
            <a:avLst/>
          </a:prstGeom>
          <a:gradFill flip="none" rotWithShape="1">
            <a:gsLst>
              <a:gs pos="0">
                <a:srgbClr val="A5002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Intronic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638800" y="4191000"/>
            <a:ext cx="1371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4191000"/>
            <a:ext cx="1371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hu-HU" sz="2800"/>
              <a:t>Policisztronos és intronikus snoRNS-knél kell a processzálás, ahhoz, hogy funkcionálisak legyenek</a:t>
            </a:r>
            <a:endParaRPr lang="en-US" sz="2800"/>
          </a:p>
        </p:txBody>
      </p:sp>
      <p:sp>
        <p:nvSpPr>
          <p:cNvPr id="77829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sz="3800"/>
              <a:t>snoRNA bios</a:t>
            </a:r>
            <a:r>
              <a:rPr lang="hu-HU" sz="3800"/>
              <a:t>zintézis</a:t>
            </a:r>
            <a:endParaRPr lang="en-US" sz="3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276600"/>
            <a:ext cx="5486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57400" y="3200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200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200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3200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048000" y="2743200"/>
            <a:ext cx="6096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038601" y="2971800"/>
            <a:ext cx="6096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067300" y="2705100"/>
            <a:ext cx="6096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8" name="TextBox 16"/>
          <p:cNvSpPr txBox="1">
            <a:spLocks noChangeArrowheads="1"/>
          </p:cNvSpPr>
          <p:nvPr/>
        </p:nvSpPr>
        <p:spPr bwMode="auto">
          <a:xfrm>
            <a:off x="3581400" y="2362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>
                <a:latin typeface="Calibri" panose="020F0502020204030204" pitchFamily="34" charset="0"/>
              </a:rPr>
              <a:t>Endonucleases</a:t>
            </a:r>
          </a:p>
        </p:txBody>
      </p:sp>
      <p:sp>
        <p:nvSpPr>
          <p:cNvPr id="20" name="Bent-Up Arrow 19"/>
          <p:cNvSpPr/>
          <p:nvPr/>
        </p:nvSpPr>
        <p:spPr>
          <a:xfrm rot="5400000">
            <a:off x="1905000" y="3733800"/>
            <a:ext cx="5334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7600" y="41148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41148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Pie 25"/>
          <p:cNvSpPr/>
          <p:nvPr/>
        </p:nvSpPr>
        <p:spPr>
          <a:xfrm rot="2667026">
            <a:off x="2898775" y="3965575"/>
            <a:ext cx="381000" cy="381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 rot="18932974" flipH="1">
            <a:off x="4803775" y="3965575"/>
            <a:ext cx="381000" cy="381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1400" y="45720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>
                <a:latin typeface="Calibri" panose="020F0502020204030204" pitchFamily="34" charset="0"/>
              </a:rPr>
              <a:t>5’          3’</a:t>
            </a:r>
          </a:p>
          <a:p>
            <a:r>
              <a:rPr lang="en-US">
                <a:latin typeface="Calibri" panose="020F0502020204030204" pitchFamily="34" charset="0"/>
              </a:rPr>
              <a:t>Exonucleases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276600" y="4419600"/>
            <a:ext cx="3810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0" y="4419600"/>
            <a:ext cx="3048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ent-Up Arrow 38"/>
          <p:cNvSpPr/>
          <p:nvPr/>
        </p:nvSpPr>
        <p:spPr>
          <a:xfrm rot="16200000" flipV="1">
            <a:off x="1905000" y="4419600"/>
            <a:ext cx="5334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600200" y="5562600"/>
            <a:ext cx="5486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54864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52800" y="5486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72000" y="54864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91200" y="5486400"/>
            <a:ext cx="838200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2895600" y="5562600"/>
            <a:ext cx="4572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4114800" y="5562600"/>
            <a:ext cx="4572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55" name="TextBox 51"/>
          <p:cNvSpPr txBox="1">
            <a:spLocks noChangeArrowheads="1"/>
          </p:cNvSpPr>
          <p:nvPr/>
        </p:nvSpPr>
        <p:spPr bwMode="auto">
          <a:xfrm>
            <a:off x="2895600" y="60198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>
                <a:latin typeface="Calibri" panose="020F0502020204030204" pitchFamily="34" charset="0"/>
              </a:rPr>
              <a:t>Splicing machinery</a:t>
            </a:r>
          </a:p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877888" y="1096963"/>
            <a:ext cx="7818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400" b="1"/>
              <a:t>Az </a:t>
            </a:r>
            <a:r>
              <a:rPr lang="en-US" sz="2400" b="1"/>
              <a:t>RN</a:t>
            </a:r>
            <a:r>
              <a:rPr lang="hu-HU" sz="2400" b="1"/>
              <a:t>S</a:t>
            </a:r>
            <a:r>
              <a:rPr lang="en-US" sz="2400" b="1"/>
              <a:t> editing </a:t>
            </a:r>
            <a:r>
              <a:rPr lang="hu-HU" sz="2400" b="1"/>
              <a:t>megváltoztatja az RNS szekvenciát és kódolást</a:t>
            </a:r>
          </a:p>
          <a:p>
            <a:r>
              <a:rPr lang="hu-HU" sz="2400" b="1"/>
              <a:t>Először azt gondolták, nagyon ritka</a:t>
            </a:r>
          </a:p>
          <a:p>
            <a:r>
              <a:rPr lang="hu-HU" sz="2400" b="1"/>
              <a:t>Mára kiderült, hogy általánosan előforduló jelenség </a:t>
            </a:r>
          </a:p>
          <a:p>
            <a:r>
              <a:rPr lang="hu-HU" sz="2400" b="1"/>
              <a:t>(gombák/prokarióták kivételével mindenhol találtak már ilyen példát)</a:t>
            </a:r>
          </a:p>
          <a:p>
            <a:endParaRPr lang="hu-HU" sz="2400" b="1"/>
          </a:p>
          <a:p>
            <a:r>
              <a:rPr lang="hu-HU" sz="2400" b="1"/>
              <a:t>Két fő típus:</a:t>
            </a:r>
          </a:p>
          <a:p>
            <a:pPr>
              <a:buFontTx/>
              <a:buAutoNum type="arabicPeriod"/>
            </a:pPr>
            <a:r>
              <a:rPr lang="hu-HU" sz="2400" b="1"/>
              <a:t>Bázis módosítás: dezaminálás: C</a:t>
            </a:r>
            <a:r>
              <a:rPr lang="hu-HU" sz="2400" b="1">
                <a:sym typeface="Wingdings" panose="05000000000000000000" pitchFamily="2" charset="2"/>
              </a:rPr>
              <a:t>U, AI</a:t>
            </a:r>
          </a:p>
          <a:p>
            <a:endParaRPr lang="hu-HU" sz="2400" b="1">
              <a:sym typeface="Wingdings" panose="05000000000000000000" pitchFamily="2" charset="2"/>
            </a:endParaRPr>
          </a:p>
          <a:p>
            <a:r>
              <a:rPr lang="hu-HU" sz="2400" b="1">
                <a:sym typeface="Wingdings" panose="05000000000000000000" pitchFamily="2" charset="2"/>
              </a:rPr>
              <a:t>2. Inszerció/deléció (ettől a leolvasási keret is változhat)</a:t>
            </a:r>
            <a:endParaRPr lang="en-US" sz="2400"/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803275" y="436563"/>
            <a:ext cx="8208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/>
              <a:t>RN</a:t>
            </a:r>
            <a:r>
              <a:rPr lang="hu-HU" sz="2800" b="1"/>
              <a:t>S</a:t>
            </a:r>
            <a:r>
              <a:rPr lang="en-US" sz="2800" b="1"/>
              <a:t> </a:t>
            </a:r>
            <a:r>
              <a:rPr lang="hu-HU" sz="2800" b="1"/>
              <a:t>„</a:t>
            </a:r>
            <a:r>
              <a:rPr lang="en-US" sz="2800" b="1"/>
              <a:t>editing</a:t>
            </a:r>
            <a:r>
              <a:rPr lang="hu-HU" sz="2800" b="1"/>
              <a:t>” - Szerkesztés – info módosítás</a:t>
            </a:r>
            <a:endParaRPr lang="en-US" sz="2800" b="1"/>
          </a:p>
        </p:txBody>
      </p:sp>
      <p:sp>
        <p:nvSpPr>
          <p:cNvPr id="78852" name="Line 6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1"/>
          <p:cNvSpPr txBox="1">
            <a:spLocks noChangeArrowheads="1"/>
          </p:cNvSpPr>
          <p:nvPr/>
        </p:nvSpPr>
        <p:spPr bwMode="auto">
          <a:xfrm>
            <a:off x="923925" y="35401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2800" b="1"/>
              <a:t>A </a:t>
            </a:r>
            <a:r>
              <a:rPr lang="hu-HU" sz="2800" b="1">
                <a:sym typeface="Wingdings" panose="05000000000000000000" pitchFamily="2" charset="2"/>
              </a:rPr>
              <a:t> </a:t>
            </a:r>
            <a:r>
              <a:rPr lang="en-US" sz="2800" b="1"/>
              <a:t>I RN</a:t>
            </a:r>
            <a:r>
              <a:rPr lang="hu-HU" sz="2800" b="1"/>
              <a:t>S</a:t>
            </a:r>
            <a:r>
              <a:rPr lang="en-US" sz="2800" b="1"/>
              <a:t> editing</a:t>
            </a:r>
            <a:endParaRPr lang="en-US" sz="2800" b="1" i="1"/>
          </a:p>
        </p:txBody>
      </p:sp>
      <p:sp>
        <p:nvSpPr>
          <p:cNvPr id="79875" name="Line 53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Text Box 56"/>
          <p:cNvSpPr txBox="1">
            <a:spLocks noChangeArrowheads="1"/>
          </p:cNvSpPr>
          <p:nvPr/>
        </p:nvSpPr>
        <p:spPr bwMode="auto">
          <a:xfrm>
            <a:off x="990600" y="44196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/>
              <a:t>Nishikura 2006</a:t>
            </a:r>
          </a:p>
        </p:txBody>
      </p:sp>
      <p:pic>
        <p:nvPicPr>
          <p:cNvPr id="7987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1416050"/>
            <a:ext cx="47783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58"/>
          <p:cNvSpPr txBox="1">
            <a:spLocks noChangeArrowheads="1"/>
          </p:cNvSpPr>
          <p:nvPr/>
        </p:nvSpPr>
        <p:spPr bwMode="auto">
          <a:xfrm>
            <a:off x="841375" y="1627188"/>
            <a:ext cx="2946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/>
              <a:t>dezaminálás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hu-HU"/>
              <a:t>I : C-vel párosodik</a:t>
            </a:r>
            <a:endParaRPr lang="en-US"/>
          </a:p>
          <a:p>
            <a:endParaRPr lang="en-US"/>
          </a:p>
          <a:p>
            <a:r>
              <a:rPr lang="hu-HU"/>
              <a:t>míg A : G-vel</a:t>
            </a:r>
          </a:p>
          <a:p>
            <a:endParaRPr lang="hu-HU"/>
          </a:p>
          <a:p>
            <a:r>
              <a:rPr lang="hu-HU"/>
              <a:t>Az A</a:t>
            </a:r>
            <a:r>
              <a:rPr lang="hu-HU">
                <a:sym typeface="Wingdings" panose="05000000000000000000" pitchFamily="2" charset="2"/>
              </a:rPr>
              <a:t> I hatása tehát egy pontmutáció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0" y="5105400"/>
            <a:ext cx="4346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/>
              <a:t>C </a:t>
            </a:r>
            <a:r>
              <a:rPr lang="hu-HU">
                <a:sym typeface="Wingdings" panose="05000000000000000000" pitchFamily="2" charset="2"/>
              </a:rPr>
              <a:t> U:</a:t>
            </a:r>
          </a:p>
          <a:p>
            <a:endParaRPr lang="hu-HU">
              <a:sym typeface="Wingdings" panose="05000000000000000000" pitchFamily="2" charset="2"/>
            </a:endParaRPr>
          </a:p>
          <a:p>
            <a:r>
              <a:rPr lang="hu-HU">
                <a:sym typeface="Wingdings" panose="05000000000000000000" pitchFamily="2" charset="2"/>
              </a:rPr>
              <a:t>Ez is pontmutációt fog jelenteni</a:t>
            </a:r>
          </a:p>
          <a:p>
            <a:endParaRPr lang="hu-HU">
              <a:sym typeface="Wingdings" panose="05000000000000000000" pitchFamily="2" charset="2"/>
            </a:endParaRPr>
          </a:p>
          <a:p>
            <a:r>
              <a:rPr lang="hu-HU">
                <a:sym typeface="Wingdings" panose="05000000000000000000" pitchFamily="2" charset="2"/>
              </a:rPr>
              <a:t>Gyakori az immunoglobulin géneknél</a:t>
            </a:r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 flipH="1">
            <a:off x="2261234" y="-60253"/>
            <a:ext cx="81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C00000"/>
                </a:solidFill>
              </a:rPr>
              <a:t>Leitmotif</a:t>
            </a:r>
            <a:r>
              <a:rPr lang="hu-HU" sz="2800" b="1" dirty="0">
                <a:solidFill>
                  <a:srgbClr val="C00000"/>
                </a:solidFill>
              </a:rPr>
              <a:t> – bázisok </a:t>
            </a:r>
            <a:r>
              <a:rPr lang="hu-HU" sz="2800" b="1" dirty="0" err="1">
                <a:solidFill>
                  <a:srgbClr val="C00000"/>
                </a:solidFill>
              </a:rPr>
              <a:t>dezaminálása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EA87563-84ED-431E-B774-E63A25460AF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Szokványos </a:t>
            </a:r>
            <a:r>
              <a:rPr lang="en-US"/>
              <a:t>RN</a:t>
            </a:r>
            <a:r>
              <a:rPr lang="hu-HU"/>
              <a:t>S molekulák</a:t>
            </a:r>
          </a:p>
        </p:txBody>
      </p:sp>
      <p:pic>
        <p:nvPicPr>
          <p:cNvPr id="16388" name="Picture 4" descr="rutgers t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34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505200" y="3352800"/>
            <a:ext cx="35814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églalap 1">
            <a:extLst>
              <a:ext uri="{FF2B5EF4-FFF2-40B4-BE49-F238E27FC236}">
                <a16:creationId xmlns:a16="http://schemas.microsoft.com/office/drawing/2014/main" id="{F6A3FF1E-3AA2-4B03-9263-DB071A47EEF6}"/>
              </a:ext>
            </a:extLst>
          </p:cNvPr>
          <p:cNvSpPr/>
          <p:nvPr/>
        </p:nvSpPr>
        <p:spPr>
          <a:xfrm>
            <a:off x="1524000" y="2756091"/>
            <a:ext cx="762000" cy="353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églalap 1">
            <a:extLst>
              <a:ext uri="{FF2B5EF4-FFF2-40B4-BE49-F238E27FC236}">
                <a16:creationId xmlns:a16="http://schemas.microsoft.com/office/drawing/2014/main" id="{266E7481-4D4A-48DB-BBC6-4662620B1DB3}"/>
              </a:ext>
            </a:extLst>
          </p:cNvPr>
          <p:cNvSpPr/>
          <p:nvPr/>
        </p:nvSpPr>
        <p:spPr>
          <a:xfrm>
            <a:off x="2438401" y="4800600"/>
            <a:ext cx="457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 u="sng" err="1"/>
              <a:t>R</a:t>
            </a:r>
            <a:r>
              <a:rPr lang="en-US" sz="3400" err="1"/>
              <a:t>ibo</a:t>
            </a:r>
            <a:r>
              <a:rPr lang="en-US" sz="3400" u="sng" err="1"/>
              <a:t>n</a:t>
            </a:r>
            <a:r>
              <a:rPr lang="en-US" sz="3400" err="1"/>
              <a:t>u</a:t>
            </a:r>
            <a:r>
              <a:rPr lang="hu-HU" sz="3400"/>
              <a:t>k</a:t>
            </a:r>
            <a:r>
              <a:rPr lang="en-US" sz="3400"/>
              <a:t>le</a:t>
            </a:r>
            <a:r>
              <a:rPr lang="hu-HU" sz="3400" err="1"/>
              <a:t>in</a:t>
            </a:r>
            <a:r>
              <a:rPr lang="hu-HU" sz="3400" u="sng" err="1"/>
              <a:t>s</a:t>
            </a:r>
            <a:r>
              <a:rPr lang="hu-HU" sz="3400" err="1"/>
              <a:t>av</a:t>
            </a:r>
            <a:r>
              <a:rPr lang="en-US" sz="3400"/>
              <a:t> 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 err="1"/>
              <a:t>Ribonu</a:t>
            </a:r>
            <a:r>
              <a:rPr lang="hu-HU" sz="3100"/>
              <a:t>k</a:t>
            </a:r>
            <a:r>
              <a:rPr lang="en-US" sz="3100" err="1"/>
              <a:t>leotid</a:t>
            </a:r>
            <a:r>
              <a:rPr lang="hu-HU" sz="3100"/>
              <a:t>ok</a:t>
            </a:r>
            <a:r>
              <a:rPr lang="en-US" sz="3100"/>
              <a:t> (Rib</a:t>
            </a:r>
            <a:r>
              <a:rPr lang="hu-HU" sz="3100"/>
              <a:t>óz,</a:t>
            </a:r>
            <a:r>
              <a:rPr lang="en-US" sz="3100"/>
              <a:t> b</a:t>
            </a:r>
            <a:r>
              <a:rPr lang="hu-HU" sz="3100" err="1"/>
              <a:t>ázis</a:t>
            </a:r>
            <a:r>
              <a:rPr lang="en-US" sz="3100"/>
              <a:t>, </a:t>
            </a:r>
            <a:r>
              <a:rPr lang="hu-HU" sz="3100"/>
              <a:t>foszfát</a:t>
            </a:r>
            <a:r>
              <a:rPr lang="en-US" sz="3100"/>
              <a:t>)</a:t>
            </a:r>
          </a:p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/>
              <a:t>T</a:t>
            </a:r>
            <a:r>
              <a:rPr lang="hu-HU" sz="3400" err="1"/>
              <a:t>ípusok</a:t>
            </a:r>
            <a:endParaRPr lang="en-US" sz="3400"/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3100"/>
              <a:t>Kódoló</a:t>
            </a:r>
            <a:r>
              <a:rPr lang="en-US" sz="3100"/>
              <a:t>: messenger RNA (mRNA)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/>
              <a:t>N</a:t>
            </a:r>
            <a:r>
              <a:rPr lang="hu-HU" sz="3100" err="1"/>
              <a:t>em</a:t>
            </a:r>
            <a:r>
              <a:rPr lang="en-US" sz="3100"/>
              <a:t>-</a:t>
            </a:r>
            <a:r>
              <a:rPr lang="hu-HU" sz="3100"/>
              <a:t>kódoló</a:t>
            </a:r>
            <a:r>
              <a:rPr lang="en-US" sz="3100"/>
              <a:t>: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err="1"/>
              <a:t>Ribos</a:t>
            </a:r>
            <a:r>
              <a:rPr lang="hu-HU" sz="2900" err="1"/>
              <a:t>zomális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rRN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Trans</a:t>
            </a:r>
            <a:r>
              <a:rPr lang="hu-HU" sz="2900"/>
              <a:t>z</a:t>
            </a:r>
            <a:r>
              <a:rPr lang="en-US" sz="2900" err="1"/>
              <a:t>fer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tRN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Small nuclear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snRN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Small </a:t>
            </a:r>
            <a:r>
              <a:rPr lang="en-US" sz="2900" err="1"/>
              <a:t>nucleolar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snoRN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Interference RN</a:t>
            </a:r>
            <a:r>
              <a:rPr lang="hu-HU" sz="2900"/>
              <a:t>S</a:t>
            </a:r>
            <a:r>
              <a:rPr lang="en-US" sz="2900"/>
              <a:t> (RN</a:t>
            </a:r>
            <a:r>
              <a:rPr lang="hu-HU" sz="2900"/>
              <a:t>S</a:t>
            </a:r>
            <a:r>
              <a:rPr lang="en-US" sz="2900" err="1"/>
              <a:t>i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Short interfering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siRN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Micro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miRN</a:t>
            </a:r>
            <a:r>
              <a:rPr lang="hu-HU" sz="2900"/>
              <a:t>S</a:t>
            </a:r>
            <a:r>
              <a:rPr lang="en-US" sz="2900"/>
              <a:t>)</a:t>
            </a:r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8092C53-9FF1-4279-847B-F4EC212DA2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RNS definíció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3" y="3962400"/>
            <a:ext cx="49350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41375" y="354013"/>
            <a:ext cx="326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</a:rPr>
              <a:t>RN</a:t>
            </a:r>
            <a:r>
              <a:rPr lang="hu-HU" sz="2800" b="1" dirty="0">
                <a:solidFill>
                  <a:srgbClr val="000000"/>
                </a:solidFill>
              </a:rPr>
              <a:t>S</a:t>
            </a:r>
            <a:r>
              <a:rPr lang="en-US" sz="2800" b="1" dirty="0">
                <a:solidFill>
                  <a:srgbClr val="000000"/>
                </a:solidFill>
              </a:rPr>
              <a:t> process</a:t>
            </a:r>
            <a:r>
              <a:rPr lang="hu-HU" sz="2800" b="1" dirty="0" err="1">
                <a:solidFill>
                  <a:srgbClr val="000000"/>
                </a:solidFill>
              </a:rPr>
              <a:t>zálás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212269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400" b="1" dirty="0"/>
              <a:t>   </a:t>
            </a:r>
            <a:r>
              <a:rPr lang="en-US" sz="2400" b="1" dirty="0">
                <a:solidFill>
                  <a:srgbClr val="000000"/>
                </a:solidFill>
              </a:rPr>
              <a:t>DN</a:t>
            </a:r>
            <a:r>
              <a:rPr lang="hu-HU" sz="2400" b="1" dirty="0">
                <a:solidFill>
                  <a:srgbClr val="000000"/>
                </a:solidFill>
              </a:rPr>
              <a:t>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hu-HU" sz="2400" b="1" dirty="0">
                <a:solidFill>
                  <a:srgbClr val="000000"/>
                </a:solidFill>
              </a:rPr>
              <a:t>ÉRETT RNS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0000"/>
                </a:solidFill>
              </a:rPr>
              <a:t>PROTEIN</a:t>
            </a:r>
            <a:endParaRPr lang="hu-HU" sz="2400" b="1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+mn-lt"/>
              </a:rPr>
              <a:t>mRNS-nél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460500" y="3200400"/>
            <a:ext cx="457200" cy="568325"/>
          </a:xfrm>
          <a:prstGeom prst="downArrow">
            <a:avLst>
              <a:gd name="adj1" fmla="val 50000"/>
              <a:gd name="adj2" fmla="val 24999"/>
            </a:avLst>
          </a:prstGeom>
          <a:solidFill>
            <a:srgbClr val="00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489075" y="2020888"/>
            <a:ext cx="381000" cy="3000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286000" y="1219200"/>
            <a:ext cx="3352800" cy="409575"/>
          </a:xfrm>
          <a:prstGeom prst="rightArrow">
            <a:avLst>
              <a:gd name="adj1" fmla="val 50000"/>
              <a:gd name="adj2" fmla="val 27022"/>
            </a:avLst>
          </a:prstGeom>
          <a:solidFill>
            <a:srgbClr val="C8002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715000" y="1279525"/>
            <a:ext cx="249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PRE</a:t>
            </a:r>
            <a:r>
              <a:rPr lang="hu-HU" sz="2000" b="1" dirty="0">
                <a:solidFill>
                  <a:srgbClr val="000000"/>
                </a:solidFill>
              </a:rPr>
              <a:t>K</a:t>
            </a:r>
            <a:r>
              <a:rPr lang="en-US" sz="2000" b="1" dirty="0">
                <a:solidFill>
                  <a:srgbClr val="000000"/>
                </a:solidFill>
              </a:rPr>
              <a:t>UR</a:t>
            </a:r>
            <a:r>
              <a:rPr lang="hu-HU" sz="2000" b="1" dirty="0">
                <a:solidFill>
                  <a:srgbClr val="000000"/>
                </a:solidFill>
              </a:rPr>
              <a:t>Z</a:t>
            </a:r>
            <a:r>
              <a:rPr lang="en-US" sz="2000" b="1" dirty="0">
                <a:solidFill>
                  <a:srgbClr val="000000"/>
                </a:solidFill>
              </a:rPr>
              <a:t>OR RN</a:t>
            </a:r>
            <a:r>
              <a:rPr lang="hu-HU" sz="2000" b="1" dirty="0" err="1">
                <a:solidFill>
                  <a:srgbClr val="000000"/>
                </a:solidFill>
              </a:rPr>
              <a:t>Sk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791325" y="2414588"/>
            <a:ext cx="149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pre-</a:t>
            </a:r>
            <a:r>
              <a:rPr lang="en-US" sz="2000" b="1" dirty="0" err="1">
                <a:solidFill>
                  <a:srgbClr val="000000"/>
                </a:solidFill>
              </a:rPr>
              <a:t>rRN</a:t>
            </a:r>
            <a:r>
              <a:rPr lang="hu-HU" sz="2000" b="1" dirty="0">
                <a:solidFill>
                  <a:srgbClr val="000000"/>
                </a:solidFill>
              </a:rPr>
              <a:t>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pre-</a:t>
            </a:r>
            <a:r>
              <a:rPr lang="en-US" sz="2000" b="1" dirty="0" err="1">
                <a:solidFill>
                  <a:srgbClr val="000000"/>
                </a:solidFill>
              </a:rPr>
              <a:t>tRN</a:t>
            </a:r>
            <a:r>
              <a:rPr lang="hu-HU" sz="2000" b="1" dirty="0">
                <a:solidFill>
                  <a:srgbClr val="000000"/>
                </a:solidFill>
              </a:rPr>
              <a:t>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pre-</a:t>
            </a:r>
            <a:r>
              <a:rPr lang="en-US" sz="2000" b="1" dirty="0" err="1">
                <a:solidFill>
                  <a:srgbClr val="000000"/>
                </a:solidFill>
              </a:rPr>
              <a:t>mRN</a:t>
            </a:r>
            <a:r>
              <a:rPr lang="hu-HU" sz="2000" b="1" dirty="0">
                <a:solidFill>
                  <a:srgbClr val="000000"/>
                </a:solidFill>
              </a:rPr>
              <a:t>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470275" y="2016125"/>
            <a:ext cx="27241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000" dirty="0">
                <a:solidFill>
                  <a:srgbClr val="000000"/>
                </a:solidFill>
              </a:rPr>
              <a:t>Hasítás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Nu</a:t>
            </a:r>
            <a:r>
              <a:rPr lang="hu-HU" sz="2000" dirty="0">
                <a:solidFill>
                  <a:srgbClr val="000000"/>
                </a:solidFill>
              </a:rPr>
              <a:t>k</a:t>
            </a:r>
            <a:r>
              <a:rPr lang="en-US" sz="2000" dirty="0" err="1">
                <a:solidFill>
                  <a:srgbClr val="000000"/>
                </a:solidFill>
              </a:rPr>
              <a:t>leotid</a:t>
            </a:r>
            <a:r>
              <a:rPr lang="en-US" sz="2000" dirty="0">
                <a:solidFill>
                  <a:srgbClr val="000000"/>
                </a:solidFill>
              </a:rPr>
              <a:t> add</a:t>
            </a:r>
            <a:r>
              <a:rPr lang="hu-HU" sz="2000" dirty="0" err="1">
                <a:solidFill>
                  <a:srgbClr val="000000"/>
                </a:solidFill>
              </a:rPr>
              <a:t>íció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Nu</a:t>
            </a:r>
            <a:r>
              <a:rPr lang="hu-HU" sz="2000" dirty="0">
                <a:solidFill>
                  <a:srgbClr val="000000"/>
                </a:solidFill>
              </a:rPr>
              <a:t>k</a:t>
            </a:r>
            <a:r>
              <a:rPr lang="en-US" sz="2000" dirty="0" err="1">
                <a:solidFill>
                  <a:srgbClr val="000000"/>
                </a:solidFill>
              </a:rPr>
              <a:t>leotid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beillesztés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Nu</a:t>
            </a:r>
            <a:r>
              <a:rPr lang="hu-HU" sz="2000" dirty="0" err="1">
                <a:solidFill>
                  <a:srgbClr val="000000"/>
                </a:solidFill>
              </a:rPr>
              <a:t>kl</a:t>
            </a:r>
            <a:r>
              <a:rPr lang="en-US" sz="2000" dirty="0" err="1">
                <a:solidFill>
                  <a:srgbClr val="000000"/>
                </a:solidFill>
              </a:rPr>
              <a:t>eotid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eltávolítás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hu-HU" sz="2000" dirty="0" err="1">
                <a:solidFill>
                  <a:srgbClr val="000000"/>
                </a:solidFill>
              </a:rPr>
              <a:t>zegmens</a:t>
            </a:r>
            <a:r>
              <a:rPr lang="en-US" sz="2000" dirty="0">
                <a:solidFill>
                  <a:srgbClr val="000000"/>
                </a:solidFill>
              </a:rPr>
              <a:t> add</a:t>
            </a:r>
            <a:r>
              <a:rPr lang="hu-HU" sz="2000" dirty="0" err="1">
                <a:solidFill>
                  <a:srgbClr val="000000"/>
                </a:solidFill>
              </a:rPr>
              <a:t>íc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hu-HU" sz="2000" dirty="0">
                <a:solidFill>
                  <a:srgbClr val="000000"/>
                </a:solidFill>
              </a:rPr>
              <a:t>ó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hu-HU" sz="2000" dirty="0" err="1">
                <a:solidFill>
                  <a:srgbClr val="000000"/>
                </a:solidFill>
              </a:rPr>
              <a:t>zegmens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kivágás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hu-HU" sz="2000" dirty="0" err="1">
                <a:solidFill>
                  <a:srgbClr val="000000"/>
                </a:solidFill>
              </a:rPr>
              <a:t>ázis</a:t>
            </a:r>
            <a:r>
              <a:rPr lang="hu-HU" sz="2000" dirty="0">
                <a:solidFill>
                  <a:srgbClr val="000000"/>
                </a:solidFill>
              </a:rPr>
              <a:t> módosítás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Cukor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módosítás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6213475" y="2701925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C8002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2895600" y="26670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C8002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7280275" y="1752600"/>
            <a:ext cx="457200" cy="554038"/>
          </a:xfrm>
          <a:prstGeom prst="downArrow">
            <a:avLst>
              <a:gd name="adj1" fmla="val 50000"/>
              <a:gd name="adj2" fmla="val 24999"/>
            </a:avLst>
          </a:prstGeom>
          <a:solidFill>
            <a:srgbClr val="C8002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603375" y="4786313"/>
            <a:ext cx="7302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000" b="1" dirty="0">
                <a:solidFill>
                  <a:srgbClr val="000000"/>
                </a:solidFill>
              </a:rPr>
              <a:t>Egyéb faktorok, amik az RNS-jellegű molekulák </a:t>
            </a:r>
            <a:r>
              <a:rPr lang="hu-HU" sz="2000" b="1" dirty="0" err="1">
                <a:solidFill>
                  <a:srgbClr val="000000"/>
                </a:solidFill>
              </a:rPr>
              <a:t>expresszióját</a:t>
            </a:r>
            <a:r>
              <a:rPr lang="hu-HU" sz="2000" b="1" dirty="0">
                <a:solidFill>
                  <a:srgbClr val="000000"/>
                </a:solidFill>
              </a:rPr>
              <a:t> befolyásolják: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koncentráció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hu-HU" sz="2000" dirty="0">
                <a:solidFill>
                  <a:srgbClr val="000000"/>
                </a:solidFill>
              </a:rPr>
              <a:t>transzkripció és degradáció eredője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lo</a:t>
            </a:r>
            <a:r>
              <a:rPr lang="hu-HU" sz="2000" dirty="0" err="1">
                <a:solidFill>
                  <a:srgbClr val="000000"/>
                </a:solidFill>
              </a:rPr>
              <a:t>kalizáció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riboszómához kötés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876300" y="347663"/>
            <a:ext cx="604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sz="2800" b="1">
                <a:solidFill>
                  <a:srgbClr val="000000"/>
                </a:solidFill>
              </a:rPr>
              <a:t>RNS-formáló RNSk és komplexek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1095375"/>
            <a:ext cx="9144000" cy="560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000" b="1">
                <a:solidFill>
                  <a:srgbClr val="3333CC"/>
                </a:solidFill>
              </a:rPr>
              <a:t>rRN</a:t>
            </a:r>
            <a:r>
              <a:rPr lang="hu-HU" sz="2000" b="1">
                <a:solidFill>
                  <a:srgbClr val="3333CC"/>
                </a:solidFill>
              </a:rPr>
              <a:t>S		riboszomális RNS</a:t>
            </a:r>
            <a:endParaRPr lang="en-US" sz="2000" b="1">
              <a:solidFill>
                <a:srgbClr val="3333CC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snoRN</a:t>
            </a:r>
            <a:r>
              <a:rPr lang="hu-HU" sz="2000" b="1">
                <a:solidFill>
                  <a:srgbClr val="008000"/>
                </a:solidFill>
              </a:rPr>
              <a:t>Sk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hu-HU" sz="2000">
                <a:solidFill>
                  <a:srgbClr val="000000"/>
                </a:solidFill>
              </a:rPr>
              <a:t>fehérjékkel komplexálnak, nukleotidokat módosítanak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		</a:t>
            </a:r>
          </a:p>
          <a:p>
            <a:r>
              <a:rPr lang="en-US" sz="2000" b="1">
                <a:solidFill>
                  <a:srgbClr val="3333CC"/>
                </a:solidFill>
              </a:rPr>
              <a:t>tRN</a:t>
            </a:r>
            <a:r>
              <a:rPr lang="hu-HU" sz="2000" b="1">
                <a:solidFill>
                  <a:srgbClr val="3333CC"/>
                </a:solidFill>
              </a:rPr>
              <a:t>S		transzfer RNS</a:t>
            </a:r>
            <a:endParaRPr lang="en-US" sz="2000" b="1">
              <a:solidFill>
                <a:srgbClr val="3333CC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RN</a:t>
            </a:r>
            <a:r>
              <a:rPr lang="hu-HU" sz="2000" b="1">
                <a:solidFill>
                  <a:srgbClr val="008000"/>
                </a:solidFill>
              </a:rPr>
              <a:t>áz</a:t>
            </a:r>
            <a:r>
              <a:rPr lang="en-US" sz="2000" b="1">
                <a:solidFill>
                  <a:srgbClr val="008000"/>
                </a:solidFill>
              </a:rPr>
              <a:t> P</a:t>
            </a:r>
            <a:r>
              <a:rPr lang="en-US" sz="2000">
                <a:solidFill>
                  <a:srgbClr val="000000"/>
                </a:solidFill>
              </a:rPr>
              <a:t> 	</a:t>
            </a:r>
            <a:r>
              <a:rPr lang="hu-HU" sz="2000">
                <a:solidFill>
                  <a:srgbClr val="000000"/>
                </a:solidFill>
              </a:rPr>
              <a:t>fehérje + RNS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snoRN</a:t>
            </a:r>
            <a:r>
              <a:rPr lang="hu-HU" sz="2000" b="1">
                <a:solidFill>
                  <a:srgbClr val="008000"/>
                </a:solidFill>
              </a:rPr>
              <a:t>S</a:t>
            </a:r>
            <a:r>
              <a:rPr lang="en-US" sz="2000" b="1">
                <a:solidFill>
                  <a:srgbClr val="008000"/>
                </a:solidFill>
              </a:rPr>
              <a:t>	</a:t>
            </a:r>
            <a:r>
              <a:rPr lang="hu-HU" sz="2000">
                <a:solidFill>
                  <a:srgbClr val="000000"/>
                </a:solidFill>
              </a:rPr>
              <a:t> fehérjékkel komplexálnak, nukleotidokat módosítanak</a:t>
            </a:r>
          </a:p>
          <a:p>
            <a:endParaRPr lang="en-US" sz="2000">
              <a:solidFill>
                <a:srgbClr val="3333CC"/>
              </a:solidFill>
            </a:endParaRPr>
          </a:p>
          <a:p>
            <a:r>
              <a:rPr lang="en-US" sz="2000" b="1">
                <a:solidFill>
                  <a:srgbClr val="3333CC"/>
                </a:solidFill>
              </a:rPr>
              <a:t>mRN</a:t>
            </a:r>
            <a:r>
              <a:rPr lang="hu-HU" sz="2000" b="1">
                <a:solidFill>
                  <a:srgbClr val="3333CC"/>
                </a:solidFill>
              </a:rPr>
              <a:t>S		hírvivő RNS</a:t>
            </a:r>
            <a:endParaRPr lang="en-US" sz="2000" b="1">
              <a:solidFill>
                <a:srgbClr val="3333CC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snRN</a:t>
            </a:r>
            <a:r>
              <a:rPr lang="hu-HU" sz="2000" b="1">
                <a:solidFill>
                  <a:srgbClr val="008000"/>
                </a:solidFill>
              </a:rPr>
              <a:t>S		</a:t>
            </a:r>
            <a:r>
              <a:rPr lang="en-US" sz="2000">
                <a:solidFill>
                  <a:srgbClr val="000000"/>
                </a:solidFill>
              </a:rPr>
              <a:t>U1,2,4,5,6 </a:t>
            </a:r>
            <a:r>
              <a:rPr lang="hu-HU" sz="200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00"/>
                </a:solidFill>
              </a:rPr>
              <a:t>spliceos</a:t>
            </a:r>
            <a:r>
              <a:rPr lang="hu-HU" sz="2000">
                <a:solidFill>
                  <a:srgbClr val="000000"/>
                </a:solidFill>
              </a:rPr>
              <a:t>zómák (sok fehérjével)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gRN</a:t>
            </a:r>
            <a:r>
              <a:rPr lang="hu-HU" sz="2000" b="1">
                <a:solidFill>
                  <a:srgbClr val="008000"/>
                </a:solidFill>
              </a:rPr>
              <a:t>S</a:t>
            </a:r>
            <a:r>
              <a:rPr lang="en-US" sz="2000" b="1">
                <a:solidFill>
                  <a:srgbClr val="008000"/>
                </a:solidFill>
              </a:rPr>
              <a:t>	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en-US" sz="2000">
                <a:solidFill>
                  <a:srgbClr val="000000"/>
                </a:solidFill>
              </a:rPr>
              <a:t>RN</a:t>
            </a:r>
            <a:r>
              <a:rPr lang="hu-HU" sz="2000">
                <a:solidFill>
                  <a:srgbClr val="000000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 edit</a:t>
            </a:r>
            <a:r>
              <a:rPr lang="hu-HU" sz="2000">
                <a:solidFill>
                  <a:srgbClr val="000000"/>
                </a:solidFill>
              </a:rPr>
              <a:t>áláshoz szekvencia info</a:t>
            </a:r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miRN</a:t>
            </a:r>
            <a:r>
              <a:rPr lang="hu-HU" sz="2000" b="1">
                <a:solidFill>
                  <a:srgbClr val="008000"/>
                </a:solidFill>
              </a:rPr>
              <a:t>S	</a:t>
            </a:r>
            <a:r>
              <a:rPr lang="en-US" sz="2000">
                <a:solidFill>
                  <a:srgbClr val="008000"/>
                </a:solidFill>
              </a:rPr>
              <a:t>	</a:t>
            </a:r>
            <a:r>
              <a:rPr lang="hu-HU" sz="2000">
                <a:solidFill>
                  <a:srgbClr val="000000"/>
                </a:solidFill>
              </a:rPr>
              <a:t>génexpr szabályozás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8000"/>
                </a:solidFill>
              </a:rPr>
              <a:t>siRN</a:t>
            </a:r>
            <a:r>
              <a:rPr lang="hu-HU" sz="2000" b="1">
                <a:solidFill>
                  <a:srgbClr val="008000"/>
                </a:solidFill>
              </a:rPr>
              <a:t>S</a:t>
            </a:r>
            <a:r>
              <a:rPr lang="en-US" sz="2000">
                <a:solidFill>
                  <a:srgbClr val="008000"/>
                </a:solidFill>
              </a:rPr>
              <a:t>		</a:t>
            </a:r>
            <a:r>
              <a:rPr lang="hu-HU" sz="2000">
                <a:solidFill>
                  <a:srgbClr val="000000"/>
                </a:solidFill>
              </a:rPr>
              <a:t> génexpr szabályozás</a:t>
            </a:r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sno, small nucleolar</a:t>
            </a:r>
          </a:p>
          <a:p>
            <a:r>
              <a:rPr lang="en-US">
                <a:solidFill>
                  <a:srgbClr val="000000"/>
                </a:solidFill>
              </a:rPr>
              <a:t>sn, small nuclear</a:t>
            </a:r>
            <a:r>
              <a:rPr lang="en-US" sz="2000">
                <a:solidFill>
                  <a:srgbClr val="000000"/>
                </a:solidFill>
              </a:rPr>
              <a:t>					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en-US"/>
              <a:t>Kódoló szakasz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Untranslated </a:t>
            </a:r>
            <a:r>
              <a:rPr lang="hu-HU" altLang="en-US"/>
              <a:t>szakasz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5’ UTR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7met</a:t>
            </a:r>
            <a:r>
              <a:rPr lang="hu-HU" altLang="en-US"/>
              <a:t>i</a:t>
            </a:r>
            <a:r>
              <a:rPr lang="en-US" altLang="en-US"/>
              <a:t>l-G cap</a:t>
            </a:r>
            <a:r>
              <a:rPr lang="hu-HU" altLang="en-US"/>
              <a:t> : sapka</a:t>
            </a:r>
            <a:endParaRPr lang="en-US" altLang="en-US"/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cap binding 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Trans</a:t>
            </a:r>
            <a:r>
              <a:rPr lang="hu-HU" altLang="en-US"/>
              <a:t>zláció szabályozás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3’ UTR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Stabilit</a:t>
            </a:r>
            <a:r>
              <a:rPr lang="hu-HU" altLang="en-US"/>
              <a:t>ási elemek</a:t>
            </a: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</a:t>
            </a:r>
            <a:r>
              <a:rPr lang="hu-HU" altLang="en-US"/>
              <a:t>z</a:t>
            </a:r>
            <a:r>
              <a:rPr lang="en-US" altLang="en-US"/>
              <a:t>ubcellul</a:t>
            </a:r>
            <a:r>
              <a:rPr lang="hu-HU" altLang="en-US"/>
              <a:t>áris</a:t>
            </a:r>
            <a:r>
              <a:rPr lang="en-US" altLang="en-US"/>
              <a:t> lo</a:t>
            </a:r>
            <a:r>
              <a:rPr lang="hu-HU" altLang="en-US"/>
              <a:t>k</a:t>
            </a:r>
            <a:r>
              <a:rPr lang="en-US" altLang="en-US"/>
              <a:t>aliz</a:t>
            </a:r>
            <a:r>
              <a:rPr lang="hu-HU" altLang="en-US"/>
              <a:t>áció</a:t>
            </a:r>
            <a:r>
              <a:rPr lang="en-US" altLang="en-US"/>
              <a:t> (</a:t>
            </a:r>
            <a:r>
              <a:rPr lang="hu-HU" altLang="en-US"/>
              <a:t>irányítószámok)</a:t>
            </a: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pol</a:t>
            </a:r>
            <a:r>
              <a:rPr lang="hu-HU" altLang="en-US"/>
              <a:t>i</a:t>
            </a:r>
            <a:r>
              <a:rPr lang="en-US" altLang="en-US"/>
              <a:t>(A) </a:t>
            </a:r>
            <a:r>
              <a:rPr lang="hu-HU" altLang="en-US"/>
              <a:t>vég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67F6340-4763-4F3D-9C9B-FD48D1D64FA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mRN</a:t>
            </a:r>
            <a:r>
              <a:rPr lang="hu-HU"/>
              <a:t>S</a:t>
            </a:r>
            <a:r>
              <a:rPr lang="en-US"/>
              <a:t> </a:t>
            </a:r>
            <a:r>
              <a:rPr lang="hu-HU"/>
              <a:t>szerkezet</a:t>
            </a:r>
          </a:p>
        </p:txBody>
      </p:sp>
    </p:spTree>
    <p:extLst>
      <p:ext uri="{BB962C8B-B14F-4D97-AF65-F5344CB8AC3E}">
        <p14:creationId xmlns:p14="http://schemas.microsoft.com/office/powerpoint/2010/main" val="40436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mRN</a:t>
            </a:r>
            <a:r>
              <a:rPr lang="hu-HU" dirty="0">
                <a:solidFill>
                  <a:srgbClr val="00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7" name="Picture 4" descr="gb-2002-3-3-reviews0004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" y="1354138"/>
            <a:ext cx="8915400" cy="515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1">
            <a:extLst>
              <a:ext uri="{FF2B5EF4-FFF2-40B4-BE49-F238E27FC236}">
                <a16:creationId xmlns:a16="http://schemas.microsoft.com/office/drawing/2014/main" id="{2A98A06C-47E0-4BC6-AF8F-6301CA614693}"/>
              </a:ext>
            </a:extLst>
          </p:cNvPr>
          <p:cNvSpPr/>
          <p:nvPr/>
        </p:nvSpPr>
        <p:spPr>
          <a:xfrm>
            <a:off x="7010400" y="3886200"/>
            <a:ext cx="1828800" cy="1143000"/>
          </a:xfrm>
          <a:prstGeom prst="rect">
            <a:avLst/>
          </a:prstGeom>
          <a:noFill/>
          <a:ln w="55000" cap="flat" cmpd="thickThin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églalap 1">
            <a:extLst>
              <a:ext uri="{FF2B5EF4-FFF2-40B4-BE49-F238E27FC236}">
                <a16:creationId xmlns:a16="http://schemas.microsoft.com/office/drawing/2014/main" id="{7108DB19-081C-42A0-922B-A6DB5BF81194}"/>
              </a:ext>
            </a:extLst>
          </p:cNvPr>
          <p:cNvSpPr/>
          <p:nvPr/>
        </p:nvSpPr>
        <p:spPr>
          <a:xfrm>
            <a:off x="304800" y="3612546"/>
            <a:ext cx="914400" cy="883253"/>
          </a:xfrm>
          <a:prstGeom prst="rect">
            <a:avLst/>
          </a:prstGeom>
          <a:noFill/>
          <a:ln w="55000" cap="flat" cmpd="thickThin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2301</Words>
  <Application>Microsoft Office PowerPoint</Application>
  <PresentationFormat>Diavetítés a képernyőre (4:3 oldalarány)</PresentationFormat>
  <Paragraphs>520</Paragraphs>
  <Slides>38</Slides>
  <Notes>34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54" baseType="lpstr">
      <vt:lpstr>Arial</vt:lpstr>
      <vt:lpstr>Calibri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Beam</vt:lpstr>
      <vt:lpstr>Alapértelmezett terv</vt:lpstr>
      <vt:lpstr>Default Design</vt:lpstr>
      <vt:lpstr>1_Alapértelmezett terv</vt:lpstr>
      <vt:lpstr>1_Sétatér</vt:lpstr>
      <vt:lpstr>Drawing</vt:lpstr>
      <vt:lpstr>Document</vt:lpstr>
      <vt:lpstr>PowerPoint-bemutató</vt:lpstr>
      <vt:lpstr>PowerPoint-bemutató</vt:lpstr>
      <vt:lpstr>PowerPoint-bemutató</vt:lpstr>
      <vt:lpstr>Szokványos RNS molekulák</vt:lpstr>
      <vt:lpstr>RNS definíció</vt:lpstr>
      <vt:lpstr>PowerPoint-bemutató</vt:lpstr>
      <vt:lpstr>PowerPoint-bemutató</vt:lpstr>
      <vt:lpstr>mRNS szerkezet</vt:lpstr>
      <vt:lpstr>mRNS</vt:lpstr>
      <vt:lpstr>PowerPoint-bemutató</vt:lpstr>
      <vt:lpstr>PowerPoint-bemutató</vt:lpstr>
      <vt:lpstr>5’-sapka addíciója</vt:lpstr>
      <vt:lpstr>PowerPoint-bemutató</vt:lpstr>
      <vt:lpstr>Intronok eltávolítása: splicing</vt:lpstr>
      <vt:lpstr>Splicing komplex: felismeri a részlegesen konzervált szekvenciákat</vt:lpstr>
      <vt:lpstr>Splicing – splicesome: több fehérje és snRNSek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snoRNSk felfedezése</vt:lpstr>
      <vt:lpstr>snoRNS bioszintézis</vt:lpstr>
      <vt:lpstr>snoRNA bioszintézis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/>
  <cp:lastModifiedBy/>
  <cp:revision>5</cp:revision>
  <dcterms:created xsi:type="dcterms:W3CDTF">2013-04-26T17:59:36Z</dcterms:created>
  <dcterms:modified xsi:type="dcterms:W3CDTF">2020-04-05T15:21:45Z</dcterms:modified>
</cp:coreProperties>
</file>