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96" r:id="rId5"/>
    <p:sldId id="297" r:id="rId6"/>
    <p:sldId id="298" r:id="rId7"/>
    <p:sldId id="257" r:id="rId8"/>
    <p:sldId id="288" r:id="rId9"/>
    <p:sldId id="290" r:id="rId10"/>
    <p:sldId id="291" r:id="rId11"/>
    <p:sldId id="259" r:id="rId12"/>
    <p:sldId id="260" r:id="rId13"/>
    <p:sldId id="289" r:id="rId14"/>
    <p:sldId id="292" r:id="rId15"/>
    <p:sldId id="293" r:id="rId16"/>
    <p:sldId id="294" r:id="rId17"/>
    <p:sldId id="295" r:id="rId18"/>
    <p:sldId id="261" r:id="rId19"/>
    <p:sldId id="262" r:id="rId20"/>
    <p:sldId id="264" r:id="rId21"/>
    <p:sldId id="267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20" r:id="rId33"/>
    <p:sldId id="316" r:id="rId34"/>
    <p:sldId id="317" r:id="rId35"/>
    <p:sldId id="318" r:id="rId36"/>
    <p:sldId id="319" r:id="rId37"/>
    <p:sldId id="299" r:id="rId38"/>
    <p:sldId id="300" r:id="rId39"/>
    <p:sldId id="301" r:id="rId40"/>
    <p:sldId id="302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00"/>
    <a:srgbClr val="FF9933"/>
    <a:srgbClr val="9933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1" autoAdjust="0"/>
    <p:restoredTop sz="98569" autoAdjust="0"/>
  </p:normalViewPr>
  <p:slideViewPr>
    <p:cSldViewPr>
      <p:cViewPr varScale="1">
        <p:scale>
          <a:sx n="110" d="100"/>
          <a:sy n="110" d="100"/>
        </p:scale>
        <p:origin x="150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A173-0CDE-4543-9BC0-C0A28E64079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25D81-8ED2-412C-9966-730264369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2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84E9C3-3858-4404-AC0B-356E03E680CB}" type="slidenum">
              <a:rPr lang="hu-HU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94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11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1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28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2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4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5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07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0BF49-C547-4FD5-A43D-54D247E32E7B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508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84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8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8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4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4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24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8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20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DE678E-1418-4491-AF90-EF7D462A9709}" type="slidenum">
              <a:rPr lang="hu-HU" sz="1200">
                <a:solidFill>
                  <a:prstClr val="black"/>
                </a:solidFill>
              </a:rPr>
              <a:pPr eaLnBrk="1" hangingPunct="1"/>
              <a:t>28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71683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4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/>
          </a:p>
        </p:txBody>
      </p:sp>
      <p:sp>
        <p:nvSpPr>
          <p:cNvPr id="71685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474AEF5A-8F52-4A3A-8739-8C1455099A41}" type="slidenum">
              <a:rPr lang="hu-HU" sz="1200">
                <a:solidFill>
                  <a:prstClr val="black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hu-H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96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2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0BF49-C547-4FD5-A43D-54D247E32E7B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6825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09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59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7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7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sz="1300" b="1" dirty="0">
                <a:latin typeface="Arial" charset="0"/>
                <a:ea typeface="msgothic" charset="0"/>
                <a:cs typeface="msgothic" charset="0"/>
              </a:rPr>
              <a:t>Crosstalk between autophagy and apoptosis in mammalian cells.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(</a:t>
            </a:r>
            <a:r>
              <a:rPr lang="en-GB" sz="1300" b="1" dirty="0"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In</a:t>
            </a:r>
            <a:r>
              <a:rPr lang="hu-HU" dirty="0">
                <a:latin typeface="Arial" charset="0"/>
                <a:ea typeface="msgothic" charset="0"/>
                <a:cs typeface="msgothic" charset="0"/>
              </a:rPr>
              <a:t>A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a cell, the same stress induces both autophagy and apoptosis as independent processes (top). A stress can also induce autophagy, which then inhibits apoptosis (middle) or, alternatively, a stress induces autophagy, which can be the trigger of apoptosis (bottom). (</a:t>
            </a:r>
            <a:r>
              <a:rPr lang="en-GB" sz="1300" b="1" dirty="0"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Both autophagy and apoptosis are negatively regulated by Bcl-2, Bcl-x</a:t>
            </a:r>
            <a:r>
              <a:rPr lang="en-GB" baseline="-33000" dirty="0">
                <a:latin typeface="Arial" charset="0"/>
                <a:ea typeface="msgothic" charset="0"/>
                <a:cs typeface="msgothic" charset="0"/>
              </a:rPr>
              <a:t>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and Flip. (</a:t>
            </a:r>
            <a:r>
              <a:rPr lang="en-GB" sz="1300" b="1" dirty="0">
                <a:latin typeface="Arial" charset="0"/>
                <a:ea typeface="msgothic" charset="0"/>
                <a:cs typeface="msgothic" charset="0"/>
              </a:rPr>
              <a:t>C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Autophagy proteins Atg5, beclin 1 and Atg4D function in autophagy in their unmodified form, but also have a role in apoptosis after cleavage by either calpains, which target Atg5 and give rise to 24 K Atg5, or caspase 3, which cleaves beclin 1, resulting in a C-terminal fragment of beclin 1 (Beclin 1-C), and Atg4D, truncating it at the canonical caspase cleavage sequence (DEVD63K) to ΔN63 Atg4D.</a:t>
            </a:r>
          </a:p>
        </p:txBody>
      </p:sp>
    </p:spTree>
    <p:extLst>
      <p:ext uri="{BB962C8B-B14F-4D97-AF65-F5344CB8AC3E}">
        <p14:creationId xmlns:p14="http://schemas.microsoft.com/office/powerpoint/2010/main" val="12438407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0BF49-C547-4FD5-A43D-54D247E32E7B}" type="slidenum">
              <a:rPr lang="hu-HU" smtClean="0">
                <a:solidFill>
                  <a:prstClr val="black"/>
                </a:solidFill>
              </a:rPr>
              <a:pPr/>
              <a:t>35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2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3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8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36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3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25D81-8ED2-412C-9966-7302643698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2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3294D-2857-4113-B784-F5EBCFBF2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9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52216-50C5-4811-ABA5-D948B24790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4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5ACD0-F63F-4D34-88CC-73E4670D2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50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9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88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9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58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07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7BCE9-46DC-4670-A995-F9E65E46F2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6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63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12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97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75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7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4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90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64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2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C5757-B803-43EE-8957-9E0A99A41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8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11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06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07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36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7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69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12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29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2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84677-D813-4810-8FE7-7DF3818041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3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5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73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945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63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EEE1E-9CE8-4624-9E5E-2DCC4FFB5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F5241-B472-4E0D-A3F6-D5AE01FCAB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D6AB1-35A2-45F5-A59F-8DEE1E508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6107-7466-4674-BA90-6C6A10D4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F59173-F76F-44F2-89A2-3169DCC818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6E8DFA-563F-4AFA-B6CC-A687CD89C1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5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A4114B-300E-4205-8AB6-1BFCF841675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DAD5DE-2136-4F8C-B782-ACD79D9355F9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47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0BC992-4214-4DA6-BB91-A8ED1153BEF7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2020. 04. 27.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BE57E1-A79C-40AD-BE4E-632BA611441F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82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Brain" TargetMode="External"/><Relationship Id="rId3" Type="http://schemas.openxmlformats.org/officeDocument/2006/relationships/image" Target="../media/image39.jpeg"/><Relationship Id="rId7" Type="http://schemas.openxmlformats.org/officeDocument/2006/relationships/hyperlink" Target="http://en.wikipedia.org/wiki/Neurofibrillary_tangle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en.wikipedia.org/wiki/Senile_plaques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zövegdoboz 1"/>
          <p:cNvSpPr txBox="1">
            <a:spLocks noChangeArrowheads="1"/>
          </p:cNvSpPr>
          <p:nvPr/>
        </p:nvSpPr>
        <p:spPr bwMode="auto">
          <a:xfrm>
            <a:off x="533400" y="1752600"/>
            <a:ext cx="51459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hu-HU" sz="4000" b="1" dirty="0">
                <a:solidFill>
                  <a:srgbClr val="000000"/>
                </a:solidFill>
                <a:latin typeface="Arial" panose="020B0604020202020204" pitchFamily="34" charset="0"/>
              </a:rPr>
              <a:t>Sejthalál folyamatok</a:t>
            </a:r>
          </a:p>
          <a:p>
            <a:pPr eaLnBrk="1" hangingPunct="1"/>
            <a:endParaRPr lang="hu-H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61963" y="3784600"/>
            <a:ext cx="6858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2020</a:t>
            </a:r>
            <a:r>
              <a:rPr 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. április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27</a:t>
            </a:r>
            <a:r>
              <a:rPr 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hu-H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Bioreguláció</a:t>
            </a:r>
            <a:endParaRPr lang="hu-HU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hu-HU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u-HU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Vértessy</a:t>
            </a:r>
            <a:r>
              <a:rPr lang="hu-H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Beáta</a:t>
            </a:r>
          </a:p>
          <a:p>
            <a:r>
              <a:rPr lang="hu-H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vertessy</a:t>
            </a:r>
            <a:r>
              <a:rPr 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@</a:t>
            </a:r>
            <a:r>
              <a:rPr lang="hu-H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mail.bme.hu</a:t>
            </a:r>
            <a:endParaRPr lang="hu-HU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0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CD95/CD95L útvonal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6875463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sz="1800">
                <a:solidFill>
                  <a:srgbClr val="000000"/>
                </a:solidFill>
                <a:latin typeface="Verdana" panose="020B0604030504040204" pitchFamily="34" charset="0"/>
              </a:rPr>
              <a:t>CD95: Három fő szerep</a:t>
            </a:r>
          </a:p>
          <a:p>
            <a:endParaRPr lang="en-US" sz="1800"/>
          </a:p>
          <a:p>
            <a:pPr>
              <a:buFontTx/>
              <a:buAutoNum type="arabicPeriod"/>
            </a:pPr>
            <a:endParaRPr lang="hu-HU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AutoNum type="arabicPeriod"/>
            </a:pPr>
            <a:r>
              <a:rPr lang="hu-HU" sz="1800">
                <a:solidFill>
                  <a:srgbClr val="000000"/>
                </a:solidFill>
                <a:latin typeface="Verdana" panose="020B0604030504040204" pitchFamily="34" charset="0"/>
              </a:rPr>
              <a:t>Citotoxikus T-sejt által előidézett apoptózis (pl. vírusfertőzött sejtek esetén)</a:t>
            </a:r>
            <a:endParaRPr lang="en-US" sz="1800"/>
          </a:p>
          <a:p>
            <a:pPr>
              <a:buFontTx/>
              <a:buAutoNum type="arabicPeriod"/>
            </a:pPr>
            <a:r>
              <a:rPr lang="hu-HU" sz="1800">
                <a:solidFill>
                  <a:srgbClr val="000000"/>
                </a:solidFill>
                <a:latin typeface="Verdana" panose="020B0604030504040204" pitchFamily="34" charset="0"/>
              </a:rPr>
              <a:t>Aktivált T-sejtek apoptózisának indukciója az immunválasz végén </a:t>
            </a:r>
          </a:p>
          <a:p>
            <a:pPr>
              <a:buFontTx/>
              <a:buAutoNum type="arabicPeriod"/>
            </a:pPr>
            <a:r>
              <a:rPr lang="hu-HU" sz="1800">
                <a:solidFill>
                  <a:srgbClr val="000000"/>
                </a:solidFill>
                <a:latin typeface="Verdana" panose="020B0604030504040204" pitchFamily="34" charset="0"/>
              </a:rPr>
              <a:t>Gyulladási és immunizációs folyamatokban résztvevő sejtek apoptózisa (autoimmun jelenségek megelőzése)</a:t>
            </a:r>
            <a:endParaRPr 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CD95/CD95L útvonal</a:t>
            </a:r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38916" name="Picture 4" descr="f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4572000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2400" y="2667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PM</a:t>
            </a:r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12725" y="1412875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kint</a:t>
            </a:r>
            <a:endParaRPr lang="en-US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52400" y="3886200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bent</a:t>
            </a:r>
            <a:endParaRPr lang="en-US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990600" y="3962400"/>
            <a:ext cx="869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/>
              <a:t>DD:</a:t>
            </a:r>
          </a:p>
          <a:p>
            <a:r>
              <a:rPr lang="hu-HU" sz="1800"/>
              <a:t>death </a:t>
            </a:r>
          </a:p>
          <a:p>
            <a:r>
              <a:rPr lang="hu-HU" sz="1800"/>
              <a:t>domain</a:t>
            </a:r>
            <a:endParaRPr lang="en-US" sz="180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362200" y="5791200"/>
            <a:ext cx="1574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Fas-associated </a:t>
            </a:r>
            <a:endParaRPr lang="hu-HU" sz="1800"/>
          </a:p>
          <a:p>
            <a:r>
              <a:rPr lang="en-US" sz="1800"/>
              <a:t>death domain </a:t>
            </a:r>
            <a:endParaRPr lang="hu-HU" sz="1800"/>
          </a:p>
          <a:p>
            <a:r>
              <a:rPr lang="en-US" sz="1800"/>
              <a:t>protei</a:t>
            </a:r>
            <a:r>
              <a:rPr lang="hu-HU" sz="1800"/>
              <a:t>n</a:t>
            </a:r>
            <a:endParaRPr lang="en-US" sz="1800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334000" y="685800"/>
            <a:ext cx="399732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800"/>
              <a:t>CD95 monomer</a:t>
            </a:r>
          </a:p>
          <a:p>
            <a:r>
              <a:rPr lang="hu-HU" sz="1800"/>
              <a:t>CD95L trimer</a:t>
            </a:r>
          </a:p>
          <a:p>
            <a:r>
              <a:rPr lang="hu-HU" sz="1800"/>
              <a:t>CD95L-CD95 kötés </a:t>
            </a:r>
          </a:p>
          <a:p>
            <a:r>
              <a:rPr lang="hu-HU" sz="1800"/>
              <a:t>	CD95 trimerizációt okoz</a:t>
            </a:r>
          </a:p>
          <a:p>
            <a:r>
              <a:rPr lang="hu-HU" sz="1800"/>
              <a:t>Erre a citoplazma felé eső rész</a:t>
            </a:r>
          </a:p>
          <a:p>
            <a:r>
              <a:rPr lang="hu-HU" sz="1800"/>
              <a:t>	haláldoménjei közel </a:t>
            </a:r>
          </a:p>
          <a:p>
            <a:r>
              <a:rPr lang="hu-HU" sz="1800"/>
              <a:t>	kerülnek egymáshoz</a:t>
            </a:r>
          </a:p>
          <a:p>
            <a:r>
              <a:rPr lang="hu-HU" sz="1800"/>
              <a:t>A közeli DD-k odavonzzák a FADD</a:t>
            </a:r>
          </a:p>
          <a:p>
            <a:r>
              <a:rPr lang="hu-HU" sz="1800"/>
              <a:t>	molekulákat</a:t>
            </a:r>
          </a:p>
          <a:p>
            <a:r>
              <a:rPr lang="hu-HU" sz="1800"/>
              <a:t>Prokaszpáz-8 a FADD-CD95</a:t>
            </a:r>
          </a:p>
          <a:p>
            <a:r>
              <a:rPr lang="hu-HU" sz="1800"/>
              <a:t>	komplexhez köt</a:t>
            </a:r>
          </a:p>
          <a:p>
            <a:r>
              <a:rPr lang="hu-HU" sz="1800"/>
              <a:t>	(prokaszpáz-8-nak is</a:t>
            </a:r>
          </a:p>
          <a:p>
            <a:r>
              <a:rPr lang="hu-HU" sz="1800"/>
              <a:t>	van halál-doménje)</a:t>
            </a:r>
          </a:p>
          <a:p>
            <a:r>
              <a:rPr lang="hu-HU" sz="1800"/>
              <a:t>Létrejön a </a:t>
            </a:r>
          </a:p>
          <a:p>
            <a:r>
              <a:rPr lang="en-US" sz="1800">
                <a:solidFill>
                  <a:srgbClr val="000000"/>
                </a:solidFill>
              </a:rPr>
              <a:t>CD95, FADD and pro-caspase 8</a:t>
            </a:r>
            <a:r>
              <a:rPr lang="en-US" sz="1800"/>
              <a:t> </a:t>
            </a:r>
            <a:endParaRPr lang="hu-HU" sz="1800"/>
          </a:p>
          <a:p>
            <a:r>
              <a:rPr lang="hu-HU" sz="1800"/>
              <a:t>komplex = DISC </a:t>
            </a:r>
          </a:p>
          <a:p>
            <a:r>
              <a:rPr lang="hu-HU" sz="1800"/>
              <a:t>(death inducing signaling complex)</a:t>
            </a:r>
          </a:p>
          <a:p>
            <a:endParaRPr lang="hu-HU" sz="1800"/>
          </a:p>
          <a:p>
            <a:r>
              <a:rPr lang="hu-HU" sz="1800"/>
              <a:t>DISC-ben a prokaszpáz-8 aktiválódik</a:t>
            </a:r>
          </a:p>
          <a:p>
            <a:endParaRPr lang="hu-HU" sz="1800"/>
          </a:p>
          <a:p>
            <a:r>
              <a:rPr lang="hu-HU" sz="1800"/>
              <a:t>(Jelátvivő és végrehajtó kaszpázok)</a:t>
            </a:r>
            <a:endParaRPr lang="en-US" sz="1800"/>
          </a:p>
          <a:p>
            <a:endParaRPr lang="hu-HU" sz="1800"/>
          </a:p>
          <a:p>
            <a:endParaRPr 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TNF-1 útvonal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24384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PM</a:t>
            </a:r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12725" y="1412875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kint</a:t>
            </a:r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52400" y="3886200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bent</a:t>
            </a:r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232275" y="685800"/>
            <a:ext cx="4911725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sz="1800"/>
              <a:t>TNF: T-sejtek termelik, trimer TNFR (TNF-receptor)-hoz való kötődése a receptor trimerizációját okozza</a:t>
            </a:r>
          </a:p>
          <a:p>
            <a:r>
              <a:rPr lang="hu-HU" sz="1800"/>
              <a:t>Erre bekötődik a TRADD (TNRF</a:t>
            </a:r>
            <a:r>
              <a:rPr lang="en-US" sz="1800">
                <a:solidFill>
                  <a:srgbClr val="000000"/>
                </a:solidFill>
              </a:rPr>
              <a:t>-associated death domain</a:t>
            </a:r>
            <a:r>
              <a:rPr lang="en-US" sz="1800"/>
              <a:t> </a:t>
            </a:r>
            <a:r>
              <a:rPr lang="hu-HU" sz="1800"/>
              <a:t>protein)</a:t>
            </a:r>
          </a:p>
          <a:p>
            <a:r>
              <a:rPr lang="hu-HU" sz="1800"/>
              <a:t>(eddig analógia a CD95 úttal)</a:t>
            </a:r>
          </a:p>
          <a:p>
            <a:endParaRPr lang="hu-HU" sz="1800"/>
          </a:p>
          <a:p>
            <a:r>
              <a:rPr lang="hu-HU" sz="1800"/>
              <a:t>TRADD vagy TRAF-2-t (TNF assoc. factor 2)</a:t>
            </a:r>
          </a:p>
          <a:p>
            <a:r>
              <a:rPr lang="hu-HU" sz="1800"/>
              <a:t>		vagy FADD-ot köt</a:t>
            </a:r>
          </a:p>
          <a:p>
            <a:r>
              <a:rPr lang="hu-HU" sz="1800"/>
              <a:t>Sejttípustól függ, hogy melyik út</a:t>
            </a:r>
          </a:p>
          <a:p>
            <a:r>
              <a:rPr lang="hu-HU" sz="1800" u="sng"/>
              <a:t>Ha TRAF-2-t köt</a:t>
            </a:r>
            <a:r>
              <a:rPr lang="hu-HU" sz="1800"/>
              <a:t>: NFkappaB/Jnk-AP1</a:t>
            </a:r>
          </a:p>
          <a:p>
            <a:r>
              <a:rPr lang="hu-HU" sz="1800"/>
              <a:t>(jelátviteli aktiváló út,</a:t>
            </a:r>
          </a:p>
          <a:p>
            <a:r>
              <a:rPr lang="hu-HU" sz="1800"/>
              <a:t>gyulladási folyamatok, immun-utak)</a:t>
            </a:r>
          </a:p>
          <a:p>
            <a:endParaRPr lang="hu-HU" sz="1800"/>
          </a:p>
          <a:p>
            <a:r>
              <a:rPr lang="hu-HU" sz="1800" u="sng"/>
              <a:t>Ha FADD-ot köt</a:t>
            </a:r>
            <a:r>
              <a:rPr lang="hu-HU" sz="1800"/>
              <a:t>: prokaszpáz-8, DISC</a:t>
            </a:r>
          </a:p>
          <a:p>
            <a:r>
              <a:rPr lang="hu-HU" sz="1800"/>
              <a:t>	APOPTÓZIS</a:t>
            </a:r>
            <a:endParaRPr lang="en-US" sz="1800"/>
          </a:p>
          <a:p>
            <a:r>
              <a:rPr lang="hu-HU" sz="1800" u="sng"/>
              <a:t>Köthet még: RAIDD-ot</a:t>
            </a:r>
            <a:r>
              <a:rPr lang="hu-HU" sz="1800"/>
              <a:t> (</a:t>
            </a:r>
            <a:r>
              <a:rPr lang="en-US" sz="1800">
                <a:solidFill>
                  <a:srgbClr val="000000"/>
                </a:solidFill>
              </a:rPr>
              <a:t>RIP-associated ICH-1 / CED-3 homologous protein with a death domain</a:t>
            </a:r>
            <a:r>
              <a:rPr lang="hu-HU" sz="1800"/>
              <a:t> protein)</a:t>
            </a:r>
            <a:endParaRPr lang="en-US" sz="1800"/>
          </a:p>
          <a:p>
            <a:r>
              <a:rPr lang="hu-HU" sz="1800"/>
              <a:t>	RAIDD kaszpáz-2-t köt </a:t>
            </a:r>
          </a:p>
          <a:p>
            <a:r>
              <a:rPr lang="hu-HU" sz="1800"/>
              <a:t>	  (CARP=</a:t>
            </a:r>
            <a:r>
              <a:rPr lang="en-US" sz="1800">
                <a:solidFill>
                  <a:srgbClr val="000000"/>
                </a:solidFill>
              </a:rPr>
              <a:t>caspase recruitment domain</a:t>
            </a:r>
            <a:r>
              <a:rPr lang="hu-HU" sz="1800"/>
              <a:t>-jével)</a:t>
            </a:r>
          </a:p>
          <a:p>
            <a:r>
              <a:rPr lang="hu-HU" sz="1800"/>
              <a:t>	Itt is APOPTÓZIS</a:t>
            </a:r>
            <a:endParaRPr lang="en-US" sz="1800"/>
          </a:p>
          <a:p>
            <a:endParaRPr lang="hu-HU" sz="1800"/>
          </a:p>
          <a:p>
            <a:endParaRPr lang="hu-HU" sz="1800"/>
          </a:p>
        </p:txBody>
      </p:sp>
      <p:pic>
        <p:nvPicPr>
          <p:cNvPr id="39946" name="Picture 10" descr="tn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340836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hu-HU" sz="2400" b="1">
                <a:solidFill>
                  <a:schemeClr val="tx1"/>
                </a:solidFill>
              </a:rPr>
              <a:t>TRAIL (TNF-related apoptosis inducing ligand) útvonal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24384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PM</a:t>
            </a:r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12725" y="1412875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kint</a:t>
            </a:r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2400" y="3886200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bent</a:t>
            </a:r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038600" y="1143000"/>
            <a:ext cx="491172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sz="1800"/>
              <a:t>Hasonlít a CD95/CD95L-hez</a:t>
            </a:r>
          </a:p>
          <a:p>
            <a:r>
              <a:rPr lang="hu-HU" sz="1800"/>
              <a:t>CD95L=TRAIL</a:t>
            </a:r>
          </a:p>
          <a:p>
            <a:r>
              <a:rPr lang="hu-HU" sz="1800"/>
              <a:t>CD95=DR4,DR5</a:t>
            </a:r>
          </a:p>
          <a:p>
            <a:endParaRPr lang="hu-HU" sz="1800"/>
          </a:p>
          <a:p>
            <a:r>
              <a:rPr lang="hu-HU" sz="1800"/>
              <a:t>Különbségek:</a:t>
            </a:r>
          </a:p>
          <a:p>
            <a:r>
              <a:rPr lang="hu-HU" sz="1800"/>
              <a:t>- DR4,DR5 konstitutív, nem mint CD05</a:t>
            </a:r>
          </a:p>
          <a:p>
            <a:r>
              <a:rPr lang="hu-HU" sz="1800"/>
              <a:t>- Nincs szükség FADD-ra vagy TRADD-ra</a:t>
            </a:r>
          </a:p>
          <a:p>
            <a:r>
              <a:rPr lang="hu-HU" sz="1800"/>
              <a:t>	(génkiütés egérben)</a:t>
            </a:r>
          </a:p>
          <a:p>
            <a:endParaRPr lang="hu-HU" sz="1800"/>
          </a:p>
          <a:p>
            <a:r>
              <a:rPr lang="hu-HU" sz="1800"/>
              <a:t>Hogyan kerüli el a sejt a DR4,DR5 konstitutív</a:t>
            </a:r>
          </a:p>
          <a:p>
            <a:r>
              <a:rPr lang="hu-HU" sz="1800"/>
              <a:t>	jelenléte okozta állandó apoptózist?</a:t>
            </a:r>
          </a:p>
          <a:p>
            <a:endParaRPr lang="hu-HU" sz="1800"/>
          </a:p>
          <a:p>
            <a:r>
              <a:rPr lang="hu-HU" sz="1800"/>
              <a:t>Álreceptorok a TRAIL-re</a:t>
            </a:r>
          </a:p>
          <a:p>
            <a:r>
              <a:rPr lang="hu-HU" sz="1800"/>
              <a:t>(DcR1, DcR2)</a:t>
            </a:r>
          </a:p>
          <a:p>
            <a:r>
              <a:rPr lang="hu-HU" sz="1800"/>
              <a:t>Nincs citoplazmatikus részük, vagy mutánsak</a:t>
            </a:r>
          </a:p>
        </p:txBody>
      </p:sp>
      <p:pic>
        <p:nvPicPr>
          <p:cNvPr id="40968" name="Picture 8" descr="f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31242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676400" y="9144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 b="1"/>
              <a:t>TRAIL</a:t>
            </a:r>
            <a:endParaRPr lang="en-US" sz="1800" b="1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09600" y="990600"/>
            <a:ext cx="113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 b="1"/>
              <a:t>DR4,DR5</a:t>
            </a:r>
            <a:endParaRPr lang="en-US" sz="18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5867400" cy="685800"/>
          </a:xfrm>
        </p:spPr>
        <p:txBody>
          <a:bodyPr/>
          <a:lstStyle/>
          <a:p>
            <a:r>
              <a:rPr lang="hu-HU" sz="3200"/>
              <a:t>Mitokondriális útvonal</a:t>
            </a:r>
            <a:endParaRPr lang="en-US" sz="3200"/>
          </a:p>
        </p:txBody>
      </p:sp>
      <p:pic>
        <p:nvPicPr>
          <p:cNvPr id="41988" name="Picture 4" descr="m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4450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362200" y="1295400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chemeClr val="accent2"/>
                </a:solidFill>
              </a:rPr>
              <a:t>Bcl-2</a:t>
            </a:r>
            <a:endParaRPr lang="en-US" sz="1600" b="1">
              <a:solidFill>
                <a:schemeClr val="accent2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743200" y="1905000"/>
            <a:ext cx="611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rgbClr val="D60093"/>
                </a:solidFill>
              </a:rPr>
              <a:t>BAD</a:t>
            </a:r>
            <a:endParaRPr lang="en-US" sz="1600" b="1">
              <a:solidFill>
                <a:srgbClr val="D60093"/>
              </a:solidFill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733800" y="3124200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400" b="1"/>
              <a:t>ATP</a:t>
            </a:r>
            <a:endParaRPr lang="en-US" sz="1400" b="1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191000" y="3810000"/>
            <a:ext cx="80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rgbClr val="993366"/>
                </a:solidFill>
              </a:rPr>
              <a:t>APAF-1</a:t>
            </a:r>
            <a:endParaRPr lang="en-US" sz="1400" b="1">
              <a:solidFill>
                <a:srgbClr val="993366"/>
              </a:solidFill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743200" y="4038600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rgbClr val="FF9933"/>
                </a:solidFill>
              </a:rPr>
              <a:t>cyt-c</a:t>
            </a:r>
            <a:endParaRPr lang="en-US" sz="1400" b="1">
              <a:solidFill>
                <a:srgbClr val="FF9933"/>
              </a:solidFill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429000" y="5334000"/>
            <a:ext cx="48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rgbClr val="009900"/>
                </a:solidFill>
              </a:rPr>
              <a:t>Bax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2057400" y="5334000"/>
            <a:ext cx="69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400" b="1">
                <a:solidFill>
                  <a:schemeClr val="accent2"/>
                </a:solidFill>
              </a:rPr>
              <a:t>Bcl-X</a:t>
            </a:r>
            <a:r>
              <a:rPr lang="hu-HU" sz="1400" b="1" baseline="-25000">
                <a:solidFill>
                  <a:schemeClr val="accent2"/>
                </a:solidFill>
              </a:rPr>
              <a:t>L</a:t>
            </a:r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4914900" y="914400"/>
            <a:ext cx="4269117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 b="1" dirty="0"/>
              <a:t>Válasz a belső hibákra</a:t>
            </a:r>
          </a:p>
          <a:p>
            <a:r>
              <a:rPr lang="hu-HU" sz="1800" b="1" dirty="0"/>
              <a:t>Indukció:</a:t>
            </a:r>
          </a:p>
          <a:p>
            <a:r>
              <a:rPr lang="hu-HU" sz="1800" b="1" dirty="0" err="1"/>
              <a:t>Cyt-c</a:t>
            </a:r>
            <a:r>
              <a:rPr lang="hu-HU" sz="1800" b="1" dirty="0"/>
              <a:t> kiáradás a mitokondriumból</a:t>
            </a:r>
          </a:p>
          <a:p>
            <a:r>
              <a:rPr lang="hu-HU" sz="1800" b="1" dirty="0" err="1"/>
              <a:t>Cyt-c</a:t>
            </a:r>
            <a:r>
              <a:rPr lang="hu-HU" sz="1800" b="1" dirty="0"/>
              <a:t> az APAF-1-hez köt</a:t>
            </a:r>
          </a:p>
          <a:p>
            <a:r>
              <a:rPr lang="hu-HU" sz="1800" b="1" dirty="0"/>
              <a:t>(</a:t>
            </a:r>
            <a:r>
              <a:rPr 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apoptotic protease activating factor 1</a:t>
            </a:r>
            <a:r>
              <a:rPr lang="hu-HU" sz="1800" b="1" dirty="0">
                <a:solidFill>
                  <a:srgbClr val="000000"/>
                </a:solidFill>
              </a:rPr>
              <a:t>)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Ehhez a komplexhez köt a prokaszpáz-9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Kaszpáz-9-é aktiválódik (jelvivő </a:t>
            </a:r>
            <a:r>
              <a:rPr lang="hu-HU" sz="1800" b="1" dirty="0" err="1">
                <a:solidFill>
                  <a:srgbClr val="000000"/>
                </a:solidFill>
              </a:rPr>
              <a:t>kaszpáz</a:t>
            </a:r>
            <a:r>
              <a:rPr lang="hu-HU" sz="1800" b="1" dirty="0">
                <a:solidFill>
                  <a:srgbClr val="000000"/>
                </a:solidFill>
              </a:rPr>
              <a:t>)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Beindul a </a:t>
            </a:r>
            <a:r>
              <a:rPr lang="hu-HU" sz="1800" b="1" dirty="0" err="1">
                <a:solidFill>
                  <a:srgbClr val="000000"/>
                </a:solidFill>
              </a:rPr>
              <a:t>kaszpáz-kaszkád</a:t>
            </a:r>
            <a:endParaRPr lang="hu-HU" sz="1800" b="1" dirty="0">
              <a:solidFill>
                <a:srgbClr val="000000"/>
              </a:solidFill>
            </a:endParaRPr>
          </a:p>
          <a:p>
            <a:endParaRPr lang="hu-HU" sz="1800" b="1" dirty="0">
              <a:solidFill>
                <a:srgbClr val="000000"/>
              </a:solidFill>
            </a:endParaRPr>
          </a:p>
          <a:p>
            <a:r>
              <a:rPr lang="hu-HU" sz="1800" b="1" dirty="0">
                <a:solidFill>
                  <a:srgbClr val="000000"/>
                </a:solidFill>
              </a:rPr>
              <a:t>Bcl-2 család</a:t>
            </a:r>
          </a:p>
          <a:p>
            <a:endParaRPr lang="hu-HU" sz="1800" b="1" dirty="0">
              <a:solidFill>
                <a:srgbClr val="000000"/>
              </a:solidFill>
            </a:endParaRPr>
          </a:p>
          <a:p>
            <a:r>
              <a:rPr lang="hu-HU" sz="1800" b="1" dirty="0">
                <a:solidFill>
                  <a:srgbClr val="000000"/>
                </a:solidFill>
              </a:rPr>
              <a:t>Hogyan jut ki a </a:t>
            </a:r>
            <a:r>
              <a:rPr lang="hu-HU" sz="1800" b="1" dirty="0" err="1">
                <a:solidFill>
                  <a:srgbClr val="000000"/>
                </a:solidFill>
              </a:rPr>
              <a:t>cyt-c</a:t>
            </a:r>
            <a:r>
              <a:rPr lang="hu-HU" sz="1800" b="1" dirty="0">
                <a:solidFill>
                  <a:srgbClr val="000000"/>
                </a:solidFill>
              </a:rPr>
              <a:t>?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Hipotézis: </a:t>
            </a:r>
            <a:r>
              <a:rPr lang="hu-HU" sz="1800" b="1" dirty="0" err="1">
                <a:solidFill>
                  <a:srgbClr val="000000"/>
                </a:solidFill>
              </a:rPr>
              <a:t>Bax</a:t>
            </a:r>
            <a:r>
              <a:rPr lang="hu-HU" sz="1800" b="1" dirty="0">
                <a:solidFill>
                  <a:srgbClr val="000000"/>
                </a:solidFill>
              </a:rPr>
              <a:t> pórust hoz létre a 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	membránon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Ehhez </a:t>
            </a:r>
            <a:r>
              <a:rPr lang="hu-HU" sz="1800" b="1" dirty="0" err="1">
                <a:solidFill>
                  <a:srgbClr val="000000"/>
                </a:solidFill>
              </a:rPr>
              <a:t>Bax-oligomer</a:t>
            </a:r>
            <a:r>
              <a:rPr lang="hu-HU" sz="1800" b="1" dirty="0">
                <a:solidFill>
                  <a:srgbClr val="000000"/>
                </a:solidFill>
              </a:rPr>
              <a:t> kell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Ha a </a:t>
            </a:r>
            <a:r>
              <a:rPr lang="hu-HU" sz="1800" b="1" dirty="0" err="1">
                <a:solidFill>
                  <a:srgbClr val="000000"/>
                </a:solidFill>
              </a:rPr>
              <a:t>Bax</a:t>
            </a:r>
            <a:r>
              <a:rPr lang="hu-HU" sz="1800" b="1" dirty="0">
                <a:solidFill>
                  <a:srgbClr val="000000"/>
                </a:solidFill>
              </a:rPr>
              <a:t> Bcl-2-vel (</a:t>
            </a:r>
            <a:r>
              <a:rPr lang="hu-HU" sz="1800" b="1" dirty="0" err="1">
                <a:solidFill>
                  <a:srgbClr val="000000"/>
                </a:solidFill>
              </a:rPr>
              <a:t>Bcl-X</a:t>
            </a:r>
            <a:r>
              <a:rPr lang="hu-HU" sz="1800" b="1" baseline="-25000" dirty="0" err="1">
                <a:solidFill>
                  <a:srgbClr val="000000"/>
                </a:solidFill>
              </a:rPr>
              <a:t>L</a:t>
            </a:r>
            <a:r>
              <a:rPr lang="hu-HU" sz="1800" b="1" dirty="0">
                <a:solidFill>
                  <a:srgbClr val="000000"/>
                </a:solidFill>
              </a:rPr>
              <a:t>) köt,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akkor nem lesz pórusteremtő komplex</a:t>
            </a:r>
          </a:p>
          <a:p>
            <a:endParaRPr lang="hu-HU" sz="1800" b="1" dirty="0">
              <a:solidFill>
                <a:srgbClr val="000000"/>
              </a:solidFill>
            </a:endParaRPr>
          </a:p>
          <a:p>
            <a:r>
              <a:rPr lang="hu-HU" sz="1800" b="1" dirty="0" err="1">
                <a:solidFill>
                  <a:srgbClr val="000000"/>
                </a:solidFill>
              </a:rPr>
              <a:t>Bax-Bad</a:t>
            </a:r>
            <a:r>
              <a:rPr lang="hu-HU" sz="1800" b="1" dirty="0">
                <a:solidFill>
                  <a:srgbClr val="000000"/>
                </a:solidFill>
              </a:rPr>
              <a:t>: nagy pórusokat hoz létre</a:t>
            </a:r>
          </a:p>
          <a:p>
            <a:r>
              <a:rPr lang="hu-HU" sz="1800" b="1" dirty="0">
                <a:solidFill>
                  <a:srgbClr val="000000"/>
                </a:solidFill>
              </a:rPr>
              <a:t>AIF: </a:t>
            </a:r>
            <a:r>
              <a:rPr lang="hu-HU" sz="1800" b="1" dirty="0" err="1">
                <a:solidFill>
                  <a:srgbClr val="000000"/>
                </a:solidFill>
              </a:rPr>
              <a:t>apoptózis</a:t>
            </a:r>
            <a:r>
              <a:rPr lang="hu-HU" sz="1800" b="1" dirty="0">
                <a:solidFill>
                  <a:srgbClr val="000000"/>
                </a:solidFill>
              </a:rPr>
              <a:t> </a:t>
            </a:r>
            <a:r>
              <a:rPr lang="hu-HU" sz="1800" b="1" dirty="0" err="1">
                <a:solidFill>
                  <a:srgbClr val="000000"/>
                </a:solidFill>
              </a:rPr>
              <a:t>inducing</a:t>
            </a:r>
            <a:r>
              <a:rPr lang="hu-HU" sz="1800" b="1" dirty="0">
                <a:solidFill>
                  <a:srgbClr val="000000"/>
                </a:solidFill>
              </a:rPr>
              <a:t> faktor</a:t>
            </a:r>
            <a:endParaRPr lang="en-US" sz="1800" b="1" dirty="0">
              <a:solidFill>
                <a:srgbClr val="000000"/>
              </a:solidFill>
            </a:endParaRPr>
          </a:p>
          <a:p>
            <a:endParaRPr lang="hu-HU" sz="1800" b="1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1241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rgbClr val="FF3300"/>
                </a:solidFill>
              </a:rPr>
              <a:t>Pro-caspase-9</a:t>
            </a:r>
            <a:endParaRPr lang="en-US" sz="1400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5334000" cy="685800"/>
          </a:xfrm>
        </p:spPr>
        <p:txBody>
          <a:bodyPr/>
          <a:lstStyle/>
          <a:p>
            <a:r>
              <a:rPr lang="hu-HU" sz="3200"/>
              <a:t>Mitokondriális útvonal</a:t>
            </a:r>
            <a:endParaRPr lang="en-US" sz="3200"/>
          </a:p>
        </p:txBody>
      </p:sp>
      <p:pic>
        <p:nvPicPr>
          <p:cNvPr id="7173" name="Picture 5" descr="nat200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715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156325" y="800100"/>
            <a:ext cx="2413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800" b="1"/>
              <a:t>Bax, Bak, Bid, Bim:</a:t>
            </a:r>
          </a:p>
          <a:p>
            <a:r>
              <a:rPr lang="hu-HU" sz="1800" b="1"/>
              <a:t>Pro-apoptózis fehérjék,</a:t>
            </a:r>
          </a:p>
          <a:p>
            <a:r>
              <a:rPr lang="hu-HU" sz="1800" b="1"/>
              <a:t>Citoplazmában ülnek, míg nem jő a szignál</a:t>
            </a:r>
          </a:p>
          <a:p>
            <a:r>
              <a:rPr lang="hu-HU" sz="1800" b="1"/>
              <a:t>Bax: pórust formál</a:t>
            </a:r>
          </a:p>
          <a:p>
            <a:r>
              <a:rPr lang="hu-HU" sz="1800" b="1"/>
              <a:t>(hasonlóan Bak is)</a:t>
            </a:r>
          </a:p>
          <a:p>
            <a:endParaRPr lang="hu-HU" sz="1800" b="1"/>
          </a:p>
          <a:p>
            <a:r>
              <a:rPr lang="hu-HU" sz="1800" b="1"/>
              <a:t>Ezen át cyt-c, AIF és </a:t>
            </a:r>
          </a:p>
          <a:p>
            <a:r>
              <a:rPr lang="hu-HU" sz="1800" b="1"/>
              <a:t>     Smac/Diablo is kijut a mitokondriumból</a:t>
            </a:r>
          </a:p>
          <a:p>
            <a:endParaRPr lang="hu-HU" sz="1800" b="1"/>
          </a:p>
          <a:p>
            <a:r>
              <a:rPr lang="hu-HU" sz="1800" b="1"/>
              <a:t>Apoptoszóma:</a:t>
            </a:r>
          </a:p>
          <a:p>
            <a:r>
              <a:rPr lang="hu-HU" sz="1800" b="1"/>
              <a:t>Cyct-c, APAF1-proszkazpáz-9</a:t>
            </a:r>
            <a:endParaRPr lang="en-US" sz="18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534400" cy="838200"/>
          </a:xfrm>
        </p:spPr>
        <p:txBody>
          <a:bodyPr/>
          <a:lstStyle/>
          <a:p>
            <a:r>
              <a:rPr lang="hu-HU" sz="2800" b="1"/>
              <a:t>Bc(ell)l(ymphoma)-család: pro- és anti- egyensúly</a:t>
            </a:r>
            <a:endParaRPr lang="en-US" sz="2800" b="1"/>
          </a:p>
        </p:txBody>
      </p:sp>
      <p:pic>
        <p:nvPicPr>
          <p:cNvPr id="8195" name="Picture 3" descr="nat200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715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3124200"/>
            <a:ext cx="86741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800"/>
              <a:t>B-cell lymphoma – innen izolálták</a:t>
            </a:r>
          </a:p>
          <a:p>
            <a:r>
              <a:rPr lang="hu-HU" sz="1800"/>
              <a:t>Kb 1-15 fehérje, három fő család</a:t>
            </a:r>
          </a:p>
          <a:p>
            <a:r>
              <a:rPr lang="hu-HU" sz="1800"/>
              <a:t>Group 1: ANTI-APOPTOTIKUS</a:t>
            </a:r>
          </a:p>
          <a:p>
            <a:r>
              <a:rPr lang="hu-HU" sz="1800"/>
              <a:t>	4 konzervált BH (Bcl-2-homológ) domén (pl. Bcl-2, Bcl-Xl)</a:t>
            </a:r>
          </a:p>
          <a:p>
            <a:r>
              <a:rPr lang="hu-HU" sz="1800"/>
              <a:t>	C-terminális hidrofób szegmens: membránba (mito, ER) horgonyoz</a:t>
            </a:r>
          </a:p>
          <a:p>
            <a:r>
              <a:rPr lang="hu-HU" sz="1800"/>
              <a:t>	fehérje nagy része a sejt belseje felé néz</a:t>
            </a:r>
          </a:p>
          <a:p>
            <a:r>
              <a:rPr lang="hu-HU" sz="1800"/>
              <a:t>Group II. PRO- APOPTOTIKUS: PL. Bax, Bak,</a:t>
            </a:r>
          </a:p>
          <a:p>
            <a:r>
              <a:rPr lang="hu-HU" sz="1800"/>
              <a:t>	3 konzervált BH (Bcl-2-homológ) domén (pl. Bcl-2, Bcl-Xl)</a:t>
            </a:r>
          </a:p>
          <a:p>
            <a:r>
              <a:rPr lang="hu-HU" sz="1800"/>
              <a:t>	C-terminális hidrofób szegmens: membránba (mito, ER) horgonyoz</a:t>
            </a:r>
          </a:p>
          <a:p>
            <a:r>
              <a:rPr lang="hu-HU" sz="1800"/>
              <a:t>	fehérje nagy része a sejt belseje felé néz</a:t>
            </a:r>
          </a:p>
          <a:p>
            <a:r>
              <a:rPr lang="hu-HU" sz="1800"/>
              <a:t>	(hatáskülönbség oka: pórus formáló eltérés, hetero vs homo-oligomerizáció)</a:t>
            </a:r>
          </a:p>
          <a:p>
            <a:r>
              <a:rPr lang="en-US" sz="1800"/>
              <a:t>Group III</a:t>
            </a:r>
            <a:r>
              <a:rPr lang="hu-HU" sz="1800"/>
              <a:t>. Több egyéb fehérje, legalább egy BH3-doménnel (nem szigorú evolúciós kapcsolat)</a:t>
            </a:r>
            <a:endParaRPr 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5257800" cy="762000"/>
          </a:xfrm>
        </p:spPr>
        <p:txBody>
          <a:bodyPr/>
          <a:lstStyle/>
          <a:p>
            <a:r>
              <a:rPr lang="hu-HU" sz="3200"/>
              <a:t>Bcl-mechanizmus</a:t>
            </a:r>
            <a:endParaRPr lang="en-US" sz="3200"/>
          </a:p>
        </p:txBody>
      </p:sp>
      <p:pic>
        <p:nvPicPr>
          <p:cNvPr id="10243" name="Picture 3" descr="nat200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7150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17525" y="36957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/>
              <a:t>Pórus </a:t>
            </a:r>
          </a:p>
          <a:p>
            <a:r>
              <a:rPr lang="hu-HU" sz="1800"/>
              <a:t>készítés</a:t>
            </a:r>
            <a:endParaRPr lang="en-US" sz="180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676400" y="1978025"/>
            <a:ext cx="195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 b="1"/>
              <a:t>Dimerizáció: </a:t>
            </a:r>
          </a:p>
          <a:p>
            <a:r>
              <a:rPr lang="hu-HU" sz="1800" b="1"/>
              <a:t>BH-doméneken át</a:t>
            </a:r>
            <a:endParaRPr lang="en-US" sz="1800" b="1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46525" y="1028700"/>
            <a:ext cx="1327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 b="1"/>
              <a:t>Kaszpáz</a:t>
            </a:r>
          </a:p>
          <a:p>
            <a:r>
              <a:rPr lang="hu-HU" sz="1800" b="1"/>
              <a:t>szabályozás</a:t>
            </a:r>
          </a:p>
          <a:p>
            <a:r>
              <a:rPr lang="hu-HU" sz="1800" b="1"/>
              <a:t>adaptorral</a:t>
            </a:r>
          </a:p>
          <a:p>
            <a:r>
              <a:rPr lang="hu-HU" sz="1800" b="1"/>
              <a:t>(Apaf-1)</a:t>
            </a:r>
            <a:endParaRPr lang="en-US" sz="1800" b="1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41925" y="1662113"/>
            <a:ext cx="19653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Más fehérjékkel</a:t>
            </a:r>
          </a:p>
          <a:p>
            <a:r>
              <a:rPr lang="hu-HU" sz="1600" b="1"/>
              <a:t>együtt (pl. adenozin </a:t>
            </a:r>
          </a:p>
          <a:p>
            <a:r>
              <a:rPr lang="hu-HU" sz="1600" b="1"/>
              <a:t>transzporter): pórus</a:t>
            </a:r>
            <a:endParaRPr lang="en-US" sz="1600" b="1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527925" y="3186113"/>
            <a:ext cx="17145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Oligomerizáció:</a:t>
            </a:r>
          </a:p>
          <a:p>
            <a:r>
              <a:rPr lang="hu-HU" sz="1600" b="1"/>
              <a:t>Ioncsatorna</a:t>
            </a:r>
          </a:p>
          <a:p>
            <a:r>
              <a:rPr lang="hu-HU" sz="1600" b="1"/>
              <a:t>(mito/sejtplazma)</a:t>
            </a:r>
          </a:p>
          <a:p>
            <a:r>
              <a:rPr lang="hu-HU" sz="1600" b="1"/>
              <a:t>Membrán </a:t>
            </a:r>
          </a:p>
          <a:p>
            <a:r>
              <a:rPr lang="hu-HU" sz="1600" b="1"/>
              <a:t>potenciál,</a:t>
            </a:r>
          </a:p>
          <a:p>
            <a:r>
              <a:rPr lang="hu-HU" sz="1600" b="1"/>
              <a:t>Redox egyensúly</a:t>
            </a:r>
          </a:p>
          <a:p>
            <a:endParaRPr lang="en-US" sz="1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810000" cy="762000"/>
          </a:xfrm>
        </p:spPr>
        <p:txBody>
          <a:bodyPr/>
          <a:lstStyle/>
          <a:p>
            <a:r>
              <a:rPr lang="hu-HU" sz="2800"/>
              <a:t>Kaszpázok: indukció</a:t>
            </a:r>
            <a:endParaRPr lang="en-US" sz="280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28800" y="1080868"/>
            <a:ext cx="4724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dirty="0" err="1"/>
              <a:t>Granzim</a:t>
            </a:r>
            <a:r>
              <a:rPr lang="hu-HU" dirty="0"/>
              <a:t> út: első hasítás</a:t>
            </a:r>
          </a:p>
          <a:p>
            <a:r>
              <a:rPr lang="hu-HU" dirty="0"/>
              <a:t>	</a:t>
            </a:r>
            <a:r>
              <a:rPr lang="hu-HU" dirty="0" err="1"/>
              <a:t>granzimmel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Halálligand-receptor</a:t>
            </a:r>
            <a:r>
              <a:rPr lang="hu-HU" dirty="0"/>
              <a:t> út</a:t>
            </a:r>
          </a:p>
          <a:p>
            <a:r>
              <a:rPr lang="hu-HU" dirty="0"/>
              <a:t>	első hasítás a DD</a:t>
            </a:r>
          </a:p>
          <a:p>
            <a:r>
              <a:rPr lang="hu-HU" dirty="0"/>
              <a:t>	komplexekben</a:t>
            </a:r>
          </a:p>
          <a:p>
            <a:endParaRPr lang="hu-HU" dirty="0"/>
          </a:p>
          <a:p>
            <a:r>
              <a:rPr lang="hu-HU" dirty="0" err="1"/>
              <a:t>Mitokondriális</a:t>
            </a:r>
            <a:r>
              <a:rPr lang="hu-HU" dirty="0"/>
              <a:t> út:</a:t>
            </a:r>
          </a:p>
          <a:p>
            <a:r>
              <a:rPr lang="hu-HU" dirty="0"/>
              <a:t>	első hasítás az </a:t>
            </a:r>
          </a:p>
          <a:p>
            <a:r>
              <a:rPr lang="hu-HU" dirty="0"/>
              <a:t>	</a:t>
            </a:r>
            <a:r>
              <a:rPr lang="hu-HU" dirty="0" err="1"/>
              <a:t>apoptoszómában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114853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Autofágia</a:t>
            </a:r>
          </a:p>
        </p:txBody>
      </p:sp>
    </p:spTree>
    <p:extLst>
      <p:ext uri="{BB962C8B-B14F-4D97-AF65-F5344CB8AC3E}">
        <p14:creationId xmlns:p14="http://schemas.microsoft.com/office/powerpoint/2010/main" val="85237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699760" y="2357430"/>
            <a:ext cx="17812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b="1" i="0" dirty="0">
                <a:solidFill>
                  <a:srgbClr val="800080"/>
                </a:solidFill>
                <a:latin typeface="Comic Sans MS" pitchFamily="66" charset="0"/>
              </a:rPr>
              <a:t>Sejthalál</a:t>
            </a:r>
          </a:p>
          <a:p>
            <a:r>
              <a:rPr lang="hu-HU" sz="2800" b="1" dirty="0">
                <a:solidFill>
                  <a:srgbClr val="800080"/>
                </a:solidFill>
                <a:latin typeface="Comic Sans MS" pitchFamily="66" charset="0"/>
              </a:rPr>
              <a:t>útvonalak</a:t>
            </a:r>
            <a:endParaRPr lang="hu-HU" sz="2800" b="1" i="0" dirty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733800" y="464604"/>
            <a:ext cx="4020781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NECROSIS	NECROPTOSIS</a:t>
            </a:r>
          </a:p>
          <a:p>
            <a:r>
              <a:rPr lang="hu-H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PYROPTOSIS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PYRONECROSIS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APOPTOSIS	PHAGOAPOPTOSIS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CORNIFICATION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ANOIKIS		ENTOSIS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AUTOPHAGIC CELL DEATH		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NETOSIS		ETOSIS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MITOTIC CATASTROPHE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EXCITOTOXICITY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WALLERIAN DEGENERATION</a:t>
            </a:r>
          </a:p>
          <a:p>
            <a:endParaRPr lang="hu-H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FERROPTOSIS	</a:t>
            </a:r>
          </a:p>
          <a:p>
            <a:endParaRPr lang="hu-HU" sz="2000" b="1" i="0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084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22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80112" y="260648"/>
            <a:ext cx="3563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Autofágia: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forradalom a mai biológiai kutatásokban 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5488257" y="1916832"/>
            <a:ext cx="3548239" cy="4824536"/>
            <a:chOff x="5488257" y="1916832"/>
            <a:chExt cx="3548239" cy="4824536"/>
          </a:xfrm>
        </p:grpSpPr>
        <p:pic>
          <p:nvPicPr>
            <p:cNvPr id="4" name="Picture 7" descr="large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257" y="1916832"/>
              <a:ext cx="1834033" cy="240077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ANd9GcTX2YVOkpoC7H1PqJk9UgHD-iNmKQjrUSmFpPlwCK9PTX2A46r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465" y="1916832"/>
              <a:ext cx="1676031" cy="240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CoverAUTO6-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340168"/>
              <a:ext cx="1851730" cy="240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4" name="Picture 2" descr="http://t3.gstatic.com/images?q=tbn:ANd9GcTSA4KK2G6yr4CFtNkGaVDNnjWEaYObZoF3Q1CnkY23U3Nghr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333" y="4340168"/>
              <a:ext cx="1630163" cy="2396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3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47130" y="66658"/>
            <a:ext cx="509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Autofágia: protein degradáció II</a:t>
            </a:r>
            <a:endParaRPr lang="hu-HU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886" y="527025"/>
            <a:ext cx="5559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err="1">
                <a:solidFill>
                  <a:prstClr val="black"/>
                </a:solidFill>
                <a:latin typeface="Calibri"/>
              </a:rPr>
              <a:t>Autofágia-sejtes</a:t>
            </a:r>
            <a:r>
              <a:rPr lang="hu-HU" b="1" dirty="0">
                <a:solidFill>
                  <a:prstClr val="black"/>
                </a:solidFill>
                <a:latin typeface="Calibri"/>
              </a:rPr>
              <a:t> önemésztés: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>
                <a:solidFill>
                  <a:srgbClr val="C00000"/>
                </a:solidFill>
                <a:latin typeface="Calibri"/>
              </a:rPr>
              <a:t>	</a:t>
            </a:r>
            <a:r>
              <a:rPr lang="hu-HU" b="1" dirty="0" err="1">
                <a:solidFill>
                  <a:srgbClr val="C00000"/>
                </a:solidFill>
                <a:latin typeface="Calibri"/>
              </a:rPr>
              <a:t>lizoszóma-függő</a:t>
            </a:r>
            <a:r>
              <a:rPr lang="hu-HU" b="1" dirty="0">
                <a:solidFill>
                  <a:srgbClr val="C00000"/>
                </a:solidFill>
                <a:latin typeface="Calibri"/>
              </a:rPr>
              <a:t> citoplazma bontás</a:t>
            </a:r>
            <a:endParaRPr lang="hu-H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4786" y="4411024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u="sng" dirty="0">
                <a:solidFill>
                  <a:prstClr val="black"/>
                </a:solidFill>
                <a:latin typeface="Calibri"/>
              </a:rPr>
              <a:t>Savas h</a:t>
            </a:r>
            <a:r>
              <a:rPr lang="en-US" sz="2000" b="1" u="sng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hu-HU" sz="2000" b="1" u="sng" dirty="0" err="1">
                <a:solidFill>
                  <a:prstClr val="black"/>
                </a:solidFill>
                <a:latin typeface="Calibri"/>
              </a:rPr>
              <a:t>drolázok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proteázok</a:t>
            </a:r>
            <a:endParaRPr lang="hu-HU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nukleázok</a:t>
            </a:r>
            <a:endParaRPr lang="hu-HU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lipázok</a:t>
            </a:r>
            <a:endParaRPr lang="hu-HU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gl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kozidázok</a:t>
            </a:r>
            <a:endParaRPr lang="hu-HU" sz="20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386047" y="1534886"/>
            <a:ext cx="2808287" cy="2736617"/>
            <a:chOff x="575568" y="2555612"/>
            <a:chExt cx="2808287" cy="2736617"/>
          </a:xfrm>
        </p:grpSpPr>
        <p:graphicFrame>
          <p:nvGraphicFramePr>
            <p:cNvPr id="4" name="Objektum 3"/>
            <p:cNvGraphicFramePr>
              <a:graphicFrameLocks noChangeAspect="1"/>
            </p:cNvGraphicFramePr>
            <p:nvPr/>
          </p:nvGraphicFramePr>
          <p:xfrm>
            <a:off x="575568" y="2564904"/>
            <a:ext cx="2808287" cy="2727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72" name="Image" r:id="rId4" imgW="1815873" imgH="1764457" progId="Photoshop.Image.7">
                    <p:embed/>
                  </p:oleObj>
                </mc:Choice>
                <mc:Fallback>
                  <p:oleObj name="Image" r:id="rId4" imgW="1815873" imgH="1764457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568" y="2564904"/>
                          <a:ext cx="2808287" cy="272732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Szövegdoboz 5"/>
            <p:cNvSpPr txBox="1"/>
            <p:nvPr/>
          </p:nvSpPr>
          <p:spPr>
            <a:xfrm>
              <a:off x="1474903" y="2555612"/>
              <a:ext cx="1109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1" dirty="0" err="1">
                  <a:solidFill>
                    <a:prstClr val="black"/>
                  </a:solidFill>
                  <a:latin typeface="Calibri"/>
                </a:rPr>
                <a:t>lizoszóma</a:t>
              </a:r>
              <a:endParaRPr lang="hu-HU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2405867" y="1544178"/>
            <a:ext cx="4355976" cy="4171416"/>
            <a:chOff x="4788024" y="2402129"/>
            <a:chExt cx="4355976" cy="4171416"/>
          </a:xfrm>
        </p:grpSpPr>
        <p:graphicFrame>
          <p:nvGraphicFramePr>
            <p:cNvPr id="8" name="Objektum 7"/>
            <p:cNvGraphicFramePr>
              <a:graphicFrameLocks noChangeAspect="1"/>
            </p:cNvGraphicFramePr>
            <p:nvPr/>
          </p:nvGraphicFramePr>
          <p:xfrm>
            <a:off x="6067833" y="2402129"/>
            <a:ext cx="2232248" cy="2743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73" name="Image" r:id="rId6" imgW="3047619" imgH="3961905" progId="Photoshop.Image.7">
                    <p:embed/>
                  </p:oleObj>
                </mc:Choice>
                <mc:Fallback>
                  <p:oleObj name="Image" r:id="rId6" imgW="3047619" imgH="3961905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7833" y="2402129"/>
                          <a:ext cx="2232248" cy="27437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Szövegdoboz 8"/>
            <p:cNvSpPr txBox="1"/>
            <p:nvPr/>
          </p:nvSpPr>
          <p:spPr>
            <a:xfrm>
              <a:off x="4788024" y="5373216"/>
              <a:ext cx="43559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Calibri"/>
                </a:rPr>
                <a:t>The Nobel Prize in Physiology or Medicine 1974 was awarded to Christian de Duve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Calibri"/>
                </a:rPr>
                <a:t> </a:t>
              </a:r>
              <a:r>
                <a:rPr lang="en-US" sz="1800" b="1" i="1" dirty="0">
                  <a:solidFill>
                    <a:prstClr val="black"/>
                  </a:solidFill>
                  <a:latin typeface="Calibri"/>
                </a:rPr>
                <a:t>"for discoveries concerning the structural and functional organization of the cell"</a:t>
              </a:r>
              <a:r>
                <a:rPr lang="en-US" sz="1800" b="1" dirty="0">
                  <a:solidFill>
                    <a:prstClr val="black"/>
                  </a:solidFill>
                  <a:latin typeface="Calibri"/>
                </a:rPr>
                <a:t>.</a:t>
              </a:r>
              <a:endParaRPr lang="hu-HU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47A0D5-C7F5-43C6-A83B-388D6EBFB0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4" b="34802"/>
          <a:stretch/>
        </p:blipFill>
        <p:spPr>
          <a:xfrm>
            <a:off x="6524504" y="295611"/>
            <a:ext cx="2412667" cy="2291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5A25E-C559-4A06-B353-E059795B92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5"/>
          <a:stretch/>
        </p:blipFill>
        <p:spPr>
          <a:xfrm>
            <a:off x="6502733" y="2757902"/>
            <a:ext cx="242627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870"/>
            <a:ext cx="6089995" cy="684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936104"/>
            <a:ext cx="6104829" cy="2276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6104829" cy="201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8" y="2897660"/>
            <a:ext cx="3838630" cy="31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3316922"/>
            <a:ext cx="2703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A </a:t>
            </a:r>
            <a:r>
              <a:rPr lang="hu-HU" sz="2000" b="1" i="1" dirty="0" err="1">
                <a:solidFill>
                  <a:prstClr val="black"/>
                </a:solidFill>
                <a:latin typeface="Calibri"/>
              </a:rPr>
              <a:t>Sleeping</a:t>
            </a:r>
            <a:r>
              <a:rPr lang="hu-HU" sz="20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2000" b="1" i="1" dirty="0" err="1">
                <a:solidFill>
                  <a:prstClr val="black"/>
                </a:solidFill>
                <a:latin typeface="Calibri"/>
              </a:rPr>
              <a:t>Beauty</a:t>
            </a:r>
            <a:r>
              <a:rPr lang="hu-HU" sz="20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story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0" y="4181018"/>
            <a:ext cx="3052116" cy="2683553"/>
            <a:chOff x="0" y="4181018"/>
            <a:chExt cx="3052116" cy="2683553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06005"/>
              <a:ext cx="3052116" cy="2258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0" y="4606005"/>
              <a:ext cx="933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prstClr val="black"/>
                  </a:solidFill>
                  <a:latin typeface="Calibri"/>
                </a:rPr>
                <a:t>élesztő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223028" y="4181018"/>
              <a:ext cx="13800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prstClr val="black"/>
                  </a:solidFill>
                  <a:latin typeface="Calibri"/>
                </a:rPr>
                <a:t>’90-es évek</a:t>
              </a:r>
            </a:p>
          </p:txBody>
        </p:sp>
      </p:grpSp>
      <p:sp>
        <p:nvSpPr>
          <p:cNvPr id="6" name="Téglalap 5"/>
          <p:cNvSpPr/>
          <p:nvPr/>
        </p:nvSpPr>
        <p:spPr>
          <a:xfrm>
            <a:off x="0" y="0"/>
            <a:ext cx="6104829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-36872" y="88283"/>
            <a:ext cx="4003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leírása: 1956</a:t>
            </a:r>
          </a:p>
        </p:txBody>
      </p:sp>
    </p:spTree>
    <p:extLst>
      <p:ext uri="{BB962C8B-B14F-4D97-AF65-F5344CB8AC3E}">
        <p14:creationId xmlns:p14="http://schemas.microsoft.com/office/powerpoint/2010/main" val="175071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75907" y="306944"/>
            <a:ext cx="3504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fő típusai</a:t>
            </a:r>
          </a:p>
        </p:txBody>
      </p:sp>
      <p:sp>
        <p:nvSpPr>
          <p:cNvPr id="4" name="Téglalap 3"/>
          <p:cNvSpPr/>
          <p:nvPr/>
        </p:nvSpPr>
        <p:spPr>
          <a:xfrm>
            <a:off x="3203848" y="1484784"/>
            <a:ext cx="1608140" cy="43204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068316" y="2924944"/>
            <a:ext cx="1608140" cy="43204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772172" y="4797152"/>
            <a:ext cx="1824164" cy="576064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891890" y="908720"/>
            <a:ext cx="1296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sejtmembrán</a:t>
            </a:r>
          </a:p>
        </p:txBody>
      </p:sp>
    </p:spTree>
    <p:extLst>
      <p:ext uri="{BB962C8B-B14F-4D97-AF65-F5344CB8AC3E}">
        <p14:creationId xmlns:p14="http://schemas.microsoft.com/office/powerpoint/2010/main" val="243135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ormbook.org/chapters/www_autophagy/autophagyfig1l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44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09789" y="313492"/>
            <a:ext cx="254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Makroautofágia</a:t>
            </a:r>
            <a:endParaRPr lang="hu-HU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056941" y="2987660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800" b="1" dirty="0">
                <a:solidFill>
                  <a:srgbClr val="996633"/>
                </a:solidFill>
                <a:latin typeface="Calibri"/>
              </a:rPr>
              <a:t>sejtmembrán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301722" y="6453336"/>
            <a:ext cx="122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800" b="1" dirty="0">
                <a:solidFill>
                  <a:srgbClr val="0066FF"/>
                </a:solidFill>
                <a:latin typeface="Calibri"/>
              </a:rPr>
              <a:t>citoplazma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086999" y="889556"/>
            <a:ext cx="441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err="1">
                <a:solidFill>
                  <a:prstClr val="black"/>
                </a:solidFill>
                <a:latin typeface="Calibri"/>
              </a:rPr>
              <a:t>autofagoszóma</a:t>
            </a:r>
            <a:r>
              <a:rPr lang="hu-HU" b="1" dirty="0">
                <a:solidFill>
                  <a:prstClr val="black"/>
                </a:solidFill>
                <a:latin typeface="Calibri"/>
              </a:rPr>
              <a:t>, izoláló membrán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536" y="1689065"/>
            <a:ext cx="306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 </a:t>
            </a:r>
            <a:r>
              <a:rPr lang="hu-HU" sz="2000" b="1" dirty="0">
                <a:solidFill>
                  <a:srgbClr val="FF0000"/>
                </a:solidFill>
                <a:latin typeface="Calibri"/>
              </a:rPr>
              <a:t>Az </a:t>
            </a:r>
            <a:r>
              <a:rPr lang="hu-HU" sz="2000" b="1" dirty="0" err="1">
                <a:solidFill>
                  <a:srgbClr val="FF0000"/>
                </a:solidFill>
                <a:latin typeface="Calibri"/>
              </a:rPr>
              <a:t>autofagoszóma</a:t>
            </a:r>
            <a:r>
              <a:rPr lang="hu-HU" sz="2000" b="1" dirty="0">
                <a:solidFill>
                  <a:srgbClr val="FF0000"/>
                </a:solidFill>
                <a:latin typeface="Calibri"/>
              </a:rPr>
              <a:t> eredete</a:t>
            </a:r>
          </a:p>
        </p:txBody>
      </p:sp>
      <p:sp>
        <p:nvSpPr>
          <p:cNvPr id="10" name="Téglalap 9"/>
          <p:cNvSpPr/>
          <p:nvPr/>
        </p:nvSpPr>
        <p:spPr>
          <a:xfrm>
            <a:off x="3079959" y="4221088"/>
            <a:ext cx="1608140" cy="216024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44180" y="4149080"/>
            <a:ext cx="1608140" cy="23389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55776" y="2089175"/>
            <a:ext cx="3145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>
                <a:solidFill>
                  <a:srgbClr val="C00000"/>
                </a:solidFill>
                <a:latin typeface="Calibri"/>
              </a:rPr>
              <a:t>Golgi membrán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 err="1">
                <a:solidFill>
                  <a:srgbClr val="C00000"/>
                </a:solidFill>
                <a:latin typeface="Calibri"/>
              </a:rPr>
              <a:t>mitokondriális</a:t>
            </a:r>
            <a:r>
              <a:rPr lang="hu-HU" sz="2000" b="1" dirty="0">
                <a:solidFill>
                  <a:srgbClr val="C00000"/>
                </a:solidFill>
                <a:latin typeface="Calibri"/>
              </a:rPr>
              <a:t> membrán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sz="2000" b="1" dirty="0">
                <a:solidFill>
                  <a:srgbClr val="C00000"/>
                </a:solidFill>
                <a:latin typeface="Calibri"/>
              </a:rPr>
              <a:t>ER membrán</a:t>
            </a:r>
          </a:p>
        </p:txBody>
      </p:sp>
    </p:spTree>
    <p:extLst>
      <p:ext uri="{BB962C8B-B14F-4D97-AF65-F5344CB8AC3E}">
        <p14:creationId xmlns:p14="http://schemas.microsoft.com/office/powerpoint/2010/main" val="31226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15688" cy="66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657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/>
          <p:cNvSpPr txBox="1"/>
          <p:nvPr/>
        </p:nvSpPr>
        <p:spPr>
          <a:xfrm>
            <a:off x="2771800" y="313492"/>
            <a:ext cx="3502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Autofágia gének (</a:t>
            </a:r>
            <a:r>
              <a:rPr lang="hu-HU" sz="2800" b="1" i="1" dirty="0">
                <a:solidFill>
                  <a:prstClr val="black"/>
                </a:solidFill>
                <a:latin typeface="Calibri"/>
              </a:rPr>
              <a:t>ATG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908720"/>
            <a:ext cx="8850313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Csoportba foglalás 2"/>
          <p:cNvGrpSpPr/>
          <p:nvPr/>
        </p:nvGrpSpPr>
        <p:grpSpPr>
          <a:xfrm>
            <a:off x="2196729" y="3315870"/>
            <a:ext cx="6947271" cy="3542130"/>
            <a:chOff x="2196729" y="3315870"/>
            <a:chExt cx="6947271" cy="354213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729" y="3315870"/>
              <a:ext cx="6947271" cy="3542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Szövegdoboz 1"/>
            <p:cNvSpPr txBox="1"/>
            <p:nvPr/>
          </p:nvSpPr>
          <p:spPr>
            <a:xfrm>
              <a:off x="5364088" y="6394088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élesztő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51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93527" y="450250"/>
            <a:ext cx="3298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Genetikai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screens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génekre </a:t>
            </a:r>
            <a:r>
              <a:rPr lang="hu-HU" sz="2800" b="1" i="1" dirty="0">
                <a:solidFill>
                  <a:prstClr val="black"/>
                </a:solidFill>
                <a:latin typeface="Calibri"/>
              </a:rPr>
              <a:t>C. </a:t>
            </a:r>
            <a:r>
              <a:rPr lang="hu-HU" sz="2800" b="1" i="1" dirty="0" err="1">
                <a:solidFill>
                  <a:prstClr val="black"/>
                </a:solidFill>
                <a:latin typeface="Calibri"/>
              </a:rPr>
              <a:t>elegans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-ban</a:t>
            </a:r>
            <a:endParaRPr lang="hu-HU" sz="28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4355976" y="518732"/>
            <a:ext cx="4752528" cy="6339268"/>
            <a:chOff x="4211960" y="518732"/>
            <a:chExt cx="3954935" cy="5790588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1" y="518732"/>
              <a:ext cx="3954934" cy="1401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919742"/>
              <a:ext cx="3954591" cy="1479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399052"/>
              <a:ext cx="3954591" cy="144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839212"/>
              <a:ext cx="3954591" cy="1470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Egyenes összekötő nyíllal 2"/>
            <p:cNvCxnSpPr/>
            <p:nvPr/>
          </p:nvCxnSpPr>
          <p:spPr>
            <a:xfrm flipH="1" flipV="1">
              <a:off x="7590831" y="1219237"/>
              <a:ext cx="287860" cy="18512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zövegdoboz 3"/>
            <p:cNvSpPr txBox="1"/>
            <p:nvPr/>
          </p:nvSpPr>
          <p:spPr>
            <a:xfrm>
              <a:off x="7092280" y="1403484"/>
              <a:ext cx="1026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1" dirty="0" err="1">
                  <a:solidFill>
                    <a:prstClr val="white"/>
                  </a:solidFill>
                  <a:latin typeface="Calibri"/>
                </a:rPr>
                <a:t>germline</a:t>
              </a:r>
              <a:endParaRPr lang="hu-HU" sz="18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4644008" y="179348"/>
            <a:ext cx="411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800" b="1" dirty="0">
                <a:solidFill>
                  <a:srgbClr val="00B050"/>
                </a:solidFill>
                <a:latin typeface="Calibri"/>
              </a:rPr>
              <a:t>GFP::PGL-1 (csíravonal specifikus fehérje)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259632" y="64440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800" dirty="0" err="1">
                <a:solidFill>
                  <a:prstClr val="black"/>
                </a:solidFill>
                <a:latin typeface="Calibri"/>
              </a:rPr>
              <a:t>Zhang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et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al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., </a:t>
            </a:r>
            <a:r>
              <a:rPr lang="hu-HU" sz="1800" i="1" dirty="0" err="1">
                <a:solidFill>
                  <a:prstClr val="black"/>
                </a:solidFill>
                <a:latin typeface="Calibri"/>
              </a:rPr>
              <a:t>Cell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1800" b="1" dirty="0">
                <a:solidFill>
                  <a:prstClr val="black"/>
                </a:solidFill>
                <a:latin typeface="Calibri"/>
              </a:rPr>
              <a:t>136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:308 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716595" y="-27384"/>
            <a:ext cx="7422375" cy="6858000"/>
            <a:chOff x="1716595" y="1206896"/>
            <a:chExt cx="7422375" cy="6858000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95" y="1206896"/>
              <a:ext cx="7422375" cy="685800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6300192" y="645333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err="1">
                  <a:solidFill>
                    <a:prstClr val="black"/>
                  </a:solidFill>
                  <a:latin typeface="Calibri"/>
                </a:rPr>
                <a:t>Tian</a:t>
              </a:r>
              <a:r>
                <a:rPr lang="hu-HU" sz="1800" dirty="0">
                  <a:solidFill>
                    <a:prstClr val="black"/>
                  </a:solidFill>
                  <a:latin typeface="Calibri"/>
                </a:rPr>
                <a:t> et </a:t>
              </a:r>
              <a:r>
                <a:rPr lang="hu-HU" sz="1800" dirty="0" err="1">
                  <a:solidFill>
                    <a:prstClr val="black"/>
                  </a:solidFill>
                  <a:latin typeface="Calibri"/>
                </a:rPr>
                <a:t>al</a:t>
              </a:r>
              <a:r>
                <a:rPr lang="hu-HU" sz="1800" dirty="0">
                  <a:solidFill>
                    <a:prstClr val="black"/>
                  </a:solidFill>
                  <a:latin typeface="Calibri"/>
                </a:rPr>
                <a:t>., </a:t>
              </a:r>
              <a:r>
                <a:rPr lang="hu-HU" sz="1800" i="1" dirty="0" err="1">
                  <a:solidFill>
                    <a:prstClr val="black"/>
                  </a:solidFill>
                  <a:latin typeface="Calibri"/>
                </a:rPr>
                <a:t>Cell</a:t>
              </a:r>
              <a:r>
                <a:rPr lang="hu-HU" sz="1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hu-HU" sz="1800" b="1" dirty="0">
                  <a:solidFill>
                    <a:prstClr val="black"/>
                  </a:solidFill>
                  <a:latin typeface="Calibri"/>
                </a:rPr>
                <a:t>141</a:t>
              </a:r>
              <a:r>
                <a:rPr lang="hu-HU" sz="1800" dirty="0">
                  <a:solidFill>
                    <a:prstClr val="black"/>
                  </a:solidFill>
                  <a:latin typeface="Calibri"/>
                </a:rPr>
                <a:t>:1042 </a:t>
              </a: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-18175" y="2192667"/>
            <a:ext cx="1821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Fehérjék</a:t>
            </a:r>
          </a:p>
          <a:p>
            <a:r>
              <a:rPr lang="hu-HU" sz="2000" b="1" dirty="0"/>
              <a:t>helye:</a:t>
            </a:r>
          </a:p>
          <a:p>
            <a:r>
              <a:rPr lang="hu-HU" sz="2000" b="1" dirty="0" err="1"/>
              <a:t>autofagoszóma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2852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1"/>
          <p:cNvGraphicFramePr>
            <a:graphicFrameLocks noChangeAspect="1"/>
          </p:cNvGraphicFramePr>
          <p:nvPr/>
        </p:nvGraphicFramePr>
        <p:xfrm>
          <a:off x="157163" y="3573463"/>
          <a:ext cx="8820150" cy="319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4" name="Image" r:id="rId4" imgW="22857143" imgH="8292063" progId="Photoshop.Image.7">
                  <p:embed/>
                </p:oleObj>
              </mc:Choice>
              <mc:Fallback>
                <p:oleObj name="Image" r:id="rId4" imgW="22857143" imgH="829206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3573463"/>
                        <a:ext cx="8820150" cy="31988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22"/>
          <p:cNvSpPr txBox="1">
            <a:spLocks noChangeArrowheads="1"/>
          </p:cNvSpPr>
          <p:nvPr/>
        </p:nvSpPr>
        <p:spPr bwMode="auto">
          <a:xfrm>
            <a:off x="481013" y="4811713"/>
            <a:ext cx="1387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>
                <a:solidFill>
                  <a:prstClr val="black"/>
                </a:solidFill>
              </a:rPr>
              <a:t>izoláló membrán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704850" y="6237288"/>
            <a:ext cx="10001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vezikula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nukleáció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1800225" y="6237288"/>
            <a:ext cx="1098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membrán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növekedés</a:t>
            </a:r>
          </a:p>
        </p:txBody>
      </p:sp>
      <p:sp>
        <p:nvSpPr>
          <p:cNvPr id="38918" name="Text Box 25"/>
          <p:cNvSpPr txBox="1">
            <a:spLocks noChangeArrowheads="1"/>
          </p:cNvSpPr>
          <p:nvPr/>
        </p:nvSpPr>
        <p:spPr bwMode="auto">
          <a:xfrm>
            <a:off x="3517900" y="6237288"/>
            <a:ext cx="1033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membrán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záródás</a:t>
            </a:r>
          </a:p>
        </p:txBody>
      </p:sp>
      <p:sp>
        <p:nvSpPr>
          <p:cNvPr id="38919" name="Text Box 26"/>
          <p:cNvSpPr txBox="1">
            <a:spLocks noChangeArrowheads="1"/>
          </p:cNvSpPr>
          <p:nvPr/>
        </p:nvSpPr>
        <p:spPr bwMode="auto">
          <a:xfrm>
            <a:off x="4911725" y="6237288"/>
            <a:ext cx="10493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dokkolás,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fúzió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6664325" y="6237288"/>
            <a:ext cx="1128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degradáció</a:t>
            </a:r>
          </a:p>
        </p:txBody>
      </p:sp>
      <p:sp>
        <p:nvSpPr>
          <p:cNvPr id="38921" name="Text Box 28"/>
          <p:cNvSpPr txBox="1">
            <a:spLocks noChangeArrowheads="1"/>
          </p:cNvSpPr>
          <p:nvPr/>
        </p:nvSpPr>
        <p:spPr bwMode="auto">
          <a:xfrm>
            <a:off x="3376613" y="4451350"/>
            <a:ext cx="1301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>
                <a:solidFill>
                  <a:prstClr val="black"/>
                </a:solidFill>
              </a:rPr>
              <a:t>autofagoszóma</a:t>
            </a:r>
          </a:p>
        </p:txBody>
      </p:sp>
      <p:sp>
        <p:nvSpPr>
          <p:cNvPr id="38922" name="Text Box 29"/>
          <p:cNvSpPr txBox="1">
            <a:spLocks noChangeArrowheads="1"/>
          </p:cNvSpPr>
          <p:nvPr/>
        </p:nvSpPr>
        <p:spPr bwMode="auto">
          <a:xfrm>
            <a:off x="5321300" y="4078288"/>
            <a:ext cx="912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>
                <a:solidFill>
                  <a:prstClr val="black"/>
                </a:solidFill>
              </a:rPr>
              <a:t>lizoszóma</a:t>
            </a:r>
          </a:p>
        </p:txBody>
      </p:sp>
      <p:sp>
        <p:nvSpPr>
          <p:cNvPr id="38923" name="Text Box 30"/>
          <p:cNvSpPr txBox="1">
            <a:spLocks noChangeArrowheads="1"/>
          </p:cNvSpPr>
          <p:nvPr/>
        </p:nvSpPr>
        <p:spPr bwMode="auto">
          <a:xfrm>
            <a:off x="6257925" y="4451350"/>
            <a:ext cx="1235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200" b="1">
                <a:solidFill>
                  <a:prstClr val="black"/>
                </a:solidFill>
              </a:rPr>
              <a:t>autolizoszóma</a:t>
            </a:r>
          </a:p>
        </p:txBody>
      </p:sp>
      <p:sp>
        <p:nvSpPr>
          <p:cNvPr id="38924" name="Text Box 31"/>
          <p:cNvSpPr txBox="1">
            <a:spLocks noChangeArrowheads="1"/>
          </p:cNvSpPr>
          <p:nvPr/>
        </p:nvSpPr>
        <p:spPr bwMode="auto">
          <a:xfrm>
            <a:off x="120650" y="3567113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b="1" dirty="0" err="1">
                <a:solidFill>
                  <a:srgbClr val="CC3300"/>
                </a:solidFill>
              </a:rPr>
              <a:t>makroautofágia</a:t>
            </a:r>
            <a:endParaRPr lang="hu-HU" b="1" dirty="0">
              <a:solidFill>
                <a:srgbClr val="CC3300"/>
              </a:solidFill>
            </a:endParaRPr>
          </a:p>
        </p:txBody>
      </p:sp>
      <p:sp>
        <p:nvSpPr>
          <p:cNvPr id="38925" name="Text Box 32"/>
          <p:cNvSpPr txBox="1">
            <a:spLocks noChangeArrowheads="1"/>
          </p:cNvSpPr>
          <p:nvPr/>
        </p:nvSpPr>
        <p:spPr bwMode="auto">
          <a:xfrm rot="1781630">
            <a:off x="7321550" y="4100513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600" b="1">
                <a:solidFill>
                  <a:srgbClr val="996633"/>
                </a:solidFill>
              </a:rPr>
              <a:t>plazmamembrán</a:t>
            </a:r>
          </a:p>
        </p:txBody>
      </p:sp>
      <p:sp>
        <p:nvSpPr>
          <p:cNvPr id="38926" name="Text Box 33"/>
          <p:cNvSpPr txBox="1">
            <a:spLocks noChangeArrowheads="1"/>
          </p:cNvSpPr>
          <p:nvPr/>
        </p:nvSpPr>
        <p:spPr bwMode="auto">
          <a:xfrm>
            <a:off x="7950200" y="6508750"/>
            <a:ext cx="1100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srgbClr val="0000FF"/>
                </a:solidFill>
              </a:rPr>
              <a:t>citoplazma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250825" y="600075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Iniciáció</a:t>
            </a:r>
          </a:p>
        </p:txBody>
      </p:sp>
      <p:cxnSp>
        <p:nvCxnSpPr>
          <p:cNvPr id="23" name="Egyenes összekötő 22"/>
          <p:cNvCxnSpPr/>
          <p:nvPr/>
        </p:nvCxnSpPr>
        <p:spPr>
          <a:xfrm rot="5400000">
            <a:off x="-1116806" y="2709069"/>
            <a:ext cx="4608513" cy="20161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rot="10800000" flipV="1">
            <a:off x="1042988" y="4437063"/>
            <a:ext cx="5113337" cy="187166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Csoportba foglalás 54"/>
          <p:cNvGrpSpPr>
            <a:grpSpLocks/>
          </p:cNvGrpSpPr>
          <p:nvPr/>
        </p:nvGrpSpPr>
        <p:grpSpPr bwMode="auto">
          <a:xfrm>
            <a:off x="2268538" y="1412875"/>
            <a:ext cx="4824412" cy="3600450"/>
            <a:chOff x="2555776" y="2420888"/>
            <a:chExt cx="4032448" cy="3168352"/>
          </a:xfrm>
        </p:grpSpPr>
        <p:pic>
          <p:nvPicPr>
            <p:cNvPr id="52" name="Kép 51" descr="vezikula nucl.png"/>
            <p:cNvPicPr>
              <a:picLocks noChangeAspect="1"/>
            </p:cNvPicPr>
            <p:nvPr/>
          </p:nvPicPr>
          <p:blipFill>
            <a:blip r:embed="rId6"/>
            <a:srcRect l="778" t="27800" r="778" b="2430"/>
            <a:stretch>
              <a:fillRect/>
            </a:stretch>
          </p:blipFill>
          <p:spPr>
            <a:xfrm>
              <a:off x="2555776" y="2420888"/>
              <a:ext cx="4032448" cy="3168352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946" name="Text Box 30"/>
            <p:cNvSpPr txBox="1">
              <a:spLocks noChangeArrowheads="1"/>
            </p:cNvSpPr>
            <p:nvPr/>
          </p:nvSpPr>
          <p:spPr bwMode="auto">
            <a:xfrm>
              <a:off x="4572000" y="2708920"/>
              <a:ext cx="869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b="1">
                  <a:solidFill>
                    <a:prstClr val="black"/>
                  </a:solidFill>
                </a:rPr>
                <a:t>ATG-6</a:t>
              </a:r>
            </a:p>
          </p:txBody>
        </p:sp>
        <p:sp>
          <p:nvSpPr>
            <p:cNvPr id="38947" name="Text Box 31"/>
            <p:cNvSpPr txBox="1">
              <a:spLocks noChangeArrowheads="1"/>
            </p:cNvSpPr>
            <p:nvPr/>
          </p:nvSpPr>
          <p:spPr bwMode="auto">
            <a:xfrm>
              <a:off x="5219700" y="3356620"/>
              <a:ext cx="742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b="1">
                  <a:solidFill>
                    <a:prstClr val="black"/>
                  </a:solidFill>
                </a:rPr>
                <a:t>Bcl-2</a:t>
              </a:r>
            </a:p>
          </p:txBody>
        </p:sp>
      </p:grpSp>
      <p:cxnSp>
        <p:nvCxnSpPr>
          <p:cNvPr id="56" name="Egyenes összekötő 55"/>
          <p:cNvCxnSpPr/>
          <p:nvPr/>
        </p:nvCxnSpPr>
        <p:spPr>
          <a:xfrm rot="5400000">
            <a:off x="-936625" y="3105150"/>
            <a:ext cx="4824413" cy="14398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 rot="10800000" flipV="1">
            <a:off x="1692275" y="4986338"/>
            <a:ext cx="5400675" cy="17557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5" name="Kép 64" descr="vezikula elong.png"/>
          <p:cNvPicPr>
            <a:picLocks noChangeAspect="1"/>
          </p:cNvPicPr>
          <p:nvPr/>
        </p:nvPicPr>
        <p:blipFill>
          <a:blip r:embed="rId7"/>
          <a:srcRect l="1159" t="1801" b="958"/>
          <a:stretch>
            <a:fillRect/>
          </a:stretch>
        </p:blipFill>
        <p:spPr>
          <a:xfrm>
            <a:off x="1979613" y="981075"/>
            <a:ext cx="6913562" cy="38877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Egyenes összekötő 65"/>
          <p:cNvCxnSpPr/>
          <p:nvPr/>
        </p:nvCxnSpPr>
        <p:spPr>
          <a:xfrm rot="5400000">
            <a:off x="1223169" y="5480844"/>
            <a:ext cx="1368425" cy="1444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/>
          <p:nvPr/>
        </p:nvCxnSpPr>
        <p:spPr>
          <a:xfrm rot="10800000" flipV="1">
            <a:off x="2916238" y="4868863"/>
            <a:ext cx="5976937" cy="18732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8" name="Kép 87" descr="ATG8.png"/>
          <p:cNvPicPr>
            <a:picLocks noChangeAspect="1"/>
          </p:cNvPicPr>
          <p:nvPr/>
        </p:nvPicPr>
        <p:blipFill>
          <a:blip r:embed="rId8"/>
          <a:srcRect l="1826" t="5233"/>
          <a:stretch>
            <a:fillRect/>
          </a:stretch>
        </p:blipFill>
        <p:spPr>
          <a:xfrm>
            <a:off x="1979613" y="4868863"/>
            <a:ext cx="6913562" cy="13049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9" name="Egyenes összekötő 88"/>
          <p:cNvCxnSpPr/>
          <p:nvPr/>
        </p:nvCxnSpPr>
        <p:spPr>
          <a:xfrm>
            <a:off x="5795963" y="5445125"/>
            <a:ext cx="863600" cy="7921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5400000">
            <a:off x="7812087" y="5445126"/>
            <a:ext cx="792163" cy="79216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5" name="Kép 94" descr="visszanyerés.png"/>
          <p:cNvPicPr>
            <a:picLocks noChangeAspect="1"/>
          </p:cNvPicPr>
          <p:nvPr/>
        </p:nvPicPr>
        <p:blipFill>
          <a:blip r:embed="rId9"/>
          <a:srcRect l="2482" t="7918" r="728" b="1820"/>
          <a:stretch>
            <a:fillRect/>
          </a:stretch>
        </p:blipFill>
        <p:spPr>
          <a:xfrm>
            <a:off x="5795963" y="1341438"/>
            <a:ext cx="2808287" cy="410368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Csoportba foglalás 33"/>
          <p:cNvGrpSpPr>
            <a:grpSpLocks/>
          </p:cNvGrpSpPr>
          <p:nvPr/>
        </p:nvGrpSpPr>
        <p:grpSpPr bwMode="auto">
          <a:xfrm>
            <a:off x="2224088" y="1412875"/>
            <a:ext cx="3932237" cy="3024188"/>
            <a:chOff x="2224088" y="1412875"/>
            <a:chExt cx="3932237" cy="3024188"/>
          </a:xfrm>
        </p:grpSpPr>
        <p:pic>
          <p:nvPicPr>
            <p:cNvPr id="21" name="Kép 20" descr="ATG iniciáció.png"/>
            <p:cNvPicPr>
              <a:picLocks noChangeAspect="1"/>
            </p:cNvPicPr>
            <p:nvPr/>
          </p:nvPicPr>
          <p:blipFill>
            <a:blip r:embed="rId10"/>
            <a:srcRect l="2252" t="23113" r="5788" b="9670"/>
            <a:stretch>
              <a:fillRect/>
            </a:stretch>
          </p:blipFill>
          <p:spPr>
            <a:xfrm>
              <a:off x="2224088" y="1412875"/>
              <a:ext cx="3932237" cy="3024188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944" name="Szövegdoboz 32"/>
            <p:cNvSpPr txBox="1">
              <a:spLocks noChangeArrowheads="1"/>
            </p:cNvSpPr>
            <p:nvPr/>
          </p:nvSpPr>
          <p:spPr bwMode="auto">
            <a:xfrm>
              <a:off x="3203848" y="3450486"/>
              <a:ext cx="8640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1600" b="1">
                  <a:solidFill>
                    <a:prstClr val="black"/>
                  </a:solidFill>
                </a:rPr>
                <a:t>ATG-1</a:t>
              </a:r>
              <a:endParaRPr lang="hu-HU" b="1">
                <a:solidFill>
                  <a:prstClr val="black"/>
                </a:solidFill>
              </a:endParaRPr>
            </a:p>
          </p:txBody>
        </p:sp>
      </p:grpSp>
      <p:sp>
        <p:nvSpPr>
          <p:cNvPr id="38942" name="AutoShape 35"/>
          <p:cNvSpPr>
            <a:spLocks noChangeArrowheads="1"/>
          </p:cNvSpPr>
          <p:nvPr/>
        </p:nvSpPr>
        <p:spPr bwMode="auto">
          <a:xfrm>
            <a:off x="179388" y="5516563"/>
            <a:ext cx="576262" cy="144462"/>
          </a:xfrm>
          <a:prstGeom prst="rightArrow">
            <a:avLst>
              <a:gd name="adj1" fmla="val 50000"/>
              <a:gd name="adj2" fmla="val 99726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1259632" y="188640"/>
            <a:ext cx="6730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mechanizmusa és szabályozása</a:t>
            </a:r>
          </a:p>
        </p:txBody>
      </p:sp>
    </p:spTree>
    <p:extLst>
      <p:ext uri="{BB962C8B-B14F-4D97-AF65-F5344CB8AC3E}">
        <p14:creationId xmlns:p14="http://schemas.microsoft.com/office/powerpoint/2010/main" val="387624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14 0.46991 L 2.22222E-6 -2.222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FFFEF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54 0.48033 L 0 -1.85185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FFFEF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55 0.46991 L 4.44444E-6 1.48148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FFFEF"/>
                                      </p:to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42801 L 3.05556E-6 3.33333E-6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62000" y="1066800"/>
            <a:ext cx="62927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Lefontosabb</a:t>
            </a:r>
            <a:r>
              <a:rPr lang="hu-HU" dirty="0"/>
              <a:t> membránhoz kötődő folyamatok:</a:t>
            </a:r>
          </a:p>
          <a:p>
            <a:endParaRPr lang="hu-HU" dirty="0"/>
          </a:p>
          <a:p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/>
              <a:t>PI3K </a:t>
            </a:r>
            <a:r>
              <a:rPr lang="hu-HU"/>
              <a:t>– foszfatidil-inozitol-3-kináz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/>
              <a:t>PE – </a:t>
            </a:r>
            <a:r>
              <a:rPr lang="hu-HU" dirty="0" err="1"/>
              <a:t>foszfatidil-etanolamin</a:t>
            </a:r>
            <a:r>
              <a:rPr lang="hu-HU" dirty="0"/>
              <a:t> – ráköt az Atg8-ra </a:t>
            </a:r>
          </a:p>
          <a:p>
            <a:pPr marL="342900" indent="-342900">
              <a:buFontTx/>
              <a:buChar char="-"/>
            </a:pPr>
            <a:endParaRPr lang="hu-HU" dirty="0"/>
          </a:p>
          <a:p>
            <a:pPr marL="342900" indent="-342900">
              <a:buFontTx/>
              <a:buChar char="-"/>
            </a:pP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7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699760" y="2357430"/>
            <a:ext cx="8066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b="1" i="0" dirty="0">
                <a:solidFill>
                  <a:srgbClr val="80008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733800" y="464604"/>
            <a:ext cx="4020781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NECROSIS</a:t>
            </a:r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NECROPTOSIS</a:t>
            </a:r>
          </a:p>
          <a:p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PYROPTOSIS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PYRONECROSIS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APOPTOSIS</a:t>
            </a:r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hu-HU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PHAGOAPOPTOSIS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CORNIFICATION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ANOIKIS</a:t>
            </a:r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hu-HU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ENTOSIS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AUTOPHAGIC CELL DEATH</a:t>
            </a:r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</a:p>
          <a:p>
            <a:endParaRPr lang="hu-HU" sz="2000" b="1" i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NETOSIS	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ETOSIS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MITOTIC CATASTROPHE</a:t>
            </a:r>
          </a:p>
          <a:p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EXCITOTOXICITY</a:t>
            </a:r>
          </a:p>
          <a:p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WALLERIAN DEGENERATION</a:t>
            </a:r>
          </a:p>
          <a:p>
            <a:endParaRPr lang="hu-H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hu-HU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FERROPTOSIS</a:t>
            </a:r>
            <a:r>
              <a:rPr lang="hu-HU" sz="2000" b="1" i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endParaRPr lang="hu-HU" sz="2000" b="1" i="0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45147" y="3953470"/>
            <a:ext cx="27109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Gyulladásserkentő</a:t>
            </a:r>
          </a:p>
          <a:p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hu-HU" dirty="0" err="1">
                <a:solidFill>
                  <a:srgbClr val="FF0000"/>
                </a:solidFill>
              </a:rPr>
              <a:t>Pro-inflammatory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endParaRPr lang="hu-HU" dirty="0"/>
          </a:p>
          <a:p>
            <a:r>
              <a:rPr lang="hu-HU" dirty="0" err="1">
                <a:solidFill>
                  <a:srgbClr val="00B050"/>
                </a:solidFill>
              </a:rPr>
              <a:t>Gyulladásgátló</a:t>
            </a:r>
            <a:endParaRPr lang="hu-HU" dirty="0">
              <a:solidFill>
                <a:srgbClr val="00B050"/>
              </a:solidFill>
            </a:endParaRPr>
          </a:p>
          <a:p>
            <a:r>
              <a:rPr lang="hu-HU" dirty="0">
                <a:solidFill>
                  <a:srgbClr val="00B050"/>
                </a:solidFill>
              </a:rPr>
              <a:t>(</a:t>
            </a:r>
            <a:r>
              <a:rPr lang="hu-HU" dirty="0" err="1">
                <a:solidFill>
                  <a:srgbClr val="00B050"/>
                </a:solidFill>
              </a:rPr>
              <a:t>Anti-inflammatory</a:t>
            </a:r>
            <a:r>
              <a:rPr lang="hu-HU" dirty="0">
                <a:solidFill>
                  <a:srgbClr val="00B050"/>
                </a:solidFill>
              </a:rPr>
              <a:t>)</a:t>
            </a:r>
          </a:p>
          <a:p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42498" y="1425516"/>
            <a:ext cx="17812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b="1" i="0" dirty="0">
                <a:solidFill>
                  <a:srgbClr val="800080"/>
                </a:solidFill>
                <a:latin typeface="Comic Sans MS" pitchFamily="66" charset="0"/>
              </a:rPr>
              <a:t>Sejthalál</a:t>
            </a:r>
          </a:p>
          <a:p>
            <a:r>
              <a:rPr lang="hu-HU" sz="2800" b="1" dirty="0">
                <a:solidFill>
                  <a:srgbClr val="800080"/>
                </a:solidFill>
                <a:latin typeface="Comic Sans MS" pitchFamily="66" charset="0"/>
              </a:rPr>
              <a:t>útvonalak</a:t>
            </a:r>
            <a:endParaRPr lang="hu-HU" sz="2800" b="1" i="0" dirty="0">
              <a:solidFill>
                <a:srgbClr val="80008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66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2" y="2181347"/>
            <a:ext cx="455689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489413" y="241484"/>
            <a:ext cx="6083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Atg8/LC3 – elsődleges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marker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07754" y="1196752"/>
            <a:ext cx="541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Atg8-R   (LC3-I) – nem aktivált 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szolubilis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forma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Atg8-PE  (LC3-II) – aktivált membrán kötött forma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491880" y="3536974"/>
            <a:ext cx="1440160" cy="2532843"/>
            <a:chOff x="3491880" y="3536974"/>
            <a:chExt cx="1440160" cy="2532843"/>
          </a:xfrm>
        </p:grpSpPr>
        <p:sp>
          <p:nvSpPr>
            <p:cNvPr id="3" name="Ellipszis 2"/>
            <p:cNvSpPr/>
            <p:nvPr/>
          </p:nvSpPr>
          <p:spPr>
            <a:xfrm>
              <a:off x="3563888" y="3536974"/>
              <a:ext cx="1368152" cy="6245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u-HU" sz="1800">
                <a:solidFill>
                  <a:prstClr val="white"/>
                </a:solidFill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3491880" y="5445224"/>
              <a:ext cx="1368152" cy="6245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u-HU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0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3808" y="164152"/>
            <a:ext cx="329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 funkciói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39552" y="1700808"/>
            <a:ext cx="60488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Makromolekula degradáció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-építőkövek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a szintetikus folyamatokhoz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-energia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éhezés során (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stresszválasz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-sejtes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károsodások eltávolítása (</a:t>
            </a:r>
            <a:r>
              <a:rPr lang="hu-HU" sz="2000" b="1" i="1" dirty="0" err="1">
                <a:solidFill>
                  <a:prstClr val="black"/>
                </a:solidFill>
                <a:latin typeface="Calibri"/>
              </a:rPr>
              <a:t>self-cleaning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-intracelluláris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2000" b="1" dirty="0" err="1">
                <a:solidFill>
                  <a:prstClr val="black"/>
                </a:solidFill>
                <a:latin typeface="Calibri"/>
              </a:rPr>
              <a:t>patogének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 eltávolítása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00447" y="3573016"/>
            <a:ext cx="740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srgbClr val="FF0000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srgbClr val="FF0000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srgbClr val="FF0000"/>
                </a:solidFill>
                <a:latin typeface="Calibri"/>
              </a:rPr>
              <a:t> elsődlegesen egy sejtvédő folyamat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39552" y="4941168"/>
            <a:ext cx="815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-speciális</a:t>
            </a:r>
            <a:r>
              <a:rPr lang="hu-H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fehérjék és </a:t>
            </a:r>
            <a:r>
              <a:rPr lang="hu-HU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sejtszervecskék</a:t>
            </a:r>
            <a:r>
              <a:rPr lang="hu-H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eltávolítása (</a:t>
            </a:r>
            <a:r>
              <a:rPr lang="hu-HU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differenciáció</a:t>
            </a:r>
            <a:r>
              <a:rPr lang="hu-H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342526" y="5570076"/>
            <a:ext cx="2983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srgbClr val="FF0000"/>
                </a:solidFill>
                <a:latin typeface="Calibri"/>
              </a:rPr>
              <a:t>Szelektív </a:t>
            </a:r>
            <a:r>
              <a:rPr lang="hu-HU" sz="2800" b="1" dirty="0" err="1">
                <a:solidFill>
                  <a:srgbClr val="FF0000"/>
                </a:solidFill>
                <a:latin typeface="Calibri"/>
              </a:rPr>
              <a:t>autofágia</a:t>
            </a:r>
            <a:endParaRPr lang="hu-HU" sz="2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2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260648"/>
            <a:ext cx="750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srgbClr val="FF0000"/>
                </a:solidFill>
                <a:latin typeface="Calibri"/>
              </a:rPr>
              <a:t>Az </a:t>
            </a:r>
            <a:r>
              <a:rPr lang="hu-HU" sz="2800" b="1" dirty="0" err="1">
                <a:solidFill>
                  <a:srgbClr val="FF0000"/>
                </a:solidFill>
                <a:latin typeface="Calibri"/>
              </a:rPr>
              <a:t>autofágia</a:t>
            </a:r>
            <a:r>
              <a:rPr lang="hu-HU" sz="2800" b="1" dirty="0">
                <a:solidFill>
                  <a:srgbClr val="FF0000"/>
                </a:solidFill>
                <a:latin typeface="Calibri"/>
              </a:rPr>
              <a:t> elsődlegesen egy sejtvédő folyamat</a:t>
            </a:r>
            <a:r>
              <a:rPr lang="hu-HU" sz="28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0574"/>
            <a:ext cx="6037262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62188" y="1789261"/>
            <a:ext cx="1762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1" dirty="0">
                <a:solidFill>
                  <a:prstClr val="black"/>
                </a:solidFill>
              </a:rPr>
              <a:t>Normál szövet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04038" y="4505474"/>
            <a:ext cx="692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400" b="1">
                <a:solidFill>
                  <a:prstClr val="black"/>
                </a:solidFill>
              </a:rPr>
              <a:t>10 </a:t>
            </a:r>
            <a:r>
              <a:rPr lang="en-US" sz="1400" b="1">
                <a:solidFill>
                  <a:prstClr val="black"/>
                </a:solidFill>
                <a:cs typeface="Arial" charset="0"/>
              </a:rPr>
              <a:t>µ</a:t>
            </a:r>
            <a:r>
              <a:rPr lang="hu-HU" sz="1400" b="1">
                <a:solidFill>
                  <a:prstClr val="black"/>
                </a:solidFill>
                <a:cs typeface="Arial" charset="0"/>
              </a:rPr>
              <a:t>m</a:t>
            </a:r>
            <a:endParaRPr lang="en-US" sz="1400" b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32363" y="1770211"/>
            <a:ext cx="2364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1" i="1" dirty="0">
                <a:solidFill>
                  <a:prstClr val="black"/>
                </a:solidFill>
              </a:rPr>
              <a:t>Atg5(-)</a:t>
            </a:r>
            <a:r>
              <a:rPr lang="hu-HU" sz="1800" b="1" dirty="0">
                <a:solidFill>
                  <a:prstClr val="black"/>
                </a:solidFill>
              </a:rPr>
              <a:t> mutáns egér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84438" y="4938861"/>
            <a:ext cx="398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1">
                <a:solidFill>
                  <a:srgbClr val="996600"/>
                </a:solidFill>
              </a:rPr>
              <a:t>Monoclonal anti-ubiquitin antibody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348033" y="5442099"/>
            <a:ext cx="2379660" cy="1011237"/>
            <a:chOff x="2109" y="2931"/>
            <a:chExt cx="1499" cy="637"/>
          </a:xfrm>
        </p:grpSpPr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2744" y="2931"/>
              <a:ext cx="182" cy="318"/>
            </a:xfrm>
            <a:prstGeom prst="downArrow">
              <a:avLst>
                <a:gd name="adj1" fmla="val 50000"/>
                <a:gd name="adj2" fmla="val 43681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hu-HU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109" y="3316"/>
              <a:ext cx="14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b="1" dirty="0">
                  <a:solidFill>
                    <a:srgbClr val="FF0000"/>
                  </a:solidFill>
                </a:rPr>
                <a:t>Humán relevancia</a:t>
              </a:r>
            </a:p>
          </p:txBody>
        </p:sp>
      </p:grp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084888" y="645318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1800" b="1">
                <a:solidFill>
                  <a:prstClr val="black"/>
                </a:solidFill>
              </a:rPr>
              <a:t>Hara et al., </a:t>
            </a:r>
            <a:r>
              <a:rPr lang="hu-HU" sz="1800" b="1" i="1">
                <a:solidFill>
                  <a:prstClr val="black"/>
                </a:solidFill>
              </a:rPr>
              <a:t>Nature</a:t>
            </a:r>
            <a:r>
              <a:rPr lang="hu-HU" sz="1800" b="1">
                <a:solidFill>
                  <a:prstClr val="black"/>
                </a:solidFill>
              </a:rPr>
              <a:t> 441:885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2413" y="883568"/>
            <a:ext cx="871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sz="2400" b="1" dirty="0">
                <a:solidFill>
                  <a:prstClr val="black"/>
                </a:solidFill>
              </a:rPr>
              <a:t>pl. </a:t>
            </a:r>
            <a:r>
              <a:rPr lang="hu-HU" sz="2400" b="1" dirty="0" err="1">
                <a:solidFill>
                  <a:prstClr val="black"/>
                </a:solidFill>
              </a:rPr>
              <a:t>neuroprotektív</a:t>
            </a:r>
            <a:endParaRPr lang="hu-HU" sz="2400" b="1" dirty="0">
              <a:solidFill>
                <a:prstClr val="black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904038" y="5442099"/>
            <a:ext cx="223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Ubikvitin</a:t>
            </a:r>
            <a:r>
              <a:rPr lang="hu-HU" sz="2000" b="1" dirty="0"/>
              <a:t>: PTM</a:t>
            </a:r>
          </a:p>
          <a:p>
            <a:r>
              <a:rPr lang="hu-HU" sz="2000" b="1" dirty="0" err="1"/>
              <a:t>Hershko</a:t>
            </a:r>
            <a:r>
              <a:rPr lang="hu-HU" sz="2000" b="1" dirty="0"/>
              <a:t>, </a:t>
            </a:r>
            <a:r>
              <a:rPr lang="hu-HU" sz="2000" b="1" dirty="0" err="1"/>
              <a:t>Ciechanover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98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147937" y="188913"/>
            <a:ext cx="6844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u-HU" b="1" dirty="0">
                <a:solidFill>
                  <a:prstClr val="black"/>
                </a:solidFill>
              </a:rPr>
              <a:t>Defektív </a:t>
            </a:r>
            <a:r>
              <a:rPr lang="hu-HU" b="1" dirty="0" err="1">
                <a:solidFill>
                  <a:prstClr val="black"/>
                </a:solidFill>
              </a:rPr>
              <a:t>autofágia</a:t>
            </a:r>
            <a:r>
              <a:rPr lang="hu-HU" b="1" dirty="0">
                <a:solidFill>
                  <a:prstClr val="black"/>
                </a:solidFill>
              </a:rPr>
              <a:t> – Alzheimer’s </a:t>
            </a:r>
            <a:r>
              <a:rPr lang="hu-HU" b="1" dirty="0" err="1">
                <a:solidFill>
                  <a:prstClr val="black"/>
                </a:solidFill>
              </a:rPr>
              <a:t>disease</a:t>
            </a:r>
            <a:r>
              <a:rPr lang="hu-HU" b="1" dirty="0">
                <a:solidFill>
                  <a:prstClr val="black"/>
                </a:solidFill>
              </a:rPr>
              <a:t> (AD)</a:t>
            </a:r>
          </a:p>
        </p:txBody>
      </p:sp>
      <p:pic>
        <p:nvPicPr>
          <p:cNvPr id="33795" name="Picture 5" descr="Alzhei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097212" cy="305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brain_cross_section_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37449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8" name="Group 10"/>
          <p:cNvGrpSpPr>
            <a:grpSpLocks/>
          </p:cNvGrpSpPr>
          <p:nvPr/>
        </p:nvGrpSpPr>
        <p:grpSpPr bwMode="auto">
          <a:xfrm>
            <a:off x="4356100" y="1052513"/>
            <a:ext cx="4557713" cy="4095750"/>
            <a:chOff x="2731" y="668"/>
            <a:chExt cx="2871" cy="2580"/>
          </a:xfrm>
        </p:grpSpPr>
        <p:pic>
          <p:nvPicPr>
            <p:cNvPr id="33799" name="Picture 7" descr="Alzheim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668"/>
              <a:ext cx="2631" cy="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2731" y="2671"/>
              <a:ext cx="287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1">
                  <a:solidFill>
                    <a:prstClr val="black"/>
                  </a:solidFill>
                </a:rPr>
                <a:t>Alzheimer’s disease is associated with </a:t>
              </a:r>
              <a:r>
                <a:rPr lang="hu-HU" sz="1800" b="1">
                  <a:solidFill>
                    <a:prstClr val="black"/>
                  </a:solidFill>
                  <a:hlinkClick r:id="rId6" tooltip="Senile plaques"/>
                </a:rPr>
                <a:t>plaques</a:t>
              </a:r>
              <a:r>
                <a:rPr lang="hu-HU" sz="1800" b="1">
                  <a:solidFill>
                    <a:prstClr val="black"/>
                  </a:solidFill>
                </a:rPr>
                <a:t> (</a:t>
              </a:r>
              <a:r>
                <a:rPr lang="hu-HU" sz="1800" b="1">
                  <a:solidFill>
                    <a:srgbClr val="FF0000"/>
                  </a:solidFill>
                </a:rPr>
                <a:t>beta-amyloid deposits</a:t>
              </a:r>
              <a:r>
                <a:rPr lang="hu-HU" sz="1800" b="1">
                  <a:solidFill>
                    <a:prstClr val="black"/>
                  </a:solidFill>
                </a:rPr>
                <a:t>) and </a:t>
              </a:r>
              <a:r>
                <a:rPr lang="hu-HU" sz="1800" b="1">
                  <a:solidFill>
                    <a:prstClr val="black"/>
                  </a:solidFill>
                  <a:hlinkClick r:id="rId7" tooltip="Neurofibrillary tangles"/>
                </a:rPr>
                <a:t>tangles</a:t>
              </a:r>
              <a:r>
                <a:rPr lang="hu-HU" sz="1800" b="1">
                  <a:solidFill>
                    <a:prstClr val="black"/>
                  </a:solidFill>
                </a:rPr>
                <a:t> (</a:t>
              </a:r>
              <a:r>
                <a:rPr lang="hu-HU" sz="1800" b="1">
                  <a:solidFill>
                    <a:srgbClr val="FF0000"/>
                  </a:solidFill>
                </a:rPr>
                <a:t>tau neufibrillums</a:t>
              </a:r>
              <a:r>
                <a:rPr lang="hu-HU" sz="1800" b="1">
                  <a:solidFill>
                    <a:prstClr val="black"/>
                  </a:solidFill>
                </a:rPr>
                <a:t>) in the </a:t>
              </a:r>
              <a:r>
                <a:rPr lang="hu-HU" sz="1800" b="1">
                  <a:solidFill>
                    <a:prstClr val="black"/>
                  </a:solidFill>
                  <a:hlinkClick r:id="rId8" tooltip="Brain"/>
                </a:rPr>
                <a:t>brain</a:t>
              </a:r>
              <a:r>
                <a:rPr lang="hu-HU" sz="1800" b="1">
                  <a:solidFill>
                    <a:prstClr val="black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42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hu-HU" b="1" dirty="0" err="1">
                <a:solidFill>
                  <a:srgbClr val="002060"/>
                </a:solidFill>
                <a:latin typeface="Arial" charset="0"/>
                <a:ea typeface="msgothic" charset="0"/>
                <a:cs typeface="msgothic" charset="0"/>
              </a:rPr>
              <a:t>Autofágia</a:t>
            </a:r>
            <a:r>
              <a:rPr lang="hu-HU" b="1" dirty="0">
                <a:solidFill>
                  <a:srgbClr val="002060"/>
                </a:solidFill>
                <a:latin typeface="Arial" charset="0"/>
                <a:ea typeface="msgothic" charset="0"/>
                <a:cs typeface="msgothic" charset="0"/>
              </a:rPr>
              <a:t> és </a:t>
            </a:r>
            <a:r>
              <a:rPr lang="hu-HU" b="1" dirty="0" err="1">
                <a:solidFill>
                  <a:srgbClr val="002060"/>
                </a:solidFill>
                <a:latin typeface="Arial" charset="0"/>
                <a:ea typeface="msgothic" charset="0"/>
                <a:cs typeface="msgothic" charset="0"/>
              </a:rPr>
              <a:t>apoptózis</a:t>
            </a:r>
            <a:r>
              <a:rPr lang="hu-HU" b="1" dirty="0">
                <a:solidFill>
                  <a:srgbClr val="002060"/>
                </a:solidFill>
                <a:latin typeface="Arial" charset="0"/>
                <a:ea typeface="msgothic" charset="0"/>
                <a:cs typeface="msgothic" charset="0"/>
              </a:rPr>
              <a:t> együttes szabályozása</a:t>
            </a:r>
            <a:endParaRPr lang="en-GB" b="1" dirty="0">
              <a:solidFill>
                <a:srgbClr val="002060"/>
              </a:solidFill>
              <a:latin typeface="Arial" charset="0"/>
              <a:ea typeface="msgothic" charset="0"/>
              <a:cs typeface="msgothic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000108"/>
            <a:ext cx="308880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929190" y="6626136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dirty="0">
                <a:solidFill>
                  <a:srgbClr val="002060"/>
                </a:solidFill>
                <a:latin typeface="Calibri"/>
                <a:ea typeface="msgothic" charset="0"/>
                <a:cs typeface="msgothic" charset="0"/>
              </a:rPr>
              <a:t>Chen and Klionsky</a:t>
            </a:r>
            <a:r>
              <a:rPr lang="hu-HU" sz="1200" dirty="0">
                <a:solidFill>
                  <a:srgbClr val="002060"/>
                </a:solidFill>
                <a:latin typeface="Calibri"/>
                <a:ea typeface="msgothic" charset="0"/>
                <a:cs typeface="msgothic" charset="0"/>
              </a:rPr>
              <a:t>, </a:t>
            </a:r>
            <a:r>
              <a:rPr lang="en-GB" sz="1200" dirty="0">
                <a:solidFill>
                  <a:srgbClr val="002060"/>
                </a:solidFill>
                <a:latin typeface="Calibri"/>
                <a:ea typeface="msgothic" charset="0"/>
                <a:cs typeface="msgothic" charset="0"/>
              </a:rPr>
              <a:t>J Cell Sci 2011;124:161-170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©2011 by The Company of Biologists Ltd</a:t>
            </a:r>
          </a:p>
        </p:txBody>
      </p:sp>
      <p:sp>
        <p:nvSpPr>
          <p:cNvPr id="7" name="Téglalap 6"/>
          <p:cNvSpPr/>
          <p:nvPr/>
        </p:nvSpPr>
        <p:spPr>
          <a:xfrm>
            <a:off x="4500562" y="928670"/>
            <a:ext cx="41433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</a:pPr>
            <a:r>
              <a:rPr lang="hu-HU" sz="1800" dirty="0">
                <a:solidFill>
                  <a:prstClr val="black"/>
                </a:solidFill>
                <a:latin typeface="Calibri"/>
              </a:rPr>
              <a:t>Egyes stressz állapotok a sejt adott státuszától függően vagy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apoptózist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vagy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autofágiát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indítanak. Az elinduló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autofágia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folyamatok ismét a sejt adott státuszától függően akár gátolhatják, akár serkenthetik az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apoptózist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Bcl-2, 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Bcl-x</a:t>
            </a:r>
            <a:r>
              <a:rPr lang="en-US" sz="1800" baseline="-2500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és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 Flip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: mindkét utat gátolhatják: univerzális sejthalál gátlók!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arenBoth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Atg5, 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Beclin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1 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és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Atg4D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: intakt formájukban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autofágiéban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vesznek részt.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Kalpainnal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vagy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kaszpázzal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hasított formáik </a:t>
            </a:r>
            <a:r>
              <a:rPr lang="hu-HU" sz="1800" dirty="0" err="1">
                <a:solidFill>
                  <a:prstClr val="black"/>
                </a:solidFill>
                <a:latin typeface="Calibri"/>
              </a:rPr>
              <a:t>apoptózist</a:t>
            </a:r>
            <a:r>
              <a:rPr lang="hu-HU" sz="1800" dirty="0">
                <a:solidFill>
                  <a:prstClr val="black"/>
                </a:solidFill>
                <a:latin typeface="Calibri"/>
              </a:rPr>
              <a:t> indukálhatnak.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156861" y="6055105"/>
            <a:ext cx="268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200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MITOCHONDRIAL FORM OF APOPTOISIS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rot="5400000">
            <a:off x="4107653" y="5822173"/>
            <a:ext cx="500066" cy="15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7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733800" y="464604"/>
            <a:ext cx="4020781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NECROSIS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NECROPTOSIS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	PYROPTOSIS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	</a:t>
            </a: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PYRONECROSIS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APOPTOSIS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</a:t>
            </a: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PHAGOAPOPTOSIS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CORNIFICATION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ANOIKIS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	</a:t>
            </a: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ENTOSIS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AUTOPHAGIC CELL DEATH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NETOSIS	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</a:t>
            </a:r>
            <a:r>
              <a:rPr lang="hu-H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ETOSIS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MITOTIC CATASTROPHE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EXCITOTOXICITY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WALLERIAN DEGENERATION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FERROPTOSIS</a:t>
            </a:r>
            <a:r>
              <a:rPr lang="hu-HU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581400" y="3886200"/>
            <a:ext cx="1371600" cy="7533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8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"/>
            <a:ext cx="5421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Neutrophil Extracellular Trap (NET)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err="1">
                <a:solidFill>
                  <a:srgbClr val="85312F"/>
                </a:solidFill>
                <a:latin typeface="Comic Sans MS" panose="030F0702030302020204" pitchFamily="66" charset="0"/>
              </a:rPr>
              <a:t>Neutrofil</a:t>
            </a: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85312F"/>
                </a:solidFill>
                <a:latin typeface="Comic Sans MS" panose="030F0702030302020204" pitchFamily="66" charset="0"/>
              </a:rPr>
              <a:t>Extracelluláris</a:t>
            </a: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 Csapda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363682"/>
            <a:ext cx="5562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  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NET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: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neutrofil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sejtek bocsájtják ki, a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mikrobiális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fertőzések ellen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–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veleszületett immunválasz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(</a:t>
            </a:r>
            <a:r>
              <a:rPr lang="hu-HU" sz="1800" i="1" dirty="0" err="1">
                <a:solidFill>
                  <a:srgbClr val="002060"/>
                </a:solidFill>
                <a:latin typeface="Calibri"/>
              </a:rPr>
              <a:t>Brinkmann</a:t>
            </a:r>
            <a:r>
              <a:rPr lang="hu-HU" sz="1800" i="1" dirty="0">
                <a:solidFill>
                  <a:srgbClr val="002060"/>
                </a:solidFill>
                <a:latin typeface="Calibri"/>
              </a:rPr>
              <a:t> V,</a:t>
            </a:r>
            <a:r>
              <a:rPr lang="en-US" sz="18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i="1" dirty="0">
                <a:solidFill>
                  <a:srgbClr val="002060"/>
                </a:solidFill>
                <a:latin typeface="Calibri"/>
              </a:rPr>
              <a:t>……</a:t>
            </a:r>
            <a:r>
              <a:rPr lang="en-US" sz="1800" i="1" dirty="0" err="1">
                <a:solidFill>
                  <a:srgbClr val="002060"/>
                </a:solidFill>
                <a:latin typeface="Calibri"/>
              </a:rPr>
              <a:t>Zychlinsky</a:t>
            </a:r>
            <a:r>
              <a:rPr lang="hu-HU" sz="1800" i="1" dirty="0">
                <a:solidFill>
                  <a:srgbClr val="002060"/>
                </a:solidFill>
                <a:latin typeface="Calibri"/>
              </a:rPr>
              <a:t> A. Science 2004.)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i="1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  NET: mi van benne: főleg már valamennyire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degrdaált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kromatin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állomány, ehhez kötődnek fehérjék (sejtzárványokból, citoplazmából, sejtmagból)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b="1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b="1" dirty="0">
                <a:solidFill>
                  <a:srgbClr val="002060"/>
                </a:solidFill>
                <a:latin typeface="Calibri"/>
              </a:rPr>
              <a:t>  Sejten kívül képes a mikrobákat elpusztítani – fizikai korlátot jelent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Kromatin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kibocsájtás és NET háló kialakítás: ez a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Netózis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definíciója</a:t>
            </a:r>
            <a:endParaRPr lang="hu-HU" sz="1800" dirty="0">
              <a:solidFill>
                <a:srgbClr val="85312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750581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Scanning electron microscopy of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human neutrophil</a:t>
            </a:r>
            <a:r>
              <a:rPr lang="hu-HU" sz="1400" i="1" dirty="0">
                <a:solidFill>
                  <a:prstClr val="black"/>
                </a:solidFill>
                <a:latin typeface="Calibri"/>
              </a:rPr>
              <a:t> NET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 with Salmonella</a:t>
            </a:r>
            <a:r>
              <a:rPr lang="hu-HU" sz="14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typhimurium</a:t>
            </a:r>
            <a:endParaRPr lang="hu-HU" sz="14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4509"/>
          <a:stretch>
            <a:fillRect/>
          </a:stretch>
        </p:blipFill>
        <p:spPr bwMode="auto">
          <a:xfrm>
            <a:off x="5715000" y="1219200"/>
            <a:ext cx="3200400" cy="497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412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04800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NETÓZIS alulműködése - Betegségekben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0" y="1600200"/>
            <a:ext cx="9296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Autoimmun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betegségek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hu-HU" b="1" dirty="0" err="1">
                <a:solidFill>
                  <a:srgbClr val="002060"/>
                </a:solidFill>
              </a:rPr>
              <a:t>rombózis</a:t>
            </a:r>
            <a:r>
              <a:rPr lang="hu-HU" b="1" dirty="0">
                <a:solidFill>
                  <a:srgbClr val="002060"/>
                </a:solidFill>
              </a:rPr>
              <a:t> – mélyvénás trombózis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Atherosclerosis</a:t>
            </a:r>
            <a:r>
              <a:rPr lang="hu-HU" b="1" dirty="0">
                <a:solidFill>
                  <a:srgbClr val="002060"/>
                </a:solidFill>
              </a:rPr>
              <a:t> - érelmeszesedés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hu-HU" sz="3100" b="1" dirty="0">
                <a:solidFill>
                  <a:srgbClr val="002060"/>
                </a:solidFill>
              </a:rPr>
              <a:t>Rák áttétek elősegítése</a:t>
            </a:r>
            <a:endParaRPr lang="en-US" sz="31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1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100" b="1" dirty="0">
                <a:solidFill>
                  <a:srgbClr val="002060"/>
                </a:solidFill>
              </a:rPr>
              <a:t>C</a:t>
            </a:r>
            <a:r>
              <a:rPr lang="hu-HU" sz="3100" b="1" dirty="0" err="1">
                <a:solidFill>
                  <a:srgbClr val="002060"/>
                </a:solidFill>
              </a:rPr>
              <a:t>isztás</a:t>
            </a:r>
            <a:r>
              <a:rPr lang="hu-HU" sz="3100" b="1" dirty="0">
                <a:solidFill>
                  <a:srgbClr val="002060"/>
                </a:solidFill>
              </a:rPr>
              <a:t> </a:t>
            </a:r>
            <a:r>
              <a:rPr lang="hu-HU" sz="3100" b="1" dirty="0" err="1">
                <a:solidFill>
                  <a:srgbClr val="002060"/>
                </a:solidFill>
              </a:rPr>
              <a:t>fibrózis</a:t>
            </a:r>
            <a:r>
              <a:rPr lang="hu-HU" sz="3100" b="1" dirty="0">
                <a:solidFill>
                  <a:srgbClr val="002060"/>
                </a:solidFill>
              </a:rPr>
              <a:t> </a:t>
            </a:r>
            <a:endParaRPr lang="en-US" sz="31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Preeclampsia</a:t>
            </a:r>
          </a:p>
          <a:p>
            <a:pPr marL="0" indent="0">
              <a:buNone/>
            </a:pPr>
            <a:endParaRPr lang="hu-H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43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2937" y="307032"/>
            <a:ext cx="895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The mechanism of NET formation 1.  – Morphological changes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0" y="4038600"/>
            <a:ext cx="9017000" cy="2819400"/>
            <a:chOff x="0" y="4038600"/>
            <a:chExt cx="9017000" cy="2819400"/>
          </a:xfrm>
        </p:grpSpPr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600" y="4240693"/>
              <a:ext cx="8915400" cy="2617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0" y="4038600"/>
              <a:ext cx="7391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hu-HU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000" y="1066324"/>
            <a:ext cx="85344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cells flatten and firmly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attach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to the substratum (in minutes after activation)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800" dirty="0">
              <a:solidFill>
                <a:srgbClr val="00206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the nucleus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loses its lobules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, the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chromatin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decondenses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, and the inner and outer nuclear membranes progressively detach from each other (in 1 hour)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800" dirty="0">
              <a:solidFill>
                <a:srgbClr val="00206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disintegration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of the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granules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(in 1 hour)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800" dirty="0">
              <a:solidFill>
                <a:srgbClr val="00206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the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nuclear envelope disaggregates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into vesicles and the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nucleoplasm and cytoplasm form a homogenous mass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(1-2 hours)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800" dirty="0">
              <a:solidFill>
                <a:srgbClr val="00206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the cells round up and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contract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until the cell membrane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ruptures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and the content of the cell is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ejected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into the extracellular space, forming NETs  (2-4 hours)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8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6400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Brinkmann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Zychlinsky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A.</a:t>
            </a:r>
            <a:r>
              <a:rPr lang="en-US" sz="1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J Cell Biol. 2012.</a:t>
            </a:r>
            <a:r>
              <a:rPr lang="hu-HU" sz="1200" dirty="0">
                <a:solidFill>
                  <a:prstClr val="black"/>
                </a:solidFill>
                <a:latin typeface="Calibri"/>
              </a:rPr>
              <a:t> </a:t>
            </a: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135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81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The mechanism of NET formation 2. – Molecular events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31"/>
          <a:stretch>
            <a:fillRect/>
          </a:stretch>
        </p:blipFill>
        <p:spPr bwMode="auto">
          <a:xfrm>
            <a:off x="304800" y="914400"/>
            <a:ext cx="5862483" cy="520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43600" y="1524000"/>
            <a:ext cx="22174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r>
              <a:rPr lang="hu-HU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PAD4 - citrullination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Elastase</a:t>
            </a: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1800" dirty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hu-HU" sz="1800" dirty="0" err="1">
                <a:solidFill>
                  <a:srgbClr val="002060"/>
                </a:solidFill>
                <a:latin typeface="Calibri"/>
              </a:rPr>
              <a:t>Autophagy</a:t>
            </a: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itchFamily="34" charset="0"/>
              <a:buChar char="‒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6019800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hu-HU" sz="1200" b="1" dirty="0">
                <a:solidFill>
                  <a:prstClr val="black"/>
                </a:solidFill>
                <a:latin typeface="Calibri"/>
              </a:rPr>
              <a:t>Kaplan MJ, Radic M.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hu-HU" sz="1200" i="1" dirty="0">
                <a:solidFill>
                  <a:prstClr val="black"/>
                </a:solidFill>
                <a:latin typeface="Calibri"/>
              </a:rPr>
              <a:t>J Immunol. 2012 </a:t>
            </a:r>
            <a:r>
              <a:rPr lang="hu-HU" sz="1200" i="1" dirty="0" err="1">
                <a:solidFill>
                  <a:prstClr val="black"/>
                </a:solidFill>
                <a:latin typeface="Calibri"/>
              </a:rPr>
              <a:t>review</a:t>
            </a:r>
            <a:r>
              <a:rPr lang="hu-HU" sz="1200" i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hu-HU" sz="1200" b="1" dirty="0" err="1">
                <a:solidFill>
                  <a:prstClr val="black"/>
                </a:solidFill>
                <a:latin typeface="Calibri"/>
              </a:rPr>
              <a:t>Remijsen</a:t>
            </a:r>
            <a:r>
              <a:rPr lang="hu-HU" sz="1200" b="1" dirty="0">
                <a:solidFill>
                  <a:prstClr val="black"/>
                </a:solidFill>
                <a:latin typeface="Calibri"/>
              </a:rPr>
              <a:t> et </a:t>
            </a:r>
            <a:r>
              <a:rPr lang="hu-HU" sz="1200" b="1" dirty="0" err="1">
                <a:solidFill>
                  <a:prstClr val="black"/>
                </a:solidFill>
                <a:latin typeface="Calibri"/>
              </a:rPr>
              <a:t>al</a:t>
            </a:r>
            <a:endParaRPr lang="hu-HU" sz="1200" b="1" dirty="0">
              <a:solidFill>
                <a:prstClr val="black"/>
              </a:solidFill>
              <a:latin typeface="Calibri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hu-HU" sz="1200" i="1" dirty="0">
                <a:solidFill>
                  <a:prstClr val="black"/>
                </a:solidFill>
                <a:latin typeface="Calibri"/>
              </a:rPr>
              <a:t>. CDD 2011 </a:t>
            </a:r>
            <a:r>
              <a:rPr lang="hu-HU" sz="1200" i="1" dirty="0" err="1">
                <a:solidFill>
                  <a:prstClr val="black"/>
                </a:solidFill>
                <a:latin typeface="Calibri"/>
              </a:rPr>
              <a:t>review</a:t>
            </a:r>
            <a:r>
              <a:rPr lang="hu-HU" sz="12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78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133600" cy="609600"/>
          </a:xfrm>
        </p:spPr>
        <p:txBody>
          <a:bodyPr/>
          <a:lstStyle/>
          <a:p>
            <a:r>
              <a:rPr lang="hu-HU" sz="2800"/>
              <a:t>Apoptózis </a:t>
            </a:r>
            <a:endParaRPr lang="en-US" sz="280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762000"/>
            <a:ext cx="8763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panose="020B0604030504040204" pitchFamily="34" charset="0"/>
              </a:rPr>
              <a:t>Apopt</a:t>
            </a:r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óz</a:t>
            </a:r>
            <a:r>
              <a:rPr lang="en-US" sz="1600">
                <a:solidFill>
                  <a:srgbClr val="000000"/>
                </a:solidFill>
                <a:latin typeface="Verdana" panose="020B0604030504040204" pitchFamily="34" charset="0"/>
              </a:rPr>
              <a:t>is</a:t>
            </a:r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 (programmozott sejthalál)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	fejlődésben vagy sejt-kicserélődésben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Számos hatás sejthal</a:t>
            </a:r>
            <a:r>
              <a:rPr lang="en-US" sz="1600">
                <a:solidFill>
                  <a:srgbClr val="000000"/>
                </a:solidFill>
                <a:latin typeface="Verdana" panose="020B0604030504040204" pitchFamily="34" charset="0"/>
              </a:rPr>
              <a:t>á</a:t>
            </a:r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lt okoz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Apoptózis; nem károsítja a környező szövetet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(ellentét: nekrózis: gyulladás, citokinek kibocsátása)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Genetikai program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Rákterápia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A morfológiaért felelős a kaszpázok általi citoszkeleton hasítás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(lamin, aktin hálózat)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sz="160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641725" y="38100"/>
            <a:ext cx="438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/>
              <a:t>Hengartner M. O. (2000) Nature 407:770-776</a:t>
            </a:r>
            <a:endParaRPr lang="en-US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447800"/>
            <a:ext cx="4876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NET 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consist of </a:t>
            </a:r>
            <a:r>
              <a:rPr lang="en-US" sz="1800" b="1" dirty="0">
                <a:solidFill>
                  <a:srgbClr val="002060"/>
                </a:solidFill>
                <a:latin typeface="Calibri"/>
              </a:rPr>
              <a:t>stretches of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DNA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a</a:t>
            </a:r>
            <a:r>
              <a:rPr lang="en-US" sz="1800" dirty="0" err="1">
                <a:solidFill>
                  <a:srgbClr val="002060"/>
                </a:solidFill>
                <a:latin typeface="Calibri"/>
              </a:rPr>
              <a:t>nd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Calibri"/>
              </a:rPr>
              <a:t>globular protein domains 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with diameters of 15-17 nm and 25 nm, respectively. </a:t>
            </a: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 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These aggregate into </a:t>
            </a:r>
            <a:r>
              <a:rPr lang="en-US" sz="1800" b="1" dirty="0">
                <a:solidFill>
                  <a:srgbClr val="002060"/>
                </a:solidFill>
                <a:latin typeface="Calibri"/>
              </a:rPr>
              <a:t>larger threads 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with a diameter of 50 nm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 </a:t>
            </a: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dirty="0">
                <a:solidFill>
                  <a:srgbClr val="002060"/>
                </a:solidFill>
                <a:latin typeface="Calibri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Calibri"/>
              </a:rPr>
              <a:t>NETs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 can form much </a:t>
            </a:r>
            <a:r>
              <a:rPr lang="en-US" sz="1800" b="1" dirty="0">
                <a:solidFill>
                  <a:srgbClr val="002060"/>
                </a:solidFill>
                <a:latin typeface="Calibri"/>
              </a:rPr>
              <a:t>larger structures</a:t>
            </a:r>
            <a:r>
              <a:rPr lang="en-US" sz="1800" dirty="0">
                <a:solidFill>
                  <a:srgbClr val="002060"/>
                </a:solidFill>
                <a:latin typeface="Calibri"/>
              </a:rPr>
              <a:t>, hundreds of nanometers in length and width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800" b="1" dirty="0">
                <a:solidFill>
                  <a:srgbClr val="002060"/>
                </a:solidFill>
                <a:latin typeface="Courier New"/>
                <a:cs typeface="Courier New"/>
              </a:rPr>
              <a:t> ≈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30 proteins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 are present in NETs, most of them originate from </a:t>
            </a:r>
            <a:r>
              <a:rPr lang="hu-HU" sz="1800" b="1" dirty="0">
                <a:solidFill>
                  <a:srgbClr val="002060"/>
                </a:solidFill>
                <a:latin typeface="Calibri"/>
              </a:rPr>
              <a:t>granules</a:t>
            </a:r>
            <a:r>
              <a:rPr lang="hu-HU" sz="1800" dirty="0">
                <a:solidFill>
                  <a:srgbClr val="002060"/>
                </a:solidFill>
                <a:latin typeface="Calibri"/>
              </a:rPr>
              <a:t>, few are from the nucleus and cytoplasmic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dirty="0">
              <a:solidFill>
                <a:srgbClr val="00206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4" name="Picture 2" descr="http://media.eurekalert.org/multimedia_prod/pub/web/26595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81418"/>
            <a:ext cx="3810000" cy="507682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181600" y="6119336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Klebsiella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pneumonia snared in a</a:t>
            </a:r>
            <a:r>
              <a:rPr lang="hu-HU" sz="1400" dirty="0">
                <a:solidFill>
                  <a:prstClr val="black"/>
                </a:solidFill>
                <a:latin typeface="Calibri"/>
              </a:rPr>
              <a:t> NET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fr-FR" sz="1400" b="1" dirty="0" err="1">
                <a:solidFill>
                  <a:prstClr val="black"/>
                </a:solidFill>
                <a:latin typeface="Calibri"/>
              </a:rPr>
              <a:t>Papayannopoulos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i="1" dirty="0">
                <a:solidFill>
                  <a:prstClr val="black"/>
                </a:solidFill>
                <a:latin typeface="Calibri"/>
              </a:rPr>
              <a:t>2010</a:t>
            </a:r>
            <a:r>
              <a:rPr lang="hu-HU" sz="1400" dirty="0">
                <a:solidFill>
                  <a:prstClr val="black"/>
                </a:solidFill>
                <a:latin typeface="Calibri"/>
              </a:rPr>
              <a:t>.)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3701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85312F"/>
                </a:solidFill>
                <a:latin typeface="Comic Sans MS" panose="030F0702030302020204" pitchFamily="66" charset="0"/>
              </a:rPr>
              <a:t>Important features of NET formation</a:t>
            </a:r>
          </a:p>
        </p:txBody>
      </p:sp>
    </p:spTree>
    <p:extLst>
      <p:ext uri="{BB962C8B-B14F-4D97-AF65-F5344CB8AC3E}">
        <p14:creationId xmlns:p14="http://schemas.microsoft.com/office/powerpoint/2010/main" val="10608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133600" cy="609600"/>
          </a:xfrm>
        </p:spPr>
        <p:txBody>
          <a:bodyPr/>
          <a:lstStyle/>
          <a:p>
            <a:r>
              <a:rPr lang="hu-HU" sz="2400">
                <a:solidFill>
                  <a:schemeClr val="tx1"/>
                </a:solidFill>
              </a:rPr>
              <a:t>Morfológia: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4820" name="Picture 4" descr="mor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0640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191000" y="228600"/>
            <a:ext cx="47244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A: citoplazma összehúzódik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(lamin/aktin hasadások) 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B: lópatkó-szerű sejtmag forma alakul 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Kromatin/magi fehérjék hasadása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C: Sejt zsugorodás, apoptotikus testek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kialakulása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Ezeket a makrofágok könnyen fel tudják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venni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Seg</a:t>
            </a:r>
            <a:r>
              <a:rPr lang="en-US" sz="1600">
                <a:solidFill>
                  <a:srgbClr val="000000"/>
                </a:solidFill>
                <a:latin typeface="Verdana" panose="020B0604030504040204" pitchFamily="34" charset="0"/>
              </a:rPr>
              <a:t>í</a:t>
            </a:r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tő hatás: PM változások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Foszfatidil-szerin: belső oldalrol kifelé 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D: membrán hólyagok (blebbing),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végül az apoptotikus testek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lehasadása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52400" y="4800600"/>
            <a:ext cx="40386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Trophoblast apoptózis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(korai embrió külső sejtrétege, ezzel épül be az embrió a méhfalba – ebből lesz a méhlepény, apoptózisa korai vetéléshez vezet)</a:t>
            </a:r>
            <a:endParaRPr lang="en-US" sz="1600"/>
          </a:p>
          <a:p>
            <a:endParaRPr lang="en-US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4876800" cy="381000"/>
          </a:xfrm>
        </p:spPr>
        <p:txBody>
          <a:bodyPr/>
          <a:lstStyle/>
          <a:p>
            <a:r>
              <a:rPr lang="hu-HU" sz="2800" b="1"/>
              <a:t>Mi vezet apoptózishoz?</a:t>
            </a:r>
            <a:endParaRPr lang="en-US" sz="2800" b="1"/>
          </a:p>
        </p:txBody>
      </p:sp>
      <p:pic>
        <p:nvPicPr>
          <p:cNvPr id="36867" name="Picture 3" descr="in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45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953000" y="533400"/>
            <a:ext cx="39624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Számos mechanizmus ismert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Döntő tényezők: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1. a pro- és anti-apoptotikus fehérjék aránya (expressziójuk szabályozása)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Pro-apoptotikus: Bad, Bax (Bcl-2 fehérjék)</a:t>
            </a: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Anti-apoptotikus: Bcl-2, Bcl-X</a:t>
            </a:r>
            <a:r>
              <a:rPr lang="hu-HU" sz="1600" baseline="-25000">
                <a:solidFill>
                  <a:srgbClr val="000000"/>
                </a:solidFill>
                <a:latin typeface="Verdana" panose="020B0604030504040204" pitchFamily="34" charset="0"/>
              </a:rPr>
              <a:t>L</a:t>
            </a:r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 , IAP (inhibitor of apoptosis)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2. Hatás jellege, erőssége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u-HU" sz="1600">
                <a:solidFill>
                  <a:srgbClr val="000000"/>
                </a:solidFill>
                <a:latin typeface="Verdana" panose="020B0604030504040204" pitchFamily="34" charset="0"/>
              </a:rPr>
              <a:t>3. Sejtciklus szakasza</a:t>
            </a:r>
          </a:p>
          <a:p>
            <a:endParaRPr lang="hu-HU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sz="160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0325" y="823913"/>
            <a:ext cx="2441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1: külső jel: halálligandok</a:t>
            </a:r>
            <a:endParaRPr lang="en-US" sz="1600" b="1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133600" y="1371600"/>
            <a:ext cx="1824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2: sugárzás károsít</a:t>
            </a:r>
            <a:endParaRPr lang="en-US" sz="1600" b="1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505200" y="1905000"/>
            <a:ext cx="1304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3: vegyszer, </a:t>
            </a:r>
          </a:p>
          <a:p>
            <a:r>
              <a:rPr lang="hu-HU" sz="1600" b="1"/>
              <a:t>vírusfertőzés</a:t>
            </a:r>
          </a:p>
          <a:p>
            <a:r>
              <a:rPr lang="hu-HU" sz="1600" b="1"/>
              <a:t>károsít</a:t>
            </a:r>
            <a:endParaRPr lang="en-US" sz="1600" b="1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0" y="4648200"/>
            <a:ext cx="22542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4: külső jel: </a:t>
            </a:r>
          </a:p>
          <a:p>
            <a:r>
              <a:rPr lang="hu-HU" sz="1600" b="1"/>
              <a:t>T-sejtek felismerik</a:t>
            </a:r>
          </a:p>
          <a:p>
            <a:r>
              <a:rPr lang="hu-HU" sz="1600" b="1"/>
              <a:t>a DNS-károsodást</a:t>
            </a:r>
          </a:p>
          <a:p>
            <a:r>
              <a:rPr lang="hu-HU" sz="1600" b="1"/>
              <a:t>vagy a vírusfertőzést, és</a:t>
            </a:r>
          </a:p>
          <a:p>
            <a:r>
              <a:rPr lang="hu-HU" sz="1600" b="1"/>
              <a:t>granzimmel apoptózist</a:t>
            </a:r>
          </a:p>
          <a:p>
            <a:r>
              <a:rPr lang="hu-HU" sz="1600" b="1"/>
              <a:t>indukálnak</a:t>
            </a:r>
            <a:endParaRPr lang="en-US" sz="1600" b="1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295400" y="2133600"/>
            <a:ext cx="11731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600" b="1"/>
              <a:t>5:mito-</a:t>
            </a:r>
          </a:p>
          <a:p>
            <a:r>
              <a:rPr lang="hu-HU" sz="1600" b="1"/>
              <a:t>kondrium:</a:t>
            </a:r>
          </a:p>
          <a:p>
            <a:r>
              <a:rPr lang="hu-HU" sz="1600" b="1"/>
              <a:t>belső hibák</a:t>
            </a:r>
            <a:endParaRPr lang="en-US" sz="1600" b="1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403725" y="4841875"/>
            <a:ext cx="482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5 csoport – 2 fő útvonal</a:t>
            </a:r>
            <a:r>
              <a:rPr lang="en-US"/>
              <a:t> (+granzimek)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609600" y="381000"/>
            <a:ext cx="6172200" cy="685800"/>
          </a:xfrm>
          <a:noFill/>
          <a:ln/>
        </p:spPr>
        <p:txBody>
          <a:bodyPr/>
          <a:lstStyle/>
          <a:p>
            <a:pPr algn="l"/>
            <a:r>
              <a:rPr lang="hu-HU" sz="3200" b="1">
                <a:solidFill>
                  <a:schemeClr val="tx1"/>
                </a:solidFill>
              </a:rPr>
              <a:t>Granzimek az apoptózisban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895600" y="914400"/>
            <a:ext cx="317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Granule serine proteases</a:t>
            </a:r>
            <a:endParaRPr lang="en-US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41325" y="1485900"/>
            <a:ext cx="82677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1800"/>
              <a:t>Citotoxikus limfociták termelik </a:t>
            </a:r>
          </a:p>
          <a:p>
            <a:r>
              <a:rPr lang="hu-HU" sz="1800"/>
              <a:t>	(pl. T-sejtek, az immunsejtek egyik típusa)</a:t>
            </a:r>
          </a:p>
          <a:p>
            <a:r>
              <a:rPr lang="hu-HU" sz="1800"/>
              <a:t>Ezen T-sejtek a pusztulásra ítélt (pl. vírusfertőzött sejttel való érintkezéskor </a:t>
            </a:r>
          </a:p>
          <a:p>
            <a:r>
              <a:rPr lang="hu-HU" sz="1800"/>
              <a:t>granzimeket és perforint tartalmazó elegyet bocsátanak ki a sejtközötti térbe</a:t>
            </a:r>
          </a:p>
          <a:p>
            <a:endParaRPr lang="hu-HU" sz="1800"/>
          </a:p>
          <a:p>
            <a:r>
              <a:rPr lang="hu-HU" sz="1800"/>
              <a:t>Ezután: vagy halálreceptor aktiválás</a:t>
            </a:r>
          </a:p>
          <a:p>
            <a:r>
              <a:rPr lang="hu-HU" sz="1800"/>
              <a:t>	vagy a perforin/granzim endocitózisa</a:t>
            </a:r>
          </a:p>
          <a:p>
            <a:r>
              <a:rPr lang="hu-HU" sz="1800"/>
              <a:t>		a membrán csomagból a perforin segítségével szabadul ki a granzim</a:t>
            </a:r>
          </a:p>
          <a:p>
            <a:endParaRPr lang="hu-HU" sz="1800"/>
          </a:p>
          <a:p>
            <a:r>
              <a:rPr lang="hu-HU" sz="1800"/>
              <a:t>Két fő képviselő: Granzyme A és Granzyme B</a:t>
            </a:r>
          </a:p>
          <a:p>
            <a:r>
              <a:rPr lang="hu-HU" sz="1800"/>
              <a:t>GrA: bázikus oldallánc után hasít ; nem a szokványos kaszpáz aktivitás</a:t>
            </a:r>
          </a:p>
          <a:p>
            <a:r>
              <a:rPr lang="hu-HU" sz="1800"/>
              <a:t>	nem igényli a kaszpázokat, tünet: DNs javítás leáll, DNS törések</a:t>
            </a:r>
          </a:p>
          <a:p>
            <a:endParaRPr lang="hu-HU" sz="1800"/>
          </a:p>
          <a:p>
            <a:r>
              <a:rPr lang="hu-HU" sz="1800"/>
              <a:t>GrB: Asp után (kaszpáz-féle) módon hasít, klasszikus apoptózishoz vezet</a:t>
            </a:r>
          </a:p>
          <a:p>
            <a:endParaRPr 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257800" cy="838200"/>
          </a:xfrm>
        </p:spPr>
        <p:txBody>
          <a:bodyPr/>
          <a:lstStyle/>
          <a:p>
            <a:r>
              <a:rPr lang="hu-HU" sz="3200"/>
              <a:t>Két fő apoptotikus  út</a:t>
            </a:r>
            <a:endParaRPr lang="en-US" sz="3200"/>
          </a:p>
        </p:txBody>
      </p:sp>
      <p:pic>
        <p:nvPicPr>
          <p:cNvPr id="5123" name="Picture 3" descr="nat200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5715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080125" y="346075"/>
            <a:ext cx="24939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Halálreceptorok:</a:t>
            </a:r>
          </a:p>
          <a:p>
            <a:r>
              <a:rPr lang="hu-HU"/>
              <a:t>	külső jel</a:t>
            </a:r>
          </a:p>
          <a:p>
            <a:endParaRPr lang="hu-HU"/>
          </a:p>
          <a:p>
            <a:r>
              <a:rPr lang="hu-HU"/>
              <a:t>Mitokondriális út:</a:t>
            </a:r>
          </a:p>
          <a:p>
            <a:r>
              <a:rPr lang="hu-HU"/>
              <a:t>	belső hibák</a:t>
            </a:r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384925" y="3013075"/>
            <a:ext cx="1665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/>
              <a:t>Közös pont:</a:t>
            </a:r>
          </a:p>
          <a:p>
            <a:r>
              <a:rPr lang="hu-HU"/>
              <a:t>Kaszpáz-3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/>
          <a:lstStyle/>
          <a:p>
            <a:r>
              <a:rPr lang="hu-HU" sz="3200"/>
              <a:t>Halálreceptor útvonal</a:t>
            </a:r>
            <a:endParaRPr lang="en-US" sz="3200"/>
          </a:p>
        </p:txBody>
      </p:sp>
      <p:pic>
        <p:nvPicPr>
          <p:cNvPr id="6151" name="Picture 7" descr="nat200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5715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114800" y="762000"/>
            <a:ext cx="4876800" cy="53197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800"/>
              <a:t>Indukció:</a:t>
            </a:r>
          </a:p>
          <a:p>
            <a:endParaRPr lang="hu-HU" sz="1800"/>
          </a:p>
          <a:p>
            <a:r>
              <a:rPr lang="hu-HU" sz="1800"/>
              <a:t>- CD95/CD95L (Fas/FasL) </a:t>
            </a:r>
          </a:p>
          <a:p>
            <a:endParaRPr lang="hu-HU" sz="1800"/>
          </a:p>
          <a:p>
            <a:r>
              <a:rPr lang="hu-HU" sz="1800"/>
              <a:t>- TNF I (tumor nekrózis faktor)</a:t>
            </a:r>
          </a:p>
          <a:p>
            <a:endParaRPr lang="hu-HU" sz="1800"/>
          </a:p>
          <a:p>
            <a:r>
              <a:rPr lang="hu-HU" sz="1800"/>
              <a:t>- TRAIL (</a:t>
            </a:r>
            <a:r>
              <a:rPr lang="en-US" sz="1800">
                <a:solidFill>
                  <a:srgbClr val="000000"/>
                </a:solidFill>
              </a:rPr>
              <a:t>TNF-related apoptosis inducing ligand</a:t>
            </a:r>
            <a:r>
              <a:rPr lang="en-US" sz="1800"/>
              <a:t> </a:t>
            </a:r>
            <a:r>
              <a:rPr lang="hu-HU" sz="1800"/>
              <a:t>)</a:t>
            </a:r>
            <a:endParaRPr lang="en-US" sz="1800"/>
          </a:p>
          <a:p>
            <a:endParaRPr lang="hu-HU" sz="1800"/>
          </a:p>
          <a:p>
            <a:r>
              <a:rPr lang="hu-HU" sz="1800"/>
              <a:t>Indító jel: a halálligand kötődése a receptorhoz.</a:t>
            </a:r>
          </a:p>
          <a:p>
            <a:endParaRPr lang="hu-HU" sz="1800"/>
          </a:p>
          <a:p>
            <a:r>
              <a:rPr lang="hu-HU" sz="1800"/>
              <a:t>Következmény: receptor molekulák oligomerizációja</a:t>
            </a:r>
          </a:p>
          <a:p>
            <a:r>
              <a:rPr lang="hu-HU" sz="1800"/>
              <a:t>Jelátvivő komplex képződik</a:t>
            </a:r>
          </a:p>
          <a:p>
            <a:r>
              <a:rPr lang="hu-HU" sz="1800"/>
              <a:t>Ehhez köt a FADD (</a:t>
            </a:r>
            <a:r>
              <a:rPr lang="en-US" sz="1800"/>
              <a:t>Fas-associated death domain protei</a:t>
            </a:r>
            <a:r>
              <a:rPr lang="hu-HU" sz="1800"/>
              <a:t>n, am. Fas-kötő haláldomén ligand)</a:t>
            </a:r>
          </a:p>
          <a:p>
            <a:r>
              <a:rPr lang="hu-HU" sz="1800"/>
              <a:t>Ehhez kötnek prokaszpáz-8 molekulák</a:t>
            </a:r>
          </a:p>
          <a:p>
            <a:r>
              <a:rPr lang="hu-HU" sz="1800"/>
              <a:t>A komplexben jön létre a kaszpáz-8 aktív forma</a:t>
            </a:r>
          </a:p>
          <a:p>
            <a:r>
              <a:rPr lang="hu-HU" sz="1800"/>
              <a:t>Gátlási lehetőség: c-FLIP (degenerált kaszpáz homológ)</a:t>
            </a:r>
            <a:endParaRPr 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2252</Words>
  <Application>Microsoft Office PowerPoint</Application>
  <PresentationFormat>Diavetítés a képernyőre (4:3 oldalarány)</PresentationFormat>
  <Paragraphs>531</Paragraphs>
  <Slides>40</Slides>
  <Notes>35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4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52" baseType="lpstr">
      <vt:lpstr>Arial</vt:lpstr>
      <vt:lpstr>Calibri</vt:lpstr>
      <vt:lpstr>Comic Sans MS</vt:lpstr>
      <vt:lpstr>Courier New</vt:lpstr>
      <vt:lpstr>Times New Roman</vt:lpstr>
      <vt:lpstr>Verdana</vt:lpstr>
      <vt:lpstr>Wingdings</vt:lpstr>
      <vt:lpstr>Default Design</vt:lpstr>
      <vt:lpstr>Office Theme</vt:lpstr>
      <vt:lpstr>1_Office Theme</vt:lpstr>
      <vt:lpstr>Office-téma</vt:lpstr>
      <vt:lpstr>Image</vt:lpstr>
      <vt:lpstr>PowerPoint-bemutató</vt:lpstr>
      <vt:lpstr>PowerPoint-bemutató</vt:lpstr>
      <vt:lpstr>PowerPoint-bemutató</vt:lpstr>
      <vt:lpstr>Apoptózis </vt:lpstr>
      <vt:lpstr>Morfológia:</vt:lpstr>
      <vt:lpstr>Mi vezet apoptózishoz?</vt:lpstr>
      <vt:lpstr>Granzimek az apoptózisban</vt:lpstr>
      <vt:lpstr>Két fő apoptotikus  út</vt:lpstr>
      <vt:lpstr>Halálreceptor útvonal</vt:lpstr>
      <vt:lpstr>CD95/CD95L útvonal</vt:lpstr>
      <vt:lpstr>CD95/CD95L útvonal</vt:lpstr>
      <vt:lpstr>TNF-1 útvonal</vt:lpstr>
      <vt:lpstr>TRAIL (TNF-related apoptosis inducing ligand) útvonal</vt:lpstr>
      <vt:lpstr>Mitokondriális útvonal</vt:lpstr>
      <vt:lpstr>Mitokondriális útvonal</vt:lpstr>
      <vt:lpstr>Bc(ell)l(ymphoma)-család: pro- és anti- egyensúly</vt:lpstr>
      <vt:lpstr>Bcl-mechanizmus</vt:lpstr>
      <vt:lpstr>Kaszpázok: indukció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NETÓZIS alulműködése - Betegségekben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javítás: apoptózis és karcinogenezis kapcsolatok</dc:title>
  <dc:creator>bea</dc:creator>
  <cp:lastModifiedBy>Nagy Kinga</cp:lastModifiedBy>
  <cp:revision>68</cp:revision>
  <dcterms:created xsi:type="dcterms:W3CDTF">2004-02-29T09:49:09Z</dcterms:created>
  <dcterms:modified xsi:type="dcterms:W3CDTF">2020-04-27T08:01:07Z</dcterms:modified>
</cp:coreProperties>
</file>