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  <p:sldMasterId id="2147483726" r:id="rId4"/>
    <p:sldMasterId id="2147483919" r:id="rId5"/>
    <p:sldMasterId id="2147483931" r:id="rId6"/>
    <p:sldMasterId id="2147483943" r:id="rId7"/>
    <p:sldMasterId id="2147483958" r:id="rId8"/>
    <p:sldMasterId id="2147484120" r:id="rId9"/>
  </p:sldMasterIdLst>
  <p:notesMasterIdLst>
    <p:notesMasterId r:id="rId62"/>
  </p:notesMasterIdLst>
  <p:handoutMasterIdLst>
    <p:handoutMasterId r:id="rId63"/>
  </p:handoutMasterIdLst>
  <p:sldIdLst>
    <p:sldId id="373" r:id="rId10"/>
    <p:sldId id="290" r:id="rId11"/>
    <p:sldId id="403" r:id="rId12"/>
    <p:sldId id="442" r:id="rId13"/>
    <p:sldId id="405" r:id="rId14"/>
    <p:sldId id="406" r:id="rId15"/>
    <p:sldId id="391" r:id="rId16"/>
    <p:sldId id="331" r:id="rId17"/>
    <p:sldId id="330" r:id="rId18"/>
    <p:sldId id="332" r:id="rId19"/>
    <p:sldId id="333" r:id="rId20"/>
    <p:sldId id="334" r:id="rId21"/>
    <p:sldId id="336" r:id="rId22"/>
    <p:sldId id="341" r:id="rId23"/>
    <p:sldId id="338" r:id="rId24"/>
    <p:sldId id="337" r:id="rId25"/>
    <p:sldId id="339" r:id="rId26"/>
    <p:sldId id="340" r:id="rId27"/>
    <p:sldId id="318" r:id="rId28"/>
    <p:sldId id="320" r:id="rId29"/>
    <p:sldId id="319" r:id="rId30"/>
    <p:sldId id="259" r:id="rId31"/>
    <p:sldId id="342" r:id="rId32"/>
    <p:sldId id="260" r:id="rId33"/>
    <p:sldId id="291" r:id="rId34"/>
    <p:sldId id="322" r:id="rId35"/>
    <p:sldId id="407" r:id="rId36"/>
    <p:sldId id="360" r:id="rId37"/>
    <p:sldId id="324" r:id="rId38"/>
    <p:sldId id="293" r:id="rId39"/>
    <p:sldId id="359" r:id="rId40"/>
    <p:sldId id="361" r:id="rId41"/>
    <p:sldId id="300" r:id="rId42"/>
    <p:sldId id="303" r:id="rId43"/>
    <p:sldId id="362" r:id="rId44"/>
    <p:sldId id="364" r:id="rId45"/>
    <p:sldId id="365" r:id="rId46"/>
    <p:sldId id="366" r:id="rId47"/>
    <p:sldId id="367" r:id="rId48"/>
    <p:sldId id="307" r:id="rId49"/>
    <p:sldId id="368" r:id="rId50"/>
    <p:sldId id="369" r:id="rId51"/>
    <p:sldId id="370" r:id="rId52"/>
    <p:sldId id="371" r:id="rId53"/>
    <p:sldId id="328" r:id="rId54"/>
    <p:sldId id="329" r:id="rId55"/>
    <p:sldId id="312" r:id="rId56"/>
    <p:sldId id="438" r:id="rId57"/>
    <p:sldId id="439" r:id="rId58"/>
    <p:sldId id="441" r:id="rId59"/>
    <p:sldId id="440" r:id="rId60"/>
    <p:sldId id="323" r:id="rId61"/>
  </p:sldIdLst>
  <p:sldSz cx="9144000" cy="6858000" type="screen4x3"/>
  <p:notesSz cx="6997700" cy="928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00"/>
    <a:srgbClr val="FF6600"/>
    <a:srgbClr val="FF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1088" autoAdjust="0"/>
    <p:restoredTop sz="98397" autoAdjust="0"/>
  </p:normalViewPr>
  <p:slideViewPr>
    <p:cSldViewPr>
      <p:cViewPr varScale="1">
        <p:scale>
          <a:sx n="59" d="100"/>
          <a:sy n="59" d="100"/>
        </p:scale>
        <p:origin x="29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tableStyles" Target="tableStyle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18563"/>
            <a:ext cx="30321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79C471-5278-41DB-893B-C4A1C092A36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637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25D3C86-49DB-4E69-903E-3D682CE1FFED}" type="datetimeFigureOut">
              <a:rPr lang="hu-HU"/>
              <a:pPr>
                <a:defRPr/>
              </a:pPr>
              <a:t>2020. 02. 29.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3182B1-D7F4-43E2-A29E-2F3F8DC0636C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669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1403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8748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2609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834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BC5E212-5487-4C1D-A54F-0F235473B8CE}" type="slidenum">
              <a:rPr lang="en-US" sz="1200">
                <a:solidFill>
                  <a:srgbClr val="000000"/>
                </a:solidFill>
              </a:rPr>
              <a:pPr eaLnBrk="1" hangingPunct="1"/>
              <a:t>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52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887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7EB1F7-B8FA-4464-9F7B-58843B7F538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63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F4FCD5-8C47-49B3-9DCD-60362493077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3710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E864F-601E-4E2C-8D1B-C5FFA950E026}" type="datetimeFigureOut">
              <a:rPr lang="hu-HU">
                <a:solidFill>
                  <a:srgbClr val="438086"/>
                </a:solidFill>
              </a:rPr>
              <a:pPr>
                <a:defRPr/>
              </a:pPr>
              <a:t>2020. 02. 29.</a:t>
            </a:fld>
            <a:endParaRPr lang="hu-HU">
              <a:solidFill>
                <a:srgbClr val="438086"/>
              </a:solidFill>
            </a:endParaRPr>
          </a:p>
        </p:txBody>
      </p:sp>
      <p:sp>
        <p:nvSpPr>
          <p:cNvPr id="6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438086"/>
              </a:solidFill>
            </a:endParaRPr>
          </a:p>
        </p:txBody>
      </p:sp>
      <p:sp>
        <p:nvSpPr>
          <p:cNvPr id="7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A9FC0-DEF1-4875-A75B-D20ED00C3A1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09980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17BC4-CE6C-4FFD-9A0E-7108BCE193FC}" type="datetimeFigureOut">
              <a:rPr lang="hu-HU">
                <a:solidFill>
                  <a:srgbClr val="438086"/>
                </a:solidFill>
              </a:rPr>
              <a:pPr>
                <a:defRPr/>
              </a:pPr>
              <a:t>2020. 02. 29.</a:t>
            </a:fld>
            <a:endParaRPr lang="hu-HU">
              <a:solidFill>
                <a:srgbClr val="438086"/>
              </a:solidFill>
            </a:endParaRPr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438086"/>
              </a:solidFill>
            </a:endParaRPr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21CB9-5E68-4179-A1D1-1F9991E2984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44844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1A1BC-102D-4F71-8C32-435C138FF3C6}" type="datetimeFigureOut">
              <a:rPr lang="hu-HU">
                <a:solidFill>
                  <a:srgbClr val="438086"/>
                </a:solidFill>
              </a:rPr>
              <a:pPr>
                <a:defRPr/>
              </a:pPr>
              <a:t>2020. 02. 29.</a:t>
            </a:fld>
            <a:endParaRPr lang="hu-HU">
              <a:solidFill>
                <a:srgbClr val="438086"/>
              </a:solidFill>
            </a:endParaRPr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438086"/>
              </a:solidFill>
            </a:endParaRPr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937EB-4FB4-434D-9469-5C2AE2D42AA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10846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249488"/>
            <a:ext cx="8229600" cy="4324350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2EDBC-D3A7-4368-9D07-51E09180750B}" type="datetimeFigureOut">
              <a:rPr lang="hu-HU">
                <a:solidFill>
                  <a:srgbClr val="438086"/>
                </a:solidFill>
              </a:rPr>
              <a:pPr>
                <a:defRPr/>
              </a:pPr>
              <a:t>2020. 02. 29.</a:t>
            </a:fld>
            <a:endParaRPr lang="hu-HU">
              <a:solidFill>
                <a:srgbClr val="438086"/>
              </a:solidFill>
            </a:endParaRPr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438086"/>
              </a:solidFill>
            </a:endParaRPr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0123E-7CB3-4134-9CE1-EF3332D3843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4026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1E05A7-056D-4E9E-81BC-C5A2FC739AB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536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7B717C-74D3-422E-AE7E-36A0696D89C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81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9FE1E6-17A7-4D14-9DEF-5F519BBA58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43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E01142-39FC-4D5C-9429-A349133E7C2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758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F3B18F-405C-4D6A-9977-64A586ED678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224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B6087-B478-4F2B-A3F8-C377B2600B8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15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2870F-EC9D-499F-981F-8D95E9C2E82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499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032F6A-A85D-4267-B01F-06FFD275258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641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9DA483-2A96-4ADD-B3E0-CC7E0EB4BCB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220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6C5DD-F236-4282-8CB1-0D9AB21798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248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E13E41-9B95-473D-9093-352AEF9EAFC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890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0B98B9-00ED-429A-B4F1-7F0C0A1ECEC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374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B84824-5397-45DB-9E02-0C0B8B2C98E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1733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913DBE-CDD4-4CB8-AFDD-F586882ED89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35748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D74A2A-0190-44CA-A151-AF358AB4BDF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54877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B2BE5A-5A4A-4157-BAC0-8D9F26DBE4A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247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D9C08A-1CBC-4FD1-8F7F-F6872B1603F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20075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6B37C7-C456-42F9-BC07-A56C7015302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25838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4FF069-142B-40D6-8602-76BD12EC7E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13675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EDD8FB-03B3-418C-8582-3E37DA02EB4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10076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D26543-4714-4C74-920C-CFAAB44F763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0052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81128D-2B1A-4197-8221-C3D1D5A610F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31095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4ACCE2-CD67-4BAD-883B-9299BC4E5A4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007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67EB8B-96D2-4A88-BFB4-6D982911F05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98652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594BA4-2B78-4225-8C5D-A95A0FAD3D9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96203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B5211-F755-4862-8B1E-D679461940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03941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E14061-49B4-42BB-83D1-848D6ACA2F8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43104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117FFE-A18A-4819-A803-7A415D9E438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0364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BDF4B-EBFF-44A8-AD1C-591ABFD05FE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78028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84AB7-DE0F-47DA-978E-422C6C671A0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46402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F796F-8061-448A-9128-F0091C68696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89540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E7AE39-65E8-453B-AE1D-370D16DCF79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7865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DA47E1-FD59-485C-A578-718B9C2EB79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59258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31017-1665-4464-BDE8-C3B0F9BC6B8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40025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90EDE-F62F-4DCE-9C7C-40647FBEB88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34945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92DB6B-2BA4-4875-99A6-4971A85A1F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84614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9877F-338F-43AE-BD9C-B3DBA805C5F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38406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366444-6C88-4F50-8544-A7B1214E690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78784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2D90F9-A3D0-446C-9AF3-0F9466CB81F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09888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D14E14-B5B0-49FA-B295-4F497F550F0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73987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1C9DA-ED95-48CB-8669-581B880862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03792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49CEC6-3DD0-40D6-BC54-B72EEF9B747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56590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8F6E7B-293E-47BE-AC70-0F5FEB9D75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7843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F1221D-4F51-4357-852D-7577020354C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16621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1" name="Lekerekített téglalap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2" name="Lekerekített téglalap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Téglalap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17" name="Dátum helye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6DF0A14-8E3B-43F3-BA94-D5D49A541CFA}" type="datetimeFigureOut">
              <a:rPr lang="hu-HU"/>
              <a:pPr>
                <a:defRPr/>
              </a:pPr>
              <a:t>2020. 02. 29.</a:t>
            </a:fld>
            <a:endParaRPr lang="hu-HU"/>
          </a:p>
        </p:txBody>
      </p:sp>
      <p:sp>
        <p:nvSpPr>
          <p:cNvPr id="18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8D5BBCF4-6F25-4AC2-88BD-FFBEF1A418D2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89582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FE0EB3F-D153-43EC-9B72-422D6092A1AB}" type="datetimeFigureOut">
              <a:rPr lang="hu-HU"/>
              <a:pPr>
                <a:defRPr/>
              </a:pPr>
              <a:t>2020. 02. 29.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DC00B7E1-B2A4-40E8-97E6-EA61000CAC43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65640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669AE10-3B01-45F5-93C9-EBC619DFBC00}" type="datetimeFigureOut">
              <a:rPr lang="hu-HU"/>
              <a:pPr>
                <a:defRPr/>
              </a:pPr>
              <a:t>2020. 02. 29.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3609F4EB-088D-4252-ACEB-997AEF2D5176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71170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41161B3-C23C-4F98-BD7A-9455E2F76D56}" type="datetimeFigureOut">
              <a:rPr lang="hu-HU"/>
              <a:pPr>
                <a:defRPr/>
              </a:pPr>
              <a:t>2020. 02. 29.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FA215CDD-2FFA-40DB-A108-0923E0434DB2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98588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EE26720-646F-4011-A149-4FC225CA9975}" type="datetimeFigureOut">
              <a:rPr lang="hu-HU"/>
              <a:pPr>
                <a:defRPr/>
              </a:pPr>
              <a:t>2020. 02. 29.</a:t>
            </a:fld>
            <a:endParaRPr lang="hu-HU"/>
          </a:p>
        </p:txBody>
      </p:sp>
      <p:sp>
        <p:nvSpPr>
          <p:cNvPr id="8" name="Dia számának helye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CCC5DBE4-92F5-4C7F-B8ED-0263E5C36958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9" name="Élőláb hely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77069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F9AE3B4-82ED-4D48-8490-8D01B4136675}" type="datetimeFigureOut">
              <a:rPr lang="hu-HU"/>
              <a:pPr>
                <a:defRPr/>
              </a:pPr>
              <a:t>2020. 02. 29.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3CAAC6BD-FEAC-4DB1-B9A7-E689EAFF85A3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92658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3AF8ECE-4488-4705-9F2B-309AD35DD98F}" type="datetimeFigureOut">
              <a:rPr lang="hu-HU"/>
              <a:pPr>
                <a:defRPr/>
              </a:pPr>
              <a:t>2020. 02. 29.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F15ACD6E-CC8E-4B88-A55C-24E0664A3E22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46002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E896E18-A7CE-4F34-8EE4-190DA6D9C500}" type="datetimeFigureOut">
              <a:rPr lang="hu-HU"/>
              <a:pPr>
                <a:defRPr/>
              </a:pPr>
              <a:t>2020. 02. 29.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BEDF6BF4-D74D-48BB-90A0-2DCADBDDB997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02988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D5B6D84-A000-4B8D-885D-B1B64FD14EBA}" type="datetimeFigureOut">
              <a:rPr lang="hu-HU"/>
              <a:pPr>
                <a:defRPr/>
              </a:pPr>
              <a:t>2020. 02. 29.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045D8DD6-4825-4D16-A2A1-7D6BD200F797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08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F2CB8-759C-457F-B8E1-06A9D7ECA21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708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51FB856-E222-4D2B-82CF-40CF8976590B}" type="datetimeFigureOut">
              <a:rPr lang="hu-HU"/>
              <a:pPr>
                <a:defRPr/>
              </a:pPr>
              <a:t>2020. 02. 29.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A0E0C0C8-6FCA-45F1-A087-3F1C88A24937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98109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1" name="Lekerekített téglalap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2" name="Lekerekített téglalap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Téglalap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17" name="Dátum helye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2993012-FBBF-4EE8-85AD-9FDD849AADAA}" type="datetimeFigureOut">
              <a:rPr lang="hu-HU"/>
              <a:pPr>
                <a:defRPr/>
              </a:pPr>
              <a:t>2020. 02. 29.</a:t>
            </a:fld>
            <a:endParaRPr lang="hu-HU"/>
          </a:p>
        </p:txBody>
      </p:sp>
      <p:sp>
        <p:nvSpPr>
          <p:cNvPr id="18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388A2207-EA8F-4E1C-8173-306AF9354524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11795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9F0352F-56D4-487F-850D-81C2AF8683CC}" type="datetimeFigureOut">
              <a:rPr lang="hu-HU"/>
              <a:pPr>
                <a:defRPr/>
              </a:pPr>
              <a:t>2020. 02. 29.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5CA43E8A-87FA-4F68-B40E-123132E7BF5F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65930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4868E06-6ED2-4871-B56C-39F4D7BE22DB}" type="datetimeFigureOut">
              <a:rPr lang="hu-HU"/>
              <a:pPr>
                <a:defRPr/>
              </a:pPr>
              <a:t>2020. 02. 29.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94BAE72B-37CB-491A-BE6B-01450C690AA3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15677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8CEB3F9-E7D3-4E5F-8655-AB56E39C23F9}" type="datetimeFigureOut">
              <a:rPr lang="hu-HU"/>
              <a:pPr>
                <a:defRPr/>
              </a:pPr>
              <a:t>2020. 02. 29.</a:t>
            </a:fld>
            <a:endParaRPr lang="hu-HU"/>
          </a:p>
        </p:txBody>
      </p:sp>
      <p:sp>
        <p:nvSpPr>
          <p:cNvPr id="8" name="Dia számának helye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2ED67DB9-D419-4883-8421-5F7BB35048D1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9" name="Élőláb hely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81857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574FA24-8E93-475C-8D06-A4AB37DFF786}" type="datetimeFigureOut">
              <a:rPr lang="hu-HU"/>
              <a:pPr>
                <a:defRPr/>
              </a:pPr>
              <a:t>2020. 02. 29.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1B86558B-8B0E-4F5B-AFF4-D9584ECB337C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96465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BCD83FD-6CA1-4B3C-BBA9-8CF5F492236A}" type="datetimeFigureOut">
              <a:rPr lang="hu-HU"/>
              <a:pPr>
                <a:defRPr/>
              </a:pPr>
              <a:t>2020. 02. 29.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1BA169B7-8C24-4AEC-9EB3-93ACD2D072F5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66497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ED716C6-6E44-4AC0-ABC1-E1CF05ADA144}" type="datetimeFigureOut">
              <a:rPr lang="hu-HU"/>
              <a:pPr>
                <a:defRPr/>
              </a:pPr>
              <a:t>2020. 02. 29.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932926AC-2A77-4AC1-90B0-F5DC5EAC09ED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4152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344667F-F7CE-4888-8B91-A7E22126C598}" type="datetimeFigureOut">
              <a:rPr lang="hu-HU"/>
              <a:pPr>
                <a:defRPr/>
              </a:pPr>
              <a:t>2020. 02. 29.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1EDF209B-6F7F-4DD8-83D0-E5812D6B1D04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78859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409017E-B210-42AF-A6EB-97946A7F004B}" type="datetimeFigureOut">
              <a:rPr lang="hu-HU"/>
              <a:pPr>
                <a:defRPr/>
              </a:pPr>
              <a:t>2020. 02. 29.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179DB901-5EAD-4862-BA11-F391B3822C7B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2488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D52B9D-2296-466F-B34F-E79664F79E1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6318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3F6FC56-66C9-4CF3-9C19-D1BDEC53ACF4}" type="datetimeFigureOut">
              <a:rPr lang="hu-HU"/>
              <a:pPr>
                <a:defRPr/>
              </a:pPr>
              <a:t>2020. 02. 29.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62CBC787-9D45-4819-8D14-ED2E5B86C5CA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57712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A9F23-7AC1-47A0-A587-D9EDDD1426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562276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58A8B-8488-4850-919C-74E0365B722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566927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95924-EB6E-48F2-BE05-6821386CC96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376874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CCAD6-4D78-44BD-9D70-15CE993155E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489097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CD837-10AE-48D1-BD51-F8191C4E2A0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916143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AB649-4E1A-480C-8D4E-320D704F136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774151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1CFA8-76B5-402E-84BA-71223869555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444795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E53EB-154F-46ED-923D-AEB3E0BAC94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4667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3D0F4-2363-468B-9A14-AA4BC6B0689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13005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5A529-72D6-4D1F-9529-C5CEF5272E2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8592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90B00-D1F6-435A-85B4-D8C42F8F864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344169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2C6A7-3024-4021-9AD7-CB93E6DD19C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945093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fld id="{EBBFE1EE-AD86-4F3B-9B84-D37A9EB8F019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20785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fld id="{E807CC89-70CF-4D66-B70A-64F43A79C7C7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60524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fld id="{902050DE-D90D-4AD5-8EC9-540E2E5746BE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60751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fld id="{529751DE-5D0D-49FE-A18A-31208034EBA7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71805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fld id="{35226BD3-E79A-4F24-8B2F-E42B7BE58CA2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581826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fld id="{53E3B893-4CED-48C7-983E-3CF890B8F977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19492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fld id="{68622283-950F-4E63-AD77-85DC80A80F60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26470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fld id="{C7A80A0D-A95D-4AFE-835F-92D383E7A59E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4700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70C82-EF72-417F-9CC1-46C4D4EDECF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2004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fld id="{B82C2249-BFCA-4D9C-837E-D2C1C45F4111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831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fld id="{EAE93CEC-A501-4760-9317-C6D78E6E9043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52661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églalap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Téglalap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Téglalap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Téglalap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1" name="Lekerekített téglalap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2" name="Lekerekített téglalap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Téglalap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Téglalap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Téglalap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Téglalap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17" name="Dátum helye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636C2-B16C-495E-AC9F-FC20DEA79CF7}" type="datetimeFigureOut">
              <a:rPr lang="hu-HU">
                <a:solidFill>
                  <a:srgbClr val="438086"/>
                </a:solidFill>
              </a:rPr>
              <a:pPr>
                <a:defRPr/>
              </a:pPr>
              <a:t>2020. 02. 29.</a:t>
            </a:fld>
            <a:endParaRPr lang="hu-HU">
              <a:solidFill>
                <a:srgbClr val="438086"/>
              </a:solidFill>
            </a:endParaRPr>
          </a:p>
        </p:txBody>
      </p:sp>
      <p:sp>
        <p:nvSpPr>
          <p:cNvPr id="18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438086"/>
              </a:solidFill>
            </a:endParaRPr>
          </a:p>
        </p:txBody>
      </p:sp>
      <p:sp>
        <p:nvSpPr>
          <p:cNvPr id="1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C60B2ED-1628-44A4-85DC-F81063293F13}" type="slidenum">
              <a:rPr lang="hu-H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0780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D71DC-77B4-48F3-9E37-A0338449681F}" type="datetimeFigureOut">
              <a:rPr lang="hu-HU">
                <a:solidFill>
                  <a:srgbClr val="438086"/>
                </a:solidFill>
              </a:rPr>
              <a:pPr>
                <a:defRPr/>
              </a:pPr>
              <a:t>2020. 02. 29.</a:t>
            </a:fld>
            <a:endParaRPr lang="hu-HU">
              <a:solidFill>
                <a:srgbClr val="438086"/>
              </a:solidFill>
            </a:endParaRPr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438086"/>
              </a:solidFill>
            </a:endParaRPr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EC8FA-078B-4D9D-BE5D-86B37A77E4A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679949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7FE9B-0F75-4946-A12C-2F77B3A5BEBB}" type="datetimeFigureOut">
              <a:rPr lang="hu-HU">
                <a:solidFill>
                  <a:srgbClr val="438086"/>
                </a:solidFill>
              </a:rPr>
              <a:pPr>
                <a:defRPr/>
              </a:pPr>
              <a:t>2020. 02. 29.</a:t>
            </a:fld>
            <a:endParaRPr lang="hu-HU">
              <a:solidFill>
                <a:srgbClr val="438086"/>
              </a:solidFill>
            </a:endParaRPr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438086"/>
              </a:solidFill>
            </a:endParaRPr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E3CF2-793C-40FE-8086-85F81790FEC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61243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7279E-3095-413D-BDFA-AE122DD0FDA6}" type="datetimeFigureOut">
              <a:rPr lang="hu-HU">
                <a:solidFill>
                  <a:srgbClr val="438086"/>
                </a:solidFill>
              </a:rPr>
              <a:pPr>
                <a:defRPr/>
              </a:pPr>
              <a:t>2020. 02. 29.</a:t>
            </a:fld>
            <a:endParaRPr lang="hu-HU">
              <a:solidFill>
                <a:srgbClr val="438086"/>
              </a:solidFill>
            </a:endParaRPr>
          </a:p>
        </p:txBody>
      </p:sp>
      <p:sp>
        <p:nvSpPr>
          <p:cNvPr id="6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438086"/>
              </a:solidFill>
            </a:endParaRPr>
          </a:p>
        </p:txBody>
      </p:sp>
      <p:sp>
        <p:nvSpPr>
          <p:cNvPr id="7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510BD-D486-489C-8E9D-EA511F8BEE8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856939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F7BF948-2B47-428D-BB25-39C1E6B38740}" type="datetimeFigureOut">
              <a:rPr lang="hu-HU">
                <a:solidFill>
                  <a:srgbClr val="438086"/>
                </a:solidFill>
              </a:rPr>
              <a:pPr>
                <a:defRPr/>
              </a:pPr>
              <a:t>2020. 02. 29.</a:t>
            </a:fld>
            <a:endParaRPr lang="hu-HU">
              <a:solidFill>
                <a:srgbClr val="438086"/>
              </a:solidFill>
            </a:endParaRPr>
          </a:p>
        </p:txBody>
      </p:sp>
      <p:sp>
        <p:nvSpPr>
          <p:cNvPr id="8" name="Dia számának hely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D693CC0-E55F-4572-89EB-A4FB3C2D365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Élőláb hely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958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34290-2F6B-4C40-B173-FB7F9FED2184}" type="datetimeFigureOut">
              <a:rPr lang="hu-HU">
                <a:solidFill>
                  <a:srgbClr val="438086"/>
                </a:solidFill>
              </a:rPr>
              <a:pPr>
                <a:defRPr/>
              </a:pPr>
              <a:t>2020. 02. 29.</a:t>
            </a:fld>
            <a:endParaRPr lang="hu-HU">
              <a:solidFill>
                <a:srgbClr val="438086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438086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B0AF1-1DFA-41F1-8154-964EBB3A7F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74902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B3837-F844-4818-BA2B-BAF4D151B575}" type="datetimeFigureOut">
              <a:rPr lang="hu-HU">
                <a:solidFill>
                  <a:srgbClr val="438086"/>
                </a:solidFill>
              </a:rPr>
              <a:pPr>
                <a:defRPr/>
              </a:pPr>
              <a:t>2020. 02. 29.</a:t>
            </a:fld>
            <a:endParaRPr lang="hu-HU">
              <a:solidFill>
                <a:srgbClr val="438086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438086"/>
              </a:solidFill>
            </a:endParaRPr>
          </a:p>
        </p:txBody>
      </p:sp>
      <p:sp>
        <p:nvSpPr>
          <p:cNvPr id="4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5F31B-B368-4C00-B099-EA68B99E094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645939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F9E1A-AF07-4F05-85C5-51DDC00C3C4F}" type="datetimeFigureOut">
              <a:rPr lang="hu-HU">
                <a:solidFill>
                  <a:srgbClr val="438086"/>
                </a:solidFill>
              </a:rPr>
              <a:pPr>
                <a:defRPr/>
              </a:pPr>
              <a:t>2020. 02. 29.</a:t>
            </a:fld>
            <a:endParaRPr lang="hu-HU">
              <a:solidFill>
                <a:srgbClr val="438086"/>
              </a:solidFill>
            </a:endParaRPr>
          </a:p>
        </p:txBody>
      </p:sp>
      <p:sp>
        <p:nvSpPr>
          <p:cNvPr id="6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438086"/>
              </a:solidFill>
            </a:endParaRPr>
          </a:p>
        </p:txBody>
      </p:sp>
      <p:sp>
        <p:nvSpPr>
          <p:cNvPr id="7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7C820-C474-41E7-8FBE-E8547C59BF3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1214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B9706B3-7503-474E-9482-012C15226874}" type="slidenum">
              <a:rPr lang="en-GB"/>
              <a:pPr/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7" r:id="rId1"/>
    <p:sldLayoutId id="2147484026" r:id="rId2"/>
    <p:sldLayoutId id="2147484025" r:id="rId3"/>
    <p:sldLayoutId id="2147484024" r:id="rId4"/>
    <p:sldLayoutId id="2147484023" r:id="rId5"/>
    <p:sldLayoutId id="2147484022" r:id="rId6"/>
    <p:sldLayoutId id="2147484021" r:id="rId7"/>
    <p:sldLayoutId id="2147484020" r:id="rId8"/>
    <p:sldLayoutId id="2147484019" r:id="rId9"/>
    <p:sldLayoutId id="2147484018" r:id="rId10"/>
    <p:sldLayoutId id="21474840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B5DEB412-CAF6-4890-9934-F6280BDC3590}" type="slidenum">
              <a:rPr lang="en-GB"/>
              <a:pPr/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8" r:id="rId1"/>
    <p:sldLayoutId id="2147484037" r:id="rId2"/>
    <p:sldLayoutId id="2147484036" r:id="rId3"/>
    <p:sldLayoutId id="2147484035" r:id="rId4"/>
    <p:sldLayoutId id="2147484034" r:id="rId5"/>
    <p:sldLayoutId id="2147484033" r:id="rId6"/>
    <p:sldLayoutId id="2147484032" r:id="rId7"/>
    <p:sldLayoutId id="2147484031" r:id="rId8"/>
    <p:sldLayoutId id="2147484030" r:id="rId9"/>
    <p:sldLayoutId id="2147484029" r:id="rId10"/>
    <p:sldLayoutId id="21474840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DDBC"/>
            </a:gs>
            <a:gs pos="100000">
              <a:srgbClr val="FF993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E470D5DC-E26E-4B31-9958-0C0862B79F95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1" r:id="rId2"/>
    <p:sldLayoutId id="2147484050" r:id="rId3"/>
    <p:sldLayoutId id="2147484049" r:id="rId4"/>
    <p:sldLayoutId id="2147484048" r:id="rId5"/>
    <p:sldLayoutId id="2147484047" r:id="rId6"/>
    <p:sldLayoutId id="2147484046" r:id="rId7"/>
    <p:sldLayoutId id="2147484045" r:id="rId8"/>
    <p:sldLayoutId id="2147484044" r:id="rId9"/>
    <p:sldLayoutId id="2147484043" r:id="rId10"/>
    <p:sldLayoutId id="2147484042" r:id="rId11"/>
    <p:sldLayoutId id="2147484041" r:id="rId12"/>
    <p:sldLayoutId id="2147484040" r:id="rId13"/>
    <p:sldLayoutId id="2147484039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0F06DA43-E2F3-47A9-9E35-0E02BB4F398E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7" r:id="rId2"/>
    <p:sldLayoutId id="2147484076" r:id="rId3"/>
    <p:sldLayoutId id="2147484075" r:id="rId4"/>
    <p:sldLayoutId id="2147484074" r:id="rId5"/>
    <p:sldLayoutId id="2147484073" r:id="rId6"/>
    <p:sldLayoutId id="2147484072" r:id="rId7"/>
    <p:sldLayoutId id="2147484071" r:id="rId8"/>
    <p:sldLayoutId id="2147484070" r:id="rId9"/>
    <p:sldLayoutId id="2147484069" r:id="rId10"/>
    <p:sldLayoutId id="2147484068" r:id="rId11"/>
    <p:sldLayoutId id="2147484067" r:id="rId12"/>
    <p:sldLayoutId id="2147484066" r:id="rId13"/>
    <p:sldLayoutId id="2147484065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Téglalap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2" name="Téglalap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33" name="Lekerekített téglalap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34" name="Lekerekített téglalap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5" name="Téglalap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6" name="Téglalap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7" name="Téglalap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" name="Téglalap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Téglalap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" name="Téglalap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327" name="Cím helye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13328" name="Szöveg helye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rgbClr val="438086"/>
                </a:solidFill>
                <a:latin typeface="Georgia"/>
              </a:defRPr>
            </a:lvl1pPr>
          </a:lstStyle>
          <a:p>
            <a:pPr>
              <a:defRPr/>
            </a:pPr>
            <a:fld id="{ED3171E3-C431-4666-AF74-690D11D4BD48}" type="datetimeFigureOut">
              <a:rPr lang="hu-HU"/>
              <a:pPr>
                <a:defRPr/>
              </a:pPr>
              <a:t>2020. 02. 29.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rgbClr val="438086"/>
                </a:solidFill>
                <a:latin typeface="Georgia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fld id="{AA00AC86-A4BB-4140-8A5B-801D62FAD8EB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Téglalap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2" name="Téglalap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33" name="Lekerekített téglalap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34" name="Lekerekített téglalap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5" name="Téglalap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6" name="Téglalap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7" name="Téglalap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" name="Téglalap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Téglalap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" name="Téglalap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351" name="Cím helye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14352" name="Szöveg helye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rgbClr val="438086"/>
                </a:solidFill>
                <a:latin typeface="Georgia"/>
              </a:defRPr>
            </a:lvl1pPr>
          </a:lstStyle>
          <a:p>
            <a:pPr>
              <a:defRPr/>
            </a:pPr>
            <a:fld id="{4BE4C2FF-8A1B-47AE-ADF3-59BED503647A}" type="datetimeFigureOut">
              <a:rPr lang="hu-HU"/>
              <a:pPr>
                <a:defRPr/>
              </a:pPr>
              <a:t>2020. 02. 29.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rgbClr val="438086"/>
                </a:solidFill>
                <a:latin typeface="Georgia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fld id="{083121FB-2715-4501-BC7C-2E9B40F12B33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DDBC"/>
            </a:gs>
            <a:gs pos="100000">
              <a:srgbClr val="FF993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Times New Roman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Times New Roman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79A0E960-4ECA-4687-BED6-8BF36C16064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638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981B8FBD-BF89-41BC-985A-8F66D8012D10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Téglalap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2" name="Téglalap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33" name="Lekerekített téglalap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34" name="Lekerekített téglalap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5" name="Téglalap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6" name="Téglalap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7" name="Téglalap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" name="Téglalap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Téglalap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" name="Téglalap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39" name="Cím helye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1040" name="Szöveg helye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8C0B71-489F-4227-A872-C8C26EA9C951}" type="datetimeFigureOut">
              <a:rPr lang="hu-HU">
                <a:solidFill>
                  <a:srgbClr val="438086"/>
                </a:solidFill>
              </a:rPr>
              <a:pPr>
                <a:defRPr/>
              </a:pPr>
              <a:t>2020. 02. 29.</a:t>
            </a:fld>
            <a:endParaRPr lang="hu-HU">
              <a:solidFill>
                <a:srgbClr val="438086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>
              <a:solidFill>
                <a:srgbClr val="438086"/>
              </a:solidFill>
            </a:endParaRPr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7987A1-DE23-4388-A050-31851CD2408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262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  <p:sldLayoutId id="214748413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://www.ttk.pte.hu/biologia/genetika/atg/chap11/ch11a.htm#Nat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7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3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420938"/>
            <a:ext cx="8283575" cy="1143000"/>
          </a:xfrm>
        </p:spPr>
        <p:txBody>
          <a:bodyPr/>
          <a:lstStyle/>
          <a:p>
            <a:r>
              <a:rPr lang="hu-HU" sz="3200" b="1" dirty="0" err="1"/>
              <a:t>Bioreguláció</a:t>
            </a:r>
            <a:r>
              <a:rPr lang="hu-HU" sz="3200" b="1" dirty="0"/>
              <a:t> 4.</a:t>
            </a:r>
            <a:br>
              <a:rPr lang="hu-HU" sz="3200" b="1" dirty="0"/>
            </a:br>
            <a:r>
              <a:rPr lang="hu-HU" sz="3200" b="1" dirty="0"/>
              <a:t/>
            </a:r>
            <a:br>
              <a:rPr lang="hu-HU" sz="3200" b="1" dirty="0"/>
            </a:br>
            <a:r>
              <a:rPr lang="hu-HU" sz="3200" b="1" dirty="0"/>
              <a:t>Genom instabilitás</a:t>
            </a:r>
            <a:br>
              <a:rPr lang="hu-HU" sz="3200" b="1" dirty="0"/>
            </a:br>
            <a:r>
              <a:rPr lang="hu-HU" sz="3200" b="1" dirty="0"/>
              <a:t/>
            </a:r>
            <a:br>
              <a:rPr lang="hu-HU" sz="3200" b="1" dirty="0"/>
            </a:br>
            <a:r>
              <a:rPr lang="hu-HU" sz="3200" b="1" dirty="0"/>
              <a:t>20</a:t>
            </a:r>
            <a:r>
              <a:rPr lang="en-US" sz="3200" b="1" dirty="0"/>
              <a:t>20</a:t>
            </a:r>
            <a:r>
              <a:rPr lang="hu-HU" sz="3200" b="1" dirty="0"/>
              <a:t>. </a:t>
            </a:r>
            <a:r>
              <a:rPr lang="en-US" sz="3200" b="1" dirty="0" err="1"/>
              <a:t>március</a:t>
            </a:r>
            <a:r>
              <a:rPr lang="hu-HU" sz="3200" b="1" dirty="0"/>
              <a:t> </a:t>
            </a:r>
            <a:r>
              <a:rPr lang="en-US" sz="3200" b="1" dirty="0"/>
              <a:t>2</a:t>
            </a:r>
            <a:r>
              <a:rPr lang="hu-HU" sz="3200" b="1" dirty="0"/>
              <a:t>.</a:t>
            </a:r>
          </a:p>
        </p:txBody>
      </p:sp>
      <p:pic>
        <p:nvPicPr>
          <p:cNvPr id="3" name="Picture 4" descr="http://extra.ivf.se/cyberlab/images/Budapest-logo.jpg">
            <a:extLst>
              <a:ext uri="{FF2B5EF4-FFF2-40B4-BE49-F238E27FC236}">
                <a16:creationId xmlns:a16="http://schemas.microsoft.com/office/drawing/2014/main" xmlns="" id="{83DC5CF5-E9BD-4A6D-B851-D47CB54D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81128"/>
            <a:ext cx="4895850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hu-HU" dirty="0">
                <a:solidFill>
                  <a:schemeClr val="bg2"/>
                </a:solidFill>
              </a:rPr>
              <a:t>DNS szerkezet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77827" name="Picture 3" descr="C:\BEA\BME\2008Tavasz\2008\File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77724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4" descr="C:\BEA\BME\2008Tavasz\2008\File0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00600"/>
            <a:ext cx="3587750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>
                <a:solidFill>
                  <a:schemeClr val="bg2"/>
                </a:solidFill>
              </a:rPr>
              <a:t>DNS szerkezet : negatív töltés</a:t>
            </a:r>
            <a:endParaRPr lang="en-US">
              <a:solidFill>
                <a:schemeClr val="bg2"/>
              </a:solidFill>
            </a:endParaRPr>
          </a:p>
        </p:txBody>
      </p:sp>
      <p:pic>
        <p:nvPicPr>
          <p:cNvPr id="78851" name="Picture 3" descr="C:\BEA\BME\2008Tavasz\2008\File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48006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4" descr="C:\BEA\BME\2008Tavasz\2008\File0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7162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5562600" y="2209800"/>
            <a:ext cx="112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>
                <a:solidFill>
                  <a:schemeClr val="bg2"/>
                </a:solidFill>
              </a:rPr>
              <a:t>pK</a:t>
            </a:r>
            <a:r>
              <a:rPr lang="hu-HU" baseline="-25000">
                <a:solidFill>
                  <a:schemeClr val="bg2"/>
                </a:solidFill>
              </a:rPr>
              <a:t>a</a:t>
            </a:r>
            <a:r>
              <a:rPr lang="hu-HU">
                <a:solidFill>
                  <a:schemeClr val="bg2"/>
                </a:solidFill>
              </a:rPr>
              <a:t> = 1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593725" y="5451475"/>
            <a:ext cx="54088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>
                <a:solidFill>
                  <a:schemeClr val="bg2"/>
                </a:solidFill>
              </a:rPr>
              <a:t>Nukleotid egységenként egy negatív töltés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Láncvégeken + egy negatív töltés</a:t>
            </a:r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hu-HU" dirty="0">
                <a:solidFill>
                  <a:schemeClr val="bg2"/>
                </a:solidFill>
              </a:rPr>
              <a:t>DNS szerkezet: bázispárosodás és </a:t>
            </a:r>
            <a:r>
              <a:rPr lang="hu-HU" dirty="0" err="1">
                <a:solidFill>
                  <a:schemeClr val="bg2"/>
                </a:solidFill>
              </a:rPr>
              <a:t>tautomerek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79875" name="Picture 3" descr="C:\BEA\BME\2008Tavasz\2008\File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04950"/>
            <a:ext cx="42068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5" descr="C:\BEA\BME\2008Tavasz\2008\File0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363061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Text Box 6"/>
          <p:cNvSpPr txBox="1">
            <a:spLocks noChangeArrowheads="1"/>
          </p:cNvSpPr>
          <p:nvPr/>
        </p:nvSpPr>
        <p:spPr bwMode="auto">
          <a:xfrm>
            <a:off x="1355725" y="14128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>
                <a:solidFill>
                  <a:schemeClr val="bg2"/>
                </a:solidFill>
              </a:rPr>
              <a:t>A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79878" name="Text Box 7"/>
          <p:cNvSpPr txBox="1">
            <a:spLocks noChangeArrowheads="1"/>
          </p:cNvSpPr>
          <p:nvPr/>
        </p:nvSpPr>
        <p:spPr bwMode="auto">
          <a:xfrm>
            <a:off x="3124200" y="13716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>
                <a:solidFill>
                  <a:schemeClr val="bg2"/>
                </a:solidFill>
              </a:rPr>
              <a:t>T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79879" name="Text Box 8"/>
          <p:cNvSpPr txBox="1">
            <a:spLocks noChangeArrowheads="1"/>
          </p:cNvSpPr>
          <p:nvPr/>
        </p:nvSpPr>
        <p:spPr bwMode="auto">
          <a:xfrm>
            <a:off x="1371600" y="3429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>
                <a:solidFill>
                  <a:schemeClr val="bg2"/>
                </a:solidFill>
              </a:rPr>
              <a:t>G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79880" name="Text Box 9"/>
          <p:cNvSpPr txBox="1">
            <a:spLocks noChangeArrowheads="1"/>
          </p:cNvSpPr>
          <p:nvPr/>
        </p:nvSpPr>
        <p:spPr bwMode="auto">
          <a:xfrm>
            <a:off x="3124200" y="3276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>
                <a:solidFill>
                  <a:schemeClr val="bg2"/>
                </a:solidFill>
              </a:rPr>
              <a:t>C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79881" name="Oval 10"/>
          <p:cNvSpPr>
            <a:spLocks noChangeArrowheads="1"/>
          </p:cNvSpPr>
          <p:nvPr/>
        </p:nvSpPr>
        <p:spPr bwMode="auto">
          <a:xfrm>
            <a:off x="2171700" y="15906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9882" name="Oval 11"/>
          <p:cNvSpPr>
            <a:spLocks noChangeArrowheads="1"/>
          </p:cNvSpPr>
          <p:nvPr/>
        </p:nvSpPr>
        <p:spPr bwMode="auto">
          <a:xfrm>
            <a:off x="2819400" y="213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9883" name="Oval 12"/>
          <p:cNvSpPr>
            <a:spLocks noChangeArrowheads="1"/>
          </p:cNvSpPr>
          <p:nvPr/>
        </p:nvSpPr>
        <p:spPr bwMode="auto">
          <a:xfrm>
            <a:off x="2743200" y="34861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9884" name="Oval 13"/>
          <p:cNvSpPr>
            <a:spLocks noChangeArrowheads="1"/>
          </p:cNvSpPr>
          <p:nvPr/>
        </p:nvSpPr>
        <p:spPr bwMode="auto">
          <a:xfrm>
            <a:off x="2143125" y="42005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9885" name="Oval 14"/>
          <p:cNvSpPr>
            <a:spLocks noChangeArrowheads="1"/>
          </p:cNvSpPr>
          <p:nvPr/>
        </p:nvSpPr>
        <p:spPr bwMode="auto">
          <a:xfrm>
            <a:off x="2362200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79886" name="Group 19"/>
          <p:cNvGrpSpPr>
            <a:grpSpLocks/>
          </p:cNvGrpSpPr>
          <p:nvPr/>
        </p:nvGrpSpPr>
        <p:grpSpPr bwMode="auto">
          <a:xfrm>
            <a:off x="2819400" y="5486400"/>
            <a:ext cx="1422400" cy="631825"/>
            <a:chOff x="1920" y="3456"/>
            <a:chExt cx="896" cy="398"/>
          </a:xfrm>
        </p:grpSpPr>
        <p:sp>
          <p:nvSpPr>
            <p:cNvPr id="79898" name="Oval 15"/>
            <p:cNvSpPr>
              <a:spLocks noChangeArrowheads="1"/>
            </p:cNvSpPr>
            <p:nvPr/>
          </p:nvSpPr>
          <p:spPr bwMode="auto">
            <a:xfrm>
              <a:off x="1920" y="35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9899" name="Text Box 16"/>
            <p:cNvSpPr txBox="1">
              <a:spLocks noChangeArrowheads="1"/>
            </p:cNvSpPr>
            <p:nvPr/>
          </p:nvSpPr>
          <p:spPr bwMode="auto">
            <a:xfrm>
              <a:off x="1986" y="3456"/>
              <a:ext cx="69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hu-HU" sz="1600" b="1">
                  <a:solidFill>
                    <a:schemeClr val="bg2"/>
                  </a:solidFill>
                </a:rPr>
                <a:t>= H-donor</a:t>
              </a:r>
              <a:endParaRPr lang="en-US" sz="1600" b="1">
                <a:solidFill>
                  <a:schemeClr val="bg2"/>
                </a:solidFill>
              </a:endParaRPr>
            </a:p>
          </p:txBody>
        </p:sp>
        <p:sp>
          <p:nvSpPr>
            <p:cNvPr id="79900" name="Oval 17"/>
            <p:cNvSpPr>
              <a:spLocks noChangeArrowheads="1"/>
            </p:cNvSpPr>
            <p:nvPr/>
          </p:nvSpPr>
          <p:spPr bwMode="auto">
            <a:xfrm>
              <a:off x="1920" y="3696"/>
              <a:ext cx="96" cy="96"/>
            </a:xfrm>
            <a:prstGeom prst="ellips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9901" name="Text Box 18"/>
            <p:cNvSpPr txBox="1">
              <a:spLocks noChangeArrowheads="1"/>
            </p:cNvSpPr>
            <p:nvPr/>
          </p:nvSpPr>
          <p:spPr bwMode="auto">
            <a:xfrm>
              <a:off x="1968" y="3642"/>
              <a:ext cx="84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hu-HU" sz="1600" b="1">
                  <a:solidFill>
                    <a:schemeClr val="bg2"/>
                  </a:solidFill>
                </a:rPr>
                <a:t>= H-akceptor</a:t>
              </a:r>
              <a:endParaRPr lang="en-US" sz="1600" b="1">
                <a:solidFill>
                  <a:schemeClr val="bg2"/>
                </a:solidFill>
              </a:endParaRPr>
            </a:p>
          </p:txBody>
        </p:sp>
      </p:grpSp>
      <p:sp>
        <p:nvSpPr>
          <p:cNvPr id="79887" name="Oval 20"/>
          <p:cNvSpPr>
            <a:spLocks noChangeArrowheads="1"/>
          </p:cNvSpPr>
          <p:nvPr/>
        </p:nvSpPr>
        <p:spPr bwMode="auto">
          <a:xfrm>
            <a:off x="2895600" y="4762500"/>
            <a:ext cx="152400" cy="152400"/>
          </a:xfrm>
          <a:prstGeom prst="ellips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9888" name="Oval 21"/>
          <p:cNvSpPr>
            <a:spLocks noChangeArrowheads="1"/>
          </p:cNvSpPr>
          <p:nvPr/>
        </p:nvSpPr>
        <p:spPr bwMode="auto">
          <a:xfrm>
            <a:off x="2762250" y="4181475"/>
            <a:ext cx="152400" cy="152400"/>
          </a:xfrm>
          <a:prstGeom prst="ellips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9889" name="Oval 22"/>
          <p:cNvSpPr>
            <a:spLocks noChangeArrowheads="1"/>
          </p:cNvSpPr>
          <p:nvPr/>
        </p:nvSpPr>
        <p:spPr bwMode="auto">
          <a:xfrm>
            <a:off x="2133600" y="3581400"/>
            <a:ext cx="152400" cy="152400"/>
          </a:xfrm>
          <a:prstGeom prst="ellips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9890" name="Oval 23"/>
          <p:cNvSpPr>
            <a:spLocks noChangeArrowheads="1"/>
          </p:cNvSpPr>
          <p:nvPr/>
        </p:nvSpPr>
        <p:spPr bwMode="auto">
          <a:xfrm>
            <a:off x="2286000" y="2286000"/>
            <a:ext cx="152400" cy="152400"/>
          </a:xfrm>
          <a:prstGeom prst="ellips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9891" name="Oval 24"/>
          <p:cNvSpPr>
            <a:spLocks noChangeArrowheads="1"/>
          </p:cNvSpPr>
          <p:nvPr/>
        </p:nvSpPr>
        <p:spPr bwMode="auto">
          <a:xfrm>
            <a:off x="2819400" y="1447800"/>
            <a:ext cx="152400" cy="152400"/>
          </a:xfrm>
          <a:prstGeom prst="ellips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9892" name="Oval 25"/>
          <p:cNvSpPr>
            <a:spLocks noChangeArrowheads="1"/>
          </p:cNvSpPr>
          <p:nvPr/>
        </p:nvSpPr>
        <p:spPr bwMode="auto">
          <a:xfrm>
            <a:off x="52578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9893" name="Oval 26"/>
          <p:cNvSpPr>
            <a:spLocks noChangeArrowheads="1"/>
          </p:cNvSpPr>
          <p:nvPr/>
        </p:nvSpPr>
        <p:spPr bwMode="auto">
          <a:xfrm>
            <a:off x="49530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9894" name="Oval 27"/>
          <p:cNvSpPr>
            <a:spLocks noChangeArrowheads="1"/>
          </p:cNvSpPr>
          <p:nvPr/>
        </p:nvSpPr>
        <p:spPr bwMode="auto">
          <a:xfrm>
            <a:off x="71628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9895" name="Oval 28"/>
          <p:cNvSpPr>
            <a:spLocks noChangeArrowheads="1"/>
          </p:cNvSpPr>
          <p:nvPr/>
        </p:nvSpPr>
        <p:spPr bwMode="auto">
          <a:xfrm>
            <a:off x="7620000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9896" name="Oval 29"/>
          <p:cNvSpPr>
            <a:spLocks noChangeArrowheads="1"/>
          </p:cNvSpPr>
          <p:nvPr/>
        </p:nvSpPr>
        <p:spPr bwMode="auto">
          <a:xfrm>
            <a:off x="5638800" y="1600200"/>
            <a:ext cx="152400" cy="152400"/>
          </a:xfrm>
          <a:prstGeom prst="ellips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9897" name="Oval 30"/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ellips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hu-HU">
                <a:solidFill>
                  <a:schemeClr val="bg2"/>
                </a:solidFill>
              </a:rPr>
              <a:t>DNS szerkezet: A, B és Z</a:t>
            </a:r>
            <a:endParaRPr lang="en-US">
              <a:solidFill>
                <a:schemeClr val="bg2"/>
              </a:solidFill>
            </a:endParaRPr>
          </a:p>
        </p:txBody>
      </p:sp>
      <p:pic>
        <p:nvPicPr>
          <p:cNvPr id="80899" name="Picture 5" descr="File00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306763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44196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43000"/>
            <a:ext cx="1463675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Text Box 8"/>
          <p:cNvSpPr txBox="1">
            <a:spLocks noChangeArrowheads="1"/>
          </p:cNvSpPr>
          <p:nvPr/>
        </p:nvSpPr>
        <p:spPr bwMode="auto">
          <a:xfrm>
            <a:off x="3471863" y="5181600"/>
            <a:ext cx="110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>
                <a:solidFill>
                  <a:schemeClr val="bg2"/>
                </a:solidFill>
              </a:rPr>
              <a:t>B-DNS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0903" name="Text Box 9"/>
          <p:cNvSpPr txBox="1">
            <a:spLocks noChangeArrowheads="1"/>
          </p:cNvSpPr>
          <p:nvPr/>
        </p:nvSpPr>
        <p:spPr bwMode="auto">
          <a:xfrm>
            <a:off x="1965325" y="5680075"/>
            <a:ext cx="563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>
                <a:solidFill>
                  <a:schemeClr val="bg2"/>
                </a:solidFill>
              </a:rPr>
              <a:t>Minor and major groove (kisárok, nagyárok)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0904" name="Text Box 10"/>
          <p:cNvSpPr txBox="1">
            <a:spLocks noChangeArrowheads="1"/>
          </p:cNvSpPr>
          <p:nvPr/>
        </p:nvSpPr>
        <p:spPr bwMode="auto">
          <a:xfrm>
            <a:off x="179388" y="5229225"/>
            <a:ext cx="110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>
                <a:solidFill>
                  <a:schemeClr val="bg2"/>
                </a:solidFill>
              </a:rPr>
              <a:t>B-DNS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0905" name="Text Box 11"/>
          <p:cNvSpPr txBox="1">
            <a:spLocks noChangeArrowheads="1"/>
          </p:cNvSpPr>
          <p:nvPr/>
        </p:nvSpPr>
        <p:spPr bwMode="auto">
          <a:xfrm>
            <a:off x="1908175" y="5229225"/>
            <a:ext cx="111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</a:rPr>
              <a:t>A</a:t>
            </a:r>
            <a:r>
              <a:rPr lang="hu-HU">
                <a:solidFill>
                  <a:schemeClr val="bg2"/>
                </a:solidFill>
              </a:rPr>
              <a:t>-DNS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0906" name="Text Box 12"/>
          <p:cNvSpPr txBox="1">
            <a:spLocks noChangeArrowheads="1"/>
          </p:cNvSpPr>
          <p:nvPr/>
        </p:nvSpPr>
        <p:spPr bwMode="auto">
          <a:xfrm>
            <a:off x="5076825" y="4797425"/>
            <a:ext cx="1100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>
                <a:solidFill>
                  <a:schemeClr val="bg2"/>
                </a:solidFill>
              </a:rPr>
              <a:t>B-DNS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0907" name="Text Box 13"/>
          <p:cNvSpPr txBox="1">
            <a:spLocks noChangeArrowheads="1"/>
          </p:cNvSpPr>
          <p:nvPr/>
        </p:nvSpPr>
        <p:spPr bwMode="auto">
          <a:xfrm>
            <a:off x="6588125" y="4797425"/>
            <a:ext cx="111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</a:rPr>
              <a:t>A</a:t>
            </a:r>
            <a:r>
              <a:rPr lang="hu-HU">
                <a:solidFill>
                  <a:schemeClr val="bg2"/>
                </a:solidFill>
              </a:rPr>
              <a:t>-DNS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0908" name="Text Box 14"/>
          <p:cNvSpPr txBox="1">
            <a:spLocks noChangeArrowheads="1"/>
          </p:cNvSpPr>
          <p:nvPr/>
        </p:nvSpPr>
        <p:spPr bwMode="auto">
          <a:xfrm>
            <a:off x="7812088" y="4797425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</a:rPr>
              <a:t>Z</a:t>
            </a:r>
            <a:r>
              <a:rPr lang="hu-HU">
                <a:solidFill>
                  <a:schemeClr val="bg2"/>
                </a:solidFill>
              </a:rPr>
              <a:t>-DNS</a:t>
            </a:r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hu-HU" dirty="0">
                <a:solidFill>
                  <a:schemeClr val="bg2"/>
                </a:solidFill>
              </a:rPr>
              <a:t>A- és B-DNS összehasonlítva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6667500" cy="576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3276600" y="990600"/>
            <a:ext cx="2138363" cy="55689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>
                <a:solidFill>
                  <a:schemeClr val="bg2"/>
                </a:solidFill>
              </a:rPr>
              <a:t>A-DNS: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Kompaktabb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Középen üreges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A bázispárok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síkja nem 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párhuzamos</a:t>
            </a:r>
          </a:p>
          <a:p>
            <a:pPr eaLnBrk="1" hangingPunct="1"/>
            <a:endParaRPr lang="hu-HU">
              <a:solidFill>
                <a:schemeClr val="bg2"/>
              </a:solidFill>
            </a:endParaRPr>
          </a:p>
          <a:p>
            <a:pPr eaLnBrk="1" hangingPunct="1"/>
            <a:endParaRPr lang="hu-HU">
              <a:solidFill>
                <a:schemeClr val="bg2"/>
              </a:solidFill>
            </a:endParaRPr>
          </a:p>
          <a:p>
            <a:pPr eaLnBrk="1" hangingPunct="1"/>
            <a:endParaRPr lang="hu-HU">
              <a:solidFill>
                <a:schemeClr val="bg2"/>
              </a:solidFill>
            </a:endParaRP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B-DNS: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Nyitott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(magasabb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nedvesség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tartalom)</a:t>
            </a:r>
          </a:p>
          <a:p>
            <a:pPr eaLnBrk="1" hangingPunct="1"/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>
                <a:solidFill>
                  <a:schemeClr val="bg2"/>
                </a:solidFill>
              </a:rPr>
              <a:t>DNS szerkezet: kovalens kötések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5003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>
                <a:solidFill>
                  <a:schemeClr val="bg2"/>
                </a:solidFill>
              </a:rPr>
              <a:t>Cukorgyűrű – Bázisgyűrű</a:t>
            </a:r>
            <a:endParaRPr lang="en-US">
              <a:solidFill>
                <a:schemeClr val="bg2"/>
              </a:solidFill>
            </a:endParaRPr>
          </a:p>
          <a:p>
            <a:pPr eaLnBrk="1" hangingPunct="1"/>
            <a:r>
              <a:rPr lang="en-US">
                <a:solidFill>
                  <a:schemeClr val="bg2"/>
                </a:solidFill>
              </a:rPr>
              <a:t>Cukor és bázis szubsztituens csoportok</a:t>
            </a:r>
            <a:endParaRPr lang="hu-HU">
              <a:solidFill>
                <a:schemeClr val="bg2"/>
              </a:solidFill>
            </a:endParaRP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Foszfátészter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N-glikozidos: a legkevésbé stabil</a:t>
            </a:r>
            <a:endParaRPr lang="en-US">
              <a:solidFill>
                <a:schemeClr val="bg2"/>
              </a:solidFill>
            </a:endParaRPr>
          </a:p>
        </p:txBody>
      </p:sp>
      <p:pic>
        <p:nvPicPr>
          <p:cNvPr id="82948" name="Picture 4" descr="File0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84538"/>
            <a:ext cx="2979737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5" descr="File0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05038"/>
            <a:ext cx="3587750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0" name="Line 6"/>
          <p:cNvSpPr>
            <a:spLocks noChangeShapeType="1"/>
          </p:cNvSpPr>
          <p:nvPr/>
        </p:nvSpPr>
        <p:spPr bwMode="auto">
          <a:xfrm>
            <a:off x="5724525" y="2924175"/>
            <a:ext cx="5762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82951" name="Line 7"/>
          <p:cNvSpPr>
            <a:spLocks noChangeShapeType="1"/>
          </p:cNvSpPr>
          <p:nvPr/>
        </p:nvSpPr>
        <p:spPr bwMode="auto">
          <a:xfrm rot="5400000">
            <a:off x="5796757" y="3429794"/>
            <a:ext cx="5762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82952" name="Line 8"/>
          <p:cNvSpPr>
            <a:spLocks noChangeShapeType="1"/>
          </p:cNvSpPr>
          <p:nvPr/>
        </p:nvSpPr>
        <p:spPr bwMode="auto">
          <a:xfrm rot="10800000">
            <a:off x="3203575" y="3500438"/>
            <a:ext cx="5762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82953" name="Line 9"/>
          <p:cNvSpPr>
            <a:spLocks noChangeShapeType="1"/>
          </p:cNvSpPr>
          <p:nvPr/>
        </p:nvSpPr>
        <p:spPr bwMode="auto">
          <a:xfrm rot="5400000">
            <a:off x="6012657" y="3645694"/>
            <a:ext cx="5762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82954" name="Line 10"/>
          <p:cNvSpPr>
            <a:spLocks noChangeShapeType="1"/>
          </p:cNvSpPr>
          <p:nvPr/>
        </p:nvSpPr>
        <p:spPr bwMode="auto">
          <a:xfrm rot="5400000">
            <a:off x="1259682" y="4077494"/>
            <a:ext cx="5762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82955" name="Line 11"/>
          <p:cNvSpPr>
            <a:spLocks noChangeShapeType="1"/>
          </p:cNvSpPr>
          <p:nvPr/>
        </p:nvSpPr>
        <p:spPr bwMode="auto">
          <a:xfrm rot="5400000">
            <a:off x="1762919" y="4004469"/>
            <a:ext cx="5762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>
                <a:solidFill>
                  <a:schemeClr val="bg2"/>
                </a:solidFill>
              </a:rPr>
              <a:t>DNS szerkezet: nem-kovalens kölcsönhatások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0" y="1828800"/>
            <a:ext cx="628550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>
                <a:solidFill>
                  <a:schemeClr val="bg2"/>
                </a:solidFill>
              </a:rPr>
              <a:t>H-hidak: bázispárosodás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Van der Waals (hidrofób kölcsönhatás): átlapolás 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(aromás gyûrûk – pí-elektronok)</a:t>
            </a:r>
            <a:endParaRPr lang="en-US">
              <a:solidFill>
                <a:schemeClr val="bg2"/>
              </a:solidFill>
            </a:endParaRPr>
          </a:p>
        </p:txBody>
      </p:sp>
      <p:pic>
        <p:nvPicPr>
          <p:cNvPr id="83972" name="Picture 7" descr="C:\BEA\BME\2008Tavasz\2008\File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143000"/>
            <a:ext cx="1884363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8" descr="C:\BEA\BME\2008Tavasz\2008\File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2751138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9" descr="C:\BEA\BME\2008Tavasz\2008\File00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00400"/>
            <a:ext cx="3665538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5" name="Text Box 10"/>
          <p:cNvSpPr txBox="1">
            <a:spLocks noChangeArrowheads="1"/>
          </p:cNvSpPr>
          <p:nvPr/>
        </p:nvSpPr>
        <p:spPr bwMode="auto">
          <a:xfrm>
            <a:off x="3870325" y="5829300"/>
            <a:ext cx="46037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sz="1800">
                <a:solidFill>
                  <a:schemeClr val="bg2"/>
                </a:solidFill>
              </a:rPr>
              <a:t>Hipokromaticitás: az átlapolás miatt a </a:t>
            </a:r>
          </a:p>
          <a:p>
            <a:pPr eaLnBrk="1" hangingPunct="1"/>
            <a:r>
              <a:rPr lang="hu-HU" sz="1800">
                <a:solidFill>
                  <a:schemeClr val="bg2"/>
                </a:solidFill>
              </a:rPr>
              <a:t>kettõsszálú DNS-beli bázisok elnyelése csökken</a:t>
            </a:r>
          </a:p>
          <a:p>
            <a:pPr eaLnBrk="1" hangingPunct="1"/>
            <a:r>
              <a:rPr lang="hu-HU" sz="1800">
                <a:solidFill>
                  <a:schemeClr val="bg2"/>
                </a:solidFill>
              </a:rPr>
              <a:t>Felhasználás: olvadási hõmérséklet</a:t>
            </a:r>
            <a:endParaRPr lang="en-US" sz="180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200">
                <a:solidFill>
                  <a:schemeClr val="bg2"/>
                </a:solidFill>
              </a:rPr>
              <a:t>DNS szerkezetvizsgálati módszerek</a:t>
            </a:r>
            <a:endParaRPr lang="en-US" sz="3200">
              <a:solidFill>
                <a:schemeClr val="bg2"/>
              </a:solidFill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328613" y="1876425"/>
            <a:ext cx="882324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>
                <a:solidFill>
                  <a:schemeClr val="bg2"/>
                </a:solidFill>
              </a:rPr>
              <a:t>Spektroszkópiák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UV : 260 nm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Fluoreszcencia: extinkciós max: 260 nm, emissziós max 300 nm felett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Optikai aktivitás: CD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NMR: magmágneses rezonancia 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517525" y="4460875"/>
            <a:ext cx="243291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>
                <a:solidFill>
                  <a:schemeClr val="bg2"/>
                </a:solidFill>
              </a:rPr>
              <a:t>Viszkozitás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Ultracentrifugálás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Röntgendiffrakció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Kromatográfiák</a:t>
            </a:r>
            <a:endParaRPr lang="en-US">
              <a:solidFill>
                <a:schemeClr val="bg2"/>
              </a:solidFill>
            </a:endParaRPr>
          </a:p>
        </p:txBody>
      </p:sp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14800"/>
            <a:ext cx="1897063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5699125" y="4232275"/>
            <a:ext cx="26709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</a:rPr>
              <a:t>Rosalind </a:t>
            </a:r>
            <a:r>
              <a:rPr lang="en-US" b="1">
                <a:solidFill>
                  <a:schemeClr val="bg2"/>
                </a:solidFill>
              </a:rPr>
              <a:t>Franklin</a:t>
            </a:r>
            <a:r>
              <a:rPr lang="en-US">
                <a:solidFill>
                  <a:schemeClr val="bg2"/>
                </a:solidFill>
              </a:rPr>
              <a:t>, </a:t>
            </a:r>
            <a:endParaRPr lang="hu-HU">
              <a:solidFill>
                <a:schemeClr val="bg2"/>
              </a:solidFill>
            </a:endParaRPr>
          </a:p>
          <a:p>
            <a:pPr eaLnBrk="1" hangingPunct="1"/>
            <a:r>
              <a:rPr lang="en-US">
                <a:solidFill>
                  <a:schemeClr val="bg2"/>
                </a:solidFill>
              </a:rPr>
              <a:t>Maurice </a:t>
            </a:r>
            <a:r>
              <a:rPr lang="en-US" b="1">
                <a:solidFill>
                  <a:schemeClr val="bg2"/>
                </a:solidFill>
              </a:rPr>
              <a:t>Wilkins</a:t>
            </a:r>
            <a:r>
              <a:rPr lang="en-US">
                <a:solidFill>
                  <a:schemeClr val="bg2"/>
                </a:solidFill>
              </a:rPr>
              <a:t> </a:t>
            </a:r>
            <a:endParaRPr lang="hu-HU">
              <a:solidFill>
                <a:schemeClr val="bg2"/>
              </a:solidFill>
            </a:endParaRPr>
          </a:p>
          <a:p>
            <a:pPr eaLnBrk="1" hangingPunct="1"/>
            <a:r>
              <a:rPr lang="en-US">
                <a:solidFill>
                  <a:schemeClr val="bg2"/>
                </a:solidFill>
              </a:rPr>
              <a:t>1950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hu-HU" sz="2800" b="1">
                <a:solidFill>
                  <a:schemeClr val="bg2"/>
                </a:solidFill>
              </a:rPr>
              <a:t>DNS: Watson-Crick. DE inkább: Franklin-Wilkinson</a:t>
            </a:r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14600"/>
            <a:ext cx="28194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400"/>
            <a:ext cx="1897063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Rectangle 6"/>
          <p:cNvSpPr>
            <a:spLocks noChangeArrowheads="1"/>
          </p:cNvSpPr>
          <p:nvPr/>
        </p:nvSpPr>
        <p:spPr bwMode="auto">
          <a:xfrm>
            <a:off x="-2974975" y="-26946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6022" name="Rectangle 20"/>
          <p:cNvSpPr>
            <a:spLocks noChangeArrowheads="1"/>
          </p:cNvSpPr>
          <p:nvPr/>
        </p:nvSpPr>
        <p:spPr bwMode="auto">
          <a:xfrm>
            <a:off x="-2974975" y="31478538"/>
            <a:ext cx="42862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/>
              <a:t/>
            </a:r>
            <a:br>
              <a:rPr lang="en-GB"/>
            </a:br>
            <a:r>
              <a:rPr lang="en-GB">
                <a:hlinkClick r:id="rId4"/>
              </a:rPr>
              <a:t>VISSZA</a:t>
            </a:r>
            <a:endParaRPr lang="en-GB"/>
          </a:p>
        </p:txBody>
      </p:sp>
      <p:sp>
        <p:nvSpPr>
          <p:cNvPr id="86023" name="Rectangle 23"/>
          <p:cNvSpPr>
            <a:spLocks noChangeArrowheads="1"/>
          </p:cNvSpPr>
          <p:nvPr/>
        </p:nvSpPr>
        <p:spPr bwMode="auto">
          <a:xfrm>
            <a:off x="-2974975" y="31886525"/>
            <a:ext cx="91440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/>
              <a:t/>
            </a:r>
            <a:br>
              <a:rPr lang="en-GB"/>
            </a:br>
            <a:r>
              <a:rPr lang="en-GB"/>
              <a:t>  </a:t>
            </a:r>
            <a:br>
              <a:rPr lang="en-GB"/>
            </a:br>
            <a:r>
              <a:rPr lang="en-GB"/>
              <a:t>  </a:t>
            </a:r>
            <a:br>
              <a:rPr lang="en-GB"/>
            </a:br>
            <a:r>
              <a:rPr lang="en-GB"/>
              <a:t>  </a:t>
            </a:r>
            <a:br>
              <a:rPr lang="en-GB"/>
            </a:br>
            <a:endParaRPr lang="en-GB"/>
          </a:p>
        </p:txBody>
      </p:sp>
      <p:pic>
        <p:nvPicPr>
          <p:cNvPr id="86024" name="Picture 24" descr="DH_N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50875"/>
            <a:ext cx="1714500" cy="620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5" name="Rectangle 25"/>
          <p:cNvSpPr>
            <a:spLocks noChangeArrowheads="1"/>
          </p:cNvSpPr>
          <p:nvPr/>
        </p:nvSpPr>
        <p:spPr bwMode="auto">
          <a:xfrm>
            <a:off x="2054225" y="4933950"/>
            <a:ext cx="50355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sz="1600">
                <a:solidFill>
                  <a:schemeClr val="bg2"/>
                </a:solidFill>
              </a:rPr>
              <a:t>We wish to suggest a structure for the salt of deoxyribose</a:t>
            </a:r>
            <a:r>
              <a:rPr lang="en-GB">
                <a:solidFill>
                  <a:schemeClr val="bg2"/>
                </a:solidFill>
              </a:rPr>
              <a:t> </a:t>
            </a:r>
            <a:endParaRPr lang="hu-HU">
              <a:solidFill>
                <a:schemeClr val="bg2"/>
              </a:solidFill>
            </a:endParaRPr>
          </a:p>
          <a:p>
            <a:pPr eaLnBrk="1" hangingPunct="1"/>
            <a:r>
              <a:rPr lang="en-GB" sz="1600">
                <a:solidFill>
                  <a:schemeClr val="bg2"/>
                </a:solidFill>
              </a:rPr>
              <a:t>nucleic acid (D.N.A.). This structure has novel features </a:t>
            </a:r>
            <a:endParaRPr lang="hu-HU" sz="1600">
              <a:solidFill>
                <a:schemeClr val="bg2"/>
              </a:solidFill>
            </a:endParaRPr>
          </a:p>
          <a:p>
            <a:pPr eaLnBrk="1" hangingPunct="1"/>
            <a:r>
              <a:rPr lang="en-GB" sz="1600">
                <a:solidFill>
                  <a:schemeClr val="bg2"/>
                </a:solidFill>
              </a:rPr>
              <a:t>which are of considerable biological interest.</a:t>
            </a:r>
            <a:r>
              <a:rPr lang="hu-HU" sz="1600">
                <a:solidFill>
                  <a:schemeClr val="bg2"/>
                </a:solidFill>
              </a:rPr>
              <a:t>  ....</a:t>
            </a:r>
          </a:p>
          <a:p>
            <a:pPr eaLnBrk="1" hangingPunct="1"/>
            <a:r>
              <a:rPr lang="hu-HU" sz="1600">
                <a:solidFill>
                  <a:schemeClr val="bg2"/>
                </a:solidFill>
              </a:rPr>
              <a:t>It has not escaped our attention that the specific pairing we </a:t>
            </a:r>
          </a:p>
          <a:p>
            <a:pPr eaLnBrk="1" hangingPunct="1"/>
            <a:r>
              <a:rPr lang="hu-HU" sz="1600">
                <a:solidFill>
                  <a:schemeClr val="bg2"/>
                </a:solidFill>
              </a:rPr>
              <a:t>postulated immediately suggests a possible </a:t>
            </a:r>
          </a:p>
          <a:p>
            <a:pPr eaLnBrk="1" hangingPunct="1"/>
            <a:r>
              <a:rPr lang="hu-HU" sz="1600">
                <a:solidFill>
                  <a:schemeClr val="bg2"/>
                </a:solidFill>
              </a:rPr>
              <a:t>copying mechanism for the genetic material </a:t>
            </a:r>
          </a:p>
          <a:p>
            <a:pPr eaLnBrk="1" hangingPunct="1"/>
            <a:r>
              <a:rPr lang="hu-HU" sz="1600">
                <a:solidFill>
                  <a:schemeClr val="bg2"/>
                </a:solidFill>
              </a:rPr>
              <a:t>(cf Meselsohn and Stahl, 1958)</a:t>
            </a:r>
            <a:endParaRPr lang="en-US" sz="1600">
              <a:solidFill>
                <a:schemeClr val="bg2"/>
              </a:solidFill>
            </a:endParaRPr>
          </a:p>
        </p:txBody>
      </p:sp>
      <p:sp>
        <p:nvSpPr>
          <p:cNvPr id="86026" name="Rectangle 27"/>
          <p:cNvSpPr>
            <a:spLocks noChangeArrowheads="1"/>
          </p:cNvSpPr>
          <p:nvPr/>
        </p:nvSpPr>
        <p:spPr bwMode="auto">
          <a:xfrm>
            <a:off x="4267200" y="1053316"/>
            <a:ext cx="32353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800" b="1" dirty="0" err="1">
                <a:solidFill>
                  <a:schemeClr val="bg2"/>
                </a:solidFill>
              </a:rPr>
              <a:t>Nature</a:t>
            </a:r>
            <a:r>
              <a:rPr lang="hu-HU" sz="1800" b="1" dirty="0">
                <a:solidFill>
                  <a:schemeClr val="bg2"/>
                </a:solidFill>
              </a:rPr>
              <a:t> </a:t>
            </a:r>
            <a:r>
              <a:rPr lang="en-GB" sz="1800" b="1" dirty="0">
                <a:solidFill>
                  <a:schemeClr val="bg2"/>
                </a:solidFill>
              </a:rPr>
              <a:t>2 April 1953 </a:t>
            </a:r>
            <a:br>
              <a:rPr lang="en-GB" sz="1800" b="1" dirty="0">
                <a:solidFill>
                  <a:schemeClr val="bg2"/>
                </a:solidFill>
              </a:rPr>
            </a:br>
            <a:r>
              <a:rPr lang="en-GB" sz="1800" b="1" dirty="0">
                <a:solidFill>
                  <a:schemeClr val="bg2"/>
                </a:solidFill>
              </a:rPr>
              <a:t>MOLECULAR STRUCTURE OF NUCLEIC ACIDS </a:t>
            </a:r>
            <a:r>
              <a:rPr lang="hu-HU" sz="1800" b="1" dirty="0">
                <a:solidFill>
                  <a:schemeClr val="bg2"/>
                </a:solidFill>
              </a:rPr>
              <a:t>:</a:t>
            </a:r>
            <a:r>
              <a:rPr lang="en-GB" sz="1800" b="1" dirty="0">
                <a:solidFill>
                  <a:schemeClr val="bg2"/>
                </a:solidFill>
              </a:rPr>
              <a:t>A Structure for </a:t>
            </a:r>
            <a:r>
              <a:rPr lang="en-GB" sz="1800" b="1" dirty="0" err="1">
                <a:solidFill>
                  <a:schemeClr val="bg2"/>
                </a:solidFill>
              </a:rPr>
              <a:t>Deoxyribose</a:t>
            </a:r>
            <a:r>
              <a:rPr lang="en-GB" sz="1800" b="1" dirty="0">
                <a:solidFill>
                  <a:schemeClr val="bg2"/>
                </a:solidFill>
              </a:rPr>
              <a:t> </a:t>
            </a:r>
            <a:r>
              <a:rPr lang="hu-HU" sz="1800" b="1" dirty="0">
                <a:solidFill>
                  <a:schemeClr val="bg2"/>
                </a:solidFill>
              </a:rPr>
              <a:t> </a:t>
            </a:r>
            <a:r>
              <a:rPr lang="en-GB" sz="1800" b="1" dirty="0">
                <a:solidFill>
                  <a:schemeClr val="bg2"/>
                </a:solidFill>
              </a:rPr>
              <a:t>Nucleic Acid</a:t>
            </a:r>
          </a:p>
        </p:txBody>
      </p:sp>
      <p:sp>
        <p:nvSpPr>
          <p:cNvPr id="86027" name="Text Box 28"/>
          <p:cNvSpPr txBox="1">
            <a:spLocks noChangeArrowheads="1"/>
          </p:cNvSpPr>
          <p:nvPr/>
        </p:nvSpPr>
        <p:spPr bwMode="auto">
          <a:xfrm>
            <a:off x="136525" y="2936875"/>
            <a:ext cx="148149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>
                <a:solidFill>
                  <a:schemeClr val="bg2"/>
                </a:solidFill>
              </a:rPr>
              <a:t>Kísérletes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eredmény: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Rosalind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Franklin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6028" name="Text Box 29"/>
          <p:cNvSpPr txBox="1">
            <a:spLocks noChangeArrowheads="1"/>
          </p:cNvSpPr>
          <p:nvPr/>
        </p:nvSpPr>
        <p:spPr bwMode="auto">
          <a:xfrm>
            <a:off x="2590800" y="3429000"/>
            <a:ext cx="14328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>
                <a:solidFill>
                  <a:schemeClr val="bg2"/>
                </a:solidFill>
              </a:rPr>
              <a:t>Merész</a:t>
            </a:r>
          </a:p>
          <a:p>
            <a:pPr eaLnBrk="1" hangingPunct="1"/>
            <a:r>
              <a:rPr lang="en-US">
                <a:solidFill>
                  <a:schemeClr val="bg2"/>
                </a:solidFill>
              </a:rPr>
              <a:t>h</a:t>
            </a:r>
            <a:r>
              <a:rPr lang="hu-HU">
                <a:solidFill>
                  <a:schemeClr val="bg2"/>
                </a:solidFill>
              </a:rPr>
              <a:t>ipotézis: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Watson és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Crick</a:t>
            </a:r>
            <a:endParaRPr lang="en-US">
              <a:solidFill>
                <a:schemeClr val="bg2"/>
              </a:solidFill>
            </a:endParaRPr>
          </a:p>
        </p:txBody>
      </p:sp>
      <p:pic>
        <p:nvPicPr>
          <p:cNvPr id="86029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15462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1981200" y="0"/>
            <a:ext cx="45031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b="1">
                <a:solidFill>
                  <a:schemeClr val="bg2"/>
                </a:solidFill>
              </a:rPr>
              <a:t>Miért fontos a DNS hibajavítás? </a:t>
            </a:r>
          </a:p>
          <a:p>
            <a:pPr eaLnBrk="1" hangingPunct="1"/>
            <a:r>
              <a:rPr lang="hu-HU" b="1">
                <a:solidFill>
                  <a:schemeClr val="bg2"/>
                </a:solidFill>
              </a:rPr>
              <a:t>Hogyan fordulnak elõ a hibák?</a:t>
            </a:r>
            <a:endParaRPr lang="en-US" b="1">
              <a:solidFill>
                <a:schemeClr val="bg2"/>
              </a:solidFill>
            </a:endParaRPr>
          </a:p>
        </p:txBody>
      </p:sp>
      <p:grpSp>
        <p:nvGrpSpPr>
          <p:cNvPr id="87043" name="Group 6"/>
          <p:cNvGrpSpPr>
            <a:grpSpLocks/>
          </p:cNvGrpSpPr>
          <p:nvPr/>
        </p:nvGrpSpPr>
        <p:grpSpPr bwMode="auto">
          <a:xfrm>
            <a:off x="685800" y="4114800"/>
            <a:ext cx="7158038" cy="1863725"/>
            <a:chOff x="470" y="1034"/>
            <a:chExt cx="4509" cy="1174"/>
          </a:xfrm>
        </p:grpSpPr>
        <p:sp>
          <p:nvSpPr>
            <p:cNvPr id="87049" name="Text Box 3"/>
            <p:cNvSpPr txBox="1">
              <a:spLocks noChangeArrowheads="1"/>
            </p:cNvSpPr>
            <p:nvPr/>
          </p:nvSpPr>
          <p:spPr bwMode="auto">
            <a:xfrm>
              <a:off x="470" y="1034"/>
              <a:ext cx="450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hu-HU" b="1">
                  <a:solidFill>
                    <a:schemeClr val="bg2"/>
                  </a:solidFill>
                </a:rPr>
                <a:t>DNS inherens kémiai reaktivitása (v.ö. ősi RNS világ)</a:t>
              </a:r>
            </a:p>
            <a:p>
              <a:pPr eaLnBrk="1" hangingPunct="1"/>
              <a:r>
                <a:rPr lang="hu-HU" b="1">
                  <a:solidFill>
                    <a:schemeClr val="bg2"/>
                  </a:solidFill>
                </a:rPr>
                <a:t>	főleg a bázisok, ill. az N-glükozidos kötés</a:t>
              </a:r>
              <a:endParaRPr lang="en-US" b="1">
                <a:solidFill>
                  <a:schemeClr val="bg2"/>
                </a:solidFill>
              </a:endParaRPr>
            </a:p>
          </p:txBody>
        </p:sp>
        <p:sp>
          <p:nvSpPr>
            <p:cNvPr id="87051" name="Text Box 5"/>
            <p:cNvSpPr txBox="1">
              <a:spLocks noChangeArrowheads="1"/>
            </p:cNvSpPr>
            <p:nvPr/>
          </p:nvSpPr>
          <p:spPr bwMode="auto">
            <a:xfrm>
              <a:off x="1584" y="1920"/>
              <a:ext cx="271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hu-HU" b="1">
                  <a:solidFill>
                    <a:schemeClr val="bg2"/>
                  </a:solidFill>
                </a:rPr>
                <a:t>Spontán károsodási folyamatok</a:t>
              </a:r>
              <a:endParaRPr lang="en-US" b="1">
                <a:solidFill>
                  <a:schemeClr val="bg2"/>
                </a:solidFill>
              </a:endParaRPr>
            </a:p>
          </p:txBody>
        </p:sp>
      </p:grpSp>
      <p:sp>
        <p:nvSpPr>
          <p:cNvPr id="87044" name="Text Box 7"/>
          <p:cNvSpPr txBox="1">
            <a:spLocks noChangeArrowheads="1"/>
          </p:cNvSpPr>
          <p:nvPr/>
        </p:nvSpPr>
        <p:spPr bwMode="auto">
          <a:xfrm>
            <a:off x="2667000" y="990600"/>
            <a:ext cx="323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b="1">
                <a:solidFill>
                  <a:schemeClr val="bg2"/>
                </a:solidFill>
              </a:rPr>
              <a:t>DNS polimerázok hibái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87045" name="Line 8"/>
          <p:cNvSpPr>
            <a:spLocks noChangeShapeType="1"/>
          </p:cNvSpPr>
          <p:nvPr/>
        </p:nvSpPr>
        <p:spPr bwMode="auto">
          <a:xfrm>
            <a:off x="3962400" y="1447800"/>
            <a:ext cx="0" cy="533400"/>
          </a:xfrm>
          <a:prstGeom prst="line">
            <a:avLst/>
          </a:prstGeom>
          <a:noFill/>
          <a:ln w="34925">
            <a:solidFill>
              <a:srgbClr val="C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87046" name="Text Box 9"/>
          <p:cNvSpPr txBox="1">
            <a:spLocks noChangeArrowheads="1"/>
          </p:cNvSpPr>
          <p:nvPr/>
        </p:nvSpPr>
        <p:spPr bwMode="auto">
          <a:xfrm>
            <a:off x="-11113" y="1981200"/>
            <a:ext cx="924169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b="1">
                <a:solidFill>
                  <a:schemeClr val="bg2"/>
                </a:solidFill>
              </a:rPr>
              <a:t>helytelen bázis beépítés (misincorporation) (jó/rossz pár : csak 10 kJ)</a:t>
            </a:r>
          </a:p>
          <a:p>
            <a:pPr eaLnBrk="1" hangingPunct="1"/>
            <a:r>
              <a:rPr lang="hu-HU" b="1">
                <a:solidFill>
                  <a:schemeClr val="bg2"/>
                </a:solidFill>
              </a:rPr>
              <a:t>	- azonnali visszaolvasó javítás (proofreading)</a:t>
            </a:r>
          </a:p>
          <a:p>
            <a:pPr eaLnBrk="1" hangingPunct="1"/>
            <a:r>
              <a:rPr lang="hu-HU" b="1">
                <a:solidFill>
                  <a:schemeClr val="bg2"/>
                </a:solidFill>
              </a:rPr>
              <a:t>	- SSB fehérjék 1 hiba/10,000,000</a:t>
            </a:r>
          </a:p>
          <a:p>
            <a:pPr eaLnBrk="1" hangingPunct="1"/>
            <a:r>
              <a:rPr lang="hu-HU" b="1">
                <a:solidFill>
                  <a:schemeClr val="bg2"/>
                </a:solidFill>
              </a:rPr>
              <a:t>	- replikáció utáni hamis pár javítás: </a:t>
            </a:r>
            <a:r>
              <a:rPr lang="en-US" u="sng">
                <a:solidFill>
                  <a:schemeClr val="bg2"/>
                </a:solidFill>
              </a:rPr>
              <a:t>1/10</a:t>
            </a:r>
            <a:r>
              <a:rPr lang="en-US" u="sng" baseline="30000">
                <a:solidFill>
                  <a:schemeClr val="bg2"/>
                </a:solidFill>
              </a:rPr>
              <a:t>10</a:t>
            </a:r>
            <a:endParaRPr lang="hu-HU" b="1">
              <a:solidFill>
                <a:schemeClr val="bg2"/>
              </a:solidFill>
            </a:endParaRPr>
          </a:p>
          <a:p>
            <a:pPr eaLnBrk="1" hangingPunct="1"/>
            <a:r>
              <a:rPr lang="hu-HU" b="1">
                <a:solidFill>
                  <a:schemeClr val="bg2"/>
                </a:solidFill>
              </a:rPr>
              <a:t>	- nukleotid szintek helyes aránya: nukleotid metabolizmus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87047" name="Text Box 10"/>
          <p:cNvSpPr txBox="1">
            <a:spLocks noChangeArrowheads="1"/>
          </p:cNvSpPr>
          <p:nvPr/>
        </p:nvSpPr>
        <p:spPr bwMode="auto">
          <a:xfrm>
            <a:off x="1981200" y="6096000"/>
            <a:ext cx="4348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b="1">
                <a:solidFill>
                  <a:schemeClr val="bg2"/>
                </a:solidFill>
              </a:rPr>
              <a:t>Öregedés – Tumorok - Sejthalál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87048" name="Text Box 12"/>
          <p:cNvSpPr txBox="1">
            <a:spLocks noChangeArrowheads="1"/>
          </p:cNvSpPr>
          <p:nvPr/>
        </p:nvSpPr>
        <p:spPr bwMode="auto">
          <a:xfrm>
            <a:off x="60325" y="727075"/>
            <a:ext cx="25210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b="1">
                <a:solidFill>
                  <a:schemeClr val="bg2"/>
                </a:solidFill>
              </a:rPr>
              <a:t>Paradoxon:</a:t>
            </a:r>
          </a:p>
          <a:p>
            <a:pPr eaLnBrk="1" hangingPunct="1"/>
            <a:r>
              <a:rPr lang="hu-HU" b="1">
                <a:solidFill>
                  <a:schemeClr val="bg2"/>
                </a:solidFill>
              </a:rPr>
              <a:t>Stabil info tárolás</a:t>
            </a:r>
          </a:p>
          <a:p>
            <a:pPr eaLnBrk="1" hangingPunct="1"/>
            <a:r>
              <a:rPr lang="hu-HU" b="1">
                <a:solidFill>
                  <a:schemeClr val="bg2"/>
                </a:solidFill>
              </a:rPr>
              <a:t>Instabil memória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3981450" y="4987925"/>
            <a:ext cx="0" cy="533400"/>
          </a:xfrm>
          <a:prstGeom prst="line">
            <a:avLst/>
          </a:prstGeom>
          <a:noFill/>
          <a:ln w="34925">
            <a:solidFill>
              <a:srgbClr val="C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323528" y="476672"/>
            <a:ext cx="8458200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chemeClr val="bg2"/>
                </a:solidFill>
              </a:rPr>
              <a:t>DN</a:t>
            </a:r>
            <a:r>
              <a:rPr lang="hu-HU" sz="3200" b="1" dirty="0">
                <a:solidFill>
                  <a:schemeClr val="bg2"/>
                </a:solidFill>
              </a:rPr>
              <a:t>S hibajavítás </a:t>
            </a:r>
          </a:p>
          <a:p>
            <a:pPr eaLnBrk="1" hangingPunct="1"/>
            <a:endParaRPr lang="hu-HU" sz="3200" b="1" dirty="0">
              <a:solidFill>
                <a:schemeClr val="bg2"/>
              </a:solidFill>
            </a:endParaRPr>
          </a:p>
          <a:p>
            <a:pPr eaLnBrk="1" hangingPunct="1"/>
            <a:r>
              <a:rPr lang="hu-HU" sz="3200" b="1" dirty="0">
                <a:solidFill>
                  <a:schemeClr val="bg2"/>
                </a:solidFill>
              </a:rPr>
              <a:t>Szerkezeti biológia, </a:t>
            </a:r>
            <a:r>
              <a:rPr lang="hu-HU" sz="3200" b="1" dirty="0" err="1">
                <a:solidFill>
                  <a:schemeClr val="bg2"/>
                </a:solidFill>
              </a:rPr>
              <a:t>enzimatikus</a:t>
            </a:r>
            <a:r>
              <a:rPr lang="hu-HU" sz="3200" b="1" dirty="0">
                <a:solidFill>
                  <a:schemeClr val="bg2"/>
                </a:solidFill>
              </a:rPr>
              <a:t> mechanizmusok</a:t>
            </a:r>
          </a:p>
          <a:p>
            <a:pPr eaLnBrk="1" hangingPunct="1"/>
            <a:endParaRPr lang="hu-HU" sz="3200" b="1" dirty="0">
              <a:solidFill>
                <a:schemeClr val="bg2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hu-HU" sz="3200" b="1" dirty="0">
                <a:solidFill>
                  <a:schemeClr val="bg2"/>
                </a:solidFill>
              </a:rPr>
              <a:t>DNS szerkezet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hu-HU" sz="3200" b="1" dirty="0">
                <a:solidFill>
                  <a:schemeClr val="bg2"/>
                </a:solidFill>
              </a:rPr>
              <a:t>DNS károsodások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hu-HU" sz="3200" b="1" dirty="0">
                <a:solidFill>
                  <a:schemeClr val="bg2"/>
                </a:solidFill>
              </a:rPr>
              <a:t>Javítási mechanizmusok / Szerkezeti biológia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hu-HU" sz="3200" b="1" dirty="0">
                <a:solidFill>
                  <a:schemeClr val="bg2"/>
                </a:solidFill>
              </a:rPr>
              <a:t>Evolúció</a:t>
            </a:r>
          </a:p>
          <a:p>
            <a:pPr eaLnBrk="1" hangingPunct="1"/>
            <a:endParaRPr lang="en-US" sz="1800" u="sng" dirty="0">
              <a:solidFill>
                <a:schemeClr val="bg2"/>
              </a:solidFill>
            </a:endParaRPr>
          </a:p>
          <a:p>
            <a:pPr eaLnBrk="1" hangingPunct="1"/>
            <a:endParaRPr lang="en-US" dirty="0">
              <a:solidFill>
                <a:schemeClr val="bg2"/>
              </a:solidFill>
            </a:endParaRPr>
          </a:p>
          <a:p>
            <a:pPr eaLnBrk="1" hangingPunct="1"/>
            <a:endParaRPr lang="en-US" dirty="0">
              <a:solidFill>
                <a:schemeClr val="bg2"/>
              </a:solidFill>
            </a:endParaRPr>
          </a:p>
          <a:p>
            <a:pPr eaLnBrk="1" hangingPunct="1"/>
            <a:endParaRPr lang="en-US" dirty="0">
              <a:solidFill>
                <a:schemeClr val="bg2"/>
              </a:solidFill>
            </a:endParaRP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026"/>
          <p:cNvSpPr txBox="1">
            <a:spLocks noChangeArrowheads="1"/>
          </p:cNvSpPr>
          <p:nvPr/>
        </p:nvSpPr>
        <p:spPr bwMode="auto">
          <a:xfrm>
            <a:off x="1355725" y="574675"/>
            <a:ext cx="6573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b="1">
                <a:solidFill>
                  <a:schemeClr val="bg2"/>
                </a:solidFill>
              </a:rPr>
              <a:t>Karcinogenezis – oxidációs defektusok - öregedés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88067" name="Text Box 1027"/>
          <p:cNvSpPr txBox="1">
            <a:spLocks noChangeArrowheads="1"/>
          </p:cNvSpPr>
          <p:nvPr/>
        </p:nvSpPr>
        <p:spPr bwMode="auto">
          <a:xfrm>
            <a:off x="746125" y="1565275"/>
            <a:ext cx="833984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b="1">
                <a:solidFill>
                  <a:schemeClr val="bg2"/>
                </a:solidFill>
              </a:rPr>
              <a:t>Felgyülemlő DNS-hibák: oxidált bázisok, pl 8-oxo-guanin</a:t>
            </a:r>
          </a:p>
          <a:p>
            <a:pPr eaLnBrk="1" hangingPunct="1"/>
            <a:r>
              <a:rPr lang="hu-HU" b="1">
                <a:solidFill>
                  <a:schemeClr val="bg2"/>
                </a:solidFill>
              </a:rPr>
              <a:t>		mitokondriális DNS-ben 100x gyakoribb</a:t>
            </a:r>
          </a:p>
          <a:p>
            <a:pPr eaLnBrk="1" hangingPunct="1"/>
            <a:r>
              <a:rPr lang="hu-HU" b="1">
                <a:solidFill>
                  <a:schemeClr val="bg2"/>
                </a:solidFill>
              </a:rPr>
              <a:t>		(terminális oxidáció – oxigén sejtméreg, </a:t>
            </a:r>
          </a:p>
          <a:p>
            <a:pPr eaLnBrk="1" hangingPunct="1"/>
            <a:r>
              <a:rPr lang="hu-HU" b="1">
                <a:solidFill>
                  <a:schemeClr val="bg2"/>
                </a:solidFill>
              </a:rPr>
              <a:t>			anyagcsere-intenzitás-függő élethossz)</a:t>
            </a:r>
          </a:p>
          <a:p>
            <a:pPr eaLnBrk="1" hangingPunct="1"/>
            <a:endParaRPr lang="hu-HU" b="1">
              <a:solidFill>
                <a:schemeClr val="bg2"/>
              </a:solidFill>
            </a:endParaRPr>
          </a:p>
          <a:p>
            <a:pPr eaLnBrk="1" hangingPunct="1"/>
            <a:r>
              <a:rPr lang="hu-HU" b="1">
                <a:solidFill>
                  <a:schemeClr val="bg2"/>
                </a:solidFill>
              </a:rPr>
              <a:t>A DNS javító rendszerek génjeinek hibái szintén gyarapodnak</a:t>
            </a:r>
          </a:p>
          <a:p>
            <a:pPr eaLnBrk="1" hangingPunct="1"/>
            <a:r>
              <a:rPr lang="hu-HU" b="1">
                <a:solidFill>
                  <a:schemeClr val="bg2"/>
                </a:solidFill>
              </a:rPr>
              <a:t>	a javítás kevésbé hatékony </a:t>
            </a:r>
            <a:r>
              <a:rPr lang="hu-HU" b="1">
                <a:solidFill>
                  <a:schemeClr val="bg2"/>
                </a:solidFill>
                <a:sym typeface="Wingdings" panose="05000000000000000000" pitchFamily="2" charset="2"/>
              </a:rPr>
              <a:t> karcinogenezis</a:t>
            </a:r>
            <a:r>
              <a:rPr lang="hu-HU">
                <a:solidFill>
                  <a:schemeClr val="bg2"/>
                </a:solidFill>
              </a:rPr>
              <a:t> </a:t>
            </a:r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1573060" y="228600"/>
            <a:ext cx="57438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hu-HU" b="1">
                <a:solidFill>
                  <a:schemeClr val="bg2"/>
                </a:solidFill>
              </a:rPr>
              <a:t>DNS-javító mechanizmusok defektusaihoz</a:t>
            </a:r>
          </a:p>
          <a:p>
            <a:pPr algn="ctr" eaLnBrk="1" hangingPunct="1"/>
            <a:r>
              <a:rPr lang="hu-HU" b="1">
                <a:solidFill>
                  <a:schemeClr val="bg2"/>
                </a:solidFill>
              </a:rPr>
              <a:t>kötődő betegségek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152400" y="1371600"/>
            <a:ext cx="887294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>
                <a:solidFill>
                  <a:schemeClr val="bg2"/>
                </a:solidFill>
              </a:rPr>
              <a:t>Ataxia telangiectasia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		agyi sorvadás: mozgászavar, szellemi károsodás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		telangiectasia: vérerek tágulata (szem, bőr)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		immunrendszeri tumorok (lymphoma)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		ATM fehérje komplex szervező: </a:t>
            </a:r>
            <a:r>
              <a:rPr lang="hu-HU" sz="1600">
                <a:solidFill>
                  <a:schemeClr val="bg2"/>
                </a:solidFill>
              </a:rPr>
              <a:t>DNS kettősszál-törés javítás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Xeroderma pigmentosum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		pigmentáció zavara, durva bőr, szemkárosodás 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					(exponált – UV – javítás hiánya)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		neurológiai tünetek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		tumor gyakoriság (bőr) 1000x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		komplementációs kísérletek: XP fehérjék azonosítása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					NER (nucleotide excision repair)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		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457200" y="990600"/>
            <a:ext cx="1452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b="1">
                <a:solidFill>
                  <a:schemeClr val="bg2"/>
                </a:solidFill>
              </a:rPr>
              <a:t>Örökletes</a:t>
            </a:r>
            <a:endParaRPr lang="en-US" b="1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048"/>
          <p:cNvGraphicFramePr>
            <a:graphicFrameLocks noChangeAspect="1"/>
          </p:cNvGraphicFramePr>
          <p:nvPr/>
        </p:nvGraphicFramePr>
        <p:xfrm>
          <a:off x="1066800" y="2209800"/>
          <a:ext cx="5715000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Dokumentum" r:id="rId3" imgW="4366800" imgH="3215160" progId="Word.Document.8">
                  <p:embed/>
                </p:oleObj>
              </mc:Choice>
              <mc:Fallback>
                <p:oleObj name="Dokumentum" r:id="rId3" imgW="4366800" imgH="3215160" progId="Word.Document.8">
                  <p:embed/>
                  <p:pic>
                    <p:nvPicPr>
                      <p:cNvPr id="0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09800"/>
                        <a:ext cx="5715000" cy="4275138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669925" y="650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>
              <a:solidFill>
                <a:schemeClr val="bg2"/>
              </a:solidFill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28600" y="1143000"/>
            <a:ext cx="858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sz="2000" b="1">
                <a:solidFill>
                  <a:schemeClr val="bg2"/>
                </a:solidFill>
              </a:rPr>
              <a:t>Citozin és 5-metilcitozin dezaminálás gyakoribb</a:t>
            </a:r>
            <a:endParaRPr lang="en-US" sz="2000" b="1">
              <a:solidFill>
                <a:schemeClr val="bg2"/>
              </a:solidFill>
            </a:endParaRPr>
          </a:p>
          <a:p>
            <a:pPr eaLnBrk="1" hangingPunct="1"/>
            <a:r>
              <a:rPr lang="hu-HU" sz="2000" b="1" i="1">
                <a:solidFill>
                  <a:schemeClr val="bg2"/>
                </a:solidFill>
              </a:rPr>
              <a:t>Ung</a:t>
            </a:r>
            <a:r>
              <a:rPr lang="hu-HU" sz="2000" b="1">
                <a:solidFill>
                  <a:schemeClr val="bg2"/>
                </a:solidFill>
              </a:rPr>
              <a:t> gén elvesztése (uracil kivágásért felel) gyakori G-C </a:t>
            </a:r>
            <a:r>
              <a:rPr lang="hu-HU" sz="2000" b="1">
                <a:solidFill>
                  <a:schemeClr val="bg2"/>
                </a:solidFill>
                <a:sym typeface="Wingdings" panose="05000000000000000000" pitchFamily="2" charset="2"/>
              </a:rPr>
              <a:t> A-T mutációt okoz</a:t>
            </a:r>
            <a:endParaRPr lang="en-GB" sz="2000" b="1">
              <a:solidFill>
                <a:schemeClr val="bg2"/>
              </a:solidFill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81000" y="152400"/>
            <a:ext cx="3092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bg2"/>
                </a:solidFill>
              </a:rPr>
              <a:t>Spontán DNS károsodások</a:t>
            </a:r>
            <a:endParaRPr lang="en-GB" sz="2000" b="1">
              <a:solidFill>
                <a:schemeClr val="bg2"/>
              </a:solidFill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343400" y="228600"/>
            <a:ext cx="184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2"/>
                </a:solidFill>
              </a:rPr>
              <a:t>De</a:t>
            </a:r>
            <a:r>
              <a:rPr lang="hu-HU" b="1">
                <a:solidFill>
                  <a:schemeClr val="bg2"/>
                </a:solidFill>
              </a:rPr>
              <a:t>z</a:t>
            </a:r>
            <a:r>
              <a:rPr lang="en-US" b="1">
                <a:solidFill>
                  <a:schemeClr val="bg2"/>
                </a:solidFill>
              </a:rPr>
              <a:t>aminálás</a:t>
            </a:r>
            <a:endParaRPr lang="en-GB" b="1">
              <a:solidFill>
                <a:schemeClr val="bg2"/>
              </a:solidFill>
            </a:endParaRPr>
          </a:p>
        </p:txBody>
      </p:sp>
      <p:sp>
        <p:nvSpPr>
          <p:cNvPr id="2055" name="Oval 7"/>
          <p:cNvSpPr>
            <a:spLocks noChangeArrowheads="1"/>
          </p:cNvSpPr>
          <p:nvPr/>
        </p:nvSpPr>
        <p:spPr bwMode="auto">
          <a:xfrm>
            <a:off x="2362200" y="3505200"/>
            <a:ext cx="685800" cy="6096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2209800" y="4876800"/>
            <a:ext cx="685800" cy="6096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057" name="Oval 9"/>
          <p:cNvSpPr>
            <a:spLocks noChangeArrowheads="1"/>
          </p:cNvSpPr>
          <p:nvPr/>
        </p:nvSpPr>
        <p:spPr bwMode="auto">
          <a:xfrm>
            <a:off x="2590800" y="2209800"/>
            <a:ext cx="685800" cy="6096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>
              <a:solidFill>
                <a:schemeClr val="bg2"/>
              </a:solidFill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 flipH="1">
            <a:off x="3581400" y="2362200"/>
            <a:ext cx="228600" cy="228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657600" y="2138363"/>
            <a:ext cx="86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sz="1800" b="1">
                <a:solidFill>
                  <a:schemeClr val="bg2"/>
                </a:solidFill>
              </a:rPr>
              <a:t>5-metil</a:t>
            </a:r>
            <a:endParaRPr lang="en-US" sz="1800" b="1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fig1_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33600"/>
            <a:ext cx="4427538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45720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</a:rPr>
              <a:t>Bázisvesztés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5257800" y="1219200"/>
            <a:ext cx="3035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</a:rPr>
              <a:t>Purinvesztés gyakoribb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1203325" y="4765675"/>
            <a:ext cx="5570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2"/>
                </a:solidFill>
              </a:rPr>
              <a:t>10,000 </a:t>
            </a:r>
            <a:r>
              <a:rPr lang="en-US" dirty="0" err="1">
                <a:solidFill>
                  <a:schemeClr val="bg2"/>
                </a:solidFill>
              </a:rPr>
              <a:t>purin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kiesés</a:t>
            </a:r>
            <a:r>
              <a:rPr lang="en-US" dirty="0">
                <a:solidFill>
                  <a:schemeClr val="bg2"/>
                </a:solidFill>
              </a:rPr>
              <a:t>/</a:t>
            </a:r>
            <a:r>
              <a:rPr lang="en-US" dirty="0" err="1">
                <a:solidFill>
                  <a:schemeClr val="bg2"/>
                </a:solidFill>
              </a:rPr>
              <a:t>eml</a:t>
            </a:r>
            <a:r>
              <a:rPr lang="hu-HU" dirty="0">
                <a:solidFill>
                  <a:schemeClr val="bg2"/>
                </a:solidFill>
              </a:rPr>
              <a:t>ő</a:t>
            </a:r>
            <a:r>
              <a:rPr lang="en-US" dirty="0">
                <a:solidFill>
                  <a:schemeClr val="bg2"/>
                </a:solidFill>
              </a:rPr>
              <a:t>s </a:t>
            </a:r>
            <a:r>
              <a:rPr lang="en-US" dirty="0" err="1">
                <a:solidFill>
                  <a:schemeClr val="bg2"/>
                </a:solidFill>
              </a:rPr>
              <a:t>genom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replikáció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dam1_melche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31242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304800" y="990600"/>
            <a:ext cx="9001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sz="2000" b="1">
                <a:solidFill>
                  <a:schemeClr val="bg2"/>
                </a:solidFill>
              </a:rPr>
              <a:t>A gyûrûkön k</a:t>
            </a:r>
            <a:r>
              <a:rPr lang="en-US" sz="2000" b="1">
                <a:solidFill>
                  <a:schemeClr val="bg2"/>
                </a:solidFill>
              </a:rPr>
              <a:t>í</a:t>
            </a:r>
            <a:r>
              <a:rPr lang="hu-HU" sz="2000" b="1">
                <a:solidFill>
                  <a:schemeClr val="bg2"/>
                </a:solidFill>
              </a:rPr>
              <a:t>vüli amino- és ketocsoportok tautomerek egyens</a:t>
            </a:r>
            <a:r>
              <a:rPr lang="en-US" sz="2000" b="1">
                <a:solidFill>
                  <a:schemeClr val="bg2"/>
                </a:solidFill>
              </a:rPr>
              <a:t>ú</a:t>
            </a:r>
            <a:r>
              <a:rPr lang="hu-HU" sz="2000" b="1">
                <a:solidFill>
                  <a:schemeClr val="bg2"/>
                </a:solidFill>
              </a:rPr>
              <a:t>lyi elegyét adják. </a:t>
            </a:r>
          </a:p>
          <a:p>
            <a:pPr eaLnBrk="1" hangingPunct="1"/>
            <a:r>
              <a:rPr lang="hu-HU" sz="2000" b="1">
                <a:solidFill>
                  <a:schemeClr val="bg2"/>
                </a:solidFill>
              </a:rPr>
              <a:t>Az eltérõ tautomerek eltérõ bázispárokat eredményeznek. </a:t>
            </a:r>
            <a:endParaRPr lang="en-GB" sz="2000" b="1">
              <a:solidFill>
                <a:schemeClr val="bg2"/>
              </a:solidFill>
            </a:endParaRP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609600" y="4575175"/>
            <a:ext cx="27664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>
                <a:solidFill>
                  <a:schemeClr val="bg2"/>
                </a:solidFill>
              </a:rPr>
              <a:t>Tautomer bázispárok</a:t>
            </a:r>
            <a:endParaRPr lang="en-US">
              <a:solidFill>
                <a:schemeClr val="bg2"/>
              </a:solidFill>
            </a:endParaRPr>
          </a:p>
          <a:p>
            <a:pPr eaLnBrk="1" hangingPunct="1"/>
            <a:r>
              <a:rPr lang="en-US">
                <a:solidFill>
                  <a:schemeClr val="bg2"/>
                </a:solidFill>
              </a:rPr>
              <a:t>enol T  keto G</a:t>
            </a:r>
          </a:p>
          <a:p>
            <a:pPr eaLnBrk="1" hangingPunct="1"/>
            <a:r>
              <a:rPr lang="en-US">
                <a:solidFill>
                  <a:schemeClr val="bg2"/>
                </a:solidFill>
              </a:rPr>
              <a:t>keto T enol G</a:t>
            </a:r>
          </a:p>
          <a:p>
            <a:pPr eaLnBrk="1" hangingPunct="1"/>
            <a:r>
              <a:rPr lang="en-US">
                <a:solidFill>
                  <a:schemeClr val="bg2"/>
                </a:solidFill>
              </a:rPr>
              <a:t>amino A imino C</a:t>
            </a:r>
          </a:p>
          <a:p>
            <a:pPr eaLnBrk="1" hangingPunct="1"/>
            <a:r>
              <a:rPr lang="en-US">
                <a:solidFill>
                  <a:schemeClr val="bg2"/>
                </a:solidFill>
              </a:rPr>
              <a:t>imino A amino C</a:t>
            </a:r>
          </a:p>
          <a:p>
            <a:pPr eaLnBrk="1" hangingPunct="1"/>
            <a:endParaRPr lang="en-GB">
              <a:solidFill>
                <a:schemeClr val="bg2"/>
              </a:solidFill>
            </a:endParaRPr>
          </a:p>
        </p:txBody>
      </p:sp>
      <p:sp>
        <p:nvSpPr>
          <p:cNvPr id="91141" name="Text Box 6"/>
          <p:cNvSpPr txBox="1">
            <a:spLocks noChangeArrowheads="1"/>
          </p:cNvSpPr>
          <p:nvPr/>
        </p:nvSpPr>
        <p:spPr bwMode="auto">
          <a:xfrm>
            <a:off x="4419600" y="152400"/>
            <a:ext cx="253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2"/>
                </a:solidFill>
              </a:rPr>
              <a:t>Tautomeriz</a:t>
            </a:r>
            <a:r>
              <a:rPr lang="hu-HU" b="1">
                <a:solidFill>
                  <a:schemeClr val="bg2"/>
                </a:solidFill>
              </a:rPr>
              <a:t>álódás</a:t>
            </a:r>
            <a:endParaRPr lang="en-GB" b="1">
              <a:solidFill>
                <a:schemeClr val="bg2"/>
              </a:solidFill>
            </a:endParaRPr>
          </a:p>
        </p:txBody>
      </p:sp>
      <p:sp>
        <p:nvSpPr>
          <p:cNvPr id="91142" name="Text Box 7"/>
          <p:cNvSpPr txBox="1">
            <a:spLocks noChangeArrowheads="1"/>
          </p:cNvSpPr>
          <p:nvPr/>
        </p:nvSpPr>
        <p:spPr bwMode="auto">
          <a:xfrm>
            <a:off x="228600" y="228600"/>
            <a:ext cx="3092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bg2"/>
                </a:solidFill>
              </a:rPr>
              <a:t>Spontán DNS károsodások</a:t>
            </a:r>
            <a:endParaRPr lang="en-GB" sz="2000" b="1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304800" y="914400"/>
            <a:ext cx="8237538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sz="2000" b="1">
                <a:solidFill>
                  <a:schemeClr val="bg2"/>
                </a:solidFill>
              </a:rPr>
              <a:t>UV-C</a:t>
            </a:r>
            <a:r>
              <a:rPr lang="hu-HU" sz="2000" b="1">
                <a:solidFill>
                  <a:schemeClr val="bg2"/>
                </a:solidFill>
              </a:rPr>
              <a:t> sugárzás közvetlenül a DNS bázisokat módosítja</a:t>
            </a:r>
            <a:r>
              <a:rPr lang="en-GB" sz="2000" b="1">
                <a:solidFill>
                  <a:schemeClr val="bg2"/>
                </a:solidFill>
              </a:rPr>
              <a:t>. </a:t>
            </a:r>
            <a:endParaRPr lang="hu-HU" sz="2000" b="1">
              <a:solidFill>
                <a:schemeClr val="bg2"/>
              </a:solidFill>
            </a:endParaRPr>
          </a:p>
          <a:p>
            <a:pPr eaLnBrk="1" hangingPunct="1"/>
            <a:r>
              <a:rPr lang="hu-HU" sz="2000" b="1">
                <a:solidFill>
                  <a:schemeClr val="bg2"/>
                </a:solidFill>
              </a:rPr>
              <a:t>	- timin dimerek</a:t>
            </a:r>
          </a:p>
          <a:p>
            <a:pPr eaLnBrk="1" hangingPunct="1"/>
            <a:endParaRPr lang="en-US" sz="2000" b="1">
              <a:solidFill>
                <a:schemeClr val="bg2"/>
              </a:solidFill>
            </a:endParaRPr>
          </a:p>
          <a:p>
            <a:pPr eaLnBrk="1" hangingPunct="1"/>
            <a:r>
              <a:rPr lang="hu-HU" sz="2000" b="1">
                <a:solidFill>
                  <a:schemeClr val="bg2"/>
                </a:solidFill>
              </a:rPr>
              <a:t>Vegyi anyagok</a:t>
            </a:r>
            <a:endParaRPr lang="en-US" sz="2000" b="1">
              <a:solidFill>
                <a:schemeClr val="bg2"/>
              </a:solidFill>
            </a:endParaRPr>
          </a:p>
          <a:p>
            <a:pPr eaLnBrk="1" hangingPunct="1"/>
            <a:r>
              <a:rPr lang="en-US" sz="2000" b="1">
                <a:solidFill>
                  <a:schemeClr val="bg2"/>
                </a:solidFill>
              </a:rPr>
              <a:t>	- </a:t>
            </a:r>
            <a:r>
              <a:rPr lang="hu-HU" sz="2000" b="1">
                <a:solidFill>
                  <a:schemeClr val="bg2"/>
                </a:solidFill>
              </a:rPr>
              <a:t>elektrofil alkilező szerek (</a:t>
            </a:r>
            <a:r>
              <a:rPr lang="en-GB" sz="2000" b="1">
                <a:solidFill>
                  <a:schemeClr val="bg2"/>
                </a:solidFill>
              </a:rPr>
              <a:t>met</a:t>
            </a:r>
            <a:r>
              <a:rPr lang="hu-HU" sz="2000" b="1">
                <a:solidFill>
                  <a:schemeClr val="bg2"/>
                </a:solidFill>
              </a:rPr>
              <a:t>i</a:t>
            </a:r>
            <a:r>
              <a:rPr lang="en-GB" sz="2000" b="1">
                <a:solidFill>
                  <a:schemeClr val="bg2"/>
                </a:solidFill>
              </a:rPr>
              <a:t>l</a:t>
            </a:r>
            <a:r>
              <a:rPr lang="hu-HU" sz="2000" b="1">
                <a:solidFill>
                  <a:schemeClr val="bg2"/>
                </a:solidFill>
              </a:rPr>
              <a:t>-</a:t>
            </a:r>
            <a:r>
              <a:rPr lang="en-GB" sz="2000" b="1">
                <a:solidFill>
                  <a:schemeClr val="bg2"/>
                </a:solidFill>
              </a:rPr>
              <a:t>, e</a:t>
            </a:r>
            <a:r>
              <a:rPr lang="hu-HU" sz="2000" b="1">
                <a:solidFill>
                  <a:schemeClr val="bg2"/>
                </a:solidFill>
              </a:rPr>
              <a:t>ti</a:t>
            </a:r>
            <a:r>
              <a:rPr lang="en-GB" sz="2000" b="1">
                <a:solidFill>
                  <a:schemeClr val="bg2"/>
                </a:solidFill>
              </a:rPr>
              <a:t>l</a:t>
            </a:r>
            <a:r>
              <a:rPr lang="hu-HU" sz="2000" b="1">
                <a:solidFill>
                  <a:schemeClr val="bg2"/>
                </a:solidFill>
              </a:rPr>
              <a:t>-</a:t>
            </a:r>
            <a:r>
              <a:rPr lang="en-GB" sz="2000" b="1">
                <a:solidFill>
                  <a:schemeClr val="bg2"/>
                </a:solidFill>
              </a:rPr>
              <a:t> </a:t>
            </a:r>
            <a:r>
              <a:rPr lang="hu-HU" sz="2000" b="1">
                <a:solidFill>
                  <a:schemeClr val="bg2"/>
                </a:solidFill>
              </a:rPr>
              <a:t>stb addíció)</a:t>
            </a:r>
          </a:p>
          <a:p>
            <a:pPr eaLnBrk="1" hangingPunct="1"/>
            <a:r>
              <a:rPr lang="hu-HU" sz="2000" b="1">
                <a:solidFill>
                  <a:schemeClr val="bg2"/>
                </a:solidFill>
              </a:rPr>
              <a:t>		</a:t>
            </a:r>
            <a:r>
              <a:rPr lang="en-GB" sz="2000" b="1">
                <a:solidFill>
                  <a:schemeClr val="bg2"/>
                </a:solidFill>
              </a:rPr>
              <a:t>N-met</a:t>
            </a:r>
            <a:r>
              <a:rPr lang="hu-HU" sz="2000" b="1">
                <a:solidFill>
                  <a:schemeClr val="bg2"/>
                </a:solidFill>
              </a:rPr>
              <a:t>i</a:t>
            </a:r>
            <a:r>
              <a:rPr lang="en-GB" sz="2000" b="1">
                <a:solidFill>
                  <a:schemeClr val="bg2"/>
                </a:solidFill>
              </a:rPr>
              <a:t>l-N'-nitro-N-nitro</a:t>
            </a:r>
            <a:r>
              <a:rPr lang="hu-HU" sz="2000" b="1">
                <a:solidFill>
                  <a:schemeClr val="bg2"/>
                </a:solidFill>
              </a:rPr>
              <a:t>z</a:t>
            </a:r>
            <a:r>
              <a:rPr lang="en-GB" sz="2000" b="1">
                <a:solidFill>
                  <a:schemeClr val="bg2"/>
                </a:solidFill>
              </a:rPr>
              <a:t>oguani</a:t>
            </a:r>
            <a:r>
              <a:rPr lang="hu-HU" sz="2000" b="1">
                <a:solidFill>
                  <a:schemeClr val="bg2"/>
                </a:solidFill>
              </a:rPr>
              <a:t>din</a:t>
            </a:r>
            <a:r>
              <a:rPr lang="en-GB" sz="2000" b="1">
                <a:solidFill>
                  <a:schemeClr val="bg2"/>
                </a:solidFill>
              </a:rPr>
              <a:t> (MNNG)</a:t>
            </a:r>
            <a:endParaRPr lang="en-US" sz="2000" b="1">
              <a:solidFill>
                <a:schemeClr val="bg2"/>
              </a:solidFill>
            </a:endParaRPr>
          </a:p>
          <a:p>
            <a:pPr eaLnBrk="1" hangingPunct="1"/>
            <a:endParaRPr lang="en-US" sz="2000" b="1">
              <a:solidFill>
                <a:schemeClr val="bg2"/>
              </a:solidFill>
            </a:endParaRPr>
          </a:p>
          <a:p>
            <a:pPr eaLnBrk="1" hangingPunct="1"/>
            <a:r>
              <a:rPr lang="en-US" sz="2000" b="1">
                <a:solidFill>
                  <a:schemeClr val="bg2"/>
                </a:solidFill>
              </a:rPr>
              <a:t>	- </a:t>
            </a:r>
            <a:r>
              <a:rPr lang="hu-HU" sz="2000" b="1">
                <a:solidFill>
                  <a:schemeClr val="bg2"/>
                </a:solidFill>
              </a:rPr>
              <a:t>ci</a:t>
            </a:r>
            <a:r>
              <a:rPr lang="en-GB" sz="2000" b="1">
                <a:solidFill>
                  <a:schemeClr val="bg2"/>
                </a:solidFill>
              </a:rPr>
              <a:t>to</a:t>
            </a:r>
            <a:r>
              <a:rPr lang="hu-HU" sz="2000" b="1">
                <a:solidFill>
                  <a:schemeClr val="bg2"/>
                </a:solidFill>
              </a:rPr>
              <a:t>kró</a:t>
            </a:r>
            <a:r>
              <a:rPr lang="en-GB" sz="2000" b="1">
                <a:solidFill>
                  <a:schemeClr val="bg2"/>
                </a:solidFill>
              </a:rPr>
              <a:t>m P450</a:t>
            </a:r>
            <a:r>
              <a:rPr lang="hu-HU" sz="2000" b="1">
                <a:solidFill>
                  <a:schemeClr val="bg2"/>
                </a:solidFill>
              </a:rPr>
              <a:t> rendszer: idegen eredetű anyagok oxidációs 						folyamatai</a:t>
            </a:r>
            <a:endParaRPr lang="en-GB" sz="2000" b="1">
              <a:solidFill>
                <a:schemeClr val="bg2"/>
              </a:solidFill>
            </a:endParaRPr>
          </a:p>
          <a:p>
            <a:pPr eaLnBrk="1" hangingPunct="1"/>
            <a:r>
              <a:rPr lang="en-GB" sz="2000" b="1">
                <a:solidFill>
                  <a:schemeClr val="bg2"/>
                </a:solidFill>
              </a:rPr>
              <a:t>        </a:t>
            </a:r>
          </a:p>
          <a:p>
            <a:pPr eaLnBrk="1" hangingPunct="1"/>
            <a:r>
              <a:rPr lang="en-GB" sz="2000" b="1">
                <a:solidFill>
                  <a:schemeClr val="bg2"/>
                </a:solidFill>
              </a:rPr>
              <a:t>         </a:t>
            </a:r>
            <a:r>
              <a:rPr lang="en-US" sz="2000" b="1">
                <a:solidFill>
                  <a:schemeClr val="bg2"/>
                </a:solidFill>
              </a:rPr>
              <a:t>- </a:t>
            </a:r>
            <a:r>
              <a:rPr lang="hu-HU" sz="2000" b="1">
                <a:solidFill>
                  <a:schemeClr val="bg2"/>
                </a:solidFill>
              </a:rPr>
              <a:t>kettősszál közé beépülő vegyszerek (etídium bromid)</a:t>
            </a:r>
            <a:endParaRPr lang="en-GB" sz="2000">
              <a:solidFill>
                <a:schemeClr val="bg2"/>
              </a:solidFill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600200" y="457200"/>
            <a:ext cx="534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b="1">
                <a:solidFill>
                  <a:schemeClr val="bg2"/>
                </a:solidFill>
              </a:rPr>
              <a:t>Környezeti károsító hatások a </a:t>
            </a:r>
            <a:r>
              <a:rPr lang="en-GB" b="1">
                <a:solidFill>
                  <a:schemeClr val="bg2"/>
                </a:solidFill>
              </a:rPr>
              <a:t>DN</a:t>
            </a:r>
            <a:r>
              <a:rPr lang="hu-HU" b="1">
                <a:solidFill>
                  <a:schemeClr val="bg2"/>
                </a:solidFill>
              </a:rPr>
              <a:t>S-ben</a:t>
            </a:r>
            <a:endParaRPr lang="en-GB" b="1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1026"/>
          <p:cNvSpPr txBox="1">
            <a:spLocks noChangeArrowheads="1"/>
          </p:cNvSpPr>
          <p:nvPr/>
        </p:nvSpPr>
        <p:spPr bwMode="auto">
          <a:xfrm>
            <a:off x="0" y="1916113"/>
            <a:ext cx="8875713" cy="391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>
                <a:solidFill>
                  <a:schemeClr val="bg2"/>
                </a:solidFill>
              </a:rPr>
              <a:t>Alapvető koncepció és általános törvényszerűségek</a:t>
            </a:r>
          </a:p>
          <a:p>
            <a:pPr eaLnBrk="1" hangingPunct="1"/>
            <a:endParaRPr lang="hu-HU">
              <a:solidFill>
                <a:schemeClr val="bg2"/>
              </a:solidFill>
            </a:endParaRP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felismerési folyamatok sorrendisége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fehérje-DNS rendszerek szerveződése</a:t>
            </a:r>
          </a:p>
          <a:p>
            <a:pPr eaLnBrk="1" hangingPunct="1"/>
            <a:endParaRPr lang="hu-HU">
              <a:solidFill>
                <a:schemeClr val="bg2"/>
              </a:solidFill>
            </a:endParaRPr>
          </a:p>
          <a:p>
            <a:pPr eaLnBrk="1" hangingPunct="1"/>
            <a:r>
              <a:rPr lang="hu-HU" sz="3200">
                <a:solidFill>
                  <a:schemeClr val="bg2"/>
                </a:solidFill>
              </a:rPr>
              <a:t>Báziskivágó javítás: BER</a:t>
            </a:r>
          </a:p>
          <a:p>
            <a:pPr eaLnBrk="1" hangingPunct="1"/>
            <a:r>
              <a:rPr lang="hu-HU" sz="3200">
                <a:solidFill>
                  <a:schemeClr val="bg2"/>
                </a:solidFill>
              </a:rPr>
              <a:t>Nukleotid kivágó javítás. NER</a:t>
            </a:r>
          </a:p>
          <a:p>
            <a:pPr eaLnBrk="1" hangingPunct="1"/>
            <a:r>
              <a:rPr lang="hu-HU" sz="3200">
                <a:solidFill>
                  <a:schemeClr val="bg2"/>
                </a:solidFill>
              </a:rPr>
              <a:t>Hamis párok javítása: MMR</a:t>
            </a:r>
          </a:p>
          <a:p>
            <a:pPr eaLnBrk="1" hangingPunct="1"/>
            <a:r>
              <a:rPr lang="hu-HU" sz="3200">
                <a:solidFill>
                  <a:schemeClr val="bg2"/>
                </a:solidFill>
              </a:rPr>
              <a:t>Kettős-száltörés javítása: DSB repair: HRR és NHEJ</a:t>
            </a:r>
            <a:endParaRPr lang="en-US" sz="3200">
              <a:solidFill>
                <a:schemeClr val="bg2"/>
              </a:solidFill>
            </a:endParaRPr>
          </a:p>
        </p:txBody>
      </p:sp>
      <p:sp>
        <p:nvSpPr>
          <p:cNvPr id="102403" name="Text Box 1027"/>
          <p:cNvSpPr txBox="1">
            <a:spLocks noChangeArrowheads="1"/>
          </p:cNvSpPr>
          <p:nvPr/>
        </p:nvSpPr>
        <p:spPr bwMode="auto">
          <a:xfrm>
            <a:off x="1127125" y="955675"/>
            <a:ext cx="4848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bg2"/>
                </a:solidFill>
              </a:rPr>
              <a:t>DNS-javító mechanizmusok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Csoportba foglalás 14"/>
          <p:cNvGrpSpPr>
            <a:grpSpLocks/>
          </p:cNvGrpSpPr>
          <p:nvPr/>
        </p:nvGrpSpPr>
        <p:grpSpPr bwMode="auto">
          <a:xfrm>
            <a:off x="457200" y="533400"/>
            <a:ext cx="8229600" cy="5080000"/>
            <a:chOff x="457200" y="533400"/>
            <a:chExt cx="8229600" cy="5080000"/>
          </a:xfrm>
        </p:grpSpPr>
        <p:graphicFrame>
          <p:nvGraphicFramePr>
            <p:cNvPr id="3074" name="Object 1"/>
            <p:cNvGraphicFramePr>
              <a:graphicFrameLocks noChangeAspect="1"/>
            </p:cNvGraphicFramePr>
            <p:nvPr/>
          </p:nvGraphicFramePr>
          <p:xfrm>
            <a:off x="457200" y="533400"/>
            <a:ext cx="8229600" cy="5029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9" r:id="rId4" imgW="6971429" imgH="4698413" progId="">
                    <p:embed/>
                  </p:oleObj>
                </mc:Choice>
                <mc:Fallback>
                  <p:oleObj r:id="rId4" imgW="6971429" imgH="4698413" progId="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533400"/>
                          <a:ext cx="8229600" cy="5029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8" name="Szövegdoboz 4"/>
            <p:cNvSpPr txBox="1">
              <a:spLocks noChangeArrowheads="1"/>
            </p:cNvSpPr>
            <p:nvPr/>
          </p:nvSpPr>
          <p:spPr bwMode="auto">
            <a:xfrm>
              <a:off x="457200" y="1905000"/>
              <a:ext cx="1600200" cy="584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hu-HU" sz="1600">
                  <a:solidFill>
                    <a:srgbClr val="FFFF99"/>
                  </a:solidFill>
                  <a:latin typeface="Trebuchet MS" panose="020B0603020202020204" pitchFamily="34" charset="0"/>
                </a:rPr>
                <a:t>Replikációs hibák</a:t>
              </a:r>
            </a:p>
          </p:txBody>
        </p:sp>
        <p:sp>
          <p:nvSpPr>
            <p:cNvPr id="3089" name="Szövegdoboz 5"/>
            <p:cNvSpPr txBox="1">
              <a:spLocks noChangeArrowheads="1"/>
            </p:cNvSpPr>
            <p:nvPr/>
          </p:nvSpPr>
          <p:spPr bwMode="auto">
            <a:xfrm>
              <a:off x="1603906" y="1907888"/>
              <a:ext cx="1600200" cy="3381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hu-HU" sz="1600">
                  <a:solidFill>
                    <a:srgbClr val="FFFF99"/>
                  </a:solidFill>
                  <a:latin typeface="Trebuchet MS" panose="020B0603020202020204" pitchFamily="34" charset="0"/>
                </a:rPr>
                <a:t>UV sugárzás</a:t>
              </a:r>
            </a:p>
          </p:txBody>
        </p:sp>
        <p:sp>
          <p:nvSpPr>
            <p:cNvPr id="3090" name="Szövegdoboz 6"/>
            <p:cNvSpPr txBox="1">
              <a:spLocks noChangeArrowheads="1"/>
            </p:cNvSpPr>
            <p:nvPr/>
          </p:nvSpPr>
          <p:spPr bwMode="auto">
            <a:xfrm>
              <a:off x="2819400" y="4495800"/>
              <a:ext cx="1600200" cy="584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hu-HU" sz="1600">
                  <a:solidFill>
                    <a:srgbClr val="FFFF99"/>
                  </a:solidFill>
                  <a:latin typeface="Trebuchet MS" panose="020B0603020202020204" pitchFamily="34" charset="0"/>
                </a:rPr>
                <a:t>Pirimidin dimerek</a:t>
              </a:r>
            </a:p>
          </p:txBody>
        </p:sp>
        <p:sp>
          <p:nvSpPr>
            <p:cNvPr id="3091" name="Szövegdoboz 7"/>
            <p:cNvSpPr txBox="1">
              <a:spLocks noChangeArrowheads="1"/>
            </p:cNvSpPr>
            <p:nvPr/>
          </p:nvSpPr>
          <p:spPr bwMode="auto">
            <a:xfrm>
              <a:off x="7010400" y="3556000"/>
              <a:ext cx="1600200" cy="3381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hu-HU" sz="1600">
                  <a:solidFill>
                    <a:srgbClr val="FFFF99"/>
                  </a:solidFill>
                  <a:latin typeface="Trebuchet MS" panose="020B0603020202020204" pitchFamily="34" charset="0"/>
                </a:rPr>
                <a:t>adduktok</a:t>
              </a:r>
            </a:p>
          </p:txBody>
        </p:sp>
        <p:sp>
          <p:nvSpPr>
            <p:cNvPr id="3092" name="Szövegdoboz 8"/>
            <p:cNvSpPr txBox="1">
              <a:spLocks noChangeArrowheads="1"/>
            </p:cNvSpPr>
            <p:nvPr/>
          </p:nvSpPr>
          <p:spPr bwMode="auto">
            <a:xfrm>
              <a:off x="6553200" y="1066800"/>
              <a:ext cx="1600200" cy="584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hu-HU" sz="1600">
                  <a:solidFill>
                    <a:srgbClr val="FFFF99"/>
                  </a:solidFill>
                  <a:latin typeface="Trebuchet MS" panose="020B0603020202020204" pitchFamily="34" charset="0"/>
                </a:rPr>
                <a:t>Környezeti toxinok</a:t>
              </a:r>
            </a:p>
          </p:txBody>
        </p:sp>
        <p:sp>
          <p:nvSpPr>
            <p:cNvPr id="3093" name="Szövegdoboz 9"/>
            <p:cNvSpPr txBox="1">
              <a:spLocks noChangeArrowheads="1"/>
            </p:cNvSpPr>
            <p:nvPr/>
          </p:nvSpPr>
          <p:spPr bwMode="auto">
            <a:xfrm>
              <a:off x="4953000" y="1346200"/>
              <a:ext cx="1600200" cy="584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hu-HU" sz="1600">
                  <a:solidFill>
                    <a:srgbClr val="FFFF99"/>
                  </a:solidFill>
                  <a:latin typeface="Trebuchet MS" panose="020B0603020202020204" pitchFamily="34" charset="0"/>
                </a:rPr>
                <a:t>Alkilezés</a:t>
              </a:r>
            </a:p>
            <a:p>
              <a:pPr eaLnBrk="1" hangingPunct="1"/>
              <a:endParaRPr lang="hu-HU" sz="1600">
                <a:solidFill>
                  <a:srgbClr val="FFFF99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094" name="Szövegdoboz 10"/>
            <p:cNvSpPr txBox="1">
              <a:spLocks noChangeArrowheads="1"/>
            </p:cNvSpPr>
            <p:nvPr/>
          </p:nvSpPr>
          <p:spPr bwMode="auto">
            <a:xfrm>
              <a:off x="4114800" y="4013200"/>
              <a:ext cx="1219200" cy="3381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hu-HU" sz="1600">
                  <a:solidFill>
                    <a:srgbClr val="FFFF99"/>
                  </a:solidFill>
                  <a:latin typeface="Trebuchet MS" panose="020B0603020202020204" pitchFamily="34" charset="0"/>
                </a:rPr>
                <a:t>Száltörés</a:t>
              </a:r>
            </a:p>
          </p:txBody>
        </p:sp>
        <p:sp>
          <p:nvSpPr>
            <p:cNvPr id="3095" name="Szövegdoboz 11"/>
            <p:cNvSpPr txBox="1">
              <a:spLocks noChangeArrowheads="1"/>
            </p:cNvSpPr>
            <p:nvPr/>
          </p:nvSpPr>
          <p:spPr bwMode="auto">
            <a:xfrm>
              <a:off x="1422400" y="5029200"/>
              <a:ext cx="2209800" cy="584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hu-HU" sz="1600">
                  <a:solidFill>
                    <a:srgbClr val="FFFF99"/>
                  </a:solidFill>
                  <a:latin typeface="Trebuchet MS" panose="020B0603020202020204" pitchFamily="34" charset="0"/>
                </a:rPr>
                <a:t>Hamis párok, inzerciók, deléciók</a:t>
              </a:r>
            </a:p>
          </p:txBody>
        </p:sp>
        <p:sp>
          <p:nvSpPr>
            <p:cNvPr id="3096" name="Szövegdoboz 12"/>
            <p:cNvSpPr txBox="1">
              <a:spLocks noChangeArrowheads="1"/>
            </p:cNvSpPr>
            <p:nvPr/>
          </p:nvSpPr>
          <p:spPr bwMode="auto">
            <a:xfrm>
              <a:off x="2936766" y="685800"/>
              <a:ext cx="1795016" cy="15696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hu-HU" sz="1600">
                  <a:solidFill>
                    <a:srgbClr val="FFFF99"/>
                  </a:solidFill>
                  <a:latin typeface="Trebuchet MS" panose="020B0603020202020204" pitchFamily="34" charset="0"/>
                </a:rPr>
                <a:t>Ionizáló sugárzás</a:t>
              </a:r>
            </a:p>
            <a:p>
              <a:pPr eaLnBrk="1" hangingPunct="1"/>
              <a:r>
                <a:rPr lang="hu-HU" sz="1600">
                  <a:solidFill>
                    <a:srgbClr val="FFFF99"/>
                  </a:solidFill>
                  <a:latin typeface="Trebuchet MS" panose="020B0603020202020204" pitchFamily="34" charset="0"/>
                </a:rPr>
                <a:t>Radioterápia</a:t>
              </a:r>
            </a:p>
            <a:p>
              <a:pPr eaLnBrk="1" hangingPunct="1"/>
              <a:r>
                <a:rPr lang="hu-HU" sz="1600">
                  <a:solidFill>
                    <a:srgbClr val="FFFF99"/>
                  </a:solidFill>
                  <a:latin typeface="Trebuchet MS" panose="020B0603020202020204" pitchFamily="34" charset="0"/>
                </a:rPr>
                <a:t>Kemoterápia</a:t>
              </a:r>
            </a:p>
            <a:p>
              <a:pPr eaLnBrk="1" hangingPunct="1"/>
              <a:r>
                <a:rPr lang="hu-HU" sz="1600">
                  <a:solidFill>
                    <a:srgbClr val="FFFF99"/>
                  </a:solidFill>
                  <a:latin typeface="Trebuchet MS" panose="020B0603020202020204" pitchFamily="34" charset="0"/>
                </a:rPr>
                <a:t>Szabadgyökök</a:t>
              </a:r>
            </a:p>
            <a:p>
              <a:pPr eaLnBrk="1" hangingPunct="1"/>
              <a:r>
                <a:rPr lang="hu-HU" sz="1600">
                  <a:solidFill>
                    <a:srgbClr val="FFFF99"/>
                  </a:solidFill>
                  <a:latin typeface="Trebuchet MS" panose="020B0603020202020204" pitchFamily="34" charset="0"/>
                </a:rPr>
                <a:t>Repliszóma leállás</a:t>
              </a:r>
            </a:p>
          </p:txBody>
        </p:sp>
      </p:grpSp>
      <p:sp>
        <p:nvSpPr>
          <p:cNvPr id="3076" name="Szövegdoboz 13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hu-HU" sz="2800" b="1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DNS-polimer reaktív centrumai </a:t>
            </a:r>
            <a:r>
              <a:rPr lang="hu-HU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a </a:t>
            </a:r>
            <a:r>
              <a:rPr lang="hu-HU" sz="2800" b="1">
                <a:solidFill>
                  <a:srgbClr val="F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javítás útjai</a:t>
            </a:r>
            <a:endParaRPr lang="en-US" sz="2800" b="1">
              <a:solidFill>
                <a:srgbClr val="F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7" name="Szövegdoboz 15"/>
          <p:cNvSpPr txBox="1">
            <a:spLocks noChangeArrowheads="1"/>
          </p:cNvSpPr>
          <p:nvPr/>
        </p:nvSpPr>
        <p:spPr bwMode="auto">
          <a:xfrm>
            <a:off x="4500563" y="4508500"/>
            <a:ext cx="942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DSB</a:t>
            </a:r>
          </a:p>
        </p:txBody>
      </p:sp>
      <p:sp>
        <p:nvSpPr>
          <p:cNvPr id="17" name="Szabályos ötszög 16"/>
          <p:cNvSpPr/>
          <p:nvPr/>
        </p:nvSpPr>
        <p:spPr>
          <a:xfrm>
            <a:off x="4427538" y="4292600"/>
            <a:ext cx="1081087" cy="1008063"/>
          </a:xfrm>
          <a:prstGeom prst="pen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solidFill>
                <a:prstClr val="white"/>
              </a:solidFill>
            </a:endParaRPr>
          </a:p>
        </p:txBody>
      </p:sp>
      <p:sp>
        <p:nvSpPr>
          <p:cNvPr id="3079" name="Szövegdoboz 17"/>
          <p:cNvSpPr txBox="1">
            <a:spLocks noChangeArrowheads="1"/>
          </p:cNvSpPr>
          <p:nvPr/>
        </p:nvSpPr>
        <p:spPr bwMode="auto">
          <a:xfrm>
            <a:off x="7164388" y="4149725"/>
            <a:ext cx="942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</a:t>
            </a:r>
          </a:p>
        </p:txBody>
      </p:sp>
      <p:sp>
        <p:nvSpPr>
          <p:cNvPr id="19" name="Szabályos ötszög 18"/>
          <p:cNvSpPr/>
          <p:nvPr/>
        </p:nvSpPr>
        <p:spPr>
          <a:xfrm>
            <a:off x="7092950" y="3933825"/>
            <a:ext cx="1079500" cy="1008063"/>
          </a:xfrm>
          <a:prstGeom prst="pen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solidFill>
                <a:prstClr val="white"/>
              </a:solidFill>
            </a:endParaRPr>
          </a:p>
        </p:txBody>
      </p:sp>
      <p:sp>
        <p:nvSpPr>
          <p:cNvPr id="3081" name="Szövegdoboz 19"/>
          <p:cNvSpPr txBox="1">
            <a:spLocks noChangeArrowheads="1"/>
          </p:cNvSpPr>
          <p:nvPr/>
        </p:nvSpPr>
        <p:spPr bwMode="auto">
          <a:xfrm>
            <a:off x="5795963" y="4508500"/>
            <a:ext cx="942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</a:t>
            </a:r>
          </a:p>
        </p:txBody>
      </p:sp>
      <p:sp>
        <p:nvSpPr>
          <p:cNvPr id="22" name="Szabályos ötszög 21"/>
          <p:cNvSpPr/>
          <p:nvPr/>
        </p:nvSpPr>
        <p:spPr>
          <a:xfrm>
            <a:off x="5724525" y="4292600"/>
            <a:ext cx="1079500" cy="1008063"/>
          </a:xfrm>
          <a:prstGeom prst="pen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solidFill>
                <a:prstClr val="white"/>
              </a:solidFill>
            </a:endParaRPr>
          </a:p>
        </p:txBody>
      </p:sp>
      <p:sp>
        <p:nvSpPr>
          <p:cNvPr id="3083" name="Szövegdoboz 22"/>
          <p:cNvSpPr txBox="1">
            <a:spLocks noChangeArrowheads="1"/>
          </p:cNvSpPr>
          <p:nvPr/>
        </p:nvSpPr>
        <p:spPr bwMode="auto">
          <a:xfrm>
            <a:off x="1619250" y="5876925"/>
            <a:ext cx="1044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MMR</a:t>
            </a:r>
          </a:p>
        </p:txBody>
      </p:sp>
      <p:sp>
        <p:nvSpPr>
          <p:cNvPr id="24" name="Szabályos ötszög 23"/>
          <p:cNvSpPr/>
          <p:nvPr/>
        </p:nvSpPr>
        <p:spPr>
          <a:xfrm>
            <a:off x="1547813" y="5661025"/>
            <a:ext cx="1079500" cy="1008063"/>
          </a:xfrm>
          <a:prstGeom prst="pen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solidFill>
                <a:prstClr val="white"/>
              </a:solidFill>
            </a:endParaRPr>
          </a:p>
        </p:txBody>
      </p:sp>
      <p:sp>
        <p:nvSpPr>
          <p:cNvPr id="3085" name="Szövegdoboz 24"/>
          <p:cNvSpPr txBox="1">
            <a:spLocks noChangeArrowheads="1"/>
          </p:cNvSpPr>
          <p:nvPr/>
        </p:nvSpPr>
        <p:spPr bwMode="auto">
          <a:xfrm>
            <a:off x="3348038" y="5084763"/>
            <a:ext cx="942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</a:t>
            </a:r>
          </a:p>
        </p:txBody>
      </p:sp>
      <p:sp>
        <p:nvSpPr>
          <p:cNvPr id="26" name="Szabályos ötszög 25"/>
          <p:cNvSpPr/>
          <p:nvPr/>
        </p:nvSpPr>
        <p:spPr>
          <a:xfrm>
            <a:off x="3276600" y="4868863"/>
            <a:ext cx="1079500" cy="1008062"/>
          </a:xfrm>
          <a:prstGeom prst="pen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solidFill>
                <a:prstClr val="white"/>
              </a:solidFill>
            </a:endParaRPr>
          </a:p>
        </p:txBody>
      </p:sp>
      <p:sp>
        <p:nvSpPr>
          <p:cNvPr id="3087" name="Szövegdoboz 26"/>
          <p:cNvSpPr txBox="1">
            <a:spLocks noChangeArrowheads="1"/>
          </p:cNvSpPr>
          <p:nvPr/>
        </p:nvSpPr>
        <p:spPr bwMode="auto">
          <a:xfrm>
            <a:off x="2722563" y="5949950"/>
            <a:ext cx="65325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Adott hibákra speciálizált javítás</a:t>
            </a:r>
          </a:p>
          <a:p>
            <a:pPr eaLnBrk="1" hangingPunct="1"/>
            <a:r>
              <a:rPr lang="hu-HU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Alapvető: a módosított kémiai szerkezet felismerése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676400" y="152400"/>
            <a:ext cx="46634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2"/>
                </a:solidFill>
              </a:rPr>
              <a:t>Báziskivágási javító mechanizmus</a:t>
            </a:r>
          </a:p>
          <a:p>
            <a:pPr eaLnBrk="1" hangingPunct="1"/>
            <a:r>
              <a:rPr lang="en-US" b="1">
                <a:solidFill>
                  <a:schemeClr val="bg2"/>
                </a:solidFill>
              </a:rPr>
              <a:t>(</a:t>
            </a:r>
            <a:r>
              <a:rPr lang="en-GB" b="1">
                <a:solidFill>
                  <a:schemeClr val="bg2"/>
                </a:solidFill>
              </a:rPr>
              <a:t>Base excision repair</a:t>
            </a:r>
            <a:r>
              <a:rPr lang="en-US" b="1">
                <a:solidFill>
                  <a:schemeClr val="bg2"/>
                </a:solidFill>
              </a:rPr>
              <a:t> – BER)</a:t>
            </a:r>
            <a:endParaRPr lang="en-GB" b="1">
              <a:solidFill>
                <a:schemeClr val="bg2"/>
              </a:solidFill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898525" y="955675"/>
            <a:ext cx="7100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>
                <a:solidFill>
                  <a:schemeClr val="bg2"/>
                </a:solidFill>
              </a:rPr>
              <a:t>A hibás bázist vágja ki az N-glikozidos kötés hasításaval</a:t>
            </a: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288925" y="2174875"/>
            <a:ext cx="22910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>
                <a:solidFill>
                  <a:schemeClr val="bg2"/>
                </a:solidFill>
              </a:rPr>
              <a:t>N-glikozidázok </a:t>
            </a:r>
          </a:p>
          <a:p>
            <a:pPr eaLnBrk="1" hangingPunct="1"/>
            <a:r>
              <a:rPr lang="en-GB">
                <a:solidFill>
                  <a:schemeClr val="bg2"/>
                </a:solidFill>
              </a:rPr>
              <a:t>specificitása:</a:t>
            </a:r>
          </a:p>
          <a:p>
            <a:pPr eaLnBrk="1" hangingPunct="1"/>
            <a:endParaRPr lang="en-GB">
              <a:solidFill>
                <a:schemeClr val="bg2"/>
              </a:solidFill>
            </a:endParaRPr>
          </a:p>
          <a:p>
            <a:pPr eaLnBrk="1" hangingPunct="1"/>
            <a:r>
              <a:rPr lang="en-GB">
                <a:solidFill>
                  <a:schemeClr val="bg2"/>
                </a:solidFill>
              </a:rPr>
              <a:t>dedikált enzimek</a:t>
            </a: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3489325" y="1717675"/>
            <a:ext cx="422487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</a:rPr>
              <a:t>     </a:t>
            </a:r>
            <a:r>
              <a:rPr lang="en-GB">
                <a:solidFill>
                  <a:schemeClr val="bg2"/>
                </a:solidFill>
              </a:rPr>
              <a:t>uracil (ung) </a:t>
            </a:r>
          </a:p>
          <a:p>
            <a:pPr eaLnBrk="1" hangingPunct="1"/>
            <a:r>
              <a:rPr lang="en-GB">
                <a:solidFill>
                  <a:schemeClr val="bg2"/>
                </a:solidFill>
              </a:rPr>
              <a:t>     hidroximetil-uracil </a:t>
            </a:r>
          </a:p>
          <a:p>
            <a:pPr eaLnBrk="1" hangingPunct="1"/>
            <a:r>
              <a:rPr lang="en-GB">
                <a:solidFill>
                  <a:schemeClr val="bg2"/>
                </a:solidFill>
              </a:rPr>
              <a:t>     5-metil citozin </a:t>
            </a:r>
          </a:p>
          <a:p>
            <a:pPr eaLnBrk="1" hangingPunct="1"/>
            <a:r>
              <a:rPr lang="en-GB">
                <a:solidFill>
                  <a:schemeClr val="bg2"/>
                </a:solidFill>
              </a:rPr>
              <a:t>     hipoxantin </a:t>
            </a:r>
          </a:p>
          <a:p>
            <a:pPr eaLnBrk="1" hangingPunct="1"/>
            <a:r>
              <a:rPr lang="en-GB">
                <a:solidFill>
                  <a:schemeClr val="bg2"/>
                </a:solidFill>
              </a:rPr>
              <a:t>     T:G timin hamis pár</a:t>
            </a:r>
          </a:p>
          <a:p>
            <a:pPr eaLnBrk="1" hangingPunct="1"/>
            <a:r>
              <a:rPr lang="en-GB">
                <a:solidFill>
                  <a:schemeClr val="bg2"/>
                </a:solidFill>
              </a:rPr>
              <a:t>     A:C adenin hamis pár (mutY)</a:t>
            </a:r>
          </a:p>
          <a:p>
            <a:pPr eaLnBrk="1" hangingPunct="1"/>
            <a:r>
              <a:rPr lang="en-GB">
                <a:solidFill>
                  <a:schemeClr val="bg2"/>
                </a:solidFill>
              </a:rPr>
              <a:t>     3-metil-adenin </a:t>
            </a:r>
          </a:p>
          <a:p>
            <a:pPr eaLnBrk="1" hangingPunct="1"/>
            <a:r>
              <a:rPr lang="en-GB">
                <a:solidFill>
                  <a:schemeClr val="bg2"/>
                </a:solidFill>
              </a:rPr>
              <a:t>     7-metil-guanin </a:t>
            </a:r>
          </a:p>
          <a:p>
            <a:pPr eaLnBrk="1" hangingPunct="1"/>
            <a:r>
              <a:rPr lang="en-GB">
                <a:solidFill>
                  <a:schemeClr val="bg2"/>
                </a:solidFill>
              </a:rPr>
              <a:t>     3-metil-guanin </a:t>
            </a:r>
          </a:p>
          <a:p>
            <a:pPr eaLnBrk="1" hangingPunct="1"/>
            <a:r>
              <a:rPr lang="en-GB">
                <a:solidFill>
                  <a:schemeClr val="bg2"/>
                </a:solidFill>
              </a:rPr>
              <a:t>     formamidopirimidine </a:t>
            </a:r>
          </a:p>
          <a:p>
            <a:pPr eaLnBrk="1" hangingPunct="1"/>
            <a:r>
              <a:rPr lang="en-GB">
                <a:solidFill>
                  <a:schemeClr val="bg2"/>
                </a:solidFill>
              </a:rPr>
              <a:t>     timin glikol </a:t>
            </a:r>
          </a:p>
          <a:p>
            <a:pPr eaLnBrk="1" hangingPunct="1"/>
            <a:r>
              <a:rPr lang="en-GB">
                <a:solidFill>
                  <a:schemeClr val="bg2"/>
                </a:solidFill>
              </a:rPr>
              <a:t>     pirimidin dimerek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1026" descr="C:\BEA\ELOADAS\2003PhDDNArepair\031113\cliff\slid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4519613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Text Box 1027"/>
          <p:cNvSpPr txBox="1">
            <a:spLocks noChangeArrowheads="1"/>
          </p:cNvSpPr>
          <p:nvPr/>
        </p:nvSpPr>
        <p:spPr bwMode="auto">
          <a:xfrm>
            <a:off x="6384925" y="1184275"/>
            <a:ext cx="265951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>
                <a:solidFill>
                  <a:schemeClr val="bg2"/>
                </a:solidFill>
              </a:rPr>
              <a:t>Enzimaktivitások:</a:t>
            </a:r>
          </a:p>
          <a:p>
            <a:pPr eaLnBrk="1" hangingPunct="1"/>
            <a:endParaRPr lang="hu-HU">
              <a:solidFill>
                <a:schemeClr val="bg2"/>
              </a:solidFill>
            </a:endParaRPr>
          </a:p>
          <a:p>
            <a:pPr eaLnBrk="1" hangingPunct="1">
              <a:buFontTx/>
              <a:buAutoNum type="arabicPeriod"/>
            </a:pPr>
            <a:r>
              <a:rPr lang="hu-HU">
                <a:solidFill>
                  <a:schemeClr val="bg2"/>
                </a:solidFill>
              </a:rPr>
              <a:t>Glikoziláz</a:t>
            </a:r>
          </a:p>
          <a:p>
            <a:pPr eaLnBrk="1" hangingPunct="1">
              <a:buFontTx/>
              <a:buAutoNum type="arabicPeriod"/>
            </a:pPr>
            <a:r>
              <a:rPr lang="hu-HU">
                <a:solidFill>
                  <a:schemeClr val="bg2"/>
                </a:solidFill>
              </a:rPr>
              <a:t>AP endonukleáz</a:t>
            </a:r>
          </a:p>
          <a:p>
            <a:pPr eaLnBrk="1" hangingPunct="1">
              <a:buFontTx/>
              <a:buAutoNum type="arabicPeriod"/>
            </a:pPr>
            <a:r>
              <a:rPr lang="hu-HU">
                <a:solidFill>
                  <a:schemeClr val="bg2"/>
                </a:solidFill>
              </a:rPr>
              <a:t>Polimeráz</a:t>
            </a:r>
          </a:p>
          <a:p>
            <a:pPr eaLnBrk="1" hangingPunct="1">
              <a:buFontTx/>
              <a:buAutoNum type="arabicPeriod"/>
            </a:pPr>
            <a:r>
              <a:rPr lang="hu-HU">
                <a:solidFill>
                  <a:schemeClr val="bg2"/>
                </a:solidFill>
              </a:rPr>
              <a:t>Ligáz</a:t>
            </a:r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15000"/>
            <a:ext cx="6207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Szövegdoboz 3"/>
          <p:cNvSpPr txBox="1">
            <a:spLocks noChangeArrowheads="1"/>
          </p:cNvSpPr>
          <p:nvPr/>
        </p:nvSpPr>
        <p:spPr bwMode="auto">
          <a:xfrm>
            <a:off x="1676400" y="381000"/>
            <a:ext cx="5330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sz="3200">
                <a:solidFill>
                  <a:srgbClr val="990033"/>
                </a:solidFill>
                <a:latin typeface="Trebuchet MS" panose="020B0603020202020204" pitchFamily="34" charset="0"/>
              </a:rPr>
              <a:t>DNS – kémiai nézőpontból</a:t>
            </a:r>
          </a:p>
        </p:txBody>
      </p:sp>
      <p:pic>
        <p:nvPicPr>
          <p:cNvPr id="71684" name="Picture 2" descr="http://www.ucmp.berkeley.edu/glossary/gloss3/DNA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026">
            <a:off x="1905000" y="1130300"/>
            <a:ext cx="334327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Szövegdoboz 5"/>
          <p:cNvSpPr txBox="1">
            <a:spLocks noChangeArrowheads="1"/>
          </p:cNvSpPr>
          <p:nvPr/>
        </p:nvSpPr>
        <p:spPr bwMode="auto">
          <a:xfrm>
            <a:off x="5943600" y="2514600"/>
            <a:ext cx="30622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sz="2800">
                <a:solidFill>
                  <a:srgbClr val="990033"/>
                </a:solidFill>
                <a:latin typeface="Trebuchet MS" panose="020B0603020202020204" pitchFamily="34" charset="0"/>
              </a:rPr>
              <a:t>Reaktív csoportok</a:t>
            </a:r>
          </a:p>
          <a:p>
            <a:pPr eaLnBrk="1" hangingPunct="1"/>
            <a:r>
              <a:rPr lang="hu-HU" sz="2800">
                <a:solidFill>
                  <a:srgbClr val="990033"/>
                </a:solidFill>
                <a:latin typeface="Trebuchet MS" panose="020B0603020202020204" pitchFamily="34" charset="0"/>
              </a:rPr>
              <a:t>sokasága</a:t>
            </a:r>
          </a:p>
          <a:p>
            <a:pPr eaLnBrk="1" hangingPunct="1"/>
            <a:r>
              <a:rPr lang="hu-HU" sz="2800">
                <a:solidFill>
                  <a:srgbClr val="990033"/>
                </a:solidFill>
                <a:latin typeface="Trebuchet MS" panose="020B0603020202020204" pitchFamily="34" charset="0"/>
              </a:rPr>
              <a:t>egy lineáris </a:t>
            </a:r>
          </a:p>
          <a:p>
            <a:pPr eaLnBrk="1" hangingPunct="1"/>
            <a:r>
              <a:rPr lang="hu-HU" sz="2800">
                <a:solidFill>
                  <a:srgbClr val="990033"/>
                </a:solidFill>
                <a:latin typeface="Trebuchet MS" panose="020B0603020202020204" pitchFamily="34" charset="0"/>
              </a:rPr>
              <a:t>polimerre fűzve</a:t>
            </a:r>
          </a:p>
        </p:txBody>
      </p:sp>
      <p:sp>
        <p:nvSpPr>
          <p:cNvPr id="71686" name="Szövegdoboz 6"/>
          <p:cNvSpPr txBox="1">
            <a:spLocks noChangeArrowheads="1"/>
          </p:cNvSpPr>
          <p:nvPr/>
        </p:nvSpPr>
        <p:spPr bwMode="auto">
          <a:xfrm>
            <a:off x="609600" y="2057400"/>
            <a:ext cx="3635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sz="1800">
                <a:solidFill>
                  <a:srgbClr val="FF0000"/>
                </a:solidFill>
                <a:latin typeface="Georgia" panose="02040502050405020303" pitchFamily="18" charset="0"/>
              </a:rPr>
              <a:t>O</a:t>
            </a:r>
          </a:p>
          <a:p>
            <a:pPr eaLnBrk="1" hangingPunct="1"/>
            <a:r>
              <a:rPr lang="hu-HU" sz="1800">
                <a:solidFill>
                  <a:srgbClr val="0070C0"/>
                </a:solidFill>
                <a:latin typeface="Georgia" panose="02040502050405020303" pitchFamily="18" charset="0"/>
              </a:rPr>
              <a:t>N</a:t>
            </a:r>
          </a:p>
          <a:p>
            <a:pPr eaLnBrk="1" hangingPunct="1"/>
            <a:r>
              <a:rPr lang="hu-HU" sz="1800">
                <a:solidFill>
                  <a:srgbClr val="D60093"/>
                </a:solidFill>
                <a:latin typeface="Georgia" panose="02040502050405020303" pitchFamily="18" charset="0"/>
              </a:rPr>
              <a:t>P</a:t>
            </a:r>
          </a:p>
          <a:p>
            <a:pPr eaLnBrk="1" hangingPunct="1"/>
            <a:r>
              <a:rPr lang="hu-HU" sz="1800">
                <a:solidFill>
                  <a:srgbClr val="00B050"/>
                </a:solidFill>
                <a:latin typeface="Georgia" panose="02040502050405020303" pitchFamily="18" charset="0"/>
              </a:rPr>
              <a:t>C</a:t>
            </a:r>
          </a:p>
        </p:txBody>
      </p:sp>
      <p:sp>
        <p:nvSpPr>
          <p:cNvPr id="71687" name="Szövegdoboz 7"/>
          <p:cNvSpPr txBox="1">
            <a:spLocks noChangeArrowheads="1"/>
          </p:cNvSpPr>
          <p:nvPr/>
        </p:nvSpPr>
        <p:spPr bwMode="auto">
          <a:xfrm>
            <a:off x="622300" y="1676400"/>
            <a:ext cx="381000" cy="369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sz="1800">
                <a:solidFill>
                  <a:srgbClr val="FFFFFF"/>
                </a:solidFill>
                <a:latin typeface="Georgia" panose="02040502050405020303" pitchFamily="18" charset="0"/>
              </a:rPr>
              <a:t>H</a:t>
            </a:r>
          </a:p>
        </p:txBody>
      </p:sp>
      <p:cxnSp>
        <p:nvCxnSpPr>
          <p:cNvPr id="71688" name="Egyenes összekötő nyíllal 9"/>
          <p:cNvCxnSpPr>
            <a:cxnSpLocks noChangeShapeType="1"/>
          </p:cNvCxnSpPr>
          <p:nvPr/>
        </p:nvCxnSpPr>
        <p:spPr bwMode="auto">
          <a:xfrm rot="10800000" flipV="1">
            <a:off x="4876800" y="2057400"/>
            <a:ext cx="533400" cy="4572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89" name="Egyenes összekötő nyíllal 11"/>
          <p:cNvCxnSpPr>
            <a:cxnSpLocks noChangeShapeType="1"/>
          </p:cNvCxnSpPr>
          <p:nvPr/>
        </p:nvCxnSpPr>
        <p:spPr bwMode="auto">
          <a:xfrm rot="10800000" flipV="1">
            <a:off x="4724400" y="3581400"/>
            <a:ext cx="533400" cy="4572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90" name="Egyenes összekötő nyíllal 12"/>
          <p:cNvCxnSpPr>
            <a:cxnSpLocks noChangeShapeType="1"/>
          </p:cNvCxnSpPr>
          <p:nvPr/>
        </p:nvCxnSpPr>
        <p:spPr bwMode="auto">
          <a:xfrm rot="10800000" flipV="1">
            <a:off x="3962400" y="1219200"/>
            <a:ext cx="381000" cy="3048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églalap 11"/>
          <p:cNvSpPr/>
          <p:nvPr/>
        </p:nvSpPr>
        <p:spPr>
          <a:xfrm>
            <a:off x="4500563" y="5661025"/>
            <a:ext cx="935037" cy="720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solidFill>
                <a:prstClr val="white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4427538" y="5661025"/>
            <a:ext cx="1223962" cy="792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C:\BEA\ELOADAS\itc2003\ber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5080000" cy="63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Text Box 6"/>
          <p:cNvSpPr txBox="1">
            <a:spLocks noChangeArrowheads="1"/>
          </p:cNvSpPr>
          <p:nvPr/>
        </p:nvSpPr>
        <p:spPr bwMode="auto">
          <a:xfrm>
            <a:off x="6019800" y="1447800"/>
            <a:ext cx="325762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>
                <a:solidFill>
                  <a:schemeClr val="bg2"/>
                </a:solidFill>
              </a:rPr>
              <a:t>Báziskivágási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mechanizmus</a:t>
            </a:r>
          </a:p>
          <a:p>
            <a:pPr eaLnBrk="1" hangingPunct="1"/>
            <a:endParaRPr lang="hu-HU">
              <a:solidFill>
                <a:schemeClr val="bg2"/>
              </a:solidFill>
            </a:endParaRP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DNS hiba felismerése</a:t>
            </a:r>
          </a:p>
          <a:p>
            <a:pPr eaLnBrk="1" hangingPunct="1"/>
            <a:endParaRPr lang="hu-HU">
              <a:solidFill>
                <a:schemeClr val="bg2"/>
              </a:solidFill>
            </a:endParaRP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Bázishibákra dedikált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glikozilázok</a:t>
            </a:r>
          </a:p>
          <a:p>
            <a:pPr eaLnBrk="1" hangingPunct="1"/>
            <a:endParaRPr lang="hu-HU">
              <a:solidFill>
                <a:schemeClr val="bg2"/>
              </a:solidFill>
            </a:endParaRP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Javító fehérjék toborzása</a:t>
            </a:r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be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"/>
            <a:ext cx="348615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593725" y="727075"/>
            <a:ext cx="419262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</a:rPr>
              <a:t>Sematikusan:</a:t>
            </a:r>
          </a:p>
          <a:p>
            <a:pPr eaLnBrk="1" hangingPunct="1"/>
            <a:endParaRPr lang="en-US">
              <a:solidFill>
                <a:schemeClr val="bg2"/>
              </a:solidFill>
            </a:endParaRPr>
          </a:p>
          <a:p>
            <a:pPr eaLnBrk="1" hangingPunct="1"/>
            <a:r>
              <a:rPr lang="en-US">
                <a:solidFill>
                  <a:schemeClr val="bg2"/>
                </a:solidFill>
              </a:rPr>
              <a:t>UDG = uracil-DNS</a:t>
            </a:r>
          </a:p>
          <a:p>
            <a:pPr eaLnBrk="1" hangingPunct="1"/>
            <a:r>
              <a:rPr lang="en-US">
                <a:solidFill>
                  <a:schemeClr val="bg2"/>
                </a:solidFill>
              </a:rPr>
              <a:t>              glikoziláz]</a:t>
            </a:r>
          </a:p>
          <a:p>
            <a:pPr eaLnBrk="1" hangingPunct="1"/>
            <a:r>
              <a:rPr lang="en-US">
                <a:solidFill>
                  <a:schemeClr val="bg2"/>
                </a:solidFill>
              </a:rPr>
              <a:t>HAP1 = humán AP endonukleáz</a:t>
            </a:r>
            <a:endParaRPr lang="en-GB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>
                <a:solidFill>
                  <a:schemeClr val="bg2"/>
                </a:solidFill>
              </a:rPr>
              <a:t>Nukleotidkivágó javítás</a:t>
            </a:r>
            <a:br>
              <a:rPr lang="hu-HU">
                <a:solidFill>
                  <a:schemeClr val="bg2"/>
                </a:solidFill>
              </a:rPr>
            </a:br>
            <a:r>
              <a:rPr lang="hu-HU">
                <a:solidFill>
                  <a:schemeClr val="bg2"/>
                </a:solidFill>
              </a:rPr>
              <a:t>Jelentőség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1042988" y="2133600"/>
            <a:ext cx="297549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>
                <a:solidFill>
                  <a:schemeClr val="bg2"/>
                </a:solidFill>
              </a:rPr>
              <a:t>UV indukált hibák</a:t>
            </a:r>
          </a:p>
          <a:p>
            <a:pPr eaLnBrk="1" hangingPunct="1"/>
            <a:endParaRPr lang="hu-HU">
              <a:solidFill>
                <a:schemeClr val="bg2"/>
              </a:solidFill>
            </a:endParaRP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Környezeti mutagének</a:t>
            </a:r>
          </a:p>
          <a:p>
            <a:pPr eaLnBrk="1" hangingPunct="1"/>
            <a:endParaRPr lang="hu-HU">
              <a:solidFill>
                <a:schemeClr val="bg2"/>
              </a:solidFill>
            </a:endParaRP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ROS: oxidációs hibák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111620" name="Text Box 3"/>
          <p:cNvSpPr txBox="1">
            <a:spLocks noChangeArrowheads="1"/>
          </p:cNvSpPr>
          <p:nvPr/>
        </p:nvSpPr>
        <p:spPr bwMode="auto">
          <a:xfrm>
            <a:off x="468313" y="4581525"/>
            <a:ext cx="800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</a:rPr>
              <a:t>1960-as évek (jóval a báziskivágási javítás felismerése elõtt): </a:t>
            </a:r>
          </a:p>
          <a:p>
            <a:pPr eaLnBrk="1" hangingPunct="1"/>
            <a:r>
              <a:rPr lang="en-US">
                <a:solidFill>
                  <a:schemeClr val="bg2"/>
                </a:solidFill>
              </a:rPr>
              <a:t>	UV sugárzás által indukált timidin dimerek kivágódnak</a:t>
            </a:r>
          </a:p>
          <a:p>
            <a:pPr eaLnBrk="1" hangingPunct="1"/>
            <a:r>
              <a:rPr lang="en-US">
                <a:solidFill>
                  <a:schemeClr val="bg2"/>
                </a:solidFill>
              </a:rPr>
              <a:t>	ez a javítási folyamat E. coli sejtekben követhetõ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C:\Bea\bea_eloadas\eloadas\itc2003\ne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6629400" cy="473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2438400" y="152400"/>
            <a:ext cx="5697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2"/>
                </a:solidFill>
              </a:rPr>
              <a:t>Nu</a:t>
            </a:r>
            <a:r>
              <a:rPr lang="hu-HU" b="1">
                <a:solidFill>
                  <a:schemeClr val="bg2"/>
                </a:solidFill>
              </a:rPr>
              <a:t>k</a:t>
            </a:r>
            <a:r>
              <a:rPr lang="en-US" b="1">
                <a:solidFill>
                  <a:schemeClr val="bg2"/>
                </a:solidFill>
              </a:rPr>
              <a:t>leotid</a:t>
            </a:r>
            <a:r>
              <a:rPr lang="hu-HU" b="1">
                <a:solidFill>
                  <a:schemeClr val="bg2"/>
                </a:solidFill>
              </a:rPr>
              <a:t> kivágási javítás prokariótákban</a:t>
            </a:r>
            <a:endParaRPr lang="en-GB" b="1">
              <a:solidFill>
                <a:schemeClr val="bg2"/>
              </a:solidFill>
            </a:endParaRPr>
          </a:p>
        </p:txBody>
      </p:sp>
      <p:sp>
        <p:nvSpPr>
          <p:cNvPr id="112644" name="Text Box 8"/>
          <p:cNvSpPr txBox="1">
            <a:spLocks noChangeArrowheads="1"/>
          </p:cNvSpPr>
          <p:nvPr/>
        </p:nvSpPr>
        <p:spPr bwMode="auto">
          <a:xfrm>
            <a:off x="1371600" y="5241925"/>
            <a:ext cx="36591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sz="2000" b="1">
                <a:solidFill>
                  <a:schemeClr val="bg2"/>
                </a:solidFill>
              </a:rPr>
              <a:t>Fehérje        Funkció</a:t>
            </a:r>
            <a:endParaRPr lang="en-GB" sz="2000" b="1">
              <a:solidFill>
                <a:schemeClr val="bg2"/>
              </a:solidFill>
            </a:endParaRPr>
          </a:p>
          <a:p>
            <a:pPr eaLnBrk="1" hangingPunct="1"/>
            <a:r>
              <a:rPr lang="en-GB" sz="2000" b="1">
                <a:solidFill>
                  <a:schemeClr val="bg2"/>
                </a:solidFill>
              </a:rPr>
              <a:t>uvrA</a:t>
            </a:r>
            <a:r>
              <a:rPr lang="en-US" sz="2000" b="1">
                <a:solidFill>
                  <a:schemeClr val="bg2"/>
                </a:solidFill>
              </a:rPr>
              <a:t>       </a:t>
            </a:r>
            <a:r>
              <a:rPr lang="hu-HU" sz="2000" b="1">
                <a:solidFill>
                  <a:schemeClr val="bg2"/>
                </a:solidFill>
              </a:rPr>
              <a:t>     </a:t>
            </a:r>
            <a:r>
              <a:rPr lang="en-US" sz="2000" b="1">
                <a:solidFill>
                  <a:schemeClr val="bg2"/>
                </a:solidFill>
              </a:rPr>
              <a:t> </a:t>
            </a:r>
            <a:r>
              <a:rPr lang="hu-HU" sz="2000" b="1">
                <a:solidFill>
                  <a:schemeClr val="bg2"/>
                </a:solidFill>
              </a:rPr>
              <a:t>toborzó</a:t>
            </a:r>
            <a:endParaRPr lang="en-GB" sz="2000" b="1">
              <a:solidFill>
                <a:schemeClr val="bg2"/>
              </a:solidFill>
            </a:endParaRPr>
          </a:p>
          <a:p>
            <a:pPr eaLnBrk="1" hangingPunct="1"/>
            <a:r>
              <a:rPr lang="en-GB" sz="2000" b="1">
                <a:solidFill>
                  <a:schemeClr val="bg2"/>
                </a:solidFill>
              </a:rPr>
              <a:t>uvrB</a:t>
            </a:r>
            <a:r>
              <a:rPr lang="en-US" sz="2000" b="1">
                <a:solidFill>
                  <a:schemeClr val="bg2"/>
                </a:solidFill>
              </a:rPr>
              <a:t>	   </a:t>
            </a:r>
            <a:r>
              <a:rPr lang="hu-HU" sz="2000" b="1">
                <a:solidFill>
                  <a:schemeClr val="bg2"/>
                </a:solidFill>
              </a:rPr>
              <a:t>    felismerõ + nukleáz</a:t>
            </a:r>
            <a:endParaRPr lang="en-GB" sz="2000" b="1">
              <a:solidFill>
                <a:schemeClr val="bg2"/>
              </a:solidFill>
            </a:endParaRPr>
          </a:p>
          <a:p>
            <a:pPr eaLnBrk="1" hangingPunct="1"/>
            <a:r>
              <a:rPr lang="en-GB" sz="2000" b="1">
                <a:solidFill>
                  <a:schemeClr val="bg2"/>
                </a:solidFill>
              </a:rPr>
              <a:t>uvrC</a:t>
            </a:r>
            <a:r>
              <a:rPr lang="en-US" sz="2000" b="1">
                <a:solidFill>
                  <a:schemeClr val="bg2"/>
                </a:solidFill>
              </a:rPr>
              <a:t>       </a:t>
            </a:r>
            <a:r>
              <a:rPr lang="en-GB" sz="2000" b="1">
                <a:solidFill>
                  <a:schemeClr val="bg2"/>
                </a:solidFill>
              </a:rPr>
              <a:t> </a:t>
            </a:r>
            <a:r>
              <a:rPr lang="hu-HU" sz="2000" b="1">
                <a:solidFill>
                  <a:schemeClr val="bg2"/>
                </a:solidFill>
              </a:rPr>
              <a:t>    nukleáz helikáz</a:t>
            </a:r>
            <a:endParaRPr lang="en-GB" sz="2000" b="1">
              <a:solidFill>
                <a:schemeClr val="bg2"/>
              </a:solidFill>
            </a:endParaRPr>
          </a:p>
          <a:p>
            <a:pPr eaLnBrk="1" hangingPunct="1"/>
            <a:r>
              <a:rPr lang="en-GB" sz="2000" b="1">
                <a:solidFill>
                  <a:schemeClr val="bg2"/>
                </a:solidFill>
              </a:rPr>
              <a:t>uvrD</a:t>
            </a:r>
            <a:r>
              <a:rPr lang="en-US" sz="2000" b="1">
                <a:solidFill>
                  <a:schemeClr val="bg2"/>
                </a:solidFill>
              </a:rPr>
              <a:t> </a:t>
            </a:r>
            <a:r>
              <a:rPr lang="hu-HU" sz="2000" b="1">
                <a:solidFill>
                  <a:schemeClr val="bg2"/>
                </a:solidFill>
              </a:rPr>
              <a:t>           segítõ, helikáz</a:t>
            </a:r>
            <a:endParaRPr lang="en-GB" sz="2000" b="1">
              <a:solidFill>
                <a:schemeClr val="bg2"/>
              </a:solidFill>
            </a:endParaRPr>
          </a:p>
        </p:txBody>
      </p:sp>
      <p:sp>
        <p:nvSpPr>
          <p:cNvPr id="112645" name="Text Box 9"/>
          <p:cNvSpPr txBox="1">
            <a:spLocks noChangeArrowheads="1"/>
          </p:cNvSpPr>
          <p:nvPr/>
        </p:nvSpPr>
        <p:spPr bwMode="auto">
          <a:xfrm>
            <a:off x="6230902" y="940564"/>
            <a:ext cx="290656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dirty="0">
                <a:solidFill>
                  <a:schemeClr val="bg2"/>
                </a:solidFill>
              </a:rPr>
              <a:t>Legfontosabb</a:t>
            </a:r>
          </a:p>
          <a:p>
            <a:pPr eaLnBrk="1" hangingPunct="1"/>
            <a:r>
              <a:rPr lang="hu-HU" dirty="0">
                <a:solidFill>
                  <a:schemeClr val="bg2"/>
                </a:solidFill>
              </a:rPr>
              <a:t>az UV-fénnyel </a:t>
            </a:r>
          </a:p>
          <a:p>
            <a:pPr eaLnBrk="1" hangingPunct="1"/>
            <a:r>
              <a:rPr lang="hu-HU" dirty="0">
                <a:solidFill>
                  <a:schemeClr val="bg2"/>
                </a:solidFill>
              </a:rPr>
              <a:t>szembeni védelemben</a:t>
            </a:r>
          </a:p>
          <a:p>
            <a:pPr eaLnBrk="1" hangingPunct="1"/>
            <a:endParaRPr lang="hu-HU" dirty="0">
              <a:solidFill>
                <a:schemeClr val="bg2"/>
              </a:solidFill>
            </a:endParaRPr>
          </a:p>
          <a:p>
            <a:pPr eaLnBrk="1" hangingPunct="1"/>
            <a:r>
              <a:rPr lang="hu-HU" dirty="0">
                <a:solidFill>
                  <a:schemeClr val="bg2"/>
                </a:solidFill>
              </a:rPr>
              <a:t>Sokféle hibára</a:t>
            </a:r>
          </a:p>
          <a:p>
            <a:pPr eaLnBrk="1" hangingPunct="1"/>
            <a:r>
              <a:rPr lang="hu-HU" dirty="0">
                <a:solidFill>
                  <a:schemeClr val="bg2"/>
                </a:solidFill>
              </a:rPr>
              <a:t>(</a:t>
            </a:r>
            <a:r>
              <a:rPr lang="hu-HU" dirty="0" err="1">
                <a:solidFill>
                  <a:schemeClr val="bg2"/>
                </a:solidFill>
              </a:rPr>
              <a:t>adduktok</a:t>
            </a:r>
            <a:r>
              <a:rPr lang="hu-HU" dirty="0">
                <a:solidFill>
                  <a:schemeClr val="bg2"/>
                </a:solidFill>
              </a:rPr>
              <a:t>, </a:t>
            </a:r>
            <a:r>
              <a:rPr lang="hu-HU" dirty="0" err="1">
                <a:solidFill>
                  <a:schemeClr val="bg2"/>
                </a:solidFill>
              </a:rPr>
              <a:t>stb</a:t>
            </a:r>
            <a:r>
              <a:rPr lang="hu-HU" dirty="0">
                <a:solidFill>
                  <a:schemeClr val="bg2"/>
                </a:solidFill>
              </a:rPr>
              <a:t>)</a:t>
            </a:r>
          </a:p>
          <a:p>
            <a:pPr eaLnBrk="1" hangingPunct="1"/>
            <a:endParaRPr lang="hu-HU" dirty="0">
              <a:solidFill>
                <a:schemeClr val="bg2"/>
              </a:solidFill>
            </a:endParaRPr>
          </a:p>
          <a:p>
            <a:pPr eaLnBrk="1" hangingPunct="1"/>
            <a:r>
              <a:rPr lang="hu-HU" dirty="0">
                <a:solidFill>
                  <a:schemeClr val="bg2"/>
                </a:solidFill>
              </a:rPr>
              <a:t>DNS szerkezet</a:t>
            </a:r>
          </a:p>
          <a:p>
            <a:pPr eaLnBrk="1" hangingPunct="1"/>
            <a:r>
              <a:rPr lang="hu-HU" dirty="0">
                <a:solidFill>
                  <a:schemeClr val="bg2"/>
                </a:solidFill>
              </a:rPr>
              <a:t>   detektálás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3" descr="C:\Bea\bea_eloadas\eloadas\itc2003\ner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4800"/>
            <a:ext cx="300196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5545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2"/>
                </a:solidFill>
              </a:rPr>
              <a:t>Nu</a:t>
            </a:r>
            <a:r>
              <a:rPr lang="hu-HU" b="1">
                <a:solidFill>
                  <a:schemeClr val="bg2"/>
                </a:solidFill>
              </a:rPr>
              <a:t>k</a:t>
            </a:r>
            <a:r>
              <a:rPr lang="en-US" b="1">
                <a:solidFill>
                  <a:schemeClr val="bg2"/>
                </a:solidFill>
              </a:rPr>
              <a:t>leotid</a:t>
            </a:r>
            <a:r>
              <a:rPr lang="hu-HU" b="1">
                <a:solidFill>
                  <a:schemeClr val="bg2"/>
                </a:solidFill>
              </a:rPr>
              <a:t> kivágási javítás eukariótákban</a:t>
            </a:r>
            <a:endParaRPr lang="en-GB" b="1">
              <a:solidFill>
                <a:schemeClr val="bg2"/>
              </a:solidFill>
            </a:endParaRPr>
          </a:p>
        </p:txBody>
      </p:sp>
      <p:sp>
        <p:nvSpPr>
          <p:cNvPr id="113668" name="Text Box 5"/>
          <p:cNvSpPr txBox="1">
            <a:spLocks noChangeArrowheads="1"/>
          </p:cNvSpPr>
          <p:nvPr/>
        </p:nvSpPr>
        <p:spPr bwMode="auto">
          <a:xfrm>
            <a:off x="304800" y="914400"/>
            <a:ext cx="5435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sz="2000" b="1">
                <a:solidFill>
                  <a:schemeClr val="bg2"/>
                </a:solidFill>
              </a:rPr>
              <a:t>Bakteriális    	Emlõs           Funkció</a:t>
            </a:r>
            <a:endParaRPr lang="en-GB" sz="2000" b="1">
              <a:solidFill>
                <a:schemeClr val="bg2"/>
              </a:solidFill>
            </a:endParaRPr>
          </a:p>
          <a:p>
            <a:pPr eaLnBrk="1" hangingPunct="1"/>
            <a:r>
              <a:rPr lang="en-GB" sz="2000" b="1">
                <a:solidFill>
                  <a:schemeClr val="bg2"/>
                </a:solidFill>
              </a:rPr>
              <a:t>uvrA</a:t>
            </a:r>
            <a:r>
              <a:rPr lang="en-US" sz="2000" b="1">
                <a:solidFill>
                  <a:schemeClr val="bg2"/>
                </a:solidFill>
              </a:rPr>
              <a:t>       </a:t>
            </a:r>
            <a:r>
              <a:rPr lang="hu-HU" sz="2000" b="1">
                <a:solidFill>
                  <a:schemeClr val="bg2"/>
                </a:solidFill>
              </a:rPr>
              <a:t>     </a:t>
            </a:r>
            <a:r>
              <a:rPr lang="en-US" sz="2000" b="1">
                <a:solidFill>
                  <a:schemeClr val="bg2"/>
                </a:solidFill>
              </a:rPr>
              <a:t> </a:t>
            </a:r>
            <a:r>
              <a:rPr lang="en-GB" sz="2000" b="1">
                <a:solidFill>
                  <a:schemeClr val="bg2"/>
                </a:solidFill>
              </a:rPr>
              <a:t>RPA, TFIIH</a:t>
            </a:r>
            <a:r>
              <a:rPr lang="hu-HU" sz="2000" b="1">
                <a:solidFill>
                  <a:schemeClr val="bg2"/>
                </a:solidFill>
              </a:rPr>
              <a:t>       toborzó</a:t>
            </a:r>
            <a:endParaRPr lang="en-GB" sz="2000" b="1">
              <a:solidFill>
                <a:schemeClr val="bg2"/>
              </a:solidFill>
            </a:endParaRPr>
          </a:p>
          <a:p>
            <a:pPr eaLnBrk="1" hangingPunct="1"/>
            <a:r>
              <a:rPr lang="en-GB" sz="2000" b="1">
                <a:solidFill>
                  <a:schemeClr val="bg2"/>
                </a:solidFill>
              </a:rPr>
              <a:t>uvrB</a:t>
            </a:r>
            <a:r>
              <a:rPr lang="en-US" sz="2000" b="1">
                <a:solidFill>
                  <a:schemeClr val="bg2"/>
                </a:solidFill>
              </a:rPr>
              <a:t>	   </a:t>
            </a:r>
            <a:r>
              <a:rPr lang="hu-HU" sz="2000" b="1">
                <a:solidFill>
                  <a:schemeClr val="bg2"/>
                </a:solidFill>
              </a:rPr>
              <a:t>    </a:t>
            </a:r>
            <a:r>
              <a:rPr lang="en-GB" sz="2000" b="1">
                <a:solidFill>
                  <a:schemeClr val="bg2"/>
                </a:solidFill>
              </a:rPr>
              <a:t>XPA </a:t>
            </a:r>
            <a:r>
              <a:rPr lang="hu-HU" sz="2000" b="1">
                <a:solidFill>
                  <a:schemeClr val="bg2"/>
                </a:solidFill>
              </a:rPr>
              <a:t>+ XPG       felismerõ + nukleáz</a:t>
            </a:r>
            <a:endParaRPr lang="en-GB" sz="2000" b="1">
              <a:solidFill>
                <a:schemeClr val="bg2"/>
              </a:solidFill>
            </a:endParaRPr>
          </a:p>
          <a:p>
            <a:pPr eaLnBrk="1" hangingPunct="1"/>
            <a:r>
              <a:rPr lang="en-GB" sz="2000" b="1">
                <a:solidFill>
                  <a:schemeClr val="bg2"/>
                </a:solidFill>
              </a:rPr>
              <a:t>uvrC</a:t>
            </a:r>
            <a:r>
              <a:rPr lang="en-US" sz="2000" b="1">
                <a:solidFill>
                  <a:schemeClr val="bg2"/>
                </a:solidFill>
              </a:rPr>
              <a:t>       </a:t>
            </a:r>
            <a:r>
              <a:rPr lang="en-GB" sz="2000" b="1">
                <a:solidFill>
                  <a:schemeClr val="bg2"/>
                </a:solidFill>
              </a:rPr>
              <a:t> </a:t>
            </a:r>
            <a:r>
              <a:rPr lang="hu-HU" sz="2000" b="1">
                <a:solidFill>
                  <a:schemeClr val="bg2"/>
                </a:solidFill>
              </a:rPr>
              <a:t>    </a:t>
            </a:r>
            <a:r>
              <a:rPr lang="en-GB" sz="2000" b="1">
                <a:solidFill>
                  <a:schemeClr val="bg2"/>
                </a:solidFill>
              </a:rPr>
              <a:t>XPF + ERCC1</a:t>
            </a:r>
            <a:r>
              <a:rPr lang="hu-HU" sz="2000" b="1">
                <a:solidFill>
                  <a:schemeClr val="bg2"/>
                </a:solidFill>
              </a:rPr>
              <a:t>   nukleáz helikáz</a:t>
            </a:r>
            <a:endParaRPr lang="en-GB" sz="2000" b="1">
              <a:solidFill>
                <a:schemeClr val="bg2"/>
              </a:solidFill>
            </a:endParaRPr>
          </a:p>
          <a:p>
            <a:pPr eaLnBrk="1" hangingPunct="1"/>
            <a:r>
              <a:rPr lang="en-GB" sz="2000" b="1">
                <a:solidFill>
                  <a:schemeClr val="bg2"/>
                </a:solidFill>
              </a:rPr>
              <a:t>uvrD</a:t>
            </a:r>
            <a:r>
              <a:rPr lang="en-US" sz="2000" b="1">
                <a:solidFill>
                  <a:schemeClr val="bg2"/>
                </a:solidFill>
              </a:rPr>
              <a:t>         </a:t>
            </a:r>
            <a:r>
              <a:rPr lang="hu-HU" sz="2000" b="1">
                <a:solidFill>
                  <a:schemeClr val="bg2"/>
                </a:solidFill>
              </a:rPr>
              <a:t>   </a:t>
            </a:r>
            <a:r>
              <a:rPr lang="en-GB" sz="2000" b="1">
                <a:solidFill>
                  <a:schemeClr val="bg2"/>
                </a:solidFill>
              </a:rPr>
              <a:t>TFIIH</a:t>
            </a:r>
            <a:r>
              <a:rPr lang="hu-HU" sz="2000" b="1">
                <a:solidFill>
                  <a:schemeClr val="bg2"/>
                </a:solidFill>
              </a:rPr>
              <a:t>	      segítõ, helikáz</a:t>
            </a:r>
            <a:endParaRPr lang="en-GB" sz="2000" b="1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228600" y="1066800"/>
            <a:ext cx="86868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dirty="0">
                <a:solidFill>
                  <a:schemeClr val="bg2"/>
                </a:solidFill>
              </a:rPr>
              <a:t>DNS károsodás felismerése </a:t>
            </a:r>
            <a:r>
              <a:rPr lang="hu-HU" dirty="0" err="1">
                <a:solidFill>
                  <a:schemeClr val="bg2"/>
                </a:solidFill>
              </a:rPr>
              <a:t>NER-ben</a:t>
            </a:r>
            <a:r>
              <a:rPr lang="hu-HU" dirty="0">
                <a:solidFill>
                  <a:schemeClr val="bg2"/>
                </a:solidFill>
              </a:rPr>
              <a:t> kevésbé specifikus, mint </a:t>
            </a:r>
            <a:r>
              <a:rPr lang="hu-HU" dirty="0" err="1">
                <a:solidFill>
                  <a:schemeClr val="bg2"/>
                </a:solidFill>
              </a:rPr>
              <a:t>BER-ben</a:t>
            </a:r>
            <a:r>
              <a:rPr lang="hu-HU" dirty="0">
                <a:solidFill>
                  <a:schemeClr val="bg2"/>
                </a:solidFill>
              </a:rPr>
              <a:t> </a:t>
            </a:r>
          </a:p>
          <a:p>
            <a:pPr eaLnBrk="1" hangingPunct="1"/>
            <a:endParaRPr lang="hu-HU" dirty="0">
              <a:solidFill>
                <a:schemeClr val="bg2"/>
              </a:solidFill>
              <a:sym typeface="Wingdings" panose="05000000000000000000" pitchFamily="2" charset="2"/>
            </a:endParaRPr>
          </a:p>
          <a:p>
            <a:pPr eaLnBrk="1" hangingPunct="1"/>
            <a:r>
              <a:rPr lang="hu-HU" dirty="0">
                <a:solidFill>
                  <a:schemeClr val="bg2"/>
                </a:solidFill>
                <a:sym typeface="Wingdings" panose="05000000000000000000" pitchFamily="2" charset="2"/>
              </a:rPr>
              <a:t> többféle hiba javítható (nincs sokféle specifikus </a:t>
            </a:r>
          </a:p>
          <a:p>
            <a:pPr eaLnBrk="1" hangingPunct="1"/>
            <a:r>
              <a:rPr lang="hu-HU" dirty="0">
                <a:solidFill>
                  <a:schemeClr val="bg2"/>
                </a:solidFill>
                <a:sym typeface="Wingdings" panose="05000000000000000000" pitchFamily="2" charset="2"/>
              </a:rPr>
              <a:t>felismerő enzim, mint a </a:t>
            </a:r>
            <a:r>
              <a:rPr lang="hu-HU" dirty="0" err="1">
                <a:solidFill>
                  <a:schemeClr val="bg2"/>
                </a:solidFill>
                <a:sym typeface="Wingdings" panose="05000000000000000000" pitchFamily="2" charset="2"/>
              </a:rPr>
              <a:t>glikozilázok</a:t>
            </a:r>
            <a:r>
              <a:rPr lang="hu-HU" dirty="0">
                <a:solidFill>
                  <a:schemeClr val="bg2"/>
                </a:solidFill>
                <a:sym typeface="Wingdings" panose="05000000000000000000" pitchFamily="2" charset="2"/>
              </a:rPr>
              <a:t> esetén volt)</a:t>
            </a:r>
            <a:endParaRPr lang="en-GB" dirty="0">
              <a:solidFill>
                <a:schemeClr val="bg2"/>
              </a:solidFill>
            </a:endParaRPr>
          </a:p>
          <a:p>
            <a:pPr eaLnBrk="1" hangingPunct="1"/>
            <a:endParaRPr lang="en-US" dirty="0">
              <a:solidFill>
                <a:schemeClr val="bg2"/>
              </a:solidFill>
            </a:endParaRPr>
          </a:p>
          <a:p>
            <a:pPr eaLnBrk="1" hangingPunct="1"/>
            <a:r>
              <a:rPr lang="hu-HU" dirty="0">
                <a:solidFill>
                  <a:schemeClr val="bg2"/>
                </a:solidFill>
              </a:rPr>
              <a:t>Egyes fehérjék (pl. TFIIH) </a:t>
            </a:r>
            <a:r>
              <a:rPr lang="hu-HU" dirty="0" err="1">
                <a:solidFill>
                  <a:schemeClr val="bg2"/>
                </a:solidFill>
              </a:rPr>
              <a:t>BER-ben</a:t>
            </a:r>
            <a:r>
              <a:rPr lang="hu-HU" dirty="0">
                <a:solidFill>
                  <a:schemeClr val="bg2"/>
                </a:solidFill>
              </a:rPr>
              <a:t> is  és </a:t>
            </a:r>
            <a:r>
              <a:rPr lang="hu-HU" dirty="0" err="1">
                <a:solidFill>
                  <a:schemeClr val="bg2"/>
                </a:solidFill>
              </a:rPr>
              <a:t>NER-ben</a:t>
            </a:r>
            <a:r>
              <a:rPr lang="hu-HU" dirty="0">
                <a:solidFill>
                  <a:schemeClr val="bg2"/>
                </a:solidFill>
              </a:rPr>
              <a:t> is szerepel</a:t>
            </a:r>
          </a:p>
          <a:p>
            <a:pPr eaLnBrk="1" hangingPunct="1"/>
            <a:endParaRPr lang="hu-HU" dirty="0">
              <a:solidFill>
                <a:schemeClr val="bg2"/>
              </a:solidFill>
            </a:endParaRPr>
          </a:p>
          <a:p>
            <a:pPr eaLnBrk="1" hangingPunct="1"/>
            <a:r>
              <a:rPr lang="hu-HU" dirty="0">
                <a:solidFill>
                  <a:schemeClr val="bg2"/>
                </a:solidFill>
              </a:rPr>
              <a:t>Emlős rendszerek: nagyobb komplexek, hosszabb szakasz vágódik ki</a:t>
            </a:r>
            <a:endParaRPr lang="en-GB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1812925" y="95250"/>
            <a:ext cx="39084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00"/>
                </a:solidFill>
              </a:rPr>
              <a:t>Hamis párok javítása</a:t>
            </a: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609600" y="838200"/>
            <a:ext cx="788511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Hamis párok létrejötte: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	- replikációs hibák (ami elkerüli a visszaolvasó javítást)</a:t>
            </a:r>
            <a:endParaRPr lang="hu-HU">
              <a:solidFill>
                <a:srgbClr val="000000"/>
              </a:solidFill>
            </a:endParaRPr>
          </a:p>
          <a:p>
            <a:pPr eaLnBrk="1" hangingPunct="1"/>
            <a:r>
              <a:rPr lang="hu-HU">
                <a:solidFill>
                  <a:srgbClr val="000000"/>
                </a:solidFill>
              </a:rPr>
              <a:t>		leggyakoribb: G – T pár</a:t>
            </a:r>
            <a:endParaRPr lang="en-US">
              <a:solidFill>
                <a:srgbClr val="000000"/>
              </a:solidFill>
            </a:endParaRP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	- homológ rekombináció heteroduplex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		- genetikai polimorfizmus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	- 5-metil citozin dezaminálás</a:t>
            </a: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3184525" y="3089275"/>
            <a:ext cx="157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G-C(5-Me)</a:t>
            </a: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3505200" y="38100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G-T</a:t>
            </a: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2438400" y="4343400"/>
            <a:ext cx="70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G-C</a:t>
            </a: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4419600" y="44196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A-T</a:t>
            </a:r>
          </a:p>
        </p:txBody>
      </p:sp>
      <p:sp>
        <p:nvSpPr>
          <p:cNvPr id="116744" name="Line 8"/>
          <p:cNvSpPr>
            <a:spLocks noChangeShapeType="1"/>
          </p:cNvSpPr>
          <p:nvPr/>
        </p:nvSpPr>
        <p:spPr bwMode="auto">
          <a:xfrm>
            <a:off x="3810000" y="3505200"/>
            <a:ext cx="0" cy="381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45" name="Line 9"/>
          <p:cNvSpPr>
            <a:spLocks noChangeShapeType="1"/>
          </p:cNvSpPr>
          <p:nvPr/>
        </p:nvSpPr>
        <p:spPr bwMode="auto">
          <a:xfrm flipH="1">
            <a:off x="3048000" y="4191000"/>
            <a:ext cx="457200" cy="228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46" name="Line 10"/>
          <p:cNvSpPr>
            <a:spLocks noChangeShapeType="1"/>
          </p:cNvSpPr>
          <p:nvPr/>
        </p:nvSpPr>
        <p:spPr bwMode="auto">
          <a:xfrm>
            <a:off x="4114800" y="4114800"/>
            <a:ext cx="533400" cy="381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3995738" y="3429000"/>
            <a:ext cx="1687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dezaminálás</a:t>
            </a:r>
          </a:p>
        </p:txBody>
      </p:sp>
      <p:sp>
        <p:nvSpPr>
          <p:cNvPr id="116748" name="Text Box 12"/>
          <p:cNvSpPr txBox="1">
            <a:spLocks noChangeArrowheads="1"/>
          </p:cNvSpPr>
          <p:nvPr/>
        </p:nvSpPr>
        <p:spPr bwMode="auto">
          <a:xfrm>
            <a:off x="4419600" y="3962400"/>
            <a:ext cx="140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replikáció</a:t>
            </a:r>
          </a:p>
        </p:txBody>
      </p:sp>
      <p:sp>
        <p:nvSpPr>
          <p:cNvPr id="116749" name="Text Box 13"/>
          <p:cNvSpPr txBox="1">
            <a:spLocks noChangeArrowheads="1"/>
          </p:cNvSpPr>
          <p:nvPr/>
        </p:nvSpPr>
        <p:spPr bwMode="auto">
          <a:xfrm>
            <a:off x="898525" y="5222875"/>
            <a:ext cx="65230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Mechanizmus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	báziskivágási javító/nukleotidkivágási javító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2193925" y="425450"/>
            <a:ext cx="3473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000000"/>
                </a:solidFill>
              </a:rPr>
              <a:t>Melyik a jó szál?</a:t>
            </a: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304800" y="1828800"/>
            <a:ext cx="832961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- a hamis pároknál a pár mindkét tagja normális DNS-alkotó bázis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		(ellentétben a korábbiakkal)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- meg kell különböztetni a két szál közül azt, ami az eredeti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	genetikai információt hordozza</a:t>
            </a:r>
            <a:endParaRPr lang="hu-HU">
              <a:solidFill>
                <a:srgbClr val="000000"/>
              </a:solidFill>
            </a:endParaRPr>
          </a:p>
          <a:p>
            <a:pPr eaLnBrk="1" hangingPunct="1"/>
            <a:endParaRPr lang="hu-HU">
              <a:solidFill>
                <a:srgbClr val="000000"/>
              </a:solidFill>
            </a:endParaRPr>
          </a:p>
          <a:p>
            <a:pPr eaLnBrk="1" hangingPunct="1">
              <a:buFontTx/>
              <a:buChar char="-"/>
            </a:pPr>
            <a:r>
              <a:rPr lang="hu-HU">
                <a:solidFill>
                  <a:srgbClr val="000000"/>
                </a:solidFill>
              </a:rPr>
              <a:t>a megoldás pro- és eukariótákban hasonló elven nyugszik </a:t>
            </a:r>
          </a:p>
          <a:p>
            <a:pPr eaLnBrk="1" hangingPunct="1"/>
            <a:r>
              <a:rPr lang="hu-HU">
                <a:solidFill>
                  <a:srgbClr val="000000"/>
                </a:solidFill>
              </a:rPr>
              <a:t>(ami önmagában is érdekes), de molekulárisan mást használ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1660525" y="193675"/>
            <a:ext cx="6840538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>
                <a:solidFill>
                  <a:srgbClr val="000000"/>
                </a:solidFill>
              </a:rPr>
              <a:t>Prokarióta rendszerek</a:t>
            </a:r>
          </a:p>
          <a:p>
            <a:pPr eaLnBrk="1" hangingPunct="1"/>
            <a:endParaRPr lang="hu-HU">
              <a:solidFill>
                <a:srgbClr val="000000"/>
              </a:solidFill>
            </a:endParaRPr>
          </a:p>
          <a:p>
            <a:pPr eaLnBrk="1" hangingPunct="1"/>
            <a:r>
              <a:rPr lang="hu-HU">
                <a:solidFill>
                  <a:srgbClr val="000000"/>
                </a:solidFill>
              </a:rPr>
              <a:t>Két fő út: long patch (1-2 kb) hosszú oligo kivágás</a:t>
            </a:r>
          </a:p>
          <a:p>
            <a:pPr eaLnBrk="1" hangingPunct="1"/>
            <a:r>
              <a:rPr lang="hu-HU">
                <a:solidFill>
                  <a:srgbClr val="000000"/>
                </a:solidFill>
              </a:rPr>
              <a:t>		főleg a  replikációs hibákra</a:t>
            </a:r>
          </a:p>
          <a:p>
            <a:pPr eaLnBrk="1" hangingPunct="1"/>
            <a:r>
              <a:rPr lang="hu-HU">
                <a:solidFill>
                  <a:srgbClr val="000000"/>
                </a:solidFill>
              </a:rPr>
              <a:t>	     very short patch (épp csak a mutáns bázis)</a:t>
            </a:r>
          </a:p>
          <a:p>
            <a:pPr eaLnBrk="1" hangingPunct="1"/>
            <a:r>
              <a:rPr lang="hu-HU">
                <a:solidFill>
                  <a:srgbClr val="000000"/>
                </a:solidFill>
              </a:rPr>
              <a:t>		az 5-Me-C dezaminálás okozta G –T-re</a:t>
            </a:r>
          </a:p>
          <a:p>
            <a:pPr eaLnBrk="1" hangingPunct="1"/>
            <a:r>
              <a:rPr lang="hu-HU">
                <a:solidFill>
                  <a:srgbClr val="000000"/>
                </a:solidFill>
              </a:rPr>
              <a:t>		(timin-DNS-glikoziláz)	</a:t>
            </a: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75807" name="Group 31"/>
          <p:cNvGraphicFramePr>
            <a:graphicFrameLocks noGrp="1"/>
          </p:cNvGraphicFramePr>
          <p:nvPr/>
        </p:nvGraphicFramePr>
        <p:xfrm>
          <a:off x="1524000" y="4343400"/>
          <a:ext cx="6096000" cy="2032001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Felismerés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mutS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Segítő faktor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mutL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Endonukleáz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mutH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18801" name="Text Box 32"/>
          <p:cNvSpPr txBox="1">
            <a:spLocks noChangeArrowheads="1"/>
          </p:cNvSpPr>
          <p:nvPr/>
        </p:nvSpPr>
        <p:spPr bwMode="auto">
          <a:xfrm>
            <a:off x="1905000" y="3429000"/>
            <a:ext cx="2484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>
                <a:solidFill>
                  <a:srgbClr val="000000"/>
                </a:solidFill>
              </a:rPr>
              <a:t>Hosszú út fehérjéi</a:t>
            </a:r>
            <a:r>
              <a:rPr lang="hu-HU">
                <a:solidFill>
                  <a:srgbClr val="FFFFFF"/>
                </a:solidFill>
              </a:rPr>
              <a:t>: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mmr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7569200" cy="55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2819400" y="990600"/>
            <a:ext cx="1012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sz="2000">
                <a:solidFill>
                  <a:srgbClr val="0000FF"/>
                </a:solidFill>
              </a:rPr>
              <a:t>felismer</a:t>
            </a:r>
            <a:endParaRPr lang="en-US" sz="2000">
              <a:solidFill>
                <a:srgbClr val="0000FF"/>
              </a:solidFill>
            </a:endParaRP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2803525" y="2224088"/>
            <a:ext cx="1825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sz="2000">
                <a:solidFill>
                  <a:srgbClr val="0000FF"/>
                </a:solidFill>
              </a:rPr>
              <a:t>Komplex együtt</a:t>
            </a:r>
          </a:p>
          <a:p>
            <a:pPr eaLnBrk="1" hangingPunct="1"/>
            <a:r>
              <a:rPr lang="hu-HU" sz="2000">
                <a:solidFill>
                  <a:srgbClr val="0000FF"/>
                </a:solidFill>
              </a:rPr>
              <a:t>kihajlít (ATP)</a:t>
            </a:r>
            <a:endParaRPr lang="en-US" sz="2000">
              <a:solidFill>
                <a:srgbClr val="0000FF"/>
              </a:solidFill>
            </a:endParaRP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6308725" y="2300288"/>
            <a:ext cx="1393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sz="2000">
                <a:solidFill>
                  <a:srgbClr val="0000FF"/>
                </a:solidFill>
              </a:rPr>
              <a:t>Met-mentes</a:t>
            </a:r>
          </a:p>
          <a:p>
            <a:pPr eaLnBrk="1" hangingPunct="1"/>
            <a:r>
              <a:rPr lang="hu-HU" sz="2000">
                <a:solidFill>
                  <a:srgbClr val="0000FF"/>
                </a:solidFill>
              </a:rPr>
              <a:t>szál vágása</a:t>
            </a:r>
            <a:endParaRPr lang="en-US" sz="2000">
              <a:solidFill>
                <a:srgbClr val="0000FF"/>
              </a:solidFill>
            </a:endParaRPr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685800" y="457200"/>
            <a:ext cx="330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sz="1800">
                <a:solidFill>
                  <a:srgbClr val="0000FF"/>
                </a:solidFill>
              </a:rPr>
              <a:t>Tranziens</a:t>
            </a:r>
            <a:r>
              <a:rPr lang="hu-HU">
                <a:solidFill>
                  <a:srgbClr val="FFFFFF"/>
                </a:solidFill>
              </a:rPr>
              <a:t> </a:t>
            </a:r>
            <a:r>
              <a:rPr lang="hu-HU" sz="1800">
                <a:solidFill>
                  <a:srgbClr val="0000FF"/>
                </a:solidFill>
              </a:rPr>
              <a:t>hemimetilált: repl. után</a:t>
            </a:r>
            <a:endParaRPr lang="en-US" sz="1800">
              <a:solidFill>
                <a:srgbClr val="0000FF"/>
              </a:solidFill>
            </a:endParaRPr>
          </a:p>
        </p:txBody>
      </p:sp>
      <p:sp>
        <p:nvSpPr>
          <p:cNvPr id="119815" name="Text Box 8"/>
          <p:cNvSpPr txBox="1">
            <a:spLocks noChangeArrowheads="1"/>
          </p:cNvSpPr>
          <p:nvPr/>
        </p:nvSpPr>
        <p:spPr bwMode="auto">
          <a:xfrm>
            <a:off x="746125" y="2171700"/>
            <a:ext cx="920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sz="1800" b="1">
                <a:solidFill>
                  <a:srgbClr val="0000FF"/>
                </a:solidFill>
              </a:rPr>
              <a:t>GATC:</a:t>
            </a:r>
          </a:p>
          <a:p>
            <a:pPr eaLnBrk="1" hangingPunct="1"/>
            <a:r>
              <a:rPr lang="en-US" sz="1800" b="1">
                <a:solidFill>
                  <a:srgbClr val="0000FF"/>
                </a:solidFill>
              </a:rPr>
              <a:t>A-</a:t>
            </a:r>
            <a:r>
              <a:rPr lang="hu-HU" sz="1800" b="1">
                <a:solidFill>
                  <a:srgbClr val="0000FF"/>
                </a:solidFill>
              </a:rPr>
              <a:t>Met</a:t>
            </a:r>
            <a:endParaRPr lang="en-US" sz="1800" b="1">
              <a:solidFill>
                <a:srgbClr val="0000FF"/>
              </a:solidFill>
            </a:endParaRPr>
          </a:p>
        </p:txBody>
      </p:sp>
      <p:sp>
        <p:nvSpPr>
          <p:cNvPr id="119816" name="Text Box 9"/>
          <p:cNvSpPr txBox="1">
            <a:spLocks noChangeArrowheads="1"/>
          </p:cNvSpPr>
          <p:nvPr/>
        </p:nvSpPr>
        <p:spPr bwMode="auto">
          <a:xfrm>
            <a:off x="6308725" y="800100"/>
            <a:ext cx="1225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sz="1800">
                <a:solidFill>
                  <a:srgbClr val="0000FF"/>
                </a:solidFill>
              </a:rPr>
              <a:t>Reszintézis</a:t>
            </a:r>
            <a:endParaRPr lang="en-US" sz="1800">
              <a:solidFill>
                <a:srgbClr val="0000FF"/>
              </a:solidFill>
            </a:endParaRPr>
          </a:p>
        </p:txBody>
      </p:sp>
      <p:sp>
        <p:nvSpPr>
          <p:cNvPr id="119817" name="Text Box 10"/>
          <p:cNvSpPr txBox="1">
            <a:spLocks noChangeArrowheads="1"/>
          </p:cNvSpPr>
          <p:nvPr/>
        </p:nvSpPr>
        <p:spPr bwMode="auto">
          <a:xfrm>
            <a:off x="3048000" y="1676400"/>
            <a:ext cx="912813" cy="45720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E0D220"/>
                </a:solidFill>
              </a:rPr>
              <a:t>MutS</a:t>
            </a:r>
            <a:endParaRPr lang="en-GB" b="1">
              <a:solidFill>
                <a:srgbClr val="E0D220"/>
              </a:solidFill>
            </a:endParaRPr>
          </a:p>
        </p:txBody>
      </p:sp>
      <p:sp>
        <p:nvSpPr>
          <p:cNvPr id="119818" name="Text Box 11"/>
          <p:cNvSpPr txBox="1">
            <a:spLocks noChangeArrowheads="1"/>
          </p:cNvSpPr>
          <p:nvPr/>
        </p:nvSpPr>
        <p:spPr bwMode="auto">
          <a:xfrm>
            <a:off x="2743200" y="4114800"/>
            <a:ext cx="94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MutL</a:t>
            </a:r>
            <a:endParaRPr lang="en-GB" b="1">
              <a:solidFill>
                <a:srgbClr val="FF0000"/>
              </a:solidFill>
            </a:endParaRPr>
          </a:p>
        </p:txBody>
      </p:sp>
      <p:sp>
        <p:nvSpPr>
          <p:cNvPr id="119819" name="Text Box 12"/>
          <p:cNvSpPr txBox="1">
            <a:spLocks noChangeArrowheads="1"/>
          </p:cNvSpPr>
          <p:nvPr/>
        </p:nvSpPr>
        <p:spPr bwMode="auto">
          <a:xfrm>
            <a:off x="2819400" y="3276600"/>
            <a:ext cx="979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3CC33"/>
                </a:solidFill>
              </a:rPr>
              <a:t>MutH</a:t>
            </a:r>
            <a:endParaRPr lang="en-GB" b="1">
              <a:solidFill>
                <a:srgbClr val="33CC33"/>
              </a:solidFill>
            </a:endParaRPr>
          </a:p>
        </p:txBody>
      </p:sp>
      <p:sp>
        <p:nvSpPr>
          <p:cNvPr id="119820" name="Text Box 13"/>
          <p:cNvSpPr txBox="1">
            <a:spLocks noChangeArrowheads="1"/>
          </p:cNvSpPr>
          <p:nvPr/>
        </p:nvSpPr>
        <p:spPr bwMode="auto">
          <a:xfrm>
            <a:off x="6400800" y="1600200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800080"/>
                </a:solidFill>
              </a:rPr>
              <a:t>PolIII</a:t>
            </a:r>
            <a:endParaRPr lang="en-GB" b="1">
              <a:solidFill>
                <a:srgbClr val="800080"/>
              </a:solidFill>
            </a:endParaRPr>
          </a:p>
        </p:txBody>
      </p:sp>
      <p:sp>
        <p:nvSpPr>
          <p:cNvPr id="119821" name="Szövegdoboz 12"/>
          <p:cNvSpPr txBox="1">
            <a:spLocks noChangeArrowheads="1"/>
          </p:cNvSpPr>
          <p:nvPr/>
        </p:nvSpPr>
        <p:spPr bwMode="auto">
          <a:xfrm>
            <a:off x="3203575" y="6237288"/>
            <a:ext cx="2487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b="1">
                <a:solidFill>
                  <a:schemeClr val="bg2"/>
                </a:solidFill>
              </a:rPr>
              <a:t>Prokariótákban</a:t>
            </a:r>
            <a:r>
              <a:rPr lang="hu-HU">
                <a:solidFill>
                  <a:schemeClr val="bg2"/>
                </a:solidFill>
              </a:rPr>
              <a:t>!!</a:t>
            </a:r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5" name="Csoportba foglalás 14"/>
          <p:cNvGrpSpPr>
            <a:grpSpLocks/>
          </p:cNvGrpSpPr>
          <p:nvPr/>
        </p:nvGrpSpPr>
        <p:grpSpPr bwMode="auto">
          <a:xfrm>
            <a:off x="428625" y="666750"/>
            <a:ext cx="8229600" cy="5029200"/>
            <a:chOff x="436231" y="612349"/>
            <a:chExt cx="8229600" cy="5029200"/>
          </a:xfrm>
        </p:grpSpPr>
        <p:graphicFrame>
          <p:nvGraphicFramePr>
            <p:cNvPr id="64514" name="Object 1"/>
            <p:cNvGraphicFramePr>
              <a:graphicFrameLocks noChangeAspect="1"/>
            </p:cNvGraphicFramePr>
            <p:nvPr>
              <p:extLst/>
            </p:nvPr>
          </p:nvGraphicFramePr>
          <p:xfrm>
            <a:off x="436231" y="612349"/>
            <a:ext cx="8229600" cy="5029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0" r:id="rId4" imgW="6971429" imgH="4698413" progId="">
                    <p:embed/>
                  </p:oleObj>
                </mc:Choice>
                <mc:Fallback>
                  <p:oleObj r:id="rId4" imgW="6971429" imgH="469841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231" y="612349"/>
                          <a:ext cx="8229600" cy="5029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Szövegdoboz 4"/>
            <p:cNvSpPr txBox="1"/>
            <p:nvPr/>
          </p:nvSpPr>
          <p:spPr>
            <a:xfrm>
              <a:off x="509861" y="2741032"/>
              <a:ext cx="1600200" cy="584200"/>
            </a:xfrm>
            <a:prstGeom prst="rect">
              <a:avLst/>
            </a:prstGeom>
            <a:solidFill>
              <a:schemeClr val="tx1"/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600" dirty="0" err="1">
                  <a:solidFill>
                    <a:srgbClr val="FFFF99"/>
                  </a:solidFill>
                  <a:latin typeface="Trebuchet MS"/>
                </a:rPr>
                <a:t>Replikációs</a:t>
              </a:r>
              <a:r>
                <a:rPr lang="hu-HU" sz="1600" dirty="0">
                  <a:solidFill>
                    <a:srgbClr val="FFFF99"/>
                  </a:solidFill>
                  <a:latin typeface="Trebuchet MS"/>
                </a:rPr>
                <a:t> hibák</a:t>
              </a:r>
            </a:p>
          </p:txBody>
        </p:sp>
        <p:sp>
          <p:nvSpPr>
            <p:cNvPr id="6" name="Szövegdoboz 5"/>
            <p:cNvSpPr txBox="1"/>
            <p:nvPr/>
          </p:nvSpPr>
          <p:spPr>
            <a:xfrm>
              <a:off x="1669814" y="2552119"/>
              <a:ext cx="1600200" cy="338138"/>
            </a:xfrm>
            <a:prstGeom prst="rect">
              <a:avLst/>
            </a:prstGeom>
            <a:solidFill>
              <a:schemeClr val="tx1"/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600" dirty="0">
                  <a:solidFill>
                    <a:srgbClr val="FFFF99"/>
                  </a:solidFill>
                  <a:latin typeface="Trebuchet MS"/>
                </a:rPr>
                <a:t>UV sugárzás</a:t>
              </a:r>
            </a:p>
          </p:txBody>
        </p:sp>
        <p:sp>
          <p:nvSpPr>
            <p:cNvPr id="7" name="Szövegdoboz 6"/>
            <p:cNvSpPr txBox="1"/>
            <p:nvPr/>
          </p:nvSpPr>
          <p:spPr>
            <a:xfrm>
              <a:off x="2819400" y="4495800"/>
              <a:ext cx="1600200" cy="584200"/>
            </a:xfrm>
            <a:prstGeom prst="rect">
              <a:avLst/>
            </a:prstGeom>
            <a:solidFill>
              <a:schemeClr val="tx1"/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600" dirty="0" err="1">
                  <a:solidFill>
                    <a:srgbClr val="FFFF99"/>
                  </a:solidFill>
                  <a:latin typeface="Trebuchet MS"/>
                </a:rPr>
                <a:t>Pirimidin</a:t>
              </a:r>
              <a:r>
                <a:rPr lang="hu-HU" sz="1600" dirty="0">
                  <a:solidFill>
                    <a:srgbClr val="FFFF99"/>
                  </a:solidFill>
                  <a:latin typeface="Trebuchet MS"/>
                </a:rPr>
                <a:t> </a:t>
              </a:r>
              <a:r>
                <a:rPr lang="hu-HU" sz="1600" dirty="0" err="1">
                  <a:solidFill>
                    <a:srgbClr val="FFFF99"/>
                  </a:solidFill>
                  <a:latin typeface="Trebuchet MS"/>
                </a:rPr>
                <a:t>dimerek</a:t>
              </a:r>
              <a:endParaRPr lang="hu-HU" sz="1600" dirty="0">
                <a:solidFill>
                  <a:srgbClr val="FFFF99"/>
                </a:solidFill>
                <a:latin typeface="Trebuchet MS"/>
              </a:endParaRPr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7042410" y="3487311"/>
              <a:ext cx="1600200" cy="584775"/>
            </a:xfrm>
            <a:prstGeom prst="rect">
              <a:avLst/>
            </a:prstGeom>
            <a:solidFill>
              <a:schemeClr val="tx1"/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600" dirty="0" err="1">
                  <a:solidFill>
                    <a:srgbClr val="FFFF99"/>
                  </a:solidFill>
                  <a:latin typeface="Trebuchet MS"/>
                </a:rPr>
                <a:t>adduktok</a:t>
              </a:r>
              <a:endParaRPr lang="hu-HU" sz="1600" dirty="0">
                <a:solidFill>
                  <a:srgbClr val="FFFF99"/>
                </a:solidFill>
                <a:latin typeface="Trebuchet M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600" dirty="0">
                <a:solidFill>
                  <a:srgbClr val="FFFF99"/>
                </a:solidFill>
                <a:latin typeface="Trebuchet MS"/>
              </a:endParaRPr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4869145" y="1387303"/>
              <a:ext cx="1600200" cy="584200"/>
            </a:xfrm>
            <a:prstGeom prst="rect">
              <a:avLst/>
            </a:prstGeom>
            <a:solidFill>
              <a:schemeClr val="tx1"/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600" dirty="0" err="1">
                  <a:solidFill>
                    <a:srgbClr val="FFFF99"/>
                  </a:solidFill>
                  <a:latin typeface="Trebuchet MS"/>
                </a:rPr>
                <a:t>Alkilezés</a:t>
              </a:r>
              <a:endParaRPr lang="hu-HU" sz="1600" dirty="0">
                <a:solidFill>
                  <a:srgbClr val="FFFF99"/>
                </a:solidFill>
                <a:latin typeface="Trebuchet M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600" dirty="0">
                <a:solidFill>
                  <a:srgbClr val="FFFF99"/>
                </a:solidFill>
                <a:latin typeface="Trebuchet MS"/>
              </a:endParaRPr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3838539" y="4113233"/>
              <a:ext cx="1219200" cy="338138"/>
            </a:xfrm>
            <a:prstGeom prst="rect">
              <a:avLst/>
            </a:prstGeom>
            <a:solidFill>
              <a:schemeClr val="tx1"/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600" dirty="0">
                  <a:solidFill>
                    <a:srgbClr val="FFFF99"/>
                  </a:solidFill>
                  <a:latin typeface="Trebuchet MS"/>
                </a:rPr>
                <a:t>Száltörés</a:t>
              </a:r>
            </a:p>
          </p:txBody>
        </p:sp>
        <p:sp>
          <p:nvSpPr>
            <p:cNvPr id="12" name="Szövegdoboz 11"/>
            <p:cNvSpPr txBox="1"/>
            <p:nvPr/>
          </p:nvSpPr>
          <p:spPr>
            <a:xfrm>
              <a:off x="1422400" y="5029200"/>
              <a:ext cx="2209800" cy="584200"/>
            </a:xfrm>
            <a:prstGeom prst="rect">
              <a:avLst/>
            </a:prstGeom>
            <a:solidFill>
              <a:schemeClr val="tx1"/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600" dirty="0">
                  <a:solidFill>
                    <a:srgbClr val="FFFF99"/>
                  </a:solidFill>
                  <a:latin typeface="Trebuchet MS"/>
                </a:rPr>
                <a:t>Hamis párok, </a:t>
              </a:r>
              <a:r>
                <a:rPr lang="hu-HU" sz="1600" dirty="0" err="1">
                  <a:solidFill>
                    <a:srgbClr val="FFFF99"/>
                  </a:solidFill>
                  <a:latin typeface="Trebuchet MS"/>
                </a:rPr>
                <a:t>inzerciók</a:t>
              </a:r>
              <a:r>
                <a:rPr lang="hu-HU" sz="1600" dirty="0">
                  <a:solidFill>
                    <a:srgbClr val="FFFF99"/>
                  </a:solidFill>
                  <a:latin typeface="Trebuchet MS"/>
                </a:rPr>
                <a:t>, </a:t>
              </a:r>
              <a:r>
                <a:rPr lang="hu-HU" sz="1600" dirty="0" err="1">
                  <a:solidFill>
                    <a:srgbClr val="FFFF99"/>
                  </a:solidFill>
                  <a:latin typeface="Trebuchet MS"/>
                </a:rPr>
                <a:t>deléciók</a:t>
              </a:r>
              <a:endParaRPr lang="hu-HU" sz="1600" dirty="0">
                <a:solidFill>
                  <a:srgbClr val="FFFF99"/>
                </a:solidFill>
                <a:latin typeface="Trebuchet MS"/>
              </a:endParaRPr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3521868" y="2225503"/>
              <a:ext cx="1795463" cy="1077218"/>
            </a:xfrm>
            <a:prstGeom prst="rect">
              <a:avLst/>
            </a:prstGeom>
            <a:solidFill>
              <a:schemeClr val="tx1"/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600" dirty="0">
                  <a:solidFill>
                    <a:srgbClr val="FFFF99"/>
                  </a:solidFill>
                  <a:latin typeface="Trebuchet MS"/>
                </a:rPr>
                <a:t>Ionizáló sugárzás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600" dirty="0">
                  <a:solidFill>
                    <a:srgbClr val="FFFF99"/>
                  </a:solidFill>
                  <a:latin typeface="Trebuchet MS"/>
                </a:rPr>
                <a:t>Radioterápia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600" dirty="0">
                  <a:solidFill>
                    <a:srgbClr val="FFFF99"/>
                  </a:solidFill>
                  <a:latin typeface="Trebuchet MS"/>
                </a:rPr>
                <a:t>Kemoterápia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600" dirty="0">
                  <a:solidFill>
                    <a:srgbClr val="FFFF99"/>
                  </a:solidFill>
                  <a:latin typeface="Trebuchet MS"/>
                </a:rPr>
                <a:t>Szabadgyökök</a:t>
              </a:r>
            </a:p>
          </p:txBody>
        </p:sp>
        <p:sp>
          <p:nvSpPr>
            <p:cNvPr id="9" name="Szövegdoboz 8"/>
            <p:cNvSpPr txBox="1"/>
            <p:nvPr/>
          </p:nvSpPr>
          <p:spPr>
            <a:xfrm>
              <a:off x="6367438" y="1255594"/>
              <a:ext cx="1600200" cy="584200"/>
            </a:xfrm>
            <a:prstGeom prst="rect">
              <a:avLst/>
            </a:prstGeom>
            <a:solidFill>
              <a:schemeClr val="tx1"/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600" dirty="0">
                  <a:solidFill>
                    <a:srgbClr val="FFFF99"/>
                  </a:solidFill>
                  <a:latin typeface="Trebuchet MS"/>
                </a:rPr>
                <a:t>Környezeti toxinok</a:t>
              </a:r>
            </a:p>
          </p:txBody>
        </p:sp>
      </p:grpSp>
      <p:sp>
        <p:nvSpPr>
          <p:cNvPr id="64516" name="Szövegdoboz 13"/>
          <p:cNvSpPr txBox="1">
            <a:spLocks noChangeArrowheads="1"/>
          </p:cNvSpPr>
          <p:nvPr/>
        </p:nvSpPr>
        <p:spPr bwMode="auto">
          <a:xfrm>
            <a:off x="0" y="0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3000" b="1" dirty="0">
                <a:solidFill>
                  <a:srgbClr val="FFFF66"/>
                </a:solidFill>
                <a:latin typeface="Calibri" panose="020F0502020204030204" pitchFamily="34" charset="0"/>
                <a:cs typeface="Arial" charset="0"/>
              </a:rPr>
              <a:t>DNS-polimer reaktív centrumai </a:t>
            </a:r>
            <a:r>
              <a:rPr lang="hu-HU" sz="3000" b="1" dirty="0">
                <a:solidFill>
                  <a:prstClr val="white"/>
                </a:solidFill>
                <a:latin typeface="Calibri" panose="020F0502020204030204" pitchFamily="34" charset="0"/>
                <a:cs typeface="Arial" charset="0"/>
              </a:rPr>
              <a:t>és a </a:t>
            </a:r>
            <a:r>
              <a:rPr lang="hu-HU" sz="3000" b="1" dirty="0">
                <a:solidFill>
                  <a:srgbClr val="FE0000"/>
                </a:solidFill>
                <a:latin typeface="Calibri" panose="020F0502020204030204" pitchFamily="34" charset="0"/>
                <a:cs typeface="Arial" charset="0"/>
              </a:rPr>
              <a:t>javítás útjai</a:t>
            </a:r>
            <a:endParaRPr lang="en-US" sz="3000" b="1" dirty="0">
              <a:solidFill>
                <a:srgbClr val="FE0000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64517" name="Szövegdoboz 15"/>
          <p:cNvSpPr txBox="1">
            <a:spLocks noChangeArrowheads="1"/>
          </p:cNvSpPr>
          <p:nvPr/>
        </p:nvSpPr>
        <p:spPr bwMode="auto">
          <a:xfrm>
            <a:off x="4502601" y="4492756"/>
            <a:ext cx="942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1">
                <a:solidFill>
                  <a:srgbClr val="C00000"/>
                </a:solidFill>
                <a:latin typeface="Arial" charset="0"/>
                <a:cs typeface="Arial" charset="0"/>
              </a:rPr>
              <a:t>DSB</a:t>
            </a:r>
          </a:p>
        </p:txBody>
      </p:sp>
      <p:sp>
        <p:nvSpPr>
          <p:cNvPr id="17" name="Szabályos ötszög 16"/>
          <p:cNvSpPr/>
          <p:nvPr/>
        </p:nvSpPr>
        <p:spPr>
          <a:xfrm>
            <a:off x="4455709" y="4252126"/>
            <a:ext cx="1081087" cy="1008063"/>
          </a:xfrm>
          <a:prstGeom prst="pen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solidFill>
                <a:prstClr val="white"/>
              </a:solidFill>
            </a:endParaRPr>
          </a:p>
        </p:txBody>
      </p:sp>
      <p:sp>
        <p:nvSpPr>
          <p:cNvPr id="64519" name="Szövegdoboz 17"/>
          <p:cNvSpPr txBox="1">
            <a:spLocks noChangeArrowheads="1"/>
          </p:cNvSpPr>
          <p:nvPr/>
        </p:nvSpPr>
        <p:spPr bwMode="auto">
          <a:xfrm>
            <a:off x="7164388" y="4149725"/>
            <a:ext cx="9429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1">
                <a:solidFill>
                  <a:srgbClr val="C00000"/>
                </a:solidFill>
                <a:latin typeface="Arial" charset="0"/>
                <a:cs typeface="Arial" charset="0"/>
              </a:rPr>
              <a:t>NER</a:t>
            </a:r>
          </a:p>
        </p:txBody>
      </p:sp>
      <p:sp>
        <p:nvSpPr>
          <p:cNvPr id="19" name="Szabályos ötszög 18"/>
          <p:cNvSpPr/>
          <p:nvPr/>
        </p:nvSpPr>
        <p:spPr>
          <a:xfrm>
            <a:off x="7092950" y="3933825"/>
            <a:ext cx="1079500" cy="1008063"/>
          </a:xfrm>
          <a:prstGeom prst="pen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solidFill>
                <a:prstClr val="white"/>
              </a:solidFill>
            </a:endParaRPr>
          </a:p>
        </p:txBody>
      </p:sp>
      <p:sp>
        <p:nvSpPr>
          <p:cNvPr id="64521" name="Szövegdoboz 19"/>
          <p:cNvSpPr txBox="1">
            <a:spLocks noChangeArrowheads="1"/>
          </p:cNvSpPr>
          <p:nvPr/>
        </p:nvSpPr>
        <p:spPr bwMode="auto">
          <a:xfrm>
            <a:off x="5795963" y="4508500"/>
            <a:ext cx="942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1" dirty="0">
                <a:solidFill>
                  <a:srgbClr val="C00000"/>
                </a:solidFill>
                <a:latin typeface="Arial" charset="0"/>
                <a:cs typeface="Arial" charset="0"/>
              </a:rPr>
              <a:t>BER</a:t>
            </a:r>
          </a:p>
        </p:txBody>
      </p:sp>
      <p:sp>
        <p:nvSpPr>
          <p:cNvPr id="22" name="Szabályos ötszög 21"/>
          <p:cNvSpPr/>
          <p:nvPr/>
        </p:nvSpPr>
        <p:spPr>
          <a:xfrm>
            <a:off x="5724525" y="4292600"/>
            <a:ext cx="1079500" cy="1008063"/>
          </a:xfrm>
          <a:prstGeom prst="pen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solidFill>
                <a:prstClr val="white"/>
              </a:solidFill>
            </a:endParaRPr>
          </a:p>
        </p:txBody>
      </p:sp>
      <p:sp>
        <p:nvSpPr>
          <p:cNvPr id="64523" name="Szövegdoboz 22"/>
          <p:cNvSpPr txBox="1">
            <a:spLocks noChangeArrowheads="1"/>
          </p:cNvSpPr>
          <p:nvPr/>
        </p:nvSpPr>
        <p:spPr bwMode="auto">
          <a:xfrm>
            <a:off x="1619250" y="5876925"/>
            <a:ext cx="1044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1" dirty="0">
                <a:solidFill>
                  <a:srgbClr val="C00000"/>
                </a:solidFill>
                <a:latin typeface="Arial" charset="0"/>
                <a:cs typeface="Arial" charset="0"/>
              </a:rPr>
              <a:t>MMR</a:t>
            </a:r>
          </a:p>
        </p:txBody>
      </p:sp>
      <p:sp>
        <p:nvSpPr>
          <p:cNvPr id="24" name="Szabályos ötszög 23"/>
          <p:cNvSpPr/>
          <p:nvPr/>
        </p:nvSpPr>
        <p:spPr>
          <a:xfrm>
            <a:off x="1547813" y="5661025"/>
            <a:ext cx="1079500" cy="1008063"/>
          </a:xfrm>
          <a:prstGeom prst="pen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solidFill>
                <a:prstClr val="white"/>
              </a:solidFill>
            </a:endParaRPr>
          </a:p>
        </p:txBody>
      </p:sp>
      <p:sp>
        <p:nvSpPr>
          <p:cNvPr id="64525" name="Szövegdoboz 24"/>
          <p:cNvSpPr txBox="1">
            <a:spLocks noChangeArrowheads="1"/>
          </p:cNvSpPr>
          <p:nvPr/>
        </p:nvSpPr>
        <p:spPr bwMode="auto">
          <a:xfrm>
            <a:off x="3348038" y="5084763"/>
            <a:ext cx="942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1">
                <a:solidFill>
                  <a:srgbClr val="C00000"/>
                </a:solidFill>
                <a:latin typeface="Arial" charset="0"/>
                <a:cs typeface="Arial" charset="0"/>
              </a:rPr>
              <a:t>NER</a:t>
            </a:r>
          </a:p>
        </p:txBody>
      </p:sp>
      <p:sp>
        <p:nvSpPr>
          <p:cNvPr id="26" name="Szabályos ötszög 25"/>
          <p:cNvSpPr/>
          <p:nvPr/>
        </p:nvSpPr>
        <p:spPr>
          <a:xfrm>
            <a:off x="3276600" y="4868863"/>
            <a:ext cx="1079500" cy="1008062"/>
          </a:xfrm>
          <a:prstGeom prst="pen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solidFill>
                <a:prstClr val="white"/>
              </a:solidFill>
            </a:endParaRPr>
          </a:p>
        </p:txBody>
      </p:sp>
      <p:sp>
        <p:nvSpPr>
          <p:cNvPr id="64527" name="Szövegdoboz 26"/>
          <p:cNvSpPr txBox="1">
            <a:spLocks noChangeArrowheads="1"/>
          </p:cNvSpPr>
          <p:nvPr/>
        </p:nvSpPr>
        <p:spPr bwMode="auto">
          <a:xfrm>
            <a:off x="2519694" y="6103394"/>
            <a:ext cx="68198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Adott hibákra specializált javítás</a:t>
            </a:r>
          </a:p>
          <a:p>
            <a:r>
              <a:rPr lang="hu-HU" b="1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Alapvető: a módosított kémiai szerkezet felismerése</a:t>
            </a:r>
          </a:p>
        </p:txBody>
      </p:sp>
      <p:pic>
        <p:nvPicPr>
          <p:cNvPr id="27" name="Picture 382" descr="Nobel-Priz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" y="762374"/>
            <a:ext cx="1860653" cy="186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910308" y="689346"/>
            <a:ext cx="4102405" cy="181588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FFFF66"/>
                </a:solidFill>
                <a:latin typeface="Calibri" panose="020F0502020204030204" pitchFamily="34" charset="0"/>
                <a:cs typeface="Arial" charset="0"/>
              </a:rPr>
              <a:t>2015 Kémiai Nobel díj</a:t>
            </a:r>
          </a:p>
          <a:p>
            <a:r>
              <a:rPr lang="hu-HU" sz="2800" b="1" dirty="0">
                <a:solidFill>
                  <a:srgbClr val="FFFF66"/>
                </a:solidFill>
                <a:latin typeface="Calibri" panose="020F0502020204030204" pitchFamily="34" charset="0"/>
                <a:cs typeface="Arial" charset="0"/>
              </a:rPr>
              <a:t>Thomas </a:t>
            </a:r>
            <a:r>
              <a:rPr lang="hu-HU" sz="2800" b="1" dirty="0" err="1">
                <a:solidFill>
                  <a:srgbClr val="FFFF66"/>
                </a:solidFill>
                <a:latin typeface="Calibri" panose="020F0502020204030204" pitchFamily="34" charset="0"/>
                <a:cs typeface="Arial" charset="0"/>
              </a:rPr>
              <a:t>Lindahl</a:t>
            </a:r>
            <a:r>
              <a:rPr lang="hu-HU" sz="2800" b="1" dirty="0">
                <a:solidFill>
                  <a:srgbClr val="FFFF66"/>
                </a:solidFill>
                <a:latin typeface="Calibri" panose="020F0502020204030204" pitchFamily="34" charset="0"/>
                <a:cs typeface="Arial" charset="0"/>
              </a:rPr>
              <a:t>: BER          </a:t>
            </a:r>
          </a:p>
          <a:p>
            <a:r>
              <a:rPr lang="hu-HU" sz="2800" b="1" dirty="0" err="1">
                <a:solidFill>
                  <a:srgbClr val="FFFF66"/>
                </a:solidFill>
                <a:latin typeface="Calibri" panose="020F0502020204030204" pitchFamily="34" charset="0"/>
                <a:cs typeface="Arial" charset="0"/>
              </a:rPr>
              <a:t>Aziz</a:t>
            </a:r>
            <a:r>
              <a:rPr lang="hu-HU" sz="2800" b="1" dirty="0">
                <a:solidFill>
                  <a:srgbClr val="FFFF66"/>
                </a:solidFill>
                <a:latin typeface="Calibri" panose="020F0502020204030204" pitchFamily="34" charset="0"/>
                <a:cs typeface="Arial" charset="0"/>
              </a:rPr>
              <a:t> </a:t>
            </a:r>
            <a:r>
              <a:rPr lang="hu-HU" sz="2800" b="1" dirty="0" err="1">
                <a:solidFill>
                  <a:srgbClr val="FFFF66"/>
                </a:solidFill>
                <a:latin typeface="Calibri" panose="020F0502020204030204" pitchFamily="34" charset="0"/>
                <a:cs typeface="Arial" charset="0"/>
              </a:rPr>
              <a:t>Sancar</a:t>
            </a:r>
            <a:r>
              <a:rPr lang="hu-HU" sz="2800" b="1" dirty="0">
                <a:solidFill>
                  <a:srgbClr val="FFFF66"/>
                </a:solidFill>
                <a:latin typeface="Calibri" panose="020F0502020204030204" pitchFamily="34" charset="0"/>
                <a:cs typeface="Arial" charset="0"/>
              </a:rPr>
              <a:t>: NER</a:t>
            </a:r>
          </a:p>
          <a:p>
            <a:r>
              <a:rPr lang="hu-HU" sz="2800" b="1" dirty="0">
                <a:solidFill>
                  <a:srgbClr val="FFFF66"/>
                </a:solidFill>
                <a:latin typeface="Calibri" panose="020F0502020204030204" pitchFamily="34" charset="0"/>
                <a:cs typeface="Arial" charset="0"/>
              </a:rPr>
              <a:t>Paul </a:t>
            </a:r>
            <a:r>
              <a:rPr lang="hu-HU" sz="2800" b="1" dirty="0" err="1">
                <a:solidFill>
                  <a:srgbClr val="FFFF66"/>
                </a:solidFill>
                <a:latin typeface="Calibri" panose="020F0502020204030204" pitchFamily="34" charset="0"/>
                <a:cs typeface="Arial" charset="0"/>
              </a:rPr>
              <a:t>Modrich</a:t>
            </a:r>
            <a:r>
              <a:rPr lang="hu-HU" sz="2800" b="1" dirty="0">
                <a:solidFill>
                  <a:srgbClr val="FFFF66"/>
                </a:solidFill>
                <a:latin typeface="Calibri" panose="020F0502020204030204" pitchFamily="34" charset="0"/>
                <a:cs typeface="Arial" charset="0"/>
              </a:rPr>
              <a:t>: MMR</a:t>
            </a:r>
            <a:endParaRPr lang="en-US" sz="2800" b="1" dirty="0">
              <a:solidFill>
                <a:srgbClr val="FFFF66"/>
              </a:solidFill>
              <a:latin typeface="Calibri" panose="020F05020202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3822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C:\Bea\bea_eloadas\eloadas\itc2003\mmr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5029200" cy="606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2133600" y="0"/>
            <a:ext cx="496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b="1">
                <a:solidFill>
                  <a:schemeClr val="bg2"/>
                </a:solidFill>
              </a:rPr>
              <a:t>Hamis párok javítása eukariótákban</a:t>
            </a:r>
            <a:endParaRPr lang="en-GB">
              <a:solidFill>
                <a:schemeClr val="bg2"/>
              </a:solidFill>
            </a:endParaRP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5410200" y="609600"/>
            <a:ext cx="552132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sz="2000" b="1" dirty="0">
                <a:solidFill>
                  <a:schemeClr val="bg2"/>
                </a:solidFill>
              </a:rPr>
              <a:t>Többféle hibát kezel,</a:t>
            </a:r>
          </a:p>
          <a:p>
            <a:pPr eaLnBrk="1" hangingPunct="1"/>
            <a:r>
              <a:rPr lang="hu-HU" sz="2000" b="1" dirty="0">
                <a:solidFill>
                  <a:schemeClr val="bg2"/>
                </a:solidFill>
              </a:rPr>
              <a:t>(több szerepkör, több fehérje)</a:t>
            </a:r>
          </a:p>
          <a:p>
            <a:pPr eaLnBrk="1" hangingPunct="1"/>
            <a:endParaRPr lang="hu-HU" sz="2000" b="1" dirty="0">
              <a:solidFill>
                <a:schemeClr val="bg2"/>
              </a:solidFill>
            </a:endParaRPr>
          </a:p>
          <a:p>
            <a:pPr eaLnBrk="1" hangingPunct="1"/>
            <a:r>
              <a:rPr lang="en-US" sz="2000" b="1" dirty="0">
                <a:solidFill>
                  <a:schemeClr val="bg2"/>
                </a:solidFill>
              </a:rPr>
              <a:t>-</a:t>
            </a:r>
            <a:r>
              <a:rPr lang="hu-HU" sz="2000" b="1" dirty="0">
                <a:solidFill>
                  <a:schemeClr val="bg2"/>
                </a:solidFill>
              </a:rPr>
              <a:t>hamis párok </a:t>
            </a:r>
          </a:p>
          <a:p>
            <a:pPr eaLnBrk="1" hangingPunct="1"/>
            <a:endParaRPr lang="hu-HU" sz="2000" b="1" dirty="0">
              <a:solidFill>
                <a:schemeClr val="bg2"/>
              </a:solidFill>
            </a:endParaRPr>
          </a:p>
          <a:p>
            <a:pPr eaLnBrk="1" hangingPunct="1"/>
            <a:r>
              <a:rPr lang="en-US" sz="2000" b="1" dirty="0">
                <a:solidFill>
                  <a:schemeClr val="bg2"/>
                </a:solidFill>
              </a:rPr>
              <a:t>-</a:t>
            </a:r>
            <a:r>
              <a:rPr lang="hu-HU" sz="2000" b="1" dirty="0">
                <a:solidFill>
                  <a:schemeClr val="bg2"/>
                </a:solidFill>
              </a:rPr>
              <a:t>egy </a:t>
            </a:r>
            <a:r>
              <a:rPr lang="hu-HU" sz="2000" b="1" dirty="0" err="1">
                <a:solidFill>
                  <a:schemeClr val="bg2"/>
                </a:solidFill>
              </a:rPr>
              <a:t>nukleotid</a:t>
            </a:r>
            <a:r>
              <a:rPr lang="hu-HU" sz="2000" b="1" dirty="0">
                <a:solidFill>
                  <a:schemeClr val="bg2"/>
                </a:solidFill>
              </a:rPr>
              <a:t> </a:t>
            </a:r>
            <a:r>
              <a:rPr lang="hu-HU" sz="2000" b="1" dirty="0" err="1">
                <a:solidFill>
                  <a:schemeClr val="bg2"/>
                </a:solidFill>
              </a:rPr>
              <a:t>beékelõdés</a:t>
            </a:r>
            <a:endParaRPr lang="hu-HU" sz="2000" b="1" dirty="0">
              <a:solidFill>
                <a:schemeClr val="bg2"/>
              </a:solidFill>
            </a:endParaRPr>
          </a:p>
          <a:p>
            <a:pPr eaLnBrk="1" hangingPunct="1"/>
            <a:r>
              <a:rPr lang="hu-HU" sz="2000" b="1" dirty="0">
                <a:solidFill>
                  <a:schemeClr val="bg2"/>
                </a:solidFill>
              </a:rPr>
              <a:t>   (kódoló szálon) </a:t>
            </a:r>
          </a:p>
          <a:p>
            <a:pPr eaLnBrk="1" hangingPunct="1"/>
            <a:endParaRPr lang="hu-HU" sz="2000" b="1" dirty="0">
              <a:solidFill>
                <a:schemeClr val="bg2"/>
              </a:solidFill>
            </a:endParaRPr>
          </a:p>
          <a:p>
            <a:pPr eaLnBrk="1" hangingPunct="1"/>
            <a:r>
              <a:rPr lang="en-US" sz="2000" b="1" dirty="0">
                <a:solidFill>
                  <a:schemeClr val="bg2"/>
                </a:solidFill>
              </a:rPr>
              <a:t>-</a:t>
            </a:r>
            <a:r>
              <a:rPr lang="hu-HU" sz="2000" b="1" dirty="0">
                <a:solidFill>
                  <a:schemeClr val="bg2"/>
                </a:solidFill>
              </a:rPr>
              <a:t>két </a:t>
            </a:r>
            <a:r>
              <a:rPr lang="hu-HU" sz="2000" b="1" dirty="0" err="1">
                <a:solidFill>
                  <a:schemeClr val="bg2"/>
                </a:solidFill>
              </a:rPr>
              <a:t>nukleotid</a:t>
            </a:r>
            <a:r>
              <a:rPr lang="hu-HU" sz="2000" b="1" dirty="0">
                <a:solidFill>
                  <a:schemeClr val="bg2"/>
                </a:solidFill>
              </a:rPr>
              <a:t> kivágás</a:t>
            </a:r>
            <a:endParaRPr lang="en-US" sz="2000" b="1" dirty="0">
              <a:solidFill>
                <a:schemeClr val="bg2"/>
              </a:solidFill>
            </a:endParaRPr>
          </a:p>
          <a:p>
            <a:pPr eaLnBrk="1" hangingPunct="1"/>
            <a:r>
              <a:rPr lang="hu-HU" sz="2000" b="1" dirty="0">
                <a:solidFill>
                  <a:schemeClr val="bg2"/>
                </a:solidFill>
              </a:rPr>
              <a:t>  </a:t>
            </a:r>
            <a:r>
              <a:rPr lang="en-GB" sz="2000" b="1" dirty="0">
                <a:solidFill>
                  <a:schemeClr val="bg2"/>
                </a:solidFill>
              </a:rPr>
              <a:t>(</a:t>
            </a:r>
            <a:r>
              <a:rPr lang="en-GB" sz="2000" b="1" dirty="0" err="1">
                <a:solidFill>
                  <a:schemeClr val="bg2"/>
                </a:solidFill>
              </a:rPr>
              <a:t>templ</a:t>
            </a:r>
            <a:r>
              <a:rPr lang="hu-HU" sz="2000" b="1" dirty="0">
                <a:solidFill>
                  <a:schemeClr val="bg2"/>
                </a:solidFill>
              </a:rPr>
              <a:t>át szálon) </a:t>
            </a:r>
            <a:endParaRPr lang="en-GB" sz="2000" b="1" dirty="0">
              <a:solidFill>
                <a:schemeClr val="bg2"/>
              </a:solidFill>
            </a:endParaRPr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5135563" y="4191000"/>
            <a:ext cx="420179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sz="2000" b="1" dirty="0">
                <a:solidFill>
                  <a:schemeClr val="bg2"/>
                </a:solidFill>
              </a:rPr>
              <a:t>   </a:t>
            </a:r>
            <a:r>
              <a:rPr lang="en-GB" sz="2000" b="1" dirty="0">
                <a:solidFill>
                  <a:schemeClr val="bg2"/>
                </a:solidFill>
              </a:rPr>
              <a:t>MSH2/MSH6–MLH1/PMS2 </a:t>
            </a:r>
            <a:endParaRPr lang="en-US" sz="2000" b="1" dirty="0">
              <a:solidFill>
                <a:schemeClr val="bg2"/>
              </a:solidFill>
            </a:endParaRPr>
          </a:p>
          <a:p>
            <a:pPr eaLnBrk="1" hangingPunct="1"/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hu-HU" sz="2000" b="1" dirty="0">
                <a:solidFill>
                  <a:schemeClr val="bg2"/>
                </a:solidFill>
              </a:rPr>
              <a:t>a fontos javító komplex</a:t>
            </a:r>
          </a:p>
          <a:p>
            <a:pPr eaLnBrk="1" hangingPunct="1"/>
            <a:r>
              <a:rPr lang="hu-HU" sz="2000" b="1" dirty="0">
                <a:solidFill>
                  <a:schemeClr val="bg2"/>
                </a:solidFill>
              </a:rPr>
              <a:t>Mindhárom hibát kezeli</a:t>
            </a:r>
            <a:endParaRPr lang="en-US" sz="2000" b="1" dirty="0">
              <a:solidFill>
                <a:schemeClr val="bg2"/>
              </a:solidFill>
            </a:endParaRPr>
          </a:p>
          <a:p>
            <a:pPr eaLnBrk="1" hangingPunct="1"/>
            <a:endParaRPr lang="en-US" sz="2000" b="1" dirty="0">
              <a:solidFill>
                <a:schemeClr val="bg2"/>
              </a:solidFill>
            </a:endParaRPr>
          </a:p>
          <a:p>
            <a:pPr eaLnBrk="1" hangingPunct="1"/>
            <a:r>
              <a:rPr lang="en-US" sz="2000" b="1" dirty="0" err="1">
                <a:solidFill>
                  <a:schemeClr val="bg2"/>
                </a:solidFill>
              </a:rPr>
              <a:t>Régi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szál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felismerési</a:t>
            </a:r>
            <a:r>
              <a:rPr lang="en-US" sz="2000" b="1" dirty="0">
                <a:solidFill>
                  <a:schemeClr val="bg2"/>
                </a:solidFill>
              </a:rPr>
              <a:t> “</a:t>
            </a:r>
            <a:r>
              <a:rPr lang="en-US" sz="2000" b="1" dirty="0" err="1">
                <a:solidFill>
                  <a:schemeClr val="bg2"/>
                </a:solidFill>
              </a:rPr>
              <a:t>mechanizmus</a:t>
            </a:r>
            <a:r>
              <a:rPr lang="en-US" sz="2000" b="1" dirty="0">
                <a:solidFill>
                  <a:schemeClr val="bg2"/>
                </a:solidFill>
              </a:rPr>
              <a:t>”</a:t>
            </a:r>
          </a:p>
          <a:p>
            <a:pPr eaLnBrk="1" hangingPunct="1"/>
            <a:r>
              <a:rPr lang="en-US" sz="2000" b="1" dirty="0">
                <a:solidFill>
                  <a:schemeClr val="bg2"/>
                </a:solidFill>
              </a:rPr>
              <a:t>- </a:t>
            </a:r>
            <a:r>
              <a:rPr lang="en-US" sz="2000" b="1" dirty="0" err="1">
                <a:solidFill>
                  <a:schemeClr val="bg2"/>
                </a:solidFill>
              </a:rPr>
              <a:t>az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új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szál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hamarabb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végetér</a:t>
            </a:r>
            <a:endParaRPr lang="en-GB" sz="2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1371600" y="304800"/>
            <a:ext cx="48718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b="1">
                <a:solidFill>
                  <a:schemeClr val="bg2"/>
                </a:solidFill>
              </a:rPr>
              <a:t>DNS kettős száltörés (DSB) javítása</a:t>
            </a:r>
            <a:endParaRPr lang="en-US" b="1">
              <a:solidFill>
                <a:schemeClr val="bg2"/>
              </a:solidFill>
            </a:endParaRPr>
          </a:p>
          <a:p>
            <a:pPr eaLnBrk="1" hangingPunct="1"/>
            <a:endParaRPr lang="en-US">
              <a:solidFill>
                <a:schemeClr val="bg2"/>
              </a:solidFill>
            </a:endParaRPr>
          </a:p>
          <a:p>
            <a:pPr eaLnBrk="1" hangingPunct="1"/>
            <a:endParaRPr lang="en-GB">
              <a:solidFill>
                <a:schemeClr val="bg2"/>
              </a:solidFill>
            </a:endParaRPr>
          </a:p>
        </p:txBody>
      </p:sp>
      <p:sp>
        <p:nvSpPr>
          <p:cNvPr id="121859" name="Text Box 4"/>
          <p:cNvSpPr txBox="1">
            <a:spLocks noChangeArrowheads="1"/>
          </p:cNvSpPr>
          <p:nvPr/>
        </p:nvSpPr>
        <p:spPr bwMode="auto">
          <a:xfrm>
            <a:off x="746125" y="1717675"/>
            <a:ext cx="840646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>
                <a:solidFill>
                  <a:schemeClr val="bg2"/>
                </a:solidFill>
              </a:rPr>
              <a:t>Kettős száltörés: egyértelmű definíció</a:t>
            </a:r>
          </a:p>
          <a:p>
            <a:pPr eaLnBrk="1" hangingPunct="1"/>
            <a:endParaRPr lang="hu-HU">
              <a:solidFill>
                <a:schemeClr val="bg2"/>
              </a:solidFill>
            </a:endParaRP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Előfordulás: - külső hatás: pl. ionizaló sugárzás, mutagén anyagok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	         - egyes száltörés a replikáció során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                     - a replikációs villa összeomlása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			 (egyéb DNS-hiba miatt)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	         - homológ rekombináció/ élőlények variabilitása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	         - immun rendszer: V(D)J rekombináció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			variabilitás mind az Ig antitestekben, mind a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			T sejtek által termelt T-sejt receptorokban</a:t>
            </a:r>
          </a:p>
          <a:p>
            <a:pPr eaLnBrk="1" hangingPunct="1"/>
            <a:endParaRPr lang="hu-HU">
              <a:solidFill>
                <a:schemeClr val="bg2"/>
              </a:solidFill>
            </a:endParaRP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Két fő típus: hiba ill normál élettani/fejlődési folyamat</a:t>
            </a:r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3"/>
          <p:cNvSpPr txBox="1">
            <a:spLocks noChangeArrowheads="1"/>
          </p:cNvSpPr>
          <p:nvPr/>
        </p:nvSpPr>
        <p:spPr bwMode="auto">
          <a:xfrm>
            <a:off x="669925" y="269875"/>
            <a:ext cx="781880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>
                <a:solidFill>
                  <a:schemeClr val="bg2"/>
                </a:solidFill>
              </a:rPr>
              <a:t>Következmények:</a:t>
            </a:r>
          </a:p>
          <a:p>
            <a:pPr eaLnBrk="1" hangingPunct="1"/>
            <a:endParaRPr lang="hu-HU">
              <a:solidFill>
                <a:schemeClr val="bg2"/>
              </a:solidFill>
            </a:endParaRP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A legsúlyosabbak: nagyobb kromoszóma részletek elvesztése,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		átrendeződése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122883" name="Text Box 4"/>
          <p:cNvSpPr txBox="1">
            <a:spLocks noChangeArrowheads="1"/>
          </p:cNvSpPr>
          <p:nvPr/>
        </p:nvSpPr>
        <p:spPr bwMode="auto">
          <a:xfrm>
            <a:off x="898525" y="2251075"/>
            <a:ext cx="744947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>
                <a:solidFill>
                  <a:schemeClr val="bg2"/>
                </a:solidFill>
              </a:rPr>
              <a:t>Genom instabilitás </a:t>
            </a:r>
            <a:r>
              <a:rPr lang="hu-HU">
                <a:solidFill>
                  <a:schemeClr val="bg2"/>
                </a:solidFill>
                <a:sym typeface="Wingdings" panose="05000000000000000000" pitchFamily="2" charset="2"/>
              </a:rPr>
              <a:t> karcinogenezis</a:t>
            </a:r>
          </a:p>
          <a:p>
            <a:pPr eaLnBrk="1" hangingPunct="1"/>
            <a:endParaRPr lang="hu-HU">
              <a:solidFill>
                <a:schemeClr val="bg2"/>
              </a:solidFill>
              <a:sym typeface="Wingdings" panose="05000000000000000000" pitchFamily="2" charset="2"/>
            </a:endParaRPr>
          </a:p>
          <a:p>
            <a:pPr eaLnBrk="1" hangingPunct="1"/>
            <a:r>
              <a:rPr lang="hu-HU">
                <a:solidFill>
                  <a:schemeClr val="bg2"/>
                </a:solidFill>
                <a:sym typeface="Wingdings" panose="05000000000000000000" pitchFamily="2" charset="2"/>
              </a:rPr>
              <a:t>Két típus: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  <a:sym typeface="Wingdings" panose="05000000000000000000" pitchFamily="2" charset="2"/>
              </a:rPr>
              <a:t>	- mutációs instabilitás (MIN)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  <a:sym typeface="Wingdings" panose="05000000000000000000" pitchFamily="2" charset="2"/>
              </a:rPr>
              <a:t>		általában MMR hiba, vagy NER/BER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  <a:sym typeface="Wingdings" panose="05000000000000000000" pitchFamily="2" charset="2"/>
              </a:rPr>
              <a:t>	- kromoszomális instabilitás (CIN)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  <a:sym typeface="Wingdings" panose="05000000000000000000" pitchFamily="2" charset="2"/>
              </a:rPr>
              <a:t>		általában DSB javító gének hibája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  <a:sym typeface="Wingdings" panose="05000000000000000000" pitchFamily="2" charset="2"/>
              </a:rPr>
              <a:t>		jellemzője a kromoszomális átrendeződések</a:t>
            </a:r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898525" y="346075"/>
            <a:ext cx="7058343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>
                <a:solidFill>
                  <a:schemeClr val="bg2"/>
                </a:solidFill>
              </a:rPr>
              <a:t>Következmények, folyt.</a:t>
            </a:r>
          </a:p>
          <a:p>
            <a:pPr eaLnBrk="1" hangingPunct="1"/>
            <a:endParaRPr lang="hu-HU">
              <a:solidFill>
                <a:schemeClr val="bg2"/>
              </a:solidFill>
            </a:endParaRPr>
          </a:p>
          <a:p>
            <a:pPr eaLnBrk="1" hangingPunct="1">
              <a:buFontTx/>
              <a:buChar char="-"/>
            </a:pPr>
            <a:r>
              <a:rPr lang="hu-HU">
                <a:solidFill>
                  <a:schemeClr val="bg2"/>
                </a:solidFill>
              </a:rPr>
              <a:t>teljes, vagy részleges kromoszóma vesztés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	köv. pl. tumor szupreszor gének kitörlése</a:t>
            </a:r>
          </a:p>
          <a:p>
            <a:pPr eaLnBrk="1" hangingPunct="1"/>
            <a:endParaRPr lang="hu-HU">
              <a:solidFill>
                <a:schemeClr val="bg2"/>
              </a:solidFill>
            </a:endParaRPr>
          </a:p>
          <a:p>
            <a:pPr eaLnBrk="1" hangingPunct="1">
              <a:buFontTx/>
              <a:buChar char="-"/>
            </a:pPr>
            <a:r>
              <a:rPr lang="hu-HU">
                <a:solidFill>
                  <a:schemeClr val="bg2"/>
                </a:solidFill>
              </a:rPr>
              <a:t>egyes kromoszóma részletek felerősítése</a:t>
            </a:r>
          </a:p>
          <a:p>
            <a:pPr lvl="1" eaLnBrk="1" hangingPunct="1"/>
            <a:r>
              <a:rPr lang="hu-HU">
                <a:solidFill>
                  <a:schemeClr val="bg2"/>
                </a:solidFill>
              </a:rPr>
              <a:t>promoter régiók megváltoztatása (silencer kitörlés)</a:t>
            </a:r>
          </a:p>
          <a:p>
            <a:pPr lvl="1" eaLnBrk="1" hangingPunct="1"/>
            <a:r>
              <a:rPr lang="hu-HU">
                <a:solidFill>
                  <a:schemeClr val="bg2"/>
                </a:solidFill>
              </a:rPr>
              <a:t> révén proto-onkogének aktiválódhatnak</a:t>
            </a:r>
          </a:p>
          <a:p>
            <a:pPr lvl="1" eaLnBrk="1" hangingPunct="1"/>
            <a:r>
              <a:rPr lang="hu-HU">
                <a:solidFill>
                  <a:schemeClr val="bg2"/>
                </a:solidFill>
              </a:rPr>
              <a:t>    pl. Multidrog rezisztencia kialakulása</a:t>
            </a:r>
          </a:p>
          <a:p>
            <a:pPr lvl="1" eaLnBrk="1" hangingPunct="1"/>
            <a:endParaRPr lang="hu-HU">
              <a:solidFill>
                <a:schemeClr val="bg2"/>
              </a:solidFill>
            </a:endParaRPr>
          </a:p>
          <a:p>
            <a:pPr lvl="1" eaLnBrk="1" hangingPunct="1">
              <a:buFontTx/>
              <a:buChar char="-"/>
            </a:pPr>
            <a:r>
              <a:rPr lang="hu-HU">
                <a:solidFill>
                  <a:schemeClr val="bg2"/>
                </a:solidFill>
              </a:rPr>
              <a:t>kromoszóma részek újszerű csatlakozása  </a:t>
            </a:r>
          </a:p>
          <a:p>
            <a:pPr lvl="1" eaLnBrk="1" hangingPunct="1"/>
            <a:r>
              <a:rPr lang="hu-HU">
                <a:solidFill>
                  <a:schemeClr val="bg2"/>
                </a:solidFill>
              </a:rPr>
              <a:t>     erős promoter kerülhet egy addig gyenge helyére</a:t>
            </a:r>
          </a:p>
          <a:p>
            <a:pPr lvl="1" eaLnBrk="1" hangingPunct="1"/>
            <a:endParaRPr lang="hu-HU">
              <a:solidFill>
                <a:schemeClr val="bg2"/>
              </a:solidFill>
            </a:endParaRPr>
          </a:p>
          <a:p>
            <a:pPr lvl="1" eaLnBrk="1" hangingPunct="1">
              <a:buFontTx/>
              <a:buChar char="-"/>
            </a:pPr>
            <a:r>
              <a:rPr lang="hu-HU">
                <a:solidFill>
                  <a:schemeClr val="bg2"/>
                </a:solidFill>
              </a:rPr>
              <a:t>gén-szakadás</a:t>
            </a:r>
          </a:p>
          <a:p>
            <a:pPr lvl="1" eaLnBrk="1" hangingPunct="1">
              <a:buFontTx/>
              <a:buChar char="-"/>
            </a:pPr>
            <a:endParaRPr lang="hu-HU">
              <a:solidFill>
                <a:schemeClr val="bg2"/>
              </a:solidFill>
            </a:endParaRPr>
          </a:p>
          <a:p>
            <a:pPr lvl="1" eaLnBrk="1" hangingPunct="1">
              <a:buFontTx/>
              <a:buChar char="-"/>
            </a:pPr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669925" y="1793875"/>
            <a:ext cx="837280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>
                <a:solidFill>
                  <a:schemeClr val="bg2"/>
                </a:solidFill>
              </a:rPr>
              <a:t>Javítás alapvető kérdése: mi a templát?</a:t>
            </a:r>
          </a:p>
          <a:p>
            <a:pPr eaLnBrk="1" hangingPunct="1"/>
            <a:endParaRPr lang="hu-HU">
              <a:solidFill>
                <a:schemeClr val="bg2"/>
              </a:solidFill>
            </a:endParaRP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	- másik szál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		- de melyik a jó/másik szál</a:t>
            </a:r>
          </a:p>
          <a:p>
            <a:pPr eaLnBrk="1" hangingPunct="1"/>
            <a:endParaRPr lang="hu-HU">
              <a:solidFill>
                <a:schemeClr val="bg2"/>
              </a:solidFill>
            </a:endParaRP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	ha a bázis nem normál DNS-alkotó, akkor egyértelmű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	ha a bázis normál DNS-alkotó (hamis pár): akkor vissza-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			keresünk egy metilált GATC-t, vagy egy 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			száltörést</a:t>
            </a:r>
          </a:p>
          <a:p>
            <a:pPr eaLnBrk="1" hangingPunct="1"/>
            <a:endParaRPr lang="hu-HU">
              <a:solidFill>
                <a:schemeClr val="bg2"/>
              </a:solidFill>
            </a:endParaRP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	- mi van ha nincs másik szál? Ez a kettős száltörés gondja. </a:t>
            </a:r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6084888" y="3141663"/>
            <a:ext cx="1828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Double strand break repair</a:t>
            </a:r>
            <a:endParaRPr lang="en-GB">
              <a:solidFill>
                <a:schemeClr val="bg2"/>
              </a:solidFill>
            </a:endParaRPr>
          </a:p>
        </p:txBody>
      </p:sp>
      <p:pic>
        <p:nvPicPr>
          <p:cNvPr id="126979" name="Picture 3" descr="C:\Bea\bea_eloadas\eloadas\itc2003\NHE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14400"/>
            <a:ext cx="43434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5940425" y="4797425"/>
            <a:ext cx="203613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</a:rPr>
              <a:t>H</a:t>
            </a:r>
            <a:r>
              <a:rPr lang="en-GB">
                <a:solidFill>
                  <a:schemeClr val="bg2"/>
                </a:solidFill>
              </a:rPr>
              <a:t>omologous </a:t>
            </a:r>
          </a:p>
          <a:p>
            <a:pPr eaLnBrk="1" hangingPunct="1"/>
            <a:r>
              <a:rPr lang="en-GB">
                <a:solidFill>
                  <a:schemeClr val="bg2"/>
                </a:solidFill>
              </a:rPr>
              <a:t>recombination </a:t>
            </a:r>
          </a:p>
          <a:p>
            <a:pPr eaLnBrk="1" hangingPunct="1"/>
            <a:r>
              <a:rPr lang="en-US">
                <a:solidFill>
                  <a:schemeClr val="bg2"/>
                </a:solidFill>
              </a:rPr>
              <a:t>repair </a:t>
            </a:r>
            <a:r>
              <a:rPr lang="en-GB">
                <a:solidFill>
                  <a:schemeClr val="bg2"/>
                </a:solidFill>
              </a:rPr>
              <a:t>(HR</a:t>
            </a:r>
            <a:r>
              <a:rPr lang="en-US">
                <a:solidFill>
                  <a:schemeClr val="bg2"/>
                </a:solidFill>
              </a:rPr>
              <a:t>R</a:t>
            </a:r>
            <a:r>
              <a:rPr lang="en-GB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126982" name="Text Box 2"/>
          <p:cNvSpPr txBox="1">
            <a:spLocks noChangeArrowheads="1"/>
          </p:cNvSpPr>
          <p:nvPr/>
        </p:nvSpPr>
        <p:spPr bwMode="auto">
          <a:xfrm>
            <a:off x="1623715" y="188913"/>
            <a:ext cx="721389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hu-HU">
                <a:solidFill>
                  <a:schemeClr val="bg2"/>
                </a:solidFill>
              </a:rPr>
              <a:t>Másik szál helyett vegyünk homológ kettős szálú DNS-t:</a:t>
            </a:r>
          </a:p>
          <a:p>
            <a:pPr algn="r" eaLnBrk="1" hangingPunct="1"/>
            <a:endParaRPr lang="hu-HU">
              <a:solidFill>
                <a:schemeClr val="bg2"/>
              </a:solidFill>
            </a:endParaRPr>
          </a:p>
          <a:p>
            <a:pPr algn="r" eaLnBrk="1" hangingPunct="1"/>
            <a:r>
              <a:rPr lang="hu-HU">
                <a:solidFill>
                  <a:schemeClr val="bg2"/>
                </a:solidFill>
              </a:rPr>
              <a:t>Homológ rekombinációs </a:t>
            </a:r>
          </a:p>
          <a:p>
            <a:pPr algn="r" eaLnBrk="1" hangingPunct="1"/>
            <a:r>
              <a:rPr lang="hu-HU">
                <a:solidFill>
                  <a:schemeClr val="bg2"/>
                </a:solidFill>
              </a:rPr>
              <a:t>kettős száltörés javítás</a:t>
            </a:r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900113" y="476250"/>
            <a:ext cx="34724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</a:rPr>
              <a:t>Double strand break repair</a:t>
            </a:r>
          </a:p>
          <a:p>
            <a:pPr eaLnBrk="1" hangingPunct="1"/>
            <a:endParaRPr lang="en-GB">
              <a:solidFill>
                <a:schemeClr val="bg2"/>
              </a:solidFill>
            </a:endParaRPr>
          </a:p>
        </p:txBody>
      </p:sp>
      <p:pic>
        <p:nvPicPr>
          <p:cNvPr id="128003" name="Picture 3" descr="C:\Bea\bea_eloadas\eloadas\itc2003\H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12875"/>
            <a:ext cx="405606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457200" y="914400"/>
            <a:ext cx="5811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Non-h</a:t>
            </a:r>
            <a:r>
              <a:rPr lang="en-GB">
                <a:solidFill>
                  <a:schemeClr val="bg2"/>
                </a:solidFill>
              </a:rPr>
              <a:t>omologous</a:t>
            </a:r>
            <a:r>
              <a:rPr lang="en-US">
                <a:solidFill>
                  <a:schemeClr val="bg2"/>
                </a:solidFill>
              </a:rPr>
              <a:t> end-joining repair (NHEJR)</a:t>
            </a:r>
            <a:endParaRPr lang="en-GB">
              <a:solidFill>
                <a:schemeClr val="bg2"/>
              </a:solidFill>
            </a:endParaRPr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5919788" y="2513013"/>
            <a:ext cx="241444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hu-HU">
              <a:solidFill>
                <a:schemeClr val="bg2"/>
              </a:solidFill>
            </a:endParaRPr>
          </a:p>
          <a:p>
            <a:endParaRPr lang="hu-HU">
              <a:solidFill>
                <a:schemeClr val="bg2"/>
              </a:solidFill>
            </a:endParaRPr>
          </a:p>
          <a:p>
            <a:r>
              <a:rPr lang="hu-HU">
                <a:solidFill>
                  <a:schemeClr val="bg2"/>
                </a:solidFill>
              </a:rPr>
              <a:t>„Quick and dirty”</a:t>
            </a:r>
          </a:p>
          <a:p>
            <a:endParaRPr lang="hu-HU">
              <a:solidFill>
                <a:schemeClr val="bg2"/>
              </a:solidFill>
            </a:endParaRPr>
          </a:p>
          <a:p>
            <a:r>
              <a:rPr lang="hu-HU">
                <a:solidFill>
                  <a:schemeClr val="bg2"/>
                </a:solidFill>
              </a:rPr>
              <a:t>Csak tüntessük el </a:t>
            </a:r>
          </a:p>
          <a:p>
            <a:r>
              <a:rPr lang="hu-HU">
                <a:solidFill>
                  <a:schemeClr val="bg2"/>
                </a:solidFill>
              </a:rPr>
              <a:t>valahogyan azt a</a:t>
            </a:r>
          </a:p>
          <a:p>
            <a:r>
              <a:rPr lang="hu-HU">
                <a:solidFill>
                  <a:schemeClr val="bg2"/>
                </a:solidFill>
              </a:rPr>
              <a:t>szabad szálvéget!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C:\BEA\ELOADAS\itc2003\ber-inhibitor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5508625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Text Box 4"/>
          <p:cNvSpPr txBox="1">
            <a:spLocks noChangeArrowheads="1"/>
          </p:cNvSpPr>
          <p:nvPr/>
        </p:nvSpPr>
        <p:spPr bwMode="auto">
          <a:xfrm>
            <a:off x="1676400" y="2286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b="1">
                <a:solidFill>
                  <a:schemeClr val="bg2"/>
                </a:solidFill>
              </a:rPr>
              <a:t>DN</a:t>
            </a:r>
            <a:r>
              <a:rPr lang="hu-HU" b="1">
                <a:solidFill>
                  <a:schemeClr val="bg2"/>
                </a:solidFill>
              </a:rPr>
              <a:t>S javítás gátlása: rákterápia</a:t>
            </a:r>
            <a:endParaRPr lang="en-GB" b="1">
              <a:solidFill>
                <a:schemeClr val="bg2"/>
              </a:solidFill>
            </a:endParaRPr>
          </a:p>
        </p:txBody>
      </p:sp>
      <p:sp>
        <p:nvSpPr>
          <p:cNvPr id="129028" name="Text Box 5"/>
          <p:cNvSpPr txBox="1">
            <a:spLocks noChangeArrowheads="1"/>
          </p:cNvSpPr>
          <p:nvPr/>
        </p:nvSpPr>
        <p:spPr bwMode="auto">
          <a:xfrm>
            <a:off x="1371600" y="4648200"/>
            <a:ext cx="69437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>
                <a:solidFill>
                  <a:schemeClr val="bg2"/>
                </a:solidFill>
              </a:rPr>
              <a:t>Báziskivágó mechanizmus gátlása</a:t>
            </a:r>
          </a:p>
          <a:p>
            <a:pPr eaLnBrk="1" hangingPunct="1"/>
            <a:endParaRPr lang="hu-HU">
              <a:solidFill>
                <a:schemeClr val="bg2"/>
              </a:solidFill>
            </a:endParaRP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- szenzitizálás (meglévõ alkiláló szerek okozta hibákra)</a:t>
            </a:r>
            <a:endParaRPr lang="en-US">
              <a:solidFill>
                <a:schemeClr val="bg2"/>
              </a:solidFill>
            </a:endParaRPr>
          </a:p>
          <a:p>
            <a:pPr eaLnBrk="1" hangingPunct="1"/>
            <a:endParaRPr lang="en-GB" sz="1800" b="1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489" y="1412776"/>
            <a:ext cx="6888247" cy="4665117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90768" y="332656"/>
            <a:ext cx="7132082" cy="83099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dirty="0">
                <a:solidFill>
                  <a:schemeClr val="bg2"/>
                </a:solidFill>
              </a:rPr>
              <a:t>DSB – NHEJ/HRR : endogén faktor a genommérnökség</a:t>
            </a:r>
          </a:p>
          <a:p>
            <a:pPr algn="ctr"/>
            <a:r>
              <a:rPr lang="hu-HU" dirty="0">
                <a:solidFill>
                  <a:schemeClr val="bg2"/>
                </a:solidFill>
              </a:rPr>
              <a:t>megvalósulásához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79512" y="951111"/>
            <a:ext cx="1056700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hu-HU" dirty="0" err="1">
                <a:solidFill>
                  <a:schemeClr val="bg2"/>
                </a:solidFill>
              </a:rPr>
              <a:t>CrispR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5004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340768"/>
            <a:ext cx="6858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90768" y="332656"/>
            <a:ext cx="71320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>
                <a:solidFill>
                  <a:schemeClr val="bg2"/>
                </a:solidFill>
              </a:rPr>
              <a:t>DSB – NHEJ/HRR : endogén faktor a genommérnökség</a:t>
            </a:r>
          </a:p>
          <a:p>
            <a:pPr algn="ctr"/>
            <a:r>
              <a:rPr lang="hu-HU" dirty="0">
                <a:solidFill>
                  <a:schemeClr val="bg2"/>
                </a:solidFill>
              </a:rPr>
              <a:t>megvalósulásához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51520" y="1556792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2"/>
                </a:solidFill>
              </a:rPr>
              <a:t>ZFN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699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Csoportba foglalás 12"/>
          <p:cNvGrpSpPr>
            <a:grpSpLocks/>
          </p:cNvGrpSpPr>
          <p:nvPr/>
        </p:nvGrpSpPr>
        <p:grpSpPr bwMode="auto">
          <a:xfrm>
            <a:off x="539750" y="1052513"/>
            <a:ext cx="8016875" cy="5226050"/>
            <a:chOff x="381000" y="228600"/>
            <a:chExt cx="8016875" cy="5226050"/>
          </a:xfrm>
        </p:grpSpPr>
        <p:pic>
          <p:nvPicPr>
            <p:cNvPr id="72711" name="Picture 2" descr="http://ladydavis.ca/uploads/Stephane%20Richard%20website/DoubleStrandBreak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28600"/>
              <a:ext cx="5257800" cy="522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12" name="Szövegdoboz 4"/>
            <p:cNvSpPr txBox="1">
              <a:spLocks noChangeArrowheads="1"/>
            </p:cNvSpPr>
            <p:nvPr/>
          </p:nvSpPr>
          <p:spPr bwMode="auto">
            <a:xfrm>
              <a:off x="1600200" y="533400"/>
              <a:ext cx="935038" cy="369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hu-HU" sz="1800">
                  <a:solidFill>
                    <a:srgbClr val="000000"/>
                  </a:solidFill>
                  <a:latin typeface="Georgia" panose="02040502050405020303" pitchFamily="18" charset="0"/>
                </a:rPr>
                <a:t>             </a:t>
              </a:r>
            </a:p>
          </p:txBody>
        </p:sp>
        <p:cxnSp>
          <p:nvCxnSpPr>
            <p:cNvPr id="72713" name="Egyenes összekötő nyíllal 6"/>
            <p:cNvCxnSpPr>
              <a:cxnSpLocks noChangeShapeType="1"/>
            </p:cNvCxnSpPr>
            <p:nvPr/>
          </p:nvCxnSpPr>
          <p:spPr bwMode="auto">
            <a:xfrm>
              <a:off x="5181600" y="2286000"/>
              <a:ext cx="2438400" cy="129540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714" name="Szövegdoboz 9"/>
            <p:cNvSpPr txBox="1">
              <a:spLocks noChangeArrowheads="1"/>
            </p:cNvSpPr>
            <p:nvPr/>
          </p:nvSpPr>
          <p:spPr bwMode="auto">
            <a:xfrm>
              <a:off x="7315200" y="3657600"/>
              <a:ext cx="10826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hu-HU" sz="1800">
                  <a:solidFill>
                    <a:srgbClr val="000000"/>
                  </a:solidFill>
                  <a:latin typeface="Georgia" panose="02040502050405020303" pitchFamily="18" charset="0"/>
                </a:rPr>
                <a:t>Jelátvitel</a:t>
              </a:r>
            </a:p>
          </p:txBody>
        </p:sp>
        <p:sp>
          <p:nvSpPr>
            <p:cNvPr id="72715" name="Téglalap 10"/>
            <p:cNvSpPr>
              <a:spLocks noChangeArrowheads="1"/>
            </p:cNvSpPr>
            <p:nvPr/>
          </p:nvSpPr>
          <p:spPr bwMode="auto">
            <a:xfrm>
              <a:off x="381000" y="304800"/>
              <a:ext cx="10668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hu-HU" sz="1800">
                <a:solidFill>
                  <a:srgbClr val="0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72716" name="Szövegdoboz 11"/>
            <p:cNvSpPr txBox="1">
              <a:spLocks noChangeArrowheads="1"/>
            </p:cNvSpPr>
            <p:nvPr/>
          </p:nvSpPr>
          <p:spPr bwMode="auto">
            <a:xfrm>
              <a:off x="3429000" y="381000"/>
              <a:ext cx="1743075" cy="369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hu-HU" sz="1800">
                  <a:solidFill>
                    <a:srgbClr val="000000"/>
                  </a:solidFill>
                  <a:latin typeface="Georgia" panose="02040502050405020303" pitchFamily="18" charset="0"/>
                </a:rPr>
                <a:t>DNS módosulás</a:t>
              </a:r>
            </a:p>
          </p:txBody>
        </p:sp>
        <p:sp>
          <p:nvSpPr>
            <p:cNvPr id="72717" name="Szövegdoboz 12"/>
            <p:cNvSpPr txBox="1">
              <a:spLocks noChangeArrowheads="1"/>
            </p:cNvSpPr>
            <p:nvPr/>
          </p:nvSpPr>
          <p:spPr bwMode="auto">
            <a:xfrm>
              <a:off x="3981400" y="1092696"/>
              <a:ext cx="1184275" cy="369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hu-HU" sz="1800">
                  <a:solidFill>
                    <a:srgbClr val="000000"/>
                  </a:solidFill>
                  <a:latin typeface="Georgia" panose="02040502050405020303" pitchFamily="18" charset="0"/>
                </a:rPr>
                <a:t>Érzékelők</a:t>
              </a:r>
            </a:p>
          </p:txBody>
        </p:sp>
        <p:sp>
          <p:nvSpPr>
            <p:cNvPr id="72718" name="Szövegdoboz 13"/>
            <p:cNvSpPr txBox="1">
              <a:spLocks noChangeArrowheads="1"/>
            </p:cNvSpPr>
            <p:nvPr/>
          </p:nvSpPr>
          <p:spPr bwMode="auto">
            <a:xfrm>
              <a:off x="3693368" y="1812776"/>
              <a:ext cx="1499128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hu-HU" sz="1800">
                  <a:solidFill>
                    <a:srgbClr val="000000"/>
                  </a:solidFill>
                  <a:latin typeface="Georgia" panose="02040502050405020303" pitchFamily="18" charset="0"/>
                </a:rPr>
                <a:t>Jelátalakítók</a:t>
              </a:r>
            </a:p>
            <a:p>
              <a:pPr eaLnBrk="1" hangingPunct="1"/>
              <a:endParaRPr lang="hu-HU" sz="1800">
                <a:solidFill>
                  <a:srgbClr val="0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72719" name="Szövegdoboz 14"/>
            <p:cNvSpPr txBox="1">
              <a:spLocks noChangeArrowheads="1"/>
            </p:cNvSpPr>
            <p:nvPr/>
          </p:nvSpPr>
          <p:spPr bwMode="auto">
            <a:xfrm>
              <a:off x="3837384" y="2316832"/>
              <a:ext cx="1422184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hu-HU" sz="1800">
                  <a:solidFill>
                    <a:srgbClr val="000000"/>
                  </a:solidFill>
                  <a:latin typeface="Georgia" panose="02040502050405020303" pitchFamily="18" charset="0"/>
                </a:rPr>
                <a:t>Végrehajtók</a:t>
              </a:r>
            </a:p>
            <a:p>
              <a:pPr eaLnBrk="1" hangingPunct="1"/>
              <a:endParaRPr lang="hu-HU" sz="1800">
                <a:solidFill>
                  <a:srgbClr val="000000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72707" name="Szövegdoboz 11"/>
          <p:cNvSpPr txBox="1">
            <a:spLocks noChangeArrowheads="1"/>
          </p:cNvSpPr>
          <p:nvPr/>
        </p:nvSpPr>
        <p:spPr bwMode="auto">
          <a:xfrm>
            <a:off x="468313" y="5732463"/>
            <a:ext cx="1382712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sz="1800">
                <a:solidFill>
                  <a:srgbClr val="000000"/>
                </a:solidFill>
                <a:latin typeface="Georgia" panose="02040502050405020303" pitchFamily="18" charset="0"/>
              </a:rPr>
              <a:t>DNS javítás</a:t>
            </a:r>
          </a:p>
        </p:txBody>
      </p:sp>
      <p:sp>
        <p:nvSpPr>
          <p:cNvPr id="72708" name="Szövegdoboz 11"/>
          <p:cNvSpPr txBox="1">
            <a:spLocks noChangeArrowheads="1"/>
          </p:cNvSpPr>
          <p:nvPr/>
        </p:nvSpPr>
        <p:spPr bwMode="auto">
          <a:xfrm>
            <a:off x="2051050" y="5805488"/>
            <a:ext cx="1262063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sz="1800">
                <a:solidFill>
                  <a:srgbClr val="000000"/>
                </a:solidFill>
                <a:latin typeface="Georgia" panose="02040502050405020303" pitchFamily="18" charset="0"/>
              </a:rPr>
              <a:t>Sejtciklus </a:t>
            </a:r>
          </a:p>
          <a:p>
            <a:pPr eaLnBrk="1" hangingPunct="1"/>
            <a:r>
              <a:rPr lang="hu-HU" sz="1800">
                <a:solidFill>
                  <a:srgbClr val="000000"/>
                </a:solidFill>
                <a:latin typeface="Georgia" panose="02040502050405020303" pitchFamily="18" charset="0"/>
              </a:rPr>
              <a:t>leállítás</a:t>
            </a:r>
          </a:p>
        </p:txBody>
      </p:sp>
      <p:sp>
        <p:nvSpPr>
          <p:cNvPr id="72709" name="Szövegdoboz 11"/>
          <p:cNvSpPr txBox="1">
            <a:spLocks noChangeArrowheads="1"/>
          </p:cNvSpPr>
          <p:nvPr/>
        </p:nvSpPr>
        <p:spPr bwMode="auto">
          <a:xfrm>
            <a:off x="3419475" y="5661025"/>
            <a:ext cx="132397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sz="1800">
                <a:solidFill>
                  <a:srgbClr val="000000"/>
                </a:solidFill>
                <a:latin typeface="Georgia" panose="02040502050405020303" pitchFamily="18" charset="0"/>
              </a:rPr>
              <a:t>Továbbírás</a:t>
            </a:r>
          </a:p>
        </p:txBody>
      </p:sp>
      <p:sp>
        <p:nvSpPr>
          <p:cNvPr id="72710" name="Szövegdoboz 11"/>
          <p:cNvSpPr txBox="1">
            <a:spLocks noChangeArrowheads="1"/>
          </p:cNvSpPr>
          <p:nvPr/>
        </p:nvSpPr>
        <p:spPr bwMode="auto">
          <a:xfrm>
            <a:off x="4787900" y="5589588"/>
            <a:ext cx="1074738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sz="1800">
                <a:solidFill>
                  <a:srgbClr val="000000"/>
                </a:solidFill>
                <a:latin typeface="Georgia" panose="02040502050405020303" pitchFamily="18" charset="0"/>
              </a:rPr>
              <a:t>Sejthalál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24744"/>
            <a:ext cx="7981950" cy="52578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036494" y="116632"/>
            <a:ext cx="71320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>
                <a:solidFill>
                  <a:schemeClr val="bg2"/>
                </a:solidFill>
              </a:rPr>
              <a:t>DSB – NHEJ/HRR : endogén faktor a genommérnökség</a:t>
            </a:r>
          </a:p>
          <a:p>
            <a:pPr algn="ctr"/>
            <a:r>
              <a:rPr lang="hu-HU" dirty="0">
                <a:solidFill>
                  <a:schemeClr val="bg2"/>
                </a:solidFill>
              </a:rPr>
              <a:t>megvalósulásához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28281" y="656958"/>
            <a:ext cx="1168333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2"/>
                </a:solidFill>
              </a:rPr>
              <a:t>TALEN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3723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61" y="1052736"/>
            <a:ext cx="9010669" cy="551735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29204" y="77723"/>
            <a:ext cx="74967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>
                <a:solidFill>
                  <a:schemeClr val="bg2"/>
                </a:solidFill>
              </a:rPr>
              <a:t>DSB – NHEJ/HRR : endogén faktor a genommérnökség</a:t>
            </a:r>
          </a:p>
          <a:p>
            <a:pPr algn="ctr"/>
            <a:r>
              <a:rPr lang="hu-HU" dirty="0">
                <a:solidFill>
                  <a:schemeClr val="bg2"/>
                </a:solidFill>
              </a:rPr>
              <a:t>megvalósulásához: KNOCK-OUT de lehet </a:t>
            </a:r>
            <a:r>
              <a:rPr lang="hu-HU" dirty="0" err="1">
                <a:solidFill>
                  <a:schemeClr val="bg2"/>
                </a:solidFill>
              </a:rPr>
              <a:t>KNOCK-In</a:t>
            </a:r>
            <a:r>
              <a:rPr lang="hu-HU" dirty="0">
                <a:solidFill>
                  <a:schemeClr val="bg2"/>
                </a:solidFill>
              </a:rPr>
              <a:t> is! 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2626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>
                <a:solidFill>
                  <a:schemeClr val="bg2"/>
                </a:solidFill>
              </a:rPr>
              <a:t>DNS hibák átörökítése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286000"/>
          </a:xfrm>
        </p:spPr>
        <p:txBody>
          <a:bodyPr/>
          <a:lstStyle/>
          <a:p>
            <a:pPr eaLnBrk="1" hangingPunct="1"/>
            <a:r>
              <a:rPr lang="hu-HU" dirty="0">
                <a:solidFill>
                  <a:schemeClr val="bg2"/>
                </a:solidFill>
              </a:rPr>
              <a:t>Szelekciós előny</a:t>
            </a:r>
          </a:p>
          <a:p>
            <a:pPr eaLnBrk="1" hangingPunct="1"/>
            <a:r>
              <a:rPr lang="hu-HU" dirty="0">
                <a:solidFill>
                  <a:schemeClr val="bg2"/>
                </a:solidFill>
              </a:rPr>
              <a:t>Antibiotikum rezisztencia</a:t>
            </a:r>
          </a:p>
          <a:p>
            <a:pPr eaLnBrk="1" hangingPunct="1"/>
            <a:r>
              <a:rPr lang="hu-HU" dirty="0" err="1">
                <a:solidFill>
                  <a:schemeClr val="bg2"/>
                </a:solidFill>
              </a:rPr>
              <a:t>Mycobacterium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tuberculosis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zövegdoboz 3"/>
          <p:cNvSpPr txBox="1">
            <a:spLocks noChangeArrowheads="1"/>
          </p:cNvSpPr>
          <p:nvPr/>
        </p:nvSpPr>
        <p:spPr bwMode="auto">
          <a:xfrm>
            <a:off x="1587500" y="533400"/>
            <a:ext cx="62912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sz="3600" b="1" dirty="0" err="1">
                <a:latin typeface="Trebuchet MS" panose="020B0603020202020204" pitchFamily="34" charset="0"/>
              </a:rPr>
              <a:t>Orvosbiológiai</a:t>
            </a:r>
            <a:r>
              <a:rPr lang="hu-HU" sz="3600" b="1" dirty="0">
                <a:latin typeface="Trebuchet MS" panose="020B0603020202020204" pitchFamily="34" charset="0"/>
              </a:rPr>
              <a:t> vonatkozások</a:t>
            </a:r>
          </a:p>
        </p:txBody>
      </p:sp>
      <p:sp>
        <p:nvSpPr>
          <p:cNvPr id="73731" name="Szövegdoboz 4"/>
          <p:cNvSpPr txBox="1">
            <a:spLocks noChangeArrowheads="1"/>
          </p:cNvSpPr>
          <p:nvPr/>
        </p:nvSpPr>
        <p:spPr bwMode="auto">
          <a:xfrm>
            <a:off x="914400" y="1143000"/>
            <a:ext cx="6929438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sz="2800" b="1">
                <a:latin typeface="Trebuchet MS" panose="020B0603020202020204" pitchFamily="34" charset="0"/>
              </a:rPr>
              <a:t>Tumorsejtek támadása a DNS-károsodás </a:t>
            </a:r>
          </a:p>
          <a:p>
            <a:pPr eaLnBrk="1" hangingPunct="1"/>
            <a:r>
              <a:rPr lang="hu-HU" sz="2800" b="1">
                <a:latin typeface="Trebuchet MS" panose="020B0603020202020204" pitchFamily="34" charset="0"/>
              </a:rPr>
              <a:t>válaszreakciói útján</a:t>
            </a:r>
          </a:p>
          <a:p>
            <a:pPr eaLnBrk="1" hangingPunct="1"/>
            <a:endParaRPr lang="hu-HU" sz="2000" b="1">
              <a:latin typeface="Trebuchet MS" panose="020B0603020202020204" pitchFamily="34" charset="0"/>
            </a:endParaRPr>
          </a:p>
          <a:p>
            <a:pPr eaLnBrk="1" hangingPunct="1"/>
            <a:r>
              <a:rPr lang="hu-HU" sz="2000" b="1">
                <a:latin typeface="Trebuchet MS" panose="020B0603020202020204" pitchFamily="34" charset="0"/>
              </a:rPr>
              <a:t>Fertőző mikroorganizmusok elleni küzdelem</a:t>
            </a:r>
          </a:p>
          <a:p>
            <a:pPr eaLnBrk="1" hangingPunct="1"/>
            <a:r>
              <a:rPr lang="hu-HU" sz="2000" b="1">
                <a:latin typeface="Trebuchet MS" panose="020B0603020202020204" pitchFamily="34" charset="0"/>
              </a:rPr>
              <a:t>  (mikobaktérium stratégia: hibatűrő polimerázok)</a:t>
            </a:r>
          </a:p>
        </p:txBody>
      </p:sp>
      <p:sp>
        <p:nvSpPr>
          <p:cNvPr id="73732" name="Szövegdoboz 5"/>
          <p:cNvSpPr txBox="1">
            <a:spLocks noChangeArrowheads="1"/>
          </p:cNvSpPr>
          <p:nvPr/>
        </p:nvSpPr>
        <p:spPr bwMode="auto">
          <a:xfrm>
            <a:off x="1547813" y="3141663"/>
            <a:ext cx="4448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sz="3600" b="1">
                <a:latin typeface="Trebuchet MS" panose="020B0603020202020204" pitchFamily="34" charset="0"/>
              </a:rPr>
              <a:t>Kutatási módozatok</a:t>
            </a:r>
          </a:p>
        </p:txBody>
      </p:sp>
      <p:sp>
        <p:nvSpPr>
          <p:cNvPr id="73733" name="Szövegdoboz 6"/>
          <p:cNvSpPr txBox="1">
            <a:spLocks noChangeArrowheads="1"/>
          </p:cNvSpPr>
          <p:nvPr/>
        </p:nvSpPr>
        <p:spPr bwMode="auto">
          <a:xfrm>
            <a:off x="990600" y="3886200"/>
            <a:ext cx="791267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sz="2000" b="1" dirty="0">
                <a:latin typeface="Trebuchet MS" panose="020B0603020202020204" pitchFamily="34" charset="0"/>
              </a:rPr>
              <a:t>Organizmus-szint: humán tumoros </a:t>
            </a:r>
            <a:r>
              <a:rPr lang="hu-HU" sz="2000" b="1" dirty="0" err="1">
                <a:latin typeface="Trebuchet MS" panose="020B0603020202020204" pitchFamily="34" charset="0"/>
              </a:rPr>
              <a:t>vs</a:t>
            </a:r>
            <a:r>
              <a:rPr lang="hu-HU" sz="2000" b="1" dirty="0">
                <a:latin typeface="Trebuchet MS" panose="020B0603020202020204" pitchFamily="34" charset="0"/>
              </a:rPr>
              <a:t> normál sejtvonalak </a:t>
            </a:r>
          </a:p>
          <a:p>
            <a:pPr eaLnBrk="1" hangingPunct="1"/>
            <a:r>
              <a:rPr lang="hu-HU" sz="2000" b="1" dirty="0">
                <a:latin typeface="Trebuchet MS" panose="020B0603020202020204" pitchFamily="34" charset="0"/>
              </a:rPr>
              <a:t>		     egér, Drosophila modellek (Szeged, Budapest)</a:t>
            </a:r>
          </a:p>
          <a:p>
            <a:pPr eaLnBrk="1" hangingPunct="1"/>
            <a:endParaRPr lang="hu-HU" sz="2000" b="1" dirty="0">
              <a:latin typeface="Trebuchet MS" panose="020B0603020202020204" pitchFamily="34" charset="0"/>
            </a:endParaRPr>
          </a:p>
          <a:p>
            <a:pPr eaLnBrk="1" hangingPunct="1"/>
            <a:r>
              <a:rPr lang="hu-HU" sz="2000" b="1" dirty="0" err="1">
                <a:latin typeface="Trebuchet MS" panose="020B0603020202020204" pitchFamily="34" charset="0"/>
              </a:rPr>
              <a:t>In</a:t>
            </a:r>
            <a:r>
              <a:rPr lang="hu-HU" sz="2000" b="1" dirty="0">
                <a:latin typeface="Trebuchet MS" panose="020B0603020202020204" pitchFamily="34" charset="0"/>
              </a:rPr>
              <a:t> vitro: molekuláris és szerkezeti biológia, kinetika, egyedi</a:t>
            </a:r>
          </a:p>
          <a:p>
            <a:pPr eaLnBrk="1" hangingPunct="1"/>
            <a:r>
              <a:rPr lang="hu-HU" sz="2000" b="1" dirty="0">
                <a:latin typeface="Trebuchet MS" panose="020B0603020202020204" pitchFamily="34" charset="0"/>
              </a:rPr>
              <a:t>	molekulavizsgálatok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838200"/>
          </a:xfrm>
        </p:spPr>
        <p:txBody>
          <a:bodyPr/>
          <a:lstStyle/>
          <a:p>
            <a:pPr eaLnBrk="1" hangingPunct="1"/>
            <a:r>
              <a:rPr lang="hu-HU"/>
              <a:t>Módszerek és problémák</a:t>
            </a:r>
            <a:endParaRPr lang="en-US"/>
          </a:p>
        </p:txBody>
      </p:sp>
      <p:sp>
        <p:nvSpPr>
          <p:cNvPr id="74755" name="Text Box 2051"/>
          <p:cNvSpPr txBox="1">
            <a:spLocks noChangeArrowheads="1"/>
          </p:cNvSpPr>
          <p:nvPr/>
        </p:nvSpPr>
        <p:spPr bwMode="auto">
          <a:xfrm>
            <a:off x="5334000" y="838200"/>
            <a:ext cx="3509963" cy="4619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b="1" dirty="0">
                <a:solidFill>
                  <a:srgbClr val="000000"/>
                </a:solidFill>
              </a:rPr>
              <a:t>Élettani szerep vizsgálata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4756" name="Text Box 2052"/>
          <p:cNvSpPr txBox="1">
            <a:spLocks noChangeArrowheads="1"/>
          </p:cNvSpPr>
          <p:nvPr/>
        </p:nvSpPr>
        <p:spPr bwMode="auto">
          <a:xfrm>
            <a:off x="4724400" y="1600200"/>
            <a:ext cx="4419600" cy="48942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hu-HU" b="1" dirty="0">
                <a:solidFill>
                  <a:srgbClr val="000000"/>
                </a:solidFill>
              </a:rPr>
              <a:t>Fejlődésbiológia, sejtciklus szabályozás</a:t>
            </a:r>
            <a:endParaRPr lang="en-US" b="1" dirty="0">
              <a:solidFill>
                <a:srgbClr val="00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hu-HU" b="1" dirty="0">
                <a:solidFill>
                  <a:srgbClr val="000000"/>
                </a:solidFill>
              </a:rPr>
              <a:t>DNS javítás / sejthalál</a:t>
            </a:r>
            <a:endParaRPr lang="en-US" b="1" dirty="0">
              <a:solidFill>
                <a:srgbClr val="00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hu-HU" b="1" dirty="0" err="1">
                <a:solidFill>
                  <a:srgbClr val="000000"/>
                </a:solidFill>
              </a:rPr>
              <a:t>Timinmentes</a:t>
            </a:r>
            <a:r>
              <a:rPr lang="hu-HU" b="1" dirty="0">
                <a:solidFill>
                  <a:srgbClr val="000000"/>
                </a:solidFill>
              </a:rPr>
              <a:t> sejthalál mechanizmusa</a:t>
            </a:r>
            <a:endParaRPr lang="en-US" b="1" dirty="0">
              <a:solidFill>
                <a:srgbClr val="00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hu-HU" b="1" dirty="0">
                <a:solidFill>
                  <a:srgbClr val="000000"/>
                </a:solidFill>
              </a:rPr>
              <a:t>Kifejeződési mintázatok</a:t>
            </a:r>
            <a:endParaRPr lang="en-US" b="1" dirty="0">
              <a:solidFill>
                <a:srgbClr val="00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hu-HU" b="1" dirty="0">
                <a:solidFill>
                  <a:srgbClr val="000000"/>
                </a:solidFill>
              </a:rPr>
              <a:t>Sejten belüli lokalizáció</a:t>
            </a:r>
            <a:endParaRPr lang="en-US" b="1" dirty="0">
              <a:solidFill>
                <a:srgbClr val="00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0000"/>
                </a:solidFill>
              </a:rPr>
              <a:t>P</a:t>
            </a:r>
            <a:r>
              <a:rPr lang="hu-HU" b="1" dirty="0" err="1">
                <a:solidFill>
                  <a:srgbClr val="000000"/>
                </a:solidFill>
              </a:rPr>
              <a:t>roteomika</a:t>
            </a:r>
            <a:r>
              <a:rPr lang="hu-HU" b="1" dirty="0">
                <a:solidFill>
                  <a:srgbClr val="000000"/>
                </a:solidFill>
              </a:rPr>
              <a:t>: kölcsönhatási hálózatok </a:t>
            </a:r>
            <a:endParaRPr lang="en-US" b="1" dirty="0">
              <a:solidFill>
                <a:srgbClr val="00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hu-HU" b="1" dirty="0">
                <a:solidFill>
                  <a:srgbClr val="000000"/>
                </a:solidFill>
              </a:rPr>
              <a:t>Transzgén élőlények</a:t>
            </a:r>
            <a:endParaRPr lang="en-US" b="1" dirty="0">
              <a:solidFill>
                <a:srgbClr val="000000"/>
              </a:solidFill>
            </a:endParaRPr>
          </a:p>
          <a:p>
            <a:pPr eaLnBrk="1" hangingPunct="1"/>
            <a:r>
              <a:rPr lang="en-US" b="1" dirty="0">
                <a:solidFill>
                  <a:srgbClr val="000000"/>
                </a:solidFill>
              </a:rPr>
              <a:t>Knock-out / RN</a:t>
            </a:r>
            <a:r>
              <a:rPr lang="hu-HU" b="1" dirty="0">
                <a:solidFill>
                  <a:srgbClr val="000000"/>
                </a:solidFill>
              </a:rPr>
              <a:t>S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interferenc</a:t>
            </a:r>
            <a:r>
              <a:rPr lang="hu-HU" b="1" dirty="0" err="1">
                <a:solidFill>
                  <a:srgbClr val="000000"/>
                </a:solidFill>
              </a:rPr>
              <a:t>ia</a:t>
            </a:r>
            <a:endParaRPr lang="en-US" b="1" dirty="0">
              <a:solidFill>
                <a:srgbClr val="00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hu-HU" b="1" dirty="0">
                <a:solidFill>
                  <a:srgbClr val="000000"/>
                </a:solidFill>
              </a:rPr>
              <a:t>Magi és citoplazmás transzport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4757" name="Text Box 2053"/>
          <p:cNvSpPr txBox="1">
            <a:spLocks noChangeArrowheads="1"/>
          </p:cNvSpPr>
          <p:nvPr/>
        </p:nvSpPr>
        <p:spPr bwMode="auto">
          <a:xfrm>
            <a:off x="838200" y="838200"/>
            <a:ext cx="2651125" cy="461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0000"/>
                </a:solidFill>
              </a:rPr>
              <a:t>S</a:t>
            </a:r>
            <a:r>
              <a:rPr lang="hu-HU" b="1" dirty="0" err="1">
                <a:solidFill>
                  <a:srgbClr val="000000"/>
                </a:solidFill>
              </a:rPr>
              <a:t>zerkezeti</a:t>
            </a:r>
            <a:r>
              <a:rPr lang="hu-HU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biol</a:t>
            </a:r>
            <a:r>
              <a:rPr lang="hu-HU" b="1" dirty="0">
                <a:solidFill>
                  <a:srgbClr val="000000"/>
                </a:solidFill>
              </a:rPr>
              <a:t>ó</a:t>
            </a:r>
            <a:r>
              <a:rPr lang="en-US" b="1" dirty="0">
                <a:solidFill>
                  <a:srgbClr val="000000"/>
                </a:solidFill>
              </a:rPr>
              <a:t>g</a:t>
            </a:r>
            <a:r>
              <a:rPr lang="hu-HU" b="1" dirty="0" err="1">
                <a:solidFill>
                  <a:srgbClr val="000000"/>
                </a:solidFill>
              </a:rPr>
              <a:t>ia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4758" name="Text Box 2054"/>
          <p:cNvSpPr txBox="1">
            <a:spLocks noChangeArrowheads="1"/>
          </p:cNvSpPr>
          <p:nvPr/>
        </p:nvSpPr>
        <p:spPr bwMode="auto">
          <a:xfrm>
            <a:off x="0" y="1600200"/>
            <a:ext cx="4648200" cy="41544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hu-HU" b="1" dirty="0">
                <a:solidFill>
                  <a:srgbClr val="000000"/>
                </a:solidFill>
              </a:rPr>
              <a:t>Mechanizmusok vizsgálata</a:t>
            </a:r>
            <a:endParaRPr lang="en-US" b="1" dirty="0">
              <a:solidFill>
                <a:srgbClr val="00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hu-HU" b="1" dirty="0" err="1">
                <a:solidFill>
                  <a:srgbClr val="000000"/>
                </a:solidFill>
              </a:rPr>
              <a:t>Fajspecificitás</a:t>
            </a:r>
            <a:endParaRPr lang="en-US" b="1" dirty="0">
              <a:solidFill>
                <a:srgbClr val="00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0000"/>
                </a:solidFill>
              </a:rPr>
              <a:t>Folding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00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rgbClr val="000000"/>
                </a:solidFill>
              </a:rPr>
              <a:t>Enz</a:t>
            </a:r>
            <a:r>
              <a:rPr lang="hu-HU" b="1" dirty="0">
                <a:solidFill>
                  <a:srgbClr val="000000"/>
                </a:solidFill>
              </a:rPr>
              <a:t>i</a:t>
            </a:r>
            <a:r>
              <a:rPr lang="en-US" b="1" dirty="0" err="1">
                <a:solidFill>
                  <a:srgbClr val="000000"/>
                </a:solidFill>
              </a:rPr>
              <a:t>mkine</a:t>
            </a:r>
            <a:r>
              <a:rPr lang="hu-HU" b="1" dirty="0" err="1">
                <a:solidFill>
                  <a:srgbClr val="000000"/>
                </a:solidFill>
              </a:rPr>
              <a:t>tika</a:t>
            </a:r>
            <a:endParaRPr lang="en-US" b="1" dirty="0">
              <a:solidFill>
                <a:srgbClr val="00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hu-HU" b="1" dirty="0">
                <a:solidFill>
                  <a:srgbClr val="000000"/>
                </a:solidFill>
              </a:rPr>
              <a:t> Konformációk –    spektroszkópiák</a:t>
            </a:r>
            <a:r>
              <a:rPr lang="en-US" b="1" dirty="0">
                <a:solidFill>
                  <a:srgbClr val="000000"/>
                </a:solidFill>
              </a:rPr>
              <a:t> (CD, </a:t>
            </a:r>
            <a:r>
              <a:rPr lang="en-US" b="1" dirty="0" err="1">
                <a:solidFill>
                  <a:srgbClr val="000000"/>
                </a:solidFill>
              </a:rPr>
              <a:t>fluores</a:t>
            </a:r>
            <a:r>
              <a:rPr lang="hu-HU" b="1" dirty="0" err="1">
                <a:solidFill>
                  <a:srgbClr val="000000"/>
                </a:solidFill>
              </a:rPr>
              <a:t>zc</a:t>
            </a:r>
            <a:r>
              <a:rPr lang="en-US" b="1" dirty="0">
                <a:solidFill>
                  <a:srgbClr val="000000"/>
                </a:solidFill>
              </a:rPr>
              <a:t>.)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0000"/>
                </a:solidFill>
              </a:rPr>
              <a:t>EPR-ENDOR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rgbClr val="000000"/>
                </a:solidFill>
              </a:rPr>
              <a:t>Multidimen</a:t>
            </a:r>
            <a:r>
              <a:rPr lang="hu-HU" b="1" dirty="0" err="1">
                <a:solidFill>
                  <a:srgbClr val="000000"/>
                </a:solidFill>
              </a:rPr>
              <a:t>zionális</a:t>
            </a:r>
            <a:r>
              <a:rPr lang="en-US" b="1" dirty="0">
                <a:solidFill>
                  <a:srgbClr val="000000"/>
                </a:solidFill>
              </a:rPr>
              <a:t> NMR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hu-HU" b="1" dirty="0">
                <a:solidFill>
                  <a:srgbClr val="000000"/>
                </a:solidFill>
              </a:rPr>
              <a:t>Röntgenkrisztallográfia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hu-HU" b="1" dirty="0">
                <a:solidFill>
                  <a:srgbClr val="000000"/>
                </a:solidFill>
              </a:rPr>
              <a:t>SAXS</a:t>
            </a:r>
            <a:endParaRPr 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>
                <a:solidFill>
                  <a:schemeClr val="bg2"/>
                </a:solidFill>
              </a:rPr>
              <a:t/>
            </a:r>
            <a:br>
              <a:rPr lang="hu-HU" dirty="0">
                <a:solidFill>
                  <a:schemeClr val="bg2"/>
                </a:solidFill>
              </a:rPr>
            </a:br>
            <a:r>
              <a:rPr lang="hu-HU" dirty="0">
                <a:solidFill>
                  <a:schemeClr val="bg2"/>
                </a:solidFill>
              </a:rPr>
              <a:t>DNS hibafelismerés és javítás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619250" y="2133600"/>
            <a:ext cx="6760184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2"/>
                </a:solidFill>
              </a:rPr>
              <a:t>DNS szerkezete – ismétlés, új szempontok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hu-HU" sz="2800" dirty="0">
              <a:solidFill>
                <a:schemeClr val="bg2"/>
              </a:solidFill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2"/>
                </a:solidFill>
              </a:rPr>
              <a:t>DNS-t alkotó kötések stabilitása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hu-HU" sz="2800" dirty="0">
              <a:solidFill>
                <a:schemeClr val="bg2"/>
              </a:solidFill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2"/>
                </a:solidFill>
              </a:rPr>
              <a:t>DNS szerkezetvizsgálati módszerek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hu-HU" sz="2800" dirty="0">
              <a:solidFill>
                <a:schemeClr val="bg2"/>
              </a:solidFill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2"/>
                </a:solidFill>
              </a:rPr>
              <a:t>DNS hibák megjelenése: spontán is!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hu-HU" sz="2800" dirty="0">
              <a:solidFill>
                <a:schemeClr val="bg2"/>
              </a:solidFill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2"/>
                </a:solidFill>
              </a:rPr>
              <a:t>Miért fontos a DNS-hibajavítás?</a:t>
            </a:r>
            <a:endParaRPr lang="en-US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hu-HU">
                <a:solidFill>
                  <a:schemeClr val="bg2"/>
                </a:solidFill>
              </a:rPr>
              <a:t>DNS szerkezet : alkotó elemek</a:t>
            </a:r>
            <a:endParaRPr lang="en-US">
              <a:solidFill>
                <a:schemeClr val="bg2"/>
              </a:solidFill>
            </a:endParaRPr>
          </a:p>
        </p:txBody>
      </p:sp>
      <p:pic>
        <p:nvPicPr>
          <p:cNvPr id="76803" name="Picture 4" descr="C:\BEA\BME\2008Tavasz\2008\File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839200" cy="39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Text Box 5"/>
          <p:cNvSpPr txBox="1">
            <a:spLocks noChangeArrowheads="1"/>
          </p:cNvSpPr>
          <p:nvPr/>
        </p:nvSpPr>
        <p:spPr bwMode="auto">
          <a:xfrm>
            <a:off x="746125" y="5527675"/>
            <a:ext cx="27590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>
                <a:solidFill>
                  <a:schemeClr val="bg2"/>
                </a:solidFill>
              </a:rPr>
              <a:t>és foszfátcsoport:    </a:t>
            </a:r>
          </a:p>
          <a:p>
            <a:pPr eaLnBrk="1" hangingPunct="1"/>
            <a:r>
              <a:rPr lang="hu-HU">
                <a:solidFill>
                  <a:schemeClr val="bg2"/>
                </a:solidFill>
              </a:rPr>
              <a:t>					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76805" name="Line 6"/>
          <p:cNvSpPr>
            <a:spLocks noChangeShapeType="1"/>
          </p:cNvSpPr>
          <p:nvPr/>
        </p:nvSpPr>
        <p:spPr bwMode="auto">
          <a:xfrm>
            <a:off x="4457700" y="5937250"/>
            <a:ext cx="304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76806" name="Line 7"/>
          <p:cNvSpPr>
            <a:spLocks noChangeShapeType="1"/>
          </p:cNvSpPr>
          <p:nvPr/>
        </p:nvSpPr>
        <p:spPr bwMode="auto">
          <a:xfrm>
            <a:off x="5054600" y="5946775"/>
            <a:ext cx="304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76807" name="Line 8"/>
          <p:cNvSpPr>
            <a:spLocks noChangeShapeType="1"/>
          </p:cNvSpPr>
          <p:nvPr/>
        </p:nvSpPr>
        <p:spPr bwMode="auto">
          <a:xfrm rot="5400000">
            <a:off x="4705350" y="6232525"/>
            <a:ext cx="304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76808" name="Line 9"/>
          <p:cNvSpPr>
            <a:spLocks noChangeShapeType="1"/>
          </p:cNvSpPr>
          <p:nvPr/>
        </p:nvSpPr>
        <p:spPr bwMode="auto">
          <a:xfrm rot="5400000">
            <a:off x="4794250" y="6226175"/>
            <a:ext cx="304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76809" name="Line 10"/>
          <p:cNvSpPr>
            <a:spLocks noChangeShapeType="1"/>
          </p:cNvSpPr>
          <p:nvPr/>
        </p:nvSpPr>
        <p:spPr bwMode="auto">
          <a:xfrm rot="5400000">
            <a:off x="4762500" y="5629275"/>
            <a:ext cx="304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76810" name="Text Box 11"/>
          <p:cNvSpPr txBox="1">
            <a:spLocks noChangeArrowheads="1"/>
          </p:cNvSpPr>
          <p:nvPr/>
        </p:nvSpPr>
        <p:spPr bwMode="auto">
          <a:xfrm>
            <a:off x="5324475" y="572452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>
                <a:solidFill>
                  <a:schemeClr val="bg2"/>
                </a:solidFill>
              </a:rPr>
              <a:t>O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76811" name="Text Box 12"/>
          <p:cNvSpPr txBox="1">
            <a:spLocks noChangeArrowheads="1"/>
          </p:cNvSpPr>
          <p:nvPr/>
        </p:nvSpPr>
        <p:spPr bwMode="auto">
          <a:xfrm>
            <a:off x="4079875" y="57054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>
                <a:solidFill>
                  <a:schemeClr val="bg2"/>
                </a:solidFill>
              </a:rPr>
              <a:t>O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76812" name="Text Box 13"/>
          <p:cNvSpPr txBox="1">
            <a:spLocks noChangeArrowheads="1"/>
          </p:cNvSpPr>
          <p:nvPr/>
        </p:nvSpPr>
        <p:spPr bwMode="auto">
          <a:xfrm>
            <a:off x="4714875" y="506412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>
                <a:solidFill>
                  <a:schemeClr val="bg2"/>
                </a:solidFill>
              </a:rPr>
              <a:t>O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76813" name="Text Box 14"/>
          <p:cNvSpPr txBox="1">
            <a:spLocks noChangeArrowheads="1"/>
          </p:cNvSpPr>
          <p:nvPr/>
        </p:nvSpPr>
        <p:spPr bwMode="auto">
          <a:xfrm>
            <a:off x="4702175" y="632142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>
                <a:solidFill>
                  <a:schemeClr val="bg2"/>
                </a:solidFill>
              </a:rPr>
              <a:t>O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76814" name="Text Box 15"/>
          <p:cNvSpPr txBox="1">
            <a:spLocks noChangeArrowheads="1"/>
          </p:cNvSpPr>
          <p:nvPr/>
        </p:nvSpPr>
        <p:spPr bwMode="auto">
          <a:xfrm>
            <a:off x="5524500" y="56007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>
                <a:solidFill>
                  <a:schemeClr val="bg2"/>
                </a:solidFill>
              </a:rPr>
              <a:t>-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76815" name="Text Box 17"/>
          <p:cNvSpPr txBox="1">
            <a:spLocks noChangeArrowheads="1"/>
          </p:cNvSpPr>
          <p:nvPr/>
        </p:nvSpPr>
        <p:spPr bwMode="auto">
          <a:xfrm>
            <a:off x="3968750" y="5610225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>
                <a:solidFill>
                  <a:schemeClr val="bg2"/>
                </a:solidFill>
              </a:rPr>
              <a:t>-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76816" name="Text Box 18"/>
          <p:cNvSpPr txBox="1">
            <a:spLocks noChangeArrowheads="1"/>
          </p:cNvSpPr>
          <p:nvPr/>
        </p:nvSpPr>
        <p:spPr bwMode="auto">
          <a:xfrm>
            <a:off x="4975225" y="4930775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>
                <a:solidFill>
                  <a:schemeClr val="bg2"/>
                </a:solidFill>
              </a:rPr>
              <a:t>-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76817" name="Text Box 20"/>
          <p:cNvSpPr txBox="1">
            <a:spLocks noChangeArrowheads="1"/>
          </p:cNvSpPr>
          <p:nvPr/>
        </p:nvSpPr>
        <p:spPr bwMode="auto">
          <a:xfrm>
            <a:off x="4746625" y="56896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>
                <a:solidFill>
                  <a:schemeClr val="bg2"/>
                </a:solidFill>
              </a:rPr>
              <a:t>P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76818" name="Line 21"/>
          <p:cNvSpPr>
            <a:spLocks noChangeShapeType="1"/>
          </p:cNvSpPr>
          <p:nvPr/>
        </p:nvSpPr>
        <p:spPr bwMode="auto">
          <a:xfrm>
            <a:off x="1371600" y="3048000"/>
            <a:ext cx="1828800" cy="17526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76819" name="Line 22"/>
          <p:cNvSpPr>
            <a:spLocks noChangeShapeType="1"/>
          </p:cNvSpPr>
          <p:nvPr/>
        </p:nvSpPr>
        <p:spPr bwMode="auto">
          <a:xfrm rot="5400000">
            <a:off x="1409700" y="3162300"/>
            <a:ext cx="1828800" cy="17526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Urbánus">
  <a:themeElements>
    <a:clrScheme name="Urbánus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ánu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ánu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Urbánus">
  <a:themeElements>
    <a:clrScheme name="Urbánus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ánu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ánu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Urbánus">
  <a:themeElements>
    <a:clrScheme name="Urbánus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ánu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ánu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2682</TotalTime>
  <Words>1292</Words>
  <Application>Microsoft Office PowerPoint</Application>
  <PresentationFormat>On-screen Show (4:3)</PresentationFormat>
  <Paragraphs>521</Paragraphs>
  <Slides>52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Default Design</vt:lpstr>
      <vt:lpstr>1_Default Design</vt:lpstr>
      <vt:lpstr>2_Default Design</vt:lpstr>
      <vt:lpstr>5_Default Design</vt:lpstr>
      <vt:lpstr>Urbánus</vt:lpstr>
      <vt:lpstr>1_Urbánus</vt:lpstr>
      <vt:lpstr>6_Default Design</vt:lpstr>
      <vt:lpstr>2_Office-téma</vt:lpstr>
      <vt:lpstr>3_Urbánus</vt:lpstr>
      <vt:lpstr>Dokumentum</vt:lpstr>
      <vt:lpstr>Bioreguláció 4.  Genom instabilitás  2020. március 2.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Módszerek és problémák</vt:lpstr>
      <vt:lpstr> DNS hibafelismerés és javítás</vt:lpstr>
      <vt:lpstr>DNS szerkezet : alkotó elemek</vt:lpstr>
      <vt:lpstr>DNS szerkezet</vt:lpstr>
      <vt:lpstr>DNS szerkezet : negatív töltés</vt:lpstr>
      <vt:lpstr>DNS szerkezet: bázispárosodás és tautomerek</vt:lpstr>
      <vt:lpstr>DNS szerkezet: A, B és Z</vt:lpstr>
      <vt:lpstr>A- és B-DNS összehasonlítva</vt:lpstr>
      <vt:lpstr>DNS szerkezet: kovalens kötések</vt:lpstr>
      <vt:lpstr>DNS szerkezet: nem-kovalens kölcsönhatások</vt:lpstr>
      <vt:lpstr>DNS szerkezetvizsgálati módszerek</vt:lpstr>
      <vt:lpstr>DNS: Watson-Crick. DE inkább: Franklin-Wilkinson</vt:lpstr>
      <vt:lpstr>PowerPoint Presentation</vt:lpstr>
      <vt:lpstr>PowerPoint Presentation</vt:lpstr>
      <vt:lpstr>PowerPoint Presentation</vt:lpstr>
      <vt:lpstr>PowerPoint Presentation</vt:lpstr>
      <vt:lpstr>Bázisvesztés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Nukleotidkivágó javítás Jelentőség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DNS hibák átörökítése</vt:lpstr>
    </vt:vector>
  </TitlesOfParts>
  <Company>mta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vertessy</dc:creator>
  <cp:lastModifiedBy>Kinga</cp:lastModifiedBy>
  <cp:revision>167</cp:revision>
  <dcterms:created xsi:type="dcterms:W3CDTF">2003-03-20T10:43:37Z</dcterms:created>
  <dcterms:modified xsi:type="dcterms:W3CDTF">2020-02-29T17:31:24Z</dcterms:modified>
</cp:coreProperties>
</file>