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sldIdLst>
    <p:sldId id="303" r:id="rId2"/>
    <p:sldId id="280" r:id="rId3"/>
    <p:sldId id="265" r:id="rId4"/>
    <p:sldId id="266" r:id="rId5"/>
    <p:sldId id="267" r:id="rId6"/>
    <p:sldId id="268" r:id="rId7"/>
    <p:sldId id="269" r:id="rId8"/>
    <p:sldId id="277" r:id="rId9"/>
    <p:sldId id="278" r:id="rId10"/>
    <p:sldId id="270" r:id="rId11"/>
    <p:sldId id="279" r:id="rId12"/>
    <p:sldId id="271" r:id="rId13"/>
    <p:sldId id="281" r:id="rId14"/>
    <p:sldId id="282" r:id="rId15"/>
    <p:sldId id="283" r:id="rId16"/>
    <p:sldId id="272" r:id="rId17"/>
    <p:sldId id="273" r:id="rId18"/>
    <p:sldId id="284" r:id="rId19"/>
    <p:sldId id="304" r:id="rId20"/>
    <p:sldId id="285" r:id="rId21"/>
    <p:sldId id="286" r:id="rId22"/>
    <p:sldId id="274" r:id="rId23"/>
    <p:sldId id="275" r:id="rId24"/>
    <p:sldId id="276" r:id="rId25"/>
    <p:sldId id="289" r:id="rId26"/>
    <p:sldId id="287" r:id="rId27"/>
    <p:sldId id="290" r:id="rId28"/>
    <p:sldId id="291" r:id="rId29"/>
    <p:sldId id="292" r:id="rId30"/>
    <p:sldId id="293" r:id="rId31"/>
    <p:sldId id="288" r:id="rId32"/>
    <p:sldId id="295" r:id="rId33"/>
    <p:sldId id="294" r:id="rId34"/>
    <p:sldId id="299" r:id="rId35"/>
    <p:sldId id="300" r:id="rId36"/>
    <p:sldId id="301" r:id="rId37"/>
    <p:sldId id="296" r:id="rId38"/>
    <p:sldId id="302" r:id="rId39"/>
    <p:sldId id="297" r:id="rId40"/>
    <p:sldId id="298" r:id="rId41"/>
  </p:sldIdLst>
  <p:sldSz cx="9144000" cy="6858000" type="screen4x3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FF66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256" autoAdjust="0"/>
    <p:restoredTop sz="92039" autoAdjust="0"/>
  </p:normalViewPr>
  <p:slideViewPr>
    <p:cSldViewPr>
      <p:cViewPr varScale="1">
        <p:scale>
          <a:sx n="63" d="100"/>
          <a:sy n="63" d="100"/>
        </p:scale>
        <p:origin x="-65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D72A4E03-64E1-4485-99FC-877833CD908A}" type="datetimeFigureOut">
              <a:rPr lang="hu-HU"/>
              <a:pPr>
                <a:defRPr/>
              </a:pPr>
              <a:t>2019.10.27.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u-HU" noProof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noProof="0"/>
              <a:t>Mintaszöveg szerkesztése</a:t>
            </a:r>
          </a:p>
          <a:p>
            <a:pPr lvl="1"/>
            <a:r>
              <a:rPr lang="hu-HU" noProof="0"/>
              <a:t>Második szint</a:t>
            </a:r>
          </a:p>
          <a:p>
            <a:pPr lvl="2"/>
            <a:r>
              <a:rPr lang="hu-HU" noProof="0"/>
              <a:t>Harmadik szint</a:t>
            </a:r>
          </a:p>
          <a:p>
            <a:pPr lvl="3"/>
            <a:r>
              <a:rPr lang="hu-HU" noProof="0"/>
              <a:t>Negyedik szint</a:t>
            </a:r>
          </a:p>
          <a:p>
            <a:pPr lvl="4"/>
            <a:r>
              <a:rPr lang="hu-HU" noProof="0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7FDA04B2-63D6-4AE3-A6F8-DEC88990189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5085385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83497" tIns="41749" rIns="83497" bIns="41749"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25983839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Diakép hely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/>
              <a:t>The different classes of RNAs are exported </a:t>
            </a:r>
            <a:r>
              <a:rPr lang="en-US" i="1"/>
              <a:t>via </a:t>
            </a:r>
            <a:r>
              <a:rPr lang="en-US"/>
              <a:t>distinct pathways. CRM1 mediates the export of UsnRNAs and ribosomal subunits through interaction</a:t>
            </a:r>
            <a:r>
              <a:rPr lang="hu-HU"/>
              <a:t> with specific adaptor proteins containing a leucine-rich NES. CRM1 also exports HIV-1 viral transcripts containing an RRE (Rev response element) </a:t>
            </a:r>
            <a:r>
              <a:rPr lang="hu-HU" i="1"/>
              <a:t>via </a:t>
            </a:r>
            <a:r>
              <a:rPr lang="hu-HU"/>
              <a:t>interaction with the HIV-1 Rev adaptor protein. Exp-t and Exp-5 export tRNAs and endogenous micro-RNAs or the adenoviralVA transcripts, respectively, </a:t>
            </a:r>
            <a:r>
              <a:rPr lang="hu-HU" i="1"/>
              <a:t>via </a:t>
            </a:r>
            <a:r>
              <a:rPr lang="en-US"/>
              <a:t>direct interaction with the RNA substrates. CRM1, Exp-t and Exp-5 are members of the karyopherin-b family of export receptors and interact with their cargoes</a:t>
            </a:r>
            <a:r>
              <a:rPr lang="hu-HU"/>
              <a:t> </a:t>
            </a:r>
            <a:r>
              <a:rPr lang="en-US"/>
              <a:t>in a Ran-GTP dependent manner. mRNA export is mediated by the heterodimeric receptor TAP/NXF1-p15/Nxt1 (Mex67p-Mtr2p in yeast), unrelated to</a:t>
            </a:r>
            <a:r>
              <a:rPr lang="hu-HU"/>
              <a:t> </a:t>
            </a:r>
            <a:r>
              <a:rPr lang="en-US"/>
              <a:t>exportins. TAP/NXF1 is recruited to mRNP complexes probably </a:t>
            </a:r>
            <a:r>
              <a:rPr lang="en-US" i="1"/>
              <a:t>via </a:t>
            </a:r>
            <a:r>
              <a:rPr lang="en-US"/>
              <a:t>interaction with a variety of adaptor proteins, including Yra1p/Aly/REF. TAP/NXF1</a:t>
            </a:r>
            <a:r>
              <a:rPr lang="hu-HU"/>
              <a:t> </a:t>
            </a:r>
            <a:r>
              <a:rPr lang="en-US"/>
              <a:t>promotes the export of RNAs from simple retroviruses through direct interaction with the CTE (constitutive transport element) present on these viral transcripts.</a:t>
            </a:r>
            <a:endParaRPr lang="hu-HU"/>
          </a:p>
          <a:p>
            <a:pPr>
              <a:spcBef>
                <a:spcPct val="0"/>
              </a:spcBef>
            </a:pPr>
            <a:r>
              <a:rPr lang="hu-HU"/>
              <a:t>Manuel S. Rodriguez et al, </a:t>
            </a:r>
            <a:r>
              <a:rPr lang="en-US"/>
              <a:t>Biology of the Cell 96 (2004)</a:t>
            </a:r>
            <a:endParaRPr lang="hu-HU"/>
          </a:p>
        </p:txBody>
      </p:sp>
      <p:sp>
        <p:nvSpPr>
          <p:cNvPr id="37891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EC55993-8712-4C9C-84AD-A7297CD3DD80}" type="slidenum">
              <a:rPr lang="hu-H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hu-H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1846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Diakép hely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/>
              <a:t>The TOM complex is required for the import of all nucleus-encoded mitochondrial</a:t>
            </a:r>
          </a:p>
          <a:p>
            <a:pPr>
              <a:spcBef>
                <a:spcPct val="0"/>
              </a:spcBef>
            </a:pPr>
            <a:r>
              <a:rPr lang="en-US"/>
              <a:t>proteins. It initially transports their signal sequences into the intermembrane</a:t>
            </a:r>
          </a:p>
          <a:p>
            <a:pPr>
              <a:spcBef>
                <a:spcPct val="0"/>
              </a:spcBef>
            </a:pPr>
            <a:r>
              <a:rPr lang="en-US"/>
              <a:t>space and helps to insert transmembrane proteins into the outer</a:t>
            </a:r>
          </a:p>
          <a:p>
            <a:pPr>
              <a:spcBef>
                <a:spcPct val="0"/>
              </a:spcBef>
            </a:pPr>
            <a:r>
              <a:rPr lang="en-US"/>
              <a:t>membrane. b-Barrel proteins, which are particularly abundant in the outer membrane,</a:t>
            </a:r>
          </a:p>
          <a:p>
            <a:pPr>
              <a:spcBef>
                <a:spcPct val="0"/>
              </a:spcBef>
            </a:pPr>
            <a:r>
              <a:rPr lang="en-US"/>
              <a:t>are then passed on to an additional translocator, the </a:t>
            </a:r>
            <a:r>
              <a:rPr lang="en-US" b="1"/>
              <a:t>SAM complex</a:t>
            </a:r>
            <a:r>
              <a:rPr lang="en-US"/>
              <a:t>, which</a:t>
            </a:r>
          </a:p>
          <a:p>
            <a:pPr>
              <a:spcBef>
                <a:spcPct val="0"/>
              </a:spcBef>
            </a:pPr>
            <a:r>
              <a:rPr lang="en-US"/>
              <a:t>helps them to fold properly in the outer membrane. The TIM23 complex transports</a:t>
            </a:r>
          </a:p>
          <a:p>
            <a:pPr>
              <a:spcBef>
                <a:spcPct val="0"/>
              </a:spcBef>
            </a:pPr>
            <a:r>
              <a:rPr lang="en-US"/>
              <a:t>some soluble proteins into the matrix space and helps to insert transmembrane</a:t>
            </a:r>
          </a:p>
          <a:p>
            <a:pPr>
              <a:spcBef>
                <a:spcPct val="0"/>
              </a:spcBef>
            </a:pPr>
            <a:r>
              <a:rPr lang="en-US"/>
              <a:t>proteins into the inner membrane. The TIM22 complex mediates the insertion</a:t>
            </a:r>
          </a:p>
          <a:p>
            <a:pPr>
              <a:spcBef>
                <a:spcPct val="0"/>
              </a:spcBef>
            </a:pPr>
            <a:r>
              <a:rPr lang="en-US"/>
              <a:t>of a subclass of inner membrane proteins, including the transporter that</a:t>
            </a:r>
          </a:p>
          <a:p>
            <a:pPr>
              <a:spcBef>
                <a:spcPct val="0"/>
              </a:spcBef>
            </a:pPr>
            <a:r>
              <a:rPr lang="en-US"/>
              <a:t>moves ADP, ATP, and phosphate in and out of mitochondria. Yet another protein</a:t>
            </a:r>
          </a:p>
          <a:p>
            <a:pPr>
              <a:spcBef>
                <a:spcPct val="0"/>
              </a:spcBef>
            </a:pPr>
            <a:r>
              <a:rPr lang="en-US"/>
              <a:t>translocator in the inner mitochondrial membrane, the </a:t>
            </a:r>
            <a:r>
              <a:rPr lang="en-US" b="1"/>
              <a:t>OXA complex</a:t>
            </a:r>
            <a:r>
              <a:rPr lang="en-US"/>
              <a:t>, mediates</a:t>
            </a:r>
          </a:p>
          <a:p>
            <a:pPr>
              <a:spcBef>
                <a:spcPct val="0"/>
              </a:spcBef>
            </a:pPr>
            <a:r>
              <a:rPr lang="en-US"/>
              <a:t>the insertion of those inner membrane proteins that are synthesized within mitochondria.</a:t>
            </a:r>
          </a:p>
          <a:p>
            <a:pPr>
              <a:spcBef>
                <a:spcPct val="0"/>
              </a:spcBef>
            </a:pPr>
            <a:r>
              <a:rPr lang="en-US"/>
              <a:t>It also helps to insert some imported inner membrane proteins that are</a:t>
            </a:r>
          </a:p>
          <a:p>
            <a:pPr>
              <a:spcBef>
                <a:spcPct val="0"/>
              </a:spcBef>
            </a:pPr>
            <a:r>
              <a:rPr lang="en-US"/>
              <a:t>initially transported into the matrix space by the other complexes.</a:t>
            </a:r>
            <a:endParaRPr lang="hu-HU"/>
          </a:p>
          <a:p>
            <a:pPr>
              <a:spcBef>
                <a:spcPct val="0"/>
              </a:spcBef>
            </a:pPr>
            <a:r>
              <a:rPr lang="en-US" i="1">
                <a:latin typeface="Arial" charset="0"/>
              </a:rPr>
              <a:t>Molecular Biology of the Cell</a:t>
            </a:r>
            <a:r>
              <a:rPr lang="en-US">
                <a:latin typeface="Arial" charset="0"/>
              </a:rPr>
              <a:t> (© Garland Science 2008)</a:t>
            </a:r>
          </a:p>
          <a:p>
            <a:pPr>
              <a:spcBef>
                <a:spcPct val="0"/>
              </a:spcBef>
            </a:pPr>
            <a:endParaRPr lang="hu-HU"/>
          </a:p>
        </p:txBody>
      </p:sp>
      <p:sp>
        <p:nvSpPr>
          <p:cNvPr id="43011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5582964-7390-4414-87F2-205218BD880C}" type="slidenum">
              <a:rPr lang="hu-H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hu-H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35097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Diakép hely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u-HU"/>
          </a:p>
        </p:txBody>
      </p:sp>
      <p:sp>
        <p:nvSpPr>
          <p:cNvPr id="45059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CA1C34E-24FB-4036-8938-75737577DEA5}" type="slidenum">
              <a:rPr lang="hu-H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hu-H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81996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Diakép hely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u-HU"/>
          </a:p>
        </p:txBody>
      </p:sp>
      <p:sp>
        <p:nvSpPr>
          <p:cNvPr id="47107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C1D3E09-2AE2-456A-BDA8-F0A5219450AE}" type="slidenum">
              <a:rPr lang="hu-H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hu-H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9786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Diakép hely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u-HU"/>
          </a:p>
        </p:txBody>
      </p:sp>
      <p:sp>
        <p:nvSpPr>
          <p:cNvPr id="50179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0BBC34D-4EB3-4F04-B800-B8825B65B7E6}" type="slidenum">
              <a:rPr lang="hu-H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hu-H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8608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>
          <a:xfrm>
            <a:off x="9001125" y="4846638"/>
            <a:ext cx="142875" cy="201136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9"/>
          <p:cNvSpPr/>
          <p:nvPr/>
        </p:nvSpPr>
        <p:spPr>
          <a:xfrm>
            <a:off x="9001125" y="0"/>
            <a:ext cx="142875" cy="48466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3A7BF7-22BE-4C3B-A070-7355D76807B3}" type="datetimeFigureOut">
              <a:rPr lang="hu-HU"/>
              <a:pPr>
                <a:defRPr/>
              </a:pPr>
              <a:t>2019.10.27.</a:t>
            </a:fld>
            <a:endParaRPr lang="hu-H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4F95E0A-27AD-4F2C-9DA9-3CF019BE72F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D7AB9-6815-4DC6-86A4-E2720F4EC721}" type="datetimeFigureOut">
              <a:rPr lang="hu-HU"/>
              <a:pPr>
                <a:defRPr/>
              </a:pPr>
              <a:t>2019.10.27.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98D9F-BCB5-4226-A862-9F9A81F9D8C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30893B-2741-4EF6-89F5-BF37AEF0E49E}" type="datetimeFigureOut">
              <a:rPr lang="hu-HU"/>
              <a:pPr>
                <a:defRPr/>
              </a:pPr>
              <a:t>2019.10.27.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050762-C2B4-4891-8030-B4F5CAD4FE4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424EA3-C814-46BE-BF5D-E4612BA97DB6}" type="datetimeFigureOut">
              <a:rPr lang="hu-HU"/>
              <a:pPr>
                <a:defRPr/>
              </a:pPr>
              <a:t>2019.10.27.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D384B7-5D22-4CDE-AA22-63308B78DC8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07908C-A2E2-49E2-BCFD-977B0A7CDDAC}" type="datetimeFigureOut">
              <a:rPr lang="hu-HU"/>
              <a:pPr>
                <a:defRPr/>
              </a:pPr>
              <a:t>2019.10.27.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2C321-C88A-454C-B507-ED03DD0A226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26E1B-83B1-4A12-A08C-348635C7F23E}" type="datetimeFigureOut">
              <a:rPr lang="hu-HU"/>
              <a:pPr>
                <a:defRPr/>
              </a:pPr>
              <a:t>2019.10.27.</a:t>
            </a:fld>
            <a:endParaRPr lang="hu-H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1059D-AC09-4079-8AD8-E58D7F9859C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0BF8AB-2D60-464C-9CD7-49F37BFBD97A}" type="datetimeFigureOut">
              <a:rPr lang="hu-HU"/>
              <a:pPr>
                <a:defRPr/>
              </a:pPr>
              <a:t>2019.10.27.</a:t>
            </a:fld>
            <a:endParaRPr lang="hu-H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DBE9B5-3BD5-48C6-99BC-1825F610C13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DAE74-93E2-46DF-B3ED-F2B0AD6CEF19}" type="datetimeFigureOut">
              <a:rPr lang="hu-HU"/>
              <a:pPr>
                <a:defRPr/>
              </a:pPr>
              <a:t>2019.10.27.</a:t>
            </a:fld>
            <a:endParaRPr lang="hu-H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F9991-9448-4913-8758-B8B1D291619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63421-2B5A-48BC-B935-382C87551D7D}" type="datetimeFigureOut">
              <a:rPr lang="hu-HU"/>
              <a:pPr>
                <a:defRPr/>
              </a:pPr>
              <a:t>2019.10.27.</a:t>
            </a:fld>
            <a:endParaRPr lang="hu-H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0CB0F7-6B20-48D2-9EBA-11407A15E5C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4F4FE7-F17E-4523-90A1-33D5F0D4C2AE}" type="datetimeFigureOut">
              <a:rPr lang="hu-HU"/>
              <a:pPr>
                <a:defRPr/>
              </a:pPr>
              <a:t>2019.10.27.</a:t>
            </a:fld>
            <a:endParaRPr lang="hu-H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1FE98A-9E47-40FC-BEEF-6B4301B52D2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/>
          <p:nvPr/>
        </p:nvSpPr>
        <p:spPr>
          <a:xfrm>
            <a:off x="9001125" y="4846638"/>
            <a:ext cx="142875" cy="201136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9"/>
          <p:cNvSpPr/>
          <p:nvPr/>
        </p:nvSpPr>
        <p:spPr>
          <a:xfrm>
            <a:off x="9001125" y="0"/>
            <a:ext cx="142875" cy="48466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u-HU" noProof="0"/>
              <a:t>Kép beszúrásához kattintson az ikonra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19B16A-3D0C-4545-973D-7714FA868AC4}" type="datetimeFigureOut">
              <a:rPr lang="hu-HU"/>
              <a:pPr>
                <a:defRPr/>
              </a:pPr>
              <a:t>2019.10.27.</a:t>
            </a:fld>
            <a:endParaRPr lang="hu-HU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05A073D-D37A-421C-AF14-F781FC6C211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752600"/>
            <a:ext cx="7620000" cy="437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0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D02F79A-3456-47AA-A01F-C55B6D550B1B}" type="datetimeFigureOut">
              <a:rPr lang="hu-HU"/>
              <a:pPr>
                <a:defRPr/>
              </a:pPr>
              <a:t>2019.10.27.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416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219" y="5885656"/>
            <a:ext cx="1316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2400" b="1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4922CA4-8CFA-417F-B4B1-7B2BB2FEE42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7" name="Rectangle 6"/>
          <p:cNvSpPr/>
          <p:nvPr/>
        </p:nvSpPr>
        <p:spPr>
          <a:xfrm>
            <a:off x="9001125" y="0"/>
            <a:ext cx="142875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5" y="1371600"/>
            <a:ext cx="142875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0" r:id="rId3"/>
    <p:sldLayoutId id="2147483669" r:id="rId4"/>
    <p:sldLayoutId id="2147483668" r:id="rId5"/>
    <p:sldLayoutId id="2147483667" r:id="rId6"/>
    <p:sldLayoutId id="2147483666" r:id="rId7"/>
    <p:sldLayoutId id="2147483665" r:id="rId8"/>
    <p:sldLayoutId id="2147483673" r:id="rId9"/>
    <p:sldLayoutId id="2147483664" r:id="rId10"/>
    <p:sldLayoutId id="2147483663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 kern="1200" cap="all" spc="-6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9pPr>
    </p:titleStyle>
    <p:bodyStyle>
      <a:lvl1pPr algn="l" rtl="0" fontAlgn="base">
        <a:spcBef>
          <a:spcPct val="20000"/>
        </a:spcBef>
        <a:spcAft>
          <a:spcPts val="600"/>
        </a:spcAft>
        <a:buFont typeface="Arial" charset="0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563" algn="l" rtl="0" fontAlgn="base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622541" y="2288672"/>
            <a:ext cx="6207416" cy="12729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860"/>
            <a:r>
              <a:rPr lang="en-US" sz="2736" b="1" spc="-21" dirty="0" err="1">
                <a:latin typeface="Arial"/>
                <a:cs typeface="Arial"/>
              </a:rPr>
              <a:t>Sejtszint</a:t>
            </a:r>
            <a:r>
              <a:rPr lang="hu-HU" sz="2736" b="1" spc="-21" dirty="0">
                <a:latin typeface="Arial"/>
                <a:cs typeface="Arial"/>
              </a:rPr>
              <a:t>ű</a:t>
            </a:r>
            <a:r>
              <a:rPr lang="en-US" sz="2736" b="1" spc="-21" dirty="0">
                <a:latin typeface="Arial"/>
                <a:cs typeface="Arial"/>
              </a:rPr>
              <a:t> </a:t>
            </a:r>
            <a:r>
              <a:rPr lang="en-US" sz="2736" b="1" spc="-21" dirty="0" err="1">
                <a:latin typeface="Arial"/>
                <a:cs typeface="Arial"/>
              </a:rPr>
              <a:t>biológiai</a:t>
            </a:r>
            <a:r>
              <a:rPr lang="en-US" sz="2736" b="1" spc="-21" dirty="0">
                <a:latin typeface="Arial"/>
                <a:cs typeface="Arial"/>
              </a:rPr>
              <a:t> </a:t>
            </a:r>
            <a:r>
              <a:rPr lang="en-US" sz="2736" b="1" spc="-21" dirty="0" err="1">
                <a:latin typeface="Arial"/>
                <a:cs typeface="Arial"/>
              </a:rPr>
              <a:t>s</a:t>
            </a:r>
            <a:r>
              <a:rPr sz="2736" b="1" spc="-21" dirty="0" err="1">
                <a:latin typeface="Arial"/>
                <a:cs typeface="Arial"/>
              </a:rPr>
              <a:t>zabályozá</a:t>
            </a:r>
            <a:r>
              <a:rPr sz="2736" b="1" spc="-17" dirty="0" err="1">
                <a:latin typeface="Arial"/>
                <a:cs typeface="Arial"/>
              </a:rPr>
              <a:t>s</a:t>
            </a:r>
            <a:endParaRPr lang="en-US" sz="2736" b="1" spc="-17" dirty="0">
              <a:latin typeface="Arial"/>
              <a:cs typeface="Arial"/>
            </a:endParaRPr>
          </a:p>
          <a:p>
            <a:pPr marL="10860"/>
            <a:endParaRPr lang="en-US" sz="2736" b="1" spc="-17" dirty="0">
              <a:latin typeface="Arial"/>
              <a:cs typeface="Arial"/>
            </a:endParaRPr>
          </a:p>
          <a:p>
            <a:pPr lvl="0">
              <a:defRPr/>
            </a:pP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Sejten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belüli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transzport</a:t>
            </a:r>
            <a:endParaRPr lang="hu-HU" sz="2800" b="1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38639" y="5702884"/>
            <a:ext cx="1108791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860"/>
            <a:r>
              <a:rPr sz="2000" b="1" dirty="0">
                <a:latin typeface="Arial"/>
                <a:cs typeface="Arial"/>
              </a:rPr>
              <a:t>201</a:t>
            </a:r>
            <a:r>
              <a:rPr lang="en-US" sz="2000" b="1" dirty="0">
                <a:latin typeface="Arial"/>
                <a:cs typeface="Arial"/>
              </a:rPr>
              <a:t>9</a:t>
            </a:r>
            <a:r>
              <a:rPr sz="2000" b="1" spc="-9" dirty="0">
                <a:latin typeface="Arial"/>
                <a:cs typeface="Arial"/>
              </a:rPr>
              <a:t> </a:t>
            </a:r>
            <a:r>
              <a:rPr lang="en-US" sz="2000" b="1" spc="-9" dirty="0" err="1">
                <a:latin typeface="Arial"/>
                <a:cs typeface="Arial"/>
              </a:rPr>
              <a:t>ősz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355405" y="3928444"/>
            <a:ext cx="4186475" cy="13455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1697914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850" y="152400"/>
            <a:ext cx="8569325" cy="684213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sz="2400" dirty="0"/>
              <a:t>Sejtmagi transzportfolyamatok</a:t>
            </a:r>
          </a:p>
        </p:txBody>
      </p:sp>
      <p:pic>
        <p:nvPicPr>
          <p:cNvPr id="23554" name="Picture 2" descr="unnumbered figure pg 66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1196975"/>
            <a:ext cx="2881313" cy="495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2" descr="figure 12-0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1316038"/>
            <a:ext cx="3816350" cy="483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 Box 3"/>
          <p:cNvSpPr txBox="1">
            <a:spLocks noChangeArrowheads="1"/>
          </p:cNvSpPr>
          <p:nvPr/>
        </p:nvSpPr>
        <p:spPr bwMode="auto">
          <a:xfrm>
            <a:off x="5370513" y="6596063"/>
            <a:ext cx="3665537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100" i="1"/>
              <a:t>Molecular Biology of the Cell</a:t>
            </a:r>
            <a:r>
              <a:rPr lang="en-US" sz="1100"/>
              <a:t> (© Garland Science 2008)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850" y="152400"/>
            <a:ext cx="8569325" cy="684213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sz="2400" b="1" dirty="0"/>
              <a:t>Mik vándorolnak ki és be a sejtmagba?</a:t>
            </a:r>
          </a:p>
        </p:txBody>
      </p:sp>
      <p:sp>
        <p:nvSpPr>
          <p:cNvPr id="24578" name="Téglalap 2"/>
          <p:cNvSpPr>
            <a:spLocks noChangeArrowheads="1"/>
          </p:cNvSpPr>
          <p:nvPr/>
        </p:nvSpPr>
        <p:spPr bwMode="auto">
          <a:xfrm>
            <a:off x="223838" y="1835150"/>
            <a:ext cx="457200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hu-HU"/>
          </a:p>
          <a:p>
            <a:pPr algn="ctr"/>
            <a:r>
              <a:rPr lang="hu-HU" b="1">
                <a:solidFill>
                  <a:srgbClr val="C00000"/>
                </a:solidFill>
              </a:rPr>
              <a:t>citoplazma → sejtmag: </a:t>
            </a:r>
            <a:endParaRPr lang="hu-HU">
              <a:solidFill>
                <a:srgbClr val="C00000"/>
              </a:solidFill>
            </a:endParaRPr>
          </a:p>
          <a:p>
            <a:pPr algn="ctr"/>
            <a:r>
              <a:rPr lang="hu-HU" b="1"/>
              <a:t>Fehérjék: </a:t>
            </a:r>
          </a:p>
          <a:p>
            <a:pPr algn="ctr"/>
            <a:r>
              <a:rPr lang="hu-HU"/>
              <a:t>hisztonok, hnRNP-k, </a:t>
            </a:r>
          </a:p>
          <a:p>
            <a:pPr algn="ctr"/>
            <a:r>
              <a:rPr lang="hu-HU"/>
              <a:t>DNS/RNS polimerázok, </a:t>
            </a:r>
          </a:p>
          <a:p>
            <a:pPr algn="ctr"/>
            <a:r>
              <a:rPr lang="hu-HU"/>
              <a:t>génszabályozó fehérjék, </a:t>
            </a:r>
          </a:p>
          <a:p>
            <a:pPr algn="ctr"/>
            <a:r>
              <a:rPr lang="hu-HU"/>
              <a:t>RNS-processzáló fehérjék, </a:t>
            </a:r>
          </a:p>
          <a:p>
            <a:pPr algn="ctr"/>
            <a:r>
              <a:rPr lang="hu-HU"/>
              <a:t>riboszómafehérjék</a:t>
            </a:r>
          </a:p>
          <a:p>
            <a:pPr algn="ctr"/>
            <a:r>
              <a:rPr lang="hu-HU"/>
              <a:t> </a:t>
            </a:r>
          </a:p>
          <a:p>
            <a:pPr algn="ctr"/>
            <a:r>
              <a:rPr lang="hu-HU" b="1"/>
              <a:t>Nukleinsavak:</a:t>
            </a:r>
            <a:r>
              <a:rPr lang="hu-HU"/>
              <a:t> </a:t>
            </a:r>
          </a:p>
          <a:p>
            <a:pPr algn="ctr"/>
            <a:r>
              <a:rPr lang="hu-HU"/>
              <a:t>snRNP-k, </a:t>
            </a:r>
          </a:p>
          <a:p>
            <a:pPr algn="ctr"/>
            <a:r>
              <a:rPr lang="hu-HU"/>
              <a:t>vírusgenom </a:t>
            </a:r>
          </a:p>
        </p:txBody>
      </p:sp>
      <p:sp>
        <p:nvSpPr>
          <p:cNvPr id="24579" name="Téglalap 5"/>
          <p:cNvSpPr>
            <a:spLocks noChangeArrowheads="1"/>
          </p:cNvSpPr>
          <p:nvPr/>
        </p:nvSpPr>
        <p:spPr bwMode="auto">
          <a:xfrm>
            <a:off x="4221163" y="1835150"/>
            <a:ext cx="4572000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hu-HU"/>
          </a:p>
          <a:p>
            <a:pPr algn="ctr"/>
            <a:r>
              <a:rPr lang="hu-HU" b="1">
                <a:solidFill>
                  <a:srgbClr val="C00000"/>
                </a:solidFill>
              </a:rPr>
              <a:t>sejtmag → citoplazma: </a:t>
            </a:r>
            <a:endParaRPr lang="hu-HU">
              <a:solidFill>
                <a:srgbClr val="C00000"/>
              </a:solidFill>
            </a:endParaRPr>
          </a:p>
          <a:p>
            <a:pPr algn="ctr"/>
            <a:r>
              <a:rPr lang="hu-HU" b="1"/>
              <a:t>Fehérjék: </a:t>
            </a:r>
          </a:p>
          <a:p>
            <a:pPr algn="ctr"/>
            <a:r>
              <a:rPr lang="hu-HU"/>
              <a:t>riboszóma-alegységek,</a:t>
            </a:r>
          </a:p>
          <a:p>
            <a:pPr algn="ctr"/>
            <a:r>
              <a:rPr lang="hu-HU"/>
              <a:t>ingázó fehérjék, </a:t>
            </a:r>
          </a:p>
          <a:p>
            <a:pPr algn="ctr"/>
            <a:endParaRPr lang="hu-HU" b="1"/>
          </a:p>
          <a:p>
            <a:pPr algn="ctr"/>
            <a:endParaRPr lang="hu-HU" b="1"/>
          </a:p>
          <a:p>
            <a:pPr algn="ctr"/>
            <a:endParaRPr lang="hu-HU" b="1"/>
          </a:p>
          <a:p>
            <a:pPr algn="ctr"/>
            <a:endParaRPr lang="hu-HU" b="1"/>
          </a:p>
          <a:p>
            <a:pPr algn="ctr"/>
            <a:r>
              <a:rPr lang="hu-HU" b="1"/>
              <a:t>Nukleinsavak:</a:t>
            </a:r>
            <a:r>
              <a:rPr lang="hu-HU"/>
              <a:t> </a:t>
            </a:r>
          </a:p>
          <a:p>
            <a:pPr algn="ctr"/>
            <a:r>
              <a:rPr lang="hu-HU"/>
              <a:t>mRNS, </a:t>
            </a:r>
          </a:p>
          <a:p>
            <a:pPr algn="ctr"/>
            <a:r>
              <a:rPr lang="hu-HU"/>
              <a:t>tRNS,(rRNS) </a:t>
            </a:r>
          </a:p>
          <a:p>
            <a:pPr algn="ctr"/>
            <a:r>
              <a:rPr lang="hu-HU"/>
              <a:t>snRNS </a:t>
            </a:r>
          </a:p>
          <a:p>
            <a:pPr algn="ctr"/>
            <a:r>
              <a:rPr lang="hu-HU"/>
              <a:t>vírusgenom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850" y="152400"/>
            <a:ext cx="8569325" cy="684213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sz="2400" b="1" dirty="0"/>
              <a:t>NUKLEÁRIS PÓRUS KOMPLEX (NPC) felépítése</a:t>
            </a:r>
          </a:p>
        </p:txBody>
      </p:sp>
      <p:sp>
        <p:nvSpPr>
          <p:cNvPr id="25602" name="Szövegdoboz 5"/>
          <p:cNvSpPr txBox="1">
            <a:spLocks noChangeArrowheads="1"/>
          </p:cNvSpPr>
          <p:nvPr/>
        </p:nvSpPr>
        <p:spPr bwMode="auto">
          <a:xfrm>
            <a:off x="98425" y="5876925"/>
            <a:ext cx="88582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b="1"/>
              <a:t>Oktagonális szimmetria:</a:t>
            </a:r>
          </a:p>
          <a:p>
            <a:r>
              <a:rPr lang="hu-HU"/>
              <a:t>- felépítés: gyűrűk és küllők citoplazmatikus fibrillumok; sejtmagi oldal: kosárszerű háló </a:t>
            </a:r>
          </a:p>
        </p:txBody>
      </p:sp>
      <p:pic>
        <p:nvPicPr>
          <p:cNvPr id="25603" name="Picture 2" descr="figure 12-0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836613"/>
            <a:ext cx="8010525" cy="500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 Box 3"/>
          <p:cNvSpPr txBox="1">
            <a:spLocks noChangeArrowheads="1"/>
          </p:cNvSpPr>
          <p:nvPr/>
        </p:nvSpPr>
        <p:spPr bwMode="auto">
          <a:xfrm>
            <a:off x="4938713" y="5805488"/>
            <a:ext cx="3665537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100" i="1"/>
              <a:t>Molecular Biology of the Cell</a:t>
            </a:r>
            <a:r>
              <a:rPr lang="en-US" sz="1100"/>
              <a:t> (© Garland Science 2008)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850" y="152400"/>
            <a:ext cx="8569325" cy="684213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sz="2400" b="1" dirty="0"/>
              <a:t>NUKLEÁRIS PÓRUS KOMPLEX (NPC) felépítése</a:t>
            </a:r>
          </a:p>
        </p:txBody>
      </p:sp>
      <p:pic>
        <p:nvPicPr>
          <p:cNvPr id="26626" name="Picture 2" descr="D:\Enzimológia\Diákok\Máté\poszter\npc-white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4663" y="1773238"/>
            <a:ext cx="4679950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églalap 2"/>
          <p:cNvSpPr/>
          <p:nvPr/>
        </p:nvSpPr>
        <p:spPr>
          <a:xfrm>
            <a:off x="0" y="1125538"/>
            <a:ext cx="4859338" cy="56308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dirty="0" err="1">
                <a:latin typeface="+mn-lt"/>
                <a:cs typeface="+mn-cs"/>
              </a:rPr>
              <a:t>Nuclear</a:t>
            </a:r>
            <a:r>
              <a:rPr lang="hu-HU" b="1" dirty="0">
                <a:latin typeface="+mn-lt"/>
                <a:cs typeface="+mn-cs"/>
              </a:rPr>
              <a:t> </a:t>
            </a:r>
            <a:r>
              <a:rPr lang="hu-HU" b="1" dirty="0" err="1">
                <a:latin typeface="+mn-lt"/>
                <a:cs typeface="+mn-cs"/>
              </a:rPr>
              <a:t>Pore</a:t>
            </a:r>
            <a:r>
              <a:rPr lang="hu-HU" b="1" dirty="0">
                <a:latin typeface="+mn-lt"/>
                <a:cs typeface="+mn-cs"/>
              </a:rPr>
              <a:t> </a:t>
            </a:r>
            <a:r>
              <a:rPr lang="hu-HU" b="1" dirty="0" err="1">
                <a:latin typeface="+mn-lt"/>
                <a:cs typeface="+mn-cs"/>
              </a:rPr>
              <a:t>Comple</a:t>
            </a:r>
            <a:r>
              <a:rPr lang="en-US" b="1" dirty="0">
                <a:latin typeface="+mn-lt"/>
                <a:cs typeface="+mn-cs"/>
              </a:rPr>
              <a:t>x</a:t>
            </a:r>
            <a:r>
              <a:rPr lang="hu-HU" b="1" dirty="0">
                <a:latin typeface="+mn-lt"/>
                <a:cs typeface="+mn-cs"/>
              </a:rPr>
              <a:t> (NPC)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>
                <a:latin typeface="+mn-lt"/>
                <a:cs typeface="+mn-cs"/>
              </a:rPr>
              <a:t>Néhány adat…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 dirty="0"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hu-HU" dirty="0">
                <a:latin typeface="+mn-lt"/>
                <a:cs typeface="+mn-cs"/>
              </a:rPr>
              <a:t>125000 </a:t>
            </a:r>
            <a:r>
              <a:rPr lang="hu-HU" dirty="0" err="1">
                <a:latin typeface="+mn-lt"/>
                <a:cs typeface="+mn-cs"/>
              </a:rPr>
              <a:t>kDa</a:t>
            </a:r>
            <a:r>
              <a:rPr lang="hu-HU" dirty="0">
                <a:latin typeface="+mn-lt"/>
                <a:cs typeface="+mn-cs"/>
              </a:rPr>
              <a:t> = ~ 30 x riboszóma mérete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hu-HU" dirty="0"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hu-HU" dirty="0">
                <a:latin typeface="+mn-lt"/>
                <a:cs typeface="+mn-cs"/>
              </a:rPr>
              <a:t>~30 különböző alegység - </a:t>
            </a:r>
            <a:r>
              <a:rPr lang="hu-HU" dirty="0" err="1">
                <a:latin typeface="+mn-lt"/>
                <a:cs typeface="+mn-cs"/>
              </a:rPr>
              <a:t>nucleoporinok</a:t>
            </a:r>
            <a:r>
              <a:rPr lang="hu-HU" dirty="0">
                <a:latin typeface="+mn-lt"/>
                <a:cs typeface="+mn-cs"/>
              </a:rPr>
              <a:t>, de többszörös kópiában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hu-HU" dirty="0"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hu-HU" dirty="0">
                <a:latin typeface="+mn-lt"/>
                <a:cs typeface="+mn-cs"/>
              </a:rPr>
              <a:t>átlagosan 3000-4000 db egy emlős sejt maghártyájában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 dirty="0"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hu-HU" dirty="0">
                <a:latin typeface="+mn-lt"/>
                <a:cs typeface="+mn-cs"/>
              </a:rPr>
              <a:t>500 makromolekula/sec egy </a:t>
            </a:r>
            <a:r>
              <a:rPr lang="hu-HU" dirty="0" err="1">
                <a:latin typeface="+mn-lt"/>
                <a:cs typeface="+mn-cs"/>
              </a:rPr>
              <a:t>NPC-n</a:t>
            </a:r>
            <a:r>
              <a:rPr lang="hu-HU" dirty="0">
                <a:latin typeface="+mn-lt"/>
                <a:cs typeface="+mn-cs"/>
              </a:rPr>
              <a:t> keresztül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>
                <a:latin typeface="+mn-lt"/>
                <a:cs typeface="+mn-cs"/>
              </a:rPr>
              <a:t>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hu-HU" dirty="0">
                <a:latin typeface="+mn-lt"/>
                <a:cs typeface="+mn-cs"/>
              </a:rPr>
              <a:t>Egyszerre mindkét irányban folyhat transzport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>
                <a:latin typeface="+mn-lt"/>
                <a:cs typeface="+mn-cs"/>
              </a:rPr>
              <a:t>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s-ES" dirty="0">
                <a:latin typeface="+mn-lt"/>
                <a:cs typeface="+mn-cs"/>
              </a:rPr>
              <a:t>Dinamikusan változó pórusméret: ~9-3</a:t>
            </a:r>
            <a:r>
              <a:rPr lang="hu-HU" dirty="0">
                <a:latin typeface="+mn-lt"/>
                <a:cs typeface="+mn-cs"/>
              </a:rPr>
              <a:t>9</a:t>
            </a:r>
            <a:r>
              <a:rPr lang="es-ES" dirty="0">
                <a:latin typeface="+mn-lt"/>
                <a:cs typeface="+mn-cs"/>
              </a:rPr>
              <a:t> </a:t>
            </a:r>
            <a:r>
              <a:rPr lang="hu-HU" dirty="0">
                <a:latin typeface="+mn-lt"/>
                <a:cs typeface="+mn-cs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>
                <a:latin typeface="+mn-lt"/>
                <a:cs typeface="+mn-cs"/>
              </a:rPr>
              <a:t>     </a:t>
            </a:r>
            <a:r>
              <a:rPr lang="es-ES" dirty="0">
                <a:latin typeface="+mn-lt"/>
                <a:cs typeface="+mn-cs"/>
              </a:rPr>
              <a:t>nm </a:t>
            </a:r>
            <a:endParaRPr lang="hu-HU" dirty="0">
              <a:latin typeface="+mn-lt"/>
              <a:cs typeface="+mn-cs"/>
            </a:endParaRPr>
          </a:p>
        </p:txBody>
      </p:sp>
      <p:cxnSp>
        <p:nvCxnSpPr>
          <p:cNvPr id="5" name="Egyenes összekötő 4"/>
          <p:cNvCxnSpPr/>
          <p:nvPr/>
        </p:nvCxnSpPr>
        <p:spPr>
          <a:xfrm flipH="1">
            <a:off x="5148263" y="3213100"/>
            <a:ext cx="431800" cy="30241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/>
          <p:cNvCxnSpPr/>
          <p:nvPr/>
        </p:nvCxnSpPr>
        <p:spPr>
          <a:xfrm flipV="1">
            <a:off x="5148263" y="4941888"/>
            <a:ext cx="863600" cy="12954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30" name="Szövegdoboz 7"/>
          <p:cNvSpPr txBox="1">
            <a:spLocks noChangeArrowheads="1"/>
          </p:cNvSpPr>
          <p:nvPr/>
        </p:nvSpPr>
        <p:spPr bwMode="auto">
          <a:xfrm>
            <a:off x="4787900" y="6165850"/>
            <a:ext cx="25066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non-FG nukleoporinok</a:t>
            </a:r>
          </a:p>
        </p:txBody>
      </p:sp>
      <p:cxnSp>
        <p:nvCxnSpPr>
          <p:cNvPr id="10" name="Egyenes összekötő 9"/>
          <p:cNvCxnSpPr/>
          <p:nvPr/>
        </p:nvCxnSpPr>
        <p:spPr>
          <a:xfrm flipH="1" flipV="1">
            <a:off x="6624638" y="3500438"/>
            <a:ext cx="1116012" cy="230505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32" name="Szövegdoboz 12"/>
          <p:cNvSpPr txBox="1">
            <a:spLocks noChangeArrowheads="1"/>
          </p:cNvSpPr>
          <p:nvPr/>
        </p:nvSpPr>
        <p:spPr bwMode="auto">
          <a:xfrm>
            <a:off x="6953250" y="5781675"/>
            <a:ext cx="2006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FG nukleoporinok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4" descr="figure 12-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25" y="857250"/>
            <a:ext cx="4681538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850" y="152400"/>
            <a:ext cx="8569325" cy="684213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sz="2400" dirty="0"/>
              <a:t/>
            </a:r>
            <a:br>
              <a:rPr lang="hu-HU" sz="2400" dirty="0"/>
            </a:br>
            <a:r>
              <a:rPr lang="hu-HU" sz="2400" dirty="0"/>
              <a:t>NPC szelektivitás eredete</a:t>
            </a:r>
            <a:endParaRPr lang="hu-HU" sz="2400" b="1" dirty="0"/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-104775" y="1052513"/>
            <a:ext cx="3665538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100" i="1"/>
              <a:t>Molecular Biology of the Cell</a:t>
            </a:r>
            <a:r>
              <a:rPr lang="en-US" sz="1100"/>
              <a:t> (© Garland Science 2008)</a:t>
            </a:r>
          </a:p>
        </p:txBody>
      </p:sp>
      <p:sp>
        <p:nvSpPr>
          <p:cNvPr id="27652" name="Szövegdoboz 2"/>
          <p:cNvSpPr txBox="1">
            <a:spLocks noChangeArrowheads="1"/>
          </p:cNvSpPr>
          <p:nvPr/>
        </p:nvSpPr>
        <p:spPr bwMode="auto">
          <a:xfrm>
            <a:off x="4932363" y="1173163"/>
            <a:ext cx="3762375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600"/>
              <a:t>Szabad passzív diffúzió:</a:t>
            </a:r>
          </a:p>
          <a:p>
            <a:r>
              <a:rPr lang="hu-HU" sz="1600" b="1"/>
              <a:t>makromolekula</a:t>
            </a:r>
            <a:r>
              <a:rPr lang="hu-HU" sz="1600"/>
              <a:t>&lt; 5 kDa</a:t>
            </a:r>
          </a:p>
          <a:p>
            <a:endParaRPr lang="hu-HU" sz="1600"/>
          </a:p>
          <a:p>
            <a:r>
              <a:rPr lang="hu-HU" sz="1600"/>
              <a:t>Késletletett passzív diffúzió:</a:t>
            </a:r>
          </a:p>
          <a:p>
            <a:r>
              <a:rPr lang="hu-HU" sz="1600"/>
              <a:t>5 kDa &lt;</a:t>
            </a:r>
            <a:r>
              <a:rPr lang="hu-HU" sz="1600" b="1"/>
              <a:t>makromolekula</a:t>
            </a:r>
            <a:r>
              <a:rPr lang="hu-HU" sz="1600"/>
              <a:t>&lt; 40 kDa</a:t>
            </a:r>
          </a:p>
          <a:p>
            <a:endParaRPr lang="hu-HU" sz="1600"/>
          </a:p>
          <a:p>
            <a:r>
              <a:rPr lang="hu-HU" sz="1600"/>
              <a:t>Aktív transzport:</a:t>
            </a:r>
          </a:p>
          <a:p>
            <a:r>
              <a:rPr lang="hu-HU" sz="1600"/>
              <a:t>40 kDa &lt;</a:t>
            </a:r>
            <a:r>
              <a:rPr lang="hu-HU" sz="1600" b="1"/>
              <a:t>makromolekula</a:t>
            </a:r>
          </a:p>
          <a:p>
            <a:endParaRPr lang="hu-HU" sz="1600"/>
          </a:p>
          <a:p>
            <a:endParaRPr lang="hu-HU" sz="1600"/>
          </a:p>
        </p:txBody>
      </p:sp>
      <p:pic>
        <p:nvPicPr>
          <p:cNvPr id="2765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88" y="3838575"/>
            <a:ext cx="4476751" cy="300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4" name="Text Box 3"/>
          <p:cNvSpPr txBox="1">
            <a:spLocks noChangeArrowheads="1"/>
          </p:cNvSpPr>
          <p:nvPr/>
        </p:nvSpPr>
        <p:spPr bwMode="auto">
          <a:xfrm>
            <a:off x="-1588" y="6621463"/>
            <a:ext cx="3665538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100" i="1"/>
              <a:t>Sekimoto T, Yoneda Y.</a:t>
            </a:r>
            <a:r>
              <a:rPr lang="hu-HU" sz="1100" i="1"/>
              <a:t> Genes Cells. 2012 </a:t>
            </a:r>
            <a:endParaRPr lang="en-US" sz="1100"/>
          </a:p>
        </p:txBody>
      </p:sp>
      <p:sp>
        <p:nvSpPr>
          <p:cNvPr id="27655" name="Téglalap 7"/>
          <p:cNvSpPr>
            <a:spLocks noChangeArrowheads="1"/>
          </p:cNvSpPr>
          <p:nvPr/>
        </p:nvSpPr>
        <p:spPr bwMode="auto">
          <a:xfrm>
            <a:off x="4618038" y="4043363"/>
            <a:ext cx="4418012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600" dirty="0"/>
              <a:t>FG </a:t>
            </a:r>
            <a:r>
              <a:rPr lang="hu-HU" sz="1600" dirty="0" err="1"/>
              <a:t>nukleoporinokon</a:t>
            </a:r>
            <a:r>
              <a:rPr lang="hu-HU" sz="1600" dirty="0"/>
              <a:t> levő </a:t>
            </a:r>
            <a:r>
              <a:rPr lang="hu-HU" sz="1600" b="1" dirty="0"/>
              <a:t>FG ismétlődő szekvenciák </a:t>
            </a:r>
            <a:r>
              <a:rPr lang="hu-HU" sz="1600" dirty="0"/>
              <a:t>(</a:t>
            </a:r>
            <a:r>
              <a:rPr lang="hu-HU" sz="1600" dirty="0" err="1"/>
              <a:t>repeatek</a:t>
            </a:r>
            <a:r>
              <a:rPr lang="hu-HU" sz="1600" dirty="0"/>
              <a:t>) teszik lehetővé. </a:t>
            </a:r>
          </a:p>
          <a:p>
            <a:endParaRPr lang="hu-HU" sz="1600" dirty="0"/>
          </a:p>
          <a:p>
            <a:r>
              <a:rPr lang="hu-HU" sz="1600" dirty="0"/>
              <a:t>- nem strukturáltak, ~ fonalszerű </a:t>
            </a:r>
          </a:p>
          <a:p>
            <a:endParaRPr lang="hu-HU" sz="1600" dirty="0"/>
          </a:p>
          <a:p>
            <a:r>
              <a:rPr lang="hu-HU" sz="1600" dirty="0"/>
              <a:t>- Az FG </a:t>
            </a:r>
            <a:r>
              <a:rPr lang="hu-HU" sz="1600" dirty="0" err="1"/>
              <a:t>repeatek</a:t>
            </a:r>
            <a:r>
              <a:rPr lang="hu-HU" sz="1600" dirty="0"/>
              <a:t> a transzportot biztosító receptorok </a:t>
            </a:r>
            <a:r>
              <a:rPr lang="hu-HU" sz="1600" dirty="0" err="1"/>
              <a:t>kötőhelyéül</a:t>
            </a:r>
            <a:r>
              <a:rPr lang="hu-HU" sz="1600" dirty="0"/>
              <a:t> szolgálnak</a:t>
            </a:r>
          </a:p>
          <a:p>
            <a:endParaRPr lang="hu-HU" sz="1600" dirty="0"/>
          </a:p>
          <a:p>
            <a:r>
              <a:rPr lang="hu-HU" sz="1600" dirty="0"/>
              <a:t>- FG-</a:t>
            </a:r>
            <a:r>
              <a:rPr lang="hu-HU" sz="1600" dirty="0" err="1"/>
              <a:t>nukleoporinok</a:t>
            </a:r>
            <a:r>
              <a:rPr lang="hu-HU" sz="1600" dirty="0"/>
              <a:t> oldalláncai egy</a:t>
            </a:r>
          </a:p>
          <a:p>
            <a:r>
              <a:rPr lang="hu-HU" sz="1600" dirty="0"/>
              <a:t>térhálós, gélszerű szerkezetet hoznak létre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850" y="152400"/>
            <a:ext cx="8569325" cy="684213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sz="2400" dirty="0"/>
              <a:t/>
            </a:r>
            <a:br>
              <a:rPr lang="hu-HU" sz="2400" dirty="0"/>
            </a:br>
            <a:r>
              <a:rPr lang="hu-HU" sz="2400" dirty="0"/>
              <a:t>átjutás az </a:t>
            </a:r>
            <a:r>
              <a:rPr lang="hu-HU" sz="2400" dirty="0" err="1"/>
              <a:t>NPC-n</a:t>
            </a:r>
            <a:endParaRPr lang="hu-HU" sz="2400" b="1" dirty="0"/>
          </a:p>
        </p:txBody>
      </p:sp>
      <p:pic>
        <p:nvPicPr>
          <p:cNvPr id="4" name="Shape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971550" y="944563"/>
            <a:ext cx="7345363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Szövegdoboz 2"/>
          <p:cNvSpPr txBox="1">
            <a:spLocks noChangeArrowheads="1"/>
          </p:cNvSpPr>
          <p:nvPr/>
        </p:nvSpPr>
        <p:spPr bwMode="auto">
          <a:xfrm>
            <a:off x="5580063" y="6581775"/>
            <a:ext cx="33623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200" dirty="0"/>
              <a:t>http://www.youtube.com/watch?v=UyhqLpjicZg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850" y="152400"/>
            <a:ext cx="8569325" cy="684213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sz="2400" dirty="0"/>
              <a:t>NLS = </a:t>
            </a:r>
            <a:r>
              <a:rPr lang="hu-HU" sz="2400" dirty="0" err="1"/>
              <a:t>Nuclear</a:t>
            </a:r>
            <a:r>
              <a:rPr lang="hu-HU" sz="2400" dirty="0"/>
              <a:t> </a:t>
            </a:r>
            <a:r>
              <a:rPr lang="hu-HU" sz="2400" dirty="0" err="1"/>
              <a:t>Localization</a:t>
            </a:r>
            <a:r>
              <a:rPr lang="hu-HU" sz="2400" dirty="0"/>
              <a:t> </a:t>
            </a:r>
            <a:r>
              <a:rPr lang="hu-HU" sz="2400" dirty="0" err="1"/>
              <a:t>signal</a:t>
            </a:r>
            <a:endParaRPr lang="hu-HU" sz="2400" dirty="0"/>
          </a:p>
        </p:txBody>
      </p:sp>
      <p:pic>
        <p:nvPicPr>
          <p:cNvPr id="29698" name="Picture 2" descr="figure 12-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908050"/>
            <a:ext cx="8531225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5254625" y="4005263"/>
            <a:ext cx="3665538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100" i="1"/>
              <a:t>Molecular Biology of the Cell</a:t>
            </a:r>
            <a:r>
              <a:rPr lang="en-US" sz="1100"/>
              <a:t> (© Garland Science 2008)</a:t>
            </a:r>
          </a:p>
        </p:txBody>
      </p:sp>
      <p:pic>
        <p:nvPicPr>
          <p:cNvPr id="29700" name="Picture 2" descr="D:\Enzimológia\Cikkek\Saját cikkek\2012 Cell\Submission\HETEDIK beküldés (EMBO JOURNAL)\FigureS3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4292600"/>
            <a:ext cx="8723312" cy="197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églalap 2"/>
          <p:cNvSpPr/>
          <p:nvPr/>
        </p:nvSpPr>
        <p:spPr>
          <a:xfrm>
            <a:off x="7524750" y="4267200"/>
            <a:ext cx="1311275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29702" name="Szövegdoboz 7"/>
          <p:cNvSpPr txBox="1">
            <a:spLocks noChangeArrowheads="1"/>
          </p:cNvSpPr>
          <p:nvPr/>
        </p:nvSpPr>
        <p:spPr bwMode="auto">
          <a:xfrm>
            <a:off x="98425" y="6238875"/>
            <a:ext cx="88582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/>
              <a:t>Inert fehérjéhez fuzionáltatott NLS szekvenciák szükséges &amp; elégséges feltételei a magi importnak.</a:t>
            </a:r>
          </a:p>
        </p:txBody>
      </p:sp>
      <p:sp>
        <p:nvSpPr>
          <p:cNvPr id="29703" name="Szövegdoboz 6"/>
          <p:cNvSpPr txBox="1">
            <a:spLocks noChangeArrowheads="1"/>
          </p:cNvSpPr>
          <p:nvPr/>
        </p:nvSpPr>
        <p:spPr bwMode="auto">
          <a:xfrm>
            <a:off x="3549650" y="5913438"/>
            <a:ext cx="18335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400"/>
              <a:t>= cytoplasmic</a:t>
            </a:r>
          </a:p>
        </p:txBody>
      </p:sp>
      <p:sp>
        <p:nvSpPr>
          <p:cNvPr id="29704" name="Szövegdoboz 9"/>
          <p:cNvSpPr txBox="1">
            <a:spLocks noChangeArrowheads="1"/>
          </p:cNvSpPr>
          <p:nvPr/>
        </p:nvSpPr>
        <p:spPr bwMode="auto">
          <a:xfrm>
            <a:off x="7812088" y="5921375"/>
            <a:ext cx="968375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400"/>
              <a:t>nuclear =</a:t>
            </a:r>
          </a:p>
        </p:txBody>
      </p:sp>
      <p:sp>
        <p:nvSpPr>
          <p:cNvPr id="29705" name="Szövegdoboz 8"/>
          <p:cNvSpPr txBox="1">
            <a:spLocks noChangeArrowheads="1"/>
          </p:cNvSpPr>
          <p:nvPr/>
        </p:nvSpPr>
        <p:spPr bwMode="auto">
          <a:xfrm>
            <a:off x="1979613" y="4230688"/>
            <a:ext cx="10795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1600" b="1"/>
              <a:t>with</a:t>
            </a:r>
          </a:p>
        </p:txBody>
      </p:sp>
      <p:sp>
        <p:nvSpPr>
          <p:cNvPr id="29706" name="Szövegdoboz 11"/>
          <p:cNvSpPr txBox="1">
            <a:spLocks noChangeArrowheads="1"/>
          </p:cNvSpPr>
          <p:nvPr/>
        </p:nvSpPr>
        <p:spPr bwMode="auto">
          <a:xfrm>
            <a:off x="3419475" y="4495800"/>
            <a:ext cx="54165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1600" b="1"/>
              <a:t>Különböző erősségű NLS-ek </a:t>
            </a:r>
            <a:r>
              <a:rPr lang="el-GR" sz="1600" b="1"/>
              <a:t>β</a:t>
            </a:r>
            <a:r>
              <a:rPr lang="hu-HU" sz="1600" b="1"/>
              <a:t>-gal-hoz kötve:</a:t>
            </a:r>
          </a:p>
        </p:txBody>
      </p:sp>
      <p:sp>
        <p:nvSpPr>
          <p:cNvPr id="13" name="Téglalap 12"/>
          <p:cNvSpPr/>
          <p:nvPr/>
        </p:nvSpPr>
        <p:spPr>
          <a:xfrm>
            <a:off x="96838" y="4230688"/>
            <a:ext cx="301625" cy="298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14" name="Téglalap 13"/>
          <p:cNvSpPr/>
          <p:nvPr/>
        </p:nvSpPr>
        <p:spPr>
          <a:xfrm>
            <a:off x="3268663" y="4279900"/>
            <a:ext cx="301625" cy="21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4" name="Szövegdoboz 3"/>
          <p:cNvSpPr txBox="1"/>
          <p:nvPr/>
        </p:nvSpPr>
        <p:spPr>
          <a:xfrm>
            <a:off x="5383213" y="152400"/>
            <a:ext cx="2569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>
                <a:solidFill>
                  <a:srgbClr val="C00000"/>
                </a:solidFill>
              </a:rPr>
              <a:t>Milyen aminosavak??</a:t>
            </a:r>
            <a:endParaRPr lang="en-US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850" y="152400"/>
            <a:ext cx="8569325" cy="684213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sz="2400" b="1" dirty="0" err="1"/>
              <a:t>nuclear</a:t>
            </a:r>
            <a:r>
              <a:rPr lang="hu-HU" sz="2400" b="1" dirty="0"/>
              <a:t> import </a:t>
            </a:r>
            <a:r>
              <a:rPr lang="hu-HU" sz="2400" b="1" dirty="0" err="1"/>
              <a:t>receptors</a:t>
            </a:r>
            <a:r>
              <a:rPr lang="hu-HU" sz="2400" b="1" dirty="0"/>
              <a:t> - </a:t>
            </a:r>
            <a:r>
              <a:rPr lang="hu-HU" sz="2400" dirty="0" err="1"/>
              <a:t>karyopherinek</a:t>
            </a:r>
            <a:endParaRPr lang="hu-HU" sz="24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26988" y="4508500"/>
            <a:ext cx="8856662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>
                <a:latin typeface="+mn-lt"/>
                <a:cs typeface="+mn-cs"/>
              </a:rPr>
              <a:t>A különböző NLS szekvenciákat hordozó eltérő magi import receptor fehérjék fogják meg (bár szekvencia </a:t>
            </a:r>
            <a:r>
              <a:rPr lang="hu-HU" dirty="0" err="1">
                <a:latin typeface="+mn-lt"/>
                <a:cs typeface="+mn-cs"/>
              </a:rPr>
              <a:t>specifitásuk</a:t>
            </a:r>
            <a:r>
              <a:rPr lang="hu-HU" dirty="0">
                <a:latin typeface="+mn-lt"/>
                <a:cs typeface="+mn-cs"/>
              </a:rPr>
              <a:t> tág). Ezek legtöbbször az importin-</a:t>
            </a:r>
            <a:r>
              <a:rPr lang="el-GR" dirty="0">
                <a:latin typeface="+mn-lt"/>
                <a:cs typeface="+mn-cs"/>
              </a:rPr>
              <a:t>β</a:t>
            </a:r>
            <a:r>
              <a:rPr lang="hu-HU" dirty="0">
                <a:latin typeface="+mn-lt"/>
                <a:cs typeface="+mn-cs"/>
              </a:rPr>
              <a:t> család tagjai.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 dirty="0"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lphaUcParenBoth"/>
              <a:defRPr/>
            </a:pPr>
            <a:r>
              <a:rPr lang="hu-HU" dirty="0">
                <a:latin typeface="+mn-lt"/>
                <a:cs typeface="+mn-cs"/>
              </a:rPr>
              <a:t>A </a:t>
            </a:r>
            <a:r>
              <a:rPr lang="hu-HU" dirty="0" err="1">
                <a:latin typeface="+mn-lt"/>
                <a:cs typeface="+mn-cs"/>
              </a:rPr>
              <a:t>recep</a:t>
            </a:r>
            <a:r>
              <a:rPr lang="en-US" dirty="0">
                <a:latin typeface="+mn-lt"/>
                <a:cs typeface="+mn-cs"/>
              </a:rPr>
              <a:t>t</a:t>
            </a:r>
            <a:r>
              <a:rPr lang="hu-HU" dirty="0" err="1">
                <a:latin typeface="+mn-lt"/>
                <a:cs typeface="+mn-cs"/>
              </a:rPr>
              <a:t>or</a:t>
            </a:r>
            <a:r>
              <a:rPr lang="hu-HU" dirty="0">
                <a:latin typeface="+mn-lt"/>
                <a:cs typeface="+mn-cs"/>
              </a:rPr>
              <a:t> fehérjék közvetlenül kötik a </a:t>
            </a:r>
            <a:r>
              <a:rPr lang="hu-HU" dirty="0" err="1">
                <a:latin typeface="+mn-lt"/>
                <a:cs typeface="+mn-cs"/>
              </a:rPr>
              <a:t>cargo</a:t>
            </a:r>
            <a:r>
              <a:rPr lang="hu-HU" dirty="0">
                <a:latin typeface="+mn-lt"/>
                <a:cs typeface="+mn-cs"/>
              </a:rPr>
              <a:t>-t, és létesítenek majd kapcsolatot a </a:t>
            </a:r>
            <a:r>
              <a:rPr lang="hu-HU" dirty="0" err="1">
                <a:latin typeface="+mn-lt"/>
                <a:cs typeface="+mn-cs"/>
              </a:rPr>
              <a:t>nukleoporinokkal</a:t>
            </a:r>
            <a:endParaRPr lang="hu-HU" dirty="0"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lphaUcParenBoth"/>
              <a:defRPr/>
            </a:pPr>
            <a:r>
              <a:rPr lang="hu-HU" dirty="0">
                <a:latin typeface="+mn-lt"/>
                <a:cs typeface="+mn-cs"/>
              </a:rPr>
              <a:t>A receptor fehérje feladata a </a:t>
            </a:r>
            <a:r>
              <a:rPr lang="hu-HU" dirty="0" err="1">
                <a:latin typeface="+mn-lt"/>
                <a:cs typeface="+mn-cs"/>
              </a:rPr>
              <a:t>nukleoporinokkal</a:t>
            </a:r>
            <a:r>
              <a:rPr lang="hu-HU" dirty="0">
                <a:latin typeface="+mn-lt"/>
                <a:cs typeface="+mn-cs"/>
              </a:rPr>
              <a:t> való kölcsönhatás. Az </a:t>
            </a:r>
            <a:r>
              <a:rPr lang="hu-HU" dirty="0" err="1">
                <a:latin typeface="+mn-lt"/>
                <a:cs typeface="+mn-cs"/>
              </a:rPr>
              <a:t>NLS-t</a:t>
            </a:r>
            <a:r>
              <a:rPr lang="hu-HU" dirty="0">
                <a:latin typeface="+mn-lt"/>
                <a:cs typeface="+mn-cs"/>
              </a:rPr>
              <a:t> hordozó </a:t>
            </a:r>
            <a:r>
              <a:rPr lang="hu-HU" dirty="0" err="1">
                <a:latin typeface="+mn-lt"/>
                <a:cs typeface="+mn-cs"/>
              </a:rPr>
              <a:t>cargo-val</a:t>
            </a:r>
            <a:r>
              <a:rPr lang="hu-HU" dirty="0">
                <a:latin typeface="+mn-lt"/>
                <a:cs typeface="+mn-cs"/>
              </a:rPr>
              <a:t> </a:t>
            </a:r>
            <a:r>
              <a:rPr lang="hu-HU" dirty="0" err="1">
                <a:latin typeface="+mn-lt"/>
                <a:cs typeface="+mn-cs"/>
              </a:rPr>
              <a:t>adaptor</a:t>
            </a:r>
            <a:r>
              <a:rPr lang="hu-HU" dirty="0">
                <a:latin typeface="+mn-lt"/>
                <a:cs typeface="+mn-cs"/>
              </a:rPr>
              <a:t> fehérjék (importin-</a:t>
            </a:r>
            <a:r>
              <a:rPr lang="el-GR" dirty="0">
                <a:latin typeface="+mn-lt"/>
                <a:cs typeface="+mn-cs"/>
              </a:rPr>
              <a:t>α</a:t>
            </a:r>
            <a:r>
              <a:rPr lang="hu-HU" dirty="0">
                <a:latin typeface="+mn-lt"/>
                <a:cs typeface="+mn-cs"/>
              </a:rPr>
              <a:t> család tagjai) létesítenek kapcsolatot </a:t>
            </a:r>
            <a:endParaRPr lang="en-US" dirty="0">
              <a:latin typeface="+mn-lt"/>
              <a:cs typeface="+mn-cs"/>
            </a:endParaRPr>
          </a:p>
        </p:txBody>
      </p:sp>
      <p:pic>
        <p:nvPicPr>
          <p:cNvPr id="30723" name="Picture 4" descr="figure 12-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3213" y="896476"/>
            <a:ext cx="8535987" cy="324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Text Box 3"/>
          <p:cNvSpPr txBox="1">
            <a:spLocks noChangeArrowheads="1"/>
          </p:cNvSpPr>
          <p:nvPr/>
        </p:nvSpPr>
        <p:spPr bwMode="auto">
          <a:xfrm>
            <a:off x="5299075" y="4076700"/>
            <a:ext cx="366553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100" i="1"/>
              <a:t>Molecular Biology of the Cell</a:t>
            </a:r>
            <a:r>
              <a:rPr lang="en-US" sz="1100"/>
              <a:t> (© Garland Science 2008)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253BC86-F8CB-4CD5-936E-EFE75157C194}"/>
              </a:ext>
            </a:extLst>
          </p:cNvPr>
          <p:cNvSpPr txBox="1"/>
          <p:nvPr/>
        </p:nvSpPr>
        <p:spPr>
          <a:xfrm>
            <a:off x="7066336" y="701594"/>
            <a:ext cx="2521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Importin-beta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6F0B9CB-A882-414C-84BC-1835D9433F86}"/>
              </a:ext>
            </a:extLst>
          </p:cNvPr>
          <p:cNvSpPr txBox="1"/>
          <p:nvPr/>
        </p:nvSpPr>
        <p:spPr>
          <a:xfrm>
            <a:off x="6611829" y="3537506"/>
            <a:ext cx="2521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9900"/>
                </a:solidFill>
              </a:rPr>
              <a:t>Importin-alpha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850" y="152400"/>
            <a:ext cx="8569325" cy="684213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sz="2400" dirty="0" err="1"/>
              <a:t>Karyopherinek</a:t>
            </a:r>
            <a:r>
              <a:rPr lang="hu-HU" sz="2400"/>
              <a:t> szerkezete – </a:t>
            </a:r>
            <a:r>
              <a:rPr lang="hu-HU" sz="2400" dirty="0"/>
              <a:t>importin-a</a:t>
            </a:r>
          </a:p>
        </p:txBody>
      </p:sp>
      <p:pic>
        <p:nvPicPr>
          <p:cNvPr id="31746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40463" y="1006475"/>
            <a:ext cx="2724150" cy="334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Szövegdoboz 2"/>
          <p:cNvSpPr txBox="1">
            <a:spLocks noChangeArrowheads="1"/>
          </p:cNvSpPr>
          <p:nvPr/>
        </p:nvSpPr>
        <p:spPr bwMode="auto">
          <a:xfrm>
            <a:off x="6840538" y="4391025"/>
            <a:ext cx="1979612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100"/>
              <a:t>Marfori M et.al., Traffic. 2012</a:t>
            </a:r>
          </a:p>
        </p:txBody>
      </p:sp>
      <p:sp>
        <p:nvSpPr>
          <p:cNvPr id="31748" name="Szövegdoboz 15"/>
          <p:cNvSpPr txBox="1">
            <a:spLocks noChangeArrowheads="1"/>
          </p:cNvSpPr>
          <p:nvPr/>
        </p:nvSpPr>
        <p:spPr bwMode="auto">
          <a:xfrm>
            <a:off x="6299200" y="5084763"/>
            <a:ext cx="2833688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sz="1100"/>
              <a:t>Nat Rev Mol Cell Biol. 2007;8(3):195-208. </a:t>
            </a:r>
            <a:endParaRPr lang="hu-HU" sz="1100"/>
          </a:p>
        </p:txBody>
      </p:sp>
      <p:sp>
        <p:nvSpPr>
          <p:cNvPr id="9" name="Téglalap 8"/>
          <p:cNvSpPr/>
          <p:nvPr/>
        </p:nvSpPr>
        <p:spPr>
          <a:xfrm>
            <a:off x="5854700" y="5346700"/>
            <a:ext cx="301625" cy="21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19" name="Téglalap 18"/>
          <p:cNvSpPr/>
          <p:nvPr/>
        </p:nvSpPr>
        <p:spPr>
          <a:xfrm>
            <a:off x="6180138" y="1268413"/>
            <a:ext cx="301625" cy="21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grpSp>
        <p:nvGrpSpPr>
          <p:cNvPr id="31751" name="Csoportba foglalás 9"/>
          <p:cNvGrpSpPr>
            <a:grpSpLocks/>
          </p:cNvGrpSpPr>
          <p:nvPr/>
        </p:nvGrpSpPr>
        <p:grpSpPr bwMode="auto">
          <a:xfrm>
            <a:off x="41275" y="863600"/>
            <a:ext cx="5467350" cy="3743325"/>
            <a:chOff x="152400" y="764704"/>
            <a:chExt cx="5467350" cy="3744416"/>
          </a:xfrm>
        </p:grpSpPr>
        <p:pic>
          <p:nvPicPr>
            <p:cNvPr id="31755" name="Picture 2"/>
            <p:cNvPicPr>
              <a:picLocks noChangeAspect="1" noChangeArrowheads="1"/>
            </p:cNvPicPr>
            <p:nvPr/>
          </p:nvPicPr>
          <p:blipFill>
            <a:blip r:embed="rId3"/>
            <a:srcRect l="2679" r="1192"/>
            <a:stretch>
              <a:fillRect/>
            </a:stretch>
          </p:blipFill>
          <p:spPr bwMode="auto">
            <a:xfrm>
              <a:off x="152400" y="764704"/>
              <a:ext cx="5467350" cy="37444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Téglalap 19"/>
            <p:cNvSpPr/>
            <p:nvPr/>
          </p:nvSpPr>
          <p:spPr>
            <a:xfrm>
              <a:off x="250825" y="909209"/>
              <a:ext cx="301625" cy="2159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</p:grpSp>
      <p:pic>
        <p:nvPicPr>
          <p:cNvPr id="31752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27763" y="5346700"/>
            <a:ext cx="2736850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3" name="Szövegdoboz 6"/>
          <p:cNvSpPr txBox="1">
            <a:spLocks noChangeArrowheads="1"/>
          </p:cNvSpPr>
          <p:nvPr/>
        </p:nvSpPr>
        <p:spPr bwMode="auto">
          <a:xfrm>
            <a:off x="-12700" y="4854575"/>
            <a:ext cx="6529388" cy="203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/>
              <a:t>Ismétlődő, 10 db „armadillo” szekvenciákat tartalmaz </a:t>
            </a:r>
          </a:p>
          <a:p>
            <a:r>
              <a:rPr lang="hu-HU"/>
              <a:t>- az NLS-kötő rész a „banán” belső felszínén van: Trp, Asn, savas aminosavak alkotják. </a:t>
            </a:r>
          </a:p>
          <a:p>
            <a:r>
              <a:rPr lang="hu-HU"/>
              <a:t>- major/minor NLS kötőhely </a:t>
            </a:r>
          </a:p>
          <a:p>
            <a:r>
              <a:rPr lang="hu-HU"/>
              <a:t>- N-terminálisán IBB (importin </a:t>
            </a:r>
            <a:r>
              <a:rPr lang="el-GR"/>
              <a:t>β-</a:t>
            </a:r>
            <a:r>
              <a:rPr lang="hu-HU"/>
              <a:t>kötő) domén – kötődni képes az importin</a:t>
            </a:r>
            <a:r>
              <a:rPr lang="el-GR"/>
              <a:t>α </a:t>
            </a:r>
            <a:r>
              <a:rPr lang="hu-HU"/>
              <a:t>NLS-helyéhez → </a:t>
            </a:r>
            <a:r>
              <a:rPr lang="hu-HU" b="1"/>
              <a:t>autoinhibíciós hatás </a:t>
            </a:r>
            <a:endParaRPr lang="hu-HU"/>
          </a:p>
          <a:p>
            <a:endParaRPr lang="hu-HU"/>
          </a:p>
        </p:txBody>
      </p:sp>
      <p:pic>
        <p:nvPicPr>
          <p:cNvPr id="31754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80075" y="1031875"/>
            <a:ext cx="620713" cy="343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850" y="152400"/>
            <a:ext cx="8569325" cy="684213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sz="2400" dirty="0"/>
              <a:t>Transzport irányultsága</a:t>
            </a:r>
          </a:p>
        </p:txBody>
      </p:sp>
      <p:sp>
        <p:nvSpPr>
          <p:cNvPr id="32770" name="Text Box 3"/>
          <p:cNvSpPr txBox="1">
            <a:spLocks noChangeArrowheads="1"/>
          </p:cNvSpPr>
          <p:nvPr/>
        </p:nvSpPr>
        <p:spPr bwMode="auto">
          <a:xfrm>
            <a:off x="5370513" y="9525"/>
            <a:ext cx="3665537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100" i="1"/>
              <a:t>Molecular Biology of the Cell</a:t>
            </a:r>
            <a:r>
              <a:rPr lang="en-US" sz="1100"/>
              <a:t> (© Garland Science 2008)</a:t>
            </a:r>
          </a:p>
        </p:txBody>
      </p:sp>
      <p:grpSp>
        <p:nvGrpSpPr>
          <p:cNvPr id="32771" name="Csoportba foglalás 7"/>
          <p:cNvGrpSpPr>
            <a:grpSpLocks/>
          </p:cNvGrpSpPr>
          <p:nvPr/>
        </p:nvGrpSpPr>
        <p:grpSpPr bwMode="auto">
          <a:xfrm>
            <a:off x="4313238" y="765175"/>
            <a:ext cx="4673600" cy="6097588"/>
            <a:chOff x="574676" y="764704"/>
            <a:chExt cx="4673600" cy="6097587"/>
          </a:xfrm>
        </p:grpSpPr>
        <p:pic>
          <p:nvPicPr>
            <p:cNvPr id="32773" name="Picture 5" descr="figure 12-15"/>
            <p:cNvPicPr>
              <a:picLocks noChangeAspect="1" noChangeArrowheads="1"/>
            </p:cNvPicPr>
            <p:nvPr/>
          </p:nvPicPr>
          <p:blipFill>
            <a:blip r:embed="rId2"/>
            <a:srcRect r="41528"/>
            <a:stretch>
              <a:fillRect/>
            </a:stretch>
          </p:blipFill>
          <p:spPr bwMode="auto">
            <a:xfrm>
              <a:off x="574676" y="764704"/>
              <a:ext cx="4673600" cy="6097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églalap 6"/>
            <p:cNvSpPr/>
            <p:nvPr/>
          </p:nvSpPr>
          <p:spPr>
            <a:xfrm>
              <a:off x="4859338" y="1628304"/>
              <a:ext cx="388938" cy="32400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</p:grpSp>
      <p:sp>
        <p:nvSpPr>
          <p:cNvPr id="32772" name="Téglalap 8"/>
          <p:cNvSpPr>
            <a:spLocks noChangeArrowheads="1"/>
          </p:cNvSpPr>
          <p:nvPr/>
        </p:nvSpPr>
        <p:spPr bwMode="auto">
          <a:xfrm>
            <a:off x="119063" y="1341438"/>
            <a:ext cx="4021137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hu-HU" dirty="0"/>
              <a:t>- Az importin komplex az </a:t>
            </a:r>
            <a:r>
              <a:rPr lang="hu-HU" dirty="0" err="1"/>
              <a:t>FG-régiókhoz</a:t>
            </a:r>
            <a:r>
              <a:rPr lang="hu-HU" dirty="0"/>
              <a:t> kapcsolódva közlekedik a pórus belsejében. A mozgásnak nincs irányultsága, és nem energiafüggő. </a:t>
            </a:r>
          </a:p>
          <a:p>
            <a:pPr algn="just"/>
            <a:endParaRPr lang="hu-HU" dirty="0"/>
          </a:p>
          <a:p>
            <a:pPr algn="just"/>
            <a:r>
              <a:rPr lang="hu-HU" dirty="0"/>
              <a:t>- </a:t>
            </a:r>
            <a:r>
              <a:rPr lang="hu-HU" b="1" dirty="0">
                <a:solidFill>
                  <a:srgbClr val="C00000"/>
                </a:solidFill>
              </a:rPr>
              <a:t>A </a:t>
            </a:r>
            <a:r>
              <a:rPr lang="hu-HU" b="1" dirty="0" err="1">
                <a:solidFill>
                  <a:srgbClr val="C00000"/>
                </a:solidFill>
              </a:rPr>
              <a:t>cargo</a:t>
            </a:r>
            <a:r>
              <a:rPr lang="hu-HU" b="1" dirty="0">
                <a:solidFill>
                  <a:srgbClr val="C00000"/>
                </a:solidFill>
              </a:rPr>
              <a:t> transzportjának iránya attól függ, hogy a komplex hol találkozik </a:t>
            </a:r>
            <a:r>
              <a:rPr lang="hu-HU" b="1" dirty="0" err="1">
                <a:solidFill>
                  <a:srgbClr val="C00000"/>
                </a:solidFill>
              </a:rPr>
              <a:t>RanGDP-vel</a:t>
            </a:r>
            <a:r>
              <a:rPr lang="hu-HU" b="1" dirty="0">
                <a:solidFill>
                  <a:srgbClr val="C00000"/>
                </a:solidFill>
              </a:rPr>
              <a:t> illetve </a:t>
            </a:r>
            <a:r>
              <a:rPr lang="hu-HU" b="1" dirty="0" err="1">
                <a:solidFill>
                  <a:srgbClr val="C00000"/>
                </a:solidFill>
              </a:rPr>
              <a:t>RanGTP-vel</a:t>
            </a:r>
            <a:r>
              <a:rPr lang="hu-HU" b="1" dirty="0">
                <a:solidFill>
                  <a:srgbClr val="C00000"/>
                </a:solidFill>
              </a:rPr>
              <a:t>. </a:t>
            </a:r>
          </a:p>
          <a:p>
            <a:pPr algn="just"/>
            <a:endParaRPr lang="hu-HU" dirty="0"/>
          </a:p>
          <a:p>
            <a:pPr algn="just"/>
            <a:r>
              <a:rPr lang="hu-HU" dirty="0"/>
              <a:t>- </a:t>
            </a:r>
            <a:r>
              <a:rPr lang="hu-HU" dirty="0" err="1"/>
              <a:t>Ran</a:t>
            </a:r>
            <a:r>
              <a:rPr lang="hu-HU" dirty="0"/>
              <a:t> = kis G fehérje </a:t>
            </a:r>
          </a:p>
          <a:p>
            <a:pPr algn="just"/>
            <a:endParaRPr lang="hu-HU" dirty="0"/>
          </a:p>
          <a:p>
            <a:pPr algn="just"/>
            <a:r>
              <a:rPr lang="hu-HU" dirty="0"/>
              <a:t>- Az NPC </a:t>
            </a:r>
            <a:r>
              <a:rPr lang="hu-HU" b="1" dirty="0">
                <a:solidFill>
                  <a:srgbClr val="C00000"/>
                </a:solidFill>
              </a:rPr>
              <a:t>citoplazma</a:t>
            </a:r>
            <a:r>
              <a:rPr lang="hu-HU" dirty="0"/>
              <a:t> felé néző oldalán a </a:t>
            </a:r>
            <a:r>
              <a:rPr lang="hu-HU" b="1" dirty="0" err="1">
                <a:solidFill>
                  <a:srgbClr val="C00000"/>
                </a:solidFill>
              </a:rPr>
              <a:t>RanGDP</a:t>
            </a:r>
            <a:r>
              <a:rPr lang="hu-HU" dirty="0"/>
              <a:t>, </a:t>
            </a:r>
            <a:r>
              <a:rPr lang="hu-HU" dirty="0" err="1"/>
              <a:t>a</a:t>
            </a:r>
            <a:r>
              <a:rPr lang="hu-HU" dirty="0"/>
              <a:t> </a:t>
            </a:r>
            <a:r>
              <a:rPr lang="hu-HU" b="1" dirty="0">
                <a:solidFill>
                  <a:schemeClr val="accent3">
                    <a:lumMod val="75000"/>
                  </a:schemeClr>
                </a:solidFill>
              </a:rPr>
              <a:t>sejtmag</a:t>
            </a:r>
            <a:r>
              <a:rPr lang="hu-HU" dirty="0"/>
              <a:t>i oldalán a </a:t>
            </a:r>
            <a:r>
              <a:rPr lang="hu-HU" b="1" dirty="0" err="1">
                <a:solidFill>
                  <a:schemeClr val="accent3">
                    <a:lumMod val="75000"/>
                  </a:schemeClr>
                </a:solidFill>
              </a:rPr>
              <a:t>Ran</a:t>
            </a:r>
            <a:r>
              <a:rPr lang="hu-HU" b="1" dirty="0">
                <a:solidFill>
                  <a:schemeClr val="accent3">
                    <a:lumMod val="75000"/>
                  </a:schemeClr>
                </a:solidFill>
              </a:rPr>
              <a:t> GTP </a:t>
            </a:r>
            <a:r>
              <a:rPr lang="hu-HU" dirty="0"/>
              <a:t>koncentrációja magas. </a:t>
            </a:r>
          </a:p>
          <a:p>
            <a:pPr algn="just"/>
            <a:endParaRPr lang="hu-HU" dirty="0"/>
          </a:p>
          <a:p>
            <a:pPr algn="just"/>
            <a:r>
              <a:rPr lang="hu-HU" dirty="0"/>
              <a:t>- A sejtmagi transzportnak ez a fázisa (a </a:t>
            </a:r>
            <a:r>
              <a:rPr lang="hu-HU" dirty="0" err="1"/>
              <a:t>GDP-GTP-csere</a:t>
            </a:r>
            <a:r>
              <a:rPr lang="hu-HU" dirty="0"/>
              <a:t>) energiafüggő! 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6676544" y="5644934"/>
            <a:ext cx="24160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>
                <a:solidFill>
                  <a:schemeClr val="tx2"/>
                </a:solidFill>
              </a:rPr>
              <a:t>Hogyan nyerjük </a:t>
            </a:r>
          </a:p>
          <a:p>
            <a:r>
              <a:rPr lang="hu-HU" b="1" dirty="0">
                <a:solidFill>
                  <a:schemeClr val="tx2"/>
                </a:solidFill>
              </a:rPr>
              <a:t>vissza a</a:t>
            </a:r>
          </a:p>
          <a:p>
            <a:r>
              <a:rPr lang="hu-HU" b="1" dirty="0">
                <a:solidFill>
                  <a:schemeClr val="tx2"/>
                </a:solidFill>
              </a:rPr>
              <a:t> transzport fehérjét?</a:t>
            </a:r>
            <a:endParaRPr lang="en-US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6358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1" name="Csoportba foglalás 2"/>
          <p:cNvGrpSpPr>
            <a:grpSpLocks/>
          </p:cNvGrpSpPr>
          <p:nvPr/>
        </p:nvGrpSpPr>
        <p:grpSpPr bwMode="auto">
          <a:xfrm>
            <a:off x="-3175" y="1052513"/>
            <a:ext cx="8996363" cy="4678362"/>
            <a:chOff x="-6261351" y="-115369"/>
            <a:chExt cx="7421547" cy="3859690"/>
          </a:xfrm>
        </p:grpSpPr>
        <p:pic>
          <p:nvPicPr>
            <p:cNvPr id="15367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6261351" y="-115369"/>
              <a:ext cx="2029589" cy="38596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68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3935826" y="3436"/>
              <a:ext cx="5096022" cy="34648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850" y="152400"/>
            <a:ext cx="8569325" cy="684213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sz="2400" dirty="0" err="1"/>
              <a:t>Eukarióta</a:t>
            </a:r>
            <a:r>
              <a:rPr lang="hu-HU" sz="2400" dirty="0"/>
              <a:t> újítás: a </a:t>
            </a:r>
            <a:r>
              <a:rPr lang="hu-HU" sz="2400" dirty="0" err="1"/>
              <a:t>Kompartmentalizáció</a:t>
            </a:r>
            <a:endParaRPr lang="hu-HU" sz="2400" dirty="0"/>
          </a:p>
        </p:txBody>
      </p:sp>
      <p:sp>
        <p:nvSpPr>
          <p:cNvPr id="15363" name="Szövegdoboz 5"/>
          <p:cNvSpPr txBox="1">
            <a:spLocks noChangeArrowheads="1"/>
          </p:cNvSpPr>
          <p:nvPr/>
        </p:nvSpPr>
        <p:spPr bwMode="auto">
          <a:xfrm>
            <a:off x="107950" y="5516563"/>
            <a:ext cx="8712200" cy="105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Aft>
                <a:spcPts val="1000"/>
              </a:spcAft>
            </a:pPr>
            <a:r>
              <a:rPr lang="hu-HU" dirty="0" err="1"/>
              <a:t>Eukarióta</a:t>
            </a:r>
            <a:r>
              <a:rPr lang="hu-HU" dirty="0"/>
              <a:t> sejtek</a:t>
            </a:r>
            <a:r>
              <a:rPr lang="en-US" dirty="0"/>
              <a:t>: </a:t>
            </a:r>
            <a:r>
              <a:rPr lang="hu-HU" dirty="0"/>
              <a:t>sokféle, különböző funkciójú membrán-határolta teret találunk.</a:t>
            </a:r>
          </a:p>
          <a:p>
            <a:pPr algn="just"/>
            <a:r>
              <a:rPr lang="hu-HU" i="1" dirty="0"/>
              <a:t>De </a:t>
            </a:r>
            <a:r>
              <a:rPr lang="hu-HU" i="1" dirty="0" err="1"/>
              <a:t>novo</a:t>
            </a:r>
            <a:r>
              <a:rPr lang="hu-HU" i="1" dirty="0"/>
              <a:t> </a:t>
            </a:r>
            <a:r>
              <a:rPr lang="hu-HU" dirty="0" err="1"/>
              <a:t>organogenezis</a:t>
            </a:r>
            <a:r>
              <a:rPr lang="hu-HU" dirty="0"/>
              <a:t> nincs, hanem mindig örököljük. </a:t>
            </a:r>
            <a:endParaRPr lang="en-US" dirty="0"/>
          </a:p>
          <a:p>
            <a:pPr algn="just"/>
            <a:r>
              <a:rPr lang="hu-HU" dirty="0"/>
              <a:t>A </a:t>
            </a:r>
            <a:r>
              <a:rPr lang="hu-HU" dirty="0" err="1"/>
              <a:t>kompartmentalizáció</a:t>
            </a:r>
            <a:r>
              <a:rPr lang="hu-HU" dirty="0"/>
              <a:t> nincs a genomba vésve</a:t>
            </a:r>
            <a:r>
              <a:rPr lang="en-US" dirty="0"/>
              <a:t>!</a:t>
            </a:r>
            <a:endParaRPr lang="hu-HU" i="1" dirty="0"/>
          </a:p>
        </p:txBody>
      </p:sp>
      <p:sp>
        <p:nvSpPr>
          <p:cNvPr id="15364" name="Szövegdoboz 7"/>
          <p:cNvSpPr txBox="1">
            <a:spLocks noChangeArrowheads="1"/>
          </p:cNvSpPr>
          <p:nvPr/>
        </p:nvSpPr>
        <p:spPr bwMode="auto">
          <a:xfrm>
            <a:off x="1617663" y="5084763"/>
            <a:ext cx="3459162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/>
              <a:t>Physical Biology of the Cell</a:t>
            </a:r>
            <a:r>
              <a:rPr lang="hu-HU" sz="1000"/>
              <a:t>, </a:t>
            </a:r>
            <a:r>
              <a:rPr lang="en-US" sz="1000"/>
              <a:t>(© Garland Science</a:t>
            </a:r>
            <a:r>
              <a:rPr lang="hu-HU" sz="1000"/>
              <a:t> 2012)</a:t>
            </a:r>
            <a:r>
              <a:rPr lang="en-US" sz="1000"/>
              <a:t> </a:t>
            </a:r>
            <a:endParaRPr lang="hu-HU" sz="1000"/>
          </a:p>
        </p:txBody>
      </p:sp>
      <p:sp>
        <p:nvSpPr>
          <p:cNvPr id="11" name="Szövegdoboz 10"/>
          <p:cNvSpPr txBox="1"/>
          <p:nvPr/>
        </p:nvSpPr>
        <p:spPr>
          <a:xfrm>
            <a:off x="827088" y="879475"/>
            <a:ext cx="252095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Prokarióták</a:t>
            </a:r>
            <a:endParaRPr lang="hu-H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4859338" y="879475"/>
            <a:ext cx="252095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Eukarióták</a:t>
            </a:r>
            <a:endParaRPr lang="hu-H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850" y="152400"/>
            <a:ext cx="8569325" cy="684213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sz="2400" dirty="0"/>
              <a:t>Transzport irányultsága</a:t>
            </a:r>
          </a:p>
        </p:txBody>
      </p:sp>
      <p:sp>
        <p:nvSpPr>
          <p:cNvPr id="32770" name="Text Box 3"/>
          <p:cNvSpPr txBox="1">
            <a:spLocks noChangeArrowheads="1"/>
          </p:cNvSpPr>
          <p:nvPr/>
        </p:nvSpPr>
        <p:spPr bwMode="auto">
          <a:xfrm>
            <a:off x="5370513" y="9525"/>
            <a:ext cx="3665537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100" i="1"/>
              <a:t>Molecular Biology of the Cell</a:t>
            </a:r>
            <a:r>
              <a:rPr lang="en-US" sz="1100"/>
              <a:t> (© Garland Science 2008)</a:t>
            </a:r>
          </a:p>
        </p:txBody>
      </p:sp>
      <p:grpSp>
        <p:nvGrpSpPr>
          <p:cNvPr id="32771" name="Csoportba foglalás 7"/>
          <p:cNvGrpSpPr>
            <a:grpSpLocks/>
          </p:cNvGrpSpPr>
          <p:nvPr/>
        </p:nvGrpSpPr>
        <p:grpSpPr bwMode="auto">
          <a:xfrm>
            <a:off x="4313238" y="765175"/>
            <a:ext cx="4673600" cy="6097588"/>
            <a:chOff x="574676" y="764704"/>
            <a:chExt cx="4673600" cy="6097587"/>
          </a:xfrm>
        </p:grpSpPr>
        <p:pic>
          <p:nvPicPr>
            <p:cNvPr id="32773" name="Picture 5" descr="figure 12-15"/>
            <p:cNvPicPr>
              <a:picLocks noChangeAspect="1" noChangeArrowheads="1"/>
            </p:cNvPicPr>
            <p:nvPr/>
          </p:nvPicPr>
          <p:blipFill>
            <a:blip r:embed="rId2"/>
            <a:srcRect r="41528"/>
            <a:stretch>
              <a:fillRect/>
            </a:stretch>
          </p:blipFill>
          <p:spPr bwMode="auto">
            <a:xfrm>
              <a:off x="574676" y="764704"/>
              <a:ext cx="4673600" cy="6097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églalap 6"/>
            <p:cNvSpPr/>
            <p:nvPr/>
          </p:nvSpPr>
          <p:spPr>
            <a:xfrm>
              <a:off x="4859338" y="1628304"/>
              <a:ext cx="388938" cy="32400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</p:grpSp>
      <p:sp>
        <p:nvSpPr>
          <p:cNvPr id="32772" name="Téglalap 8"/>
          <p:cNvSpPr>
            <a:spLocks noChangeArrowheads="1"/>
          </p:cNvSpPr>
          <p:nvPr/>
        </p:nvSpPr>
        <p:spPr bwMode="auto">
          <a:xfrm>
            <a:off x="119063" y="1341438"/>
            <a:ext cx="4021137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hu-HU" dirty="0"/>
              <a:t>- Az importin komplex az </a:t>
            </a:r>
            <a:r>
              <a:rPr lang="hu-HU" dirty="0" err="1"/>
              <a:t>FG-régiókhoz</a:t>
            </a:r>
            <a:r>
              <a:rPr lang="hu-HU" dirty="0"/>
              <a:t> kapcsolódva közlekedik a pórus belsejében. A mozgásnak nincs irányultsága, és nem energiafüggő. </a:t>
            </a:r>
          </a:p>
          <a:p>
            <a:pPr algn="just"/>
            <a:endParaRPr lang="hu-HU" dirty="0"/>
          </a:p>
          <a:p>
            <a:pPr algn="just"/>
            <a:r>
              <a:rPr lang="hu-HU" dirty="0"/>
              <a:t>- </a:t>
            </a:r>
            <a:r>
              <a:rPr lang="hu-HU" b="1" dirty="0">
                <a:solidFill>
                  <a:srgbClr val="C00000"/>
                </a:solidFill>
              </a:rPr>
              <a:t>A </a:t>
            </a:r>
            <a:r>
              <a:rPr lang="hu-HU" b="1" dirty="0" err="1">
                <a:solidFill>
                  <a:srgbClr val="C00000"/>
                </a:solidFill>
              </a:rPr>
              <a:t>cargo</a:t>
            </a:r>
            <a:r>
              <a:rPr lang="hu-HU" b="1" dirty="0">
                <a:solidFill>
                  <a:srgbClr val="C00000"/>
                </a:solidFill>
              </a:rPr>
              <a:t> transzportjának iránya attól függ, hogy a komplex hol találkozik </a:t>
            </a:r>
            <a:r>
              <a:rPr lang="hu-HU" b="1" dirty="0" err="1">
                <a:solidFill>
                  <a:srgbClr val="C00000"/>
                </a:solidFill>
              </a:rPr>
              <a:t>RanGDP-vel</a:t>
            </a:r>
            <a:r>
              <a:rPr lang="hu-HU" b="1" dirty="0">
                <a:solidFill>
                  <a:srgbClr val="C00000"/>
                </a:solidFill>
              </a:rPr>
              <a:t> illetve </a:t>
            </a:r>
            <a:r>
              <a:rPr lang="hu-HU" b="1" dirty="0" err="1">
                <a:solidFill>
                  <a:srgbClr val="C00000"/>
                </a:solidFill>
              </a:rPr>
              <a:t>RanGTP-vel</a:t>
            </a:r>
            <a:r>
              <a:rPr lang="hu-HU" b="1" dirty="0">
                <a:solidFill>
                  <a:srgbClr val="C00000"/>
                </a:solidFill>
              </a:rPr>
              <a:t>. </a:t>
            </a:r>
          </a:p>
          <a:p>
            <a:pPr algn="just"/>
            <a:endParaRPr lang="hu-HU" dirty="0"/>
          </a:p>
          <a:p>
            <a:pPr algn="just"/>
            <a:r>
              <a:rPr lang="hu-HU" dirty="0"/>
              <a:t>- </a:t>
            </a:r>
            <a:r>
              <a:rPr lang="hu-HU" dirty="0" err="1"/>
              <a:t>Ran</a:t>
            </a:r>
            <a:r>
              <a:rPr lang="hu-HU" dirty="0"/>
              <a:t> = kis G fehérje </a:t>
            </a:r>
          </a:p>
          <a:p>
            <a:pPr algn="just"/>
            <a:endParaRPr lang="hu-HU" dirty="0"/>
          </a:p>
          <a:p>
            <a:pPr algn="just"/>
            <a:r>
              <a:rPr lang="hu-HU" dirty="0"/>
              <a:t>- Az NPC </a:t>
            </a:r>
            <a:r>
              <a:rPr lang="hu-HU" b="1" dirty="0">
                <a:solidFill>
                  <a:srgbClr val="C00000"/>
                </a:solidFill>
              </a:rPr>
              <a:t>citoplazma</a:t>
            </a:r>
            <a:r>
              <a:rPr lang="hu-HU" dirty="0"/>
              <a:t> felé néző oldalán a </a:t>
            </a:r>
            <a:r>
              <a:rPr lang="hu-HU" b="1" dirty="0" err="1">
                <a:solidFill>
                  <a:srgbClr val="C00000"/>
                </a:solidFill>
              </a:rPr>
              <a:t>RanGDP</a:t>
            </a:r>
            <a:r>
              <a:rPr lang="hu-HU" dirty="0"/>
              <a:t>, </a:t>
            </a:r>
            <a:r>
              <a:rPr lang="hu-HU" dirty="0" err="1"/>
              <a:t>a</a:t>
            </a:r>
            <a:r>
              <a:rPr lang="hu-HU" dirty="0"/>
              <a:t> </a:t>
            </a:r>
            <a:r>
              <a:rPr lang="hu-HU" b="1" dirty="0">
                <a:solidFill>
                  <a:schemeClr val="accent3">
                    <a:lumMod val="75000"/>
                  </a:schemeClr>
                </a:solidFill>
              </a:rPr>
              <a:t>sejtmag</a:t>
            </a:r>
            <a:r>
              <a:rPr lang="hu-HU" dirty="0"/>
              <a:t>i oldalán a </a:t>
            </a:r>
            <a:r>
              <a:rPr lang="hu-HU" b="1" dirty="0" err="1">
                <a:solidFill>
                  <a:schemeClr val="accent3">
                    <a:lumMod val="75000"/>
                  </a:schemeClr>
                </a:solidFill>
              </a:rPr>
              <a:t>Ran</a:t>
            </a:r>
            <a:r>
              <a:rPr lang="hu-HU" b="1" dirty="0">
                <a:solidFill>
                  <a:schemeClr val="accent3">
                    <a:lumMod val="75000"/>
                  </a:schemeClr>
                </a:solidFill>
              </a:rPr>
              <a:t> GTP </a:t>
            </a:r>
            <a:r>
              <a:rPr lang="hu-HU" dirty="0"/>
              <a:t>koncentrációja magas. </a:t>
            </a:r>
          </a:p>
          <a:p>
            <a:pPr algn="just"/>
            <a:endParaRPr lang="hu-HU" dirty="0"/>
          </a:p>
          <a:p>
            <a:pPr algn="just"/>
            <a:r>
              <a:rPr lang="hu-HU" dirty="0"/>
              <a:t>- A sejtmagi transzportnak ez a fázisa (a </a:t>
            </a:r>
            <a:r>
              <a:rPr lang="hu-HU" dirty="0" err="1"/>
              <a:t>GDP-GTP-csere</a:t>
            </a:r>
            <a:r>
              <a:rPr lang="hu-HU" dirty="0"/>
              <a:t>) energiafüggő! 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6676544" y="5644934"/>
            <a:ext cx="24160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>
                <a:solidFill>
                  <a:schemeClr val="tx2"/>
                </a:solidFill>
              </a:rPr>
              <a:t>Hogyan nyerjük </a:t>
            </a:r>
          </a:p>
          <a:p>
            <a:r>
              <a:rPr lang="hu-HU" b="1" dirty="0">
                <a:solidFill>
                  <a:schemeClr val="tx2"/>
                </a:solidFill>
              </a:rPr>
              <a:t>vissza a</a:t>
            </a:r>
          </a:p>
          <a:p>
            <a:r>
              <a:rPr lang="hu-HU" b="1" dirty="0">
                <a:solidFill>
                  <a:schemeClr val="tx2"/>
                </a:solidFill>
              </a:rPr>
              <a:t> transzport fehérjét?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F33A5E9-FD8F-4E66-BA67-D2E113B82FE9}"/>
              </a:ext>
            </a:extLst>
          </p:cNvPr>
          <p:cNvSpPr txBox="1"/>
          <p:nvPr/>
        </p:nvSpPr>
        <p:spPr>
          <a:xfrm>
            <a:off x="2440546" y="4036012"/>
            <a:ext cx="2886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Mi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</a:rPr>
              <a:t>lehet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</a:rPr>
              <a:t>itt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 a GAP / GEF?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850" y="152400"/>
            <a:ext cx="8569325" cy="684213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sz="2400" dirty="0" err="1"/>
              <a:t>RanGDP</a:t>
            </a:r>
            <a:r>
              <a:rPr lang="hu-HU" sz="2400" dirty="0"/>
              <a:t>/</a:t>
            </a:r>
            <a:r>
              <a:rPr lang="hu-HU" sz="2400" dirty="0" err="1"/>
              <a:t>RanGTP</a:t>
            </a:r>
            <a:r>
              <a:rPr lang="hu-HU" sz="2400" dirty="0"/>
              <a:t> gradiens</a:t>
            </a:r>
          </a:p>
        </p:txBody>
      </p:sp>
      <p:sp>
        <p:nvSpPr>
          <p:cNvPr id="33794" name="Text Box 3"/>
          <p:cNvSpPr txBox="1">
            <a:spLocks noChangeArrowheads="1"/>
          </p:cNvSpPr>
          <p:nvPr/>
        </p:nvSpPr>
        <p:spPr bwMode="auto">
          <a:xfrm>
            <a:off x="5292725" y="5472113"/>
            <a:ext cx="3665538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100" i="1"/>
              <a:t>Molecular Biology of the Cell</a:t>
            </a:r>
            <a:r>
              <a:rPr lang="en-US" sz="1100"/>
              <a:t> (© Garland Science 2008)</a:t>
            </a:r>
          </a:p>
        </p:txBody>
      </p:sp>
      <p:sp>
        <p:nvSpPr>
          <p:cNvPr id="33795" name="Téglalap 8"/>
          <p:cNvSpPr>
            <a:spLocks noChangeArrowheads="1"/>
          </p:cNvSpPr>
          <p:nvPr/>
        </p:nvSpPr>
        <p:spPr bwMode="auto">
          <a:xfrm>
            <a:off x="119063" y="5949950"/>
            <a:ext cx="87169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hu-HU" dirty="0"/>
              <a:t>A </a:t>
            </a:r>
            <a:r>
              <a:rPr lang="hu-HU" dirty="0" err="1"/>
              <a:t>RanGDP</a:t>
            </a:r>
            <a:r>
              <a:rPr lang="hu-HU" dirty="0"/>
              <a:t>/</a:t>
            </a:r>
            <a:r>
              <a:rPr lang="hu-HU" dirty="0" err="1"/>
              <a:t>RanGTP</a:t>
            </a:r>
            <a:r>
              <a:rPr lang="hu-HU" dirty="0"/>
              <a:t> gradienst a </a:t>
            </a:r>
            <a:r>
              <a:rPr lang="hu-HU" b="1" dirty="0">
                <a:solidFill>
                  <a:schemeClr val="accent3">
                    <a:lumMod val="75000"/>
                  </a:schemeClr>
                </a:solidFill>
              </a:rPr>
              <a:t>sejtmagi </a:t>
            </a:r>
            <a:r>
              <a:rPr lang="hu-HU" dirty="0"/>
              <a:t>lokalizációjú </a:t>
            </a:r>
            <a:r>
              <a:rPr lang="hu-HU" b="1" dirty="0" err="1">
                <a:solidFill>
                  <a:schemeClr val="accent3">
                    <a:lumMod val="75000"/>
                  </a:schemeClr>
                </a:solidFill>
              </a:rPr>
              <a:t>RanGEF</a:t>
            </a:r>
            <a:r>
              <a:rPr lang="hu-HU" dirty="0"/>
              <a:t> és a </a:t>
            </a:r>
            <a:r>
              <a:rPr lang="hu-HU" b="1" dirty="0" err="1">
                <a:solidFill>
                  <a:schemeClr val="tx2"/>
                </a:solidFill>
              </a:rPr>
              <a:t>citoplazmatikus</a:t>
            </a:r>
            <a:r>
              <a:rPr lang="hu-HU" b="1" dirty="0">
                <a:solidFill>
                  <a:schemeClr val="tx2"/>
                </a:solidFill>
              </a:rPr>
              <a:t> </a:t>
            </a:r>
            <a:r>
              <a:rPr lang="hu-HU" b="1" dirty="0" err="1">
                <a:solidFill>
                  <a:schemeClr val="tx2"/>
                </a:solidFill>
              </a:rPr>
              <a:t>RanGAP</a:t>
            </a:r>
            <a:r>
              <a:rPr lang="hu-HU" b="1" dirty="0">
                <a:solidFill>
                  <a:schemeClr val="tx2"/>
                </a:solidFill>
              </a:rPr>
              <a:t> </a:t>
            </a:r>
            <a:r>
              <a:rPr lang="hu-HU" dirty="0"/>
              <a:t>hozza létre.</a:t>
            </a:r>
            <a:r>
              <a:rPr lang="en-US" dirty="0"/>
              <a:t> (GEF/GAP: </a:t>
            </a:r>
            <a:r>
              <a:rPr lang="en-US" dirty="0" err="1"/>
              <a:t>kisG</a:t>
            </a:r>
            <a:r>
              <a:rPr lang="en-US" dirty="0"/>
              <a:t> </a:t>
            </a:r>
            <a:r>
              <a:rPr lang="en-US" dirty="0" err="1"/>
              <a:t>fehérjék</a:t>
            </a:r>
            <a:r>
              <a:rPr lang="en-US" dirty="0"/>
              <a:t> </a:t>
            </a:r>
            <a:r>
              <a:rPr lang="en-US" dirty="0" err="1"/>
              <a:t>szabályozói</a:t>
            </a:r>
            <a:r>
              <a:rPr lang="en-US" dirty="0"/>
              <a:t>)</a:t>
            </a:r>
            <a:endParaRPr lang="hu-HU" dirty="0"/>
          </a:p>
        </p:txBody>
      </p:sp>
      <p:pic>
        <p:nvPicPr>
          <p:cNvPr id="33796" name="Picture 2" descr="figure 12-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38275" y="1300163"/>
            <a:ext cx="6078538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Szövegdoboz 2"/>
          <p:cNvSpPr txBox="1">
            <a:spLocks noChangeArrowheads="1"/>
          </p:cNvSpPr>
          <p:nvPr/>
        </p:nvSpPr>
        <p:spPr bwMode="auto">
          <a:xfrm>
            <a:off x="5651500" y="836613"/>
            <a:ext cx="3306763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b="1" dirty="0">
                <a:solidFill>
                  <a:schemeClr val="accent3">
                    <a:lumMod val="75000"/>
                  </a:schemeClr>
                </a:solidFill>
              </a:rPr>
              <a:t>GEF = </a:t>
            </a:r>
            <a:r>
              <a:rPr lang="hu-HU" b="1" dirty="0" err="1">
                <a:solidFill>
                  <a:schemeClr val="accent3">
                    <a:lumMod val="75000"/>
                  </a:schemeClr>
                </a:solidFill>
              </a:rPr>
              <a:t>Guanine</a:t>
            </a:r>
            <a:r>
              <a:rPr lang="hu-HU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hu-HU" b="1" dirty="0" err="1">
                <a:solidFill>
                  <a:schemeClr val="accent3">
                    <a:lumMod val="75000"/>
                  </a:schemeClr>
                </a:solidFill>
              </a:rPr>
              <a:t>nucleotide</a:t>
            </a:r>
            <a:r>
              <a:rPr lang="hu-HU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hu-HU" b="1" dirty="0" err="1">
                <a:solidFill>
                  <a:schemeClr val="accent3">
                    <a:lumMod val="75000"/>
                  </a:schemeClr>
                </a:solidFill>
              </a:rPr>
              <a:t>exchange</a:t>
            </a:r>
            <a:r>
              <a:rPr lang="hu-HU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hu-HU" b="1" dirty="0" err="1">
                <a:solidFill>
                  <a:schemeClr val="accent3">
                    <a:lumMod val="75000"/>
                  </a:schemeClr>
                </a:solidFill>
              </a:rPr>
              <a:t>factor</a:t>
            </a:r>
            <a:endParaRPr lang="hu-HU" b="1" dirty="0">
              <a:solidFill>
                <a:schemeClr val="accent3">
                  <a:lumMod val="75000"/>
                </a:schemeClr>
              </a:solidFill>
            </a:endParaRPr>
          </a:p>
          <a:p>
            <a:endParaRPr lang="hu-HU" dirty="0"/>
          </a:p>
          <a:p>
            <a:r>
              <a:rPr lang="hu-HU" b="1" dirty="0">
                <a:solidFill>
                  <a:schemeClr val="tx2"/>
                </a:solidFill>
              </a:rPr>
              <a:t>GAP = </a:t>
            </a:r>
            <a:r>
              <a:rPr lang="hu-HU" b="1" dirty="0" err="1">
                <a:solidFill>
                  <a:schemeClr val="tx2"/>
                </a:solidFill>
              </a:rPr>
              <a:t>GTPase</a:t>
            </a:r>
            <a:r>
              <a:rPr lang="hu-HU" b="1" dirty="0">
                <a:solidFill>
                  <a:schemeClr val="tx2"/>
                </a:solidFill>
              </a:rPr>
              <a:t> </a:t>
            </a:r>
            <a:r>
              <a:rPr lang="hu-HU" b="1" dirty="0" err="1">
                <a:solidFill>
                  <a:schemeClr val="tx2"/>
                </a:solidFill>
              </a:rPr>
              <a:t>activating</a:t>
            </a:r>
            <a:r>
              <a:rPr lang="hu-HU" b="1" dirty="0">
                <a:solidFill>
                  <a:schemeClr val="tx2"/>
                </a:solidFill>
              </a:rPr>
              <a:t> protein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B2906B4-501B-4357-BD8E-58668A8AB742}"/>
              </a:ext>
            </a:extLst>
          </p:cNvPr>
          <p:cNvSpPr txBox="1"/>
          <p:nvPr/>
        </p:nvSpPr>
        <p:spPr>
          <a:xfrm>
            <a:off x="119063" y="4077072"/>
            <a:ext cx="10951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BENT:</a:t>
            </a:r>
          </a:p>
          <a:p>
            <a:r>
              <a:rPr lang="en-US" b="1" dirty="0" err="1">
                <a:solidFill>
                  <a:schemeClr val="accent5">
                    <a:lumMod val="75000"/>
                  </a:schemeClr>
                </a:solidFill>
              </a:rPr>
              <a:t>mindig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r>
              <a:rPr lang="en-US" b="1" dirty="0" err="1">
                <a:solidFill>
                  <a:schemeClr val="accent5">
                    <a:lumMod val="75000"/>
                  </a:schemeClr>
                </a:solidFill>
              </a:rPr>
              <a:t>RanGTP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3D0BF3E-8878-4102-A43B-E390681A35AA}"/>
              </a:ext>
            </a:extLst>
          </p:cNvPr>
          <p:cNvSpPr txBox="1"/>
          <p:nvPr/>
        </p:nvSpPr>
        <p:spPr>
          <a:xfrm>
            <a:off x="231083" y="1770915"/>
            <a:ext cx="11208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KINT:</a:t>
            </a:r>
          </a:p>
          <a:p>
            <a:r>
              <a:rPr lang="en-US" b="1" dirty="0" err="1">
                <a:solidFill>
                  <a:schemeClr val="accent5">
                    <a:lumMod val="75000"/>
                  </a:schemeClr>
                </a:solidFill>
              </a:rPr>
              <a:t>mindig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r>
              <a:rPr lang="en-US" b="1" dirty="0" err="1">
                <a:solidFill>
                  <a:schemeClr val="accent5">
                    <a:lumMod val="75000"/>
                  </a:schemeClr>
                </a:solidFill>
              </a:rPr>
              <a:t>RanGDP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850" y="152400"/>
            <a:ext cx="8569325" cy="684213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sz="2400" dirty="0"/>
              <a:t>Áttekintés – Magi transzport mechanizmus</a:t>
            </a:r>
          </a:p>
        </p:txBody>
      </p:sp>
      <p:grpSp>
        <p:nvGrpSpPr>
          <p:cNvPr id="34818" name="Csoportba foglalás 3"/>
          <p:cNvGrpSpPr>
            <a:grpSpLocks/>
          </p:cNvGrpSpPr>
          <p:nvPr/>
        </p:nvGrpSpPr>
        <p:grpSpPr bwMode="auto">
          <a:xfrm>
            <a:off x="395288" y="719138"/>
            <a:ext cx="7993062" cy="6088062"/>
            <a:chOff x="755576" y="908720"/>
            <a:chExt cx="7495902" cy="5709314"/>
          </a:xfrm>
        </p:grpSpPr>
        <p:pic>
          <p:nvPicPr>
            <p:cNvPr id="34820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55576" y="908720"/>
              <a:ext cx="7495902" cy="5709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églalap 6"/>
            <p:cNvSpPr/>
            <p:nvPr/>
          </p:nvSpPr>
          <p:spPr>
            <a:xfrm>
              <a:off x="755576" y="1222843"/>
              <a:ext cx="300729" cy="2158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  <p:sp>
          <p:nvSpPr>
            <p:cNvPr id="8" name="Téglalap 7"/>
            <p:cNvSpPr/>
            <p:nvPr/>
          </p:nvSpPr>
          <p:spPr>
            <a:xfrm>
              <a:off x="4504272" y="1222843"/>
              <a:ext cx="300729" cy="2158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</p:grpSp>
      <p:sp>
        <p:nvSpPr>
          <p:cNvPr id="34819" name="Szövegdoboz 9"/>
          <p:cNvSpPr txBox="1">
            <a:spLocks noChangeArrowheads="1"/>
          </p:cNvSpPr>
          <p:nvPr/>
        </p:nvSpPr>
        <p:spPr bwMode="auto">
          <a:xfrm>
            <a:off x="6161088" y="6524625"/>
            <a:ext cx="28321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sz="1100"/>
              <a:t>Nat Rev Mol Cell Biol. 2007;8(3):195-208. </a:t>
            </a:r>
            <a:endParaRPr lang="hu-HU" sz="1100"/>
          </a:p>
        </p:txBody>
      </p:sp>
      <p:sp>
        <p:nvSpPr>
          <p:cNvPr id="3" name="Téglalap 2"/>
          <p:cNvSpPr/>
          <p:nvPr/>
        </p:nvSpPr>
        <p:spPr>
          <a:xfrm>
            <a:off x="0" y="1054099"/>
            <a:ext cx="4713288" cy="573246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850" y="152400"/>
            <a:ext cx="8569325" cy="684213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sz="2400" dirty="0"/>
              <a:t>Nukleáris export</a:t>
            </a:r>
          </a:p>
        </p:txBody>
      </p:sp>
      <p:grpSp>
        <p:nvGrpSpPr>
          <p:cNvPr id="35842" name="Csoportba foglalás 4"/>
          <p:cNvGrpSpPr>
            <a:grpSpLocks/>
          </p:cNvGrpSpPr>
          <p:nvPr/>
        </p:nvGrpSpPr>
        <p:grpSpPr bwMode="auto">
          <a:xfrm>
            <a:off x="3683000" y="762000"/>
            <a:ext cx="5319713" cy="6097588"/>
            <a:chOff x="3644900" y="762397"/>
            <a:chExt cx="5319588" cy="6097587"/>
          </a:xfrm>
        </p:grpSpPr>
        <p:pic>
          <p:nvPicPr>
            <p:cNvPr id="35847" name="Picture 5" descr="figure 12-15"/>
            <p:cNvPicPr>
              <a:picLocks noChangeAspect="1" noChangeArrowheads="1"/>
            </p:cNvPicPr>
            <p:nvPr/>
          </p:nvPicPr>
          <p:blipFill>
            <a:blip r:embed="rId2"/>
            <a:srcRect l="33447"/>
            <a:stretch>
              <a:fillRect/>
            </a:stretch>
          </p:blipFill>
          <p:spPr bwMode="auto">
            <a:xfrm>
              <a:off x="3644900" y="762397"/>
              <a:ext cx="5319588" cy="6097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Téglalap 2"/>
            <p:cNvSpPr/>
            <p:nvPr/>
          </p:nvSpPr>
          <p:spPr>
            <a:xfrm>
              <a:off x="3644900" y="1629172"/>
              <a:ext cx="1358868" cy="23764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  <p:sp>
          <p:nvSpPr>
            <p:cNvPr id="7" name="Téglalap 6"/>
            <p:cNvSpPr/>
            <p:nvPr/>
          </p:nvSpPr>
          <p:spPr>
            <a:xfrm>
              <a:off x="3644900" y="6334521"/>
              <a:ext cx="422265" cy="485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</p:grp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5310188" y="355600"/>
            <a:ext cx="3665537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100" i="1"/>
              <a:t>Molecular Biology of the Cell</a:t>
            </a:r>
            <a:r>
              <a:rPr lang="en-US" sz="1100"/>
              <a:t> (© Garland Science 2008)</a:t>
            </a:r>
          </a:p>
        </p:txBody>
      </p:sp>
      <p:pic>
        <p:nvPicPr>
          <p:cNvPr id="35844" name="Picture 2"/>
          <p:cNvPicPr>
            <a:picLocks noChangeAspect="1" noChangeArrowheads="1"/>
          </p:cNvPicPr>
          <p:nvPr/>
        </p:nvPicPr>
        <p:blipFill>
          <a:blip r:embed="rId3"/>
          <a:srcRect l="3896" t="6421" r="5060" b="5011"/>
          <a:stretch>
            <a:fillRect/>
          </a:stretch>
        </p:blipFill>
        <p:spPr bwMode="auto">
          <a:xfrm>
            <a:off x="3051175" y="1814513"/>
            <a:ext cx="2286000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églalap 8"/>
          <p:cNvSpPr/>
          <p:nvPr/>
        </p:nvSpPr>
        <p:spPr>
          <a:xfrm>
            <a:off x="3203575" y="1916113"/>
            <a:ext cx="288925" cy="288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35846" name="Szövegdoboz 9"/>
          <p:cNvSpPr txBox="1">
            <a:spLocks noChangeArrowheads="1"/>
          </p:cNvSpPr>
          <p:nvPr/>
        </p:nvSpPr>
        <p:spPr bwMode="auto">
          <a:xfrm>
            <a:off x="250825" y="1052513"/>
            <a:ext cx="2800350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dirty="0"/>
              <a:t>- Nukleáris Export Szignállal valósul meg (NES)</a:t>
            </a:r>
          </a:p>
          <a:p>
            <a:endParaRPr lang="hu-HU" dirty="0"/>
          </a:p>
          <a:p>
            <a:r>
              <a:rPr lang="hu-HU" dirty="0"/>
              <a:t>- NES = </a:t>
            </a:r>
            <a:r>
              <a:rPr lang="hu-HU" dirty="0" err="1"/>
              <a:t>Leu</a:t>
            </a:r>
            <a:r>
              <a:rPr lang="hu-HU" dirty="0"/>
              <a:t> gazdag szekvenciák</a:t>
            </a:r>
          </a:p>
          <a:p>
            <a:endParaRPr lang="hu-HU" dirty="0"/>
          </a:p>
          <a:p>
            <a:r>
              <a:rPr lang="hu-HU" dirty="0"/>
              <a:t>- Importin </a:t>
            </a:r>
            <a:r>
              <a:rPr lang="el-GR" dirty="0"/>
              <a:t>β</a:t>
            </a:r>
            <a:r>
              <a:rPr lang="hu-HU" dirty="0"/>
              <a:t> fehérjék családjába tartozó </a:t>
            </a:r>
            <a:r>
              <a:rPr lang="hu-HU" dirty="0" err="1"/>
              <a:t>Exportinok</a:t>
            </a:r>
            <a:r>
              <a:rPr lang="hu-HU" dirty="0"/>
              <a:t> végzik</a:t>
            </a:r>
          </a:p>
          <a:p>
            <a:endParaRPr lang="hu-HU" dirty="0"/>
          </a:p>
          <a:p>
            <a:r>
              <a:rPr lang="hu-HU" dirty="0"/>
              <a:t>- Mechanizmus fordítottja az importnak (</a:t>
            </a:r>
            <a:r>
              <a:rPr lang="hu-HU" dirty="0" err="1"/>
              <a:t>RanGTP</a:t>
            </a:r>
            <a:r>
              <a:rPr lang="hu-HU" dirty="0"/>
              <a:t> hatására pont nő az affinitásuk a </a:t>
            </a:r>
            <a:r>
              <a:rPr lang="hu-HU" dirty="0" err="1"/>
              <a:t>cargo</a:t>
            </a:r>
            <a:r>
              <a:rPr lang="hu-HU" dirty="0"/>
              <a:t> irányába!)</a:t>
            </a:r>
          </a:p>
          <a:p>
            <a:endParaRPr lang="hu-HU" dirty="0"/>
          </a:p>
          <a:p>
            <a:r>
              <a:rPr lang="hu-HU" dirty="0"/>
              <a:t>- Crm1 (fő exportin) specifikusan gátolható </a:t>
            </a:r>
            <a:r>
              <a:rPr lang="hu-HU" dirty="0" err="1"/>
              <a:t>Leptomycin</a:t>
            </a:r>
            <a:r>
              <a:rPr lang="hu-HU" dirty="0"/>
              <a:t> B-vel (LMB)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850" y="152400"/>
            <a:ext cx="8569325" cy="684213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sz="2400" dirty="0" err="1"/>
              <a:t>mRns</a:t>
            </a:r>
            <a:r>
              <a:rPr lang="hu-HU" sz="2400" dirty="0"/>
              <a:t> transzport a citoplazmába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650" y="765175"/>
            <a:ext cx="7056438" cy="479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Szövegdoboz 2"/>
          <p:cNvSpPr txBox="1">
            <a:spLocks noChangeArrowheads="1"/>
          </p:cNvSpPr>
          <p:nvPr/>
        </p:nvSpPr>
        <p:spPr bwMode="auto">
          <a:xfrm>
            <a:off x="0" y="5445125"/>
            <a:ext cx="903605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hu-HU"/>
              <a:t>A sejtmagból kijutó, a citoplazmában működő vagy ott ribonukleoproteinné összeszerelődő RNS-féleségek többségét - az mRNS kivételével - szintén speciális exportinok szállítják. A mRNS-ek külön, erősen konzervált mechanizmus révén exportálódnak, Ran-független módon. A két alegységből álló NXF1/Nxt1 fehérjekomplex. </a:t>
            </a:r>
          </a:p>
        </p:txBody>
      </p:sp>
      <p:sp>
        <p:nvSpPr>
          <p:cNvPr id="36868" name="Szövegdoboz 3"/>
          <p:cNvSpPr txBox="1">
            <a:spLocks noChangeArrowheads="1"/>
          </p:cNvSpPr>
          <p:nvPr/>
        </p:nvSpPr>
        <p:spPr bwMode="auto">
          <a:xfrm>
            <a:off x="5364163" y="115888"/>
            <a:ext cx="3662362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100"/>
              <a:t>Manuel S. Rodriguez et al, </a:t>
            </a:r>
            <a:r>
              <a:rPr lang="en-US" sz="1100"/>
              <a:t>Biology of the Cell 96 (2004)</a:t>
            </a:r>
            <a:endParaRPr lang="hu-HU" sz="11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850" y="152400"/>
            <a:ext cx="8569325" cy="684213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sz="2400" dirty="0" err="1"/>
              <a:t>mRns</a:t>
            </a:r>
            <a:r>
              <a:rPr lang="hu-HU" sz="2400" dirty="0"/>
              <a:t> transzport a citoplazmába</a:t>
            </a:r>
          </a:p>
        </p:txBody>
      </p:sp>
      <p:pic>
        <p:nvPicPr>
          <p:cNvPr id="3891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52563" y="908050"/>
            <a:ext cx="6051550" cy="440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Szövegdoboz 2"/>
          <p:cNvSpPr txBox="1">
            <a:spLocks noChangeArrowheads="1"/>
          </p:cNvSpPr>
          <p:nvPr/>
        </p:nvSpPr>
        <p:spPr bwMode="auto">
          <a:xfrm>
            <a:off x="0" y="5314950"/>
            <a:ext cx="903605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hu-HU" sz="1600"/>
              <a:t>A speciális fehérjék által kísért mRNS-t mRNP-nek, azaz messenger-ribonukleoproteinnek is nevezik. Mindkét mRNP-exporter alegység - az importinokhoz hasonlóan - interakcióba lép FG-nukleoporinokkal. Ott azonban egy RNS-helikázok családjába tartozó enzim lokalizálódik, hatására az mRNP átrendeződik és exportere disszociálódik. RNS-helikázok ATP felhasználásával mozognak az RNS polimer mentén, az NPC-hez asszociálódó helikáz minden bizonnyal segít az mRNP átjutásában is, és ez lehet a folyamat energiafüggő lépése.  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6804248" y="1196752"/>
            <a:ext cx="21980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>
                <a:solidFill>
                  <a:schemeClr val="tx2"/>
                </a:solidFill>
              </a:rPr>
              <a:t>Itt hol is látjuk </a:t>
            </a:r>
          </a:p>
          <a:p>
            <a:r>
              <a:rPr lang="hu-HU" b="1" dirty="0">
                <a:solidFill>
                  <a:schemeClr val="tx2"/>
                </a:solidFill>
              </a:rPr>
              <a:t>az energia igényt?</a:t>
            </a:r>
          </a:p>
          <a:p>
            <a:r>
              <a:rPr lang="hu-HU" b="1" dirty="0">
                <a:solidFill>
                  <a:schemeClr val="tx2"/>
                </a:solidFill>
              </a:rPr>
              <a:t>(nem a GTP/GDP)</a:t>
            </a:r>
            <a:endParaRPr lang="en-US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850" y="152400"/>
            <a:ext cx="8569325" cy="684213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sz="2400" dirty="0"/>
              <a:t>Transzport a </a:t>
            </a:r>
            <a:r>
              <a:rPr lang="hu-HU" sz="2400" dirty="0" err="1"/>
              <a:t>mitokondriumba</a:t>
            </a:r>
            <a:endParaRPr lang="hu-HU" sz="2400" dirty="0"/>
          </a:p>
        </p:txBody>
      </p:sp>
      <p:pic>
        <p:nvPicPr>
          <p:cNvPr id="39938" name="Picture 2" descr="unnumbered figure pg 67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008063"/>
            <a:ext cx="2952750" cy="532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2" descr="figure 12-21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6825" y="981075"/>
            <a:ext cx="2720975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Text Box 3"/>
          <p:cNvSpPr txBox="1">
            <a:spLocks noChangeArrowheads="1"/>
          </p:cNvSpPr>
          <p:nvPr/>
        </p:nvSpPr>
        <p:spPr bwMode="auto">
          <a:xfrm>
            <a:off x="0" y="6596063"/>
            <a:ext cx="3665538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100" i="1"/>
              <a:t>Molecular Biology of the Cell</a:t>
            </a:r>
            <a:r>
              <a:rPr lang="en-US" sz="1100"/>
              <a:t> (© Garland Science 2008)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3779838" y="3767138"/>
            <a:ext cx="5113337" cy="30464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hu-HU" sz="1600" dirty="0" err="1">
                <a:latin typeface="+mn-lt"/>
                <a:cs typeface="+mn-cs"/>
              </a:rPr>
              <a:t>Prokarióta</a:t>
            </a:r>
            <a:r>
              <a:rPr lang="hu-HU" sz="1600" dirty="0">
                <a:latin typeface="+mn-lt"/>
                <a:cs typeface="+mn-cs"/>
              </a:rPr>
              <a:t> eredetű </a:t>
            </a:r>
            <a:r>
              <a:rPr lang="hu-HU" sz="1600" dirty="0" err="1">
                <a:latin typeface="+mn-lt"/>
                <a:cs typeface="+mn-cs"/>
              </a:rPr>
              <a:t>organellum</a:t>
            </a:r>
            <a:endParaRPr lang="hu-HU" sz="1600" dirty="0">
              <a:latin typeface="+mn-lt"/>
              <a:cs typeface="+mn-cs"/>
            </a:endParaRP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hu-HU" sz="1600" dirty="0">
              <a:latin typeface="+mn-lt"/>
              <a:cs typeface="+mn-cs"/>
            </a:endParaRP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hu-HU" sz="1600" dirty="0">
                <a:latin typeface="+mn-lt"/>
                <a:cs typeface="+mn-cs"/>
              </a:rPr>
              <a:t>Elektron transzportlánc működéshez szükséges környezet biztosítása nagyon eltér a </a:t>
            </a:r>
            <a:r>
              <a:rPr lang="hu-HU" sz="1600" dirty="0" err="1">
                <a:latin typeface="+mn-lt"/>
                <a:cs typeface="+mn-cs"/>
              </a:rPr>
              <a:t>citoszoltól</a:t>
            </a:r>
            <a:endParaRPr lang="hu-HU" sz="1600" dirty="0">
              <a:latin typeface="+mn-lt"/>
              <a:cs typeface="+mn-cs"/>
            </a:endParaRP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hu-HU" sz="1600" dirty="0">
              <a:latin typeface="+mn-lt"/>
              <a:cs typeface="+mn-cs"/>
            </a:endParaRP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hu-HU" sz="1600" dirty="0">
                <a:latin typeface="+mn-lt"/>
                <a:cs typeface="+mn-cs"/>
              </a:rPr>
              <a:t>Szigorúan szabályozott, zárható csatornákon, </a:t>
            </a:r>
            <a:r>
              <a:rPr lang="hu-HU" sz="1600" dirty="0" err="1">
                <a:latin typeface="+mn-lt"/>
                <a:cs typeface="+mn-cs"/>
              </a:rPr>
              <a:t>transzlokátorokon</a:t>
            </a:r>
            <a:r>
              <a:rPr lang="hu-HU" sz="1600" dirty="0">
                <a:latin typeface="+mn-lt"/>
                <a:cs typeface="+mn-cs"/>
              </a:rPr>
              <a:t> keresztüli fehérjeimport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hu-HU" sz="1600" dirty="0">
              <a:latin typeface="+mn-lt"/>
              <a:cs typeface="+mn-cs"/>
            </a:endParaRP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hu-HU" sz="1600" dirty="0">
                <a:latin typeface="+mn-lt"/>
                <a:cs typeface="+mn-cs"/>
              </a:rPr>
              <a:t>Saját genomja és transzlációs rendszere van DE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600" dirty="0">
              <a:latin typeface="+mn-lt"/>
              <a:cs typeface="+mn-cs"/>
            </a:endParaRP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hu-HU" sz="1600" dirty="0">
                <a:latin typeface="+mn-lt"/>
                <a:cs typeface="+mn-cs"/>
              </a:rPr>
              <a:t>sejtmag felé irányult géntranszfer miatt -&gt; emberben már csak 13 gént kódol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4" descr="figure 12-22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3350" y="2832100"/>
            <a:ext cx="3681413" cy="388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850" y="152400"/>
            <a:ext cx="8569325" cy="684213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sz="2400" dirty="0"/>
              <a:t>MLS = </a:t>
            </a:r>
            <a:r>
              <a:rPr lang="hu-HU" sz="2400" dirty="0" err="1"/>
              <a:t>Mitochondrial</a:t>
            </a:r>
            <a:r>
              <a:rPr lang="hu-HU" sz="2400" dirty="0"/>
              <a:t> </a:t>
            </a:r>
            <a:r>
              <a:rPr lang="hu-HU" sz="2400" dirty="0" err="1"/>
              <a:t>Localization</a:t>
            </a:r>
            <a:r>
              <a:rPr lang="hu-HU" sz="2400" dirty="0"/>
              <a:t> </a:t>
            </a:r>
            <a:r>
              <a:rPr lang="hu-HU" sz="2400" dirty="0" err="1"/>
              <a:t>signal</a:t>
            </a:r>
            <a:endParaRPr lang="hu-HU" sz="2400" dirty="0"/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5227638" y="1006475"/>
            <a:ext cx="3665537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100" i="1"/>
              <a:t>Molecular Biology of the Cell</a:t>
            </a:r>
            <a:r>
              <a:rPr lang="en-US" sz="1100"/>
              <a:t> (© Garland Science 2008)</a:t>
            </a:r>
          </a:p>
        </p:txBody>
      </p:sp>
      <p:sp>
        <p:nvSpPr>
          <p:cNvPr id="5" name="Téglalap 4"/>
          <p:cNvSpPr/>
          <p:nvPr/>
        </p:nvSpPr>
        <p:spPr>
          <a:xfrm>
            <a:off x="107950" y="1098550"/>
            <a:ext cx="4787900" cy="53546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hu-HU" dirty="0">
                <a:latin typeface="+mn-lt"/>
                <a:cs typeface="+mn-cs"/>
              </a:rPr>
              <a:t>Import ATP-igényes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hu-HU" dirty="0">
              <a:latin typeface="+mn-lt"/>
              <a:cs typeface="+mn-cs"/>
            </a:endParaRP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hu-HU" dirty="0">
                <a:latin typeface="+mn-lt"/>
                <a:cs typeface="+mn-cs"/>
              </a:rPr>
              <a:t>N-terminális közelében található </a:t>
            </a:r>
            <a:r>
              <a:rPr lang="hu-HU" b="1" dirty="0">
                <a:solidFill>
                  <a:schemeClr val="tx2"/>
                </a:solidFill>
                <a:latin typeface="+mn-lt"/>
                <a:cs typeface="+mn-cs"/>
              </a:rPr>
              <a:t>20-50</a:t>
            </a:r>
            <a:r>
              <a:rPr lang="hu-HU" dirty="0">
                <a:latin typeface="+mn-lt"/>
                <a:cs typeface="+mn-cs"/>
              </a:rPr>
              <a:t> aminosavnyi </a:t>
            </a:r>
            <a:r>
              <a:rPr lang="hu-HU" dirty="0" err="1">
                <a:latin typeface="+mn-lt"/>
                <a:cs typeface="+mn-cs"/>
              </a:rPr>
              <a:t>amfipatikus</a:t>
            </a:r>
            <a:r>
              <a:rPr lang="hu-HU" dirty="0">
                <a:latin typeface="+mn-lt"/>
                <a:cs typeface="+mn-cs"/>
              </a:rPr>
              <a:t> – egyik oldalán pozitív töltésű, a másikon hidrofób - </a:t>
            </a:r>
            <a:r>
              <a:rPr lang="el-GR" dirty="0">
                <a:latin typeface="+mn-lt"/>
                <a:cs typeface="+mn-cs"/>
              </a:rPr>
              <a:t>α-</a:t>
            </a:r>
            <a:r>
              <a:rPr lang="hu-HU" dirty="0" err="1">
                <a:latin typeface="+mn-lt"/>
                <a:cs typeface="+mn-cs"/>
              </a:rPr>
              <a:t>hélix</a:t>
            </a:r>
            <a:r>
              <a:rPr lang="hu-HU" dirty="0">
                <a:latin typeface="+mn-lt"/>
                <a:cs typeface="+mn-cs"/>
              </a:rPr>
              <a:t> jelenlététől 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hu-HU" dirty="0">
              <a:latin typeface="+mn-lt"/>
              <a:cs typeface="+mn-cs"/>
            </a:endParaRP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hu-HU" dirty="0">
                <a:latin typeface="+mn-lt"/>
                <a:cs typeface="+mn-cs"/>
              </a:rPr>
              <a:t>Az </a:t>
            </a:r>
            <a:r>
              <a:rPr lang="hu-HU" b="1" dirty="0" err="1">
                <a:solidFill>
                  <a:schemeClr val="tx2"/>
                </a:solidFill>
                <a:latin typeface="+mn-lt"/>
                <a:cs typeface="+mn-cs"/>
              </a:rPr>
              <a:t>amfipatikus</a:t>
            </a:r>
            <a:r>
              <a:rPr lang="hu-HU" b="1" dirty="0">
                <a:solidFill>
                  <a:schemeClr val="tx2"/>
                </a:solidFill>
                <a:latin typeface="+mn-lt"/>
                <a:cs typeface="+mn-cs"/>
              </a:rPr>
              <a:t> karakter </a:t>
            </a:r>
            <a:r>
              <a:rPr lang="hu-HU" dirty="0">
                <a:latin typeface="+mn-lt"/>
                <a:cs typeface="+mn-cs"/>
              </a:rPr>
              <a:t>fontos a jelben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hu-HU" dirty="0">
              <a:latin typeface="+mn-lt"/>
              <a:cs typeface="+mn-cs"/>
            </a:endParaRP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hu-HU" dirty="0">
                <a:latin typeface="+mn-lt"/>
                <a:cs typeface="+mn-cs"/>
              </a:rPr>
              <a:t>Fontos! hogy a magi importtal ellentétben a fehérjék </a:t>
            </a:r>
            <a:r>
              <a:rPr lang="hu-HU" b="1" dirty="0">
                <a:latin typeface="+mn-lt"/>
                <a:cs typeface="+mn-cs"/>
              </a:rPr>
              <a:t>letekerten </a:t>
            </a:r>
            <a:r>
              <a:rPr lang="hu-HU" dirty="0">
                <a:latin typeface="+mn-lt"/>
                <a:cs typeface="+mn-cs"/>
              </a:rPr>
              <a:t>haladnak át a </a:t>
            </a:r>
            <a:r>
              <a:rPr lang="hu-HU" dirty="0" err="1">
                <a:latin typeface="+mn-lt"/>
                <a:cs typeface="+mn-cs"/>
              </a:rPr>
              <a:t>transzlokátor</a:t>
            </a:r>
            <a:r>
              <a:rPr lang="hu-HU" dirty="0">
                <a:latin typeface="+mn-lt"/>
                <a:cs typeface="+mn-cs"/>
              </a:rPr>
              <a:t> csatornákon: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hu-HU" b="1" dirty="0"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dirty="0" err="1">
                <a:latin typeface="+mn-lt"/>
                <a:cs typeface="+mn-cs"/>
              </a:rPr>
              <a:t>Citoszolban</a:t>
            </a:r>
            <a:r>
              <a:rPr lang="hu-HU" b="1" dirty="0">
                <a:latin typeface="+mn-lt"/>
                <a:cs typeface="+mn-cs"/>
              </a:rPr>
              <a:t>: </a:t>
            </a:r>
            <a:r>
              <a:rPr lang="hu-HU" b="1" dirty="0">
                <a:solidFill>
                  <a:schemeClr val="tx2"/>
                </a:solidFill>
                <a:latin typeface="+mn-lt"/>
                <a:cs typeface="+mn-cs"/>
              </a:rPr>
              <a:t>Hsp70</a:t>
            </a:r>
            <a:r>
              <a:rPr lang="hu-HU" dirty="0">
                <a:latin typeface="+mn-lt"/>
                <a:cs typeface="+mn-cs"/>
              </a:rPr>
              <a:t> felismeri </a:t>
            </a:r>
            <a:r>
              <a:rPr lang="hu-HU" dirty="0" err="1">
                <a:latin typeface="+mn-lt"/>
                <a:cs typeface="+mn-cs"/>
              </a:rPr>
              <a:t>N-term</a:t>
            </a:r>
            <a:r>
              <a:rPr lang="hu-HU" dirty="0">
                <a:latin typeface="+mn-lt"/>
                <a:cs typeface="+mn-cs"/>
              </a:rPr>
              <a:t> szekvenciát, és </a:t>
            </a:r>
            <a:r>
              <a:rPr lang="hu-HU" b="1" dirty="0">
                <a:solidFill>
                  <a:schemeClr val="tx2"/>
                </a:solidFill>
                <a:latin typeface="+mn-lt"/>
                <a:cs typeface="+mn-cs"/>
              </a:rPr>
              <a:t>letekerve tartja </a:t>
            </a:r>
            <a:r>
              <a:rPr lang="hu-HU" dirty="0">
                <a:latin typeface="+mn-lt"/>
                <a:cs typeface="+mn-cs"/>
              </a:rPr>
              <a:t>a fehérjét a transzportig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hu-HU" dirty="0"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dirty="0" err="1">
                <a:latin typeface="+mn-lt"/>
                <a:cs typeface="+mn-cs"/>
              </a:rPr>
              <a:t>Mitokondriumban</a:t>
            </a:r>
            <a:r>
              <a:rPr lang="hu-HU" b="1" dirty="0">
                <a:latin typeface="+mn-lt"/>
                <a:cs typeface="+mn-cs"/>
              </a:rPr>
              <a:t>: </a:t>
            </a:r>
            <a:r>
              <a:rPr lang="hu-HU" dirty="0">
                <a:latin typeface="+mn-lt"/>
                <a:cs typeface="+mn-cs"/>
              </a:rPr>
              <a:t>a megfelelő térben újra fel kell tekerni a fehérjéket!</a:t>
            </a:r>
            <a:endParaRPr lang="hu-HU" b="1" dirty="0">
              <a:latin typeface="+mn-lt"/>
              <a:cs typeface="+mn-cs"/>
            </a:endParaRPr>
          </a:p>
        </p:txBody>
      </p:sp>
      <p:pic>
        <p:nvPicPr>
          <p:cNvPr id="40965" name="Picture 4" descr="figure 12-22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65725" y="1412875"/>
            <a:ext cx="3727450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6" name="Szövegdoboz 5"/>
          <p:cNvSpPr txBox="1">
            <a:spLocks noChangeArrowheads="1"/>
          </p:cNvSpPr>
          <p:nvPr/>
        </p:nvSpPr>
        <p:spPr bwMode="auto">
          <a:xfrm>
            <a:off x="6588125" y="2832100"/>
            <a:ext cx="20875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b="1"/>
              <a:t>Oldalláncok:</a:t>
            </a:r>
          </a:p>
          <a:p>
            <a:pPr algn="ctr"/>
            <a:r>
              <a:rPr lang="hu-HU" b="1">
                <a:solidFill>
                  <a:srgbClr val="C00000"/>
                </a:solidFill>
              </a:rPr>
              <a:t>Pozitív töltésű</a:t>
            </a:r>
          </a:p>
          <a:p>
            <a:pPr algn="ctr"/>
            <a:r>
              <a:rPr lang="hu-HU" b="1">
                <a:solidFill>
                  <a:srgbClr val="FFC000"/>
                </a:solidFill>
              </a:rPr>
              <a:t>Apoláris</a:t>
            </a:r>
          </a:p>
          <a:p>
            <a:pPr algn="ctr"/>
            <a:r>
              <a:rPr lang="hu-HU" b="1">
                <a:solidFill>
                  <a:srgbClr val="00B0F0"/>
                </a:solidFill>
              </a:rPr>
              <a:t>Poláris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850" y="152400"/>
            <a:ext cx="8569325" cy="684213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sz="2400" dirty="0"/>
              <a:t>Fehérje </a:t>
            </a:r>
            <a:r>
              <a:rPr lang="hu-HU" sz="2400" dirty="0" err="1"/>
              <a:t>transzlokátor</a:t>
            </a:r>
            <a:r>
              <a:rPr lang="hu-HU" sz="2400" dirty="0"/>
              <a:t> komplexek</a:t>
            </a:r>
          </a:p>
        </p:txBody>
      </p:sp>
      <p:sp>
        <p:nvSpPr>
          <p:cNvPr id="41986" name="Szövegdoboz 2"/>
          <p:cNvSpPr txBox="1">
            <a:spLocks noChangeArrowheads="1"/>
          </p:cNvSpPr>
          <p:nvPr/>
        </p:nvSpPr>
        <p:spPr bwMode="auto">
          <a:xfrm>
            <a:off x="-36513" y="6156325"/>
            <a:ext cx="4392613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600"/>
              <a:t>TOM = Translocase of the Outer Membrane</a:t>
            </a:r>
          </a:p>
          <a:p>
            <a:r>
              <a:rPr lang="hu-HU" sz="1600"/>
              <a:t>TIM = Translocase of the Inner Membrane</a:t>
            </a:r>
          </a:p>
        </p:txBody>
      </p:sp>
      <p:sp>
        <p:nvSpPr>
          <p:cNvPr id="41987" name="Szövegdoboz 12"/>
          <p:cNvSpPr txBox="1">
            <a:spLocks noChangeArrowheads="1"/>
          </p:cNvSpPr>
          <p:nvPr/>
        </p:nvSpPr>
        <p:spPr bwMode="auto">
          <a:xfrm>
            <a:off x="4211638" y="6175375"/>
            <a:ext cx="50403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600"/>
              <a:t>SAM = </a:t>
            </a:r>
            <a:r>
              <a:rPr lang="el-GR" sz="1600"/>
              <a:t>β</a:t>
            </a:r>
            <a:r>
              <a:rPr lang="hu-HU" sz="1600"/>
              <a:t>-hordó fehérjék külső membránba juttatása OXA = fehérjék belső membránba juttatása</a:t>
            </a:r>
          </a:p>
        </p:txBody>
      </p:sp>
      <p:grpSp>
        <p:nvGrpSpPr>
          <p:cNvPr id="41988" name="Csoportba foglalás 34"/>
          <p:cNvGrpSpPr>
            <a:grpSpLocks/>
          </p:cNvGrpSpPr>
          <p:nvPr/>
        </p:nvGrpSpPr>
        <p:grpSpPr bwMode="auto">
          <a:xfrm>
            <a:off x="763588" y="908050"/>
            <a:ext cx="7264400" cy="5184775"/>
            <a:chOff x="762951" y="908720"/>
            <a:chExt cx="7265433" cy="5184576"/>
          </a:xfrm>
        </p:grpSpPr>
        <p:grpSp>
          <p:nvGrpSpPr>
            <p:cNvPr id="41990" name="Csoportba foglalás 31"/>
            <p:cNvGrpSpPr>
              <a:grpSpLocks/>
            </p:cNvGrpSpPr>
            <p:nvPr/>
          </p:nvGrpSpPr>
          <p:grpSpPr bwMode="auto">
            <a:xfrm>
              <a:off x="762951" y="908720"/>
              <a:ext cx="7265433" cy="5184576"/>
              <a:chOff x="762951" y="908720"/>
              <a:chExt cx="7265433" cy="5184576"/>
            </a:xfrm>
          </p:grpSpPr>
          <p:pic>
            <p:nvPicPr>
              <p:cNvPr id="41992" name="Picture 4" descr="figure 12-23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762951" y="908720"/>
                <a:ext cx="7265433" cy="5184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Szabadkézi sokszög 13"/>
              <p:cNvSpPr/>
              <p:nvPr/>
            </p:nvSpPr>
            <p:spPr>
              <a:xfrm>
                <a:off x="4452826" y="3251780"/>
                <a:ext cx="1160627" cy="2266863"/>
              </a:xfrm>
              <a:custGeom>
                <a:avLst/>
                <a:gdLst>
                  <a:gd name="connsiteX0" fmla="*/ 17910 w 1161260"/>
                  <a:gd name="connsiteY0" fmla="*/ 0 h 2267343"/>
                  <a:gd name="connsiteX1" fmla="*/ 17910 w 1161260"/>
                  <a:gd name="connsiteY1" fmla="*/ 802640 h 2267343"/>
                  <a:gd name="connsiteX2" fmla="*/ 17910 w 1161260"/>
                  <a:gd name="connsiteY2" fmla="*/ 802640 h 2267343"/>
                  <a:gd name="connsiteX3" fmla="*/ 17910 w 1161260"/>
                  <a:gd name="connsiteY3" fmla="*/ 1270000 h 2267343"/>
                  <a:gd name="connsiteX4" fmla="*/ 28070 w 1161260"/>
                  <a:gd name="connsiteY4" fmla="*/ 1981200 h 2267343"/>
                  <a:gd name="connsiteX5" fmla="*/ 363350 w 1161260"/>
                  <a:gd name="connsiteY5" fmla="*/ 2265680 h 2267343"/>
                  <a:gd name="connsiteX6" fmla="*/ 1044070 w 1161260"/>
                  <a:gd name="connsiteY6" fmla="*/ 2072640 h 2267343"/>
                  <a:gd name="connsiteX7" fmla="*/ 1155830 w 1161260"/>
                  <a:gd name="connsiteY7" fmla="*/ 1564640 h 2267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61260" h="2267343">
                    <a:moveTo>
                      <a:pt x="17910" y="0"/>
                    </a:moveTo>
                    <a:lnTo>
                      <a:pt x="17910" y="802640"/>
                    </a:lnTo>
                    <a:lnTo>
                      <a:pt x="17910" y="802640"/>
                    </a:lnTo>
                    <a:cubicBezTo>
                      <a:pt x="17910" y="880533"/>
                      <a:pt x="16217" y="1073573"/>
                      <a:pt x="17910" y="1270000"/>
                    </a:cubicBezTo>
                    <a:cubicBezTo>
                      <a:pt x="19603" y="1466427"/>
                      <a:pt x="-29503" y="1815253"/>
                      <a:pt x="28070" y="1981200"/>
                    </a:cubicBezTo>
                    <a:cubicBezTo>
                      <a:pt x="85643" y="2147147"/>
                      <a:pt x="194017" y="2250440"/>
                      <a:pt x="363350" y="2265680"/>
                    </a:cubicBezTo>
                    <a:cubicBezTo>
                      <a:pt x="532683" y="2280920"/>
                      <a:pt x="911990" y="2189480"/>
                      <a:pt x="1044070" y="2072640"/>
                    </a:cubicBezTo>
                    <a:cubicBezTo>
                      <a:pt x="1176150" y="1955800"/>
                      <a:pt x="1165990" y="1760220"/>
                      <a:pt x="1155830" y="1564640"/>
                    </a:cubicBezTo>
                  </a:path>
                </a:pathLst>
              </a:cu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/>
              </a:p>
            </p:txBody>
          </p:sp>
          <p:sp>
            <p:nvSpPr>
              <p:cNvPr id="15" name="Szabadkézi sokszög 14"/>
              <p:cNvSpPr/>
              <p:nvPr/>
            </p:nvSpPr>
            <p:spPr>
              <a:xfrm>
                <a:off x="2747608" y="3291467"/>
                <a:ext cx="1713156" cy="2458943"/>
              </a:xfrm>
              <a:custGeom>
                <a:avLst/>
                <a:gdLst>
                  <a:gd name="connsiteX0" fmla="*/ 1712865 w 1712865"/>
                  <a:gd name="connsiteY0" fmla="*/ 0 h 2458720"/>
                  <a:gd name="connsiteX1" fmla="*/ 483505 w 1712865"/>
                  <a:gd name="connsiteY1" fmla="*/ 477520 h 2458720"/>
                  <a:gd name="connsiteX2" fmla="*/ 97425 w 1712865"/>
                  <a:gd name="connsiteY2" fmla="*/ 802640 h 2458720"/>
                  <a:gd name="connsiteX3" fmla="*/ 16145 w 1712865"/>
                  <a:gd name="connsiteY3" fmla="*/ 1757680 h 2458720"/>
                  <a:gd name="connsiteX4" fmla="*/ 351425 w 1712865"/>
                  <a:gd name="connsiteY4" fmla="*/ 2123440 h 2458720"/>
                  <a:gd name="connsiteX5" fmla="*/ 849265 w 1712865"/>
                  <a:gd name="connsiteY5" fmla="*/ 2458720 h 24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12865" h="2458720">
                    <a:moveTo>
                      <a:pt x="1712865" y="0"/>
                    </a:moveTo>
                    <a:cubicBezTo>
                      <a:pt x="1232805" y="171873"/>
                      <a:pt x="752745" y="343747"/>
                      <a:pt x="483505" y="477520"/>
                    </a:cubicBezTo>
                    <a:cubicBezTo>
                      <a:pt x="214265" y="611293"/>
                      <a:pt x="175318" y="589280"/>
                      <a:pt x="97425" y="802640"/>
                    </a:cubicBezTo>
                    <a:cubicBezTo>
                      <a:pt x="19532" y="1016000"/>
                      <a:pt x="-26188" y="1537547"/>
                      <a:pt x="16145" y="1757680"/>
                    </a:cubicBezTo>
                    <a:cubicBezTo>
                      <a:pt x="58478" y="1977813"/>
                      <a:pt x="212572" y="2006600"/>
                      <a:pt x="351425" y="2123440"/>
                    </a:cubicBezTo>
                    <a:cubicBezTo>
                      <a:pt x="490278" y="2240280"/>
                      <a:pt x="669771" y="2349500"/>
                      <a:pt x="849265" y="2458720"/>
                    </a:cubicBezTo>
                  </a:path>
                </a:pathLst>
              </a:cu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/>
              </a:p>
            </p:txBody>
          </p:sp>
          <p:sp>
            <p:nvSpPr>
              <p:cNvPr id="16" name="Szabadkézi sokszög 15"/>
              <p:cNvSpPr/>
              <p:nvPr/>
            </p:nvSpPr>
            <p:spPr>
              <a:xfrm>
                <a:off x="2906381" y="4836044"/>
                <a:ext cx="774810" cy="501631"/>
              </a:xfrm>
              <a:custGeom>
                <a:avLst/>
                <a:gdLst>
                  <a:gd name="connsiteX0" fmla="*/ 0 w 775411"/>
                  <a:gd name="connsiteY0" fmla="*/ 436880 h 501908"/>
                  <a:gd name="connsiteX1" fmla="*/ 335280 w 775411"/>
                  <a:gd name="connsiteY1" fmla="*/ 497840 h 501908"/>
                  <a:gd name="connsiteX2" fmla="*/ 711200 w 775411"/>
                  <a:gd name="connsiteY2" fmla="*/ 335280 h 501908"/>
                  <a:gd name="connsiteX3" fmla="*/ 772160 w 775411"/>
                  <a:gd name="connsiteY3" fmla="*/ 0 h 501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75411" h="501908">
                    <a:moveTo>
                      <a:pt x="0" y="436880"/>
                    </a:moveTo>
                    <a:cubicBezTo>
                      <a:pt x="108373" y="475826"/>
                      <a:pt x="216747" y="514773"/>
                      <a:pt x="335280" y="497840"/>
                    </a:cubicBezTo>
                    <a:cubicBezTo>
                      <a:pt x="453813" y="480907"/>
                      <a:pt x="638387" y="418253"/>
                      <a:pt x="711200" y="335280"/>
                    </a:cubicBezTo>
                    <a:cubicBezTo>
                      <a:pt x="784013" y="252307"/>
                      <a:pt x="778086" y="126153"/>
                      <a:pt x="772160" y="0"/>
                    </a:cubicBezTo>
                  </a:path>
                </a:pathLst>
              </a:cu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/>
              </a:p>
            </p:txBody>
          </p:sp>
          <p:sp>
            <p:nvSpPr>
              <p:cNvPr id="20" name="Szabadkézi sokszög 19"/>
              <p:cNvSpPr/>
              <p:nvPr/>
            </p:nvSpPr>
            <p:spPr>
              <a:xfrm>
                <a:off x="4479816" y="2781898"/>
                <a:ext cx="2703897" cy="930239"/>
              </a:xfrm>
              <a:custGeom>
                <a:avLst/>
                <a:gdLst>
                  <a:gd name="connsiteX0" fmla="*/ 0 w 2702560"/>
                  <a:gd name="connsiteY0" fmla="*/ 499760 h 930390"/>
                  <a:gd name="connsiteX1" fmla="*/ 508000 w 2702560"/>
                  <a:gd name="connsiteY1" fmla="*/ 824880 h 930390"/>
                  <a:gd name="connsiteX2" fmla="*/ 1402080 w 2702560"/>
                  <a:gd name="connsiteY2" fmla="*/ 926480 h 930390"/>
                  <a:gd name="connsiteX3" fmla="*/ 1899920 w 2702560"/>
                  <a:gd name="connsiteY3" fmla="*/ 865520 h 930390"/>
                  <a:gd name="connsiteX4" fmla="*/ 1991360 w 2702560"/>
                  <a:gd name="connsiteY4" fmla="*/ 479440 h 930390"/>
                  <a:gd name="connsiteX5" fmla="*/ 1981200 w 2702560"/>
                  <a:gd name="connsiteY5" fmla="*/ 93360 h 930390"/>
                  <a:gd name="connsiteX6" fmla="*/ 2326640 w 2702560"/>
                  <a:gd name="connsiteY6" fmla="*/ 12080 h 930390"/>
                  <a:gd name="connsiteX7" fmla="*/ 2702560 w 2702560"/>
                  <a:gd name="connsiteY7" fmla="*/ 1920 h 930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02560" h="930390">
                    <a:moveTo>
                      <a:pt x="0" y="499760"/>
                    </a:moveTo>
                    <a:cubicBezTo>
                      <a:pt x="137160" y="626760"/>
                      <a:pt x="274320" y="753760"/>
                      <a:pt x="508000" y="824880"/>
                    </a:cubicBezTo>
                    <a:cubicBezTo>
                      <a:pt x="741680" y="896000"/>
                      <a:pt x="1170093" y="919707"/>
                      <a:pt x="1402080" y="926480"/>
                    </a:cubicBezTo>
                    <a:cubicBezTo>
                      <a:pt x="1634067" y="933253"/>
                      <a:pt x="1801707" y="940027"/>
                      <a:pt x="1899920" y="865520"/>
                    </a:cubicBezTo>
                    <a:cubicBezTo>
                      <a:pt x="1998133" y="791013"/>
                      <a:pt x="1977813" y="608133"/>
                      <a:pt x="1991360" y="479440"/>
                    </a:cubicBezTo>
                    <a:cubicBezTo>
                      <a:pt x="2004907" y="350747"/>
                      <a:pt x="1925320" y="171253"/>
                      <a:pt x="1981200" y="93360"/>
                    </a:cubicBezTo>
                    <a:cubicBezTo>
                      <a:pt x="2037080" y="15467"/>
                      <a:pt x="2206413" y="27320"/>
                      <a:pt x="2326640" y="12080"/>
                    </a:cubicBezTo>
                    <a:cubicBezTo>
                      <a:pt x="2446867" y="-3160"/>
                      <a:pt x="2574713" y="-620"/>
                      <a:pt x="2702560" y="1920"/>
                    </a:cubicBezTo>
                  </a:path>
                </a:pathLst>
              </a:cu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/>
              </a:p>
            </p:txBody>
          </p:sp>
          <p:sp>
            <p:nvSpPr>
              <p:cNvPr id="22" name="Szabadkézi sokszög 21"/>
              <p:cNvSpPr/>
              <p:nvPr/>
            </p:nvSpPr>
            <p:spPr>
              <a:xfrm>
                <a:off x="5842085" y="4466171"/>
                <a:ext cx="1605191" cy="1050885"/>
              </a:xfrm>
              <a:custGeom>
                <a:avLst/>
                <a:gdLst>
                  <a:gd name="connsiteX0" fmla="*/ 0 w 1605280"/>
                  <a:gd name="connsiteY0" fmla="*/ 1050984 h 1050984"/>
                  <a:gd name="connsiteX1" fmla="*/ 416560 w 1605280"/>
                  <a:gd name="connsiteY1" fmla="*/ 868104 h 1050984"/>
                  <a:gd name="connsiteX2" fmla="*/ 650240 w 1605280"/>
                  <a:gd name="connsiteY2" fmla="*/ 624264 h 1050984"/>
                  <a:gd name="connsiteX3" fmla="*/ 701040 w 1605280"/>
                  <a:gd name="connsiteY3" fmla="*/ 167064 h 1050984"/>
                  <a:gd name="connsiteX4" fmla="*/ 1076960 w 1605280"/>
                  <a:gd name="connsiteY4" fmla="*/ 14664 h 1050984"/>
                  <a:gd name="connsiteX5" fmla="*/ 1605280 w 1605280"/>
                  <a:gd name="connsiteY5" fmla="*/ 14664 h 1050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5280" h="1050984">
                    <a:moveTo>
                      <a:pt x="0" y="1050984"/>
                    </a:moveTo>
                    <a:cubicBezTo>
                      <a:pt x="154093" y="995104"/>
                      <a:pt x="308187" y="939224"/>
                      <a:pt x="416560" y="868104"/>
                    </a:cubicBezTo>
                    <a:cubicBezTo>
                      <a:pt x="524933" y="796984"/>
                      <a:pt x="602827" y="741104"/>
                      <a:pt x="650240" y="624264"/>
                    </a:cubicBezTo>
                    <a:cubicBezTo>
                      <a:pt x="697653" y="507424"/>
                      <a:pt x="629920" y="268664"/>
                      <a:pt x="701040" y="167064"/>
                    </a:cubicBezTo>
                    <a:cubicBezTo>
                      <a:pt x="772160" y="65464"/>
                      <a:pt x="926253" y="40064"/>
                      <a:pt x="1076960" y="14664"/>
                    </a:cubicBezTo>
                    <a:cubicBezTo>
                      <a:pt x="1227667" y="-10736"/>
                      <a:pt x="1416473" y="1964"/>
                      <a:pt x="1605280" y="14664"/>
                    </a:cubicBezTo>
                  </a:path>
                </a:pathLst>
              </a:cu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/>
              </a:p>
            </p:txBody>
          </p:sp>
          <p:cxnSp>
            <p:nvCxnSpPr>
              <p:cNvPr id="24" name="Egyenes összekötő nyíllal 23"/>
              <p:cNvCxnSpPr/>
              <p:nvPr/>
            </p:nvCxnSpPr>
            <p:spPr>
              <a:xfrm flipV="1">
                <a:off x="7020178" y="2777136"/>
                <a:ext cx="196878" cy="1587"/>
              </a:xfrm>
              <a:prstGeom prst="straightConnector1">
                <a:avLst/>
              </a:prstGeom>
              <a:ln w="28575">
                <a:solidFill>
                  <a:schemeClr val="tx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Egyenes összekötő nyíllal 24"/>
              <p:cNvCxnSpPr/>
              <p:nvPr/>
            </p:nvCxnSpPr>
            <p:spPr>
              <a:xfrm flipV="1">
                <a:off x="7369477" y="4475696"/>
                <a:ext cx="196878" cy="1587"/>
              </a:xfrm>
              <a:prstGeom prst="straightConnector1">
                <a:avLst/>
              </a:prstGeom>
              <a:ln w="28575">
                <a:solidFill>
                  <a:schemeClr val="tx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Egyenes összekötő nyíllal 25"/>
              <p:cNvCxnSpPr/>
              <p:nvPr/>
            </p:nvCxnSpPr>
            <p:spPr>
              <a:xfrm flipV="1">
                <a:off x="3678015" y="4663014"/>
                <a:ext cx="0" cy="206367"/>
              </a:xfrm>
              <a:prstGeom prst="straightConnector1">
                <a:avLst/>
              </a:prstGeom>
              <a:ln w="28575">
                <a:solidFill>
                  <a:schemeClr val="tx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Egyenes összekötő nyíllal 27"/>
              <p:cNvCxnSpPr/>
              <p:nvPr/>
            </p:nvCxnSpPr>
            <p:spPr>
              <a:xfrm flipV="1">
                <a:off x="5610277" y="4663014"/>
                <a:ext cx="0" cy="206367"/>
              </a:xfrm>
              <a:prstGeom prst="straightConnector1">
                <a:avLst/>
              </a:prstGeom>
              <a:ln w="28575">
                <a:solidFill>
                  <a:schemeClr val="tx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églalap 30"/>
              <p:cNvSpPr/>
              <p:nvPr/>
            </p:nvSpPr>
            <p:spPr>
              <a:xfrm>
                <a:off x="5799217" y="3572443"/>
                <a:ext cx="131781" cy="2889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/>
              </a:p>
            </p:txBody>
          </p:sp>
          <p:cxnSp>
            <p:nvCxnSpPr>
              <p:cNvPr id="29" name="Egyenes összekötő nyíllal 28"/>
              <p:cNvCxnSpPr/>
              <p:nvPr/>
            </p:nvCxnSpPr>
            <p:spPr>
              <a:xfrm flipV="1">
                <a:off x="5629330" y="3699438"/>
                <a:ext cx="196878" cy="1588"/>
              </a:xfrm>
              <a:prstGeom prst="straightConnector1">
                <a:avLst/>
              </a:prstGeom>
              <a:ln w="28575">
                <a:solidFill>
                  <a:schemeClr val="tx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3" name="Egyenes összekötő nyíllal 32"/>
            <p:cNvCxnSpPr/>
            <p:nvPr/>
          </p:nvCxnSpPr>
          <p:spPr>
            <a:xfrm>
              <a:off x="3558936" y="5728185"/>
              <a:ext cx="165123" cy="126995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989" name="Text Box 3"/>
          <p:cNvSpPr txBox="1">
            <a:spLocks noChangeArrowheads="1"/>
          </p:cNvSpPr>
          <p:nvPr/>
        </p:nvSpPr>
        <p:spPr bwMode="auto">
          <a:xfrm>
            <a:off x="107950" y="1052513"/>
            <a:ext cx="3665538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100" i="1"/>
              <a:t>Molecular Biology of the Cell</a:t>
            </a:r>
            <a:r>
              <a:rPr lang="en-US" sz="1100"/>
              <a:t> (© Garland Science 2008)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6391876" y="1490794"/>
            <a:ext cx="25314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>
                <a:solidFill>
                  <a:schemeClr val="tx2"/>
                </a:solidFill>
              </a:rPr>
              <a:t>Néha két membránon</a:t>
            </a:r>
          </a:p>
          <a:p>
            <a:r>
              <a:rPr lang="hu-HU" b="1" dirty="0">
                <a:solidFill>
                  <a:schemeClr val="tx2"/>
                </a:solidFill>
              </a:rPr>
              <a:t>kell átjutni!</a:t>
            </a:r>
            <a:endParaRPr lang="en-US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850" y="152400"/>
            <a:ext cx="8569325" cy="684213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sz="2400" dirty="0" err="1"/>
              <a:t>Mitokondriális</a:t>
            </a:r>
            <a:r>
              <a:rPr lang="hu-HU" sz="2400" dirty="0"/>
              <a:t> </a:t>
            </a:r>
            <a:r>
              <a:rPr lang="hu-HU" sz="2400" dirty="0" err="1"/>
              <a:t>fehérjetranszlokáció</a:t>
            </a:r>
            <a:endParaRPr lang="hu-HU" sz="2400" dirty="0"/>
          </a:p>
        </p:txBody>
      </p:sp>
      <p:sp>
        <p:nvSpPr>
          <p:cNvPr id="44034" name="Szövegdoboz 2"/>
          <p:cNvSpPr txBox="1">
            <a:spLocks noChangeArrowheads="1"/>
          </p:cNvSpPr>
          <p:nvPr/>
        </p:nvSpPr>
        <p:spPr bwMode="auto">
          <a:xfrm>
            <a:off x="50800" y="5229225"/>
            <a:ext cx="8897938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hu-HU" sz="1600"/>
              <a:t>Az mátrix-jelet a külső membránban elhelyezkedő receptorkomplex (</a:t>
            </a:r>
            <a:r>
              <a:rPr lang="hu-HU" sz="1600" b="1">
                <a:solidFill>
                  <a:srgbClr val="0070C0"/>
                </a:solidFill>
              </a:rPr>
              <a:t>TOM20/22</a:t>
            </a:r>
            <a:r>
              <a:rPr lang="hu-HU" sz="1600"/>
              <a:t>) érzékeli, és a „megfogott” fehérjét átjuttatja a szomszédos </a:t>
            </a:r>
            <a:r>
              <a:rPr lang="hu-HU" sz="1600" b="1">
                <a:solidFill>
                  <a:srgbClr val="FFC000"/>
                </a:solidFill>
              </a:rPr>
              <a:t>TOM40</a:t>
            </a:r>
            <a:r>
              <a:rPr lang="hu-HU" sz="1600"/>
              <a:t> transzlokátorhoz, amely a külső membránt átívelő csatorna-komplex. A mátrixfehérjék a </a:t>
            </a:r>
            <a:r>
              <a:rPr lang="hu-HU" sz="1600" b="1">
                <a:solidFill>
                  <a:srgbClr val="FFC000"/>
                </a:solidFill>
              </a:rPr>
              <a:t>TOM40</a:t>
            </a:r>
            <a:r>
              <a:rPr lang="hu-HU" sz="1600"/>
              <a:t>-en áthaladva rögtön a belső membránban elhelyezkedő </a:t>
            </a:r>
            <a:r>
              <a:rPr lang="hu-HU" sz="1600" b="1">
                <a:solidFill>
                  <a:srgbClr val="FF6600"/>
                </a:solidFill>
              </a:rPr>
              <a:t>TIM23</a:t>
            </a:r>
            <a:r>
              <a:rPr lang="hu-HU" sz="1600"/>
              <a:t> transzlokátorba jutnak. Ezután a szignál és a TIM és TOM komplexek között lezajló, egymást követő interakciók eredményeképpen a mátrixfehérje becsúszik a kinyíló </a:t>
            </a:r>
            <a:r>
              <a:rPr lang="hu-HU" sz="1600" b="1">
                <a:solidFill>
                  <a:srgbClr val="FF6600"/>
                </a:solidFill>
              </a:rPr>
              <a:t>TIM23</a:t>
            </a:r>
            <a:r>
              <a:rPr lang="hu-HU" sz="1600"/>
              <a:t> transzlokátorba, és megkezdi útját a mátrixba. </a:t>
            </a:r>
          </a:p>
        </p:txBody>
      </p:sp>
      <p:pic>
        <p:nvPicPr>
          <p:cNvPr id="44035" name="Picture 4" descr="figure 12-2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3213" y="981075"/>
            <a:ext cx="8535987" cy="422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6" name="Text Box 3"/>
          <p:cNvSpPr txBox="1">
            <a:spLocks noChangeArrowheads="1"/>
          </p:cNvSpPr>
          <p:nvPr/>
        </p:nvSpPr>
        <p:spPr bwMode="auto">
          <a:xfrm>
            <a:off x="50800" y="4581525"/>
            <a:ext cx="366553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100" i="1"/>
              <a:t>Molecular Biology of the Cell</a:t>
            </a:r>
            <a:r>
              <a:rPr lang="en-US" sz="1100"/>
              <a:t> (© Garland Science 2008)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7236296" y="4626664"/>
            <a:ext cx="1415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>
                <a:solidFill>
                  <a:schemeClr val="tx2"/>
                </a:solidFill>
              </a:rPr>
              <a:t>Mitől lesz</a:t>
            </a:r>
          </a:p>
          <a:p>
            <a:r>
              <a:rPr lang="hu-HU" b="1" dirty="0">
                <a:solidFill>
                  <a:schemeClr val="tx2"/>
                </a:solidFill>
              </a:rPr>
              <a:t>egyirányú?</a:t>
            </a:r>
            <a:endParaRPr lang="en-US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850" y="152400"/>
            <a:ext cx="8569325" cy="684213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sz="2400" dirty="0" err="1"/>
              <a:t>Kompartmentalizáció</a:t>
            </a:r>
            <a:r>
              <a:rPr lang="hu-HU" sz="2400" dirty="0"/>
              <a:t> előnyei</a:t>
            </a:r>
          </a:p>
        </p:txBody>
      </p:sp>
      <p:pic>
        <p:nvPicPr>
          <p:cNvPr id="16386" name="Picture 2" descr="figure 12-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98650" y="908050"/>
            <a:ext cx="5481638" cy="384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0" y="4602163"/>
            <a:ext cx="7519988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 i="1"/>
              <a:t>Molecular Biology of the Cell</a:t>
            </a:r>
            <a:r>
              <a:rPr lang="en-US" sz="1100"/>
              <a:t> (© Garland Science 2008)</a:t>
            </a:r>
          </a:p>
        </p:txBody>
      </p:sp>
      <p:sp>
        <p:nvSpPr>
          <p:cNvPr id="16388" name="Szövegdoboz 5"/>
          <p:cNvSpPr txBox="1">
            <a:spLocks noChangeArrowheads="1"/>
          </p:cNvSpPr>
          <p:nvPr/>
        </p:nvSpPr>
        <p:spPr bwMode="auto">
          <a:xfrm>
            <a:off x="107950" y="4854575"/>
            <a:ext cx="8856663" cy="203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• </a:t>
            </a:r>
            <a:r>
              <a:rPr lang="hu-HU"/>
              <a:t>Egyidejűleg eltérő környezet biztosítása az eltérő folyamatoknak</a:t>
            </a:r>
          </a:p>
          <a:p>
            <a:endParaRPr lang="en-US"/>
          </a:p>
          <a:p>
            <a:r>
              <a:rPr lang="en-US"/>
              <a:t>• </a:t>
            </a:r>
            <a:r>
              <a:rPr lang="hu-HU"/>
              <a:t>Felszínek radikális növekedésével sokkal hatékonyabbak membránkötött biokémiai folyamatok (pl. oxidatív foszforiláció)</a:t>
            </a:r>
          </a:p>
          <a:p>
            <a:endParaRPr lang="en-US"/>
          </a:p>
          <a:p>
            <a:r>
              <a:rPr lang="en-US"/>
              <a:t>• </a:t>
            </a:r>
            <a:r>
              <a:rPr lang="hu-HU"/>
              <a:t>Specializáció elvének megteremtése </a:t>
            </a:r>
            <a:r>
              <a:rPr lang="en-US"/>
              <a:t>– </a:t>
            </a:r>
            <a:r>
              <a:rPr lang="hu-HU"/>
              <a:t>a specifikus feladat ellátásáért felelős kompartmentum felszaporítása</a:t>
            </a:r>
            <a:r>
              <a:rPr lang="en-US"/>
              <a:t>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850" y="152400"/>
            <a:ext cx="8569325" cy="684213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sz="2400" dirty="0"/>
              <a:t>Mi hajtja a </a:t>
            </a:r>
            <a:r>
              <a:rPr lang="hu-HU" sz="2400" dirty="0" err="1"/>
              <a:t>fehérjetranszlokációt</a:t>
            </a:r>
            <a:r>
              <a:rPr lang="hu-HU" sz="2400" dirty="0"/>
              <a:t>?!</a:t>
            </a:r>
          </a:p>
        </p:txBody>
      </p:sp>
      <p:sp>
        <p:nvSpPr>
          <p:cNvPr id="46082" name="Text Box 3"/>
          <p:cNvSpPr txBox="1">
            <a:spLocks noChangeArrowheads="1"/>
          </p:cNvSpPr>
          <p:nvPr/>
        </p:nvSpPr>
        <p:spPr bwMode="auto">
          <a:xfrm>
            <a:off x="5232400" y="115888"/>
            <a:ext cx="3665538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100" i="1"/>
              <a:t>Molecular Biology of the Cell</a:t>
            </a:r>
            <a:r>
              <a:rPr lang="en-US" sz="1100"/>
              <a:t> (© Garland Science 2008)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50800" y="3748088"/>
            <a:ext cx="8897938" cy="30464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dirty="0">
                <a:latin typeface="+mn-lt"/>
                <a:cs typeface="+mn-cs"/>
              </a:rPr>
              <a:t>Mint minden </a:t>
            </a:r>
            <a:r>
              <a:rPr lang="hu-HU" sz="1600" dirty="0" err="1">
                <a:latin typeface="+mn-lt"/>
                <a:cs typeface="+mn-cs"/>
              </a:rPr>
              <a:t>direkcionális</a:t>
            </a:r>
            <a:r>
              <a:rPr lang="hu-HU" sz="1600" dirty="0">
                <a:latin typeface="+mn-lt"/>
                <a:cs typeface="+mn-cs"/>
              </a:rPr>
              <a:t> transzport ez is </a:t>
            </a:r>
            <a:r>
              <a:rPr lang="hu-HU" sz="1600" b="1" dirty="0">
                <a:latin typeface="+mn-lt"/>
                <a:cs typeface="+mn-cs"/>
              </a:rPr>
              <a:t>energiaigényes, </a:t>
            </a:r>
            <a:r>
              <a:rPr lang="hu-HU" sz="1600" dirty="0">
                <a:latin typeface="+mn-lt"/>
                <a:cs typeface="+mn-cs"/>
              </a:rPr>
              <a:t>amit ebben az esetbe ATP fedez. </a:t>
            </a:r>
            <a:r>
              <a:rPr lang="hu-HU" sz="1600" b="1" dirty="0">
                <a:latin typeface="+mn-lt"/>
                <a:cs typeface="+mn-cs"/>
              </a:rPr>
              <a:t>ATP</a:t>
            </a:r>
            <a:r>
              <a:rPr lang="hu-HU" sz="1600" dirty="0">
                <a:latin typeface="+mn-lt"/>
                <a:cs typeface="+mn-cs"/>
              </a:rPr>
              <a:t>-t használ fel a citoplazmában (1) és a </a:t>
            </a:r>
            <a:r>
              <a:rPr lang="hu-HU" sz="1600" dirty="0" err="1">
                <a:latin typeface="+mn-lt"/>
                <a:cs typeface="+mn-cs"/>
              </a:rPr>
              <a:t>mitokondriális</a:t>
            </a:r>
            <a:r>
              <a:rPr lang="hu-HU" sz="1600" dirty="0">
                <a:latin typeface="+mn-lt"/>
                <a:cs typeface="+mn-cs"/>
              </a:rPr>
              <a:t> mátrixban (3). Továbbá a transzporthoz szükség van a belső membrán </a:t>
            </a:r>
            <a:r>
              <a:rPr lang="hu-HU" sz="1600" b="1" dirty="0">
                <a:latin typeface="+mn-lt"/>
                <a:cs typeface="+mn-cs"/>
              </a:rPr>
              <a:t>membránpotenciáljára</a:t>
            </a:r>
            <a:r>
              <a:rPr lang="hu-HU" sz="1600" dirty="0">
                <a:latin typeface="+mn-lt"/>
                <a:cs typeface="+mn-cs"/>
              </a:rPr>
              <a:t> is (2).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600" dirty="0">
              <a:latin typeface="+mn-lt"/>
              <a:cs typeface="+mn-cs"/>
            </a:endParaRP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Tx/>
              <a:buAutoNum type="arabicParenBoth"/>
              <a:defRPr/>
            </a:pPr>
            <a:r>
              <a:rPr lang="hu-HU" sz="1600" dirty="0">
                <a:latin typeface="+mn-lt"/>
                <a:cs typeface="+mn-cs"/>
              </a:rPr>
              <a:t>A Hsp70 dajkafehérjék kötődése és leválása a TOM komplexnél ATP igényes.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Tx/>
              <a:buAutoNum type="arabicParenBoth"/>
              <a:defRPr/>
            </a:pPr>
            <a:endParaRPr lang="hu-HU" sz="1600" dirty="0">
              <a:latin typeface="+mn-lt"/>
              <a:cs typeface="+mn-cs"/>
            </a:endParaRP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Tx/>
              <a:buAutoNum type="arabicParenBoth"/>
              <a:defRPr/>
            </a:pPr>
            <a:r>
              <a:rPr lang="hu-HU" sz="1600" dirty="0">
                <a:latin typeface="+mn-lt"/>
                <a:cs typeface="+mn-cs"/>
              </a:rPr>
              <a:t>A TIM komplexen való átjutást az elektrokémiai H</a:t>
            </a:r>
            <a:r>
              <a:rPr lang="hu-HU" sz="1600" baseline="30000" dirty="0">
                <a:latin typeface="+mn-lt"/>
                <a:cs typeface="+mn-cs"/>
              </a:rPr>
              <a:t>+</a:t>
            </a:r>
            <a:r>
              <a:rPr lang="hu-HU" sz="1600" dirty="0">
                <a:latin typeface="+mn-lt"/>
                <a:cs typeface="+mn-cs"/>
              </a:rPr>
              <a:t> gradiens hajtja, aminek a segítségével a + töltésű szignál „áthúzódik” a </a:t>
            </a:r>
            <a:r>
              <a:rPr lang="hu-HU" sz="1600" dirty="0" err="1">
                <a:latin typeface="+mn-lt"/>
                <a:cs typeface="+mn-cs"/>
              </a:rPr>
              <a:t>mitokondriális</a:t>
            </a:r>
            <a:r>
              <a:rPr lang="hu-HU" sz="1600" dirty="0">
                <a:latin typeface="+mn-lt"/>
                <a:cs typeface="+mn-cs"/>
              </a:rPr>
              <a:t> mátrixba.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Tx/>
              <a:buAutoNum type="arabicParenBoth"/>
              <a:defRPr/>
            </a:pPr>
            <a:endParaRPr lang="hu-HU" sz="1600" dirty="0">
              <a:latin typeface="+mn-lt"/>
              <a:cs typeface="+mn-cs"/>
            </a:endParaRP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Tx/>
              <a:buAutoNum type="arabicParenBoth"/>
              <a:defRPr/>
            </a:pPr>
            <a:r>
              <a:rPr lang="hu-HU" sz="1600" dirty="0">
                <a:latin typeface="+mn-lt"/>
                <a:cs typeface="+mn-cs"/>
              </a:rPr>
              <a:t>A </a:t>
            </a:r>
            <a:r>
              <a:rPr lang="hu-HU" sz="1600" dirty="0" err="1">
                <a:latin typeface="+mn-lt"/>
                <a:cs typeface="+mn-cs"/>
              </a:rPr>
              <a:t>mitokondriális</a:t>
            </a:r>
            <a:r>
              <a:rPr lang="hu-HU" sz="1600" dirty="0">
                <a:latin typeface="+mn-lt"/>
                <a:cs typeface="+mn-cs"/>
              </a:rPr>
              <a:t> Hsp70 egy komplex része, ami egyfajta motorként áthúzza a fehérjét a TIM csatornáján. A letekert </a:t>
            </a:r>
            <a:r>
              <a:rPr lang="hu-HU" sz="1600" dirty="0" err="1">
                <a:latin typeface="+mn-lt"/>
                <a:cs typeface="+mn-cs"/>
              </a:rPr>
              <a:t>peptidlánc</a:t>
            </a:r>
            <a:r>
              <a:rPr lang="hu-HU" sz="1600" dirty="0">
                <a:latin typeface="+mn-lt"/>
                <a:cs typeface="+mn-cs"/>
              </a:rPr>
              <a:t> elengedése itt is ATP igényes, mint a </a:t>
            </a:r>
            <a:r>
              <a:rPr lang="hu-HU" sz="1600" dirty="0" err="1">
                <a:latin typeface="+mn-lt"/>
                <a:cs typeface="+mn-cs"/>
              </a:rPr>
              <a:t>citoszolikus</a:t>
            </a:r>
            <a:r>
              <a:rPr lang="hu-HU" sz="1600" dirty="0">
                <a:latin typeface="+mn-lt"/>
                <a:cs typeface="+mn-cs"/>
              </a:rPr>
              <a:t> oldalon. A szignál általában levágódik egy </a:t>
            </a:r>
            <a:r>
              <a:rPr lang="hu-HU" sz="1600" dirty="0" err="1">
                <a:latin typeface="+mn-lt"/>
                <a:cs typeface="+mn-cs"/>
              </a:rPr>
              <a:t>peptidáz</a:t>
            </a:r>
            <a:r>
              <a:rPr lang="hu-HU" sz="1600" dirty="0">
                <a:latin typeface="+mn-lt"/>
                <a:cs typeface="+mn-cs"/>
              </a:rPr>
              <a:t> (MPP) által.</a:t>
            </a:r>
          </a:p>
        </p:txBody>
      </p:sp>
      <p:pic>
        <p:nvPicPr>
          <p:cNvPr id="46084" name="Picture 4" descr="figure 12-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03300"/>
            <a:ext cx="9005888" cy="271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850" y="152400"/>
            <a:ext cx="8569325" cy="684213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sz="2400" dirty="0"/>
              <a:t>Transzport az </a:t>
            </a:r>
            <a:r>
              <a:rPr lang="hu-HU" sz="2400" dirty="0" err="1"/>
              <a:t>endoplazmás</a:t>
            </a:r>
            <a:r>
              <a:rPr lang="hu-HU" sz="2400" dirty="0"/>
              <a:t> </a:t>
            </a:r>
            <a:r>
              <a:rPr lang="hu-HU" sz="2400" dirty="0" err="1"/>
              <a:t>retikulumba</a:t>
            </a:r>
            <a:endParaRPr lang="hu-HU" sz="2400" dirty="0"/>
          </a:p>
        </p:txBody>
      </p:sp>
      <p:pic>
        <p:nvPicPr>
          <p:cNvPr id="48130" name="Picture 2" descr="unnumbered figure pg 68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981075"/>
            <a:ext cx="2927350" cy="527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Téglalap 4"/>
          <p:cNvSpPr>
            <a:spLocks noChangeArrowheads="1"/>
          </p:cNvSpPr>
          <p:nvPr/>
        </p:nvSpPr>
        <p:spPr bwMode="auto">
          <a:xfrm rot="-5400000">
            <a:off x="3533776" y="4987925"/>
            <a:ext cx="296545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100"/>
              <a:t>http://www.proteinatlas.org/images_dictionary/endoplasmic_reticulum__1__3901__1_blue_green.jpg</a:t>
            </a:r>
          </a:p>
        </p:txBody>
      </p:sp>
      <p:pic>
        <p:nvPicPr>
          <p:cNvPr id="48132" name="Picture 2" descr="C:\Users\Gergely\Desktop\Cell_ER_labele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79988" y="836613"/>
            <a:ext cx="3846512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3" name="Téglalap 2"/>
          <p:cNvSpPr>
            <a:spLocks noChangeArrowheads="1"/>
          </p:cNvSpPr>
          <p:nvPr/>
        </p:nvSpPr>
        <p:spPr bwMode="auto">
          <a:xfrm>
            <a:off x="5580063" y="3427413"/>
            <a:ext cx="3024187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100"/>
              <a:t>http://cronodon.com/files/Cell_ER_labeled.jpg</a:t>
            </a:r>
          </a:p>
        </p:txBody>
      </p:sp>
      <p:pic>
        <p:nvPicPr>
          <p:cNvPr id="48134" name="Picture 3" descr="C:\Users\Gergely\Desktop\endoplasmic_reticulum__1__3901__1_blue_gree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4163" y="3789363"/>
            <a:ext cx="2965450" cy="296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5" name="Text Box 3"/>
          <p:cNvSpPr txBox="1">
            <a:spLocks noChangeArrowheads="1"/>
          </p:cNvSpPr>
          <p:nvPr/>
        </p:nvSpPr>
        <p:spPr bwMode="auto">
          <a:xfrm>
            <a:off x="250825" y="6475413"/>
            <a:ext cx="3665538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100" i="1"/>
              <a:t>Molecular Biology of the Cell</a:t>
            </a:r>
            <a:r>
              <a:rPr lang="en-US" sz="1100"/>
              <a:t> (© Garland Science 2008)</a:t>
            </a:r>
          </a:p>
        </p:txBody>
      </p:sp>
      <p:sp>
        <p:nvSpPr>
          <p:cNvPr id="48136" name="Szövegdoboz 6"/>
          <p:cNvSpPr txBox="1">
            <a:spLocks noChangeArrowheads="1"/>
          </p:cNvSpPr>
          <p:nvPr/>
        </p:nvSpPr>
        <p:spPr bwMode="auto">
          <a:xfrm>
            <a:off x="5316538" y="6475413"/>
            <a:ext cx="175895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sz="1100" b="1">
                <a:solidFill>
                  <a:schemeClr val="bg1"/>
                </a:solidFill>
              </a:rPr>
              <a:t>ER hálózatos felépítése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850" y="152400"/>
            <a:ext cx="8569325" cy="684213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sz="2400" dirty="0" err="1"/>
              <a:t>endoplazmás</a:t>
            </a:r>
            <a:r>
              <a:rPr lang="hu-HU" sz="2400" dirty="0"/>
              <a:t> </a:t>
            </a:r>
            <a:r>
              <a:rPr lang="hu-HU" sz="2400" dirty="0" err="1"/>
              <a:t>retikulum</a:t>
            </a:r>
            <a:r>
              <a:rPr lang="hu-HU" sz="2400" dirty="0"/>
              <a:t> feladata</a:t>
            </a:r>
          </a:p>
        </p:txBody>
      </p:sp>
      <p:pic>
        <p:nvPicPr>
          <p:cNvPr id="49154" name="Picture 2" descr="C:\Users\Gergely\Desktop\Cell_ER_labele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79988" y="836613"/>
            <a:ext cx="3846512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Téglalap 2"/>
          <p:cNvSpPr>
            <a:spLocks noChangeArrowheads="1"/>
          </p:cNvSpPr>
          <p:nvPr/>
        </p:nvSpPr>
        <p:spPr bwMode="auto">
          <a:xfrm>
            <a:off x="5580063" y="3427413"/>
            <a:ext cx="3024187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100"/>
              <a:t>http://cronodon.com/files/Cell_ER_labeled.jpg</a:t>
            </a:r>
          </a:p>
        </p:txBody>
      </p:sp>
      <p:pic>
        <p:nvPicPr>
          <p:cNvPr id="49156" name="Picture 2" descr="figure 12-34b"/>
          <p:cNvPicPr>
            <a:picLocks noChangeAspect="1" noChangeArrowheads="1"/>
          </p:cNvPicPr>
          <p:nvPr/>
        </p:nvPicPr>
        <p:blipFill>
          <a:blip r:embed="rId4"/>
          <a:srcRect b="13126"/>
          <a:stretch>
            <a:fillRect/>
          </a:stretch>
        </p:blipFill>
        <p:spPr bwMode="auto">
          <a:xfrm>
            <a:off x="5059363" y="3716338"/>
            <a:ext cx="3779837" cy="307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7" name="Szövegdoboz 6"/>
          <p:cNvSpPr txBox="1">
            <a:spLocks noChangeArrowheads="1"/>
          </p:cNvSpPr>
          <p:nvPr/>
        </p:nvSpPr>
        <p:spPr bwMode="auto">
          <a:xfrm>
            <a:off x="107950" y="1538288"/>
            <a:ext cx="4751388" cy="477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hu-HU" sz="1600"/>
              <a:t>Citoszol és az ER tere nem ekvivalens, evolúciós szempontból sem: az ER lumene a külső környezet befűződésével alakult ki.</a:t>
            </a:r>
          </a:p>
          <a:p>
            <a:pPr marL="285750" indent="-285750" algn="just">
              <a:buFontTx/>
              <a:buChar char="-"/>
            </a:pPr>
            <a:endParaRPr lang="hu-HU" sz="1600"/>
          </a:p>
          <a:p>
            <a:pPr marL="285750" indent="-285750" algn="just">
              <a:buFontTx/>
              <a:buChar char="-"/>
            </a:pPr>
            <a:r>
              <a:rPr lang="hu-HU" sz="1600" b="1"/>
              <a:t>Ca</a:t>
            </a:r>
            <a:r>
              <a:rPr lang="hu-HU" sz="1600" b="1" baseline="30000"/>
              <a:t>2+</a:t>
            </a:r>
            <a:r>
              <a:rPr lang="hu-HU" sz="1600" b="1"/>
              <a:t> raktár </a:t>
            </a:r>
            <a:r>
              <a:rPr lang="hu-HU" sz="1600"/>
              <a:t>is: végzetes lenne, ha tere citoplazmával szabadon átjárható lenne</a:t>
            </a:r>
          </a:p>
          <a:p>
            <a:pPr marL="285750" indent="-285750" algn="just">
              <a:buFontTx/>
              <a:buChar char="-"/>
            </a:pPr>
            <a:endParaRPr lang="hu-HU" sz="1600"/>
          </a:p>
          <a:p>
            <a:pPr marL="285750" indent="-285750" algn="just">
              <a:buFontTx/>
              <a:buChar char="-"/>
            </a:pPr>
            <a:r>
              <a:rPr lang="hu-HU" sz="1600"/>
              <a:t>Valamennyi szekretált fehérje első állomása transzláció után.</a:t>
            </a:r>
          </a:p>
          <a:p>
            <a:pPr marL="285750" indent="-285750" algn="just">
              <a:buFontTx/>
              <a:buChar char="-"/>
            </a:pPr>
            <a:endParaRPr lang="hu-HU" sz="1600"/>
          </a:p>
          <a:p>
            <a:pPr marL="285750" indent="-285750" algn="just">
              <a:buFontTx/>
              <a:buChar char="-"/>
            </a:pPr>
            <a:r>
              <a:rPr lang="hu-HU" sz="1600"/>
              <a:t>Membránfehérjék zöme is először az ER membránjába épülnek bele, majd kerülnek a plazmamembránba.</a:t>
            </a:r>
          </a:p>
          <a:p>
            <a:pPr marL="285750" indent="-285750" algn="just">
              <a:buFontTx/>
              <a:buChar char="-"/>
            </a:pPr>
            <a:endParaRPr lang="hu-HU" sz="1600"/>
          </a:p>
          <a:p>
            <a:pPr marL="285750" indent="-285750" algn="just">
              <a:buFontTx/>
              <a:buChar char="-"/>
            </a:pPr>
            <a:r>
              <a:rPr lang="hu-HU" sz="1600"/>
              <a:t>Szekretált fehérjék változatos </a:t>
            </a:r>
            <a:r>
              <a:rPr lang="hu-HU" sz="1600" b="1"/>
              <a:t>poszttranszlációs módosításokon</a:t>
            </a:r>
            <a:r>
              <a:rPr lang="hu-HU" sz="1600"/>
              <a:t> (cukor oldallácok) esnek át, illetve fontos </a:t>
            </a:r>
            <a:r>
              <a:rPr lang="hu-HU" sz="1600" b="1"/>
              <a:t>minőségellenőrző</a:t>
            </a:r>
            <a:r>
              <a:rPr lang="hu-HU" sz="1600"/>
              <a:t> (hibásan feltekert fehérjék degradásciója) funkciója is van.</a:t>
            </a:r>
          </a:p>
        </p:txBody>
      </p:sp>
      <p:sp>
        <p:nvSpPr>
          <p:cNvPr id="49158" name="Szövegdoboz 11"/>
          <p:cNvSpPr txBox="1">
            <a:spLocks noChangeArrowheads="1"/>
          </p:cNvSpPr>
          <p:nvPr/>
        </p:nvSpPr>
        <p:spPr bwMode="auto">
          <a:xfrm>
            <a:off x="5073650" y="6475413"/>
            <a:ext cx="21812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sz="1400" b="1">
                <a:solidFill>
                  <a:schemeClr val="bg1"/>
                </a:solidFill>
              </a:rPr>
              <a:t>ER hálózatos felépítése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850" y="152400"/>
            <a:ext cx="8569325" cy="684213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sz="2400" dirty="0" err="1"/>
              <a:t>Kotranszlációs</a:t>
            </a:r>
            <a:r>
              <a:rPr lang="hu-HU" sz="2400" dirty="0"/>
              <a:t> transzlokáció</a:t>
            </a:r>
          </a:p>
        </p:txBody>
      </p:sp>
      <p:pic>
        <p:nvPicPr>
          <p:cNvPr id="51202" name="Picture 4" descr="figure 12-3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0550" y="836613"/>
            <a:ext cx="7869238" cy="460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Szövegdoboz 4"/>
          <p:cNvSpPr txBox="1">
            <a:spLocks noChangeArrowheads="1"/>
          </p:cNvSpPr>
          <p:nvPr/>
        </p:nvSpPr>
        <p:spPr bwMode="auto">
          <a:xfrm>
            <a:off x="107950" y="5661025"/>
            <a:ext cx="88566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hu-HU" b="1" u="sng"/>
              <a:t>Fehérjeimport az ER lumenébe:</a:t>
            </a:r>
            <a:r>
              <a:rPr lang="hu-HU"/>
              <a:t> 70 as. után a többi as. már a ER-hez kapcsolódott riboszómán szintetizálódik (baktériumban, élesztőben van kivétel). A szignál: 10-30 hidrofób aminosav. Levágódik! De a transzláció szabad riboszómán kezdődik minden esetben!</a:t>
            </a:r>
            <a:endParaRPr lang="en-US"/>
          </a:p>
        </p:txBody>
      </p:sp>
      <p:sp>
        <p:nvSpPr>
          <p:cNvPr id="51204" name="Text Box 3"/>
          <p:cNvSpPr txBox="1">
            <a:spLocks noChangeArrowheads="1"/>
          </p:cNvSpPr>
          <p:nvPr/>
        </p:nvSpPr>
        <p:spPr bwMode="auto">
          <a:xfrm>
            <a:off x="5299075" y="5373688"/>
            <a:ext cx="3665538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100" i="1"/>
              <a:t>Molecular Biology of the Cell</a:t>
            </a:r>
            <a:r>
              <a:rPr lang="en-US" sz="1100"/>
              <a:t> (© Garland Science 2008)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850" y="152400"/>
            <a:ext cx="8569325" cy="684213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sz="2400" dirty="0"/>
              <a:t>Fehérjeimport az ER lumenébe - áttekintés</a:t>
            </a:r>
          </a:p>
        </p:txBody>
      </p:sp>
      <p:sp>
        <p:nvSpPr>
          <p:cNvPr id="52226" name="Text Box 3"/>
          <p:cNvSpPr txBox="1">
            <a:spLocks noChangeArrowheads="1"/>
          </p:cNvSpPr>
          <p:nvPr/>
        </p:nvSpPr>
        <p:spPr bwMode="auto">
          <a:xfrm>
            <a:off x="5299075" y="44450"/>
            <a:ext cx="366553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100" i="1"/>
              <a:t>Molecular Biology of the Cell</a:t>
            </a:r>
            <a:r>
              <a:rPr lang="en-US" sz="1100"/>
              <a:t> (© Garland Science 2008)</a:t>
            </a:r>
          </a:p>
        </p:txBody>
      </p:sp>
      <p:pic>
        <p:nvPicPr>
          <p:cNvPr id="52227" name="Picture 4" descr="figure 12-3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746125"/>
            <a:ext cx="7445375" cy="609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850" y="152400"/>
            <a:ext cx="8569325" cy="684213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 err="1"/>
              <a:t>Poszt-transzlációs</a:t>
            </a:r>
            <a:r>
              <a:rPr lang="en-US" sz="2400" dirty="0"/>
              <a:t> </a:t>
            </a:r>
            <a:r>
              <a:rPr lang="en-US" sz="2400" dirty="0" err="1"/>
              <a:t>transzlokáció</a:t>
            </a:r>
            <a:r>
              <a:rPr lang="en-US" sz="2400" dirty="0"/>
              <a:t>:</a:t>
            </a:r>
            <a:br>
              <a:rPr lang="en-US" sz="2400" dirty="0"/>
            </a:br>
            <a:r>
              <a:rPr lang="hu-HU" sz="2400" dirty="0"/>
              <a:t>import az ER lumenébe: </a:t>
            </a:r>
            <a:r>
              <a:rPr lang="hu-HU" sz="2400" dirty="0" err="1"/>
              <a:t>szolubilis</a:t>
            </a:r>
            <a:r>
              <a:rPr lang="hu-HU" sz="2400" dirty="0"/>
              <a:t> fehérjék</a:t>
            </a:r>
          </a:p>
        </p:txBody>
      </p:sp>
      <p:pic>
        <p:nvPicPr>
          <p:cNvPr id="53251" name="Picture 5" descr="figure 12-41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0" y="752475"/>
            <a:ext cx="5895975" cy="609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2" name="Szövegdoboz 2"/>
          <p:cNvSpPr txBox="1">
            <a:spLocks noChangeArrowheads="1"/>
          </p:cNvSpPr>
          <p:nvPr/>
        </p:nvSpPr>
        <p:spPr bwMode="auto">
          <a:xfrm>
            <a:off x="5795963" y="1052513"/>
            <a:ext cx="3168650" cy="575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fr-FR" sz="1600" b="1" dirty="0">
                <a:solidFill>
                  <a:schemeClr val="tx2"/>
                </a:solidFill>
              </a:rPr>
              <a:t>SRP (signal recognition particle) ribonukleoprotein</a:t>
            </a:r>
            <a:endParaRPr lang="hu-HU" sz="1600" b="1" dirty="0">
              <a:solidFill>
                <a:schemeClr val="tx2"/>
              </a:solidFill>
            </a:endParaRPr>
          </a:p>
          <a:p>
            <a:pPr marL="285750" indent="-285750" algn="just">
              <a:buFontTx/>
              <a:buChar char="-"/>
            </a:pPr>
            <a:endParaRPr lang="hu-HU" sz="1600" dirty="0"/>
          </a:p>
          <a:p>
            <a:pPr marL="285750" indent="-285750" algn="just">
              <a:buFontTx/>
              <a:buChar char="-"/>
            </a:pPr>
            <a:r>
              <a:rPr lang="hu-HU" sz="1600" dirty="0"/>
              <a:t>fehérjeszintézis lassú, míg az SRP nem kötődik az ER membránjában található receptorához (nem kell a transzlokációhoz kitekert szerkezetet </a:t>
            </a:r>
            <a:r>
              <a:rPr lang="hu-HU" sz="1600" dirty="0" err="1"/>
              <a:t>chaperonokkal</a:t>
            </a:r>
            <a:r>
              <a:rPr lang="hu-HU" sz="1600" dirty="0"/>
              <a:t> fenntartani)</a:t>
            </a:r>
          </a:p>
          <a:p>
            <a:pPr marL="285750" indent="-285750" algn="just">
              <a:buFontTx/>
              <a:buChar char="-"/>
            </a:pPr>
            <a:endParaRPr lang="hu-HU" sz="1600" dirty="0"/>
          </a:p>
          <a:p>
            <a:pPr marL="285750" indent="-285750" algn="just">
              <a:buFontTx/>
              <a:buChar char="-"/>
            </a:pPr>
            <a:r>
              <a:rPr lang="hu-HU" sz="1600" dirty="0"/>
              <a:t>SRP a szignált; és SPR </a:t>
            </a:r>
            <a:r>
              <a:rPr lang="hu-HU" sz="1600" dirty="0" err="1"/>
              <a:t>rec</a:t>
            </a:r>
            <a:r>
              <a:rPr lang="hu-HU" sz="1600" dirty="0"/>
              <a:t> az </a:t>
            </a:r>
            <a:r>
              <a:rPr lang="hu-HU" sz="1600" dirty="0" err="1"/>
              <a:t>SRP-t</a:t>
            </a:r>
            <a:r>
              <a:rPr lang="hu-HU" sz="1600" dirty="0"/>
              <a:t>, csak GTP hidrolízis hatására engedik el: </a:t>
            </a:r>
            <a:r>
              <a:rPr lang="hu-HU" sz="1600" b="1" dirty="0"/>
              <a:t>energiafedezet</a:t>
            </a:r>
            <a:r>
              <a:rPr lang="fr-FR" sz="1600" b="1" dirty="0"/>
              <a:t> </a:t>
            </a:r>
            <a:endParaRPr lang="hu-HU" sz="1600" b="1" dirty="0"/>
          </a:p>
          <a:p>
            <a:pPr marL="285750" indent="-285750" algn="just">
              <a:buFontTx/>
              <a:buChar char="-"/>
            </a:pPr>
            <a:endParaRPr lang="hu-HU" sz="1600" b="1" dirty="0"/>
          </a:p>
          <a:p>
            <a:pPr marL="285750" indent="-285750" algn="just">
              <a:buFontTx/>
              <a:buChar char="-"/>
            </a:pPr>
            <a:r>
              <a:rPr lang="hu-HU" sz="1600" dirty="0" err="1"/>
              <a:t>ER-kötött</a:t>
            </a:r>
            <a:r>
              <a:rPr lang="hu-HU" sz="1600" dirty="0"/>
              <a:t> fehérjeszintézis is történhet </a:t>
            </a:r>
            <a:r>
              <a:rPr lang="hu-HU" sz="1600" dirty="0" err="1"/>
              <a:t>poliriboszómákon</a:t>
            </a:r>
            <a:endParaRPr lang="hu-HU" sz="1600" dirty="0"/>
          </a:p>
          <a:p>
            <a:pPr marL="285750" indent="-285750" algn="just">
              <a:buFontTx/>
              <a:buChar char="-"/>
            </a:pPr>
            <a:endParaRPr lang="hu-HU" sz="1600" dirty="0"/>
          </a:p>
          <a:p>
            <a:pPr marL="285750" indent="-285750" algn="just">
              <a:buFontTx/>
              <a:buChar char="-"/>
            </a:pPr>
            <a:r>
              <a:rPr lang="hu-HU" sz="1600" dirty="0" err="1"/>
              <a:t>Baktériumokben</a:t>
            </a:r>
            <a:r>
              <a:rPr lang="hu-HU" sz="1600" dirty="0"/>
              <a:t> és élesztőkben ismert ATP hajtott poszt-transzlációs transzlokáció</a:t>
            </a:r>
            <a:endParaRPr lang="hu-HU" sz="1600" b="1" dirty="0"/>
          </a:p>
        </p:txBody>
      </p:sp>
      <p:sp>
        <p:nvSpPr>
          <p:cNvPr id="53253" name="Szövegdoboz 3"/>
          <p:cNvSpPr txBox="1">
            <a:spLocks noChangeArrowheads="1"/>
          </p:cNvSpPr>
          <p:nvPr/>
        </p:nvSpPr>
        <p:spPr bwMode="auto">
          <a:xfrm>
            <a:off x="1547813" y="4149725"/>
            <a:ext cx="47625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100" b="1"/>
              <a:t>SRP</a:t>
            </a:r>
          </a:p>
        </p:txBody>
      </p:sp>
      <p:sp>
        <p:nvSpPr>
          <p:cNvPr id="53254" name="Szövegdoboz 7"/>
          <p:cNvSpPr txBox="1">
            <a:spLocks noChangeArrowheads="1"/>
          </p:cNvSpPr>
          <p:nvPr/>
        </p:nvSpPr>
        <p:spPr bwMode="auto">
          <a:xfrm>
            <a:off x="598488" y="5526088"/>
            <a:ext cx="763587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100" b="1"/>
              <a:t>SRP rec.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4" descr="figure 12-4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13" y="1412875"/>
            <a:ext cx="4500562" cy="303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850" y="152400"/>
            <a:ext cx="8569325" cy="684213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sz="2400" dirty="0"/>
              <a:t>import az ER lumenébe: membrán fehérjék</a:t>
            </a:r>
          </a:p>
        </p:txBody>
      </p:sp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23813" y="908050"/>
            <a:ext cx="3665537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100" i="1"/>
              <a:t>Molecular Biology of the Cell</a:t>
            </a:r>
            <a:r>
              <a:rPr lang="en-US" sz="1100"/>
              <a:t> (© Garland Science 2008)</a:t>
            </a:r>
          </a:p>
        </p:txBody>
      </p:sp>
      <p:sp>
        <p:nvSpPr>
          <p:cNvPr id="54276" name="Szövegdoboz 2"/>
          <p:cNvSpPr txBox="1">
            <a:spLocks noChangeArrowheads="1"/>
          </p:cNvSpPr>
          <p:nvPr/>
        </p:nvSpPr>
        <p:spPr bwMode="auto">
          <a:xfrm>
            <a:off x="107950" y="4581525"/>
            <a:ext cx="878522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just">
              <a:buFont typeface="Arial" charset="0"/>
              <a:buChar char="-"/>
            </a:pPr>
            <a:r>
              <a:rPr lang="hu-HU" sz="1600"/>
              <a:t>STOP-transzfer szekvencia egy hidrofób szekvencia (transzmembrán fehérjedomén), ami leállítja a transzlokációt amikor az a traszlokátor pórushoz ér. Ekkor a fehérje „beúszik a membránba, transzlációja meg befejeződik (pl tirozin kinázok). </a:t>
            </a:r>
          </a:p>
          <a:p>
            <a:pPr marL="285750" indent="-285750" algn="just">
              <a:buFont typeface="Arial" charset="0"/>
              <a:buChar char="-"/>
            </a:pPr>
            <a:endParaRPr lang="hu-HU" sz="1600"/>
          </a:p>
          <a:p>
            <a:pPr marL="285750" indent="-285750" algn="just">
              <a:buFont typeface="Arial" charset="0"/>
              <a:buChar char="-"/>
            </a:pPr>
            <a:r>
              <a:rPr lang="hu-HU" sz="1600"/>
              <a:t>Többszörösen membránon átívelő fehérjék esetén nincs klasszikus levágódó N-terminális szignál. Az első transzmembrán domént (hidrofób belső domén) fogja az SRP felismerni, majd a következő stop-transzfer szignálként fog viselkedni. A többször átérő fehérjékben a start-transzfer és stop-transzfer szignálok kombinációja határozza meg a topológiát.</a:t>
            </a:r>
          </a:p>
          <a:p>
            <a:pPr marL="285750" indent="-285750" algn="just">
              <a:buFontTx/>
              <a:buChar char="-"/>
            </a:pPr>
            <a:endParaRPr lang="hu-HU" sz="1600"/>
          </a:p>
        </p:txBody>
      </p:sp>
      <p:pic>
        <p:nvPicPr>
          <p:cNvPr id="54277" name="Picture 5" descr="figure 12-4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4375" y="1427163"/>
            <a:ext cx="4440238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850" y="152400"/>
            <a:ext cx="8569325" cy="684213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sz="2400" dirty="0" err="1"/>
              <a:t>Vezikuláris</a:t>
            </a:r>
            <a:r>
              <a:rPr lang="hu-HU" sz="2400" dirty="0"/>
              <a:t> transzportfolyamatok</a:t>
            </a:r>
          </a:p>
        </p:txBody>
      </p:sp>
      <p:pic>
        <p:nvPicPr>
          <p:cNvPr id="55298" name="Picture 2" descr="figure 13-03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38" y="1390650"/>
            <a:ext cx="3324225" cy="419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69850" y="908050"/>
            <a:ext cx="366553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100" i="1"/>
              <a:t>Molecular Biology of the Cell</a:t>
            </a:r>
            <a:r>
              <a:rPr lang="en-US" sz="1100"/>
              <a:t> (© Garland Science 2008)</a:t>
            </a:r>
          </a:p>
        </p:txBody>
      </p:sp>
      <p:pic>
        <p:nvPicPr>
          <p:cNvPr id="55300" name="Picture 2" descr="figure 13-03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87738" y="1447800"/>
            <a:ext cx="5505450" cy="380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1" name="Szövegdoboz 7"/>
          <p:cNvSpPr txBox="1">
            <a:spLocks noChangeArrowheads="1"/>
          </p:cNvSpPr>
          <p:nvPr/>
        </p:nvSpPr>
        <p:spPr bwMode="auto">
          <a:xfrm>
            <a:off x="107950" y="5613400"/>
            <a:ext cx="88566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/>
              <a:t>• </a:t>
            </a:r>
            <a:r>
              <a:rPr lang="hu-HU"/>
              <a:t> exocitózis: fehérje szekréció extracelluláris térbe, plazmamembránba</a:t>
            </a:r>
          </a:p>
          <a:p>
            <a:pPr algn="just"/>
            <a:r>
              <a:rPr lang="en-US"/>
              <a:t>•</a:t>
            </a:r>
            <a:r>
              <a:rPr lang="hu-HU"/>
              <a:t> endocitózis: sejt belsejébe vezető, membránbefűződéssel és –leválással járó, vezikulák által közvetített anyagfelvételi utak összességét jelöli  (tápanyag felvétel /fago- és pinocitózis/, immunfolyamatok, jelátviteli folyamatok, membrán-reciklizáció </a:t>
            </a:r>
            <a:endParaRPr lang="en-US"/>
          </a:p>
        </p:txBody>
      </p:sp>
      <p:sp>
        <p:nvSpPr>
          <p:cNvPr id="55302" name="Szövegdoboz 2"/>
          <p:cNvSpPr txBox="1">
            <a:spLocks noChangeArrowheads="1"/>
          </p:cNvSpPr>
          <p:nvPr/>
        </p:nvSpPr>
        <p:spPr bwMode="auto">
          <a:xfrm>
            <a:off x="2814638" y="1116013"/>
            <a:ext cx="63658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>
                <a:solidFill>
                  <a:srgbClr val="00B050"/>
                </a:solidFill>
              </a:rPr>
              <a:t>endolítikus útvonalak</a:t>
            </a:r>
            <a:r>
              <a:rPr lang="hu-HU" b="1"/>
              <a:t>, </a:t>
            </a:r>
            <a:r>
              <a:rPr lang="hu-HU" b="1">
                <a:solidFill>
                  <a:srgbClr val="C00000"/>
                </a:solidFill>
              </a:rPr>
              <a:t>szekréciós útvonalak</a:t>
            </a:r>
            <a:r>
              <a:rPr lang="hu-HU" b="1"/>
              <a:t>, </a:t>
            </a:r>
            <a:r>
              <a:rPr lang="hu-HU" b="1">
                <a:solidFill>
                  <a:srgbClr val="00B0F0"/>
                </a:solidFill>
              </a:rPr>
              <a:t>reciklizáció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 descr="figure 13-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32163" y="1055688"/>
            <a:ext cx="5656262" cy="294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850" y="152400"/>
            <a:ext cx="8569325" cy="684213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sz="2400" dirty="0" err="1"/>
              <a:t>Vezikuláris</a:t>
            </a:r>
            <a:r>
              <a:rPr lang="hu-HU" sz="2400" dirty="0"/>
              <a:t> transzportfolyamatok</a:t>
            </a:r>
          </a:p>
        </p:txBody>
      </p:sp>
      <p:pic>
        <p:nvPicPr>
          <p:cNvPr id="56323" name="Picture 2" descr="figure 13-03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38" y="1341438"/>
            <a:ext cx="3324225" cy="419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4" name="Text Box 3"/>
          <p:cNvSpPr txBox="1">
            <a:spLocks noChangeArrowheads="1"/>
          </p:cNvSpPr>
          <p:nvPr/>
        </p:nvSpPr>
        <p:spPr bwMode="auto">
          <a:xfrm>
            <a:off x="69850" y="908050"/>
            <a:ext cx="366553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100" i="1"/>
              <a:t>Molecular Biology of the Cell</a:t>
            </a:r>
            <a:r>
              <a:rPr lang="en-US" sz="1100"/>
              <a:t> (© Garland Science 2008)</a:t>
            </a:r>
          </a:p>
        </p:txBody>
      </p:sp>
      <p:sp>
        <p:nvSpPr>
          <p:cNvPr id="56325" name="Szövegdoboz 7"/>
          <p:cNvSpPr txBox="1">
            <a:spLocks noChangeArrowheads="1"/>
          </p:cNvSpPr>
          <p:nvPr/>
        </p:nvSpPr>
        <p:spPr bwMode="auto">
          <a:xfrm>
            <a:off x="107950" y="5661025"/>
            <a:ext cx="88566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• </a:t>
            </a:r>
            <a:r>
              <a:rPr lang="hu-HU"/>
              <a:t>Vezikulatranszport irányultságáért, membránfúziók elősegítéséért különleges membránfehérjék és burkoló fehérjék felelősek, amik ezen vezikulákat beborítják.</a:t>
            </a:r>
          </a:p>
          <a:p>
            <a:endParaRPr lang="hu-HU"/>
          </a:p>
          <a:p>
            <a:r>
              <a:rPr lang="en-US"/>
              <a:t>• </a:t>
            </a:r>
            <a:r>
              <a:rPr lang="hu-HU"/>
              <a:t>Ezáltal megkülönböztetünk coat-olt és nem coat-olt vezikula transzportot.</a:t>
            </a:r>
            <a:endParaRPr lang="en-US"/>
          </a:p>
        </p:txBody>
      </p:sp>
      <p:sp>
        <p:nvSpPr>
          <p:cNvPr id="56326" name="Téglalap 2"/>
          <p:cNvSpPr>
            <a:spLocks noChangeArrowheads="1"/>
          </p:cNvSpPr>
          <p:nvPr/>
        </p:nvSpPr>
        <p:spPr bwMode="auto">
          <a:xfrm>
            <a:off x="3332163" y="4040188"/>
            <a:ext cx="563245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1400" b="1">
                <a:solidFill>
                  <a:srgbClr val="000000"/>
                </a:solidFill>
              </a:rPr>
              <a:t>COPI: </a:t>
            </a:r>
            <a:r>
              <a:rPr lang="en-US" sz="1400">
                <a:solidFill>
                  <a:srgbClr val="000000"/>
                </a:solidFill>
              </a:rPr>
              <a:t>Mediates retrieval of proteins from Golgi to ER (retrograde transport)</a:t>
            </a:r>
            <a:endParaRPr lang="hu-HU" sz="1400">
              <a:solidFill>
                <a:srgbClr val="000000"/>
              </a:solidFill>
            </a:endParaRPr>
          </a:p>
          <a:p>
            <a:pPr algn="ctr"/>
            <a:endParaRPr lang="hu-HU" sz="1400">
              <a:solidFill>
                <a:srgbClr val="000000"/>
              </a:solidFill>
            </a:endParaRPr>
          </a:p>
          <a:p>
            <a:pPr algn="ctr"/>
            <a:r>
              <a:rPr lang="hu-HU" sz="1400" b="1">
                <a:solidFill>
                  <a:srgbClr val="000000"/>
                </a:solidFill>
              </a:rPr>
              <a:t>COPII: </a:t>
            </a:r>
            <a:r>
              <a:rPr lang="en-US" sz="1400">
                <a:solidFill>
                  <a:srgbClr val="000000"/>
                </a:solidFill>
              </a:rPr>
              <a:t>Mediates forward movement of vesicles from ER to Golgi</a:t>
            </a:r>
            <a:endParaRPr lang="hu-HU" sz="1400">
              <a:solidFill>
                <a:srgbClr val="000000"/>
              </a:solidFill>
            </a:endParaRPr>
          </a:p>
          <a:p>
            <a:pPr algn="ctr"/>
            <a:endParaRPr lang="hu-HU" sz="1400">
              <a:solidFill>
                <a:srgbClr val="000000"/>
              </a:solidFill>
            </a:endParaRPr>
          </a:p>
          <a:p>
            <a:pPr algn="ctr"/>
            <a:r>
              <a:rPr lang="hu-HU" sz="1400" b="1">
                <a:solidFill>
                  <a:srgbClr val="000000"/>
                </a:solidFill>
              </a:rPr>
              <a:t>Clathrin: </a:t>
            </a:r>
            <a:r>
              <a:rPr lang="en-US" sz="1400">
                <a:solidFill>
                  <a:srgbClr val="000000"/>
                </a:solidFill>
              </a:rPr>
              <a:t>sort cargo at the cell membrane, trans-Golgi network, and endosomal compartments for multiple membrane traffic pathways </a:t>
            </a:r>
            <a:endParaRPr lang="hu-HU" sz="14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850" y="152400"/>
            <a:ext cx="8569325" cy="684213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sz="2400" dirty="0" err="1"/>
              <a:t>Vezikuláris</a:t>
            </a:r>
            <a:r>
              <a:rPr lang="hu-HU" sz="2400" dirty="0"/>
              <a:t> transzportfolyamatok</a:t>
            </a:r>
          </a:p>
        </p:txBody>
      </p:sp>
      <p:pic>
        <p:nvPicPr>
          <p:cNvPr id="57346" name="Picture 2" descr="figure 13-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01688"/>
            <a:ext cx="5872163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24388" y="3281363"/>
            <a:ext cx="4357687" cy="357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8" name="Szövegdoboz 6"/>
          <p:cNvSpPr txBox="1">
            <a:spLocks noChangeArrowheads="1"/>
          </p:cNvSpPr>
          <p:nvPr/>
        </p:nvSpPr>
        <p:spPr bwMode="auto">
          <a:xfrm>
            <a:off x="139700" y="3644900"/>
            <a:ext cx="4427538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/>
              <a:t>• </a:t>
            </a:r>
            <a:r>
              <a:rPr lang="hu-HU"/>
              <a:t>Membránlefűződés és egyesülés mindig specifikus és irányított.</a:t>
            </a:r>
          </a:p>
          <a:p>
            <a:pPr algn="just"/>
            <a:endParaRPr lang="hu-HU"/>
          </a:p>
          <a:p>
            <a:pPr algn="just"/>
            <a:r>
              <a:rPr lang="en-US"/>
              <a:t>• </a:t>
            </a:r>
            <a:r>
              <a:rPr lang="hu-HU"/>
              <a:t>A transzport térbeli lebonyolításáért a membrán foszfatidilinozitolok felelősek.</a:t>
            </a:r>
          </a:p>
          <a:p>
            <a:pPr algn="just"/>
            <a:endParaRPr lang="hu-HU"/>
          </a:p>
          <a:p>
            <a:pPr algn="just"/>
            <a:r>
              <a:rPr lang="en-US"/>
              <a:t>• </a:t>
            </a:r>
            <a:r>
              <a:rPr lang="hu-HU"/>
              <a:t> Vezikula transzport irányításában és lebonyolításában kitüntetett szerepe van a mikrotubuláris rendszernek és az azon mozgó motorfehérjéknek (kinezinek, dineinek).</a:t>
            </a:r>
            <a:endParaRPr lang="en-US"/>
          </a:p>
        </p:txBody>
      </p:sp>
      <p:sp>
        <p:nvSpPr>
          <p:cNvPr id="57349" name="Text Box 3"/>
          <p:cNvSpPr txBox="1">
            <a:spLocks noChangeArrowheads="1"/>
          </p:cNvSpPr>
          <p:nvPr/>
        </p:nvSpPr>
        <p:spPr bwMode="auto">
          <a:xfrm>
            <a:off x="68263" y="3303588"/>
            <a:ext cx="3665537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100" i="1"/>
              <a:t>Molecular Biology of the Cell</a:t>
            </a:r>
            <a:r>
              <a:rPr lang="en-US" sz="1100"/>
              <a:t> (© Garland Science 2008)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850" y="152400"/>
            <a:ext cx="8569325" cy="684213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sz="2400" dirty="0" err="1"/>
              <a:t>Kompartmentalizáció</a:t>
            </a:r>
            <a:r>
              <a:rPr lang="hu-HU" sz="2400" dirty="0"/>
              <a:t> Kihívásai</a:t>
            </a:r>
          </a:p>
        </p:txBody>
      </p:sp>
      <p:sp>
        <p:nvSpPr>
          <p:cNvPr id="17410" name="Szövegdoboz 5"/>
          <p:cNvSpPr txBox="1">
            <a:spLocks noChangeArrowheads="1"/>
          </p:cNvSpPr>
          <p:nvPr/>
        </p:nvSpPr>
        <p:spPr bwMode="auto">
          <a:xfrm>
            <a:off x="107950" y="1030288"/>
            <a:ext cx="8856663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• </a:t>
            </a:r>
            <a:r>
              <a:rPr lang="hu-HU"/>
              <a:t>Valamennyi fehérje a citoplazmában található riboszómákon szintetizálódik</a:t>
            </a:r>
          </a:p>
          <a:p>
            <a:r>
              <a:rPr lang="hu-HU"/>
              <a:t> </a:t>
            </a:r>
          </a:p>
          <a:p>
            <a:r>
              <a:rPr lang="en-US"/>
              <a:t>• </a:t>
            </a:r>
            <a:r>
              <a:rPr lang="hu-HU"/>
              <a:t>Meg kell oldani, hogy mindenki a rendeltetésének megfelelő helyre jusson (organellumok, plazmamembrán, extracelluláris tér, stb.)</a:t>
            </a:r>
          </a:p>
          <a:p>
            <a:endParaRPr lang="hu-HU"/>
          </a:p>
          <a:p>
            <a:r>
              <a:rPr lang="en-US"/>
              <a:t>• </a:t>
            </a:r>
            <a:r>
              <a:rPr lang="hu-HU"/>
              <a:t>Ez a logisztikai feladat természetesen „</a:t>
            </a:r>
            <a:r>
              <a:rPr lang="hu-HU" b="1"/>
              <a:t>infrastruktúra</a:t>
            </a:r>
            <a:r>
              <a:rPr lang="hu-HU"/>
              <a:t>” és </a:t>
            </a:r>
            <a:r>
              <a:rPr lang="hu-HU" b="1"/>
              <a:t>energiaigényes</a:t>
            </a:r>
            <a:r>
              <a:rPr lang="hu-HU"/>
              <a:t>.</a:t>
            </a:r>
          </a:p>
          <a:p>
            <a:endParaRPr lang="hu-HU"/>
          </a:p>
        </p:txBody>
      </p:sp>
      <p:grpSp>
        <p:nvGrpSpPr>
          <p:cNvPr id="17411" name="Csoportba foglalás 15"/>
          <p:cNvGrpSpPr>
            <a:grpSpLocks/>
          </p:cNvGrpSpPr>
          <p:nvPr/>
        </p:nvGrpSpPr>
        <p:grpSpPr bwMode="auto">
          <a:xfrm>
            <a:off x="14288" y="2947988"/>
            <a:ext cx="8959850" cy="3649662"/>
            <a:chOff x="13854" y="1612212"/>
            <a:chExt cx="8959755" cy="3648903"/>
          </a:xfrm>
        </p:grpSpPr>
        <p:grpSp>
          <p:nvGrpSpPr>
            <p:cNvPr id="17413" name="Csoportba foglalás 2"/>
            <p:cNvGrpSpPr>
              <a:grpSpLocks/>
            </p:cNvGrpSpPr>
            <p:nvPr/>
          </p:nvGrpSpPr>
          <p:grpSpPr bwMode="auto">
            <a:xfrm>
              <a:off x="13854" y="1987446"/>
              <a:ext cx="8959755" cy="3273669"/>
              <a:chOff x="-1" y="1844824"/>
              <a:chExt cx="10000311" cy="3653862"/>
            </a:xfrm>
          </p:grpSpPr>
          <p:pic>
            <p:nvPicPr>
              <p:cNvPr id="17417" name="Picture 2" descr="C:\Users\Róna Gergely\Desktop\PastedGraphic-1.jpg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-1" y="1844824"/>
                <a:ext cx="3830689" cy="34601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418" name="Szövegdoboz 7"/>
              <p:cNvSpPr txBox="1">
                <a:spLocks noChangeArrowheads="1"/>
              </p:cNvSpPr>
              <p:nvPr/>
            </p:nvSpPr>
            <p:spPr bwMode="auto">
              <a:xfrm>
                <a:off x="-1" y="4931877"/>
                <a:ext cx="3830689" cy="5668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hu-HU" sz="900">
                    <a:solidFill>
                      <a:schemeClr val="bg1"/>
                    </a:solidFill>
                  </a:rPr>
                  <a:t>https://science.nichd.nih.gov/confluence/download/attachments/36602704/PastedGraphic-1.jpg?version=1&amp;modificationDate=1343333795000</a:t>
                </a:r>
              </a:p>
            </p:txBody>
          </p:sp>
          <p:pic>
            <p:nvPicPr>
              <p:cNvPr id="17419" name="Picture 3" descr="C:\Users\Róna Gergely\Desktop\560_wide.Par.11380.Image.-1.-1.1.gif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3868508" y="1859028"/>
                <a:ext cx="3502732" cy="34459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420" name="Téglalap 9"/>
              <p:cNvSpPr>
                <a:spLocks noChangeArrowheads="1"/>
              </p:cNvSpPr>
              <p:nvPr/>
            </p:nvSpPr>
            <p:spPr bwMode="auto">
              <a:xfrm>
                <a:off x="4791782" y="5050840"/>
                <a:ext cx="1742404" cy="412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hu-HU" sz="900">
                    <a:solidFill>
                      <a:schemeClr val="bg1"/>
                    </a:solidFill>
                  </a:rPr>
                  <a:t>http://www.invitrogen.comm</a:t>
                </a:r>
              </a:p>
            </p:txBody>
          </p:sp>
          <p:pic>
            <p:nvPicPr>
              <p:cNvPr id="17421" name="Picture 2" descr="C:\Users\Róna Gergely\Desktop\C10605-C10592-hDFn-PeroxRFP_GolgiGFP-635-11.jpg"/>
              <p:cNvPicPr>
                <a:picLocks noChangeAspect="1" noChangeArrowheads="1"/>
              </p:cNvPicPr>
              <p:nvPr/>
            </p:nvPicPr>
            <p:blipFill>
              <a:blip r:embed="rId4"/>
              <a:srcRect l="10179" t="57533" r="32709"/>
              <a:stretch>
                <a:fillRect/>
              </a:stretch>
            </p:blipFill>
            <p:spPr bwMode="auto">
              <a:xfrm rot="-5400000">
                <a:off x="6988821" y="2287737"/>
                <a:ext cx="3454401" cy="2568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422" name="Téglalap 11"/>
              <p:cNvSpPr>
                <a:spLocks noChangeArrowheads="1"/>
              </p:cNvSpPr>
              <p:nvPr/>
            </p:nvSpPr>
            <p:spPr bwMode="auto">
              <a:xfrm>
                <a:off x="7431733" y="5085184"/>
                <a:ext cx="2568577" cy="2154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hu-HU" sz="800">
                    <a:solidFill>
                      <a:schemeClr val="bg1"/>
                    </a:solidFill>
                  </a:rPr>
                  <a:t>http://products.invitrogen.com/ivgn/product/C10592</a:t>
                </a:r>
              </a:p>
            </p:txBody>
          </p:sp>
        </p:grpSp>
        <p:sp>
          <p:nvSpPr>
            <p:cNvPr id="17414" name="Szövegdoboz 12"/>
            <p:cNvSpPr txBox="1">
              <a:spLocks noChangeArrowheads="1"/>
            </p:cNvSpPr>
            <p:nvPr/>
          </p:nvSpPr>
          <p:spPr bwMode="auto">
            <a:xfrm>
              <a:off x="13854" y="1612212"/>
              <a:ext cx="343209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hu-HU">
                  <a:solidFill>
                    <a:srgbClr val="7030A0"/>
                  </a:solidFill>
                </a:rPr>
                <a:t>F-aktin</a:t>
              </a:r>
              <a:r>
                <a:rPr lang="hu-HU"/>
                <a:t>, </a:t>
              </a:r>
              <a:r>
                <a:rPr lang="hu-HU">
                  <a:solidFill>
                    <a:srgbClr val="00B0F0"/>
                  </a:solidFill>
                </a:rPr>
                <a:t>sejtmag</a:t>
              </a:r>
              <a:r>
                <a:rPr lang="hu-HU"/>
                <a:t>, </a:t>
              </a:r>
              <a:r>
                <a:rPr lang="hu-HU">
                  <a:solidFill>
                    <a:srgbClr val="FFC000"/>
                  </a:solidFill>
                </a:rPr>
                <a:t>mitokondrium</a:t>
              </a:r>
            </a:p>
          </p:txBody>
        </p:sp>
        <p:sp>
          <p:nvSpPr>
            <p:cNvPr id="17415" name="Szövegdoboz 13"/>
            <p:cNvSpPr txBox="1">
              <a:spLocks noChangeArrowheads="1"/>
            </p:cNvSpPr>
            <p:nvPr/>
          </p:nvSpPr>
          <p:spPr bwMode="auto">
            <a:xfrm>
              <a:off x="3445951" y="1618114"/>
              <a:ext cx="317214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hu-HU">
                  <a:solidFill>
                    <a:srgbClr val="00B050"/>
                  </a:solidFill>
                </a:rPr>
                <a:t>Golgi</a:t>
              </a:r>
              <a:r>
                <a:rPr lang="hu-HU"/>
                <a:t>, </a:t>
              </a:r>
              <a:r>
                <a:rPr lang="hu-HU">
                  <a:solidFill>
                    <a:srgbClr val="0070C0"/>
                  </a:solidFill>
                </a:rPr>
                <a:t>sejtmag</a:t>
              </a:r>
              <a:r>
                <a:rPr lang="hu-HU"/>
                <a:t>, </a:t>
              </a:r>
              <a:r>
                <a:rPr lang="hu-HU">
                  <a:solidFill>
                    <a:srgbClr val="C00000"/>
                  </a:solidFill>
                </a:rPr>
                <a:t>mitokondrium</a:t>
              </a:r>
            </a:p>
          </p:txBody>
        </p:sp>
        <p:sp>
          <p:nvSpPr>
            <p:cNvPr id="17416" name="Szövegdoboz 14"/>
            <p:cNvSpPr txBox="1">
              <a:spLocks noChangeArrowheads="1"/>
            </p:cNvSpPr>
            <p:nvPr/>
          </p:nvSpPr>
          <p:spPr bwMode="auto">
            <a:xfrm>
              <a:off x="6618099" y="1630840"/>
              <a:ext cx="235551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hu-HU">
                  <a:solidFill>
                    <a:srgbClr val="00B050"/>
                  </a:solidFill>
                </a:rPr>
                <a:t>Golgi</a:t>
              </a:r>
              <a:r>
                <a:rPr lang="hu-HU"/>
                <a:t>, </a:t>
              </a:r>
              <a:r>
                <a:rPr lang="hu-HU">
                  <a:solidFill>
                    <a:srgbClr val="C00000"/>
                  </a:solidFill>
                </a:rPr>
                <a:t>peroxiszóma</a:t>
              </a:r>
            </a:p>
          </p:txBody>
        </p:sp>
      </p:grpSp>
      <p:sp>
        <p:nvSpPr>
          <p:cNvPr id="17412" name="Szövegdoboz 3"/>
          <p:cNvSpPr txBox="1">
            <a:spLocks noChangeArrowheads="1"/>
          </p:cNvSpPr>
          <p:nvPr/>
        </p:nvSpPr>
        <p:spPr bwMode="auto">
          <a:xfrm>
            <a:off x="-108520" y="6492875"/>
            <a:ext cx="90016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hu-HU" dirty="0"/>
              <a:t>Humán </a:t>
            </a:r>
            <a:r>
              <a:rPr lang="hu-HU" dirty="0" err="1"/>
              <a:t>epitéliális</a:t>
            </a:r>
            <a:r>
              <a:rPr lang="hu-HU" dirty="0"/>
              <a:t> sejtek, különböző </a:t>
            </a:r>
            <a:r>
              <a:rPr lang="hu-HU" b="1" dirty="0" err="1">
                <a:solidFill>
                  <a:srgbClr val="C00000"/>
                </a:solidFill>
              </a:rPr>
              <a:t>organellum</a:t>
            </a:r>
            <a:r>
              <a:rPr lang="hu-HU" b="1" dirty="0">
                <a:solidFill>
                  <a:srgbClr val="C00000"/>
                </a:solidFill>
              </a:rPr>
              <a:t> markerrel </a:t>
            </a:r>
            <a:r>
              <a:rPr lang="hu-HU" dirty="0"/>
              <a:t>jelölve </a:t>
            </a:r>
            <a:r>
              <a:rPr lang="hu-HU" b="1" dirty="0">
                <a:solidFill>
                  <a:srgbClr val="C00000"/>
                </a:solidFill>
              </a:rPr>
              <a:t>Mi lehet marker?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850" y="152400"/>
            <a:ext cx="8569325" cy="684213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sz="2400" dirty="0"/>
              <a:t>Használható irodalom</a:t>
            </a:r>
          </a:p>
        </p:txBody>
      </p:sp>
      <p:pic>
        <p:nvPicPr>
          <p:cNvPr id="58370" name="Kép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498600"/>
            <a:ext cx="207010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Kép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9975" y="1498600"/>
            <a:ext cx="2160588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Kép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97400" y="1498600"/>
            <a:ext cx="2135188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3" name="Kép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08788" y="1489075"/>
            <a:ext cx="2011362" cy="280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églalap 7"/>
          <p:cNvSpPr/>
          <p:nvPr/>
        </p:nvSpPr>
        <p:spPr>
          <a:xfrm>
            <a:off x="8256588" y="3990975"/>
            <a:ext cx="503237" cy="2397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58376" name="Szövegdoboz 9"/>
          <p:cNvSpPr txBox="1">
            <a:spLocks noChangeArrowheads="1"/>
          </p:cNvSpPr>
          <p:nvPr/>
        </p:nvSpPr>
        <p:spPr bwMode="auto">
          <a:xfrm>
            <a:off x="179388" y="4581525"/>
            <a:ext cx="87852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dirty="0"/>
              <a:t>Köszönet Róna Gergelynek az előadás </a:t>
            </a:r>
            <a:r>
              <a:rPr lang="hu-HU"/>
              <a:t>anyagának összeállításáért. </a:t>
            </a:r>
            <a:endParaRPr lang="hu-H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850" y="152400"/>
            <a:ext cx="8569325" cy="684213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sz="2400" dirty="0"/>
              <a:t>Ekvivalens terek a sejtben</a:t>
            </a:r>
          </a:p>
        </p:txBody>
      </p:sp>
      <p:sp>
        <p:nvSpPr>
          <p:cNvPr id="18434" name="Szövegdoboz 5"/>
          <p:cNvSpPr txBox="1">
            <a:spLocks noChangeArrowheads="1"/>
          </p:cNvSpPr>
          <p:nvPr/>
        </p:nvSpPr>
        <p:spPr bwMode="auto">
          <a:xfrm>
            <a:off x="107950" y="5818188"/>
            <a:ext cx="885666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dirty="0" err="1"/>
              <a:t>Milyen</a:t>
            </a:r>
            <a:r>
              <a:rPr lang="en-US" dirty="0"/>
              <a:t> </a:t>
            </a:r>
            <a:r>
              <a:rPr lang="en-US" dirty="0" err="1"/>
              <a:t>módon</a:t>
            </a:r>
            <a:r>
              <a:rPr lang="en-US" dirty="0"/>
              <a:t> </a:t>
            </a:r>
            <a:r>
              <a:rPr lang="hu-HU" dirty="0"/>
              <a:t>kerülhet rendeltetési helyére </a:t>
            </a:r>
            <a:r>
              <a:rPr lang="en-US" dirty="0"/>
              <a:t>a</a:t>
            </a:r>
            <a:r>
              <a:rPr lang="hu-HU" dirty="0"/>
              <a:t>z adott makromolekula</a:t>
            </a:r>
            <a:r>
              <a:rPr lang="en-US" dirty="0"/>
              <a:t>??</a:t>
            </a:r>
            <a:r>
              <a:rPr lang="hu-HU" dirty="0"/>
              <a:t> </a:t>
            </a:r>
            <a:endParaRPr lang="en-US" dirty="0"/>
          </a:p>
          <a:p>
            <a:pPr algn="just"/>
            <a:r>
              <a:rPr lang="en-US" dirty="0" err="1"/>
              <a:t>Ezt</a:t>
            </a:r>
            <a:r>
              <a:rPr lang="en-US" dirty="0"/>
              <a:t> </a:t>
            </a:r>
            <a:r>
              <a:rPr lang="hu-HU" dirty="0"/>
              <a:t>meghatározza, hogy a szintézis helyének (citoplazma, mitokondrium, </a:t>
            </a:r>
            <a:r>
              <a:rPr lang="hu-HU" dirty="0" err="1"/>
              <a:t>plasztisz</a:t>
            </a:r>
            <a:r>
              <a:rPr lang="hu-HU" dirty="0"/>
              <a:t>) tere egyenértékű-e, </a:t>
            </a:r>
            <a:r>
              <a:rPr lang="hu-HU" i="1" dirty="0"/>
              <a:t>ekvivalens-e </a:t>
            </a:r>
            <a:r>
              <a:rPr lang="hu-HU" dirty="0"/>
              <a:t>a célszervecske terével. </a:t>
            </a:r>
            <a:endParaRPr lang="en-US" dirty="0"/>
          </a:p>
        </p:txBody>
      </p:sp>
      <p:pic>
        <p:nvPicPr>
          <p:cNvPr id="18435" name="Picture 2" descr="figure 12-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46263" y="2349500"/>
            <a:ext cx="6902450" cy="309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323850" y="1027113"/>
            <a:ext cx="6769100" cy="1754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Piros tér</a:t>
            </a:r>
            <a:r>
              <a:rPr lang="hu-HU" dirty="0">
                <a:latin typeface="+mn-lt"/>
                <a:cs typeface="+mn-cs"/>
              </a:rPr>
              <a:t>: </a:t>
            </a:r>
            <a:r>
              <a:rPr lang="hu-HU" dirty="0" err="1">
                <a:latin typeface="+mn-lt"/>
                <a:cs typeface="+mn-cs"/>
              </a:rPr>
              <a:t>Topológiailag</a:t>
            </a:r>
            <a:r>
              <a:rPr lang="hu-HU" dirty="0">
                <a:latin typeface="+mn-lt"/>
                <a:cs typeface="+mn-cs"/>
              </a:rPr>
              <a:t> </a:t>
            </a:r>
            <a:r>
              <a:rPr lang="hu-HU" dirty="0" err="1">
                <a:latin typeface="+mn-lt"/>
                <a:cs typeface="+mn-cs"/>
              </a:rPr>
              <a:t>ekvivale</a:t>
            </a:r>
            <a:r>
              <a:rPr lang="en-US" dirty="0">
                <a:latin typeface="+mn-lt"/>
                <a:cs typeface="+mn-cs"/>
              </a:rPr>
              <a:t>n</a:t>
            </a:r>
            <a:r>
              <a:rPr lang="hu-HU" dirty="0">
                <a:latin typeface="+mn-lt"/>
                <a:cs typeface="+mn-cs"/>
              </a:rPr>
              <a:t>s terek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 dirty="0"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>
                <a:latin typeface="+mn-lt"/>
                <a:cs typeface="+mn-cs"/>
              </a:rPr>
              <a:t>sejtmag - citoplazma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>
                <a:latin typeface="+mn-lt"/>
                <a:cs typeface="+mn-cs"/>
              </a:rPr>
              <a:t>szekréciós - </a:t>
            </a:r>
            <a:r>
              <a:rPr lang="hu-HU" dirty="0" err="1">
                <a:latin typeface="+mn-lt"/>
                <a:cs typeface="+mn-cs"/>
              </a:rPr>
              <a:t>endocitotikus</a:t>
            </a:r>
            <a:r>
              <a:rPr lang="hu-HU" dirty="0">
                <a:latin typeface="+mn-lt"/>
                <a:cs typeface="+mn-cs"/>
              </a:rPr>
              <a:t> folyamatokban résztvevő terek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 err="1">
                <a:latin typeface="+mn-lt"/>
                <a:cs typeface="+mn-cs"/>
              </a:rPr>
              <a:t>mitokondriumok</a:t>
            </a:r>
            <a:r>
              <a:rPr lang="hu-HU" dirty="0">
                <a:latin typeface="+mn-lt"/>
                <a:cs typeface="+mn-cs"/>
              </a:rPr>
              <a:t>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 err="1">
                <a:latin typeface="+mn-lt"/>
                <a:cs typeface="+mn-cs"/>
              </a:rPr>
              <a:t>kloroplasztiszok</a:t>
            </a:r>
            <a:endParaRPr lang="hu-HU" dirty="0">
              <a:latin typeface="+mn-lt"/>
              <a:cs typeface="+mn-cs"/>
            </a:endParaRPr>
          </a:p>
        </p:txBody>
      </p:sp>
      <p:sp>
        <p:nvSpPr>
          <p:cNvPr id="18437" name="Text Box 3"/>
          <p:cNvSpPr txBox="1">
            <a:spLocks noChangeArrowheads="1"/>
          </p:cNvSpPr>
          <p:nvPr/>
        </p:nvSpPr>
        <p:spPr bwMode="auto">
          <a:xfrm>
            <a:off x="4067175" y="5427663"/>
            <a:ext cx="39243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 i="1"/>
              <a:t>Molecular Biology of the Cell</a:t>
            </a:r>
            <a:r>
              <a:rPr lang="en-US" sz="1100"/>
              <a:t> (© Garland Science 2008)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figure 12-0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093788"/>
            <a:ext cx="5545138" cy="521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2" descr="C:\Users\Róna Gergely\Desktop\Kép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5562600"/>
            <a:ext cx="2954338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850" y="152400"/>
            <a:ext cx="8569325" cy="684213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sz="2400" dirty="0"/>
              <a:t>Transzport folyamatok áttekintése</a:t>
            </a:r>
          </a:p>
        </p:txBody>
      </p:sp>
      <p:sp>
        <p:nvSpPr>
          <p:cNvPr id="19460" name="Text Box 3"/>
          <p:cNvSpPr txBox="1">
            <a:spLocks noChangeArrowheads="1"/>
          </p:cNvSpPr>
          <p:nvPr/>
        </p:nvSpPr>
        <p:spPr bwMode="auto">
          <a:xfrm>
            <a:off x="-30163" y="6480175"/>
            <a:ext cx="366553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100" i="1"/>
              <a:t>Molecular Biology of the Cell</a:t>
            </a:r>
            <a:r>
              <a:rPr lang="en-US" sz="1100"/>
              <a:t> (© Garland Science 2008)</a:t>
            </a:r>
          </a:p>
        </p:txBody>
      </p:sp>
      <p:sp>
        <p:nvSpPr>
          <p:cNvPr id="3" name="Téglalap 2"/>
          <p:cNvSpPr/>
          <p:nvPr/>
        </p:nvSpPr>
        <p:spPr>
          <a:xfrm>
            <a:off x="2916238" y="4941888"/>
            <a:ext cx="2879725" cy="719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19462" name="Szövegdoboz 5"/>
          <p:cNvSpPr txBox="1">
            <a:spLocks noChangeArrowheads="1"/>
          </p:cNvSpPr>
          <p:nvPr/>
        </p:nvSpPr>
        <p:spPr bwMode="auto">
          <a:xfrm>
            <a:off x="3714750" y="1065213"/>
            <a:ext cx="5033963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dirty="0"/>
              <a:t>Három alapvető mechanizmust különböztetünk meg a kompartmentek közti </a:t>
            </a:r>
            <a:r>
              <a:rPr lang="hu-HU" dirty="0" err="1"/>
              <a:t>for</a:t>
            </a:r>
            <a:r>
              <a:rPr lang="en-US" dirty="0"/>
              <a:t>g</a:t>
            </a:r>
            <a:r>
              <a:rPr lang="hu-HU" dirty="0"/>
              <a:t>alom esetén:</a:t>
            </a:r>
          </a:p>
          <a:p>
            <a:endParaRPr lang="hu-HU" dirty="0"/>
          </a:p>
          <a:p>
            <a:pPr algn="ctr"/>
            <a:r>
              <a:rPr lang="hu-HU" b="1" dirty="0" err="1">
                <a:solidFill>
                  <a:srgbClr val="FF0000"/>
                </a:solidFill>
              </a:rPr>
              <a:t>Kapuzó</a:t>
            </a:r>
            <a:r>
              <a:rPr lang="hu-HU" b="1" dirty="0">
                <a:solidFill>
                  <a:srgbClr val="FF0000"/>
                </a:solidFill>
              </a:rPr>
              <a:t> transzport</a:t>
            </a:r>
            <a:r>
              <a:rPr lang="hu-HU" dirty="0"/>
              <a:t>: mag-citoplazma ekvivalens terei között, szabályozott transzport vizes póruson át.</a:t>
            </a:r>
          </a:p>
          <a:p>
            <a:pPr algn="ctr"/>
            <a:endParaRPr lang="hu-HU" dirty="0"/>
          </a:p>
          <a:p>
            <a:pPr algn="ctr"/>
            <a:r>
              <a:rPr lang="hu-HU" b="1" dirty="0">
                <a:solidFill>
                  <a:srgbClr val="00B0F0"/>
                </a:solidFill>
              </a:rPr>
              <a:t>Transzmembrán transzport</a:t>
            </a:r>
            <a:r>
              <a:rPr lang="hu-HU" dirty="0"/>
              <a:t>: </a:t>
            </a:r>
            <a:r>
              <a:rPr lang="hu-HU" dirty="0" err="1"/>
              <a:t>topológiailag</a:t>
            </a:r>
            <a:r>
              <a:rPr lang="hu-HU" dirty="0"/>
              <a:t> különböző térbe, transzmembrán </a:t>
            </a:r>
            <a:r>
              <a:rPr lang="hu-HU" dirty="0" err="1"/>
              <a:t>traszlokátorok</a:t>
            </a:r>
            <a:r>
              <a:rPr lang="hu-HU" dirty="0"/>
              <a:t> juttatják át a makromolekulákat (fehérjék letekerednek közben).</a:t>
            </a:r>
          </a:p>
          <a:p>
            <a:pPr algn="ctr"/>
            <a:endParaRPr lang="hu-HU" dirty="0"/>
          </a:p>
          <a:p>
            <a:pPr algn="ctr"/>
            <a:r>
              <a:rPr lang="hu-HU" b="1" dirty="0" err="1">
                <a:solidFill>
                  <a:srgbClr val="92D050"/>
                </a:solidFill>
              </a:rPr>
              <a:t>Vezikuláris</a:t>
            </a:r>
            <a:r>
              <a:rPr lang="hu-HU" b="1" dirty="0">
                <a:solidFill>
                  <a:srgbClr val="92D050"/>
                </a:solidFill>
              </a:rPr>
              <a:t> transzport</a:t>
            </a:r>
            <a:r>
              <a:rPr lang="hu-HU" dirty="0"/>
              <a:t>: membrán burkolt </a:t>
            </a:r>
            <a:r>
              <a:rPr lang="hu-HU" dirty="0" err="1"/>
              <a:t>vezikulák</a:t>
            </a:r>
            <a:r>
              <a:rPr lang="hu-HU" dirty="0"/>
              <a:t> (lehet </a:t>
            </a:r>
            <a:r>
              <a:rPr lang="hu-HU" dirty="0" err="1"/>
              <a:t>organellum</a:t>
            </a:r>
            <a:r>
              <a:rPr lang="hu-HU" dirty="0"/>
              <a:t> </a:t>
            </a:r>
            <a:r>
              <a:rPr lang="hu-HU" dirty="0" err="1"/>
              <a:t>fragmens</a:t>
            </a:r>
            <a:r>
              <a:rPr lang="hu-HU" dirty="0"/>
              <a:t> is), membránfúzió és lefűződés mechanizmussal működik.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850" y="152400"/>
            <a:ext cx="8569325" cy="684213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sz="2400" dirty="0" err="1"/>
              <a:t>Fehérjeszorting</a:t>
            </a:r>
            <a:r>
              <a:rPr lang="hu-HU" sz="2400" dirty="0"/>
              <a:t> feltételei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87313" y="1052513"/>
            <a:ext cx="8856662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>
                <a:latin typeface="+mn-lt"/>
                <a:cs typeface="+mn-cs"/>
              </a:rPr>
              <a:t>Fehérje részét képező </a:t>
            </a:r>
            <a:r>
              <a:rPr lang="hu-HU" b="1" dirty="0" err="1">
                <a:latin typeface="+mn-lt"/>
                <a:cs typeface="+mn-cs"/>
              </a:rPr>
              <a:t>szignálpeptidek</a:t>
            </a:r>
            <a:r>
              <a:rPr lang="hu-HU" b="1" dirty="0">
                <a:latin typeface="+mn-lt"/>
                <a:cs typeface="+mn-cs"/>
              </a:rPr>
              <a:t>.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>
                <a:latin typeface="+mn-lt"/>
                <a:cs typeface="+mn-cs"/>
              </a:rPr>
              <a:t>Ezt felismerő </a:t>
            </a:r>
            <a:r>
              <a:rPr lang="hu-HU" b="1" dirty="0">
                <a:latin typeface="+mn-lt"/>
                <a:cs typeface="+mn-cs"/>
              </a:rPr>
              <a:t>szállítóapparátus</a:t>
            </a:r>
            <a:r>
              <a:rPr lang="hu-HU" dirty="0">
                <a:latin typeface="+mn-lt"/>
                <a:cs typeface="+mn-cs"/>
              </a:rPr>
              <a:t>, ami ennek megfelelően a transzportot lebonyolítja.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20483" name="Picture 4" descr="table 12-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325" y="3213100"/>
            <a:ext cx="8883650" cy="331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330200" y="6551613"/>
            <a:ext cx="3665538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100" i="1"/>
              <a:t>Molecular Biology of the Cell</a:t>
            </a:r>
            <a:r>
              <a:rPr lang="en-US" sz="1100"/>
              <a:t> (© Garland Science 2008)</a:t>
            </a:r>
          </a:p>
        </p:txBody>
      </p:sp>
      <p:sp>
        <p:nvSpPr>
          <p:cNvPr id="3" name="Lefelé nyíl 2"/>
          <p:cNvSpPr/>
          <p:nvPr/>
        </p:nvSpPr>
        <p:spPr>
          <a:xfrm>
            <a:off x="3492500" y="1916113"/>
            <a:ext cx="1439863" cy="576262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20486" name="Szövegdoboz 3"/>
          <p:cNvSpPr txBox="1">
            <a:spLocks noChangeArrowheads="1"/>
          </p:cNvSpPr>
          <p:nvPr/>
        </p:nvSpPr>
        <p:spPr bwMode="auto">
          <a:xfrm>
            <a:off x="250825" y="2636838"/>
            <a:ext cx="80660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/>
              <a:t>Szignálelmélet kidolgozása: Günter Blobel, 1999, Nobel-díj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850" y="152400"/>
            <a:ext cx="8569325" cy="684213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sz="2400" dirty="0" err="1"/>
              <a:t>Szignálpeptidek</a:t>
            </a:r>
            <a:r>
              <a:rPr lang="hu-HU" sz="2400" dirty="0"/>
              <a:t> vizsgálati lehetőségei I.</a:t>
            </a:r>
          </a:p>
        </p:txBody>
      </p:sp>
      <p:sp>
        <p:nvSpPr>
          <p:cNvPr id="21506" name="Text Box 3"/>
          <p:cNvSpPr txBox="1">
            <a:spLocks noChangeArrowheads="1"/>
          </p:cNvSpPr>
          <p:nvPr/>
        </p:nvSpPr>
        <p:spPr bwMode="auto">
          <a:xfrm>
            <a:off x="5292725" y="36513"/>
            <a:ext cx="3665538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100" i="1"/>
              <a:t>Molecular Biology of the Cell</a:t>
            </a:r>
            <a:r>
              <a:rPr lang="en-US" sz="1100"/>
              <a:t> (© Garland Science 2008)</a:t>
            </a: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13" y="798513"/>
            <a:ext cx="3794125" cy="603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27463" y="798513"/>
            <a:ext cx="5137150" cy="603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323850" y="46253"/>
            <a:ext cx="3762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>
                <a:solidFill>
                  <a:srgbClr val="C00000"/>
                </a:solidFill>
              </a:rPr>
              <a:t>Melyik módszer mikor jó? Miért?</a:t>
            </a:r>
            <a:endParaRPr lang="en-US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850" y="152400"/>
            <a:ext cx="8569325" cy="684213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sz="2400" dirty="0" err="1"/>
              <a:t>Szignálpeptidek</a:t>
            </a:r>
            <a:r>
              <a:rPr lang="hu-HU" sz="2400" dirty="0"/>
              <a:t> vizsgálati lehetőségei II.</a:t>
            </a:r>
          </a:p>
        </p:txBody>
      </p:sp>
      <p:sp>
        <p:nvSpPr>
          <p:cNvPr id="22530" name="Text Box 3"/>
          <p:cNvSpPr txBox="1">
            <a:spLocks noChangeArrowheads="1"/>
          </p:cNvSpPr>
          <p:nvPr/>
        </p:nvSpPr>
        <p:spPr bwMode="auto">
          <a:xfrm>
            <a:off x="5292725" y="36513"/>
            <a:ext cx="3665538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100" i="1"/>
              <a:t>Molecular Biology of the Cell</a:t>
            </a:r>
            <a:r>
              <a:rPr lang="en-US" sz="1100"/>
              <a:t> (© Garland Science 2008)</a:t>
            </a:r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463" y="981075"/>
            <a:ext cx="8945562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zencia">
  <a:themeElements>
    <a:clrScheme name="Esszencia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zencia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zenci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2074</TotalTime>
  <Words>2694</Words>
  <Application>Microsoft Office PowerPoint</Application>
  <PresentationFormat>Diavetítés a képernyőre (4:3 oldalarány)</PresentationFormat>
  <Paragraphs>352</Paragraphs>
  <Slides>40</Slides>
  <Notes>6</Notes>
  <HiddenSlides>0</HiddenSlides>
  <MMClips>1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40</vt:i4>
      </vt:variant>
    </vt:vector>
  </HeadingPairs>
  <TitlesOfParts>
    <vt:vector size="41" baseType="lpstr">
      <vt:lpstr>Esszencia</vt:lpstr>
      <vt:lpstr>1. dia</vt:lpstr>
      <vt:lpstr>Eukarióta újítás: a Kompartmentalizáció</vt:lpstr>
      <vt:lpstr>Kompartmentalizáció előnyei</vt:lpstr>
      <vt:lpstr>Kompartmentalizáció Kihívásai</vt:lpstr>
      <vt:lpstr>Ekvivalens terek a sejtben</vt:lpstr>
      <vt:lpstr>Transzport folyamatok áttekintése</vt:lpstr>
      <vt:lpstr>Fehérjeszorting feltételei</vt:lpstr>
      <vt:lpstr>Szignálpeptidek vizsgálati lehetőségei I.</vt:lpstr>
      <vt:lpstr>Szignálpeptidek vizsgálati lehetőségei II.</vt:lpstr>
      <vt:lpstr>Sejtmagi transzportfolyamatok</vt:lpstr>
      <vt:lpstr>Mik vándorolnak ki és be a sejtmagba?</vt:lpstr>
      <vt:lpstr>NUKLEÁRIS PÓRUS KOMPLEX (NPC) felépítése</vt:lpstr>
      <vt:lpstr>NUKLEÁRIS PÓRUS KOMPLEX (NPC) felépítése</vt:lpstr>
      <vt:lpstr> NPC szelektivitás eredete</vt:lpstr>
      <vt:lpstr> átjutás az NPC-n</vt:lpstr>
      <vt:lpstr>NLS = Nuclear Localization signal</vt:lpstr>
      <vt:lpstr>nuclear import receptors - karyopherinek</vt:lpstr>
      <vt:lpstr>Karyopherinek szerkezete – importin-a</vt:lpstr>
      <vt:lpstr>Transzport irányultsága</vt:lpstr>
      <vt:lpstr>Transzport irányultsága</vt:lpstr>
      <vt:lpstr>RanGDP/RanGTP gradiens</vt:lpstr>
      <vt:lpstr>Áttekintés – Magi transzport mechanizmus</vt:lpstr>
      <vt:lpstr>Nukleáris export</vt:lpstr>
      <vt:lpstr>mRns transzport a citoplazmába</vt:lpstr>
      <vt:lpstr>mRns transzport a citoplazmába</vt:lpstr>
      <vt:lpstr>Transzport a mitokondriumba</vt:lpstr>
      <vt:lpstr>MLS = Mitochondrial Localization signal</vt:lpstr>
      <vt:lpstr>Fehérje transzlokátor komplexek</vt:lpstr>
      <vt:lpstr>Mitokondriális fehérjetranszlokáció</vt:lpstr>
      <vt:lpstr>Mi hajtja a fehérjetranszlokációt?!</vt:lpstr>
      <vt:lpstr>Transzport az endoplazmás retikulumba</vt:lpstr>
      <vt:lpstr>endoplazmás retikulum feladata</vt:lpstr>
      <vt:lpstr>Kotranszlációs transzlokáció</vt:lpstr>
      <vt:lpstr>Fehérjeimport az ER lumenébe - áttekintés</vt:lpstr>
      <vt:lpstr>Poszt-transzlációs transzlokáció: import az ER lumenébe: szolubilis fehérjék</vt:lpstr>
      <vt:lpstr>import az ER lumenébe: membrán fehérjék</vt:lpstr>
      <vt:lpstr>Vezikuláris transzportfolyamatok</vt:lpstr>
      <vt:lpstr>Vezikuláris transzportfolyamatok</vt:lpstr>
      <vt:lpstr>Vezikuláris transzportfolyamatok</vt:lpstr>
      <vt:lpstr>Használható irodalom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Róna Gergely</dc:creator>
  <cp:lastModifiedBy>User</cp:lastModifiedBy>
  <cp:revision>190</cp:revision>
  <dcterms:created xsi:type="dcterms:W3CDTF">2013-02-23T21:28:04Z</dcterms:created>
  <dcterms:modified xsi:type="dcterms:W3CDTF">2019-10-27T19:01:53Z</dcterms:modified>
</cp:coreProperties>
</file>