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79" r:id="rId3"/>
    <p:sldId id="318" r:id="rId4"/>
    <p:sldId id="281" r:id="rId5"/>
    <p:sldId id="304" r:id="rId6"/>
    <p:sldId id="305" r:id="rId7"/>
    <p:sldId id="306" r:id="rId8"/>
    <p:sldId id="290" r:id="rId9"/>
    <p:sldId id="317" r:id="rId10"/>
    <p:sldId id="320" r:id="rId11"/>
    <p:sldId id="321" r:id="rId12"/>
    <p:sldId id="293" r:id="rId13"/>
    <p:sldId id="294" r:id="rId14"/>
    <p:sldId id="319" r:id="rId15"/>
    <p:sldId id="316" r:id="rId16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26" autoAdjust="0"/>
    <p:restoredTop sz="94660"/>
  </p:normalViewPr>
  <p:slideViewPr>
    <p:cSldViewPr>
      <p:cViewPr varScale="1">
        <p:scale>
          <a:sx n="69" d="100"/>
          <a:sy n="69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04143-F51C-4841-AF58-AB2222C06B5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46FAD-9B0E-4801-BF86-D922405A74C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F8DBD-9983-4D52-9B99-C25F69C1B4E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A45D6-038C-4AAD-9635-29A81D09358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B9036-80E6-4811-9993-46DB392D9B1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FA0F2-9818-4C37-95B8-0636DC6D160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E606F-3316-4E62-A1FF-300DC02989E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40B87-B0A4-4299-B103-8DEB0E9B331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F0A8D-9B30-4586-A5E5-9160382D5B8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7EF6B-3769-4F81-8914-096ED46F2A3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8EFD4-1AEC-43A7-82EF-91BF35E126C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20F27DB-4EB1-43CC-9164-3331D0C4A3F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pdictionary.com/tutorials/Polymerase_Chain_Reaction.ht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M</a:t>
            </a:r>
            <a:r>
              <a:rPr lang="hu-HU" dirty="0" smtClean="0"/>
              <a:t>olekuláris </a:t>
            </a:r>
            <a:r>
              <a:rPr lang="hu-HU" dirty="0" smtClean="0"/>
              <a:t>biológiai módszerek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Polimeráz láncreakció</a:t>
            </a:r>
          </a:p>
        </p:txBody>
      </p:sp>
      <p:sp>
        <p:nvSpPr>
          <p:cNvPr id="2052" name="Téglalap 3"/>
          <p:cNvSpPr>
            <a:spLocks noChangeArrowheads="1"/>
          </p:cNvSpPr>
          <p:nvPr/>
        </p:nvSpPr>
        <p:spPr bwMode="auto">
          <a:xfrm>
            <a:off x="2428875" y="4857750"/>
            <a:ext cx="4572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>
                <a:hlinkClick r:id="rId2"/>
              </a:rPr>
              <a:t>http://www.ppdictionary.com/tutorials/Polymerase_Chain_Reaction.htm</a:t>
            </a:r>
            <a:endParaRPr lang="hu-H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Csoportba foglalás 2"/>
          <p:cNvGrpSpPr>
            <a:grpSpLocks/>
          </p:cNvGrpSpPr>
          <p:nvPr/>
        </p:nvGrpSpPr>
        <p:grpSpPr bwMode="auto">
          <a:xfrm>
            <a:off x="395288" y="549275"/>
            <a:ext cx="4208462" cy="2552700"/>
            <a:chOff x="352036" y="1571604"/>
            <a:chExt cx="4207755" cy="2552703"/>
          </a:xfrm>
        </p:grpSpPr>
        <p:pic>
          <p:nvPicPr>
            <p:cNvPr id="11271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00108" y="2000232"/>
              <a:ext cx="2838450" cy="2124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2" name="Szövegdoboz 4"/>
            <p:cNvSpPr txBox="1">
              <a:spLocks noChangeArrowheads="1"/>
            </p:cNvSpPr>
            <p:nvPr/>
          </p:nvSpPr>
          <p:spPr bwMode="auto">
            <a:xfrm>
              <a:off x="352036" y="1571604"/>
              <a:ext cx="420775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2400">
                  <a:cs typeface="Arial" charset="0"/>
                </a:rPr>
                <a:t>Termoblokkos  PCR-készülék</a:t>
              </a:r>
            </a:p>
          </p:txBody>
        </p:sp>
      </p:grpSp>
      <p:grpSp>
        <p:nvGrpSpPr>
          <p:cNvPr id="11267" name="Csoportba foglalás 5"/>
          <p:cNvGrpSpPr>
            <a:grpSpLocks/>
          </p:cNvGrpSpPr>
          <p:nvPr/>
        </p:nvGrpSpPr>
        <p:grpSpPr bwMode="auto">
          <a:xfrm>
            <a:off x="4427538" y="2060575"/>
            <a:ext cx="4019550" cy="3033713"/>
            <a:chOff x="1425886" y="642910"/>
            <a:chExt cx="4019049" cy="3033715"/>
          </a:xfrm>
        </p:grpSpPr>
        <p:pic>
          <p:nvPicPr>
            <p:cNvPr id="11269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14554" y="1000100"/>
              <a:ext cx="1885950" cy="267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0" name="Szövegdoboz 7"/>
            <p:cNvSpPr txBox="1">
              <a:spLocks noChangeArrowheads="1"/>
            </p:cNvSpPr>
            <p:nvPr/>
          </p:nvSpPr>
          <p:spPr bwMode="auto">
            <a:xfrm>
              <a:off x="1425886" y="642910"/>
              <a:ext cx="401904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2400">
                  <a:cs typeface="Arial" charset="0"/>
                </a:rPr>
                <a:t>Forgótárcsás PCR-készülék</a:t>
              </a:r>
            </a:p>
          </p:txBody>
        </p:sp>
      </p:grpSp>
      <p:sp>
        <p:nvSpPr>
          <p:cNvPr id="11268" name="Téglalap 8"/>
          <p:cNvSpPr>
            <a:spLocks noChangeArrowheads="1"/>
          </p:cNvSpPr>
          <p:nvPr/>
        </p:nvSpPr>
        <p:spPr bwMode="auto">
          <a:xfrm>
            <a:off x="468313" y="4508500"/>
            <a:ext cx="4572000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Specifitás növelése:</a:t>
            </a:r>
          </a:p>
          <a:p>
            <a:r>
              <a:rPr lang="hu-HU"/>
              <a:t>Touchdown, vagy gradiens annealing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250825" y="1268413"/>
            <a:ext cx="8302625" cy="393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PCR felhasználása:</a:t>
            </a:r>
          </a:p>
          <a:p>
            <a:endParaRPr lang="hu-HU"/>
          </a:p>
          <a:p>
            <a:pPr>
              <a:buFontTx/>
              <a:buChar char="-"/>
            </a:pPr>
            <a:r>
              <a:rPr lang="hu-HU"/>
              <a:t> Genetikai manipuláció (klónozás, site-directed</a:t>
            </a:r>
          </a:p>
          <a:p>
            <a:r>
              <a:rPr lang="hu-HU"/>
              <a:t>  mutagenezis, stb)</a:t>
            </a:r>
          </a:p>
          <a:p>
            <a:pPr>
              <a:buFontTx/>
              <a:buChar char="-"/>
            </a:pPr>
            <a:r>
              <a:rPr lang="hu-HU"/>
              <a:t> Szekvencia analízis (szekvenálás, fertőzések)</a:t>
            </a:r>
          </a:p>
          <a:p>
            <a:pPr>
              <a:buFontTx/>
              <a:buChar char="-"/>
            </a:pPr>
            <a:r>
              <a:rPr lang="hu-HU"/>
              <a:t> Mutációk, polimorfizmusok (beteségek, öröklődés,</a:t>
            </a:r>
          </a:p>
          <a:p>
            <a:r>
              <a:rPr lang="hu-HU"/>
              <a:t>  apaság)</a:t>
            </a:r>
          </a:p>
          <a:p>
            <a:pPr>
              <a:buFontTx/>
              <a:buChar char="-"/>
            </a:pPr>
            <a:r>
              <a:rPr lang="hu-HU"/>
              <a:t> Mennyiségi vizsgálatok (mRNS szintek)</a:t>
            </a:r>
          </a:p>
          <a:p>
            <a:pPr>
              <a:buFontTx/>
              <a:buChar char="-"/>
            </a:pPr>
            <a:endParaRPr lang="hu-H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1916113"/>
            <a:ext cx="5400675" cy="405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987675" y="333375"/>
            <a:ext cx="3140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/>
              <a:t>Extra szakaszok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1773238"/>
            <a:ext cx="6624638" cy="478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258888" y="476250"/>
            <a:ext cx="6388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/>
              <a:t>SNP vagy pontmutáció kimutatása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Csoportba foglalás 1"/>
          <p:cNvGrpSpPr>
            <a:grpSpLocks/>
          </p:cNvGrpSpPr>
          <p:nvPr/>
        </p:nvGrpSpPr>
        <p:grpSpPr bwMode="auto">
          <a:xfrm>
            <a:off x="1500188" y="642938"/>
            <a:ext cx="6143625" cy="5573712"/>
            <a:chOff x="142852" y="449148"/>
            <a:chExt cx="6143668" cy="5573637"/>
          </a:xfrm>
        </p:grpSpPr>
        <p:sp>
          <p:nvSpPr>
            <p:cNvPr id="15363" name="Szövegdoboz 130"/>
            <p:cNvSpPr txBox="1">
              <a:spLocks noChangeArrowheads="1"/>
            </p:cNvSpPr>
            <p:nvPr/>
          </p:nvSpPr>
          <p:spPr bwMode="auto">
            <a:xfrm>
              <a:off x="1428736" y="5143504"/>
              <a:ext cx="32412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>
                  <a:solidFill>
                    <a:srgbClr val="FF0000"/>
                  </a:solidFill>
                  <a:cs typeface="Arial" charset="0"/>
                </a:rPr>
                <a:t>G</a:t>
              </a:r>
            </a:p>
          </p:txBody>
        </p:sp>
        <p:sp>
          <p:nvSpPr>
            <p:cNvPr id="15364" name="Szövegdoboz 131"/>
            <p:cNvSpPr txBox="1">
              <a:spLocks noChangeArrowheads="1"/>
            </p:cNvSpPr>
            <p:nvPr/>
          </p:nvSpPr>
          <p:spPr bwMode="auto">
            <a:xfrm>
              <a:off x="1666895" y="5153052"/>
              <a:ext cx="32412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>
                  <a:cs typeface="Arial" charset="0"/>
                </a:rPr>
                <a:t>C</a:t>
              </a:r>
            </a:p>
          </p:txBody>
        </p:sp>
        <p:sp>
          <p:nvSpPr>
            <p:cNvPr id="15365" name="Szövegdoboz 132"/>
            <p:cNvSpPr txBox="1">
              <a:spLocks noChangeArrowheads="1"/>
            </p:cNvSpPr>
            <p:nvPr/>
          </p:nvSpPr>
          <p:spPr bwMode="auto">
            <a:xfrm>
              <a:off x="1928802" y="5143504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>
                  <a:cs typeface="Arial" charset="0"/>
                </a:rPr>
                <a:t>T</a:t>
              </a:r>
            </a:p>
          </p:txBody>
        </p:sp>
        <p:cxnSp>
          <p:nvCxnSpPr>
            <p:cNvPr id="6" name="Egyenes összekötő 5"/>
            <p:cNvCxnSpPr/>
            <p:nvPr/>
          </p:nvCxnSpPr>
          <p:spPr>
            <a:xfrm>
              <a:off x="357165" y="2428733"/>
              <a:ext cx="5072099" cy="1588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Egyenes összekötő 6"/>
            <p:cNvCxnSpPr/>
            <p:nvPr/>
          </p:nvCxnSpPr>
          <p:spPr>
            <a:xfrm>
              <a:off x="1714488" y="2285860"/>
              <a:ext cx="500065" cy="1588"/>
            </a:xfrm>
            <a:prstGeom prst="line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Egyenes összekötő 7"/>
            <p:cNvCxnSpPr/>
            <p:nvPr/>
          </p:nvCxnSpPr>
          <p:spPr>
            <a:xfrm rot="5400000" flipH="1" flipV="1">
              <a:off x="1428737" y="2142986"/>
              <a:ext cx="142873" cy="14287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Egyenes összekötő 8"/>
            <p:cNvCxnSpPr/>
            <p:nvPr/>
          </p:nvCxnSpPr>
          <p:spPr>
            <a:xfrm rot="10800000">
              <a:off x="1571612" y="2142987"/>
              <a:ext cx="152401" cy="1428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Egyenes összekötő 9"/>
            <p:cNvCxnSpPr/>
            <p:nvPr/>
          </p:nvCxnSpPr>
          <p:spPr>
            <a:xfrm>
              <a:off x="642917" y="2285860"/>
              <a:ext cx="785819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71" name="Szövegdoboz 27"/>
            <p:cNvSpPr txBox="1">
              <a:spLocks noChangeArrowheads="1"/>
            </p:cNvSpPr>
            <p:nvPr/>
          </p:nvSpPr>
          <p:spPr bwMode="auto">
            <a:xfrm>
              <a:off x="1414461" y="1857370"/>
              <a:ext cx="32412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>
                  <a:solidFill>
                    <a:srgbClr val="FF0000"/>
                  </a:solidFill>
                  <a:cs typeface="Arial" charset="0"/>
                </a:rPr>
                <a:t>G</a:t>
              </a:r>
            </a:p>
          </p:txBody>
        </p:sp>
        <p:sp>
          <p:nvSpPr>
            <p:cNvPr id="15372" name="Szövegdoboz 28"/>
            <p:cNvSpPr txBox="1">
              <a:spLocks noChangeArrowheads="1"/>
            </p:cNvSpPr>
            <p:nvPr/>
          </p:nvSpPr>
          <p:spPr bwMode="auto">
            <a:xfrm>
              <a:off x="1671647" y="2009783"/>
              <a:ext cx="32412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>
                  <a:cs typeface="Arial" charset="0"/>
                </a:rPr>
                <a:t>C</a:t>
              </a:r>
            </a:p>
          </p:txBody>
        </p:sp>
        <p:sp>
          <p:nvSpPr>
            <p:cNvPr id="15373" name="Szövegdoboz 29"/>
            <p:cNvSpPr txBox="1">
              <a:spLocks noChangeArrowheads="1"/>
            </p:cNvSpPr>
            <p:nvPr/>
          </p:nvSpPr>
          <p:spPr bwMode="auto">
            <a:xfrm>
              <a:off x="1924069" y="2019320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>
                  <a:cs typeface="Arial" charset="0"/>
                </a:rPr>
                <a:t>T</a:t>
              </a:r>
            </a:p>
          </p:txBody>
        </p:sp>
        <p:cxnSp>
          <p:nvCxnSpPr>
            <p:cNvPr id="14" name="Egyenes összekötő nyíllal 13"/>
            <p:cNvCxnSpPr/>
            <p:nvPr/>
          </p:nvCxnSpPr>
          <p:spPr>
            <a:xfrm rot="10800000">
              <a:off x="4214817" y="2571606"/>
              <a:ext cx="1000132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75" name="Szövegdoboz 33"/>
            <p:cNvSpPr txBox="1">
              <a:spLocks noChangeArrowheads="1"/>
            </p:cNvSpPr>
            <p:nvPr/>
          </p:nvSpPr>
          <p:spPr bwMode="auto">
            <a:xfrm>
              <a:off x="1428736" y="2428860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>
                  <a:cs typeface="Arial" charset="0"/>
                </a:rPr>
                <a:t>T</a:t>
              </a:r>
            </a:p>
          </p:txBody>
        </p:sp>
        <p:sp>
          <p:nvSpPr>
            <p:cNvPr id="15376" name="Szövegdoboz 34"/>
            <p:cNvSpPr txBox="1">
              <a:spLocks noChangeArrowheads="1"/>
            </p:cNvSpPr>
            <p:nvPr/>
          </p:nvSpPr>
          <p:spPr bwMode="auto">
            <a:xfrm>
              <a:off x="1681161" y="2419345"/>
              <a:ext cx="32412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>
                  <a:cs typeface="Arial" charset="0"/>
                </a:rPr>
                <a:t>G</a:t>
              </a:r>
            </a:p>
          </p:txBody>
        </p:sp>
        <p:sp>
          <p:nvSpPr>
            <p:cNvPr id="15377" name="Szövegdoboz 35"/>
            <p:cNvSpPr txBox="1">
              <a:spLocks noChangeArrowheads="1"/>
            </p:cNvSpPr>
            <p:nvPr/>
          </p:nvSpPr>
          <p:spPr bwMode="auto">
            <a:xfrm>
              <a:off x="1928802" y="2428860"/>
              <a:ext cx="30489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>
                  <a:cs typeface="Arial" charset="0"/>
                </a:rPr>
                <a:t>A</a:t>
              </a:r>
            </a:p>
          </p:txBody>
        </p:sp>
        <p:cxnSp>
          <p:nvCxnSpPr>
            <p:cNvPr id="18" name="Egyenes összekötő 17"/>
            <p:cNvCxnSpPr/>
            <p:nvPr/>
          </p:nvCxnSpPr>
          <p:spPr>
            <a:xfrm>
              <a:off x="357165" y="4357520"/>
              <a:ext cx="5072099" cy="1587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gyenes összekötő 18"/>
            <p:cNvCxnSpPr/>
            <p:nvPr/>
          </p:nvCxnSpPr>
          <p:spPr>
            <a:xfrm flipV="1">
              <a:off x="2000240" y="4071774"/>
              <a:ext cx="214313" cy="142873"/>
            </a:xfrm>
            <a:prstGeom prst="line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gyenes összekötő 19"/>
            <p:cNvCxnSpPr/>
            <p:nvPr/>
          </p:nvCxnSpPr>
          <p:spPr>
            <a:xfrm rot="5400000" flipH="1" flipV="1">
              <a:off x="1428737" y="4071773"/>
              <a:ext cx="142873" cy="14287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gyenes összekötő 20"/>
            <p:cNvCxnSpPr/>
            <p:nvPr/>
          </p:nvCxnSpPr>
          <p:spPr>
            <a:xfrm rot="10800000">
              <a:off x="1571612" y="4071774"/>
              <a:ext cx="152401" cy="1428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gyenes összekötő 21"/>
            <p:cNvCxnSpPr/>
            <p:nvPr/>
          </p:nvCxnSpPr>
          <p:spPr>
            <a:xfrm>
              <a:off x="642917" y="4214647"/>
              <a:ext cx="785819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83" name="Szövegdoboz 41"/>
            <p:cNvSpPr txBox="1">
              <a:spLocks noChangeArrowheads="1"/>
            </p:cNvSpPr>
            <p:nvPr/>
          </p:nvSpPr>
          <p:spPr bwMode="auto">
            <a:xfrm>
              <a:off x="1414461" y="3786196"/>
              <a:ext cx="32412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>
                  <a:solidFill>
                    <a:srgbClr val="FF0000"/>
                  </a:solidFill>
                  <a:cs typeface="Arial" charset="0"/>
                </a:rPr>
                <a:t>G</a:t>
              </a:r>
            </a:p>
          </p:txBody>
        </p:sp>
        <p:sp>
          <p:nvSpPr>
            <p:cNvPr id="15384" name="Szövegdoboz 42"/>
            <p:cNvSpPr txBox="1">
              <a:spLocks noChangeArrowheads="1"/>
            </p:cNvSpPr>
            <p:nvPr/>
          </p:nvSpPr>
          <p:spPr bwMode="auto">
            <a:xfrm>
              <a:off x="1671647" y="3938609"/>
              <a:ext cx="32412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>
                  <a:cs typeface="Arial" charset="0"/>
                </a:rPr>
                <a:t>C</a:t>
              </a:r>
            </a:p>
          </p:txBody>
        </p:sp>
        <p:sp>
          <p:nvSpPr>
            <p:cNvPr id="15385" name="Szövegdoboz 43"/>
            <p:cNvSpPr txBox="1">
              <a:spLocks noChangeArrowheads="1"/>
            </p:cNvSpPr>
            <p:nvPr/>
          </p:nvSpPr>
          <p:spPr bwMode="auto">
            <a:xfrm>
              <a:off x="1928802" y="3786182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>
                  <a:cs typeface="Arial" charset="0"/>
                </a:rPr>
                <a:t>T</a:t>
              </a:r>
            </a:p>
          </p:txBody>
        </p:sp>
        <p:cxnSp>
          <p:nvCxnSpPr>
            <p:cNvPr id="26" name="Egyenes összekötő nyíllal 25"/>
            <p:cNvCxnSpPr/>
            <p:nvPr/>
          </p:nvCxnSpPr>
          <p:spPr>
            <a:xfrm rot="10800000">
              <a:off x="4214817" y="4500393"/>
              <a:ext cx="1000132" cy="158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87" name="Szövegdoboz 45"/>
            <p:cNvSpPr txBox="1">
              <a:spLocks noChangeArrowheads="1"/>
            </p:cNvSpPr>
            <p:nvPr/>
          </p:nvSpPr>
          <p:spPr bwMode="auto">
            <a:xfrm>
              <a:off x="1428736" y="4357686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>
                  <a:cs typeface="Arial" charset="0"/>
                </a:rPr>
                <a:t>T</a:t>
              </a:r>
            </a:p>
          </p:txBody>
        </p:sp>
        <p:sp>
          <p:nvSpPr>
            <p:cNvPr id="15388" name="Szövegdoboz 46"/>
            <p:cNvSpPr txBox="1">
              <a:spLocks noChangeArrowheads="1"/>
            </p:cNvSpPr>
            <p:nvPr/>
          </p:nvSpPr>
          <p:spPr bwMode="auto">
            <a:xfrm>
              <a:off x="1681161" y="4348171"/>
              <a:ext cx="32412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>
                  <a:cs typeface="Arial" charset="0"/>
                </a:rPr>
                <a:t>G</a:t>
              </a:r>
            </a:p>
          </p:txBody>
        </p:sp>
        <p:sp>
          <p:nvSpPr>
            <p:cNvPr id="15389" name="Szövegdoboz 47"/>
            <p:cNvSpPr txBox="1">
              <a:spLocks noChangeArrowheads="1"/>
            </p:cNvSpPr>
            <p:nvPr/>
          </p:nvSpPr>
          <p:spPr bwMode="auto">
            <a:xfrm>
              <a:off x="1928802" y="4357686"/>
              <a:ext cx="31451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>
                  <a:solidFill>
                    <a:srgbClr val="FF0000"/>
                  </a:solidFill>
                  <a:cs typeface="Arial" charset="0"/>
                </a:rPr>
                <a:t>C</a:t>
              </a:r>
            </a:p>
          </p:txBody>
        </p:sp>
        <p:cxnSp>
          <p:nvCxnSpPr>
            <p:cNvPr id="30" name="Egyenes összekötő 29"/>
            <p:cNvCxnSpPr/>
            <p:nvPr/>
          </p:nvCxnSpPr>
          <p:spPr>
            <a:xfrm>
              <a:off x="1714488" y="4214647"/>
              <a:ext cx="285752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gyenes összekötő 30"/>
            <p:cNvCxnSpPr/>
            <p:nvPr/>
          </p:nvCxnSpPr>
          <p:spPr>
            <a:xfrm rot="5400000">
              <a:off x="715150" y="2356503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Egyenes összekötő 31"/>
            <p:cNvCxnSpPr/>
            <p:nvPr/>
          </p:nvCxnSpPr>
          <p:spPr>
            <a:xfrm rot="5400000">
              <a:off x="858026" y="2356503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gyenes összekötő 32"/>
            <p:cNvCxnSpPr/>
            <p:nvPr/>
          </p:nvCxnSpPr>
          <p:spPr>
            <a:xfrm rot="5400000">
              <a:off x="929465" y="2356503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Egyenes összekötő 33"/>
            <p:cNvCxnSpPr/>
            <p:nvPr/>
          </p:nvCxnSpPr>
          <p:spPr>
            <a:xfrm rot="5400000">
              <a:off x="1000902" y="2356503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Egyenes összekötő 34"/>
            <p:cNvCxnSpPr/>
            <p:nvPr/>
          </p:nvCxnSpPr>
          <p:spPr>
            <a:xfrm rot="5400000">
              <a:off x="1143778" y="2356503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gyenes összekötő 35"/>
            <p:cNvCxnSpPr/>
            <p:nvPr/>
          </p:nvCxnSpPr>
          <p:spPr>
            <a:xfrm rot="5400000">
              <a:off x="1072341" y="2356503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Egyenes összekötő 36"/>
            <p:cNvCxnSpPr/>
            <p:nvPr/>
          </p:nvCxnSpPr>
          <p:spPr>
            <a:xfrm rot="5400000">
              <a:off x="786589" y="2356503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Egyenes összekötő 37"/>
            <p:cNvCxnSpPr/>
            <p:nvPr/>
          </p:nvCxnSpPr>
          <p:spPr>
            <a:xfrm rot="5400000">
              <a:off x="1215217" y="2356503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Egyenes összekötő 38"/>
            <p:cNvCxnSpPr/>
            <p:nvPr/>
          </p:nvCxnSpPr>
          <p:spPr>
            <a:xfrm rot="5400000">
              <a:off x="1286654" y="2356503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Egyenes összekötő 39"/>
            <p:cNvCxnSpPr/>
            <p:nvPr/>
          </p:nvCxnSpPr>
          <p:spPr>
            <a:xfrm rot="5400000">
              <a:off x="4501365" y="2499376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Egyenes összekötő 40"/>
            <p:cNvCxnSpPr/>
            <p:nvPr/>
          </p:nvCxnSpPr>
          <p:spPr>
            <a:xfrm rot="5400000">
              <a:off x="1858158" y="2356503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Egyenes összekötő 41"/>
            <p:cNvCxnSpPr/>
            <p:nvPr/>
          </p:nvCxnSpPr>
          <p:spPr>
            <a:xfrm rot="5400000">
              <a:off x="1715282" y="2356503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Egyenes összekötő 42"/>
            <p:cNvCxnSpPr/>
            <p:nvPr/>
          </p:nvCxnSpPr>
          <p:spPr>
            <a:xfrm rot="5400000">
              <a:off x="1715282" y="4285290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Egyenes összekötő 43"/>
            <p:cNvCxnSpPr/>
            <p:nvPr/>
          </p:nvCxnSpPr>
          <p:spPr>
            <a:xfrm rot="5400000">
              <a:off x="2001034" y="2356503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Egyenes összekötő 44"/>
            <p:cNvCxnSpPr/>
            <p:nvPr/>
          </p:nvCxnSpPr>
          <p:spPr>
            <a:xfrm rot="5400000">
              <a:off x="1929597" y="2356503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Egyenes összekötő 45"/>
            <p:cNvCxnSpPr/>
            <p:nvPr/>
          </p:nvCxnSpPr>
          <p:spPr>
            <a:xfrm rot="5400000">
              <a:off x="1786721" y="2356503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Egyenes összekötő 46"/>
            <p:cNvCxnSpPr/>
            <p:nvPr/>
          </p:nvCxnSpPr>
          <p:spPr>
            <a:xfrm rot="5400000">
              <a:off x="1786721" y="2356503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Egyenes összekötő 47"/>
            <p:cNvCxnSpPr/>
            <p:nvPr/>
          </p:nvCxnSpPr>
          <p:spPr>
            <a:xfrm rot="5400000">
              <a:off x="4572802" y="2499376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Egyenes összekötő 48"/>
            <p:cNvCxnSpPr/>
            <p:nvPr/>
          </p:nvCxnSpPr>
          <p:spPr>
            <a:xfrm rot="5400000">
              <a:off x="1858158" y="4285290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Egyenes összekötő 49"/>
            <p:cNvCxnSpPr/>
            <p:nvPr/>
          </p:nvCxnSpPr>
          <p:spPr>
            <a:xfrm rot="5400000">
              <a:off x="1786721" y="4285290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Egyenes összekötő 50"/>
            <p:cNvCxnSpPr/>
            <p:nvPr/>
          </p:nvCxnSpPr>
          <p:spPr>
            <a:xfrm rot="5400000">
              <a:off x="929465" y="4285290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Egyenes összekötő 51"/>
            <p:cNvCxnSpPr/>
            <p:nvPr/>
          </p:nvCxnSpPr>
          <p:spPr>
            <a:xfrm rot="5400000">
              <a:off x="1000902" y="4285290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Egyenes összekötő 52"/>
            <p:cNvCxnSpPr/>
            <p:nvPr/>
          </p:nvCxnSpPr>
          <p:spPr>
            <a:xfrm rot="5400000">
              <a:off x="1072341" y="4285290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Egyenes összekötő 53"/>
            <p:cNvCxnSpPr/>
            <p:nvPr/>
          </p:nvCxnSpPr>
          <p:spPr>
            <a:xfrm rot="5400000">
              <a:off x="1215217" y="4285290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Egyenes összekötő 54"/>
            <p:cNvCxnSpPr/>
            <p:nvPr/>
          </p:nvCxnSpPr>
          <p:spPr>
            <a:xfrm rot="5400000">
              <a:off x="1143778" y="4285290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Egyenes összekötő 55"/>
            <p:cNvCxnSpPr/>
            <p:nvPr/>
          </p:nvCxnSpPr>
          <p:spPr>
            <a:xfrm rot="5400000">
              <a:off x="1286654" y="4285290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Egyenes összekötő 56"/>
            <p:cNvCxnSpPr/>
            <p:nvPr/>
          </p:nvCxnSpPr>
          <p:spPr>
            <a:xfrm rot="5400000">
              <a:off x="643713" y="4285290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Egyenes összekötő 57"/>
            <p:cNvCxnSpPr/>
            <p:nvPr/>
          </p:nvCxnSpPr>
          <p:spPr>
            <a:xfrm rot="5400000">
              <a:off x="715150" y="4285290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Egyenes összekötő 58"/>
            <p:cNvCxnSpPr/>
            <p:nvPr/>
          </p:nvCxnSpPr>
          <p:spPr>
            <a:xfrm rot="5400000">
              <a:off x="786589" y="4285290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Egyenes összekötő 59"/>
            <p:cNvCxnSpPr/>
            <p:nvPr/>
          </p:nvCxnSpPr>
          <p:spPr>
            <a:xfrm rot="5400000">
              <a:off x="858026" y="4285290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Egyenes összekötő 60"/>
            <p:cNvCxnSpPr/>
            <p:nvPr/>
          </p:nvCxnSpPr>
          <p:spPr>
            <a:xfrm rot="5400000">
              <a:off x="4429926" y="2499376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Egyenes összekötő 61"/>
            <p:cNvCxnSpPr/>
            <p:nvPr/>
          </p:nvCxnSpPr>
          <p:spPr>
            <a:xfrm rot="5400000">
              <a:off x="4358489" y="2499376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Egyenes összekötő 62"/>
            <p:cNvCxnSpPr/>
            <p:nvPr/>
          </p:nvCxnSpPr>
          <p:spPr>
            <a:xfrm rot="5400000">
              <a:off x="4287050" y="2499376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Egyenes összekötő 63"/>
            <p:cNvCxnSpPr/>
            <p:nvPr/>
          </p:nvCxnSpPr>
          <p:spPr>
            <a:xfrm rot="5400000">
              <a:off x="643713" y="2356503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Egyenes összekötő 64"/>
            <p:cNvCxnSpPr/>
            <p:nvPr/>
          </p:nvCxnSpPr>
          <p:spPr>
            <a:xfrm rot="5400000">
              <a:off x="5001430" y="2499376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Egyenes összekötő 65"/>
            <p:cNvCxnSpPr/>
            <p:nvPr/>
          </p:nvCxnSpPr>
          <p:spPr>
            <a:xfrm rot="5400000">
              <a:off x="4929993" y="2499376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Egyenes összekötő 66"/>
            <p:cNvCxnSpPr/>
            <p:nvPr/>
          </p:nvCxnSpPr>
          <p:spPr>
            <a:xfrm rot="5400000">
              <a:off x="4858554" y="2499376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Egyenes összekötő 67"/>
            <p:cNvCxnSpPr/>
            <p:nvPr/>
          </p:nvCxnSpPr>
          <p:spPr>
            <a:xfrm rot="5400000">
              <a:off x="4787117" y="2499376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Egyenes összekötő 68"/>
            <p:cNvCxnSpPr/>
            <p:nvPr/>
          </p:nvCxnSpPr>
          <p:spPr>
            <a:xfrm rot="5400000">
              <a:off x="4715678" y="2499376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Egyenes összekötő 69"/>
            <p:cNvCxnSpPr/>
            <p:nvPr/>
          </p:nvCxnSpPr>
          <p:spPr>
            <a:xfrm rot="5400000">
              <a:off x="4644241" y="2499376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Egyenes összekötő 70"/>
            <p:cNvCxnSpPr/>
            <p:nvPr/>
          </p:nvCxnSpPr>
          <p:spPr>
            <a:xfrm rot="5400000">
              <a:off x="5072869" y="2499376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Egyenes összekötő 71"/>
            <p:cNvCxnSpPr/>
            <p:nvPr/>
          </p:nvCxnSpPr>
          <p:spPr>
            <a:xfrm rot="5400000">
              <a:off x="4501365" y="4428163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Egyenes összekötő 72"/>
            <p:cNvCxnSpPr/>
            <p:nvPr/>
          </p:nvCxnSpPr>
          <p:spPr>
            <a:xfrm rot="5400000">
              <a:off x="4429926" y="4428163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Egyenes összekötő 73"/>
            <p:cNvCxnSpPr/>
            <p:nvPr/>
          </p:nvCxnSpPr>
          <p:spPr>
            <a:xfrm rot="5400000">
              <a:off x="4358489" y="4428163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Egyenes összekötő 74"/>
            <p:cNvCxnSpPr/>
            <p:nvPr/>
          </p:nvCxnSpPr>
          <p:spPr>
            <a:xfrm rot="5400000">
              <a:off x="4358489" y="4428163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Egyenes összekötő 75"/>
            <p:cNvCxnSpPr/>
            <p:nvPr/>
          </p:nvCxnSpPr>
          <p:spPr>
            <a:xfrm rot="5400000">
              <a:off x="4287050" y="4428163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Egyenes összekötő 76"/>
            <p:cNvCxnSpPr/>
            <p:nvPr/>
          </p:nvCxnSpPr>
          <p:spPr>
            <a:xfrm rot="5400000">
              <a:off x="4572802" y="4428163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Egyenes összekötő 77"/>
            <p:cNvCxnSpPr/>
            <p:nvPr/>
          </p:nvCxnSpPr>
          <p:spPr>
            <a:xfrm rot="5400000">
              <a:off x="4644241" y="4428163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Egyenes összekötő 78"/>
            <p:cNvCxnSpPr/>
            <p:nvPr/>
          </p:nvCxnSpPr>
          <p:spPr>
            <a:xfrm rot="5400000">
              <a:off x="5072869" y="4428163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Egyenes összekötő 79"/>
            <p:cNvCxnSpPr/>
            <p:nvPr/>
          </p:nvCxnSpPr>
          <p:spPr>
            <a:xfrm rot="5400000">
              <a:off x="5001430" y="4428163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Egyenes összekötő 80"/>
            <p:cNvCxnSpPr/>
            <p:nvPr/>
          </p:nvCxnSpPr>
          <p:spPr>
            <a:xfrm rot="5400000">
              <a:off x="4929993" y="4428163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Egyenes összekötő 81"/>
            <p:cNvCxnSpPr/>
            <p:nvPr/>
          </p:nvCxnSpPr>
          <p:spPr>
            <a:xfrm rot="5400000">
              <a:off x="4858554" y="4428163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Egyenes összekötő 82"/>
            <p:cNvCxnSpPr/>
            <p:nvPr/>
          </p:nvCxnSpPr>
          <p:spPr>
            <a:xfrm rot="5400000">
              <a:off x="4787117" y="4428163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Egyenes összekötő 83"/>
            <p:cNvCxnSpPr/>
            <p:nvPr/>
          </p:nvCxnSpPr>
          <p:spPr>
            <a:xfrm rot="5400000">
              <a:off x="4715678" y="4428163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45" name="Szövegdoboz 118"/>
            <p:cNvSpPr txBox="1">
              <a:spLocks noChangeArrowheads="1"/>
            </p:cNvSpPr>
            <p:nvPr/>
          </p:nvSpPr>
          <p:spPr bwMode="auto">
            <a:xfrm>
              <a:off x="642918" y="2000232"/>
              <a:ext cx="65434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000">
                  <a:cs typeface="Arial" charset="0"/>
                </a:rPr>
                <a:t>primer 1</a:t>
              </a:r>
            </a:p>
          </p:txBody>
        </p:sp>
        <p:sp>
          <p:nvSpPr>
            <p:cNvPr id="15446" name="Szövegdoboz 121"/>
            <p:cNvSpPr txBox="1">
              <a:spLocks noChangeArrowheads="1"/>
            </p:cNvSpPr>
            <p:nvPr/>
          </p:nvSpPr>
          <p:spPr bwMode="auto">
            <a:xfrm>
              <a:off x="642918" y="3929058"/>
              <a:ext cx="65434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000">
                  <a:cs typeface="Arial" charset="0"/>
                </a:rPr>
                <a:t>primer 1</a:t>
              </a:r>
            </a:p>
          </p:txBody>
        </p:sp>
        <p:sp>
          <p:nvSpPr>
            <p:cNvPr id="15447" name="Szövegdoboz 122"/>
            <p:cNvSpPr txBox="1">
              <a:spLocks noChangeArrowheads="1"/>
            </p:cNvSpPr>
            <p:nvPr/>
          </p:nvSpPr>
          <p:spPr bwMode="auto">
            <a:xfrm>
              <a:off x="4357694" y="4071934"/>
              <a:ext cx="65434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000">
                  <a:cs typeface="Arial" charset="0"/>
                </a:rPr>
                <a:t>primer 2</a:t>
              </a:r>
            </a:p>
          </p:txBody>
        </p:sp>
        <p:sp>
          <p:nvSpPr>
            <p:cNvPr id="15448" name="Szövegdoboz 123"/>
            <p:cNvSpPr txBox="1">
              <a:spLocks noChangeArrowheads="1"/>
            </p:cNvSpPr>
            <p:nvPr/>
          </p:nvSpPr>
          <p:spPr bwMode="auto">
            <a:xfrm>
              <a:off x="4357694" y="2143108"/>
              <a:ext cx="65434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000">
                  <a:cs typeface="Arial" charset="0"/>
                </a:rPr>
                <a:t>primer 2</a:t>
              </a:r>
            </a:p>
          </p:txBody>
        </p:sp>
        <p:cxnSp>
          <p:nvCxnSpPr>
            <p:cNvPr id="89" name="Egyenes összekötő 88"/>
            <p:cNvCxnSpPr/>
            <p:nvPr/>
          </p:nvCxnSpPr>
          <p:spPr>
            <a:xfrm>
              <a:off x="357165" y="5714814"/>
              <a:ext cx="5072099" cy="1588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Egyenes összekötő 89"/>
            <p:cNvCxnSpPr/>
            <p:nvPr/>
          </p:nvCxnSpPr>
          <p:spPr>
            <a:xfrm>
              <a:off x="1547799" y="5429068"/>
              <a:ext cx="666755" cy="0"/>
            </a:xfrm>
            <a:prstGeom prst="line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Egyenes összekötő 90"/>
            <p:cNvCxnSpPr/>
            <p:nvPr/>
          </p:nvCxnSpPr>
          <p:spPr>
            <a:xfrm rot="5400000" flipH="1" flipV="1">
              <a:off x="1428737" y="5429067"/>
              <a:ext cx="142873" cy="14287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Egyenes összekötő 91"/>
            <p:cNvCxnSpPr/>
            <p:nvPr/>
          </p:nvCxnSpPr>
          <p:spPr>
            <a:xfrm>
              <a:off x="642917" y="5571941"/>
              <a:ext cx="785819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Egyenes összekötő nyíllal 92"/>
            <p:cNvCxnSpPr/>
            <p:nvPr/>
          </p:nvCxnSpPr>
          <p:spPr>
            <a:xfrm rot="10800000">
              <a:off x="4214817" y="5857687"/>
              <a:ext cx="1000132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54" name="Szövegdoboz 134"/>
            <p:cNvSpPr txBox="1">
              <a:spLocks noChangeArrowheads="1"/>
            </p:cNvSpPr>
            <p:nvPr/>
          </p:nvSpPr>
          <p:spPr bwMode="auto">
            <a:xfrm>
              <a:off x="1428736" y="5715008"/>
              <a:ext cx="29367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>
                  <a:cs typeface="Arial" charset="0"/>
                </a:rPr>
                <a:t>T</a:t>
              </a:r>
            </a:p>
          </p:txBody>
        </p:sp>
        <p:sp>
          <p:nvSpPr>
            <p:cNvPr id="15455" name="Szövegdoboz 135"/>
            <p:cNvSpPr txBox="1">
              <a:spLocks noChangeArrowheads="1"/>
            </p:cNvSpPr>
            <p:nvPr/>
          </p:nvSpPr>
          <p:spPr bwMode="auto">
            <a:xfrm>
              <a:off x="1681161" y="5705493"/>
              <a:ext cx="32412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>
                  <a:cs typeface="Arial" charset="0"/>
                </a:rPr>
                <a:t>G</a:t>
              </a:r>
            </a:p>
          </p:txBody>
        </p:sp>
        <p:sp>
          <p:nvSpPr>
            <p:cNvPr id="15456" name="Szövegdoboz 136"/>
            <p:cNvSpPr txBox="1">
              <a:spLocks noChangeArrowheads="1"/>
            </p:cNvSpPr>
            <p:nvPr/>
          </p:nvSpPr>
          <p:spPr bwMode="auto">
            <a:xfrm>
              <a:off x="1928802" y="5715008"/>
              <a:ext cx="31451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>
                  <a:solidFill>
                    <a:srgbClr val="FF0000"/>
                  </a:solidFill>
                  <a:cs typeface="Arial" charset="0"/>
                </a:rPr>
                <a:t>C</a:t>
              </a:r>
            </a:p>
          </p:txBody>
        </p:sp>
        <p:cxnSp>
          <p:nvCxnSpPr>
            <p:cNvPr id="97" name="Egyenes összekötő 96"/>
            <p:cNvCxnSpPr/>
            <p:nvPr/>
          </p:nvCxnSpPr>
          <p:spPr>
            <a:xfrm rot="5400000">
              <a:off x="929465" y="5642584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Egyenes összekötő 97"/>
            <p:cNvCxnSpPr/>
            <p:nvPr/>
          </p:nvCxnSpPr>
          <p:spPr>
            <a:xfrm rot="5400000">
              <a:off x="1000902" y="5642584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Egyenes összekötő 98"/>
            <p:cNvCxnSpPr/>
            <p:nvPr/>
          </p:nvCxnSpPr>
          <p:spPr>
            <a:xfrm rot="5400000">
              <a:off x="1072341" y="5642584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Egyenes összekötő 99"/>
            <p:cNvCxnSpPr/>
            <p:nvPr/>
          </p:nvCxnSpPr>
          <p:spPr>
            <a:xfrm rot="5400000">
              <a:off x="1215217" y="5642584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Egyenes összekötő 100"/>
            <p:cNvCxnSpPr/>
            <p:nvPr/>
          </p:nvCxnSpPr>
          <p:spPr>
            <a:xfrm rot="5400000">
              <a:off x="1143778" y="5642584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Egyenes összekötő 101"/>
            <p:cNvCxnSpPr/>
            <p:nvPr/>
          </p:nvCxnSpPr>
          <p:spPr>
            <a:xfrm rot="5400000">
              <a:off x="1286654" y="5642584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Egyenes összekötő 102"/>
            <p:cNvCxnSpPr/>
            <p:nvPr/>
          </p:nvCxnSpPr>
          <p:spPr>
            <a:xfrm rot="5400000">
              <a:off x="643713" y="5642584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Egyenes összekötő 103"/>
            <p:cNvCxnSpPr/>
            <p:nvPr/>
          </p:nvCxnSpPr>
          <p:spPr>
            <a:xfrm rot="5400000">
              <a:off x="715150" y="5642584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Egyenes összekötő 104"/>
            <p:cNvCxnSpPr/>
            <p:nvPr/>
          </p:nvCxnSpPr>
          <p:spPr>
            <a:xfrm rot="5400000">
              <a:off x="786589" y="5642584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Egyenes összekötő 105"/>
            <p:cNvCxnSpPr/>
            <p:nvPr/>
          </p:nvCxnSpPr>
          <p:spPr>
            <a:xfrm rot="5400000">
              <a:off x="858026" y="5642584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Egyenes összekötő 106"/>
            <p:cNvCxnSpPr/>
            <p:nvPr/>
          </p:nvCxnSpPr>
          <p:spPr>
            <a:xfrm rot="5400000">
              <a:off x="4501365" y="5785457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Egyenes összekötő 107"/>
            <p:cNvCxnSpPr/>
            <p:nvPr/>
          </p:nvCxnSpPr>
          <p:spPr>
            <a:xfrm rot="5400000">
              <a:off x="4429926" y="5785457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Egyenes összekötő 108"/>
            <p:cNvCxnSpPr/>
            <p:nvPr/>
          </p:nvCxnSpPr>
          <p:spPr>
            <a:xfrm rot="5400000">
              <a:off x="4358489" y="5785457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Egyenes összekötő 109"/>
            <p:cNvCxnSpPr/>
            <p:nvPr/>
          </p:nvCxnSpPr>
          <p:spPr>
            <a:xfrm rot="5400000">
              <a:off x="4358489" y="5785457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Egyenes összekötő 110"/>
            <p:cNvCxnSpPr/>
            <p:nvPr/>
          </p:nvCxnSpPr>
          <p:spPr>
            <a:xfrm rot="5400000">
              <a:off x="4287050" y="5785457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Egyenes összekötő 111"/>
            <p:cNvCxnSpPr/>
            <p:nvPr/>
          </p:nvCxnSpPr>
          <p:spPr>
            <a:xfrm rot="5400000">
              <a:off x="4572802" y="5785457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Egyenes összekötő 112"/>
            <p:cNvCxnSpPr/>
            <p:nvPr/>
          </p:nvCxnSpPr>
          <p:spPr>
            <a:xfrm rot="5400000">
              <a:off x="4644241" y="5785457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Egyenes összekötő 113"/>
            <p:cNvCxnSpPr/>
            <p:nvPr/>
          </p:nvCxnSpPr>
          <p:spPr>
            <a:xfrm rot="5400000">
              <a:off x="5072869" y="5785457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Egyenes összekötő 114"/>
            <p:cNvCxnSpPr/>
            <p:nvPr/>
          </p:nvCxnSpPr>
          <p:spPr>
            <a:xfrm rot="5400000">
              <a:off x="5001430" y="5785457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Egyenes összekötő 115"/>
            <p:cNvCxnSpPr/>
            <p:nvPr/>
          </p:nvCxnSpPr>
          <p:spPr>
            <a:xfrm rot="5400000">
              <a:off x="4929993" y="5785457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Egyenes összekötő 116"/>
            <p:cNvCxnSpPr/>
            <p:nvPr/>
          </p:nvCxnSpPr>
          <p:spPr>
            <a:xfrm rot="5400000">
              <a:off x="4858554" y="5785457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Egyenes összekötő 117"/>
            <p:cNvCxnSpPr/>
            <p:nvPr/>
          </p:nvCxnSpPr>
          <p:spPr>
            <a:xfrm rot="5400000">
              <a:off x="4787117" y="5785457"/>
              <a:ext cx="142873" cy="15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Egyenes összekötő 118"/>
            <p:cNvCxnSpPr/>
            <p:nvPr/>
          </p:nvCxnSpPr>
          <p:spPr>
            <a:xfrm rot="5400000">
              <a:off x="4715678" y="5785457"/>
              <a:ext cx="142873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80" name="Szövegdoboz 164"/>
            <p:cNvSpPr txBox="1">
              <a:spLocks noChangeArrowheads="1"/>
            </p:cNvSpPr>
            <p:nvPr/>
          </p:nvSpPr>
          <p:spPr bwMode="auto">
            <a:xfrm>
              <a:off x="642918" y="5286380"/>
              <a:ext cx="65434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000">
                  <a:cs typeface="Arial" charset="0"/>
                </a:rPr>
                <a:t>primer 1</a:t>
              </a:r>
            </a:p>
          </p:txBody>
        </p:sp>
        <p:sp>
          <p:nvSpPr>
            <p:cNvPr id="15481" name="Szövegdoboz 165"/>
            <p:cNvSpPr txBox="1">
              <a:spLocks noChangeArrowheads="1"/>
            </p:cNvSpPr>
            <p:nvPr/>
          </p:nvSpPr>
          <p:spPr bwMode="auto">
            <a:xfrm>
              <a:off x="4357694" y="5429256"/>
              <a:ext cx="65434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000">
                  <a:cs typeface="Arial" charset="0"/>
                </a:rPr>
                <a:t>primer 2</a:t>
              </a:r>
            </a:p>
          </p:txBody>
        </p:sp>
        <p:sp>
          <p:nvSpPr>
            <p:cNvPr id="15482" name="Szövegdoboz 177"/>
            <p:cNvSpPr txBox="1">
              <a:spLocks noChangeArrowheads="1"/>
            </p:cNvSpPr>
            <p:nvPr/>
          </p:nvSpPr>
          <p:spPr bwMode="auto">
            <a:xfrm>
              <a:off x="2271708" y="1557335"/>
              <a:ext cx="965329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000">
                  <a:cs typeface="Arial" charset="0"/>
                </a:rPr>
                <a:t>nincs mutáció</a:t>
              </a:r>
            </a:p>
          </p:txBody>
        </p:sp>
        <p:cxnSp>
          <p:nvCxnSpPr>
            <p:cNvPr id="123" name="Egyenes összekötő nyíllal 122"/>
            <p:cNvCxnSpPr/>
            <p:nvPr/>
          </p:nvCxnSpPr>
          <p:spPr>
            <a:xfrm>
              <a:off x="2214553" y="2285860"/>
              <a:ext cx="1714512" cy="1588"/>
            </a:xfrm>
            <a:prstGeom prst="straightConnector1">
              <a:avLst/>
            </a:prstGeom>
            <a:ln w="2540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Egyenes összekötő nyíllal 123"/>
            <p:cNvCxnSpPr/>
            <p:nvPr/>
          </p:nvCxnSpPr>
          <p:spPr>
            <a:xfrm rot="5400000">
              <a:off x="2126450" y="1792947"/>
              <a:ext cx="285746" cy="21431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Egyenes összekötő nyíllal 124"/>
            <p:cNvCxnSpPr/>
            <p:nvPr/>
          </p:nvCxnSpPr>
          <p:spPr>
            <a:xfrm rot="5400000">
              <a:off x="2178839" y="3893179"/>
              <a:ext cx="428619" cy="35719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86" name="Szövegdoboz 186"/>
            <p:cNvSpPr txBox="1">
              <a:spLocks noChangeArrowheads="1"/>
            </p:cNvSpPr>
            <p:nvPr/>
          </p:nvSpPr>
          <p:spPr bwMode="auto">
            <a:xfrm>
              <a:off x="2500306" y="3643306"/>
              <a:ext cx="87235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000">
                  <a:cs typeface="Arial" charset="0"/>
                </a:rPr>
                <a:t>van mutáció</a:t>
              </a:r>
            </a:p>
          </p:txBody>
        </p:sp>
        <p:cxnSp>
          <p:nvCxnSpPr>
            <p:cNvPr id="127" name="Egyenes összekötő nyíllal 126"/>
            <p:cNvCxnSpPr/>
            <p:nvPr/>
          </p:nvCxnSpPr>
          <p:spPr>
            <a:xfrm rot="16200000" flipH="1">
              <a:off x="1357301" y="1714367"/>
              <a:ext cx="266696" cy="12382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88" name="Szövegdoboz 190"/>
            <p:cNvSpPr txBox="1">
              <a:spLocks noChangeArrowheads="1"/>
            </p:cNvSpPr>
            <p:nvPr/>
          </p:nvSpPr>
          <p:spPr bwMode="auto">
            <a:xfrm>
              <a:off x="714356" y="1357290"/>
              <a:ext cx="99257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000">
                  <a:cs typeface="Arial" charset="0"/>
                </a:rPr>
                <a:t>direkt elrontott</a:t>
              </a:r>
            </a:p>
            <a:p>
              <a:r>
                <a:rPr lang="hu-HU" sz="1000">
                  <a:cs typeface="Arial" charset="0"/>
                </a:rPr>
                <a:t>nukleotid</a:t>
              </a:r>
            </a:p>
          </p:txBody>
        </p:sp>
        <p:sp>
          <p:nvSpPr>
            <p:cNvPr id="15489" name="Szövegdoboz 191"/>
            <p:cNvSpPr txBox="1">
              <a:spLocks noChangeArrowheads="1"/>
            </p:cNvSpPr>
            <p:nvPr/>
          </p:nvSpPr>
          <p:spPr bwMode="auto">
            <a:xfrm>
              <a:off x="214290" y="1071538"/>
              <a:ext cx="39786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2000">
                  <a:cs typeface="Arial" charset="0"/>
                </a:rPr>
                <a:t>1.</a:t>
              </a:r>
            </a:p>
          </p:txBody>
        </p:sp>
        <p:sp>
          <p:nvSpPr>
            <p:cNvPr id="15490" name="Szövegdoboz 192"/>
            <p:cNvSpPr txBox="1">
              <a:spLocks noChangeArrowheads="1"/>
            </p:cNvSpPr>
            <p:nvPr/>
          </p:nvSpPr>
          <p:spPr bwMode="auto">
            <a:xfrm>
              <a:off x="214290" y="3143240"/>
              <a:ext cx="39786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2000">
                  <a:cs typeface="Arial" charset="0"/>
                </a:rPr>
                <a:t>2.</a:t>
              </a:r>
            </a:p>
          </p:txBody>
        </p:sp>
        <p:sp>
          <p:nvSpPr>
            <p:cNvPr id="131" name="Lefelé nyíl 130"/>
            <p:cNvSpPr/>
            <p:nvPr/>
          </p:nvSpPr>
          <p:spPr>
            <a:xfrm>
              <a:off x="2500305" y="4643267"/>
              <a:ext cx="1643075" cy="785801"/>
            </a:xfrm>
            <a:prstGeom prst="downArrow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hu-HU"/>
            </a:p>
          </p:txBody>
        </p:sp>
        <p:sp>
          <p:nvSpPr>
            <p:cNvPr id="15492" name="Szövegdoboz 194"/>
            <p:cNvSpPr txBox="1">
              <a:spLocks noChangeArrowheads="1"/>
            </p:cNvSpPr>
            <p:nvPr/>
          </p:nvSpPr>
          <p:spPr bwMode="auto">
            <a:xfrm>
              <a:off x="4786322" y="1571604"/>
              <a:ext cx="117051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 b="1">
                  <a:cs typeface="Arial" charset="0"/>
                </a:rPr>
                <a:t>van </a:t>
              </a:r>
            </a:p>
            <a:p>
              <a:pPr algn="ctr"/>
              <a:r>
                <a:rPr lang="hu-HU" sz="1400">
                  <a:cs typeface="Arial" charset="0"/>
                </a:rPr>
                <a:t>PCR-termék</a:t>
              </a:r>
            </a:p>
          </p:txBody>
        </p:sp>
        <p:sp>
          <p:nvSpPr>
            <p:cNvPr id="15493" name="Szövegdoboz 195"/>
            <p:cNvSpPr txBox="1">
              <a:spLocks noChangeArrowheads="1"/>
            </p:cNvSpPr>
            <p:nvPr/>
          </p:nvSpPr>
          <p:spPr bwMode="auto">
            <a:xfrm>
              <a:off x="4857760" y="4786314"/>
              <a:ext cx="117051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 b="1">
                  <a:cs typeface="Arial" charset="0"/>
                </a:rPr>
                <a:t>nincs</a:t>
              </a:r>
            </a:p>
            <a:p>
              <a:pPr algn="ctr"/>
              <a:r>
                <a:rPr lang="hu-HU" sz="1400">
                  <a:cs typeface="Arial" charset="0"/>
                </a:rPr>
                <a:t>PCR-termék</a:t>
              </a:r>
            </a:p>
          </p:txBody>
        </p:sp>
        <p:cxnSp>
          <p:nvCxnSpPr>
            <p:cNvPr id="134" name="Egyenes összekötő 133"/>
            <p:cNvCxnSpPr/>
            <p:nvPr/>
          </p:nvCxnSpPr>
          <p:spPr>
            <a:xfrm>
              <a:off x="142852" y="2928790"/>
              <a:ext cx="6143668" cy="1587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95" name="Szövegdoboz 198"/>
            <p:cNvSpPr txBox="1">
              <a:spLocks noChangeArrowheads="1"/>
            </p:cNvSpPr>
            <p:nvPr/>
          </p:nvSpPr>
          <p:spPr bwMode="auto">
            <a:xfrm>
              <a:off x="571480" y="449148"/>
              <a:ext cx="540083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cs typeface="Arial" charset="0"/>
                </a:rPr>
                <a:t>Pontmutáció kimutatása PCR-rel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463" y="1557338"/>
            <a:ext cx="363855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39750" y="1484313"/>
            <a:ext cx="3575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000"/>
              <a:t>PCR kezdetben exponenciális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611188" y="2420938"/>
            <a:ext cx="27797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2000"/>
              <a:t>Limitáló tényezők:</a:t>
            </a:r>
          </a:p>
          <a:p>
            <a:r>
              <a:rPr lang="hu-HU" sz="2000"/>
              <a:t>dNTP, primerek, enzim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39750" y="3716338"/>
            <a:ext cx="3708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000"/>
              <a:t>Detektálás gélelfóval:</a:t>
            </a:r>
          </a:p>
          <a:p>
            <a:endParaRPr lang="hu-HU" sz="2000"/>
          </a:p>
          <a:p>
            <a:r>
              <a:rPr lang="hu-HU" sz="2000"/>
              <a:t>Jóval az exponenciális</a:t>
            </a:r>
          </a:p>
          <a:p>
            <a:r>
              <a:rPr lang="hu-HU" sz="2000"/>
              <a:t>Rész felett, a telítés közelében 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11188" y="5589588"/>
            <a:ext cx="77454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000"/>
              <a:t>Megoldások: Higítási sorok, ciklusszám változtatás, radioaktív PCR</a:t>
            </a:r>
          </a:p>
          <a:p>
            <a:r>
              <a:rPr lang="hu-HU" sz="2000"/>
              <a:t>	         és real-time PCR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2195513" y="260350"/>
            <a:ext cx="4086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/>
              <a:t>Mennyiségi kimutatás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34"/>
          <p:cNvGrpSpPr>
            <a:grpSpLocks/>
          </p:cNvGrpSpPr>
          <p:nvPr/>
        </p:nvGrpSpPr>
        <p:grpSpPr bwMode="auto">
          <a:xfrm>
            <a:off x="395288" y="0"/>
            <a:ext cx="8497887" cy="6858000"/>
            <a:chOff x="521" y="255"/>
            <a:chExt cx="4375" cy="3576"/>
          </a:xfrm>
        </p:grpSpPr>
        <p:sp>
          <p:nvSpPr>
            <p:cNvPr id="3075" name="Text Box 4"/>
            <p:cNvSpPr txBox="1">
              <a:spLocks noChangeArrowheads="1"/>
            </p:cNvSpPr>
            <p:nvPr/>
          </p:nvSpPr>
          <p:spPr bwMode="auto">
            <a:xfrm>
              <a:off x="521" y="255"/>
              <a:ext cx="1993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2000"/>
                <a:t>PCR:Polimerase Chain Reaction</a:t>
              </a:r>
            </a:p>
          </p:txBody>
        </p:sp>
        <p:sp>
          <p:nvSpPr>
            <p:cNvPr id="3076" name="Text Box 5"/>
            <p:cNvSpPr txBox="1">
              <a:spLocks noChangeArrowheads="1"/>
            </p:cNvSpPr>
            <p:nvPr/>
          </p:nvSpPr>
          <p:spPr bwMode="auto">
            <a:xfrm>
              <a:off x="567" y="572"/>
              <a:ext cx="1061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2000"/>
                <a:t>1983 Kary Mullis</a:t>
              </a:r>
            </a:p>
          </p:txBody>
        </p:sp>
        <p:sp>
          <p:nvSpPr>
            <p:cNvPr id="3077" name="Text Box 7"/>
            <p:cNvSpPr txBox="1">
              <a:spLocks noChangeArrowheads="1"/>
            </p:cNvSpPr>
            <p:nvPr/>
          </p:nvSpPr>
          <p:spPr bwMode="auto">
            <a:xfrm>
              <a:off x="567" y="845"/>
              <a:ext cx="938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2000"/>
                <a:t>1993 Nobel díj</a:t>
              </a:r>
            </a:p>
          </p:txBody>
        </p:sp>
        <p:pic>
          <p:nvPicPr>
            <p:cNvPr id="3078" name="Picture 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0" y="981"/>
              <a:ext cx="2016" cy="2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9" name="Text Box 9"/>
            <p:cNvSpPr txBox="1">
              <a:spLocks noChangeArrowheads="1"/>
            </p:cNvSpPr>
            <p:nvPr/>
          </p:nvSpPr>
          <p:spPr bwMode="auto">
            <a:xfrm>
              <a:off x="690" y="2429"/>
              <a:ext cx="104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2000"/>
                <a:t>X darab ds DNS</a:t>
              </a:r>
            </a:p>
            <a:p>
              <a:r>
                <a:rPr lang="hu-HU" sz="2000"/>
                <a:t>n darab ciklus</a:t>
              </a:r>
            </a:p>
          </p:txBody>
        </p:sp>
        <p:sp>
          <p:nvSpPr>
            <p:cNvPr id="3080" name="Text Box 16"/>
            <p:cNvSpPr txBox="1">
              <a:spLocks noChangeArrowheads="1"/>
            </p:cNvSpPr>
            <p:nvPr/>
          </p:nvSpPr>
          <p:spPr bwMode="auto">
            <a:xfrm>
              <a:off x="1053" y="3109"/>
              <a:ext cx="1292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2000" dirty="0"/>
                <a:t>X</a:t>
              </a:r>
              <a:r>
                <a:rPr lang="en-US" sz="2000" dirty="0">
                  <a:cs typeface="Arial" charset="0"/>
                </a:rPr>
                <a:t>·</a:t>
              </a:r>
              <a:r>
                <a:rPr lang="hu-HU" sz="2000" dirty="0">
                  <a:cs typeface="Arial" charset="0"/>
                </a:rPr>
                <a:t>2 </a:t>
              </a:r>
              <a:r>
                <a:rPr lang="en-US" sz="2000" dirty="0"/>
                <a:t>·</a:t>
              </a:r>
              <a:r>
                <a:rPr lang="hu-HU" sz="2000" dirty="0"/>
                <a:t>n darab </a:t>
              </a:r>
              <a:r>
                <a:rPr lang="hu-HU" sz="2000" dirty="0" err="1"/>
                <a:t>produkt</a:t>
              </a:r>
              <a:endParaRPr lang="en-US" sz="2000" dirty="0"/>
            </a:p>
          </p:txBody>
        </p:sp>
        <p:sp>
          <p:nvSpPr>
            <p:cNvPr id="3081" name="Text Box 17"/>
            <p:cNvSpPr txBox="1">
              <a:spLocks noChangeArrowheads="1"/>
            </p:cNvSpPr>
            <p:nvPr/>
          </p:nvSpPr>
          <p:spPr bwMode="auto">
            <a:xfrm>
              <a:off x="975" y="3521"/>
              <a:ext cx="1299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2000"/>
                <a:t>X </a:t>
              </a:r>
              <a:r>
                <a:rPr lang="en-US" sz="2000"/>
                <a:t>·</a:t>
              </a:r>
              <a:r>
                <a:rPr lang="hu-HU" sz="2000"/>
                <a:t>2</a:t>
              </a:r>
              <a:r>
                <a:rPr lang="hu-HU" sz="2000" baseline="30000"/>
                <a:t>n-2</a:t>
              </a:r>
              <a:r>
                <a:rPr lang="hu-HU" sz="2000"/>
                <a:t> darab produkt</a:t>
              </a:r>
            </a:p>
          </p:txBody>
        </p:sp>
        <p:sp>
          <p:nvSpPr>
            <p:cNvPr id="3082" name="Line 28"/>
            <p:cNvSpPr>
              <a:spLocks noChangeShapeType="1"/>
            </p:cNvSpPr>
            <p:nvPr/>
          </p:nvSpPr>
          <p:spPr bwMode="auto">
            <a:xfrm>
              <a:off x="2653" y="3249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3083" name="Line 31"/>
            <p:cNvSpPr>
              <a:spLocks noChangeShapeType="1"/>
            </p:cNvSpPr>
            <p:nvPr/>
          </p:nvSpPr>
          <p:spPr bwMode="auto">
            <a:xfrm>
              <a:off x="2653" y="3657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3084" name="Text Box 32"/>
            <p:cNvSpPr txBox="1">
              <a:spLocks noChangeArrowheads="1"/>
            </p:cNvSpPr>
            <p:nvPr/>
          </p:nvSpPr>
          <p:spPr bwMode="auto">
            <a:xfrm>
              <a:off x="599" y="1204"/>
              <a:ext cx="1518" cy="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2000"/>
                <a:t>DNS templát, dNTP mix,</a:t>
              </a:r>
            </a:p>
            <a:p>
              <a:r>
                <a:rPr lang="hu-HU" sz="2000"/>
                <a:t>primerek, Mg</a:t>
              </a:r>
              <a:r>
                <a:rPr lang="hu-HU" sz="2000" baseline="30000"/>
                <a:t>2+</a:t>
              </a:r>
              <a:r>
                <a:rPr lang="hu-HU" sz="2000"/>
                <a:t>, puffer,</a:t>
              </a:r>
            </a:p>
            <a:p>
              <a:r>
                <a:rPr lang="hu-HU" sz="2000"/>
                <a:t>hőstabil DNS-polimeráz </a:t>
              </a:r>
            </a:p>
          </p:txBody>
        </p:sp>
        <p:sp>
          <p:nvSpPr>
            <p:cNvPr id="3085" name="Text Box 33"/>
            <p:cNvSpPr txBox="1">
              <a:spLocks noChangeArrowheads="1"/>
            </p:cNvSpPr>
            <p:nvPr/>
          </p:nvSpPr>
          <p:spPr bwMode="auto">
            <a:xfrm>
              <a:off x="599" y="1930"/>
              <a:ext cx="1503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2000"/>
                <a:t>Taq: Thermus aquaticus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979613" y="333375"/>
            <a:ext cx="5191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/>
              <a:t>Tipikus reakciókörölmények</a:t>
            </a:r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2124075" y="2636838"/>
            <a:ext cx="5456238" cy="3990975"/>
            <a:chOff x="521" y="1888"/>
            <a:chExt cx="3437" cy="2514"/>
          </a:xfrm>
        </p:grpSpPr>
        <p:sp>
          <p:nvSpPr>
            <p:cNvPr id="4102" name="Text Box 4"/>
            <p:cNvSpPr txBox="1">
              <a:spLocks noChangeArrowheads="1"/>
            </p:cNvSpPr>
            <p:nvPr/>
          </p:nvSpPr>
          <p:spPr bwMode="auto">
            <a:xfrm>
              <a:off x="521" y="1888"/>
              <a:ext cx="2390" cy="25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3200"/>
                <a:t>94-95 </a:t>
              </a:r>
              <a:r>
                <a:rPr lang="en-US" sz="3200">
                  <a:cs typeface="Arial" charset="0"/>
                </a:rPr>
                <a:t>º</a:t>
              </a:r>
              <a:r>
                <a:rPr lang="hu-HU" sz="3200">
                  <a:cs typeface="Arial" charset="0"/>
                </a:rPr>
                <a:t>C 	3-10’</a:t>
              </a:r>
            </a:p>
            <a:p>
              <a:endParaRPr lang="hu-HU" sz="3200">
                <a:cs typeface="Arial" charset="0"/>
              </a:endParaRPr>
            </a:p>
            <a:p>
              <a:r>
                <a:rPr lang="hu-HU" sz="3200">
                  <a:cs typeface="Arial" charset="0"/>
                </a:rPr>
                <a:t>94 </a:t>
              </a:r>
              <a:r>
                <a:rPr lang="en-US" sz="3200">
                  <a:cs typeface="Arial" charset="0"/>
                </a:rPr>
                <a:t>º</a:t>
              </a:r>
              <a:r>
                <a:rPr lang="hu-HU" sz="3200">
                  <a:cs typeface="Arial" charset="0"/>
                </a:rPr>
                <a:t>C 	15-60 sec</a:t>
              </a:r>
            </a:p>
            <a:p>
              <a:r>
                <a:rPr lang="hu-HU" sz="3200">
                  <a:cs typeface="Arial" charset="0"/>
                </a:rPr>
                <a:t>45-60 </a:t>
              </a:r>
              <a:r>
                <a:rPr lang="en-US" sz="3200">
                  <a:cs typeface="Arial" charset="0"/>
                </a:rPr>
                <a:t>º</a:t>
              </a:r>
              <a:r>
                <a:rPr lang="hu-HU" sz="3200">
                  <a:cs typeface="Arial" charset="0"/>
                </a:rPr>
                <a:t>C	30-60 sec</a:t>
              </a:r>
            </a:p>
            <a:p>
              <a:r>
                <a:rPr lang="hu-HU" sz="3200">
                  <a:cs typeface="Arial" charset="0"/>
                </a:rPr>
                <a:t>72 </a:t>
              </a:r>
              <a:r>
                <a:rPr lang="en-US" sz="3200">
                  <a:cs typeface="Arial" charset="0"/>
                </a:rPr>
                <a:t>º</a:t>
              </a:r>
              <a:r>
                <a:rPr lang="hu-HU" sz="3200">
                  <a:cs typeface="Arial" charset="0"/>
                </a:rPr>
                <a:t>C 	30’’-3’</a:t>
              </a:r>
            </a:p>
            <a:p>
              <a:endParaRPr lang="hu-HU" sz="3200">
                <a:cs typeface="Arial" charset="0"/>
              </a:endParaRPr>
            </a:p>
            <a:p>
              <a:r>
                <a:rPr lang="hu-HU" sz="3200">
                  <a:cs typeface="Arial" charset="0"/>
                </a:rPr>
                <a:t>72 </a:t>
              </a:r>
              <a:r>
                <a:rPr lang="en-US" sz="3200">
                  <a:cs typeface="Arial" charset="0"/>
                </a:rPr>
                <a:t>º</a:t>
              </a:r>
              <a:r>
                <a:rPr lang="hu-HU" sz="3200">
                  <a:cs typeface="Arial" charset="0"/>
                </a:rPr>
                <a:t>C	2-5’</a:t>
              </a:r>
            </a:p>
            <a:p>
              <a:r>
                <a:rPr lang="hu-HU" sz="3200">
                  <a:cs typeface="Arial" charset="0"/>
                </a:rPr>
                <a:t>4 </a:t>
              </a:r>
              <a:r>
                <a:rPr lang="en-US" sz="3200">
                  <a:cs typeface="Arial" charset="0"/>
                </a:rPr>
                <a:t>º</a:t>
              </a:r>
              <a:r>
                <a:rPr lang="hu-HU" sz="3200">
                  <a:cs typeface="Arial" charset="0"/>
                </a:rPr>
                <a:t>C		Hold </a:t>
              </a:r>
              <a:endParaRPr lang="en-US" sz="3200">
                <a:cs typeface="Arial" charset="0"/>
              </a:endParaRPr>
            </a:p>
          </p:txBody>
        </p:sp>
        <p:sp>
          <p:nvSpPr>
            <p:cNvPr id="4103" name="Line 5"/>
            <p:cNvSpPr>
              <a:spLocks noChangeShapeType="1"/>
            </p:cNvSpPr>
            <p:nvPr/>
          </p:nvSpPr>
          <p:spPr bwMode="auto">
            <a:xfrm>
              <a:off x="3016" y="2568"/>
              <a:ext cx="0" cy="8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4104" name="Text Box 6"/>
            <p:cNvSpPr txBox="1">
              <a:spLocks noChangeArrowheads="1"/>
            </p:cNvSpPr>
            <p:nvPr/>
          </p:nvSpPr>
          <p:spPr bwMode="auto">
            <a:xfrm>
              <a:off x="3061" y="2795"/>
              <a:ext cx="89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3200"/>
                <a:t>20-30x</a:t>
              </a:r>
            </a:p>
          </p:txBody>
        </p:sp>
      </p:grpSp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808038" y="1092200"/>
            <a:ext cx="704056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0,2-0,5 ml, vékony fal, vagy plate; kapilláris</a:t>
            </a:r>
          </a:p>
          <a:p>
            <a:r>
              <a:rPr lang="hu-HU"/>
              <a:t>Ásványolaj, vagy fűtött tető</a:t>
            </a:r>
          </a:p>
          <a:p>
            <a:r>
              <a:rPr lang="hu-HU"/>
              <a:t>Touchdown, vagy gradiens annealing</a:t>
            </a:r>
          </a:p>
        </p:txBody>
      </p:sp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250825" y="3573463"/>
            <a:ext cx="1944688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3200"/>
              <a:t>melting</a:t>
            </a:r>
          </a:p>
          <a:p>
            <a:r>
              <a:rPr lang="hu-HU" sz="3200"/>
              <a:t>annealing</a:t>
            </a:r>
          </a:p>
          <a:p>
            <a:r>
              <a:rPr lang="hu-HU" sz="3200"/>
              <a:t>extension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250825" y="404813"/>
            <a:ext cx="8302625" cy="393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PCR felhasználása:</a:t>
            </a:r>
          </a:p>
          <a:p>
            <a:endParaRPr lang="hu-HU"/>
          </a:p>
          <a:p>
            <a:pPr>
              <a:buFontTx/>
              <a:buChar char="-"/>
            </a:pPr>
            <a:r>
              <a:rPr lang="hu-HU"/>
              <a:t> Genetikai manipuláció (klónozás, site-directed</a:t>
            </a:r>
          </a:p>
          <a:p>
            <a:r>
              <a:rPr lang="hu-HU"/>
              <a:t>  mutagenezis, stb)</a:t>
            </a:r>
          </a:p>
          <a:p>
            <a:pPr>
              <a:buFontTx/>
              <a:buChar char="-"/>
            </a:pPr>
            <a:r>
              <a:rPr lang="hu-HU"/>
              <a:t> Szekvencia analízis (szekvenálás, fertőzések)</a:t>
            </a:r>
          </a:p>
          <a:p>
            <a:pPr>
              <a:buFontTx/>
              <a:buChar char="-"/>
            </a:pPr>
            <a:r>
              <a:rPr lang="hu-HU"/>
              <a:t> Mutációk, polimorfizmusok (beteségek, öröklődés,</a:t>
            </a:r>
          </a:p>
          <a:p>
            <a:r>
              <a:rPr lang="hu-HU"/>
              <a:t>  apaság)</a:t>
            </a:r>
          </a:p>
          <a:p>
            <a:pPr>
              <a:buFontTx/>
              <a:buChar char="-"/>
            </a:pPr>
            <a:r>
              <a:rPr lang="hu-HU"/>
              <a:t> Mennyiségi vizsgálatok (mRNS szintek)</a:t>
            </a:r>
          </a:p>
          <a:p>
            <a:pPr>
              <a:buFontTx/>
              <a:buChar char="-"/>
            </a:pPr>
            <a:endParaRPr lang="hu-HU"/>
          </a:p>
        </p:txBody>
      </p:sp>
      <p:sp>
        <p:nvSpPr>
          <p:cNvPr id="5123" name="Text Box 15"/>
          <p:cNvSpPr txBox="1">
            <a:spLocks noChangeArrowheads="1"/>
          </p:cNvSpPr>
          <p:nvPr/>
        </p:nvSpPr>
        <p:spPr bwMode="auto">
          <a:xfrm>
            <a:off x="900113" y="5445125"/>
            <a:ext cx="52339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 b="1"/>
              <a:t>Kontamináció elkerülése!!</a:t>
            </a:r>
          </a:p>
        </p:txBody>
      </p:sp>
      <p:sp>
        <p:nvSpPr>
          <p:cNvPr id="5124" name="Text Box 16"/>
          <p:cNvSpPr txBox="1">
            <a:spLocks noChangeArrowheads="1"/>
          </p:cNvSpPr>
          <p:nvPr/>
        </p:nvSpPr>
        <p:spPr bwMode="auto">
          <a:xfrm>
            <a:off x="900113" y="4652963"/>
            <a:ext cx="27082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 b="1"/>
              <a:t>Specificitás!!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50825" y="5084763"/>
            <a:ext cx="763905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Taq </a:t>
            </a:r>
            <a:r>
              <a:rPr lang="hu-HU" b="1"/>
              <a:t>polimerase</a:t>
            </a:r>
            <a:r>
              <a:rPr lang="hu-HU"/>
              <a:t>:</a:t>
            </a:r>
          </a:p>
          <a:p>
            <a:r>
              <a:rPr lang="hu-HU"/>
              <a:t>0,5-2,5 U/ 25-50</a:t>
            </a:r>
            <a:r>
              <a:rPr lang="el-GR">
                <a:cs typeface="Arial" charset="0"/>
              </a:rPr>
              <a:t>μ</a:t>
            </a:r>
            <a:r>
              <a:rPr lang="hu-HU">
                <a:cs typeface="Arial" charset="0"/>
              </a:rPr>
              <a:t>l (= 2-10 x 10</a:t>
            </a:r>
            <a:r>
              <a:rPr lang="hu-HU" baseline="30000">
                <a:cs typeface="Arial" charset="0"/>
              </a:rPr>
              <a:t>12</a:t>
            </a:r>
            <a:r>
              <a:rPr lang="hu-HU">
                <a:cs typeface="Arial" charset="0"/>
              </a:rPr>
              <a:t> db enzim/cső)</a:t>
            </a:r>
          </a:p>
          <a:p>
            <a:r>
              <a:rPr lang="hu-HU">
                <a:cs typeface="Arial" charset="0"/>
              </a:rPr>
              <a:t>a limitáció kezdete: 1,4-7 x 10</a:t>
            </a:r>
            <a:r>
              <a:rPr lang="hu-HU" baseline="30000">
                <a:cs typeface="Arial" charset="0"/>
              </a:rPr>
              <a:t>12</a:t>
            </a:r>
            <a:r>
              <a:rPr lang="hu-HU">
                <a:cs typeface="Arial" charset="0"/>
              </a:rPr>
              <a:t> </a:t>
            </a:r>
            <a:endParaRPr lang="el-GR">
              <a:cs typeface="Arial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50825" y="2276475"/>
            <a:ext cx="805973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b="1"/>
              <a:t>Primerek</a:t>
            </a:r>
            <a:r>
              <a:rPr lang="hu-HU"/>
              <a:t>:</a:t>
            </a:r>
          </a:p>
          <a:p>
            <a:r>
              <a:rPr lang="hu-HU"/>
              <a:t>Körültekintően tervezni, GC, multiplex PCR</a:t>
            </a:r>
          </a:p>
          <a:p>
            <a:r>
              <a:rPr lang="hu-HU"/>
              <a:t>0,1-0,5</a:t>
            </a:r>
            <a:r>
              <a:rPr lang="el-GR">
                <a:cs typeface="Arial" charset="0"/>
              </a:rPr>
              <a:t>μ</a:t>
            </a:r>
            <a:r>
              <a:rPr lang="hu-HU">
                <a:cs typeface="Arial" charset="0"/>
              </a:rPr>
              <a:t>M/primer (6x10</a:t>
            </a:r>
            <a:r>
              <a:rPr lang="hu-HU" baseline="30000">
                <a:cs typeface="Arial" charset="0"/>
              </a:rPr>
              <a:t>12</a:t>
            </a:r>
            <a:r>
              <a:rPr lang="hu-HU">
                <a:cs typeface="Arial" charset="0"/>
              </a:rPr>
              <a:t>-3X10</a:t>
            </a:r>
            <a:r>
              <a:rPr lang="hu-HU" baseline="30000">
                <a:cs typeface="Arial" charset="0"/>
              </a:rPr>
              <a:t>13</a:t>
            </a:r>
            <a:r>
              <a:rPr lang="hu-HU">
                <a:cs typeface="Arial" charset="0"/>
              </a:rPr>
              <a:t> db) 30 ciklushoz</a:t>
            </a:r>
          </a:p>
          <a:p>
            <a:r>
              <a:rPr lang="hu-HU">
                <a:cs typeface="Arial" charset="0"/>
              </a:rPr>
              <a:t>Koncentráció növelése: mispriming</a:t>
            </a:r>
            <a:endParaRPr lang="el-GR">
              <a:cs typeface="Arial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50825" y="4076700"/>
            <a:ext cx="69786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b="1"/>
              <a:t>dNTP</a:t>
            </a:r>
            <a:r>
              <a:rPr lang="hu-HU"/>
              <a:t>-k:</a:t>
            </a:r>
          </a:p>
          <a:p>
            <a:r>
              <a:rPr lang="hu-HU"/>
              <a:t>200-250 </a:t>
            </a:r>
            <a:r>
              <a:rPr lang="el-GR">
                <a:cs typeface="Arial" charset="0"/>
              </a:rPr>
              <a:t>μ</a:t>
            </a:r>
            <a:r>
              <a:rPr lang="hu-HU">
                <a:cs typeface="Arial" charset="0"/>
              </a:rPr>
              <a:t>M, pH: 8,1, PP-mentes, alikvotok</a:t>
            </a:r>
            <a:endParaRPr lang="el-GR">
              <a:cs typeface="Arial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50825" y="765175"/>
            <a:ext cx="6953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b="1"/>
              <a:t>Mg</a:t>
            </a:r>
            <a:r>
              <a:rPr lang="hu-HU" b="1" baseline="30000"/>
              <a:t>2+</a:t>
            </a:r>
            <a:r>
              <a:rPr lang="hu-HU" b="1"/>
              <a:t>:</a:t>
            </a:r>
            <a:r>
              <a:rPr lang="hu-HU"/>
              <a:t> kb. 1,5 mM, optimalizálni (0,5-5 mM)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50825" y="188913"/>
            <a:ext cx="8410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b="1"/>
              <a:t>Tris puffer</a:t>
            </a:r>
            <a:r>
              <a:rPr lang="hu-HU"/>
              <a:t>, pH: 8,3-8,8 (~7,2 72 </a:t>
            </a:r>
            <a:r>
              <a:rPr lang="en-US">
                <a:cs typeface="Arial" charset="0"/>
              </a:rPr>
              <a:t>°</a:t>
            </a:r>
            <a:r>
              <a:rPr lang="hu-HU">
                <a:cs typeface="Arial" charset="0"/>
              </a:rPr>
              <a:t>C-on), 50 mM KCl</a:t>
            </a:r>
            <a:endParaRPr lang="en-US">
              <a:cs typeface="Arial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50825" y="1341438"/>
            <a:ext cx="81200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Templát </a:t>
            </a:r>
            <a:r>
              <a:rPr lang="hu-HU" b="1"/>
              <a:t>DNS</a:t>
            </a:r>
            <a:r>
              <a:rPr lang="hu-HU"/>
              <a:t>: ss vagy ds, cirkuláris hatékonysága</a:t>
            </a:r>
          </a:p>
          <a:p>
            <a:r>
              <a:rPr lang="hu-HU"/>
              <a:t>kisebb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11188" y="1052513"/>
            <a:ext cx="7246937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Külön labor, elszívó fülke, külön asztal</a:t>
            </a:r>
          </a:p>
          <a:p>
            <a:r>
              <a:rPr lang="hu-HU"/>
              <a:t>Kesztyű, maszk, fejfedő, lélegzet, mászkálás</a:t>
            </a:r>
          </a:p>
          <a:p>
            <a:r>
              <a:rPr lang="hu-HU"/>
              <a:t>Tiszta eszközök, csövek, hegyek</a:t>
            </a:r>
          </a:p>
          <a:p>
            <a:r>
              <a:rPr lang="hu-HU"/>
              <a:t>Amplikon külön kezelése, centrifuga</a:t>
            </a:r>
          </a:p>
          <a:p>
            <a:r>
              <a:rPr lang="hu-HU"/>
              <a:t>Alikvotozott reagensek, csak PCR-hez</a:t>
            </a:r>
          </a:p>
          <a:p>
            <a:r>
              <a:rPr lang="hu-HU"/>
              <a:t>Dekontamináció: 10% Chlorox, UV</a:t>
            </a:r>
          </a:p>
          <a:p>
            <a:r>
              <a:rPr lang="hu-HU"/>
              <a:t>Kontamináció esetén: Mindent csere</a:t>
            </a:r>
          </a:p>
          <a:p>
            <a:endParaRPr lang="hu-HU"/>
          </a:p>
          <a:p>
            <a:r>
              <a:rPr lang="hu-HU"/>
              <a:t>Összemérés: Jégen</a:t>
            </a:r>
          </a:p>
          <a:p>
            <a:r>
              <a:rPr lang="hu-HU"/>
              <a:t>Hot Start: Viasz, vagy antitest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627313" y="188913"/>
            <a:ext cx="3702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/>
              <a:t>Munkakörülmények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00113" y="5805488"/>
            <a:ext cx="35321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 b="1"/>
              <a:t>+ és – kontrollok!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771775" y="260350"/>
            <a:ext cx="3025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/>
              <a:t>Primer tervezés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539750" y="957263"/>
            <a:ext cx="8199438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18-25 nukleotid, hossz különbség &lt;4</a:t>
            </a:r>
          </a:p>
          <a:p>
            <a:r>
              <a:rPr lang="hu-HU"/>
              <a:t>G vagy C: 60-40%, változatos nukleotidok</a:t>
            </a:r>
          </a:p>
          <a:p>
            <a:r>
              <a:rPr lang="hu-HU"/>
              <a:t>Saját, ill. másik primerrel &lt;4 komplementer</a:t>
            </a:r>
          </a:p>
          <a:p>
            <a:r>
              <a:rPr lang="hu-HU"/>
              <a:t>Komplementaritás hiánya, hairpin, primer dimer</a:t>
            </a:r>
          </a:p>
          <a:p>
            <a:r>
              <a:rPr lang="hu-HU"/>
              <a:t>Repetitív szekvenciák kerülése</a:t>
            </a:r>
          </a:p>
          <a:p>
            <a:r>
              <a:rPr lang="hu-HU"/>
              <a:t>T</a:t>
            </a:r>
            <a:r>
              <a:rPr lang="hu-HU" baseline="-25000"/>
              <a:t>melt</a:t>
            </a:r>
            <a:r>
              <a:rPr lang="hu-HU"/>
              <a:t> különbség </a:t>
            </a:r>
            <a:r>
              <a:rPr lang="hu-HU">
                <a:cs typeface="Arial" charset="0"/>
              </a:rPr>
              <a:t>≥5 </a:t>
            </a:r>
            <a:r>
              <a:rPr lang="en-US">
                <a:cs typeface="Arial" charset="0"/>
              </a:rPr>
              <a:t>º</a:t>
            </a:r>
            <a:r>
              <a:rPr lang="hu-HU">
                <a:cs typeface="Arial" charset="0"/>
              </a:rPr>
              <a:t>C</a:t>
            </a:r>
          </a:p>
          <a:p>
            <a:r>
              <a:rPr lang="hu-HU">
                <a:cs typeface="Arial" charset="0"/>
              </a:rPr>
              <a:t>3’ vég fontossága; G v. C, de nem GC vagy CG</a:t>
            </a:r>
          </a:p>
          <a:p>
            <a:r>
              <a:rPr lang="hu-HU">
                <a:cs typeface="Arial" charset="0"/>
              </a:rPr>
              <a:t>5’ vég: változatos lehet, promóter, restr. endo., stb.</a:t>
            </a:r>
          </a:p>
          <a:p>
            <a:r>
              <a:rPr lang="hu-HU">
                <a:cs typeface="Arial" charset="0"/>
              </a:rPr>
              <a:t>cDNS: különböző exonokra</a:t>
            </a:r>
          </a:p>
          <a:p>
            <a:r>
              <a:rPr lang="hu-HU">
                <a:cs typeface="Arial" charset="0"/>
              </a:rPr>
              <a:t>Degenerált oligonukleotidok aminosavakra</a:t>
            </a:r>
            <a:endParaRPr lang="hu-HU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19113" y="5773738"/>
            <a:ext cx="74882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Oligo tervező programok, blast, multiplex PCR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836613"/>
            <a:ext cx="8642350" cy="279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2411413" y="188913"/>
            <a:ext cx="43449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Főbb hőstabil polimerázok</a:t>
            </a: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684213" y="4941888"/>
            <a:ext cx="77073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Rekombináns, koktélok, fúziós, hot-start:</a:t>
            </a:r>
          </a:p>
          <a:p>
            <a:r>
              <a:rPr lang="hu-HU"/>
              <a:t>Nagy precizitás, nagy sebesség, termostabilitás</a:t>
            </a:r>
          </a:p>
        </p:txBody>
      </p:sp>
      <p:sp>
        <p:nvSpPr>
          <p:cNvPr id="9221" name="Szövegdoboz 6"/>
          <p:cNvSpPr txBox="1">
            <a:spLocks noChangeArrowheads="1"/>
          </p:cNvSpPr>
          <p:nvPr/>
        </p:nvSpPr>
        <p:spPr bwMode="auto">
          <a:xfrm>
            <a:off x="8215313" y="2571750"/>
            <a:ext cx="655637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100"/>
              <a:t>380000</a:t>
            </a:r>
          </a:p>
        </p:txBody>
      </p:sp>
      <p:sp>
        <p:nvSpPr>
          <p:cNvPr id="9222" name="Szövegdoboz 7"/>
          <p:cNvSpPr txBox="1">
            <a:spLocks noChangeArrowheads="1"/>
          </p:cNvSpPr>
          <p:nvPr/>
        </p:nvSpPr>
        <p:spPr bwMode="auto">
          <a:xfrm>
            <a:off x="8286750" y="1785938"/>
            <a:ext cx="5778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100"/>
              <a:t>45000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987675" y="260350"/>
            <a:ext cx="2959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/>
              <a:t>Adalékanyagok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755650" y="1844675"/>
            <a:ext cx="12192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400"/>
              <a:t>DMSO</a:t>
            </a:r>
          </a:p>
          <a:p>
            <a:r>
              <a:rPr lang="hu-HU" sz="2400"/>
              <a:t>Betaine</a:t>
            </a:r>
          </a:p>
          <a:p>
            <a:r>
              <a:rPr lang="hu-HU" sz="2400"/>
              <a:t>DTT</a:t>
            </a:r>
          </a:p>
          <a:p>
            <a:r>
              <a:rPr lang="hu-HU" sz="2400"/>
              <a:t>BSA</a:t>
            </a:r>
          </a:p>
          <a:p>
            <a:r>
              <a:rPr lang="hu-HU" sz="2400"/>
              <a:t>Glicerin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132138" y="1844675"/>
            <a:ext cx="485775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Növelik a specificitást és az</a:t>
            </a:r>
          </a:p>
          <a:p>
            <a:r>
              <a:rPr lang="hu-HU"/>
              <a:t>amplikon lehetséges hosszát:</a:t>
            </a:r>
          </a:p>
          <a:p>
            <a:r>
              <a:rPr lang="hu-HU"/>
              <a:t>Optimalizálni kell ! 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684213" y="4508500"/>
            <a:ext cx="79644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PCR master mixek speciális puffer-rendszerekkel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132138" y="3573463"/>
            <a:ext cx="45989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Multiplex PCR optimalizálás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1345</TotalTime>
  <Words>562</Words>
  <Application>Microsoft Office PowerPoint</Application>
  <PresentationFormat>Diavetítés a képernyőre (4:3 oldalarány)</PresentationFormat>
  <Paragraphs>152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8" baseType="lpstr">
      <vt:lpstr>Arial</vt:lpstr>
      <vt:lpstr>Calibri</vt:lpstr>
      <vt:lpstr>Alapértelmezett terv</vt:lpstr>
      <vt:lpstr>Molekuláris biológiai módszerek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</vt:vector>
  </TitlesOfParts>
  <Company>..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.</dc:creator>
  <cp:lastModifiedBy>Wunderlich Lívius</cp:lastModifiedBy>
  <cp:revision>62</cp:revision>
  <dcterms:created xsi:type="dcterms:W3CDTF">2010-06-19T10:16:06Z</dcterms:created>
  <dcterms:modified xsi:type="dcterms:W3CDTF">2014-11-21T11:41:39Z</dcterms:modified>
</cp:coreProperties>
</file>