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302" r:id="rId10"/>
    <p:sldId id="301" r:id="rId11"/>
    <p:sldId id="294" r:id="rId12"/>
    <p:sldId id="295" r:id="rId13"/>
    <p:sldId id="319" r:id="rId14"/>
    <p:sldId id="320" r:id="rId15"/>
    <p:sldId id="305" r:id="rId16"/>
    <p:sldId id="306" r:id="rId17"/>
    <p:sldId id="304" r:id="rId18"/>
    <p:sldId id="308" r:id="rId19"/>
    <p:sldId id="307" r:id="rId20"/>
    <p:sldId id="309" r:id="rId21"/>
    <p:sldId id="317" r:id="rId22"/>
    <p:sldId id="311" r:id="rId23"/>
    <p:sldId id="310" r:id="rId24"/>
    <p:sldId id="312" r:id="rId25"/>
    <p:sldId id="329" r:id="rId26"/>
    <p:sldId id="313" r:id="rId27"/>
    <p:sldId id="314" r:id="rId28"/>
    <p:sldId id="316" r:id="rId29"/>
    <p:sldId id="328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D67C-1663-4814-B064-3C27F8B4BC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D697-03C9-498B-B7F1-17703BB885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3B0E-89D2-4AF6-A265-D05910D7CF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3723-5311-44E4-AFF0-D5956CD7D8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A664C-9BFF-4339-B442-DA96F6E72C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2BE6E-C278-4380-B7CE-C46C65A2CC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D9561-6083-42E6-A27E-10B85B6F45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6532C-8772-40C1-848D-3521EB39A1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A6871-C9BA-4DFB-A91E-C12EA42172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C67A-7279-438A-BF16-FB43C2AF0A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2338-787F-4FA6-8242-85E70959F3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3EE3D6-8EF0-4CA1-AA5C-BD87158BE4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</a:t>
            </a:r>
            <a:r>
              <a:rPr lang="hu-HU" dirty="0" smtClean="0"/>
              <a:t>olekuláris </a:t>
            </a:r>
            <a:r>
              <a:rPr lang="hu-HU" dirty="0" smtClean="0"/>
              <a:t>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Vektorok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84313"/>
            <a:ext cx="422275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35150" y="260350"/>
            <a:ext cx="514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Klónozás ragadós végekkel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60350"/>
            <a:ext cx="37496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6238" y="395288"/>
            <a:ext cx="3206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Klónozás tompa </a:t>
            </a:r>
          </a:p>
          <a:p>
            <a:r>
              <a:rPr lang="hu-HU" sz="3200"/>
              <a:t>végekkel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88913"/>
            <a:ext cx="56705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31775" y="373063"/>
            <a:ext cx="27384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Klónozás tompa</a:t>
            </a:r>
          </a:p>
          <a:p>
            <a:r>
              <a:rPr lang="hu-HU"/>
              <a:t>végekkel + </a:t>
            </a:r>
          </a:p>
          <a:p>
            <a:r>
              <a:rPr lang="hu-HU"/>
              <a:t>linkerekkel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20713"/>
            <a:ext cx="45656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3213" y="1165225"/>
            <a:ext cx="16494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Klónozás</a:t>
            </a:r>
          </a:p>
          <a:p>
            <a:r>
              <a:rPr lang="hu-HU"/>
              <a:t>PCR-rel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75168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08175" y="333375"/>
            <a:ext cx="5014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transzdukció mechanizmusa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59055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43213" y="188913"/>
            <a:ext cx="3297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Klónozás </a:t>
            </a:r>
            <a:r>
              <a:rPr lang="el-GR" sz="3200">
                <a:cs typeface="Arial" charset="0"/>
              </a:rPr>
              <a:t>λ</a:t>
            </a:r>
            <a:r>
              <a:rPr lang="hu-HU" sz="3200">
                <a:cs typeface="Arial" charset="0"/>
              </a:rPr>
              <a:t> fágba</a:t>
            </a:r>
            <a:endParaRPr lang="el-GR" sz="3200">
              <a:cs typeface="Arial" charset="0"/>
            </a:endParaRPr>
          </a:p>
        </p:txBody>
      </p:sp>
      <p:grpSp>
        <p:nvGrpSpPr>
          <p:cNvPr id="16388" name="Csoportba foglalás 3"/>
          <p:cNvGrpSpPr>
            <a:grpSpLocks/>
          </p:cNvGrpSpPr>
          <p:nvPr/>
        </p:nvGrpSpPr>
        <p:grpSpPr bwMode="auto">
          <a:xfrm>
            <a:off x="5740400" y="3143250"/>
            <a:ext cx="3403600" cy="3714750"/>
            <a:chOff x="577671" y="2862469"/>
            <a:chExt cx="3404163" cy="3714519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9" y="3357554"/>
              <a:ext cx="3202724" cy="3219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Szövegdoboz 2"/>
            <p:cNvSpPr txBox="1">
              <a:spLocks noChangeArrowheads="1"/>
            </p:cNvSpPr>
            <p:nvPr/>
          </p:nvSpPr>
          <p:spPr bwMode="auto">
            <a:xfrm>
              <a:off x="1538338" y="3592257"/>
              <a:ext cx="4683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λ-fág</a:t>
              </a:r>
            </a:p>
          </p:txBody>
        </p:sp>
        <p:sp>
          <p:nvSpPr>
            <p:cNvPr id="16391" name="Szövegdoboz 3"/>
            <p:cNvSpPr txBox="1">
              <a:spLocks noChangeArrowheads="1"/>
            </p:cNvSpPr>
            <p:nvPr/>
          </p:nvSpPr>
          <p:spPr bwMode="auto">
            <a:xfrm>
              <a:off x="2605510" y="3426852"/>
              <a:ext cx="4555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DNS</a:t>
              </a:r>
            </a:p>
          </p:txBody>
        </p:sp>
        <p:sp>
          <p:nvSpPr>
            <p:cNvPr id="16392" name="Szövegdoboz 4"/>
            <p:cNvSpPr txBox="1">
              <a:spLocks noChangeArrowheads="1"/>
            </p:cNvSpPr>
            <p:nvPr/>
          </p:nvSpPr>
          <p:spPr bwMode="auto">
            <a:xfrm>
              <a:off x="2324008" y="4285753"/>
              <a:ext cx="16578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központi régió eltávolítása</a:t>
              </a:r>
            </a:p>
          </p:txBody>
        </p:sp>
        <p:sp>
          <p:nvSpPr>
            <p:cNvPr id="16393" name="Szövegdoboz 5"/>
            <p:cNvSpPr txBox="1">
              <a:spLocks noChangeArrowheads="1"/>
            </p:cNvSpPr>
            <p:nvPr/>
          </p:nvSpPr>
          <p:spPr bwMode="auto">
            <a:xfrm>
              <a:off x="577671" y="4907527"/>
              <a:ext cx="149432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idegen DNS beültetése</a:t>
              </a:r>
            </a:p>
          </p:txBody>
        </p:sp>
        <p:sp>
          <p:nvSpPr>
            <p:cNvPr id="16394" name="Szövegdoboz 6"/>
            <p:cNvSpPr txBox="1">
              <a:spLocks noChangeArrowheads="1"/>
            </p:cNvSpPr>
            <p:nvPr/>
          </p:nvSpPr>
          <p:spPr bwMode="auto">
            <a:xfrm>
              <a:off x="692506" y="3888188"/>
              <a:ext cx="5549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000">
                  <a:cs typeface="Arial" charset="0"/>
                </a:rPr>
                <a:t>λ</a:t>
              </a:r>
              <a:r>
                <a:rPr lang="hu-HU" sz="1000">
                  <a:cs typeface="Arial" charset="0"/>
                </a:rPr>
                <a:t> DNS</a:t>
              </a:r>
            </a:p>
          </p:txBody>
        </p:sp>
        <p:sp>
          <p:nvSpPr>
            <p:cNvPr id="16395" name="Szövegdoboz 7"/>
            <p:cNvSpPr txBox="1">
              <a:spLocks noChangeArrowheads="1"/>
            </p:cNvSpPr>
            <p:nvPr/>
          </p:nvSpPr>
          <p:spPr bwMode="auto">
            <a:xfrm>
              <a:off x="751742" y="4492822"/>
              <a:ext cx="68480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000">
                  <a:cs typeface="Arial" charset="0"/>
                </a:rPr>
                <a:t>λ</a:t>
              </a:r>
              <a:r>
                <a:rPr lang="hu-HU" sz="1000">
                  <a:cs typeface="Arial" charset="0"/>
                </a:rPr>
                <a:t> „karok”</a:t>
              </a:r>
            </a:p>
          </p:txBody>
        </p:sp>
        <p:sp>
          <p:nvSpPr>
            <p:cNvPr id="16396" name="Szövegdoboz 8"/>
            <p:cNvSpPr txBox="1">
              <a:spLocks noChangeArrowheads="1"/>
            </p:cNvSpPr>
            <p:nvPr/>
          </p:nvSpPr>
          <p:spPr bwMode="auto">
            <a:xfrm>
              <a:off x="2361158" y="5615601"/>
              <a:ext cx="13644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>
                  <a:cs typeface="Arial" charset="0"/>
                </a:rPr>
                <a:t>in vitro „csomagolás”</a:t>
              </a:r>
            </a:p>
            <a:p>
              <a:r>
                <a:rPr lang="hu-HU" sz="1000">
                  <a:cs typeface="Arial" charset="0"/>
                </a:rPr>
                <a:t>a kapszid fehérjékbe</a:t>
              </a:r>
            </a:p>
          </p:txBody>
        </p:sp>
        <p:sp>
          <p:nvSpPr>
            <p:cNvPr id="16397" name="Szövegdoboz 9"/>
            <p:cNvSpPr txBox="1">
              <a:spLocks noChangeArrowheads="1"/>
            </p:cNvSpPr>
            <p:nvPr/>
          </p:nvSpPr>
          <p:spPr bwMode="auto">
            <a:xfrm>
              <a:off x="1034783" y="5963478"/>
              <a:ext cx="95090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hu-HU" sz="1000">
                  <a:cs typeface="Arial" charset="0"/>
                </a:rPr>
                <a:t>rekombináns,</a:t>
              </a:r>
            </a:p>
            <a:p>
              <a:pPr algn="r"/>
              <a:r>
                <a:rPr lang="hu-HU" sz="1000">
                  <a:cs typeface="Arial" charset="0"/>
                </a:rPr>
                <a:t>fertőzőképes</a:t>
              </a:r>
            </a:p>
            <a:p>
              <a:pPr algn="r"/>
              <a:r>
                <a:rPr lang="el-GR" sz="1000">
                  <a:cs typeface="Arial" charset="0"/>
                </a:rPr>
                <a:t>λ</a:t>
              </a:r>
              <a:r>
                <a:rPr lang="hu-HU" sz="1000">
                  <a:cs typeface="Arial" charset="0"/>
                </a:rPr>
                <a:t>-fág</a:t>
              </a:r>
            </a:p>
          </p:txBody>
        </p:sp>
        <p:sp>
          <p:nvSpPr>
            <p:cNvPr id="16398" name="Szövegdoboz 10"/>
            <p:cNvSpPr txBox="1">
              <a:spLocks noChangeArrowheads="1"/>
            </p:cNvSpPr>
            <p:nvPr/>
          </p:nvSpPr>
          <p:spPr bwMode="auto">
            <a:xfrm>
              <a:off x="1290586" y="2862469"/>
              <a:ext cx="1954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cs typeface="Arial" charset="0"/>
                </a:rPr>
                <a:t>λ</a:t>
              </a:r>
              <a:r>
                <a:rPr lang="hu-HU" sz="1800">
                  <a:cs typeface="Arial" charset="0"/>
                </a:rPr>
                <a:t>-fág, mint vektor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485933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341438"/>
            <a:ext cx="4000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81050"/>
            <a:ext cx="8713787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6551612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8913"/>
            <a:ext cx="54197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31913" y="620713"/>
            <a:ext cx="6094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Klónozó és expressziós vektorok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19113" y="1668463"/>
            <a:ext cx="45402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Plazmidok</a:t>
            </a:r>
          </a:p>
          <a:p>
            <a:r>
              <a:rPr lang="hu-HU"/>
              <a:t>	Prokariota</a:t>
            </a:r>
          </a:p>
          <a:p>
            <a:r>
              <a:rPr lang="hu-HU"/>
              <a:t>	Eukariota</a:t>
            </a:r>
          </a:p>
          <a:p>
            <a:r>
              <a:rPr lang="hu-HU"/>
              <a:t>Fágok</a:t>
            </a:r>
          </a:p>
          <a:p>
            <a:r>
              <a:rPr lang="hu-HU"/>
              <a:t>	M13</a:t>
            </a:r>
          </a:p>
          <a:p>
            <a:r>
              <a:rPr lang="hu-HU"/>
              <a:t>	Lambda</a:t>
            </a:r>
          </a:p>
          <a:p>
            <a:r>
              <a:rPr lang="hu-HU"/>
              <a:t>Kozmidok</a:t>
            </a:r>
          </a:p>
          <a:p>
            <a:r>
              <a:rPr lang="hu-HU"/>
              <a:t>Mesterséges kromoszómák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813752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57500" y="357188"/>
            <a:ext cx="332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M13 alapú vektorok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135938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76475"/>
            <a:ext cx="65643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19475" y="260350"/>
            <a:ext cx="1922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Szelekció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1125"/>
            <a:ext cx="777557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294063"/>
            <a:ext cx="28082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89646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89646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067175" y="1268413"/>
            <a:ext cx="152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cs typeface="Arial" charset="0"/>
              </a:rPr>
              <a:t>β</a:t>
            </a:r>
            <a:r>
              <a:rPr lang="hu-HU" sz="1400" b="1">
                <a:cs typeface="Arial" charset="0"/>
              </a:rPr>
              <a:t>-galactosidase</a:t>
            </a:r>
            <a:endParaRPr lang="el-GR" sz="1400" b="1">
              <a:cs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508625" y="1557338"/>
            <a:ext cx="1012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/>
              <a:t>permease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659563" y="1916113"/>
            <a:ext cx="1414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/>
              <a:t>transacetylase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16013" y="1412875"/>
            <a:ext cx="1003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/>
              <a:t>repressor</a:t>
            </a:r>
          </a:p>
          <a:p>
            <a:r>
              <a:rPr lang="hu-HU" sz="1400" b="1"/>
              <a:t>protein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357563"/>
            <a:ext cx="183356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141663"/>
            <a:ext cx="22320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187450" y="5157788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ONPG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092950" y="5157788"/>
            <a:ext cx="89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IPTG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92588" y="517525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/>
              <a:t>X-gal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84213" y="5661025"/>
            <a:ext cx="23034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1800" b="1" i="1"/>
              <a:t>ortho</a:t>
            </a:r>
            <a:r>
              <a:rPr lang="hu-HU" sz="1800" b="1"/>
              <a:t>-Nitrophenyl-</a:t>
            </a:r>
          </a:p>
          <a:p>
            <a:r>
              <a:rPr lang="hu-HU" sz="1800" b="1"/>
              <a:t>β-galactoside</a:t>
            </a:r>
          </a:p>
          <a:p>
            <a:r>
              <a:rPr lang="hu-HU" sz="1800" b="1"/>
              <a:t>(kolorimetria)</a:t>
            </a:r>
            <a:r>
              <a:rPr lang="hu-HU" sz="1800"/>
              <a:t> 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300788" y="5734050"/>
            <a:ext cx="262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800" b="1"/>
              <a:t>Isopropyl β-D-1-</a:t>
            </a:r>
          </a:p>
          <a:p>
            <a:r>
              <a:rPr lang="hu-HU" sz="1800" b="1"/>
              <a:t>thiogalactopyranoside</a:t>
            </a:r>
          </a:p>
          <a:p>
            <a:r>
              <a:rPr lang="hu-HU" sz="1800" b="1"/>
              <a:t>(aktiváció)</a:t>
            </a:r>
            <a:r>
              <a:rPr lang="hu-HU" sz="1800"/>
              <a:t> 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995738" y="5805488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/>
              <a:t>kék-fehér</a:t>
            </a:r>
          </a:p>
          <a:p>
            <a:r>
              <a:rPr lang="hu-HU" sz="1800" b="1"/>
              <a:t>szelekció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Csoportba foglalás 1"/>
          <p:cNvGrpSpPr>
            <a:grpSpLocks/>
          </p:cNvGrpSpPr>
          <p:nvPr/>
        </p:nvGrpSpPr>
        <p:grpSpPr bwMode="auto">
          <a:xfrm>
            <a:off x="1143000" y="571500"/>
            <a:ext cx="6143625" cy="5694363"/>
            <a:chOff x="1142984" y="1125771"/>
            <a:chExt cx="4506219" cy="4471266"/>
          </a:xfrm>
        </p:grpSpPr>
        <p:pic>
          <p:nvPicPr>
            <p:cNvPr id="266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84" y="2000232"/>
              <a:ext cx="4506219" cy="34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8" name="Szövegdoboz 3"/>
            <p:cNvSpPr txBox="1">
              <a:spLocks noChangeArrowheads="1"/>
            </p:cNvSpPr>
            <p:nvPr/>
          </p:nvSpPr>
          <p:spPr bwMode="auto">
            <a:xfrm>
              <a:off x="1681071" y="2096218"/>
              <a:ext cx="323569" cy="21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b="1" i="1">
                  <a:cs typeface="Arial" charset="0"/>
                </a:rPr>
                <a:t>lacI</a:t>
              </a:r>
            </a:p>
          </p:txBody>
        </p:sp>
        <p:sp>
          <p:nvSpPr>
            <p:cNvPr id="26629" name="Szövegdoboz 4"/>
            <p:cNvSpPr txBox="1">
              <a:spLocks noChangeArrowheads="1"/>
            </p:cNvSpPr>
            <p:nvPr/>
          </p:nvSpPr>
          <p:spPr bwMode="auto">
            <a:xfrm>
              <a:off x="3951804" y="2104412"/>
              <a:ext cx="455255" cy="21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b="1" i="1">
                  <a:cs typeface="Arial" charset="0"/>
                </a:rPr>
                <a:t>lacZ</a:t>
              </a:r>
              <a:r>
                <a:rPr lang="el-GR" sz="1200" b="1" i="1">
                  <a:cs typeface="Arial" charset="0"/>
                </a:rPr>
                <a:t>ω</a:t>
              </a:r>
              <a:endParaRPr lang="hu-HU" sz="1200" b="1" i="1">
                <a:cs typeface="Arial" charset="0"/>
              </a:endParaRPr>
            </a:p>
          </p:txBody>
        </p:sp>
        <p:sp>
          <p:nvSpPr>
            <p:cNvPr id="26630" name="Szövegdoboz 5"/>
            <p:cNvSpPr txBox="1">
              <a:spLocks noChangeArrowheads="1"/>
            </p:cNvSpPr>
            <p:nvPr/>
          </p:nvSpPr>
          <p:spPr bwMode="auto">
            <a:xfrm>
              <a:off x="2620536" y="1690778"/>
              <a:ext cx="1405269" cy="41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11-41. aminosavakat</a:t>
              </a:r>
            </a:p>
            <a:p>
              <a:r>
                <a:rPr lang="hu-HU" sz="1400">
                  <a:cs typeface="Arial" charset="0"/>
                </a:rPr>
                <a:t>kódoló régió deléciója</a:t>
              </a:r>
            </a:p>
          </p:txBody>
        </p:sp>
        <p:sp>
          <p:nvSpPr>
            <p:cNvPr id="26631" name="Szövegdoboz 6"/>
            <p:cNvSpPr txBox="1">
              <a:spLocks noChangeArrowheads="1"/>
            </p:cNvSpPr>
            <p:nvPr/>
          </p:nvSpPr>
          <p:spPr bwMode="auto">
            <a:xfrm>
              <a:off x="1438634" y="4251957"/>
              <a:ext cx="431739" cy="217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b="1" i="1">
                  <a:cs typeface="Arial" charset="0"/>
                </a:rPr>
                <a:t>lacZ</a:t>
              </a:r>
              <a:r>
                <a:rPr lang="el-GR" sz="1200" b="1" i="1">
                  <a:cs typeface="Arial" charset="0"/>
                </a:rPr>
                <a:t>α</a:t>
              </a:r>
              <a:endParaRPr lang="hu-HU" sz="1200" b="1" i="1">
                <a:cs typeface="Arial" charset="0"/>
              </a:endParaRPr>
            </a:p>
          </p:txBody>
        </p:sp>
        <p:sp>
          <p:nvSpPr>
            <p:cNvPr id="26632" name="Szövegdoboz 7"/>
            <p:cNvSpPr txBox="1">
              <a:spLocks noChangeArrowheads="1"/>
            </p:cNvSpPr>
            <p:nvPr/>
          </p:nvSpPr>
          <p:spPr bwMode="auto">
            <a:xfrm>
              <a:off x="2357430" y="4357686"/>
              <a:ext cx="503461" cy="41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>
                  <a:cs typeface="Arial" charset="0"/>
                </a:rPr>
                <a:t>LacZ</a:t>
              </a:r>
              <a:r>
                <a:rPr lang="el-GR" sz="1400">
                  <a:cs typeface="Arial" charset="0"/>
                </a:rPr>
                <a:t>α</a:t>
              </a:r>
              <a:endParaRPr lang="hu-HU" sz="1400">
                <a:cs typeface="Arial" charset="0"/>
              </a:endParaRPr>
            </a:p>
            <a:p>
              <a:pPr algn="ctr"/>
              <a:r>
                <a:rPr lang="hu-HU" sz="1400">
                  <a:cs typeface="Arial" charset="0"/>
                </a:rPr>
                <a:t>peptid</a:t>
              </a:r>
            </a:p>
          </p:txBody>
        </p:sp>
        <p:sp>
          <p:nvSpPr>
            <p:cNvPr id="26633" name="Szövegdoboz 8"/>
            <p:cNvSpPr txBox="1">
              <a:spLocks noChangeArrowheads="1"/>
            </p:cNvSpPr>
            <p:nvPr/>
          </p:nvSpPr>
          <p:spPr bwMode="auto">
            <a:xfrm>
              <a:off x="3593973" y="4295956"/>
              <a:ext cx="984347" cy="41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>
                  <a:cs typeface="Arial" charset="0"/>
                </a:rPr>
                <a:t>aktív</a:t>
              </a:r>
            </a:p>
            <a:p>
              <a:pPr algn="ctr"/>
              <a:r>
                <a:rPr lang="el-GR" sz="1400">
                  <a:cs typeface="Arial" charset="0"/>
                </a:rPr>
                <a:t>β</a:t>
              </a:r>
              <a:r>
                <a:rPr lang="hu-HU" sz="1400">
                  <a:cs typeface="Arial" charset="0"/>
                </a:rPr>
                <a:t>-galaktozidáz</a:t>
              </a:r>
            </a:p>
          </p:txBody>
        </p:sp>
        <p:sp>
          <p:nvSpPr>
            <p:cNvPr id="26634" name="Szövegdoboz 9"/>
            <p:cNvSpPr txBox="1">
              <a:spLocks noChangeArrowheads="1"/>
            </p:cNvSpPr>
            <p:nvPr/>
          </p:nvSpPr>
          <p:spPr bwMode="auto">
            <a:xfrm>
              <a:off x="3143248" y="5171810"/>
              <a:ext cx="549315" cy="289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800" b="1">
                  <a:cs typeface="Arial" charset="0"/>
                </a:rPr>
                <a:t>X-gal</a:t>
              </a:r>
            </a:p>
          </p:txBody>
        </p:sp>
        <p:sp>
          <p:nvSpPr>
            <p:cNvPr id="26635" name="Szövegdoboz 10"/>
            <p:cNvSpPr txBox="1">
              <a:spLocks noChangeArrowheads="1"/>
            </p:cNvSpPr>
            <p:nvPr/>
          </p:nvSpPr>
          <p:spPr bwMode="auto">
            <a:xfrm>
              <a:off x="4484922" y="5089585"/>
              <a:ext cx="944371" cy="507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800" b="1">
                  <a:cs typeface="Arial" charset="0"/>
                </a:rPr>
                <a:t>kék színű </a:t>
              </a:r>
            </a:p>
            <a:p>
              <a:pPr algn="ctr"/>
              <a:r>
                <a:rPr lang="hu-HU" sz="1800" b="1">
                  <a:cs typeface="Arial" charset="0"/>
                </a:rPr>
                <a:t>termék</a:t>
              </a:r>
            </a:p>
          </p:txBody>
        </p:sp>
        <p:sp>
          <p:nvSpPr>
            <p:cNvPr id="26636" name="Szövegdoboz 11"/>
            <p:cNvSpPr txBox="1">
              <a:spLocks noChangeArrowheads="1"/>
            </p:cNvSpPr>
            <p:nvPr/>
          </p:nvSpPr>
          <p:spPr bwMode="auto">
            <a:xfrm>
              <a:off x="3593974" y="2950234"/>
              <a:ext cx="984347" cy="41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>
                  <a:cs typeface="Arial" charset="0"/>
                </a:rPr>
                <a:t>inaktív</a:t>
              </a:r>
            </a:p>
            <a:p>
              <a:pPr algn="ctr"/>
              <a:r>
                <a:rPr lang="el-GR" sz="1400">
                  <a:cs typeface="Arial" charset="0"/>
                </a:rPr>
                <a:t>β</a:t>
              </a:r>
              <a:r>
                <a:rPr lang="hu-HU" sz="1400">
                  <a:cs typeface="Arial" charset="0"/>
                </a:rPr>
                <a:t>-galaktozidáz</a:t>
              </a:r>
            </a:p>
          </p:txBody>
        </p:sp>
        <p:sp>
          <p:nvSpPr>
            <p:cNvPr id="26637" name="Szövegdoboz 12"/>
            <p:cNvSpPr txBox="1">
              <a:spLocks noChangeArrowheads="1"/>
            </p:cNvSpPr>
            <p:nvPr/>
          </p:nvSpPr>
          <p:spPr bwMode="auto">
            <a:xfrm>
              <a:off x="2285992" y="3185026"/>
              <a:ext cx="442321" cy="24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>
                  <a:cs typeface="Arial" charset="0"/>
                </a:rPr>
                <a:t>IPTG</a:t>
              </a:r>
            </a:p>
          </p:txBody>
        </p:sp>
        <p:cxnSp>
          <p:nvCxnSpPr>
            <p:cNvPr id="14" name="Egyenes összekötő 13"/>
            <p:cNvCxnSpPr/>
            <p:nvPr/>
          </p:nvCxnSpPr>
          <p:spPr>
            <a:xfrm rot="16200000" flipH="1">
              <a:off x="2153605" y="2988147"/>
              <a:ext cx="214401" cy="214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9" name="Szövegdoboz 14"/>
            <p:cNvSpPr txBox="1">
              <a:spLocks noChangeArrowheads="1"/>
            </p:cNvSpPr>
            <p:nvPr/>
          </p:nvSpPr>
          <p:spPr bwMode="auto">
            <a:xfrm>
              <a:off x="1357298" y="2643174"/>
              <a:ext cx="515218" cy="41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>
                  <a:cs typeface="Arial" charset="0"/>
                </a:rPr>
                <a:t>inaktív</a:t>
              </a:r>
            </a:p>
            <a:p>
              <a:pPr algn="ctr"/>
              <a:r>
                <a:rPr lang="hu-HU" sz="1400">
                  <a:cs typeface="Arial" charset="0"/>
                </a:rPr>
                <a:t>LacI</a:t>
              </a:r>
            </a:p>
          </p:txBody>
        </p:sp>
        <p:sp>
          <p:nvSpPr>
            <p:cNvPr id="26640" name="Szövegdoboz 15"/>
            <p:cNvSpPr txBox="1">
              <a:spLocks noChangeArrowheads="1"/>
            </p:cNvSpPr>
            <p:nvPr/>
          </p:nvSpPr>
          <p:spPr bwMode="auto">
            <a:xfrm>
              <a:off x="1284231" y="1125771"/>
              <a:ext cx="4134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cs typeface="Arial" charset="0"/>
                </a:rPr>
                <a:t>A kék-fehér szelekció genetikai háttere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96975"/>
            <a:ext cx="45529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620713"/>
            <a:ext cx="39608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08000"/>
            <a:ext cx="5976937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4071938" y="357188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Fágemid vektorok</a:t>
            </a:r>
          </a:p>
        </p:txBody>
      </p:sp>
      <p:sp>
        <p:nvSpPr>
          <p:cNvPr id="28676" name="Szövegdoboz 3"/>
          <p:cNvSpPr txBox="1">
            <a:spLocks noChangeArrowheads="1"/>
          </p:cNvSpPr>
          <p:nvPr/>
        </p:nvSpPr>
        <p:spPr bwMode="auto">
          <a:xfrm>
            <a:off x="3643313" y="1071563"/>
            <a:ext cx="4057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/>
              <a:t>kétféle replikáció,</a:t>
            </a:r>
          </a:p>
          <a:p>
            <a:pPr algn="ctr"/>
            <a:r>
              <a:rPr lang="hu-HU" sz="2000"/>
              <a:t>transzdukció, vagy transzformáció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00125"/>
            <a:ext cx="624363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zövegdoboz 4"/>
          <p:cNvSpPr txBox="1">
            <a:spLocks noChangeArrowheads="1"/>
          </p:cNvSpPr>
          <p:nvPr/>
        </p:nvSpPr>
        <p:spPr bwMode="auto">
          <a:xfrm>
            <a:off x="2000250" y="357188"/>
            <a:ext cx="544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Vektorok in vitro transzkripcióhoz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357313" y="428625"/>
            <a:ext cx="6561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Kombinált klónozó/expressziós vektorok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7234237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76600" y="188913"/>
            <a:ext cx="2057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Plazmidok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9750" y="1989138"/>
            <a:ext cx="7807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3. Col plazmid: Kolicinogén faktorokat termelnek</a:t>
            </a:r>
          </a:p>
          <a:p>
            <a:r>
              <a:rPr lang="hu-HU"/>
              <a:t>(antibiotikum) más baktériumok ellen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434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1. F plazmid (sex plazmid)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628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2. R plazmid: Antibiotikum rezisztencia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6305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Önálló replikonok, ori replikációs origó,</a:t>
            </a:r>
          </a:p>
          <a:p>
            <a:r>
              <a:rPr lang="hu-HU"/>
              <a:t>téta-replikáció, rolling-circle replikáció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24400"/>
            <a:ext cx="1644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11188" y="4005263"/>
            <a:ext cx="260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Fágemid vektorok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6624637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064250" y="4768850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/>
              <a:t>Lineáris konkatamer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5003800" y="5084763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56896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2066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2238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49275"/>
            <a:ext cx="2228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650" y="3429000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Carbanecillin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42988" y="1628775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Ampicillin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1554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Tetracycline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00438" y="4143375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30S alegységhez</a:t>
            </a:r>
          </a:p>
          <a:p>
            <a:r>
              <a:rPr lang="hu-HU" sz="2000"/>
              <a:t>köt, AA-tRNS</a:t>
            </a:r>
          </a:p>
          <a:p>
            <a:r>
              <a:rPr lang="hu-HU" sz="2000"/>
              <a:t>kötését gátolja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8313" y="4149725"/>
            <a:ext cx="210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Transzpeptidázt</a:t>
            </a:r>
          </a:p>
          <a:p>
            <a:r>
              <a:rPr lang="hu-HU" sz="2000"/>
              <a:t>gátol, sejtfal nem</a:t>
            </a:r>
          </a:p>
          <a:p>
            <a:r>
              <a:rPr lang="hu-HU" sz="2000"/>
              <a:t>épül fel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28625" y="5500688"/>
            <a:ext cx="143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β</a:t>
            </a:r>
            <a:r>
              <a:rPr lang="hu-HU" sz="2000">
                <a:cs typeface="Arial" charset="0"/>
              </a:rPr>
              <a:t>-laktamáz</a:t>
            </a:r>
            <a:endParaRPr lang="el-GR" sz="2000">
              <a:cs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492500" y="5516563"/>
            <a:ext cx="2214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40 kDa membrán-</a:t>
            </a:r>
          </a:p>
          <a:p>
            <a:r>
              <a:rPr lang="hu-HU" sz="2000"/>
              <a:t>protein, antiporter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76250"/>
            <a:ext cx="21431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443663" y="1773238"/>
            <a:ext cx="209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Chloramphenicol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572250" y="5500688"/>
            <a:ext cx="209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Chloramphenicol</a:t>
            </a:r>
          </a:p>
          <a:p>
            <a:r>
              <a:rPr lang="hu-HU" sz="2000"/>
              <a:t>acyltransferase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572250" y="4143375"/>
            <a:ext cx="187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Peptidil-transz-</a:t>
            </a:r>
          </a:p>
          <a:p>
            <a:r>
              <a:rPr lang="hu-HU" sz="2000"/>
              <a:t>ferázt gátolja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29146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50913" y="2630488"/>
            <a:ext cx="166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Streptomycin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50913" y="3422650"/>
            <a:ext cx="2357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30S alegységhez</a:t>
            </a:r>
          </a:p>
          <a:p>
            <a:r>
              <a:rPr lang="hu-HU" sz="2000"/>
              <a:t>kapcsolódik, formil-</a:t>
            </a:r>
          </a:p>
          <a:p>
            <a:r>
              <a:rPr lang="hu-HU" sz="2000"/>
              <a:t>metionin kapcsoló-</a:t>
            </a:r>
          </a:p>
          <a:p>
            <a:r>
              <a:rPr lang="hu-HU" sz="2000"/>
              <a:t>dását gátolja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50913" y="5006975"/>
            <a:ext cx="211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Streptomycin</a:t>
            </a:r>
          </a:p>
          <a:p>
            <a:r>
              <a:rPr lang="hu-HU" sz="2000"/>
              <a:t>foszfotranszferáz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836613"/>
            <a:ext cx="37449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72063" y="2643188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Kanamycin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072063" y="3429000"/>
            <a:ext cx="2259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30S alegységhez</a:t>
            </a:r>
          </a:p>
          <a:p>
            <a:r>
              <a:rPr lang="hu-HU" sz="2000"/>
              <a:t>kapcsolódik, misz-</a:t>
            </a:r>
          </a:p>
          <a:p>
            <a:r>
              <a:rPr lang="hu-HU" sz="2000"/>
              <a:t>transzlációt okoz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72063" y="50006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Kanamycin </a:t>
            </a:r>
          </a:p>
          <a:p>
            <a:r>
              <a:rPr lang="hu-HU" sz="2000"/>
              <a:t>acyltransferase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42938" y="1857375"/>
            <a:ext cx="947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Zeocin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71500" y="3214688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DNS-t vágja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1500" y="4786313"/>
            <a:ext cx="1835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Zeocinhoz köt,</a:t>
            </a:r>
          </a:p>
          <a:p>
            <a:r>
              <a:rPr lang="hu-HU" sz="2000"/>
              <a:t>inaktiválja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00438" y="1857375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Blasticidin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29000" y="3214688"/>
            <a:ext cx="1512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Peptidkötés</a:t>
            </a:r>
          </a:p>
          <a:p>
            <a:r>
              <a:rPr lang="hu-HU" sz="2000"/>
              <a:t>kialakulását</a:t>
            </a:r>
          </a:p>
          <a:p>
            <a:r>
              <a:rPr lang="hu-HU" sz="2000"/>
              <a:t>gátolja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29000" y="4786313"/>
            <a:ext cx="1681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Blasticidin-</a:t>
            </a:r>
          </a:p>
          <a:p>
            <a:r>
              <a:rPr lang="hu-HU" sz="2000"/>
              <a:t>S-deaminase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72188" y="1857375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Hygromycin B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000750" y="3214688"/>
            <a:ext cx="231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Fehérjeátíródás</a:t>
            </a:r>
          </a:p>
          <a:p>
            <a:r>
              <a:rPr lang="hu-HU" sz="2000"/>
              <a:t>gátlása 2 módon is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00750" y="4786313"/>
            <a:ext cx="2427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Hygromycin B</a:t>
            </a:r>
          </a:p>
          <a:p>
            <a:r>
              <a:rPr lang="hu-HU" sz="2000"/>
              <a:t>phosphotransferase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47813" y="404813"/>
            <a:ext cx="6092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Pro-, és eukarióta antibiotikumok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6913562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03350" y="333375"/>
            <a:ext cx="584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molekuláris klónozás főbb lépései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265</Words>
  <Application>Microsoft Office PowerPoint</Application>
  <PresentationFormat>Diavetítés a képernyőre (4:3 oldalarány)</PresentationFormat>
  <Paragraphs>130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Arial</vt:lpstr>
      <vt:lpstr>Calibri</vt:lpstr>
      <vt:lpstr>Alapértelmezett terv</vt:lpstr>
      <vt:lpstr>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</vt:vector>
  </TitlesOfParts>
  <Company>BME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molekuláris biológiai módszerek</dc:title>
  <dc:creator>Wunderlich Lívius</dc:creator>
  <cp:lastModifiedBy>Wunderlich Lívius</cp:lastModifiedBy>
  <cp:revision>64</cp:revision>
  <dcterms:created xsi:type="dcterms:W3CDTF">2011-02-28T13:26:11Z</dcterms:created>
  <dcterms:modified xsi:type="dcterms:W3CDTF">2014-11-21T11:46:21Z</dcterms:modified>
</cp:coreProperties>
</file>