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79" r:id="rId8"/>
    <p:sldId id="274" r:id="rId9"/>
    <p:sldId id="275" r:id="rId10"/>
    <p:sldId id="276" r:id="rId11"/>
    <p:sldId id="277" r:id="rId12"/>
    <p:sldId id="278" r:id="rId13"/>
    <p:sldId id="280" r:id="rId14"/>
    <p:sldId id="281" r:id="rId15"/>
    <p:sldId id="261" r:id="rId16"/>
    <p:sldId id="282" r:id="rId17"/>
    <p:sldId id="283" r:id="rId1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C42D-4EA3-4E2D-8E97-2AC2D78E5F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191E0-4684-45BD-BD5F-E96145C46CF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4D7FB-E6ED-4030-97F1-5F2B46EB020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5F43E-2262-419D-AEC3-F9548F8364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39ED1-11F2-4EE6-A304-E70F8F57BC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C9802-F17C-4846-B16E-C6F193D917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169E2-EF7A-40AC-8CB2-5C3B60811BF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2510D-1BF6-45B1-8856-A39E0136F8C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71170-7C03-4743-A062-26DB9D7835F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FF81-41E5-4342-9CBB-8086B7D44AA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16509-83AE-4C22-A345-074BB5A27EC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F6F6B6-3532-4906-83BF-CF4F4649B1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pdictionary.com/tutorials/sanger.ht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M</a:t>
            </a:r>
            <a:r>
              <a:rPr lang="hu-HU" dirty="0" smtClean="0"/>
              <a:t>olekuláris </a:t>
            </a:r>
            <a:r>
              <a:rPr lang="hu-HU" dirty="0" smtClean="0"/>
              <a:t>biológiai módszerek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Szekvencia-analízis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987675" y="188913"/>
            <a:ext cx="2936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Szekvenáló gél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1125538"/>
            <a:ext cx="2170113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3716338"/>
            <a:ext cx="225742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611188" y="836613"/>
            <a:ext cx="500221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0,2-0,5 mm vékony</a:t>
            </a:r>
          </a:p>
          <a:p>
            <a:r>
              <a:rPr lang="hu-HU"/>
              <a:t>mosás, szilán (CH</a:t>
            </a:r>
            <a:r>
              <a:rPr lang="hu-HU" baseline="-18000"/>
              <a:t>3</a:t>
            </a:r>
            <a:r>
              <a:rPr lang="hu-HU"/>
              <a:t>-SiCl</a:t>
            </a:r>
            <a:r>
              <a:rPr lang="hu-HU" baseline="-18000"/>
              <a:t>2</a:t>
            </a:r>
            <a:r>
              <a:rPr lang="hu-HU"/>
              <a:t>-CH</a:t>
            </a:r>
            <a:r>
              <a:rPr lang="hu-HU" baseline="-18000"/>
              <a:t>3</a:t>
            </a:r>
            <a:r>
              <a:rPr lang="hu-HU"/>
              <a:t>)</a:t>
            </a:r>
          </a:p>
          <a:p>
            <a:r>
              <a:rPr lang="hu-HU"/>
              <a:t>csipesz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539750" y="2205038"/>
            <a:ext cx="4899025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4-10% akrilamid/biszakrilamid</a:t>
            </a:r>
          </a:p>
          <a:p>
            <a:r>
              <a:rPr lang="hu-HU"/>
              <a:t>1xTBE (pH: 8,3)</a:t>
            </a:r>
          </a:p>
          <a:p>
            <a:r>
              <a:rPr lang="hu-HU"/>
              <a:t>7M Urea</a:t>
            </a:r>
          </a:p>
          <a:p>
            <a:r>
              <a:rPr lang="hu-HU"/>
              <a:t>(20 % Formamid)</a:t>
            </a:r>
          </a:p>
          <a:p>
            <a:r>
              <a:rPr lang="hu-HU"/>
              <a:t>55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C, RT, keverés</a:t>
            </a:r>
            <a:endParaRPr lang="en-US">
              <a:cs typeface="Arial" charset="0"/>
            </a:endParaRP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611188" y="4581525"/>
            <a:ext cx="2678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szűrés, vákuum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611188" y="5084763"/>
            <a:ext cx="3148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APS, TEMED (jég)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611188" y="5661025"/>
            <a:ext cx="2303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Cápafog fésű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563938" y="188913"/>
            <a:ext cx="16494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Futtatás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47675" y="949325"/>
            <a:ext cx="8542338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1XTBE</a:t>
            </a:r>
          </a:p>
          <a:p>
            <a:r>
              <a:rPr lang="hu-HU"/>
              <a:t>Alapos mosás, buborékok</a:t>
            </a:r>
          </a:p>
          <a:p>
            <a:r>
              <a:rPr lang="hu-HU"/>
              <a:t>Előfuttatás (~45’): hőmérséklet (45-50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C), ekvilibrium</a:t>
            </a:r>
            <a:endParaRPr lang="en-US">
              <a:cs typeface="Arial" charset="0"/>
            </a:endParaRPr>
          </a:p>
          <a:p>
            <a:r>
              <a:rPr lang="hu-HU"/>
              <a:t>1-5</a:t>
            </a:r>
            <a:r>
              <a:rPr lang="en-US">
                <a:cs typeface="Arial" charset="0"/>
              </a:rPr>
              <a:t>µ</a:t>
            </a:r>
            <a:r>
              <a:rPr lang="hu-HU">
                <a:cs typeface="Arial" charset="0"/>
              </a:rPr>
              <a:t>l minta</a:t>
            </a:r>
          </a:p>
          <a:p>
            <a:r>
              <a:rPr lang="hu-HU">
                <a:cs typeface="Arial" charset="0"/>
              </a:rPr>
              <a:t>2000-3000 Volt</a:t>
            </a:r>
          </a:p>
          <a:p>
            <a:r>
              <a:rPr lang="hu-HU">
                <a:cs typeface="Arial" charset="0"/>
              </a:rPr>
              <a:t>Új loadolás a lefutás után 15 perccel: hosszabb rész</a:t>
            </a:r>
            <a:endParaRPr lang="en-US">
              <a:cs typeface="Arial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9750" y="3933825"/>
            <a:ext cx="621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Gél fixálás: 10% MetOH, 10% ecetsav</a:t>
            </a: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539750" y="4437063"/>
            <a:ext cx="6359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Szárítás: papír, műanyag fólia, vákuum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539750" y="5013325"/>
            <a:ext cx="6570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Előhívás: Röntgen film, 14-24 óra, -80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76463" y="157163"/>
            <a:ext cx="4202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Automatizált szekvenálás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19113" y="733425"/>
            <a:ext cx="3511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96 és 384 well plates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68313" y="1341438"/>
            <a:ext cx="7329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Fluorescens jelölések: Primert, vagy ddNTP-t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8313" y="1773238"/>
            <a:ext cx="80232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Energia transzfer: 1 féle gerjesztő, 4 féle emittáló,</a:t>
            </a:r>
          </a:p>
          <a:p>
            <a:r>
              <a:rPr lang="hu-HU"/>
              <a:t>5 nukleotid távolság, vagy linkerrel („big dye”)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19113" y="2892425"/>
            <a:ext cx="689451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Dye-terminátor: nem kell specifikus primer</a:t>
            </a:r>
          </a:p>
          <a:p>
            <a:r>
              <a:rPr lang="hu-HU"/>
              <a:t>Módosított, fluorescensen jelölt ddNTP-ket</a:t>
            </a:r>
          </a:p>
          <a:p>
            <a:r>
              <a:rPr lang="hu-HU"/>
              <a:t>felismerő enzimek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19113" y="4405313"/>
            <a:ext cx="6637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Kapilláris elfo., robotok: Nagy mintaszám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19113" y="5124450"/>
            <a:ext cx="4895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Genomok szekvenálása: </a:t>
            </a:r>
          </a:p>
          <a:p>
            <a:r>
              <a:rPr lang="hu-HU"/>
              <a:t>Kromoszóma séta és shotgun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5663" y="908050"/>
            <a:ext cx="4533900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793875"/>
            <a:ext cx="6335712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025"/>
            <a:ext cx="9144000" cy="645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Csoportba foglalás 1"/>
          <p:cNvGrpSpPr>
            <a:grpSpLocks/>
          </p:cNvGrpSpPr>
          <p:nvPr/>
        </p:nvGrpSpPr>
        <p:grpSpPr bwMode="auto">
          <a:xfrm>
            <a:off x="971550" y="785813"/>
            <a:ext cx="6967538" cy="4857750"/>
            <a:chOff x="196005" y="790542"/>
            <a:chExt cx="6253745" cy="4291035"/>
          </a:xfrm>
        </p:grpSpPr>
        <p:pic>
          <p:nvPicPr>
            <p:cNvPr id="17411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28" y="1714480"/>
              <a:ext cx="6164022" cy="3367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4" name="Egyenes összekötő 3"/>
            <p:cNvCxnSpPr/>
            <p:nvPr/>
          </p:nvCxnSpPr>
          <p:spPr>
            <a:xfrm>
              <a:off x="4926566" y="3631600"/>
              <a:ext cx="159585" cy="32252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13" name="Szövegdoboz 8"/>
            <p:cNvSpPr txBox="1">
              <a:spLocks noChangeArrowheads="1"/>
            </p:cNvSpPr>
            <p:nvPr/>
          </p:nvSpPr>
          <p:spPr bwMode="auto">
            <a:xfrm>
              <a:off x="196005" y="2743725"/>
              <a:ext cx="1559939" cy="299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600" b="1">
                  <a:cs typeface="Arial" charset="0"/>
                </a:rPr>
                <a:t>fenilizotiocianát</a:t>
              </a:r>
            </a:p>
          </p:txBody>
        </p:sp>
        <p:sp>
          <p:nvSpPr>
            <p:cNvPr id="17414" name="Szövegdoboz 9"/>
            <p:cNvSpPr txBox="1">
              <a:spLocks noChangeArrowheads="1"/>
            </p:cNvSpPr>
            <p:nvPr/>
          </p:nvSpPr>
          <p:spPr bwMode="auto">
            <a:xfrm>
              <a:off x="325195" y="4500562"/>
              <a:ext cx="1374335" cy="516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600" b="1">
                  <a:cs typeface="Arial" charset="0"/>
                </a:rPr>
                <a:t>fenilhidantoin</a:t>
              </a:r>
            </a:p>
            <a:p>
              <a:pPr algn="ctr"/>
              <a:r>
                <a:rPr lang="hu-HU" sz="1600" b="1">
                  <a:cs typeface="Arial" charset="0"/>
                </a:rPr>
                <a:t>aminosav</a:t>
              </a:r>
            </a:p>
          </p:txBody>
        </p:sp>
        <p:sp>
          <p:nvSpPr>
            <p:cNvPr id="17415" name="Szövegdoboz 10"/>
            <p:cNvSpPr txBox="1">
              <a:spLocks noChangeArrowheads="1"/>
            </p:cNvSpPr>
            <p:nvPr/>
          </p:nvSpPr>
          <p:spPr bwMode="auto">
            <a:xfrm>
              <a:off x="1938979" y="790542"/>
              <a:ext cx="29546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400" b="1">
                  <a:cs typeface="Arial" charset="0"/>
                </a:rPr>
                <a:t>Edman-degradáció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Csoportba foglalás 1"/>
          <p:cNvGrpSpPr>
            <a:grpSpLocks/>
          </p:cNvGrpSpPr>
          <p:nvPr/>
        </p:nvGrpSpPr>
        <p:grpSpPr bwMode="auto">
          <a:xfrm>
            <a:off x="1643063" y="188913"/>
            <a:ext cx="6243637" cy="6364287"/>
            <a:chOff x="857233" y="333593"/>
            <a:chExt cx="5740769" cy="5841950"/>
          </a:xfrm>
        </p:grpSpPr>
        <p:pic>
          <p:nvPicPr>
            <p:cNvPr id="18435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1546" y="1142976"/>
              <a:ext cx="5003989" cy="4705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" name="Szövegdoboz 2"/>
            <p:cNvSpPr txBox="1">
              <a:spLocks noChangeArrowheads="1"/>
            </p:cNvSpPr>
            <p:nvPr/>
          </p:nvSpPr>
          <p:spPr bwMode="auto">
            <a:xfrm>
              <a:off x="1785926" y="1857356"/>
              <a:ext cx="5180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sejtek</a:t>
              </a:r>
            </a:p>
          </p:txBody>
        </p:sp>
        <p:sp>
          <p:nvSpPr>
            <p:cNvPr id="18437" name="Szövegdoboz 3"/>
            <p:cNvSpPr txBox="1">
              <a:spLocks noChangeArrowheads="1"/>
            </p:cNvSpPr>
            <p:nvPr/>
          </p:nvSpPr>
          <p:spPr bwMode="auto">
            <a:xfrm>
              <a:off x="2732232" y="1874976"/>
              <a:ext cx="63831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fehérjék</a:t>
              </a:r>
            </a:p>
          </p:txBody>
        </p:sp>
        <p:sp>
          <p:nvSpPr>
            <p:cNvPr id="18438" name="Szövegdoboz 4"/>
            <p:cNvSpPr txBox="1">
              <a:spLocks noChangeArrowheads="1"/>
            </p:cNvSpPr>
            <p:nvPr/>
          </p:nvSpPr>
          <p:spPr bwMode="auto">
            <a:xfrm>
              <a:off x="3643314" y="785786"/>
              <a:ext cx="6110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elektro-</a:t>
              </a:r>
            </a:p>
            <a:p>
              <a:pPr algn="ctr"/>
              <a:r>
                <a:rPr lang="hu-HU" sz="1000">
                  <a:cs typeface="Arial" charset="0"/>
                </a:rPr>
                <a:t>forézis</a:t>
              </a:r>
            </a:p>
          </p:txBody>
        </p:sp>
        <p:sp>
          <p:nvSpPr>
            <p:cNvPr id="18439" name="Szövegdoboz 5"/>
            <p:cNvSpPr txBox="1">
              <a:spLocks noChangeArrowheads="1"/>
            </p:cNvSpPr>
            <p:nvPr/>
          </p:nvSpPr>
          <p:spPr bwMode="auto">
            <a:xfrm>
              <a:off x="4301846" y="1895921"/>
              <a:ext cx="138211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emésztés peptidekké</a:t>
              </a:r>
            </a:p>
          </p:txBody>
        </p:sp>
        <p:sp>
          <p:nvSpPr>
            <p:cNvPr id="18440" name="Szövegdoboz 6"/>
            <p:cNvSpPr txBox="1">
              <a:spLocks noChangeArrowheads="1"/>
            </p:cNvSpPr>
            <p:nvPr/>
          </p:nvSpPr>
          <p:spPr bwMode="auto">
            <a:xfrm>
              <a:off x="2286991" y="2675407"/>
              <a:ext cx="133402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oszlopkromatográfia</a:t>
              </a:r>
            </a:p>
          </p:txBody>
        </p:sp>
        <p:sp>
          <p:nvSpPr>
            <p:cNvPr id="18441" name="Szövegdoboz 7"/>
            <p:cNvSpPr txBox="1">
              <a:spLocks noChangeArrowheads="1"/>
            </p:cNvSpPr>
            <p:nvPr/>
          </p:nvSpPr>
          <p:spPr bwMode="auto">
            <a:xfrm>
              <a:off x="1142984" y="2357422"/>
              <a:ext cx="53091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peptid</a:t>
              </a:r>
            </a:p>
            <a:p>
              <a:pPr algn="ctr"/>
              <a:r>
                <a:rPr lang="hu-HU" sz="1000">
                  <a:cs typeface="Arial" charset="0"/>
                </a:rPr>
                <a:t>mix.</a:t>
              </a:r>
            </a:p>
          </p:txBody>
        </p:sp>
        <p:sp>
          <p:nvSpPr>
            <p:cNvPr id="18442" name="Szövegdoboz 8"/>
            <p:cNvSpPr txBox="1">
              <a:spLocks noChangeArrowheads="1"/>
            </p:cNvSpPr>
            <p:nvPr/>
          </p:nvSpPr>
          <p:spPr bwMode="auto">
            <a:xfrm>
              <a:off x="4125096" y="2876099"/>
              <a:ext cx="68159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ionizáció</a:t>
              </a:r>
            </a:p>
          </p:txBody>
        </p:sp>
        <p:sp>
          <p:nvSpPr>
            <p:cNvPr id="18443" name="Szövegdoboz 9"/>
            <p:cNvSpPr txBox="1">
              <a:spLocks noChangeArrowheads="1"/>
            </p:cNvSpPr>
            <p:nvPr/>
          </p:nvSpPr>
          <p:spPr bwMode="auto">
            <a:xfrm>
              <a:off x="3774550" y="3204381"/>
              <a:ext cx="5533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még</a:t>
              </a:r>
            </a:p>
            <a:p>
              <a:pPr algn="ctr"/>
              <a:r>
                <a:rPr lang="hu-HU" sz="1000">
                  <a:cs typeface="Arial" charset="0"/>
                </a:rPr>
                <a:t>kisebb</a:t>
              </a:r>
            </a:p>
          </p:txBody>
        </p:sp>
        <p:sp>
          <p:nvSpPr>
            <p:cNvPr id="18444" name="Szövegdoboz 10"/>
            <p:cNvSpPr txBox="1">
              <a:spLocks noChangeArrowheads="1"/>
            </p:cNvSpPr>
            <p:nvPr/>
          </p:nvSpPr>
          <p:spPr bwMode="auto">
            <a:xfrm>
              <a:off x="1775301" y="3535318"/>
              <a:ext cx="75854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1. analízis</a:t>
              </a:r>
            </a:p>
          </p:txBody>
        </p:sp>
        <p:sp>
          <p:nvSpPr>
            <p:cNvPr id="18445" name="Szövegdoboz 11"/>
            <p:cNvSpPr txBox="1">
              <a:spLocks noChangeArrowheads="1"/>
            </p:cNvSpPr>
            <p:nvPr/>
          </p:nvSpPr>
          <p:spPr bwMode="auto">
            <a:xfrm>
              <a:off x="4407741" y="3532210"/>
              <a:ext cx="75854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2. analízis</a:t>
              </a:r>
            </a:p>
          </p:txBody>
        </p:sp>
        <p:sp>
          <p:nvSpPr>
            <p:cNvPr id="18446" name="Szövegdoboz 12"/>
            <p:cNvSpPr txBox="1">
              <a:spLocks noChangeArrowheads="1"/>
            </p:cNvSpPr>
            <p:nvPr/>
          </p:nvSpPr>
          <p:spPr bwMode="auto">
            <a:xfrm>
              <a:off x="2853507" y="3099383"/>
              <a:ext cx="97174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semleges gáz</a:t>
              </a:r>
            </a:p>
          </p:txBody>
        </p:sp>
        <p:sp>
          <p:nvSpPr>
            <p:cNvPr id="18447" name="Szövegdoboz 13"/>
            <p:cNvSpPr txBox="1">
              <a:spLocks noChangeArrowheads="1"/>
            </p:cNvSpPr>
            <p:nvPr/>
          </p:nvSpPr>
          <p:spPr bwMode="auto">
            <a:xfrm>
              <a:off x="2931924" y="3536645"/>
              <a:ext cx="76495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ütköztetés</a:t>
              </a:r>
            </a:p>
          </p:txBody>
        </p:sp>
        <p:sp>
          <p:nvSpPr>
            <p:cNvPr id="18448" name="Szövegdoboz 14"/>
            <p:cNvSpPr txBox="1">
              <a:spLocks noChangeArrowheads="1"/>
            </p:cNvSpPr>
            <p:nvPr/>
          </p:nvSpPr>
          <p:spPr bwMode="auto">
            <a:xfrm>
              <a:off x="2858160" y="3922407"/>
              <a:ext cx="92204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újabb</a:t>
              </a:r>
            </a:p>
            <a:p>
              <a:pPr algn="ctr"/>
              <a:r>
                <a:rPr lang="hu-HU" sz="1000">
                  <a:cs typeface="Arial" charset="0"/>
                </a:rPr>
                <a:t>fragmentáció</a:t>
              </a:r>
            </a:p>
          </p:txBody>
        </p:sp>
        <p:sp>
          <p:nvSpPr>
            <p:cNvPr id="18449" name="Szövegdoboz 15"/>
            <p:cNvSpPr txBox="1">
              <a:spLocks noChangeArrowheads="1"/>
            </p:cNvSpPr>
            <p:nvPr/>
          </p:nvSpPr>
          <p:spPr bwMode="auto">
            <a:xfrm>
              <a:off x="3745642" y="3661246"/>
              <a:ext cx="6030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frag-</a:t>
              </a:r>
            </a:p>
            <a:p>
              <a:pPr algn="ctr"/>
              <a:r>
                <a:rPr lang="hu-HU" sz="1000">
                  <a:cs typeface="Arial" charset="0"/>
                </a:rPr>
                <a:t>mentek</a:t>
              </a:r>
            </a:p>
          </p:txBody>
        </p:sp>
        <p:sp>
          <p:nvSpPr>
            <p:cNvPr id="18450" name="Szövegdoboz 16"/>
            <p:cNvSpPr txBox="1">
              <a:spLocks noChangeArrowheads="1"/>
            </p:cNvSpPr>
            <p:nvPr/>
          </p:nvSpPr>
          <p:spPr bwMode="auto">
            <a:xfrm>
              <a:off x="5025874" y="2589020"/>
              <a:ext cx="57419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peptid-</a:t>
              </a:r>
            </a:p>
            <a:p>
              <a:pPr algn="ctr"/>
              <a:r>
                <a:rPr lang="hu-HU" sz="1000">
                  <a:cs typeface="Arial" charset="0"/>
                </a:rPr>
                <a:t>ionok</a:t>
              </a:r>
            </a:p>
          </p:txBody>
        </p:sp>
        <p:sp>
          <p:nvSpPr>
            <p:cNvPr id="18451" name="Szövegdoboz 17"/>
            <p:cNvSpPr txBox="1">
              <a:spLocks noChangeArrowheads="1"/>
            </p:cNvSpPr>
            <p:nvPr/>
          </p:nvSpPr>
          <p:spPr bwMode="auto">
            <a:xfrm>
              <a:off x="4809897" y="4183904"/>
              <a:ext cx="119776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peptid szekvencia</a:t>
              </a:r>
            </a:p>
          </p:txBody>
        </p:sp>
        <p:sp>
          <p:nvSpPr>
            <p:cNvPr id="18452" name="Szövegdoboz 18"/>
            <p:cNvSpPr txBox="1">
              <a:spLocks noChangeArrowheads="1"/>
            </p:cNvSpPr>
            <p:nvPr/>
          </p:nvSpPr>
          <p:spPr bwMode="auto">
            <a:xfrm rot="-5400000">
              <a:off x="270053" y="4873428"/>
              <a:ext cx="142058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relatív gyakoriság (%)</a:t>
              </a:r>
            </a:p>
          </p:txBody>
        </p:sp>
        <p:sp>
          <p:nvSpPr>
            <p:cNvPr id="18453" name="Szövegdoboz 19"/>
            <p:cNvSpPr txBox="1">
              <a:spLocks noChangeArrowheads="1"/>
            </p:cNvSpPr>
            <p:nvPr/>
          </p:nvSpPr>
          <p:spPr bwMode="auto">
            <a:xfrm>
              <a:off x="1500174" y="5929322"/>
              <a:ext cx="98777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 b="1">
                  <a:cs typeface="Arial" charset="0"/>
                </a:rPr>
                <a:t>MS spektrum</a:t>
              </a:r>
            </a:p>
          </p:txBody>
        </p:sp>
        <p:sp>
          <p:nvSpPr>
            <p:cNvPr id="18454" name="Szövegdoboz 20"/>
            <p:cNvSpPr txBox="1">
              <a:spLocks noChangeArrowheads="1"/>
            </p:cNvSpPr>
            <p:nvPr/>
          </p:nvSpPr>
          <p:spPr bwMode="auto">
            <a:xfrm>
              <a:off x="3857628" y="5929322"/>
              <a:ext cx="121539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 b="1">
                  <a:cs typeface="Arial" charset="0"/>
                </a:rPr>
                <a:t>MS/MS spektrum</a:t>
              </a:r>
            </a:p>
          </p:txBody>
        </p:sp>
        <p:sp>
          <p:nvSpPr>
            <p:cNvPr id="18455" name="Szövegdoboz 21"/>
            <p:cNvSpPr txBox="1">
              <a:spLocks noChangeArrowheads="1"/>
            </p:cNvSpPr>
            <p:nvPr/>
          </p:nvSpPr>
          <p:spPr bwMode="auto">
            <a:xfrm>
              <a:off x="2767783" y="5693710"/>
              <a:ext cx="87876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tömeg/töltés</a:t>
              </a:r>
            </a:p>
          </p:txBody>
        </p:sp>
        <p:sp>
          <p:nvSpPr>
            <p:cNvPr id="18456" name="Szövegdoboz 22"/>
            <p:cNvSpPr txBox="1">
              <a:spLocks noChangeArrowheads="1"/>
            </p:cNvSpPr>
            <p:nvPr/>
          </p:nvSpPr>
          <p:spPr bwMode="auto">
            <a:xfrm>
              <a:off x="5393580" y="5703218"/>
              <a:ext cx="87876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tömeg/töltés</a:t>
              </a:r>
            </a:p>
          </p:txBody>
        </p:sp>
        <p:sp>
          <p:nvSpPr>
            <p:cNvPr id="18457" name="Szövegdoboz 23"/>
            <p:cNvSpPr txBox="1">
              <a:spLocks noChangeArrowheads="1"/>
            </p:cNvSpPr>
            <p:nvPr/>
          </p:nvSpPr>
          <p:spPr bwMode="auto">
            <a:xfrm>
              <a:off x="901939" y="333593"/>
              <a:ext cx="5696063" cy="423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400">
                  <a:cs typeface="Arial" charset="0"/>
                </a:rPr>
                <a:t>Protein szekvenálása tömegspektrométerrel</a:t>
              </a:r>
            </a:p>
          </p:txBody>
        </p:sp>
        <p:sp>
          <p:nvSpPr>
            <p:cNvPr id="18458" name="Szövegdoboz 24"/>
            <p:cNvSpPr txBox="1">
              <a:spLocks noChangeArrowheads="1"/>
            </p:cNvSpPr>
            <p:nvPr/>
          </p:nvSpPr>
          <p:spPr bwMode="auto">
            <a:xfrm>
              <a:off x="5563481" y="3524685"/>
              <a:ext cx="76655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jelrögzítés</a:t>
              </a:r>
            </a:p>
          </p:txBody>
        </p:sp>
        <p:sp>
          <p:nvSpPr>
            <p:cNvPr id="18459" name="Szövegdoboz 25"/>
            <p:cNvSpPr txBox="1">
              <a:spLocks noChangeArrowheads="1"/>
            </p:cNvSpPr>
            <p:nvPr/>
          </p:nvSpPr>
          <p:spPr bwMode="auto">
            <a:xfrm>
              <a:off x="1012622" y="3657819"/>
              <a:ext cx="57419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peptid-</a:t>
              </a:r>
            </a:p>
            <a:p>
              <a:pPr algn="ctr"/>
              <a:r>
                <a:rPr lang="hu-HU" sz="1000">
                  <a:cs typeface="Arial" charset="0"/>
                </a:rPr>
                <a:t>ionok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116013" y="1125538"/>
            <a:ext cx="6692900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Sanger és Coulson: +/- szekvenálás</a:t>
            </a:r>
          </a:p>
          <a:p>
            <a:endParaRPr lang="hu-HU" sz="3200"/>
          </a:p>
          <a:p>
            <a:r>
              <a:rPr lang="hu-HU" sz="3200"/>
              <a:t>Maxam és Gilbert: Kémiai hasítás</a:t>
            </a:r>
          </a:p>
          <a:p>
            <a:endParaRPr lang="hu-HU" sz="3200"/>
          </a:p>
          <a:p>
            <a:r>
              <a:rPr lang="hu-HU" sz="3200" b="1"/>
              <a:t>Sanger: Lánctermináció</a:t>
            </a:r>
          </a:p>
        </p:txBody>
      </p:sp>
      <p:sp>
        <p:nvSpPr>
          <p:cNvPr id="3075" name="Téglalap 2"/>
          <p:cNvSpPr>
            <a:spLocks noChangeArrowheads="1"/>
          </p:cNvSpPr>
          <p:nvPr/>
        </p:nvSpPr>
        <p:spPr bwMode="auto">
          <a:xfrm>
            <a:off x="2214563" y="4429125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hlinkClick r:id="rId2"/>
              </a:rPr>
              <a:t>http://www.ppdictionary.com/tutorials/sanger.htm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2513"/>
            <a:ext cx="453707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1196975"/>
            <a:ext cx="46434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60350"/>
            <a:ext cx="6408737" cy="633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8138" y="260350"/>
            <a:ext cx="2455862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6613"/>
            <a:ext cx="6551613" cy="538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23850" y="1052513"/>
            <a:ext cx="712311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Különlegesen tiszta templát DNS</a:t>
            </a:r>
            <a:r>
              <a:rPr lang="hu-HU"/>
              <a:t> (0,6-6</a:t>
            </a:r>
            <a:r>
              <a:rPr lang="el-GR">
                <a:cs typeface="Arial" charset="0"/>
              </a:rPr>
              <a:t>μ</a:t>
            </a:r>
            <a:r>
              <a:rPr lang="hu-HU">
                <a:cs typeface="Arial" charset="0"/>
              </a:rPr>
              <a:t>g)</a:t>
            </a:r>
            <a:r>
              <a:rPr lang="hu-HU"/>
              <a:t>:</a:t>
            </a:r>
          </a:p>
          <a:p>
            <a:endParaRPr lang="hu-HU"/>
          </a:p>
          <a:p>
            <a:r>
              <a:rPr lang="hu-HU"/>
              <a:t>DNS polimerázt ne gátolják, só eliminálása,</a:t>
            </a:r>
          </a:p>
          <a:p>
            <a:r>
              <a:rPr lang="hu-HU"/>
              <a:t>kis fragmentek eliminálása.</a:t>
            </a:r>
          </a:p>
          <a:p>
            <a:r>
              <a:rPr lang="hu-HU"/>
              <a:t>CsCl gradiens, oszlpkromatográfia, PEG </a:t>
            </a:r>
          </a:p>
          <a:p>
            <a:r>
              <a:rPr lang="hu-HU"/>
              <a:t>(0,8 M NaCl, 6,5% PEG 8000)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700338" y="260350"/>
            <a:ext cx="3478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Előkövetelmények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23850" y="3860800"/>
            <a:ext cx="738981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dsDNS denaturálás</a:t>
            </a:r>
            <a:r>
              <a:rPr lang="hu-HU"/>
              <a:t> (ssDNS):</a:t>
            </a:r>
          </a:p>
          <a:p>
            <a:endParaRPr lang="hu-HU"/>
          </a:p>
          <a:p>
            <a:r>
              <a:rPr lang="hu-HU"/>
              <a:t>NaOH kezelés, fenolozás, alkoholos kicsapás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03213" y="5341938"/>
            <a:ext cx="4638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Melegítés, majd gyors hűtés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3429000"/>
            <a:ext cx="6021388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88913"/>
            <a:ext cx="3097212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23850" y="836613"/>
            <a:ext cx="38655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GC-gazdag szakaszok:</a:t>
            </a:r>
          </a:p>
          <a:p>
            <a:r>
              <a:rPr lang="hu-HU"/>
              <a:t>másodlagos szerkezet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5288" y="2133600"/>
            <a:ext cx="53244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Alternatívák:</a:t>
            </a:r>
          </a:p>
          <a:p>
            <a:r>
              <a:rPr lang="hu-HU"/>
              <a:t>PCR-rel szaporított</a:t>
            </a:r>
          </a:p>
          <a:p>
            <a:r>
              <a:rPr lang="hu-HU"/>
              <a:t>templát alternatív nukleotidokkal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771775" y="188913"/>
            <a:ext cx="3409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Polimeráz reakció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23850" y="1989138"/>
            <a:ext cx="78374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Reakció puffer:</a:t>
            </a:r>
          </a:p>
          <a:p>
            <a:r>
              <a:rPr lang="hu-HU"/>
              <a:t>40 mM Tris pH: 7,5 , 20 mM MgCl</a:t>
            </a:r>
            <a:r>
              <a:rPr lang="hu-HU" baseline="-18000"/>
              <a:t>2</a:t>
            </a:r>
            <a:r>
              <a:rPr lang="hu-HU"/>
              <a:t>, 25 mM NaCl</a:t>
            </a:r>
          </a:p>
          <a:p>
            <a:r>
              <a:rPr lang="hu-HU"/>
              <a:t>(10% DMSO)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50825" y="3284538"/>
            <a:ext cx="70913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Szekvenáz enzim : módosított T7 polimeráz</a:t>
            </a:r>
          </a:p>
          <a:p>
            <a:r>
              <a:rPr lang="hu-HU"/>
              <a:t>(+ élesztő pirofoszfatáz)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5288" y="692150"/>
            <a:ext cx="72421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Denaturált templát DNS + szekvenáló primer</a:t>
            </a:r>
          </a:p>
          <a:p>
            <a:endParaRPr lang="hu-HU"/>
          </a:p>
          <a:p>
            <a:r>
              <a:rPr lang="hu-HU"/>
              <a:t>65</a:t>
            </a:r>
            <a:r>
              <a:rPr lang="en-US">
                <a:cs typeface="Arial" charset="0"/>
              </a:rPr>
              <a:t>°</a:t>
            </a:r>
            <a:r>
              <a:rPr lang="hu-HU">
                <a:cs typeface="Arial" charset="0"/>
              </a:rPr>
              <a:t>C, 2 perc, lassú hűtés RT.</a:t>
            </a:r>
            <a:r>
              <a:rPr lang="hu-HU"/>
              <a:t> 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23850" y="4149725"/>
            <a:ext cx="6524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dNTP-k</a:t>
            </a:r>
          </a:p>
          <a:p>
            <a:r>
              <a:rPr lang="hu-HU"/>
              <a:t>amiből az egyik (legalább részben) jelölt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95288" y="5445125"/>
            <a:ext cx="3328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ddNTP/dNTP mixek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95288" y="6021388"/>
            <a:ext cx="4303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Formamidos leállító puffer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58888" y="260350"/>
            <a:ext cx="658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Szekvenálás hőstabil polimerázzal (Taq)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68313" y="908050"/>
            <a:ext cx="707548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Előnyei:</a:t>
            </a:r>
            <a:r>
              <a:rPr lang="hu-HU"/>
              <a:t> </a:t>
            </a:r>
          </a:p>
          <a:p>
            <a:r>
              <a:rPr lang="hu-HU"/>
              <a:t>Specifikusabb primer-feltapadás</a:t>
            </a:r>
          </a:p>
          <a:p>
            <a:r>
              <a:rPr lang="hu-HU"/>
              <a:t>Kevésbé akadályoz a másodlagos struktúra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68313" y="2349500"/>
            <a:ext cx="7119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Hátrányai:</a:t>
            </a:r>
            <a:r>
              <a:rPr lang="hu-HU"/>
              <a:t> </a:t>
            </a:r>
          </a:p>
          <a:p>
            <a:r>
              <a:rPr lang="hu-HU"/>
              <a:t>5’</a:t>
            </a:r>
            <a:r>
              <a:rPr lang="hu-HU">
                <a:cs typeface="Arial" charset="0"/>
              </a:rPr>
              <a:t>→3’ exo., ddNTP-k iránti affinitás igen pici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68313" y="3429000"/>
            <a:ext cx="71913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Genetikailag manipulált változatok:</a:t>
            </a:r>
          </a:p>
          <a:p>
            <a:r>
              <a:rPr lang="hu-HU"/>
              <a:t>G46D, vagy 1-278 deletált: Nincs 5’→3’ exo.</a:t>
            </a:r>
          </a:p>
          <a:p>
            <a:r>
              <a:rPr lang="hu-HU"/>
              <a:t>F667Y: ddNTP és fluorescensen jelöltek is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68313" y="5013325"/>
            <a:ext cx="54117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Ciklikus szekvenálás lehetősége:</a:t>
            </a:r>
          </a:p>
          <a:p>
            <a:r>
              <a:rPr lang="hu-HU"/>
              <a:t>Lineáris növekedés, erősebb jel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437</Words>
  <Application>Microsoft Office PowerPoint</Application>
  <PresentationFormat>Diavetítés a képernyőre (4:3 oldalarány)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0" baseType="lpstr">
      <vt:lpstr>Arial</vt:lpstr>
      <vt:lpstr>Calibri</vt:lpstr>
      <vt:lpstr>Alapértelmezett terv</vt:lpstr>
      <vt:lpstr>Molekuláris biológiai módszerek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</vt:vector>
  </TitlesOfParts>
  <Company>BME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Új molekuláris biológiai módszerek</dc:title>
  <dc:creator>Wunderlich Lívius</dc:creator>
  <cp:lastModifiedBy>Wunderlich Lívius</cp:lastModifiedBy>
  <cp:revision>36</cp:revision>
  <dcterms:created xsi:type="dcterms:W3CDTF">2011-03-03T12:57:41Z</dcterms:created>
  <dcterms:modified xsi:type="dcterms:W3CDTF">2014-11-21T11:44:05Z</dcterms:modified>
</cp:coreProperties>
</file>