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79" r:id="rId6"/>
    <p:sldId id="280" r:id="rId7"/>
    <p:sldId id="281" r:id="rId8"/>
    <p:sldId id="282" r:id="rId9"/>
    <p:sldId id="283" r:id="rId10"/>
    <p:sldId id="259" r:id="rId11"/>
    <p:sldId id="302" r:id="rId12"/>
    <p:sldId id="303" r:id="rId13"/>
    <p:sldId id="267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39D08-0F0B-4CFD-828C-44ED8EFEEE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26C82-636E-4804-9425-9048F81B73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51C36-5EB4-429A-BC14-DC8A3AA261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29C9B-CF78-4343-B47F-C8904C5E16C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D06FC-CA13-487E-9B14-71C51A4AD2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F285-464F-4F96-A497-630EA5FB7AA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DE8E6-F324-4227-888E-D973A790278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11473-9D50-4D40-83CD-27915B1779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A4352-0282-4ABF-867A-3A127C7F23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B3C51-C5B1-4830-AA73-57564D6C8F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932A7-33B3-4FA2-9D09-CB97D267F7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241898-8E51-4B73-A2AC-B4A47164EE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dictionary.com/tutorials/southern_blot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Új molekuláris biológiai módszerek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Hibridizációs technikák</a:t>
            </a:r>
          </a:p>
          <a:p>
            <a:pPr eaLnBrk="1" hangingPunct="1"/>
            <a:r>
              <a:rPr lang="hu-HU" dirty="0" smtClean="0"/>
              <a:t>2015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700213"/>
            <a:ext cx="4148137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046163"/>
            <a:ext cx="4886325" cy="581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84438" y="188913"/>
            <a:ext cx="3681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Kolónia hibridizáció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4213" y="620713"/>
            <a:ext cx="5114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10% SDS</a:t>
            </a:r>
          </a:p>
          <a:p>
            <a:r>
              <a:rPr lang="hu-HU"/>
              <a:t>Denaturáló oldat (NaOH, NaCl)</a:t>
            </a:r>
          </a:p>
          <a:p>
            <a:r>
              <a:rPr lang="hu-HU"/>
              <a:t>Neutralzáló oldat (Tris, NaCl)</a:t>
            </a:r>
          </a:p>
          <a:p>
            <a:r>
              <a:rPr lang="hu-HU"/>
              <a:t>2x SSPE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11188" y="3357563"/>
            <a:ext cx="7551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UV-keresztkötés, vagy 80</a:t>
            </a:r>
            <a:r>
              <a:rPr lang="en-US">
                <a:cs typeface="Arial" charset="0"/>
              </a:rPr>
              <a:t>°</a:t>
            </a:r>
            <a:r>
              <a:rPr lang="hu-HU">
                <a:cs typeface="Arial" charset="0"/>
              </a:rPr>
              <a:t>C vákuum-kemence</a:t>
            </a:r>
            <a:endParaRPr lang="en-US">
              <a:cs typeface="Arial" charset="0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592138" y="4189413"/>
            <a:ext cx="4503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Prehibridizáció, hibridizáció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76600" y="404813"/>
            <a:ext cx="2528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Northern blot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663575" y="1381125"/>
            <a:ext cx="800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Specifikus mRNS mennyiségek összehasonlítása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323850" y="2060575"/>
            <a:ext cx="660241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hu-HU"/>
              <a:t>Intakt RNS izolálás</a:t>
            </a:r>
          </a:p>
          <a:p>
            <a:pPr>
              <a:buFontTx/>
              <a:buChar char="-"/>
            </a:pPr>
            <a:r>
              <a:rPr lang="hu-HU"/>
              <a:t>Szeparálás (2,2 M formaldehides gélen,</a:t>
            </a:r>
          </a:p>
          <a:p>
            <a:r>
              <a:rPr lang="hu-HU"/>
              <a:t>vagy glioxál előkezelés)</a:t>
            </a:r>
          </a:p>
          <a:p>
            <a:pPr>
              <a:buFontTx/>
              <a:buChar char="-"/>
            </a:pPr>
            <a:r>
              <a:rPr lang="hu-HU"/>
              <a:t>Transzfer</a:t>
            </a:r>
          </a:p>
          <a:p>
            <a:pPr>
              <a:buFontTx/>
              <a:buChar char="-"/>
            </a:pPr>
            <a:r>
              <a:rPr lang="hu-HU"/>
              <a:t>Fixáció</a:t>
            </a:r>
          </a:p>
          <a:p>
            <a:pPr>
              <a:buFontTx/>
              <a:buChar char="-"/>
            </a:pPr>
            <a:r>
              <a:rPr lang="hu-HU"/>
              <a:t>Hibridizáció, mosás</a:t>
            </a:r>
          </a:p>
          <a:p>
            <a:pPr>
              <a:buFontTx/>
              <a:buChar char="-"/>
            </a:pPr>
            <a:r>
              <a:rPr lang="hu-HU"/>
              <a:t>Előhívás</a:t>
            </a:r>
          </a:p>
          <a:p>
            <a:endParaRPr lang="hu-HU"/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429000"/>
            <a:ext cx="43243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447675" y="515938"/>
            <a:ext cx="4065588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Minta előkészítés:</a:t>
            </a:r>
          </a:p>
          <a:p>
            <a:endParaRPr lang="hu-HU"/>
          </a:p>
          <a:p>
            <a:r>
              <a:rPr lang="hu-HU"/>
              <a:t>RNS denaturáló reakció:</a:t>
            </a:r>
          </a:p>
          <a:p>
            <a:pPr>
              <a:buFontTx/>
              <a:buChar char="-"/>
            </a:pPr>
            <a:r>
              <a:rPr lang="hu-HU"/>
              <a:t>glioxálos, vagy</a:t>
            </a:r>
          </a:p>
          <a:p>
            <a:pPr>
              <a:buFontTx/>
              <a:buChar char="-"/>
            </a:pPr>
            <a:r>
              <a:rPr lang="hu-HU"/>
              <a:t>formaldehid+formamid</a:t>
            </a:r>
          </a:p>
          <a:p>
            <a:pPr>
              <a:buFontTx/>
              <a:buChar char="-"/>
            </a:pPr>
            <a:endParaRPr lang="hu-HU"/>
          </a:p>
          <a:p>
            <a:r>
              <a:rPr lang="hu-HU"/>
              <a:t>60 perc 55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C, majd jég</a:t>
            </a:r>
            <a:endParaRPr lang="en-US">
              <a:cs typeface="Arial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68313" y="3860800"/>
            <a:ext cx="3105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+ gél-felvivő puffer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47675" y="4621213"/>
            <a:ext cx="61944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Futtatás </a:t>
            </a:r>
            <a:r>
              <a:rPr lang="hu-HU" b="1"/>
              <a:t>lassan</a:t>
            </a:r>
            <a:r>
              <a:rPr lang="hu-HU"/>
              <a:t> (5V/cm</a:t>
            </a:r>
            <a:r>
              <a:rPr lang="hu-HU" baseline="30000"/>
              <a:t>2</a:t>
            </a:r>
            <a:r>
              <a:rPr lang="hu-HU"/>
              <a:t>):</a:t>
            </a:r>
          </a:p>
          <a:p>
            <a:endParaRPr lang="hu-HU"/>
          </a:p>
          <a:p>
            <a:r>
              <a:rPr lang="hu-HU"/>
              <a:t>-PIPES, vagy</a:t>
            </a:r>
          </a:p>
          <a:p>
            <a:r>
              <a:rPr lang="hu-HU"/>
              <a:t>-MOPS + formaldehid alapú pufferben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76238" y="444500"/>
            <a:ext cx="5881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Gél mosása DEPC-es vízben, majd: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71500" y="1143000"/>
            <a:ext cx="57292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1. Transzfer semleges membránra:</a:t>
            </a:r>
          </a:p>
          <a:p>
            <a:r>
              <a:rPr lang="hu-HU"/>
              <a:t>20 perc mosás 0,05 N NaOH-ban</a:t>
            </a:r>
          </a:p>
          <a:p>
            <a:r>
              <a:rPr lang="hu-HU"/>
              <a:t>40 perc mosás 20x SSC-ben, majd</a:t>
            </a:r>
          </a:p>
          <a:p>
            <a:r>
              <a:rPr lang="hu-HU"/>
              <a:t>transzfer 20x SSC-ben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19113" y="3324225"/>
            <a:ext cx="80232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2. Transzfer töltött membránra</a:t>
            </a:r>
            <a:r>
              <a:rPr lang="hu-HU"/>
              <a:t>:</a:t>
            </a:r>
          </a:p>
          <a:p>
            <a:r>
              <a:rPr lang="hu-HU"/>
              <a:t>20 perc mosás 0,01 N NaOH/3 M NaCl-ban, majd</a:t>
            </a:r>
          </a:p>
          <a:p>
            <a:r>
              <a:rPr lang="hu-HU"/>
              <a:t>transzfer ugyanebben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2138" y="4981575"/>
            <a:ext cx="55864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Töltetlen membránok fixálása:</a:t>
            </a:r>
          </a:p>
          <a:p>
            <a:r>
              <a:rPr lang="hu-HU"/>
              <a:t>UV, mikrosütő, vagy vákuumos hő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92138" y="515938"/>
            <a:ext cx="45037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Prehibridizáció/hibridizáció:</a:t>
            </a:r>
          </a:p>
          <a:p>
            <a:r>
              <a:rPr lang="hu-HU"/>
              <a:t>0,5 M Na-foszfát (pH: 7,2)</a:t>
            </a:r>
          </a:p>
          <a:p>
            <a:r>
              <a:rPr lang="hu-HU"/>
              <a:t>7% SDS</a:t>
            </a:r>
          </a:p>
          <a:p>
            <a:r>
              <a:rPr lang="hu-HU"/>
              <a:t>1 mM EDTA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35013" y="2820988"/>
            <a:ext cx="1744662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Mosás:</a:t>
            </a:r>
          </a:p>
          <a:p>
            <a:r>
              <a:rPr lang="hu-HU"/>
              <a:t>2x SSC</a:t>
            </a:r>
          </a:p>
          <a:p>
            <a:r>
              <a:rPr lang="hu-HU"/>
              <a:t>1X SSC</a:t>
            </a:r>
          </a:p>
          <a:p>
            <a:r>
              <a:rPr lang="hu-HU"/>
              <a:t>0,5X SSC</a:t>
            </a:r>
          </a:p>
          <a:p>
            <a:r>
              <a:rPr lang="hu-HU"/>
              <a:t>0,1X SSC</a:t>
            </a:r>
          </a:p>
          <a:p>
            <a:r>
              <a:rPr lang="hu-HU"/>
              <a:t>50-68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700338" y="476250"/>
            <a:ext cx="3211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Dot blot és slot blot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3862388"/>
            <a:ext cx="4570413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12875"/>
            <a:ext cx="31448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1341438"/>
            <a:ext cx="22383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836613"/>
            <a:ext cx="6769100" cy="503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288" y="260350"/>
            <a:ext cx="3689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Edwin Southern, 1975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5949950"/>
            <a:ext cx="764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 err="1"/>
              <a:t>Deléció</a:t>
            </a:r>
            <a:r>
              <a:rPr lang="hu-HU" dirty="0"/>
              <a:t>, </a:t>
            </a:r>
            <a:r>
              <a:rPr lang="hu-HU" dirty="0" err="1"/>
              <a:t>inszerció</a:t>
            </a:r>
            <a:r>
              <a:rPr lang="hu-HU" dirty="0"/>
              <a:t>, átrendeződés, „</a:t>
            </a:r>
            <a:r>
              <a:rPr lang="hu-HU" dirty="0" smtClean="0"/>
              <a:t>ujjlenyomat</a:t>
            </a:r>
            <a:r>
              <a:rPr lang="hu-HU" dirty="0"/>
              <a:t>”</a:t>
            </a:r>
          </a:p>
        </p:txBody>
      </p:sp>
      <p:sp>
        <p:nvSpPr>
          <p:cNvPr id="3077" name="Téglalap 6"/>
          <p:cNvSpPr>
            <a:spLocks noChangeArrowheads="1"/>
          </p:cNvSpPr>
          <p:nvPr/>
        </p:nvSpPr>
        <p:spPr bwMode="auto">
          <a:xfrm>
            <a:off x="3929063" y="214313"/>
            <a:ext cx="5214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hlinkClick r:id="rId3"/>
              </a:rPr>
              <a:t>http://www.ppdictionary.com/tutorials/southern_blot.htm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03350" y="620713"/>
            <a:ext cx="61214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DNS restrikciós emésztése (feloldás!)</a:t>
            </a:r>
          </a:p>
          <a:p>
            <a:r>
              <a:rPr lang="hu-HU"/>
              <a:t>TAE, vagy 0,5xTBE agaróz gélelfo</a:t>
            </a:r>
          </a:p>
          <a:p>
            <a:r>
              <a:rPr lang="hu-HU"/>
              <a:t>DNS denaturálása a gélben:</a:t>
            </a:r>
          </a:p>
          <a:p>
            <a:r>
              <a:rPr lang="hu-HU"/>
              <a:t>	1,5 M NaCl</a:t>
            </a:r>
          </a:p>
          <a:p>
            <a:r>
              <a:rPr lang="hu-HU"/>
              <a:t>	0,5 M NaOH</a:t>
            </a:r>
          </a:p>
          <a:p>
            <a:r>
              <a:rPr lang="hu-HU"/>
              <a:t>(Neutralizálás), majd transzfer:</a:t>
            </a:r>
          </a:p>
          <a:p>
            <a:r>
              <a:rPr lang="hu-HU"/>
              <a:t>10xSSC:		1,5 M NaCl</a:t>
            </a:r>
          </a:p>
          <a:p>
            <a:r>
              <a:rPr lang="hu-HU"/>
              <a:t>			0,15 M Na-citrát</a:t>
            </a:r>
          </a:p>
          <a:p>
            <a:r>
              <a:rPr lang="hu-HU"/>
              <a:t>10xSSPE:		1,5 M NaCl</a:t>
            </a:r>
          </a:p>
          <a:p>
            <a:r>
              <a:rPr lang="hu-HU"/>
              <a:t>			0,1 M NaH</a:t>
            </a:r>
            <a:r>
              <a:rPr lang="hu-HU" baseline="-18000"/>
              <a:t>2</a:t>
            </a:r>
            <a:r>
              <a:rPr lang="hu-HU"/>
              <a:t>PO</a:t>
            </a:r>
            <a:r>
              <a:rPr lang="hu-HU" baseline="-18000"/>
              <a:t>4</a:t>
            </a:r>
          </a:p>
          <a:p>
            <a:r>
              <a:rPr lang="hu-HU"/>
              <a:t>			10 mM EDTA</a:t>
            </a:r>
          </a:p>
          <a:p>
            <a:r>
              <a:rPr lang="hu-HU"/>
              <a:t>Lúgos transzfer	0,4 N NaOH</a:t>
            </a:r>
          </a:p>
          <a:p>
            <a:r>
              <a:rPr lang="hu-HU"/>
              <a:t>			1 M NaCl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908050"/>
            <a:ext cx="405765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50825" y="549275"/>
            <a:ext cx="36099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Transzfer felfelé</a:t>
            </a:r>
          </a:p>
          <a:p>
            <a:r>
              <a:rPr lang="hu-HU"/>
              <a:t>Traszfer lefelé </a:t>
            </a:r>
          </a:p>
          <a:p>
            <a:r>
              <a:rPr lang="hu-HU"/>
              <a:t>Transzfer 2 irányban</a:t>
            </a:r>
          </a:p>
          <a:p>
            <a:r>
              <a:rPr lang="hu-HU"/>
              <a:t>Transzfer árammal</a:t>
            </a:r>
          </a:p>
          <a:p>
            <a:r>
              <a:rPr lang="hu-HU"/>
              <a:t>Transzfer vákuummal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3100"/>
            <a:ext cx="4464050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27088" y="3573463"/>
            <a:ext cx="6921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Nitrocellulóz</a:t>
            </a:r>
            <a:r>
              <a:rPr lang="hu-HU"/>
              <a:t>: 50-100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g/cm</a:t>
            </a:r>
            <a:r>
              <a:rPr lang="hu-HU" baseline="30000">
                <a:cs typeface="Arial" charset="0"/>
              </a:rPr>
              <a:t>2</a:t>
            </a:r>
            <a:r>
              <a:rPr lang="hu-HU">
                <a:cs typeface="Arial" charset="0"/>
              </a:rPr>
              <a:t>, hidrofób, nem</a:t>
            </a:r>
          </a:p>
          <a:p>
            <a:r>
              <a:rPr lang="hu-HU">
                <a:cs typeface="Arial" charset="0"/>
              </a:rPr>
              <a:t>kovalens kötés, törékeny (melegítés után) </a:t>
            </a:r>
            <a:endParaRPr lang="en-US">
              <a:cs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7088" y="4797425"/>
            <a:ext cx="65976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Nylon</a:t>
            </a:r>
            <a:r>
              <a:rPr lang="hu-HU"/>
              <a:t>: Hajlékony, kovalens kötés</a:t>
            </a:r>
          </a:p>
          <a:p>
            <a:r>
              <a:rPr lang="hu-HU"/>
              <a:t>Töltött (-NH</a:t>
            </a:r>
            <a:r>
              <a:rPr lang="hu-HU" baseline="-18000"/>
              <a:t>3</a:t>
            </a:r>
            <a:r>
              <a:rPr lang="hu-HU" baseline="30000"/>
              <a:t>+</a:t>
            </a:r>
            <a:r>
              <a:rPr lang="hu-HU"/>
              <a:t>) nylon: Nagyobb kapacitás</a:t>
            </a:r>
          </a:p>
          <a:p>
            <a:r>
              <a:rPr lang="hu-HU"/>
              <a:t>400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g/cm</a:t>
            </a:r>
            <a:r>
              <a:rPr lang="hu-HU" baseline="30000">
                <a:cs typeface="Arial" charset="0"/>
              </a:rPr>
              <a:t>2</a:t>
            </a:r>
            <a:r>
              <a:rPr lang="hu-HU">
                <a:cs typeface="Arial" charset="0"/>
              </a:rPr>
              <a:t>, nagyobb háttér</a:t>
            </a:r>
            <a:endParaRPr lang="en-US">
              <a:cs typeface="Arial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60350"/>
            <a:ext cx="4824412" cy="298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565400"/>
            <a:ext cx="414337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420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DNS rögzítés</a:t>
            </a:r>
            <a:r>
              <a:rPr lang="hu-HU"/>
              <a:t>:</a:t>
            </a:r>
          </a:p>
          <a:p>
            <a:r>
              <a:rPr lang="hu-HU"/>
              <a:t>Vákuumos sütés (80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C)</a:t>
            </a:r>
          </a:p>
          <a:p>
            <a:r>
              <a:rPr lang="hu-HU">
                <a:cs typeface="Arial" charset="0"/>
              </a:rPr>
              <a:t>Mikrohullám</a:t>
            </a:r>
          </a:p>
          <a:p>
            <a:r>
              <a:rPr lang="hu-HU">
                <a:cs typeface="Arial" charset="0"/>
              </a:rPr>
              <a:t>UV (254nm) keresztkötés</a:t>
            </a:r>
            <a:endParaRPr lang="en-US">
              <a:cs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5057775"/>
            <a:ext cx="21256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Hibridizáció</a:t>
            </a:r>
            <a:r>
              <a:rPr lang="hu-HU"/>
              <a:t>:</a:t>
            </a:r>
          </a:p>
          <a:p>
            <a:r>
              <a:rPr lang="hu-HU"/>
              <a:t>(Tálcában)</a:t>
            </a:r>
          </a:p>
          <a:p>
            <a:r>
              <a:rPr lang="hu-HU"/>
              <a:t>Kamrában</a:t>
            </a:r>
          </a:p>
          <a:p>
            <a:r>
              <a:rPr lang="hu-HU"/>
              <a:t>Zacskóban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19113" y="2173288"/>
            <a:ext cx="3351212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Próba jelölése:</a:t>
            </a:r>
          </a:p>
          <a:p>
            <a:r>
              <a:rPr lang="hu-HU"/>
              <a:t>Vég-jelölés</a:t>
            </a:r>
          </a:p>
          <a:p>
            <a:r>
              <a:rPr lang="hu-HU"/>
              <a:t>Random priming</a:t>
            </a:r>
          </a:p>
          <a:p>
            <a:r>
              <a:rPr lang="hu-HU"/>
              <a:t>Nick transzláció</a:t>
            </a:r>
          </a:p>
          <a:p>
            <a:r>
              <a:rPr lang="hu-HU"/>
              <a:t>In vitro transzkripció</a:t>
            </a:r>
          </a:p>
          <a:p>
            <a:r>
              <a:rPr lang="hu-HU"/>
              <a:t>PCR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692275" y="0"/>
            <a:ext cx="5818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Random priming (50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l térfogatban):</a:t>
            </a:r>
            <a:endParaRPr lang="en-US">
              <a:cs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258888" y="2133600"/>
            <a:ext cx="62611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250 mM Tris (pH: 8)</a:t>
            </a:r>
          </a:p>
          <a:p>
            <a:r>
              <a:rPr lang="hu-HU"/>
              <a:t>25 mM MgCl2</a:t>
            </a:r>
          </a:p>
          <a:p>
            <a:r>
              <a:rPr lang="hu-HU"/>
              <a:t>100 mM NaCl</a:t>
            </a:r>
          </a:p>
          <a:p>
            <a:r>
              <a:rPr lang="hu-HU"/>
              <a:t>10 mM dithiothreitol</a:t>
            </a:r>
          </a:p>
          <a:p>
            <a:r>
              <a:rPr lang="hu-HU"/>
              <a:t>1 M HEPES (pH: 6,6)</a:t>
            </a:r>
          </a:p>
          <a:p>
            <a:r>
              <a:rPr lang="hu-HU"/>
              <a:t>5-5 mM dNTP mix </a:t>
            </a:r>
          </a:p>
          <a:p>
            <a:r>
              <a:rPr lang="hu-HU"/>
              <a:t>10 mCi/ml </a:t>
            </a:r>
            <a:r>
              <a:rPr lang="el-GR">
                <a:cs typeface="Arial" charset="0"/>
              </a:rPr>
              <a:t>α</a:t>
            </a:r>
            <a:r>
              <a:rPr lang="hu-HU">
                <a:cs typeface="Arial" charset="0"/>
              </a:rPr>
              <a:t>-</a:t>
            </a:r>
            <a:r>
              <a:rPr lang="hu-HU" baseline="30000">
                <a:cs typeface="Arial" charset="0"/>
              </a:rPr>
              <a:t>32</a:t>
            </a:r>
            <a:r>
              <a:rPr lang="hu-HU">
                <a:cs typeface="Arial" charset="0"/>
              </a:rPr>
              <a:t>P</a:t>
            </a:r>
            <a:r>
              <a:rPr lang="hu-HU"/>
              <a:t> dNTP (3000 Ci/mmol)</a:t>
            </a:r>
          </a:p>
          <a:p>
            <a:r>
              <a:rPr lang="hu-HU"/>
              <a:t>5 U Klenow</a:t>
            </a:r>
          </a:p>
          <a:p>
            <a:endParaRPr lang="hu-HU"/>
          </a:p>
          <a:p>
            <a:r>
              <a:rPr lang="hu-HU"/>
              <a:t>60 min. RT., STOP buffer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58888" y="692150"/>
            <a:ext cx="60293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25 ng templát DNS (nyílt!)</a:t>
            </a:r>
          </a:p>
          <a:p>
            <a:r>
              <a:rPr lang="hu-HU"/>
              <a:t>125 ng random hexa- vagy heptamer</a:t>
            </a:r>
          </a:p>
          <a:p>
            <a:r>
              <a:rPr lang="hu-HU"/>
              <a:t>2’ 100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C, majd jég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627313" y="188913"/>
            <a:ext cx="3036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PCR-alapú jelölés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19113" y="876300"/>
            <a:ext cx="76501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2-szálú próba</a:t>
            </a:r>
          </a:p>
          <a:p>
            <a:r>
              <a:rPr lang="hu-HU"/>
              <a:t>aszimmetrikus PCR (20-200-szoros különbség)</a:t>
            </a:r>
          </a:p>
          <a:p>
            <a:r>
              <a:rPr lang="hu-HU"/>
              <a:t>1 primer: 1 szál jelölt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4213" y="188913"/>
            <a:ext cx="761682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u="sng"/>
              <a:t>Prehibridizáció/Hibridizáció</a:t>
            </a:r>
          </a:p>
          <a:p>
            <a:r>
              <a:rPr lang="hu-HU"/>
              <a:t>6x SSC (SSPE)</a:t>
            </a:r>
          </a:p>
          <a:p>
            <a:r>
              <a:rPr lang="hu-HU"/>
              <a:t>5x Denhart’s reagent (BSA, Ficoll, SSPE, PVP)</a:t>
            </a:r>
          </a:p>
          <a:p>
            <a:r>
              <a:rPr lang="hu-HU"/>
              <a:t>0,5% SDS</a:t>
            </a:r>
          </a:p>
          <a:p>
            <a:r>
              <a:rPr lang="hu-HU"/>
              <a:t>1 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g/ml poly(A) RNA</a:t>
            </a:r>
          </a:p>
          <a:p>
            <a:r>
              <a:rPr lang="hu-HU" u="sng">
                <a:cs typeface="Arial" charset="0"/>
              </a:rPr>
              <a:t>100 </a:t>
            </a:r>
            <a:r>
              <a:rPr lang="en-US" u="sng">
                <a:cs typeface="Arial" charset="0"/>
              </a:rPr>
              <a:t>µ</a:t>
            </a:r>
            <a:r>
              <a:rPr lang="hu-HU" u="sng">
                <a:cs typeface="Arial" charset="0"/>
              </a:rPr>
              <a:t>g/ml lazac sperma (vagy csirke vér) DNS</a:t>
            </a:r>
          </a:p>
          <a:p>
            <a:r>
              <a:rPr lang="hu-HU">
                <a:cs typeface="Arial" charset="0"/>
              </a:rPr>
              <a:t>50% formamid</a:t>
            </a:r>
          </a:p>
          <a:p>
            <a:r>
              <a:rPr lang="hu-HU">
                <a:cs typeface="Arial" charset="0"/>
              </a:rPr>
              <a:t>10-20 ng/ml jelölt próba (&gt;10</a:t>
            </a:r>
            <a:r>
              <a:rPr lang="hu-HU" baseline="30000">
                <a:cs typeface="Arial" charset="0"/>
              </a:rPr>
              <a:t>9</a:t>
            </a:r>
            <a:r>
              <a:rPr lang="hu-HU">
                <a:cs typeface="Arial" charset="0"/>
              </a:rPr>
              <a:t> cpm/</a:t>
            </a:r>
            <a:r>
              <a:rPr lang="en-US">
                <a:cs typeface="Arial" charset="0"/>
              </a:rPr>
              <a:t>µ</a:t>
            </a:r>
            <a:r>
              <a:rPr lang="hu-HU">
                <a:cs typeface="Arial" charset="0"/>
              </a:rPr>
              <a:t>g)</a:t>
            </a:r>
          </a:p>
          <a:p>
            <a:r>
              <a:rPr lang="hu-HU"/>
              <a:t>42-68</a:t>
            </a:r>
            <a:r>
              <a:rPr lang="en-US"/>
              <a:t>º</a:t>
            </a:r>
            <a:r>
              <a:rPr lang="hu-HU"/>
              <a:t>C</a:t>
            </a:r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4213" y="4221163"/>
            <a:ext cx="64722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Mosás:</a:t>
            </a:r>
          </a:p>
          <a:p>
            <a:r>
              <a:rPr lang="hu-HU"/>
              <a:t>2x SSC 		2-szer (vagy többször)</a:t>
            </a:r>
          </a:p>
          <a:p>
            <a:r>
              <a:rPr lang="hu-HU"/>
              <a:t>0,1x SSC		2-szer (vagy többször)</a:t>
            </a:r>
          </a:p>
          <a:p>
            <a:r>
              <a:rPr lang="hu-HU"/>
              <a:t>RT-65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</a:t>
            </a:r>
            <a:endParaRPr lang="en-US">
              <a:cs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4213" y="6092825"/>
            <a:ext cx="4275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Előhívás: 16-24 óra -70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468</Words>
  <Application>Microsoft Office PowerPoint</Application>
  <PresentationFormat>Diavetítés a képernyőre (4:3 oldalarány)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Alapértelmezett terv</vt:lpstr>
      <vt:lpstr>Új molekuláris biológiai módszerek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</vt:vector>
  </TitlesOfParts>
  <Company>BME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molekuláris biológiai módszerek</dc:title>
  <dc:creator>Wunderlich Lívius</dc:creator>
  <cp:lastModifiedBy>Livius</cp:lastModifiedBy>
  <cp:revision>37</cp:revision>
  <dcterms:created xsi:type="dcterms:W3CDTF">2011-03-21T11:28:23Z</dcterms:created>
  <dcterms:modified xsi:type="dcterms:W3CDTF">2015-12-09T14:25:05Z</dcterms:modified>
</cp:coreProperties>
</file>