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345" r:id="rId5"/>
    <p:sldId id="337" r:id="rId6"/>
    <p:sldId id="344" r:id="rId7"/>
    <p:sldId id="339" r:id="rId8"/>
    <p:sldId id="340" r:id="rId9"/>
    <p:sldId id="341" r:id="rId10"/>
    <p:sldId id="352" r:id="rId11"/>
    <p:sldId id="342" r:id="rId12"/>
    <p:sldId id="346" r:id="rId13"/>
    <p:sldId id="347" r:id="rId14"/>
    <p:sldId id="348" r:id="rId15"/>
    <p:sldId id="349" r:id="rId16"/>
    <p:sldId id="350" r:id="rId17"/>
    <p:sldId id="351" r:id="rId18"/>
    <p:sldId id="259" r:id="rId19"/>
    <p:sldId id="355" r:id="rId20"/>
    <p:sldId id="354" r:id="rId21"/>
    <p:sldId id="353" r:id="rId22"/>
    <p:sldId id="261" r:id="rId23"/>
    <p:sldId id="262" r:id="rId24"/>
    <p:sldId id="263" r:id="rId25"/>
    <p:sldId id="264" r:id="rId26"/>
    <p:sldId id="335" r:id="rId27"/>
    <p:sldId id="267" r:id="rId28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765" autoAdjust="0"/>
    <p:restoredTop sz="93673" autoAdjust="0"/>
  </p:normalViewPr>
  <p:slideViewPr>
    <p:cSldViewPr>
      <p:cViewPr>
        <p:scale>
          <a:sx n="75" d="100"/>
          <a:sy n="75" d="100"/>
        </p:scale>
        <p:origin x="-3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C8EB8-2388-4CDE-AA13-AD6E50F2C8A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E351A-E273-46C1-8481-432B1FACCF5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5D559-93FC-4159-BE87-2936F9125EE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222EA-5882-4D2D-8664-556FA299062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134AD-80E3-4399-9889-E5F7E33F402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652EE-2AC1-4B7F-8ED4-D92C0A2934F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AD8E1-85E3-4F58-A97C-EF9DA0CFD27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4869A-7A5C-4B22-804E-ADC37528D48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B251C3-33EE-4B91-B78F-2C7DEACD14C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9B6D5-EFA1-420C-BE39-B2434E99B25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AE078-D263-46D4-8210-E8DC6E1F167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0F74A1D-FEA3-4803-8BB0-2A71254057D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Új molekuláris biológiai módszerek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Könyvtárak</a:t>
            </a:r>
          </a:p>
          <a:p>
            <a:pPr eaLnBrk="1" hangingPunct="1"/>
            <a:r>
              <a:rPr lang="hu-HU" dirty="0" smtClean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055" y="2071678"/>
            <a:ext cx="8799887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zövegdoboz 2"/>
          <p:cNvSpPr txBox="1"/>
          <p:nvPr/>
        </p:nvSpPr>
        <p:spPr>
          <a:xfrm>
            <a:off x="785786" y="714356"/>
            <a:ext cx="77620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Klónozás 2  r. enzimmel: megfelelő irányultság</a:t>
            </a:r>
            <a:endParaRPr lang="hu-H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620713"/>
            <a:ext cx="4565650" cy="547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303213" y="1165225"/>
            <a:ext cx="16494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Klónozás</a:t>
            </a:r>
          </a:p>
          <a:p>
            <a:r>
              <a:rPr lang="hu-HU"/>
              <a:t>PCR-rel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1825" y="1628775"/>
            <a:ext cx="59721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1" name="Text Box 5"/>
          <p:cNvSpPr txBox="1">
            <a:spLocks noChangeArrowheads="1"/>
          </p:cNvSpPr>
          <p:nvPr/>
        </p:nvSpPr>
        <p:spPr bwMode="auto">
          <a:xfrm>
            <a:off x="755650" y="333375"/>
            <a:ext cx="78660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USER (uracil-specific excision reagent) klónozás</a:t>
            </a:r>
          </a:p>
        </p:txBody>
      </p:sp>
      <p:sp>
        <p:nvSpPr>
          <p:cNvPr id="37892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25812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Spéci vektor:</a:t>
            </a:r>
          </a:p>
          <a:p>
            <a:r>
              <a:rPr lang="hu-HU"/>
              <a:t>Restrikciós és</a:t>
            </a:r>
          </a:p>
          <a:p>
            <a:r>
              <a:rPr lang="hu-HU"/>
              <a:t>„nicking” enzim</a:t>
            </a:r>
          </a:p>
          <a:p>
            <a:r>
              <a:rPr lang="hu-HU"/>
              <a:t>kezelés</a:t>
            </a:r>
          </a:p>
        </p:txBody>
      </p:sp>
      <p:sp>
        <p:nvSpPr>
          <p:cNvPr id="37893" name="Text Box 7"/>
          <p:cNvSpPr txBox="1">
            <a:spLocks noChangeArrowheads="1"/>
          </p:cNvSpPr>
          <p:nvPr/>
        </p:nvSpPr>
        <p:spPr bwMode="auto">
          <a:xfrm>
            <a:off x="376238" y="3900488"/>
            <a:ext cx="31146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Erdemény:</a:t>
            </a:r>
          </a:p>
          <a:p>
            <a:r>
              <a:rPr lang="hu-HU"/>
              <a:t>hosszú ragadós</a:t>
            </a:r>
          </a:p>
          <a:p>
            <a:r>
              <a:rPr lang="hu-HU"/>
              <a:t>végek, nem komp-</a:t>
            </a:r>
          </a:p>
          <a:p>
            <a:r>
              <a:rPr lang="hu-HU"/>
              <a:t>lementerek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975" y="0"/>
            <a:ext cx="6624638" cy="652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0" y="1214438"/>
            <a:ext cx="280397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2400" dirty="0"/>
              <a:t>PCR primerek:</a:t>
            </a:r>
          </a:p>
          <a:p>
            <a:r>
              <a:rPr lang="hu-HU" sz="2400" dirty="0"/>
              <a:t>Komplementer</a:t>
            </a:r>
          </a:p>
          <a:p>
            <a:r>
              <a:rPr lang="hu-HU" sz="2400" dirty="0"/>
              <a:t>rész, </a:t>
            </a:r>
            <a:r>
              <a:rPr lang="hu-HU" sz="2400" dirty="0" err="1"/>
              <a:t>génspecifikus</a:t>
            </a:r>
            <a:endParaRPr lang="hu-HU" sz="2400" dirty="0"/>
          </a:p>
          <a:p>
            <a:r>
              <a:rPr lang="hu-HU" sz="2400" dirty="0"/>
              <a:t>rész, köztük</a:t>
            </a:r>
          </a:p>
          <a:p>
            <a:r>
              <a:rPr lang="hu-HU" sz="2400" dirty="0" err="1"/>
              <a:t>dezoxi-uracil</a:t>
            </a:r>
            <a:endParaRPr lang="hu-HU" sz="2400" dirty="0"/>
          </a:p>
        </p:txBody>
      </p:sp>
      <p:sp>
        <p:nvSpPr>
          <p:cNvPr id="38916" name="Text Box 6"/>
          <p:cNvSpPr txBox="1">
            <a:spLocks noChangeArrowheads="1"/>
          </p:cNvSpPr>
          <p:nvPr/>
        </p:nvSpPr>
        <p:spPr bwMode="auto">
          <a:xfrm>
            <a:off x="395288" y="5157788"/>
            <a:ext cx="23952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2400" dirty="0" err="1"/>
              <a:t>Ligálni</a:t>
            </a:r>
            <a:r>
              <a:rPr lang="hu-HU" sz="2400" dirty="0"/>
              <a:t> nem kell!</a:t>
            </a:r>
          </a:p>
        </p:txBody>
      </p:sp>
      <p:sp>
        <p:nvSpPr>
          <p:cNvPr id="38917" name="Szövegdoboz 4"/>
          <p:cNvSpPr txBox="1">
            <a:spLocks noChangeArrowheads="1"/>
          </p:cNvSpPr>
          <p:nvPr/>
        </p:nvSpPr>
        <p:spPr bwMode="auto">
          <a:xfrm>
            <a:off x="5461000" y="3336925"/>
            <a:ext cx="17002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200" b="1"/>
              <a:t>uracil DNS-glikoziláz</a:t>
            </a:r>
          </a:p>
          <a:p>
            <a:r>
              <a:rPr lang="hu-HU" sz="1200" b="1"/>
              <a:t>endonukleáz VIII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7"/>
          <p:cNvGrpSpPr>
            <a:grpSpLocks/>
          </p:cNvGrpSpPr>
          <p:nvPr/>
        </p:nvGrpSpPr>
        <p:grpSpPr bwMode="auto">
          <a:xfrm>
            <a:off x="2765425" y="1000125"/>
            <a:ext cx="6399723" cy="4703763"/>
            <a:chOff x="404664" y="827584"/>
            <a:chExt cx="5970201" cy="4274790"/>
          </a:xfrm>
        </p:grpSpPr>
        <p:pic>
          <p:nvPicPr>
            <p:cNvPr id="3994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04664" y="1763688"/>
              <a:ext cx="5895337" cy="33386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0" name="Egyenes összekötő nyíllal 9"/>
            <p:cNvCxnSpPr/>
            <p:nvPr/>
          </p:nvCxnSpPr>
          <p:spPr>
            <a:xfrm>
              <a:off x="1773065" y="2339558"/>
              <a:ext cx="0" cy="79205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Egyenes összekötő nyíllal 10"/>
            <p:cNvCxnSpPr/>
            <p:nvPr/>
          </p:nvCxnSpPr>
          <p:spPr>
            <a:xfrm>
              <a:off x="5013392" y="2339558"/>
              <a:ext cx="0" cy="79205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Egyenes összekötő 11"/>
            <p:cNvCxnSpPr/>
            <p:nvPr/>
          </p:nvCxnSpPr>
          <p:spPr>
            <a:xfrm>
              <a:off x="2565376" y="3707260"/>
              <a:ext cx="1007049" cy="21640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Egyenes összekötő 12"/>
            <p:cNvCxnSpPr/>
            <p:nvPr/>
          </p:nvCxnSpPr>
          <p:spPr>
            <a:xfrm flipH="1">
              <a:off x="3572424" y="3707260"/>
              <a:ext cx="1008529" cy="21640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gyenes összekötő nyíllal 13"/>
            <p:cNvCxnSpPr/>
            <p:nvPr/>
          </p:nvCxnSpPr>
          <p:spPr>
            <a:xfrm>
              <a:off x="3572424" y="3923668"/>
              <a:ext cx="0" cy="50495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950" name="Szövegdoboz 10"/>
            <p:cNvSpPr txBox="1">
              <a:spLocks noChangeArrowheads="1"/>
            </p:cNvSpPr>
            <p:nvPr/>
          </p:nvSpPr>
          <p:spPr bwMode="auto">
            <a:xfrm>
              <a:off x="690478" y="1541722"/>
              <a:ext cx="2232955" cy="251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200" b="1" dirty="0">
                  <a:cs typeface="Arial" charset="0"/>
                </a:rPr>
                <a:t>restrikciósan emésztett vektor</a:t>
              </a:r>
            </a:p>
          </p:txBody>
        </p:sp>
        <p:sp>
          <p:nvSpPr>
            <p:cNvPr id="39951" name="Szövegdoboz 11"/>
            <p:cNvSpPr txBox="1">
              <a:spLocks noChangeArrowheads="1"/>
            </p:cNvSpPr>
            <p:nvPr/>
          </p:nvSpPr>
          <p:spPr bwMode="auto">
            <a:xfrm>
              <a:off x="4421138" y="1515491"/>
              <a:ext cx="1135320" cy="251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200" b="1" dirty="0" err="1">
                  <a:cs typeface="Arial" charset="0"/>
                </a:rPr>
                <a:t>PCR-fragment</a:t>
              </a:r>
              <a:endParaRPr lang="hu-HU" sz="1200" b="1" dirty="0">
                <a:cs typeface="Arial" charset="0"/>
              </a:endParaRPr>
            </a:p>
          </p:txBody>
        </p:sp>
        <p:sp>
          <p:nvSpPr>
            <p:cNvPr id="39952" name="Szövegdoboz 12"/>
            <p:cNvSpPr txBox="1">
              <a:spLocks noChangeArrowheads="1"/>
            </p:cNvSpPr>
            <p:nvPr/>
          </p:nvSpPr>
          <p:spPr bwMode="auto">
            <a:xfrm>
              <a:off x="1760612" y="2459360"/>
              <a:ext cx="1374586" cy="3915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100" b="1" dirty="0">
                  <a:cs typeface="Arial" charset="0"/>
                </a:rPr>
                <a:t>+T4 </a:t>
              </a:r>
              <a:r>
                <a:rPr lang="hu-HU" sz="1100" b="1" dirty="0" err="1">
                  <a:cs typeface="Arial" charset="0"/>
                </a:rPr>
                <a:t>DNS-polimeráz</a:t>
              </a:r>
              <a:endParaRPr lang="hu-HU" sz="1100" b="1" dirty="0">
                <a:cs typeface="Arial" charset="0"/>
              </a:endParaRPr>
            </a:p>
            <a:p>
              <a:r>
                <a:rPr lang="hu-HU" sz="1100" b="1" dirty="0">
                  <a:cs typeface="Arial" charset="0"/>
                </a:rPr>
                <a:t>+ </a:t>
              </a:r>
              <a:r>
                <a:rPr lang="hu-HU" sz="1100" b="1" dirty="0" err="1">
                  <a:cs typeface="Arial" charset="0"/>
                </a:rPr>
                <a:t>dTTP</a:t>
              </a:r>
              <a:endParaRPr lang="hu-HU" sz="1100" b="1" dirty="0">
                <a:cs typeface="Arial" charset="0"/>
              </a:endParaRPr>
            </a:p>
          </p:txBody>
        </p:sp>
        <p:sp>
          <p:nvSpPr>
            <p:cNvPr id="39953" name="Szövegdoboz 13"/>
            <p:cNvSpPr txBox="1">
              <a:spLocks noChangeArrowheads="1"/>
            </p:cNvSpPr>
            <p:nvPr/>
          </p:nvSpPr>
          <p:spPr bwMode="auto">
            <a:xfrm>
              <a:off x="5000279" y="2468066"/>
              <a:ext cx="1374586" cy="3915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100" b="1" dirty="0">
                  <a:cs typeface="Arial" charset="0"/>
                </a:rPr>
                <a:t>+T4 </a:t>
              </a:r>
              <a:r>
                <a:rPr lang="hu-HU" sz="1100" b="1" dirty="0" err="1">
                  <a:cs typeface="Arial" charset="0"/>
                </a:rPr>
                <a:t>DNS-polimeráz</a:t>
              </a:r>
              <a:endParaRPr lang="hu-HU" sz="1100" b="1" dirty="0">
                <a:cs typeface="Arial" charset="0"/>
              </a:endParaRPr>
            </a:p>
            <a:p>
              <a:r>
                <a:rPr lang="hu-HU" sz="1100" b="1" dirty="0">
                  <a:cs typeface="Arial" charset="0"/>
                </a:rPr>
                <a:t>+ </a:t>
              </a:r>
              <a:r>
                <a:rPr lang="hu-HU" sz="1100" b="1" dirty="0" err="1">
                  <a:cs typeface="Arial" charset="0"/>
                </a:rPr>
                <a:t>dATP</a:t>
              </a:r>
              <a:endParaRPr lang="hu-HU" sz="1100" b="1" dirty="0">
                <a:cs typeface="Arial" charset="0"/>
              </a:endParaRPr>
            </a:p>
          </p:txBody>
        </p:sp>
        <p:sp>
          <p:nvSpPr>
            <p:cNvPr id="39954" name="Szövegdoboz 14"/>
            <p:cNvSpPr txBox="1">
              <a:spLocks noChangeArrowheads="1"/>
            </p:cNvSpPr>
            <p:nvPr/>
          </p:nvSpPr>
          <p:spPr bwMode="auto">
            <a:xfrm>
              <a:off x="3573016" y="3995936"/>
              <a:ext cx="1428421" cy="3915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100" b="1" dirty="0">
                  <a:cs typeface="Arial" charset="0"/>
                </a:rPr>
                <a:t>összekeverés,</a:t>
              </a:r>
            </a:p>
            <a:p>
              <a:r>
                <a:rPr lang="hu-HU" sz="1100" b="1" dirty="0">
                  <a:cs typeface="Arial" charset="0"/>
                </a:rPr>
                <a:t>gazdasejtbe juttatás</a:t>
              </a:r>
            </a:p>
          </p:txBody>
        </p:sp>
        <p:sp>
          <p:nvSpPr>
            <p:cNvPr id="39955" name="Szövegdoboz 16"/>
            <p:cNvSpPr txBox="1">
              <a:spLocks noChangeArrowheads="1"/>
            </p:cNvSpPr>
            <p:nvPr/>
          </p:nvSpPr>
          <p:spPr bwMode="auto">
            <a:xfrm>
              <a:off x="1052736" y="827584"/>
              <a:ext cx="464742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800">
                  <a:cs typeface="Arial" charset="0"/>
                </a:rPr>
                <a:t>3-nukleotidos ligálás-independens klónozás</a:t>
              </a:r>
            </a:p>
          </p:txBody>
        </p:sp>
      </p:grp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0" y="157163"/>
            <a:ext cx="41941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 b="1"/>
              <a:t>Ligálás independens</a:t>
            </a:r>
          </a:p>
          <a:p>
            <a:r>
              <a:rPr lang="hu-HU" sz="3200" b="1"/>
              <a:t>klónozás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0" y="1285875"/>
            <a:ext cx="360838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dirty="0"/>
              <a:t>Vektor: klónozó része</a:t>
            </a:r>
          </a:p>
          <a:p>
            <a:r>
              <a:rPr lang="hu-HU" dirty="0"/>
              <a:t>speciális 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0" y="2366963"/>
            <a:ext cx="27606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T4 polimeráz:</a:t>
            </a:r>
          </a:p>
          <a:p>
            <a:r>
              <a:rPr lang="hu-HU"/>
              <a:t>3’-5’ exonukleáz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52388" y="3559175"/>
            <a:ext cx="24685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+ 1 fajta dNTP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0" y="4572000"/>
            <a:ext cx="358775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PCR: primer tervezés</a:t>
            </a:r>
          </a:p>
          <a:p>
            <a:r>
              <a:rPr lang="hu-HU"/>
              <a:t>PCR, T4 polimeráz</a:t>
            </a:r>
          </a:p>
          <a:p>
            <a:r>
              <a:rPr lang="hu-HU"/>
              <a:t>(másik dNTP-vel)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7"/>
          <p:cNvGrpSpPr>
            <a:grpSpLocks/>
          </p:cNvGrpSpPr>
          <p:nvPr/>
        </p:nvGrpSpPr>
        <p:grpSpPr bwMode="auto">
          <a:xfrm>
            <a:off x="1071538" y="785794"/>
            <a:ext cx="6730864" cy="5562378"/>
            <a:chOff x="2478163" y="1561115"/>
            <a:chExt cx="4026135" cy="3682004"/>
          </a:xfrm>
        </p:grpSpPr>
        <p:pic>
          <p:nvPicPr>
            <p:cNvPr id="40963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94187" y="2552906"/>
              <a:ext cx="3525694" cy="25477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0964" name="Szövegdoboz 2"/>
            <p:cNvSpPr txBox="1">
              <a:spLocks noChangeArrowheads="1"/>
            </p:cNvSpPr>
            <p:nvPr/>
          </p:nvSpPr>
          <p:spPr bwMode="auto">
            <a:xfrm>
              <a:off x="2478163" y="3272986"/>
              <a:ext cx="569751" cy="346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 b="1" dirty="0" err="1">
                  <a:cs typeface="Arial" charset="0"/>
                </a:rPr>
                <a:t>topo-</a:t>
              </a:r>
              <a:endParaRPr lang="hu-HU" sz="1400" b="1" dirty="0">
                <a:cs typeface="Arial" charset="0"/>
              </a:endParaRPr>
            </a:p>
            <a:p>
              <a:r>
                <a:rPr lang="hu-HU" sz="1400" b="1" dirty="0" err="1">
                  <a:cs typeface="Arial" charset="0"/>
                </a:rPr>
                <a:t>izomeráz</a:t>
              </a:r>
              <a:endParaRPr lang="hu-HU" sz="1400" b="1" dirty="0">
                <a:cs typeface="Arial" charset="0"/>
              </a:endParaRPr>
            </a:p>
          </p:txBody>
        </p:sp>
        <p:cxnSp>
          <p:nvCxnSpPr>
            <p:cNvPr id="5" name="Egyenes összekötő 4"/>
            <p:cNvCxnSpPr/>
            <p:nvPr/>
          </p:nvCxnSpPr>
          <p:spPr>
            <a:xfrm flipH="1">
              <a:off x="3040118" y="2989404"/>
              <a:ext cx="469883" cy="3681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Egyenes összekötő 5"/>
            <p:cNvCxnSpPr/>
            <p:nvPr/>
          </p:nvCxnSpPr>
          <p:spPr>
            <a:xfrm flipH="1">
              <a:off x="3068692" y="3379803"/>
              <a:ext cx="450834" cy="2539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967" name="Szövegdoboz 8"/>
            <p:cNvSpPr txBox="1">
              <a:spLocks noChangeArrowheads="1"/>
            </p:cNvSpPr>
            <p:nvPr/>
          </p:nvSpPr>
          <p:spPr bwMode="auto">
            <a:xfrm>
              <a:off x="5934547" y="4065074"/>
              <a:ext cx="569751" cy="346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 b="1" dirty="0" err="1">
                  <a:cs typeface="Arial" charset="0"/>
                </a:rPr>
                <a:t>topo-</a:t>
              </a:r>
              <a:endParaRPr lang="hu-HU" sz="1400" b="1" dirty="0">
                <a:cs typeface="Arial" charset="0"/>
              </a:endParaRPr>
            </a:p>
            <a:p>
              <a:r>
                <a:rPr lang="hu-HU" sz="1400" b="1" dirty="0" err="1">
                  <a:cs typeface="Arial" charset="0"/>
                </a:rPr>
                <a:t>izomeráz</a:t>
              </a:r>
              <a:endParaRPr lang="hu-HU" sz="1400" b="1" dirty="0">
                <a:cs typeface="Arial" charset="0"/>
              </a:endParaRPr>
            </a:p>
          </p:txBody>
        </p:sp>
        <p:cxnSp>
          <p:nvCxnSpPr>
            <p:cNvPr id="8" name="Egyenes összekötő 7"/>
            <p:cNvCxnSpPr/>
            <p:nvPr/>
          </p:nvCxnSpPr>
          <p:spPr>
            <a:xfrm flipH="1">
              <a:off x="5718133" y="4390714"/>
              <a:ext cx="258754" cy="40309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Egyenes összekötő 8"/>
            <p:cNvCxnSpPr/>
            <p:nvPr/>
          </p:nvCxnSpPr>
          <p:spPr>
            <a:xfrm flipH="1">
              <a:off x="5335560" y="4343105"/>
              <a:ext cx="603228" cy="1221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970" name="Szövegdoboz 13"/>
            <p:cNvSpPr txBox="1">
              <a:spLocks noChangeArrowheads="1"/>
            </p:cNvSpPr>
            <p:nvPr/>
          </p:nvSpPr>
          <p:spPr bwMode="auto">
            <a:xfrm>
              <a:off x="4073134" y="2072364"/>
              <a:ext cx="436470" cy="4889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400" b="1" dirty="0">
                  <a:cs typeface="Arial" charset="0"/>
                </a:rPr>
                <a:t>nyitott</a:t>
              </a:r>
            </a:p>
            <a:p>
              <a:pPr algn="ctr"/>
              <a:r>
                <a:rPr lang="hu-HU" sz="1400" b="1" dirty="0">
                  <a:cs typeface="Arial" charset="0"/>
                </a:rPr>
                <a:t>vektor</a:t>
              </a:r>
            </a:p>
            <a:p>
              <a:pPr algn="ctr"/>
              <a:r>
                <a:rPr lang="hu-HU" sz="1400" b="1" dirty="0">
                  <a:cs typeface="Arial" charset="0"/>
                </a:rPr>
                <a:t>végei</a:t>
              </a:r>
            </a:p>
          </p:txBody>
        </p:sp>
        <p:cxnSp>
          <p:nvCxnSpPr>
            <p:cNvPr id="11" name="Egyenes összekötő 10"/>
            <p:cNvCxnSpPr/>
            <p:nvPr/>
          </p:nvCxnSpPr>
          <p:spPr>
            <a:xfrm flipH="1">
              <a:off x="3300458" y="2560918"/>
              <a:ext cx="809596" cy="20948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Egyenes összekötő 11"/>
            <p:cNvCxnSpPr/>
            <p:nvPr/>
          </p:nvCxnSpPr>
          <p:spPr>
            <a:xfrm flipH="1">
              <a:off x="4233875" y="2637093"/>
              <a:ext cx="9525" cy="82840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973" name="Szövegdoboz 20"/>
            <p:cNvSpPr txBox="1">
              <a:spLocks noChangeArrowheads="1"/>
            </p:cNvSpPr>
            <p:nvPr/>
          </p:nvSpPr>
          <p:spPr bwMode="auto">
            <a:xfrm>
              <a:off x="3177870" y="4896775"/>
              <a:ext cx="1586134" cy="346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400" b="1" dirty="0" err="1">
                  <a:cs typeface="Arial" charset="0"/>
                </a:rPr>
                <a:t>összeligált</a:t>
              </a:r>
              <a:r>
                <a:rPr lang="hu-HU" sz="1400" b="1" dirty="0">
                  <a:cs typeface="Arial" charset="0"/>
                </a:rPr>
                <a:t>, transzformációra</a:t>
              </a:r>
            </a:p>
            <a:p>
              <a:pPr algn="ctr"/>
              <a:r>
                <a:rPr lang="hu-HU" sz="1400" b="1" dirty="0">
                  <a:cs typeface="Arial" charset="0"/>
                </a:rPr>
                <a:t>alkalmas konstrukció</a:t>
              </a:r>
            </a:p>
          </p:txBody>
        </p:sp>
        <p:sp>
          <p:nvSpPr>
            <p:cNvPr id="40974" name="Szövegdoboz 21"/>
            <p:cNvSpPr txBox="1">
              <a:spLocks noChangeArrowheads="1"/>
            </p:cNvSpPr>
            <p:nvPr/>
          </p:nvSpPr>
          <p:spPr bwMode="auto">
            <a:xfrm>
              <a:off x="3463372" y="4018565"/>
              <a:ext cx="1169033" cy="346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hu-HU" sz="1400" b="1" dirty="0">
                  <a:cs typeface="Arial" charset="0"/>
                </a:rPr>
                <a:t>5 perc </a:t>
              </a:r>
              <a:r>
                <a:rPr lang="hu-HU" sz="1400" b="1" dirty="0" err="1">
                  <a:cs typeface="Arial" charset="0"/>
                </a:rPr>
                <a:t>inkubálás</a:t>
              </a:r>
              <a:endParaRPr lang="hu-HU" sz="1400" b="1" dirty="0">
                <a:cs typeface="Arial" charset="0"/>
              </a:endParaRPr>
            </a:p>
            <a:p>
              <a:pPr algn="r"/>
              <a:r>
                <a:rPr lang="hu-HU" sz="1400" b="1" dirty="0">
                  <a:cs typeface="Arial" charset="0"/>
                </a:rPr>
                <a:t>szobahőmérsékleten</a:t>
              </a:r>
            </a:p>
          </p:txBody>
        </p:sp>
        <p:sp>
          <p:nvSpPr>
            <p:cNvPr id="40975" name="Szövegdoboz 22"/>
            <p:cNvSpPr txBox="1">
              <a:spLocks noChangeArrowheads="1"/>
            </p:cNvSpPr>
            <p:nvPr/>
          </p:nvSpPr>
          <p:spPr bwMode="auto">
            <a:xfrm>
              <a:off x="5074825" y="2945713"/>
              <a:ext cx="917239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 b="1">
                  <a:solidFill>
                    <a:schemeClr val="bg1"/>
                  </a:solidFill>
                  <a:cs typeface="Arial" charset="0"/>
                </a:rPr>
                <a:t>PCR-termék</a:t>
              </a:r>
            </a:p>
          </p:txBody>
        </p:sp>
        <p:sp>
          <p:nvSpPr>
            <p:cNvPr id="40976" name="Szövegdoboz 23"/>
            <p:cNvSpPr txBox="1">
              <a:spLocks noChangeArrowheads="1"/>
            </p:cNvSpPr>
            <p:nvPr/>
          </p:nvSpPr>
          <p:spPr bwMode="auto">
            <a:xfrm>
              <a:off x="5059527" y="2446940"/>
              <a:ext cx="965450" cy="346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400" b="1" dirty="0" err="1">
                  <a:cs typeface="Arial" charset="0"/>
                </a:rPr>
                <a:t>Taq</a:t>
              </a:r>
              <a:r>
                <a:rPr lang="hu-HU" sz="1400" b="1" dirty="0">
                  <a:cs typeface="Arial" charset="0"/>
                </a:rPr>
                <a:t> </a:t>
              </a:r>
              <a:r>
                <a:rPr lang="hu-HU" sz="1400" b="1" dirty="0" err="1">
                  <a:cs typeface="Arial" charset="0"/>
                </a:rPr>
                <a:t>polimerázzal</a:t>
              </a:r>
              <a:endParaRPr lang="hu-HU" sz="1400" b="1" dirty="0">
                <a:cs typeface="Arial" charset="0"/>
              </a:endParaRPr>
            </a:p>
            <a:p>
              <a:pPr algn="ctr"/>
              <a:r>
                <a:rPr lang="hu-HU" sz="1400" b="1" dirty="0">
                  <a:cs typeface="Arial" charset="0"/>
                </a:rPr>
                <a:t>felszaporított</a:t>
              </a:r>
            </a:p>
          </p:txBody>
        </p:sp>
        <p:sp>
          <p:nvSpPr>
            <p:cNvPr id="40977" name="Szövegdoboz 24"/>
            <p:cNvSpPr txBox="1">
              <a:spLocks noChangeArrowheads="1"/>
            </p:cNvSpPr>
            <p:nvPr/>
          </p:nvSpPr>
          <p:spPr bwMode="auto">
            <a:xfrm>
              <a:off x="3515991" y="1561115"/>
              <a:ext cx="1814302" cy="346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dirty="0" err="1">
                  <a:cs typeface="Arial" charset="0"/>
                </a:rPr>
                <a:t>TOPO-klónozás</a:t>
              </a:r>
              <a:r>
                <a:rPr lang="hu-HU" dirty="0">
                  <a:cs typeface="Arial" charset="0"/>
                </a:rPr>
                <a:t> I.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>
            <a:grpSpLocks/>
          </p:cNvGrpSpPr>
          <p:nvPr/>
        </p:nvGrpSpPr>
        <p:grpSpPr bwMode="auto">
          <a:xfrm>
            <a:off x="1500166" y="571480"/>
            <a:ext cx="6267827" cy="5715039"/>
            <a:chOff x="1407021" y="376486"/>
            <a:chExt cx="3853133" cy="3496047"/>
          </a:xfrm>
        </p:grpSpPr>
        <p:pic>
          <p:nvPicPr>
            <p:cNvPr id="41987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84784" y="1043608"/>
              <a:ext cx="3648075" cy="282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988" name="Szövegdoboz 3"/>
            <p:cNvSpPr txBox="1">
              <a:spLocks noChangeArrowheads="1"/>
            </p:cNvSpPr>
            <p:nvPr/>
          </p:nvSpPr>
          <p:spPr bwMode="auto">
            <a:xfrm>
              <a:off x="3070870" y="843533"/>
              <a:ext cx="823042" cy="188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 b="1" dirty="0" err="1">
                  <a:cs typeface="Arial" charset="0"/>
                </a:rPr>
                <a:t>topoizomeráz</a:t>
              </a:r>
              <a:endParaRPr lang="hu-HU" sz="1400" b="1" dirty="0">
                <a:cs typeface="Arial" charset="0"/>
              </a:endParaRPr>
            </a:p>
          </p:txBody>
        </p:sp>
        <p:sp>
          <p:nvSpPr>
            <p:cNvPr id="41989" name="Szövegdoboz 4"/>
            <p:cNvSpPr txBox="1">
              <a:spLocks noChangeArrowheads="1"/>
            </p:cNvSpPr>
            <p:nvPr/>
          </p:nvSpPr>
          <p:spPr bwMode="auto">
            <a:xfrm>
              <a:off x="4437112" y="2627784"/>
              <a:ext cx="823042" cy="188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 b="1" dirty="0" err="1">
                  <a:cs typeface="Arial" charset="0"/>
                </a:rPr>
                <a:t>topoizomeráz</a:t>
              </a:r>
              <a:endParaRPr lang="hu-HU" sz="1400" b="1" dirty="0">
                <a:cs typeface="Arial" charset="0"/>
              </a:endParaRPr>
            </a:p>
          </p:txBody>
        </p:sp>
        <p:cxnSp>
          <p:nvCxnSpPr>
            <p:cNvPr id="6" name="Egyenes összekötő 5"/>
            <p:cNvCxnSpPr/>
            <p:nvPr/>
          </p:nvCxnSpPr>
          <p:spPr>
            <a:xfrm flipH="1">
              <a:off x="2608321" y="1022667"/>
              <a:ext cx="503055" cy="21751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Egyenes összekötő 6"/>
            <p:cNvCxnSpPr/>
            <p:nvPr/>
          </p:nvCxnSpPr>
          <p:spPr>
            <a:xfrm flipH="1" flipV="1">
              <a:off x="4000052" y="2657966"/>
              <a:ext cx="466555" cy="8573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992" name="Szövegdoboz 10"/>
            <p:cNvSpPr txBox="1">
              <a:spLocks noChangeArrowheads="1"/>
            </p:cNvSpPr>
            <p:nvPr/>
          </p:nvSpPr>
          <p:spPr bwMode="auto">
            <a:xfrm>
              <a:off x="1767086" y="2196852"/>
              <a:ext cx="8242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 b="1">
                  <a:cs typeface="Arial" charset="0"/>
                </a:rPr>
                <a:t>5’ túlnyúló</a:t>
              </a:r>
            </a:p>
            <a:p>
              <a:pPr algn="ctr"/>
              <a:r>
                <a:rPr lang="hu-HU" sz="1000" b="1">
                  <a:cs typeface="Arial" charset="0"/>
                </a:rPr>
                <a:t>vég</a:t>
              </a:r>
            </a:p>
          </p:txBody>
        </p:sp>
        <p:sp>
          <p:nvSpPr>
            <p:cNvPr id="41993" name="Szövegdoboz 11"/>
            <p:cNvSpPr txBox="1">
              <a:spLocks noChangeArrowheads="1"/>
            </p:cNvSpPr>
            <p:nvPr/>
          </p:nvSpPr>
          <p:spPr bwMode="auto">
            <a:xfrm>
              <a:off x="2461014" y="376486"/>
              <a:ext cx="1925712" cy="3200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dirty="0" err="1">
                  <a:cs typeface="Arial" charset="0"/>
                </a:rPr>
                <a:t>TOPO-klónozás</a:t>
              </a:r>
              <a:r>
                <a:rPr lang="hu-HU" dirty="0">
                  <a:cs typeface="Arial" charset="0"/>
                </a:rPr>
                <a:t> II.</a:t>
              </a:r>
            </a:p>
          </p:txBody>
        </p:sp>
        <p:sp>
          <p:nvSpPr>
            <p:cNvPr id="41994" name="Szövegdoboz 13"/>
            <p:cNvSpPr txBox="1">
              <a:spLocks noChangeArrowheads="1"/>
            </p:cNvSpPr>
            <p:nvPr/>
          </p:nvSpPr>
          <p:spPr bwMode="auto">
            <a:xfrm>
              <a:off x="2902099" y="1675928"/>
              <a:ext cx="745192" cy="188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 b="1" dirty="0" err="1">
                  <a:cs typeface="Arial" charset="0"/>
                </a:rPr>
                <a:t>PCR-termék</a:t>
              </a:r>
              <a:endParaRPr lang="hu-HU" sz="1400" b="1" dirty="0">
                <a:cs typeface="Arial" charset="0"/>
              </a:endParaRPr>
            </a:p>
          </p:txBody>
        </p:sp>
        <p:sp>
          <p:nvSpPr>
            <p:cNvPr id="41995" name="Szövegdoboz 14"/>
            <p:cNvSpPr txBox="1">
              <a:spLocks noChangeArrowheads="1"/>
            </p:cNvSpPr>
            <p:nvPr/>
          </p:nvSpPr>
          <p:spPr bwMode="auto">
            <a:xfrm>
              <a:off x="4274046" y="1710730"/>
              <a:ext cx="443646" cy="188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 b="1" dirty="0">
                  <a:cs typeface="Arial" charset="0"/>
                </a:rPr>
                <a:t>vektor</a:t>
              </a:r>
            </a:p>
          </p:txBody>
        </p:sp>
        <p:sp>
          <p:nvSpPr>
            <p:cNvPr id="41996" name="Szövegdoboz 15"/>
            <p:cNvSpPr txBox="1">
              <a:spLocks noChangeArrowheads="1"/>
            </p:cNvSpPr>
            <p:nvPr/>
          </p:nvSpPr>
          <p:spPr bwMode="auto">
            <a:xfrm>
              <a:off x="1407021" y="1710730"/>
              <a:ext cx="443646" cy="188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 b="1" dirty="0">
                  <a:cs typeface="Arial" charset="0"/>
                </a:rPr>
                <a:t>vektor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>
            <a:grpSpLocks/>
          </p:cNvGrpSpPr>
          <p:nvPr/>
        </p:nvGrpSpPr>
        <p:grpSpPr bwMode="auto">
          <a:xfrm>
            <a:off x="642910" y="1142984"/>
            <a:ext cx="8001056" cy="4143404"/>
            <a:chOff x="357166" y="971550"/>
            <a:chExt cx="6143644" cy="2767033"/>
          </a:xfrm>
        </p:grpSpPr>
        <p:pic>
          <p:nvPicPr>
            <p:cNvPr id="43011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57178" y="3014823"/>
              <a:ext cx="6129347" cy="7237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01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7166" y="1714480"/>
              <a:ext cx="6143644" cy="792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13" name="Szövegdoboz 2"/>
            <p:cNvSpPr txBox="1">
              <a:spLocks noChangeArrowheads="1"/>
            </p:cNvSpPr>
            <p:nvPr/>
          </p:nvSpPr>
          <p:spPr bwMode="auto">
            <a:xfrm>
              <a:off x="361944" y="2019300"/>
              <a:ext cx="1012023" cy="431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200" dirty="0" err="1">
                  <a:cs typeface="Arial" charset="0"/>
                </a:rPr>
                <a:t>PCR-fragment</a:t>
              </a:r>
              <a:endParaRPr lang="hu-HU" sz="1200" dirty="0">
                <a:cs typeface="Arial" charset="0"/>
              </a:endParaRPr>
            </a:p>
            <a:p>
              <a:pPr algn="ctr"/>
              <a:r>
                <a:rPr lang="hu-HU" sz="1200" dirty="0">
                  <a:cs typeface="Arial" charset="0"/>
                </a:rPr>
                <a:t>vagy</a:t>
              </a:r>
            </a:p>
            <a:p>
              <a:pPr algn="ctr"/>
              <a:r>
                <a:rPr lang="hu-HU" sz="1200" dirty="0" err="1">
                  <a:cs typeface="Arial" charset="0"/>
                </a:rPr>
                <a:t>expressziós</a:t>
              </a:r>
              <a:r>
                <a:rPr lang="hu-HU" sz="1200" dirty="0">
                  <a:cs typeface="Arial" charset="0"/>
                </a:rPr>
                <a:t> klón</a:t>
              </a:r>
            </a:p>
          </p:txBody>
        </p:sp>
        <p:sp>
          <p:nvSpPr>
            <p:cNvPr id="43014" name="Szövegdoboz 3"/>
            <p:cNvSpPr txBox="1">
              <a:spLocks noChangeArrowheads="1"/>
            </p:cNvSpPr>
            <p:nvPr/>
          </p:nvSpPr>
          <p:spPr bwMode="auto">
            <a:xfrm>
              <a:off x="2002785" y="2021114"/>
              <a:ext cx="796620" cy="184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200" dirty="0">
                  <a:cs typeface="Arial" charset="0"/>
                </a:rPr>
                <a:t>donor vektor</a:t>
              </a:r>
            </a:p>
          </p:txBody>
        </p:sp>
        <p:sp>
          <p:nvSpPr>
            <p:cNvPr id="43015" name="Szövegdoboz 4"/>
            <p:cNvSpPr txBox="1">
              <a:spLocks noChangeArrowheads="1"/>
            </p:cNvSpPr>
            <p:nvPr/>
          </p:nvSpPr>
          <p:spPr bwMode="auto">
            <a:xfrm>
              <a:off x="3976683" y="2024061"/>
              <a:ext cx="82426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„entry” klón</a:t>
              </a:r>
            </a:p>
          </p:txBody>
        </p:sp>
        <p:sp>
          <p:nvSpPr>
            <p:cNvPr id="43016" name="Szövegdoboz 5"/>
            <p:cNvSpPr txBox="1">
              <a:spLocks noChangeArrowheads="1"/>
            </p:cNvSpPr>
            <p:nvPr/>
          </p:nvSpPr>
          <p:spPr bwMode="auto">
            <a:xfrm>
              <a:off x="5519724" y="2024076"/>
              <a:ext cx="774571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kivágódott</a:t>
              </a:r>
            </a:p>
            <a:p>
              <a:pPr algn="ctr"/>
              <a:r>
                <a:rPr lang="hu-HU" sz="1000">
                  <a:cs typeface="Arial" charset="0"/>
                </a:rPr>
                <a:t>szelekciós</a:t>
              </a:r>
            </a:p>
            <a:p>
              <a:pPr algn="ctr"/>
              <a:r>
                <a:rPr lang="hu-HU" sz="1000">
                  <a:cs typeface="Arial" charset="0"/>
                </a:rPr>
                <a:t>kazetta</a:t>
              </a:r>
            </a:p>
          </p:txBody>
        </p:sp>
        <p:sp>
          <p:nvSpPr>
            <p:cNvPr id="43017" name="Szövegdoboz 6"/>
            <p:cNvSpPr txBox="1">
              <a:spLocks noChangeArrowheads="1"/>
            </p:cNvSpPr>
            <p:nvPr/>
          </p:nvSpPr>
          <p:spPr bwMode="auto">
            <a:xfrm>
              <a:off x="681035" y="1666875"/>
              <a:ext cx="429821" cy="184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200" dirty="0">
                  <a:cs typeface="Arial" charset="0"/>
                </a:rPr>
                <a:t>inzert</a:t>
              </a:r>
            </a:p>
          </p:txBody>
        </p:sp>
        <p:sp>
          <p:nvSpPr>
            <p:cNvPr id="43018" name="Szövegdoboz 7"/>
            <p:cNvSpPr txBox="1">
              <a:spLocks noChangeArrowheads="1"/>
            </p:cNvSpPr>
            <p:nvPr/>
          </p:nvSpPr>
          <p:spPr bwMode="auto">
            <a:xfrm>
              <a:off x="4167201" y="1681182"/>
              <a:ext cx="49725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inzert</a:t>
              </a:r>
            </a:p>
          </p:txBody>
        </p:sp>
        <p:sp>
          <p:nvSpPr>
            <p:cNvPr id="43019" name="Szövegdoboz 8"/>
            <p:cNvSpPr txBox="1">
              <a:spLocks noChangeArrowheads="1"/>
            </p:cNvSpPr>
            <p:nvPr/>
          </p:nvSpPr>
          <p:spPr bwMode="auto">
            <a:xfrm>
              <a:off x="2157410" y="1523997"/>
              <a:ext cx="437206" cy="308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200" dirty="0" err="1">
                  <a:cs typeface="Arial" charset="0"/>
                </a:rPr>
                <a:t>ccdB</a:t>
              </a:r>
              <a:r>
                <a:rPr lang="hu-HU" sz="1200" dirty="0">
                  <a:cs typeface="Arial" charset="0"/>
                </a:rPr>
                <a:t>/</a:t>
              </a:r>
            </a:p>
            <a:p>
              <a:pPr algn="ctr"/>
              <a:r>
                <a:rPr lang="hu-HU" sz="1200" dirty="0" err="1">
                  <a:cs typeface="Arial" charset="0"/>
                </a:rPr>
                <a:t>Cm</a:t>
              </a:r>
              <a:r>
                <a:rPr lang="hu-HU" sz="1200" baseline="30000" dirty="0" err="1">
                  <a:cs typeface="Arial" charset="0"/>
                </a:rPr>
                <a:t>R</a:t>
              </a:r>
              <a:endParaRPr lang="hu-HU" sz="1200" baseline="30000" dirty="0">
                <a:cs typeface="Arial" charset="0"/>
              </a:endParaRPr>
            </a:p>
          </p:txBody>
        </p:sp>
        <p:sp>
          <p:nvSpPr>
            <p:cNvPr id="43020" name="Szövegdoboz 9"/>
            <p:cNvSpPr txBox="1">
              <a:spLocks noChangeArrowheads="1"/>
            </p:cNvSpPr>
            <p:nvPr/>
          </p:nvSpPr>
          <p:spPr bwMode="auto">
            <a:xfrm>
              <a:off x="5686428" y="1519255"/>
              <a:ext cx="50366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ccdB/</a:t>
              </a:r>
            </a:p>
            <a:p>
              <a:pPr algn="ctr"/>
              <a:r>
                <a:rPr lang="hu-HU" sz="1000">
                  <a:cs typeface="Arial" charset="0"/>
                </a:rPr>
                <a:t>Cm</a:t>
              </a:r>
              <a:r>
                <a:rPr lang="hu-HU" sz="1000" baseline="30000">
                  <a:cs typeface="Arial" charset="0"/>
                </a:rPr>
                <a:t>R</a:t>
              </a:r>
            </a:p>
          </p:txBody>
        </p:sp>
        <p:sp>
          <p:nvSpPr>
            <p:cNvPr id="43021" name="Szövegdoboz 10"/>
            <p:cNvSpPr txBox="1">
              <a:spLocks noChangeArrowheads="1"/>
            </p:cNvSpPr>
            <p:nvPr/>
          </p:nvSpPr>
          <p:spPr bwMode="auto">
            <a:xfrm>
              <a:off x="2976558" y="1895475"/>
              <a:ext cx="82907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BP clonase</a:t>
              </a:r>
              <a:endParaRPr lang="hu-HU" sz="1000" baseline="30000">
                <a:cs typeface="Arial" charset="0"/>
              </a:endParaRPr>
            </a:p>
          </p:txBody>
        </p:sp>
        <p:sp>
          <p:nvSpPr>
            <p:cNvPr id="43022" name="Szövegdoboz 11"/>
            <p:cNvSpPr txBox="1">
              <a:spLocks noChangeArrowheads="1"/>
            </p:cNvSpPr>
            <p:nvPr/>
          </p:nvSpPr>
          <p:spPr bwMode="auto">
            <a:xfrm>
              <a:off x="2328853" y="971550"/>
              <a:ext cx="206979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800">
                  <a:cs typeface="Arial" charset="0"/>
                </a:rPr>
                <a:t>Gateway klónozás</a:t>
              </a:r>
            </a:p>
          </p:txBody>
        </p:sp>
        <p:sp>
          <p:nvSpPr>
            <p:cNvPr id="43023" name="Szövegdoboz 14"/>
            <p:cNvSpPr txBox="1">
              <a:spLocks noChangeArrowheads="1"/>
            </p:cNvSpPr>
            <p:nvPr/>
          </p:nvSpPr>
          <p:spPr bwMode="auto">
            <a:xfrm>
              <a:off x="685813" y="2948005"/>
              <a:ext cx="49725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inzert</a:t>
              </a:r>
            </a:p>
          </p:txBody>
        </p:sp>
        <p:sp>
          <p:nvSpPr>
            <p:cNvPr id="43024" name="Szövegdoboz 15"/>
            <p:cNvSpPr txBox="1">
              <a:spLocks noChangeArrowheads="1"/>
            </p:cNvSpPr>
            <p:nvPr/>
          </p:nvSpPr>
          <p:spPr bwMode="auto">
            <a:xfrm>
              <a:off x="4133872" y="2957552"/>
              <a:ext cx="49725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inzert</a:t>
              </a:r>
            </a:p>
          </p:txBody>
        </p:sp>
        <p:sp>
          <p:nvSpPr>
            <p:cNvPr id="43025" name="Szövegdoboz 17"/>
            <p:cNvSpPr txBox="1">
              <a:spLocks noChangeArrowheads="1"/>
            </p:cNvSpPr>
            <p:nvPr/>
          </p:nvSpPr>
          <p:spPr bwMode="auto">
            <a:xfrm>
              <a:off x="2152659" y="2809905"/>
              <a:ext cx="50366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ccdB/</a:t>
              </a:r>
            </a:p>
            <a:p>
              <a:pPr algn="ctr"/>
              <a:r>
                <a:rPr lang="hu-HU" sz="1000">
                  <a:cs typeface="Arial" charset="0"/>
                </a:rPr>
                <a:t>Cm</a:t>
              </a:r>
              <a:r>
                <a:rPr lang="hu-HU" sz="1000" baseline="30000">
                  <a:cs typeface="Arial" charset="0"/>
                </a:rPr>
                <a:t>R</a:t>
              </a:r>
            </a:p>
          </p:txBody>
        </p:sp>
        <p:sp>
          <p:nvSpPr>
            <p:cNvPr id="43026" name="Szövegdoboz 18"/>
            <p:cNvSpPr txBox="1">
              <a:spLocks noChangeArrowheads="1"/>
            </p:cNvSpPr>
            <p:nvPr/>
          </p:nvSpPr>
          <p:spPr bwMode="auto">
            <a:xfrm>
              <a:off x="5638796" y="2800404"/>
              <a:ext cx="50366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ccdB/</a:t>
              </a:r>
            </a:p>
            <a:p>
              <a:pPr algn="ctr"/>
              <a:r>
                <a:rPr lang="hu-HU" sz="1000">
                  <a:cs typeface="Arial" charset="0"/>
                </a:rPr>
                <a:t>Cm</a:t>
              </a:r>
              <a:r>
                <a:rPr lang="hu-HU" sz="1000" baseline="30000">
                  <a:cs typeface="Arial" charset="0"/>
                </a:rPr>
                <a:t>R</a:t>
              </a:r>
            </a:p>
          </p:txBody>
        </p:sp>
        <p:sp>
          <p:nvSpPr>
            <p:cNvPr id="43027" name="Szövegdoboz 19"/>
            <p:cNvSpPr txBox="1">
              <a:spLocks noChangeArrowheads="1"/>
            </p:cNvSpPr>
            <p:nvPr/>
          </p:nvSpPr>
          <p:spPr bwMode="auto">
            <a:xfrm>
              <a:off x="466711" y="3290901"/>
              <a:ext cx="82426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„entry” klón</a:t>
              </a:r>
            </a:p>
          </p:txBody>
        </p:sp>
        <p:sp>
          <p:nvSpPr>
            <p:cNvPr id="43028" name="Szövegdoboz 20"/>
            <p:cNvSpPr txBox="1">
              <a:spLocks noChangeArrowheads="1"/>
            </p:cNvSpPr>
            <p:nvPr/>
          </p:nvSpPr>
          <p:spPr bwMode="auto">
            <a:xfrm>
              <a:off x="1957388" y="3262319"/>
              <a:ext cx="8867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„destination”</a:t>
              </a:r>
            </a:p>
            <a:p>
              <a:pPr algn="ctr"/>
              <a:r>
                <a:rPr lang="hu-HU" sz="1000">
                  <a:cs typeface="Arial" charset="0"/>
                </a:rPr>
                <a:t>vektor</a:t>
              </a:r>
            </a:p>
          </p:txBody>
        </p:sp>
        <p:sp>
          <p:nvSpPr>
            <p:cNvPr id="43029" name="Szövegdoboz 21"/>
            <p:cNvSpPr txBox="1">
              <a:spLocks noChangeArrowheads="1"/>
            </p:cNvSpPr>
            <p:nvPr/>
          </p:nvSpPr>
          <p:spPr bwMode="auto">
            <a:xfrm>
              <a:off x="3829044" y="3309936"/>
              <a:ext cx="112883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expressziós klón</a:t>
              </a:r>
            </a:p>
          </p:txBody>
        </p:sp>
        <p:sp>
          <p:nvSpPr>
            <p:cNvPr id="43030" name="Szövegdoboz 22"/>
            <p:cNvSpPr txBox="1">
              <a:spLocks noChangeArrowheads="1"/>
            </p:cNvSpPr>
            <p:nvPr/>
          </p:nvSpPr>
          <p:spPr bwMode="auto">
            <a:xfrm>
              <a:off x="5414957" y="3238497"/>
              <a:ext cx="98616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kiszelektálódó</a:t>
              </a:r>
            </a:p>
            <a:p>
              <a:pPr algn="ctr"/>
              <a:r>
                <a:rPr lang="hu-HU" sz="1000">
                  <a:cs typeface="Arial" charset="0"/>
                </a:rPr>
                <a:t>melléktermék</a:t>
              </a:r>
            </a:p>
          </p:txBody>
        </p:sp>
        <p:sp>
          <p:nvSpPr>
            <p:cNvPr id="43031" name="Szövegdoboz 23"/>
            <p:cNvSpPr txBox="1">
              <a:spLocks noChangeArrowheads="1"/>
            </p:cNvSpPr>
            <p:nvPr/>
          </p:nvSpPr>
          <p:spPr bwMode="auto">
            <a:xfrm>
              <a:off x="2976555" y="3171851"/>
              <a:ext cx="82266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>
                  <a:cs typeface="Arial" charset="0"/>
                </a:rPr>
                <a:t>LR clonase</a:t>
              </a:r>
              <a:endParaRPr lang="hu-HU" sz="1000" baseline="30000">
                <a:cs typeface="Arial" charset="0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3132138" y="188913"/>
            <a:ext cx="25765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cDNS szintézis</a:t>
            </a:r>
          </a:p>
        </p:txBody>
      </p:sp>
      <p:pic>
        <p:nvPicPr>
          <p:cNvPr id="512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22800" y="1196975"/>
            <a:ext cx="4521200" cy="511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125538"/>
            <a:ext cx="4381500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1785918" y="857232"/>
            <a:ext cx="5357850" cy="5756324"/>
            <a:chOff x="479573" y="1949570"/>
            <a:chExt cx="3616991" cy="4511725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28670" y="2643174"/>
              <a:ext cx="2981024" cy="3143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04924" y="5771424"/>
              <a:ext cx="2538418" cy="5518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Szövegdoboz 3"/>
            <p:cNvSpPr txBox="1"/>
            <p:nvPr/>
          </p:nvSpPr>
          <p:spPr>
            <a:xfrm>
              <a:off x="936772" y="2467155"/>
              <a:ext cx="4251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3’OH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Szövegdoboz 4"/>
            <p:cNvSpPr txBox="1"/>
            <p:nvPr/>
          </p:nvSpPr>
          <p:spPr>
            <a:xfrm>
              <a:off x="479573" y="2684162"/>
              <a:ext cx="56938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 sapka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Szövegdoboz 5"/>
            <p:cNvSpPr txBox="1"/>
            <p:nvPr/>
          </p:nvSpPr>
          <p:spPr>
            <a:xfrm>
              <a:off x="3831748" y="2777423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3’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Szövegdoboz 6"/>
            <p:cNvSpPr txBox="1"/>
            <p:nvPr/>
          </p:nvSpPr>
          <p:spPr>
            <a:xfrm>
              <a:off x="3746108" y="5409660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3’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Szövegdoboz 7"/>
            <p:cNvSpPr txBox="1"/>
            <p:nvPr/>
          </p:nvSpPr>
          <p:spPr>
            <a:xfrm>
              <a:off x="3764259" y="5962648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3’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Szövegdoboz 8"/>
            <p:cNvSpPr txBox="1"/>
            <p:nvPr/>
          </p:nvSpPr>
          <p:spPr>
            <a:xfrm>
              <a:off x="1292624" y="4022337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3’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Szövegdoboz 9"/>
            <p:cNvSpPr txBox="1"/>
            <p:nvPr/>
          </p:nvSpPr>
          <p:spPr>
            <a:xfrm>
              <a:off x="1031663" y="4418071"/>
              <a:ext cx="46038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hajtű</a:t>
              </a:r>
              <a:endParaRPr lang="hu-HU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Szövegdoboz 15"/>
            <p:cNvSpPr txBox="1"/>
            <p:nvPr/>
          </p:nvSpPr>
          <p:spPr>
            <a:xfrm>
              <a:off x="913669" y="3448489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3’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Szövegdoboz 16"/>
            <p:cNvSpPr txBox="1"/>
            <p:nvPr/>
          </p:nvSpPr>
          <p:spPr>
            <a:xfrm>
              <a:off x="1146988" y="6120302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3’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Szövegdoboz 17"/>
            <p:cNvSpPr txBox="1"/>
            <p:nvPr/>
          </p:nvSpPr>
          <p:spPr>
            <a:xfrm>
              <a:off x="3764334" y="3535483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Szövegdoboz 18"/>
            <p:cNvSpPr txBox="1"/>
            <p:nvPr/>
          </p:nvSpPr>
          <p:spPr>
            <a:xfrm>
              <a:off x="3745552" y="4191988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Szövegdoboz 19"/>
            <p:cNvSpPr txBox="1"/>
            <p:nvPr/>
          </p:nvSpPr>
          <p:spPr>
            <a:xfrm>
              <a:off x="3755077" y="5035848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Szövegdoboz 20"/>
            <p:cNvSpPr txBox="1"/>
            <p:nvPr/>
          </p:nvSpPr>
          <p:spPr>
            <a:xfrm>
              <a:off x="3738721" y="5580210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Szövegdoboz 21"/>
            <p:cNvSpPr txBox="1"/>
            <p:nvPr/>
          </p:nvSpPr>
          <p:spPr>
            <a:xfrm>
              <a:off x="3808630" y="2604995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Szövegdoboz 22"/>
            <p:cNvSpPr txBox="1"/>
            <p:nvPr/>
          </p:nvSpPr>
          <p:spPr>
            <a:xfrm>
              <a:off x="3757769" y="6125469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Szövegdoboz 23"/>
            <p:cNvSpPr txBox="1"/>
            <p:nvPr/>
          </p:nvSpPr>
          <p:spPr>
            <a:xfrm>
              <a:off x="1144863" y="5979718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Szövegdoboz 31"/>
            <p:cNvSpPr txBox="1"/>
            <p:nvPr/>
          </p:nvSpPr>
          <p:spPr>
            <a:xfrm>
              <a:off x="1674057" y="2830810"/>
              <a:ext cx="13372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1000" b="1" dirty="0" err="1" smtClean="0">
                  <a:latin typeface="Arial" pitchFamily="34" charset="0"/>
                  <a:cs typeface="Arial" pitchFamily="34" charset="0"/>
                </a:rPr>
                <a:t>cDNS</a:t>
              </a:r>
              <a:r>
                <a:rPr lang="hu-HU" sz="1000" b="1" dirty="0" smtClean="0">
                  <a:latin typeface="Arial" pitchFamily="34" charset="0"/>
                  <a:cs typeface="Arial" pitchFamily="34" charset="0"/>
                </a:rPr>
                <a:t>/</a:t>
              </a:r>
              <a:r>
                <a:rPr lang="hu-HU" sz="1000" b="1" dirty="0" err="1" smtClean="0">
                  <a:latin typeface="Arial" pitchFamily="34" charset="0"/>
                  <a:cs typeface="Arial" pitchFamily="34" charset="0"/>
                </a:rPr>
                <a:t>mRNS</a:t>
              </a:r>
              <a:r>
                <a:rPr lang="hu-HU" sz="1000" b="1" dirty="0" smtClean="0">
                  <a:latin typeface="Arial" pitchFamily="34" charset="0"/>
                  <a:cs typeface="Arial" pitchFamily="34" charset="0"/>
                </a:rPr>
                <a:t> hibrid</a:t>
              </a:r>
              <a:endParaRPr lang="hu-HU" sz="10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Szövegdoboz 32"/>
            <p:cNvSpPr txBox="1"/>
            <p:nvPr/>
          </p:nvSpPr>
          <p:spPr>
            <a:xfrm>
              <a:off x="2276559" y="3096883"/>
              <a:ext cx="10983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hőkezelés, vagy</a:t>
              </a:r>
            </a:p>
            <a:p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lúgos hidrolízis</a:t>
              </a:r>
              <a:endParaRPr lang="hu-HU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Szövegdoboz 33"/>
            <p:cNvSpPr txBox="1"/>
            <p:nvPr/>
          </p:nvSpPr>
          <p:spPr>
            <a:xfrm>
              <a:off x="2285992" y="4429124"/>
              <a:ext cx="12522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+ </a:t>
              </a:r>
              <a:r>
                <a:rPr lang="hu-HU" sz="1000" dirty="0" err="1" smtClean="0">
                  <a:latin typeface="Arial" pitchFamily="34" charset="0"/>
                  <a:cs typeface="Arial" pitchFamily="34" charset="0"/>
                </a:rPr>
                <a:t>dNTP</a:t>
              </a:r>
              <a:endParaRPr lang="hu-HU" sz="1000" dirty="0" smtClean="0">
                <a:latin typeface="Arial" pitchFamily="34" charset="0"/>
                <a:cs typeface="Arial" pitchFamily="34" charset="0"/>
              </a:endParaRPr>
            </a:p>
            <a:p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+ </a:t>
              </a:r>
              <a:r>
                <a:rPr lang="hu-HU" sz="1000" dirty="0" err="1" smtClean="0">
                  <a:latin typeface="Arial" pitchFamily="34" charset="0"/>
                  <a:cs typeface="Arial" pitchFamily="34" charset="0"/>
                </a:rPr>
                <a:t>Klenow</a:t>
              </a:r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hu-HU" sz="1000" dirty="0" err="1" smtClean="0">
                  <a:latin typeface="Arial" pitchFamily="34" charset="0"/>
                  <a:cs typeface="Arial" pitchFamily="34" charset="0"/>
                </a:rPr>
                <a:t>fragment</a:t>
              </a:r>
              <a:endParaRPr lang="hu-HU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Szövegdoboz 34"/>
            <p:cNvSpPr txBox="1"/>
            <p:nvPr/>
          </p:nvSpPr>
          <p:spPr>
            <a:xfrm>
              <a:off x="2278986" y="5755165"/>
              <a:ext cx="92525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+ S1 </a:t>
              </a:r>
              <a:r>
                <a:rPr lang="hu-HU" sz="1000" dirty="0" err="1" smtClean="0">
                  <a:latin typeface="Arial" pitchFamily="34" charset="0"/>
                  <a:cs typeface="Arial" pitchFamily="34" charset="0"/>
                </a:rPr>
                <a:t>nukleáz</a:t>
              </a:r>
              <a:endParaRPr lang="hu-HU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Szövegdoboz 35"/>
            <p:cNvSpPr txBox="1"/>
            <p:nvPr/>
          </p:nvSpPr>
          <p:spPr>
            <a:xfrm>
              <a:off x="2835930" y="3656520"/>
              <a:ext cx="70243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1000" b="1" dirty="0" err="1" smtClean="0">
                  <a:latin typeface="Arial" pitchFamily="34" charset="0"/>
                  <a:cs typeface="Arial" pitchFamily="34" charset="0"/>
                </a:rPr>
                <a:t>ss</a:t>
              </a:r>
              <a:r>
                <a:rPr lang="hu-HU" sz="10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hu-HU" sz="1000" b="1" dirty="0" err="1" smtClean="0">
                  <a:latin typeface="Arial" pitchFamily="34" charset="0"/>
                  <a:cs typeface="Arial" pitchFamily="34" charset="0"/>
                </a:rPr>
                <a:t>cDNS</a:t>
              </a:r>
              <a:endParaRPr lang="hu-HU" sz="10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Szövegdoboz 36"/>
            <p:cNvSpPr txBox="1"/>
            <p:nvPr/>
          </p:nvSpPr>
          <p:spPr>
            <a:xfrm>
              <a:off x="2786058" y="6215074"/>
              <a:ext cx="71045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1000" b="1" dirty="0" err="1" smtClean="0">
                  <a:latin typeface="Arial" pitchFamily="34" charset="0"/>
                  <a:cs typeface="Arial" pitchFamily="34" charset="0"/>
                </a:rPr>
                <a:t>ds</a:t>
              </a:r>
              <a:r>
                <a:rPr lang="hu-HU" sz="10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hu-HU" sz="1000" b="1" dirty="0" err="1" smtClean="0">
                  <a:latin typeface="Arial" pitchFamily="34" charset="0"/>
                  <a:cs typeface="Arial" pitchFamily="34" charset="0"/>
                </a:rPr>
                <a:t>cDNS</a:t>
              </a:r>
              <a:endParaRPr lang="hu-HU" sz="10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Szövegdoboz 37"/>
            <p:cNvSpPr txBox="1"/>
            <p:nvPr/>
          </p:nvSpPr>
          <p:spPr>
            <a:xfrm>
              <a:off x="1223322" y="1949570"/>
              <a:ext cx="2191589" cy="3618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2400" dirty="0" smtClean="0">
                  <a:latin typeface="Arial" pitchFamily="34" charset="0"/>
                  <a:cs typeface="Arial" pitchFamily="34" charset="0"/>
                </a:rPr>
                <a:t>Második szál átírása I.</a:t>
              </a:r>
              <a:endParaRPr lang="hu-HU" sz="24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3419475" y="188913"/>
            <a:ext cx="22145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/>
              <a:t>Könyvtárak</a:t>
            </a:r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827088" y="2133600"/>
            <a:ext cx="2557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Genomi, cDNS</a:t>
            </a:r>
          </a:p>
        </p:txBody>
      </p:sp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827088" y="981075"/>
            <a:ext cx="60658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Reprezentálják az adott organizmust,</a:t>
            </a:r>
          </a:p>
          <a:p>
            <a:r>
              <a:rPr lang="hu-HU"/>
              <a:t>vagy annak speciális részét</a:t>
            </a:r>
          </a:p>
        </p:txBody>
      </p:sp>
      <p:sp>
        <p:nvSpPr>
          <p:cNvPr id="3077" name="Text Box 9"/>
          <p:cNvSpPr txBox="1">
            <a:spLocks noChangeArrowheads="1"/>
          </p:cNvSpPr>
          <p:nvPr/>
        </p:nvSpPr>
        <p:spPr bwMode="auto">
          <a:xfrm>
            <a:off x="684213" y="2997200"/>
            <a:ext cx="7851775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u="sng"/>
              <a:t>Készítés:</a:t>
            </a:r>
          </a:p>
          <a:p>
            <a:pPr>
              <a:buFontTx/>
              <a:buChar char="-"/>
            </a:pPr>
            <a:r>
              <a:rPr lang="hu-HU"/>
              <a:t>Genetikai anyag</a:t>
            </a:r>
          </a:p>
          <a:p>
            <a:pPr>
              <a:buFontTx/>
              <a:buChar char="-"/>
            </a:pPr>
            <a:r>
              <a:rPr lang="hu-HU"/>
              <a:t>Genetikai anyag vektorban</a:t>
            </a:r>
          </a:p>
          <a:p>
            <a:pPr>
              <a:buFontTx/>
              <a:buChar char="-"/>
            </a:pPr>
            <a:r>
              <a:rPr lang="hu-HU"/>
              <a:t>Vektoros genetikai anyag adott tároló </a:t>
            </a:r>
          </a:p>
          <a:p>
            <a:r>
              <a:rPr lang="hu-HU"/>
              <a:t>organizmusban (szuszpenzióban, vagy plate-en)</a:t>
            </a:r>
          </a:p>
        </p:txBody>
      </p:sp>
      <p:sp>
        <p:nvSpPr>
          <p:cNvPr id="3078" name="Text Box 10"/>
          <p:cNvSpPr txBox="1">
            <a:spLocks noChangeArrowheads="1"/>
          </p:cNvSpPr>
          <p:nvPr/>
        </p:nvSpPr>
        <p:spPr bwMode="auto">
          <a:xfrm>
            <a:off x="735013" y="5413375"/>
            <a:ext cx="6959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u="sng"/>
              <a:t>Keresés:</a:t>
            </a:r>
          </a:p>
          <a:p>
            <a:r>
              <a:rPr lang="hu-HU"/>
              <a:t>Genetikai-, vagy fehérje-információ alapján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857224" y="285728"/>
            <a:ext cx="7358114" cy="6215106"/>
            <a:chOff x="1129537" y="571472"/>
            <a:chExt cx="3613128" cy="3384107"/>
          </a:xfrm>
        </p:grpSpPr>
        <p:pic>
          <p:nvPicPr>
            <p:cNvPr id="3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528206" y="1216325"/>
              <a:ext cx="3034853" cy="25717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" name="Szövegdoboz 2"/>
            <p:cNvSpPr txBox="1"/>
            <p:nvPr/>
          </p:nvSpPr>
          <p:spPr>
            <a:xfrm>
              <a:off x="1971431" y="571472"/>
              <a:ext cx="1895587" cy="2848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2800" dirty="0" smtClean="0">
                  <a:latin typeface="Arial" pitchFamily="34" charset="0"/>
                  <a:cs typeface="Arial" pitchFamily="34" charset="0"/>
                </a:rPr>
                <a:t>Második szál átírása II.</a:t>
              </a:r>
              <a:endParaRPr lang="hu-HU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Szövegdoboz 4"/>
            <p:cNvSpPr txBox="1"/>
            <p:nvPr/>
          </p:nvSpPr>
          <p:spPr>
            <a:xfrm>
              <a:off x="2928934" y="1000100"/>
              <a:ext cx="13372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1000" b="1" dirty="0" err="1" smtClean="0">
                  <a:latin typeface="Arial" pitchFamily="34" charset="0"/>
                  <a:cs typeface="Arial" pitchFamily="34" charset="0"/>
                </a:rPr>
                <a:t>cDNS</a:t>
              </a:r>
              <a:r>
                <a:rPr lang="hu-HU" sz="1000" b="1" dirty="0" smtClean="0">
                  <a:latin typeface="Arial" pitchFamily="34" charset="0"/>
                  <a:cs typeface="Arial" pitchFamily="34" charset="0"/>
                </a:rPr>
                <a:t>/</a:t>
              </a:r>
              <a:r>
                <a:rPr lang="hu-HU" sz="1000" b="1" dirty="0" err="1" smtClean="0">
                  <a:latin typeface="Arial" pitchFamily="34" charset="0"/>
                  <a:cs typeface="Arial" pitchFamily="34" charset="0"/>
                </a:rPr>
                <a:t>mRNS</a:t>
              </a:r>
              <a:r>
                <a:rPr lang="hu-HU" sz="1000" b="1" dirty="0" smtClean="0">
                  <a:latin typeface="Arial" pitchFamily="34" charset="0"/>
                  <a:cs typeface="Arial" pitchFamily="34" charset="0"/>
                </a:rPr>
                <a:t> hibrid</a:t>
              </a:r>
              <a:endParaRPr lang="hu-HU" sz="10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Szövegdoboz 5"/>
            <p:cNvSpPr txBox="1"/>
            <p:nvPr/>
          </p:nvSpPr>
          <p:spPr>
            <a:xfrm>
              <a:off x="1584051" y="1097748"/>
              <a:ext cx="4251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3’OH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Szövegdoboz 6"/>
            <p:cNvSpPr txBox="1"/>
            <p:nvPr/>
          </p:nvSpPr>
          <p:spPr>
            <a:xfrm>
              <a:off x="1129537" y="1273485"/>
              <a:ext cx="56938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 sapka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Szövegdoboz 7"/>
            <p:cNvSpPr txBox="1"/>
            <p:nvPr/>
          </p:nvSpPr>
          <p:spPr>
            <a:xfrm>
              <a:off x="4477849" y="1328651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3’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Szövegdoboz 8"/>
            <p:cNvSpPr txBox="1"/>
            <p:nvPr/>
          </p:nvSpPr>
          <p:spPr>
            <a:xfrm>
              <a:off x="4133399" y="2171211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3’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Szövegdoboz 9"/>
            <p:cNvSpPr txBox="1"/>
            <p:nvPr/>
          </p:nvSpPr>
          <p:spPr>
            <a:xfrm>
              <a:off x="4114907" y="3029850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3’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Szövegdoboz 10"/>
            <p:cNvSpPr txBox="1"/>
            <p:nvPr/>
          </p:nvSpPr>
          <p:spPr>
            <a:xfrm>
              <a:off x="1622771" y="1924140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3’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Szövegdoboz 11"/>
            <p:cNvSpPr txBox="1"/>
            <p:nvPr/>
          </p:nvSpPr>
          <p:spPr>
            <a:xfrm>
              <a:off x="4418627" y="3615815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3’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Szövegdoboz 12"/>
            <p:cNvSpPr txBox="1"/>
            <p:nvPr/>
          </p:nvSpPr>
          <p:spPr>
            <a:xfrm>
              <a:off x="4424902" y="1199703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Szövegdoboz 13"/>
            <p:cNvSpPr txBox="1"/>
            <p:nvPr/>
          </p:nvSpPr>
          <p:spPr>
            <a:xfrm>
              <a:off x="4417173" y="2034936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Szövegdoboz 14"/>
            <p:cNvSpPr txBox="1"/>
            <p:nvPr/>
          </p:nvSpPr>
          <p:spPr>
            <a:xfrm>
              <a:off x="4400818" y="2863970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Szövegdoboz 15"/>
            <p:cNvSpPr txBox="1"/>
            <p:nvPr/>
          </p:nvSpPr>
          <p:spPr>
            <a:xfrm>
              <a:off x="4410342" y="3434211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Szövegdoboz 16"/>
            <p:cNvSpPr txBox="1"/>
            <p:nvPr/>
          </p:nvSpPr>
          <p:spPr>
            <a:xfrm>
              <a:off x="1417874" y="1968618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Szövegdoboz 17"/>
            <p:cNvSpPr txBox="1"/>
            <p:nvPr/>
          </p:nvSpPr>
          <p:spPr>
            <a:xfrm>
              <a:off x="1410145" y="2771772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Szövegdoboz 18"/>
            <p:cNvSpPr txBox="1"/>
            <p:nvPr/>
          </p:nvSpPr>
          <p:spPr>
            <a:xfrm>
              <a:off x="1411042" y="3374092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Szövegdoboz 20"/>
            <p:cNvSpPr txBox="1"/>
            <p:nvPr/>
          </p:nvSpPr>
          <p:spPr>
            <a:xfrm>
              <a:off x="1580537" y="2744547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3’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Szövegdoboz 21"/>
            <p:cNvSpPr txBox="1"/>
            <p:nvPr/>
          </p:nvSpPr>
          <p:spPr>
            <a:xfrm>
              <a:off x="1581434" y="3332041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3’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Szövegdoboz 31"/>
            <p:cNvSpPr txBox="1"/>
            <p:nvPr/>
          </p:nvSpPr>
          <p:spPr>
            <a:xfrm>
              <a:off x="3344888" y="3709358"/>
              <a:ext cx="71045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1000" b="1" dirty="0" err="1" smtClean="0">
                  <a:latin typeface="Arial" pitchFamily="34" charset="0"/>
                  <a:cs typeface="Arial" pitchFamily="34" charset="0"/>
                </a:rPr>
                <a:t>ds</a:t>
              </a:r>
              <a:r>
                <a:rPr lang="hu-HU" sz="10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hu-HU" sz="1000" b="1" dirty="0" err="1" smtClean="0">
                  <a:latin typeface="Arial" pitchFamily="34" charset="0"/>
                  <a:cs typeface="Arial" pitchFamily="34" charset="0"/>
                </a:rPr>
                <a:t>cDNS</a:t>
              </a:r>
              <a:endParaRPr lang="hu-HU" sz="10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Szövegdoboz 32"/>
            <p:cNvSpPr txBox="1"/>
            <p:nvPr/>
          </p:nvSpPr>
          <p:spPr>
            <a:xfrm>
              <a:off x="2913568" y="1509623"/>
              <a:ext cx="1617751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+ </a:t>
              </a:r>
              <a:r>
                <a:rPr lang="hu-HU" sz="1000" dirty="0" err="1" smtClean="0">
                  <a:latin typeface="Arial" pitchFamily="34" charset="0"/>
                  <a:cs typeface="Arial" pitchFamily="34" charset="0"/>
                </a:rPr>
                <a:t>dNTP</a:t>
              </a:r>
              <a:endParaRPr lang="hu-HU" sz="1000" dirty="0" smtClean="0">
                <a:latin typeface="Arial" pitchFamily="34" charset="0"/>
                <a:cs typeface="Arial" pitchFamily="34" charset="0"/>
              </a:endParaRPr>
            </a:p>
            <a:p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+ </a:t>
              </a:r>
              <a:r>
                <a:rPr lang="hu-HU" sz="1000" dirty="0" err="1" smtClean="0">
                  <a:latin typeface="Arial" pitchFamily="34" charset="0"/>
                  <a:cs typeface="Arial" pitchFamily="34" charset="0"/>
                </a:rPr>
                <a:t>RN-áz</a:t>
              </a:r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 H</a:t>
              </a:r>
            </a:p>
            <a:p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+ </a:t>
              </a:r>
              <a:r>
                <a:rPr lang="hu-HU" sz="1000" dirty="0" err="1" smtClean="0">
                  <a:latin typeface="Arial" pitchFamily="34" charset="0"/>
                  <a:cs typeface="Arial" pitchFamily="34" charset="0"/>
                </a:rPr>
                <a:t>E.coli</a:t>
              </a:r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hu-HU" sz="1000" dirty="0" err="1" smtClean="0">
                  <a:latin typeface="Arial" pitchFamily="34" charset="0"/>
                  <a:cs typeface="Arial" pitchFamily="34" charset="0"/>
                </a:rPr>
                <a:t>DNS-polimeráz</a:t>
              </a:r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 I.</a:t>
              </a:r>
            </a:p>
          </p:txBody>
        </p:sp>
        <p:sp>
          <p:nvSpPr>
            <p:cNvPr id="24" name="Szövegdoboz 33"/>
            <p:cNvSpPr txBox="1"/>
            <p:nvPr/>
          </p:nvSpPr>
          <p:spPr>
            <a:xfrm>
              <a:off x="2933247" y="2337758"/>
              <a:ext cx="178125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a megmaradó RNS-darabok</a:t>
              </a:r>
            </a:p>
            <a:p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primerként szolgálnak</a:t>
              </a:r>
            </a:p>
            <a:p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a </a:t>
              </a:r>
              <a:r>
                <a:rPr lang="hu-HU" sz="1000" dirty="0" err="1" smtClean="0">
                  <a:latin typeface="Arial" pitchFamily="34" charset="0"/>
                  <a:cs typeface="Arial" pitchFamily="34" charset="0"/>
                </a:rPr>
                <a:t>polimeráz</a:t>
              </a:r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 számára</a:t>
              </a:r>
            </a:p>
          </p:txBody>
        </p:sp>
        <p:sp>
          <p:nvSpPr>
            <p:cNvPr id="25" name="Szövegdoboz 34"/>
            <p:cNvSpPr txBox="1"/>
            <p:nvPr/>
          </p:nvSpPr>
          <p:spPr>
            <a:xfrm>
              <a:off x="2932167" y="3190693"/>
              <a:ext cx="10567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+ T4 </a:t>
              </a:r>
              <a:r>
                <a:rPr lang="hu-HU" sz="1000" dirty="0" err="1" smtClean="0">
                  <a:latin typeface="Arial" pitchFamily="34" charset="0"/>
                  <a:cs typeface="Arial" pitchFamily="34" charset="0"/>
                </a:rPr>
                <a:t>DNS-ligáz</a:t>
              </a:r>
              <a:endParaRPr lang="hu-HU" sz="1000" dirty="0" smtClean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928662" y="500042"/>
            <a:ext cx="7286676" cy="5786477"/>
            <a:chOff x="946490" y="1071538"/>
            <a:chExt cx="4157006" cy="3264950"/>
          </a:xfrm>
        </p:grpSpPr>
        <p:cxnSp>
          <p:nvCxnSpPr>
            <p:cNvPr id="3" name="Egyenes összekötő 2"/>
            <p:cNvCxnSpPr/>
            <p:nvPr/>
          </p:nvCxnSpPr>
          <p:spPr>
            <a:xfrm>
              <a:off x="1785926" y="1736038"/>
              <a:ext cx="2571768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Szövegdoboz 3"/>
            <p:cNvSpPr txBox="1"/>
            <p:nvPr/>
          </p:nvSpPr>
          <p:spPr>
            <a:xfrm>
              <a:off x="4297567" y="1643042"/>
              <a:ext cx="6222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TTTTTTT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Szövegdoboz 5"/>
            <p:cNvSpPr txBox="1"/>
            <p:nvPr/>
          </p:nvSpPr>
          <p:spPr>
            <a:xfrm>
              <a:off x="1071546" y="2357422"/>
              <a:ext cx="77457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CCCCCCCC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" name="Egyenes összekötő 5"/>
            <p:cNvCxnSpPr/>
            <p:nvPr/>
          </p:nvCxnSpPr>
          <p:spPr>
            <a:xfrm>
              <a:off x="1804783" y="2458762"/>
              <a:ext cx="2571768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Szövegdoboz 9"/>
            <p:cNvSpPr txBox="1"/>
            <p:nvPr/>
          </p:nvSpPr>
          <p:spPr>
            <a:xfrm>
              <a:off x="4316424" y="2365766"/>
              <a:ext cx="6222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TTTTTTT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8" name="Egyenes összekötő nyíllal 7"/>
            <p:cNvCxnSpPr/>
            <p:nvPr/>
          </p:nvCxnSpPr>
          <p:spPr>
            <a:xfrm rot="5400000">
              <a:off x="2858290" y="2143108"/>
              <a:ext cx="427834" cy="7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Szövegdoboz 16"/>
            <p:cNvSpPr txBox="1"/>
            <p:nvPr/>
          </p:nvSpPr>
          <p:spPr>
            <a:xfrm>
              <a:off x="3053743" y="1873028"/>
              <a:ext cx="151035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+ terminális </a:t>
              </a:r>
              <a:r>
                <a:rPr lang="hu-HU" sz="1000" dirty="0" err="1" smtClean="0">
                  <a:latin typeface="Arial" pitchFamily="34" charset="0"/>
                  <a:cs typeface="Arial" pitchFamily="34" charset="0"/>
                </a:rPr>
                <a:t>transzferáz</a:t>
              </a:r>
              <a:endParaRPr lang="hu-HU" sz="1000" dirty="0" smtClean="0">
                <a:latin typeface="Arial" pitchFamily="34" charset="0"/>
                <a:cs typeface="Arial" pitchFamily="34" charset="0"/>
              </a:endParaRPr>
            </a:p>
            <a:p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+ </a:t>
              </a:r>
              <a:r>
                <a:rPr lang="hu-HU" sz="1000" dirty="0" err="1" smtClean="0">
                  <a:latin typeface="Arial" pitchFamily="34" charset="0"/>
                  <a:cs typeface="Arial" pitchFamily="34" charset="0"/>
                </a:rPr>
                <a:t>dCTP</a:t>
              </a:r>
              <a:endParaRPr lang="hu-HU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Szövegdoboz 17"/>
            <p:cNvSpPr txBox="1"/>
            <p:nvPr/>
          </p:nvSpPr>
          <p:spPr>
            <a:xfrm>
              <a:off x="3571876" y="1500166"/>
              <a:ext cx="70243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1000" b="1" dirty="0" err="1" smtClean="0">
                  <a:latin typeface="Arial" pitchFamily="34" charset="0"/>
                  <a:cs typeface="Arial" pitchFamily="34" charset="0"/>
                </a:rPr>
                <a:t>ss</a:t>
              </a:r>
              <a:r>
                <a:rPr lang="hu-HU" sz="10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hu-HU" sz="1000" b="1" dirty="0" err="1" smtClean="0">
                  <a:latin typeface="Arial" pitchFamily="34" charset="0"/>
                  <a:cs typeface="Arial" pitchFamily="34" charset="0"/>
                </a:rPr>
                <a:t>cDNS</a:t>
              </a:r>
              <a:endParaRPr lang="hu-HU" sz="10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Szövegdoboz 19"/>
            <p:cNvSpPr txBox="1"/>
            <p:nvPr/>
          </p:nvSpPr>
          <p:spPr>
            <a:xfrm>
              <a:off x="3071810" y="2643174"/>
              <a:ext cx="12522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+ </a:t>
              </a:r>
              <a:r>
                <a:rPr lang="hu-HU" sz="1000" dirty="0" err="1" smtClean="0">
                  <a:latin typeface="Arial" pitchFamily="34" charset="0"/>
                  <a:cs typeface="Arial" pitchFamily="34" charset="0"/>
                </a:rPr>
                <a:t>oligo</a:t>
              </a:r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hu-HU" sz="1000" dirty="0" err="1" smtClean="0">
                  <a:latin typeface="Arial" pitchFamily="34" charset="0"/>
                  <a:cs typeface="Arial" pitchFamily="34" charset="0"/>
                </a:rPr>
                <a:t>dG</a:t>
              </a:r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 primer</a:t>
              </a:r>
            </a:p>
            <a:p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+ </a:t>
              </a:r>
              <a:r>
                <a:rPr lang="hu-HU" sz="1000" dirty="0" err="1" smtClean="0">
                  <a:latin typeface="Arial" pitchFamily="34" charset="0"/>
                  <a:cs typeface="Arial" pitchFamily="34" charset="0"/>
                </a:rPr>
                <a:t>Klenow</a:t>
              </a:r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hu-HU" sz="1000" dirty="0" err="1" smtClean="0">
                  <a:latin typeface="Arial" pitchFamily="34" charset="0"/>
                  <a:cs typeface="Arial" pitchFamily="34" charset="0"/>
                </a:rPr>
                <a:t>fragment</a:t>
              </a:r>
              <a:endParaRPr lang="hu-HU" sz="10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2" name="Egyenes összekötő nyíllal 11"/>
            <p:cNvCxnSpPr/>
            <p:nvPr/>
          </p:nvCxnSpPr>
          <p:spPr>
            <a:xfrm rot="5400000">
              <a:off x="2858290" y="2856694"/>
              <a:ext cx="427834" cy="7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Szövegdoboz 4"/>
            <p:cNvSpPr txBox="1"/>
            <p:nvPr/>
          </p:nvSpPr>
          <p:spPr>
            <a:xfrm>
              <a:off x="1079352" y="3265714"/>
              <a:ext cx="77457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CCCCCCCC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4" name="Egyenes összekötő 13"/>
            <p:cNvCxnSpPr/>
            <p:nvPr/>
          </p:nvCxnSpPr>
          <p:spPr>
            <a:xfrm>
              <a:off x="1789957" y="3369937"/>
              <a:ext cx="2571768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Szövegdoboz 12"/>
            <p:cNvSpPr txBox="1"/>
            <p:nvPr/>
          </p:nvSpPr>
          <p:spPr>
            <a:xfrm>
              <a:off x="4301598" y="3276941"/>
              <a:ext cx="6222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TTTTTTT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6" name="Egyenes összekötő 15"/>
            <p:cNvCxnSpPr/>
            <p:nvPr/>
          </p:nvCxnSpPr>
          <p:spPr>
            <a:xfrm>
              <a:off x="1799938" y="3238130"/>
              <a:ext cx="1428760" cy="1588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gyenes összekötő 16"/>
            <p:cNvCxnSpPr/>
            <p:nvPr/>
          </p:nvCxnSpPr>
          <p:spPr>
            <a:xfrm>
              <a:off x="1794553" y="3951712"/>
              <a:ext cx="2571768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Egyenes összekötő 17"/>
            <p:cNvCxnSpPr/>
            <p:nvPr/>
          </p:nvCxnSpPr>
          <p:spPr>
            <a:xfrm>
              <a:off x="1784830" y="4085131"/>
              <a:ext cx="2571768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Szövegdoboz 29"/>
            <p:cNvSpPr txBox="1"/>
            <p:nvPr/>
          </p:nvSpPr>
          <p:spPr>
            <a:xfrm>
              <a:off x="4295383" y="3856273"/>
              <a:ext cx="68480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AAAAAAA</a:t>
              </a:r>
            </a:p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TTTTTTT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0" name="Egyenes összekötő nyíllal 19"/>
            <p:cNvCxnSpPr/>
            <p:nvPr/>
          </p:nvCxnSpPr>
          <p:spPr>
            <a:xfrm rot="5400000">
              <a:off x="2857484" y="3665432"/>
              <a:ext cx="427834" cy="7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Szövegdoboz 33"/>
            <p:cNvSpPr txBox="1"/>
            <p:nvPr/>
          </p:nvSpPr>
          <p:spPr>
            <a:xfrm>
              <a:off x="3655439" y="4090267"/>
              <a:ext cx="71045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1000" b="1" dirty="0" err="1" smtClean="0">
                  <a:latin typeface="Arial" pitchFamily="34" charset="0"/>
                  <a:cs typeface="Arial" pitchFamily="34" charset="0"/>
                </a:rPr>
                <a:t>ds</a:t>
              </a:r>
              <a:r>
                <a:rPr lang="hu-HU" sz="10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hu-HU" sz="1000" b="1" dirty="0" err="1" smtClean="0">
                  <a:latin typeface="Arial" pitchFamily="34" charset="0"/>
                  <a:cs typeface="Arial" pitchFamily="34" charset="0"/>
                </a:rPr>
                <a:t>cDNS</a:t>
              </a:r>
              <a:endParaRPr lang="hu-HU" sz="10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Szövegdoboz 35"/>
            <p:cNvSpPr txBox="1"/>
            <p:nvPr/>
          </p:nvSpPr>
          <p:spPr>
            <a:xfrm>
              <a:off x="1928802" y="1071538"/>
              <a:ext cx="2259007" cy="295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2800" dirty="0" smtClean="0">
                  <a:latin typeface="Arial" pitchFamily="34" charset="0"/>
                  <a:cs typeface="Arial" pitchFamily="34" charset="0"/>
                </a:rPr>
                <a:t>Második szál átírása III.</a:t>
              </a:r>
              <a:endParaRPr lang="hu-HU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Szövegdoboz 37"/>
            <p:cNvSpPr txBox="1"/>
            <p:nvPr/>
          </p:nvSpPr>
          <p:spPr>
            <a:xfrm>
              <a:off x="954308" y="2351268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3’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Szövegdoboz 38"/>
            <p:cNvSpPr txBox="1"/>
            <p:nvPr/>
          </p:nvSpPr>
          <p:spPr>
            <a:xfrm>
              <a:off x="1546567" y="1603341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3’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Szövegdoboz 39"/>
            <p:cNvSpPr txBox="1"/>
            <p:nvPr/>
          </p:nvSpPr>
          <p:spPr>
            <a:xfrm>
              <a:off x="965525" y="3851243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3’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Szövegdoboz 40"/>
            <p:cNvSpPr txBox="1"/>
            <p:nvPr/>
          </p:nvSpPr>
          <p:spPr>
            <a:xfrm>
              <a:off x="4832685" y="3851250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3’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Szövegdoboz 41"/>
            <p:cNvSpPr txBox="1"/>
            <p:nvPr/>
          </p:nvSpPr>
          <p:spPr>
            <a:xfrm>
              <a:off x="4814868" y="1638345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Szövegdoboz 42"/>
            <p:cNvSpPr txBox="1"/>
            <p:nvPr/>
          </p:nvSpPr>
          <p:spPr>
            <a:xfrm>
              <a:off x="4838680" y="2357471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Szövegdoboz 43"/>
            <p:cNvSpPr txBox="1"/>
            <p:nvPr/>
          </p:nvSpPr>
          <p:spPr>
            <a:xfrm>
              <a:off x="4833927" y="3276611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Szövegdoboz 44"/>
            <p:cNvSpPr txBox="1"/>
            <p:nvPr/>
          </p:nvSpPr>
          <p:spPr>
            <a:xfrm>
              <a:off x="969772" y="3974093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Szövegdoboz 45"/>
            <p:cNvSpPr txBox="1"/>
            <p:nvPr/>
          </p:nvSpPr>
          <p:spPr>
            <a:xfrm>
              <a:off x="4814886" y="3990975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Szövegdoboz 46"/>
            <p:cNvSpPr txBox="1"/>
            <p:nvPr/>
          </p:nvSpPr>
          <p:spPr>
            <a:xfrm>
              <a:off x="946490" y="3110207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3’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Szövegdoboz 47"/>
            <p:cNvSpPr txBox="1"/>
            <p:nvPr/>
          </p:nvSpPr>
          <p:spPr>
            <a:xfrm>
              <a:off x="953723" y="3266838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Szövegdoboz 48"/>
            <p:cNvSpPr txBox="1"/>
            <p:nvPr/>
          </p:nvSpPr>
          <p:spPr>
            <a:xfrm>
              <a:off x="1072745" y="3973293"/>
              <a:ext cx="77457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CCCCCCCC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Szövegdoboz 49"/>
            <p:cNvSpPr txBox="1"/>
            <p:nvPr/>
          </p:nvSpPr>
          <p:spPr>
            <a:xfrm>
              <a:off x="1054076" y="3841244"/>
              <a:ext cx="82586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GGGGGGGG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Szövegdoboz 50"/>
            <p:cNvSpPr txBox="1"/>
            <p:nvPr/>
          </p:nvSpPr>
          <p:spPr>
            <a:xfrm>
              <a:off x="1057477" y="3120435"/>
              <a:ext cx="82586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GGGGGGGG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Csoportba foglalás 2"/>
          <p:cNvGrpSpPr/>
          <p:nvPr/>
        </p:nvGrpSpPr>
        <p:grpSpPr>
          <a:xfrm>
            <a:off x="642910" y="500042"/>
            <a:ext cx="7858180" cy="5929354"/>
            <a:chOff x="-58516" y="1571604"/>
            <a:chExt cx="5958068" cy="4269566"/>
          </a:xfrm>
        </p:grpSpPr>
        <p:sp>
          <p:nvSpPr>
            <p:cNvPr id="4" name="Szövegdoboz 26"/>
            <p:cNvSpPr txBox="1"/>
            <p:nvPr/>
          </p:nvSpPr>
          <p:spPr>
            <a:xfrm>
              <a:off x="34402" y="4776826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3’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Szövegdoboz 27"/>
            <p:cNvSpPr txBox="1"/>
            <p:nvPr/>
          </p:nvSpPr>
          <p:spPr>
            <a:xfrm>
              <a:off x="-4783" y="5625726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3’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Szövegdoboz 28"/>
            <p:cNvSpPr txBox="1"/>
            <p:nvPr/>
          </p:nvSpPr>
          <p:spPr>
            <a:xfrm>
              <a:off x="894069" y="3828482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3’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Szövegdoboz 33"/>
            <p:cNvSpPr txBox="1"/>
            <p:nvPr/>
          </p:nvSpPr>
          <p:spPr>
            <a:xfrm>
              <a:off x="296036" y="5486400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Szövegdoboz 4"/>
            <p:cNvSpPr txBox="1"/>
            <p:nvPr/>
          </p:nvSpPr>
          <p:spPr>
            <a:xfrm>
              <a:off x="1005235" y="2214546"/>
              <a:ext cx="77457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CCCCCCCC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" name="Egyenes összekötő 8"/>
            <p:cNvCxnSpPr/>
            <p:nvPr/>
          </p:nvCxnSpPr>
          <p:spPr>
            <a:xfrm>
              <a:off x="1738472" y="2315886"/>
              <a:ext cx="2571768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Szövegdoboz 6"/>
            <p:cNvSpPr txBox="1"/>
            <p:nvPr/>
          </p:nvSpPr>
          <p:spPr>
            <a:xfrm>
              <a:off x="4250113" y="2222890"/>
              <a:ext cx="6222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TTTTTTT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Szövegdoboz 9"/>
            <p:cNvSpPr txBox="1"/>
            <p:nvPr/>
          </p:nvSpPr>
          <p:spPr>
            <a:xfrm>
              <a:off x="3515086" y="2085975"/>
              <a:ext cx="70243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1000" b="1" dirty="0" err="1" smtClean="0">
                  <a:latin typeface="Arial" pitchFamily="34" charset="0"/>
                  <a:cs typeface="Arial" pitchFamily="34" charset="0"/>
                </a:rPr>
                <a:t>ss</a:t>
              </a:r>
              <a:r>
                <a:rPr lang="hu-HU" sz="10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hu-HU" sz="1000" b="1" dirty="0" err="1" smtClean="0">
                  <a:latin typeface="Arial" pitchFamily="34" charset="0"/>
                  <a:cs typeface="Arial" pitchFamily="34" charset="0"/>
                </a:rPr>
                <a:t>cDNS</a:t>
              </a:r>
              <a:endParaRPr lang="hu-HU" sz="10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Szövegdoboz 10"/>
            <p:cNvSpPr txBox="1"/>
            <p:nvPr/>
          </p:nvSpPr>
          <p:spPr>
            <a:xfrm>
              <a:off x="3005499" y="2500298"/>
              <a:ext cx="12522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+ </a:t>
              </a:r>
              <a:r>
                <a:rPr lang="hu-HU" sz="1000" dirty="0" err="1" smtClean="0">
                  <a:latin typeface="Arial" pitchFamily="34" charset="0"/>
                  <a:cs typeface="Arial" pitchFamily="34" charset="0"/>
                </a:rPr>
                <a:t>oligo</a:t>
              </a:r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hu-HU" sz="1000" dirty="0" err="1" smtClean="0">
                  <a:latin typeface="Arial" pitchFamily="34" charset="0"/>
                  <a:cs typeface="Arial" pitchFamily="34" charset="0"/>
                </a:rPr>
                <a:t>dG</a:t>
              </a:r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 primer</a:t>
              </a:r>
            </a:p>
            <a:p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+ </a:t>
              </a:r>
              <a:r>
                <a:rPr lang="hu-HU" sz="1000" dirty="0" err="1" smtClean="0">
                  <a:latin typeface="Arial" pitchFamily="34" charset="0"/>
                  <a:cs typeface="Arial" pitchFamily="34" charset="0"/>
                </a:rPr>
                <a:t>Klenow</a:t>
              </a:r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hu-HU" sz="1000" dirty="0" err="1" smtClean="0">
                  <a:latin typeface="Arial" pitchFamily="34" charset="0"/>
                  <a:cs typeface="Arial" pitchFamily="34" charset="0"/>
                </a:rPr>
                <a:t>fragment</a:t>
              </a:r>
              <a:endParaRPr lang="hu-HU" sz="10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3" name="Egyenes összekötő nyíllal 12"/>
            <p:cNvCxnSpPr/>
            <p:nvPr/>
          </p:nvCxnSpPr>
          <p:spPr>
            <a:xfrm rot="5400000">
              <a:off x="2791979" y="2713818"/>
              <a:ext cx="427834" cy="7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gyenes összekötő 13"/>
            <p:cNvCxnSpPr/>
            <p:nvPr/>
          </p:nvCxnSpPr>
          <p:spPr>
            <a:xfrm>
              <a:off x="1723646" y="3227061"/>
              <a:ext cx="2571768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Szövegdoboz 14"/>
            <p:cNvSpPr txBox="1"/>
            <p:nvPr/>
          </p:nvSpPr>
          <p:spPr>
            <a:xfrm>
              <a:off x="4235287" y="3134065"/>
              <a:ext cx="6222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TTTTTTT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6" name="Egyenes összekötő 15"/>
            <p:cNvCxnSpPr/>
            <p:nvPr/>
          </p:nvCxnSpPr>
          <p:spPr>
            <a:xfrm>
              <a:off x="1733627" y="3095254"/>
              <a:ext cx="1428760" cy="1588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gyenes összekötő 16"/>
            <p:cNvCxnSpPr/>
            <p:nvPr/>
          </p:nvCxnSpPr>
          <p:spPr>
            <a:xfrm>
              <a:off x="1728242" y="3808836"/>
              <a:ext cx="2571768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Egyenes összekötő 17"/>
            <p:cNvCxnSpPr/>
            <p:nvPr/>
          </p:nvCxnSpPr>
          <p:spPr>
            <a:xfrm>
              <a:off x="1718519" y="3942255"/>
              <a:ext cx="2571768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Szövegdoboz 19"/>
            <p:cNvSpPr txBox="1"/>
            <p:nvPr/>
          </p:nvSpPr>
          <p:spPr>
            <a:xfrm>
              <a:off x="4229072" y="3713397"/>
              <a:ext cx="68480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AAAAAAA</a:t>
              </a:r>
            </a:p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TTTTTTT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0" name="Egyenes összekötő nyíllal 19"/>
            <p:cNvCxnSpPr/>
            <p:nvPr/>
          </p:nvCxnSpPr>
          <p:spPr>
            <a:xfrm rot="5400000">
              <a:off x="2791173" y="3522556"/>
              <a:ext cx="427834" cy="7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Szövegdoboz 22"/>
            <p:cNvSpPr txBox="1"/>
            <p:nvPr/>
          </p:nvSpPr>
          <p:spPr>
            <a:xfrm>
              <a:off x="1857364" y="1571604"/>
              <a:ext cx="2595551" cy="3324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2400" dirty="0" smtClean="0">
                  <a:latin typeface="Arial" pitchFamily="34" charset="0"/>
                  <a:cs typeface="Arial" pitchFamily="34" charset="0"/>
                </a:rPr>
                <a:t>Második szál átírása IV.</a:t>
              </a:r>
              <a:endParaRPr lang="hu-H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églalap 21"/>
            <p:cNvSpPr/>
            <p:nvPr/>
          </p:nvSpPr>
          <p:spPr>
            <a:xfrm rot="1496539">
              <a:off x="4787105" y="2454771"/>
              <a:ext cx="858046" cy="10192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hu-HU"/>
            </a:p>
          </p:txBody>
        </p:sp>
        <p:sp>
          <p:nvSpPr>
            <p:cNvPr id="23" name="Téglalap 22"/>
            <p:cNvSpPr/>
            <p:nvPr/>
          </p:nvSpPr>
          <p:spPr>
            <a:xfrm>
              <a:off x="4810033" y="3870834"/>
              <a:ext cx="858046" cy="10192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hu-HU"/>
            </a:p>
          </p:txBody>
        </p:sp>
        <p:sp>
          <p:nvSpPr>
            <p:cNvPr id="24" name="Szövegdoboz 25"/>
            <p:cNvSpPr txBox="1"/>
            <p:nvPr/>
          </p:nvSpPr>
          <p:spPr>
            <a:xfrm>
              <a:off x="5634736" y="3708909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3’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Szövegdoboz 30"/>
            <p:cNvSpPr txBox="1"/>
            <p:nvPr/>
          </p:nvSpPr>
          <p:spPr>
            <a:xfrm>
              <a:off x="5574086" y="2593409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Szövegdoboz 31"/>
            <p:cNvSpPr txBox="1"/>
            <p:nvPr/>
          </p:nvSpPr>
          <p:spPr>
            <a:xfrm>
              <a:off x="5574983" y="3508707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Szövegdoboz 32"/>
            <p:cNvSpPr txBox="1"/>
            <p:nvPr/>
          </p:nvSpPr>
          <p:spPr>
            <a:xfrm>
              <a:off x="5627640" y="3828781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Szövegdoboz 35"/>
            <p:cNvSpPr txBox="1"/>
            <p:nvPr/>
          </p:nvSpPr>
          <p:spPr>
            <a:xfrm rot="1516267">
              <a:off x="4621033" y="2524205"/>
              <a:ext cx="1250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specifikus primer 1</a:t>
              </a:r>
              <a:endParaRPr lang="hu-HU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Téglalap 28"/>
            <p:cNvSpPr/>
            <p:nvPr/>
          </p:nvSpPr>
          <p:spPr>
            <a:xfrm rot="1602173">
              <a:off x="268229" y="2827339"/>
              <a:ext cx="858046" cy="101921"/>
            </a:xfrm>
            <a:prstGeom prst="rect">
              <a:avLst/>
            </a:prstGeom>
            <a:solidFill>
              <a:srgbClr val="FEFEBA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hu-HU"/>
            </a:p>
          </p:txBody>
        </p:sp>
        <p:sp>
          <p:nvSpPr>
            <p:cNvPr id="30" name="Szövegdoboz 37"/>
            <p:cNvSpPr txBox="1"/>
            <p:nvPr/>
          </p:nvSpPr>
          <p:spPr>
            <a:xfrm rot="1591043">
              <a:off x="-58516" y="2839591"/>
              <a:ext cx="1250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specifikus primer 2</a:t>
              </a:r>
              <a:endParaRPr lang="hu-HU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Téglalap 30"/>
            <p:cNvSpPr/>
            <p:nvPr/>
          </p:nvSpPr>
          <p:spPr>
            <a:xfrm rot="1602173">
              <a:off x="261111" y="3538785"/>
              <a:ext cx="858046" cy="101921"/>
            </a:xfrm>
            <a:prstGeom prst="rect">
              <a:avLst/>
            </a:prstGeom>
            <a:solidFill>
              <a:srgbClr val="FEFEBA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hu-HU"/>
            </a:p>
          </p:txBody>
        </p:sp>
        <p:sp>
          <p:nvSpPr>
            <p:cNvPr id="32" name="Téglalap 31"/>
            <p:cNvSpPr/>
            <p:nvPr/>
          </p:nvSpPr>
          <p:spPr>
            <a:xfrm rot="1496539">
              <a:off x="4778554" y="3371430"/>
              <a:ext cx="858046" cy="10192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hu-HU"/>
            </a:p>
          </p:txBody>
        </p:sp>
        <p:sp>
          <p:nvSpPr>
            <p:cNvPr id="33" name="Téglalap 32"/>
            <p:cNvSpPr/>
            <p:nvPr/>
          </p:nvSpPr>
          <p:spPr>
            <a:xfrm>
              <a:off x="4813357" y="3757161"/>
              <a:ext cx="858046" cy="10192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hu-HU"/>
            </a:p>
          </p:txBody>
        </p:sp>
        <p:sp>
          <p:nvSpPr>
            <p:cNvPr id="34" name="Szövegdoboz 41"/>
            <p:cNvSpPr txBox="1"/>
            <p:nvPr/>
          </p:nvSpPr>
          <p:spPr>
            <a:xfrm>
              <a:off x="114387" y="3287562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Szövegdoboz 42"/>
            <p:cNvSpPr txBox="1"/>
            <p:nvPr/>
          </p:nvSpPr>
          <p:spPr>
            <a:xfrm>
              <a:off x="123911" y="2529335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6" name="Egyenes összekötő 35"/>
            <p:cNvCxnSpPr/>
            <p:nvPr/>
          </p:nvCxnSpPr>
          <p:spPr>
            <a:xfrm>
              <a:off x="1728242" y="4743365"/>
              <a:ext cx="2571768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Egyenes összekötő 36"/>
            <p:cNvCxnSpPr/>
            <p:nvPr/>
          </p:nvCxnSpPr>
          <p:spPr>
            <a:xfrm>
              <a:off x="1718519" y="4876784"/>
              <a:ext cx="2571768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Szövegdoboz 46"/>
            <p:cNvSpPr txBox="1"/>
            <p:nvPr/>
          </p:nvSpPr>
          <p:spPr>
            <a:xfrm>
              <a:off x="4229072" y="4647926"/>
              <a:ext cx="68480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AAAAAAA</a:t>
              </a:r>
            </a:p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TTTTTTT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Téglalap 38"/>
            <p:cNvSpPr/>
            <p:nvPr/>
          </p:nvSpPr>
          <p:spPr>
            <a:xfrm>
              <a:off x="4816383" y="4805363"/>
              <a:ext cx="858046" cy="10192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hu-HU"/>
            </a:p>
          </p:txBody>
        </p:sp>
        <p:sp>
          <p:nvSpPr>
            <p:cNvPr id="40" name="Szövegdoboz 48"/>
            <p:cNvSpPr txBox="1"/>
            <p:nvPr/>
          </p:nvSpPr>
          <p:spPr>
            <a:xfrm>
              <a:off x="5634736" y="4643438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3’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Szövegdoboz 49"/>
            <p:cNvSpPr txBox="1"/>
            <p:nvPr/>
          </p:nvSpPr>
          <p:spPr>
            <a:xfrm>
              <a:off x="5627640" y="4763310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églalap 41"/>
            <p:cNvSpPr/>
            <p:nvPr/>
          </p:nvSpPr>
          <p:spPr>
            <a:xfrm>
              <a:off x="4813357" y="4691690"/>
              <a:ext cx="858046" cy="10192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hu-HU"/>
            </a:p>
          </p:txBody>
        </p:sp>
        <p:cxnSp>
          <p:nvCxnSpPr>
            <p:cNvPr id="43" name="Egyenes összekötő nyíllal 42"/>
            <p:cNvCxnSpPr/>
            <p:nvPr/>
          </p:nvCxnSpPr>
          <p:spPr>
            <a:xfrm rot="5400000">
              <a:off x="2786852" y="4356892"/>
              <a:ext cx="427834" cy="7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Szövegdoboz 53"/>
            <p:cNvSpPr txBox="1"/>
            <p:nvPr/>
          </p:nvSpPr>
          <p:spPr>
            <a:xfrm>
              <a:off x="2998749" y="4206640"/>
              <a:ext cx="15488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1000" b="1" dirty="0" smtClean="0">
                  <a:latin typeface="Arial" pitchFamily="34" charset="0"/>
                  <a:cs typeface="Arial" pitchFamily="34" charset="0"/>
                </a:rPr>
                <a:t>PCR</a:t>
              </a:r>
            </a:p>
            <a:p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a specifikus primerekkel</a:t>
              </a:r>
              <a:endParaRPr lang="hu-HU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Téglalap 44"/>
            <p:cNvSpPr/>
            <p:nvPr/>
          </p:nvSpPr>
          <p:spPr>
            <a:xfrm>
              <a:off x="224293" y="4716938"/>
              <a:ext cx="858046" cy="101921"/>
            </a:xfrm>
            <a:prstGeom prst="rect">
              <a:avLst/>
            </a:prstGeom>
            <a:solidFill>
              <a:srgbClr val="FEFEBA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hu-HU"/>
            </a:p>
          </p:txBody>
        </p:sp>
        <p:sp>
          <p:nvSpPr>
            <p:cNvPr id="46" name="Téglalap 45"/>
            <p:cNvSpPr/>
            <p:nvPr/>
          </p:nvSpPr>
          <p:spPr>
            <a:xfrm>
              <a:off x="219697" y="4834053"/>
              <a:ext cx="858046" cy="101921"/>
            </a:xfrm>
            <a:prstGeom prst="rect">
              <a:avLst/>
            </a:prstGeom>
            <a:solidFill>
              <a:srgbClr val="FEFEBA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hu-HU"/>
            </a:p>
          </p:txBody>
        </p:sp>
        <p:cxnSp>
          <p:nvCxnSpPr>
            <p:cNvPr id="47" name="Egyenes összekötő 46"/>
            <p:cNvCxnSpPr/>
            <p:nvPr/>
          </p:nvCxnSpPr>
          <p:spPr>
            <a:xfrm>
              <a:off x="1724211" y="5581589"/>
              <a:ext cx="2571768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Egyenes összekötő 47"/>
            <p:cNvCxnSpPr/>
            <p:nvPr/>
          </p:nvCxnSpPr>
          <p:spPr>
            <a:xfrm>
              <a:off x="1714488" y="5715008"/>
              <a:ext cx="2571768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Szövegdoboz 59"/>
            <p:cNvSpPr txBox="1"/>
            <p:nvPr/>
          </p:nvSpPr>
          <p:spPr>
            <a:xfrm>
              <a:off x="4225041" y="5486150"/>
              <a:ext cx="68480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AAAAAAA</a:t>
              </a:r>
            </a:p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TTTTTTT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Téglalap 49"/>
            <p:cNvSpPr/>
            <p:nvPr/>
          </p:nvSpPr>
          <p:spPr>
            <a:xfrm>
              <a:off x="4812352" y="5643587"/>
              <a:ext cx="858046" cy="10192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hu-HU"/>
            </a:p>
          </p:txBody>
        </p:sp>
        <p:sp>
          <p:nvSpPr>
            <p:cNvPr id="51" name="Szövegdoboz 61"/>
            <p:cNvSpPr txBox="1"/>
            <p:nvPr/>
          </p:nvSpPr>
          <p:spPr>
            <a:xfrm>
              <a:off x="5411118" y="5452738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3’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Szövegdoboz 62"/>
            <p:cNvSpPr txBox="1"/>
            <p:nvPr/>
          </p:nvSpPr>
          <p:spPr>
            <a:xfrm>
              <a:off x="5623609" y="5601534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Téglalap 52"/>
            <p:cNvSpPr/>
            <p:nvPr/>
          </p:nvSpPr>
          <p:spPr>
            <a:xfrm>
              <a:off x="4809326" y="5529914"/>
              <a:ext cx="653262" cy="10192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hu-HU"/>
            </a:p>
          </p:txBody>
        </p:sp>
        <p:sp>
          <p:nvSpPr>
            <p:cNvPr id="54" name="Téglalap 53"/>
            <p:cNvSpPr/>
            <p:nvPr/>
          </p:nvSpPr>
          <p:spPr>
            <a:xfrm>
              <a:off x="500062" y="5555162"/>
              <a:ext cx="578245" cy="101921"/>
            </a:xfrm>
            <a:prstGeom prst="rect">
              <a:avLst/>
            </a:prstGeom>
            <a:solidFill>
              <a:srgbClr val="FEFEBA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hu-HU"/>
            </a:p>
          </p:txBody>
        </p:sp>
        <p:sp>
          <p:nvSpPr>
            <p:cNvPr id="55" name="Téglalap 54"/>
            <p:cNvSpPr/>
            <p:nvPr/>
          </p:nvSpPr>
          <p:spPr>
            <a:xfrm>
              <a:off x="215666" y="5672277"/>
              <a:ext cx="858046" cy="101921"/>
            </a:xfrm>
            <a:prstGeom prst="rect">
              <a:avLst/>
            </a:prstGeom>
            <a:solidFill>
              <a:srgbClr val="FEFEBA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hu-HU"/>
            </a:p>
          </p:txBody>
        </p:sp>
        <p:sp>
          <p:nvSpPr>
            <p:cNvPr id="56" name="Szövegdoboz 66"/>
            <p:cNvSpPr txBox="1"/>
            <p:nvPr/>
          </p:nvSpPr>
          <p:spPr>
            <a:xfrm>
              <a:off x="1017921" y="3119489"/>
              <a:ext cx="77457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CCCCCCCC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Szövegdoboz 67"/>
            <p:cNvSpPr txBox="1"/>
            <p:nvPr/>
          </p:nvSpPr>
          <p:spPr>
            <a:xfrm>
              <a:off x="1017066" y="3820945"/>
              <a:ext cx="77457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CCCCCCCC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Szövegdoboz 68"/>
            <p:cNvSpPr txBox="1"/>
            <p:nvPr/>
          </p:nvSpPr>
          <p:spPr>
            <a:xfrm>
              <a:off x="1028272" y="4758047"/>
              <a:ext cx="77457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CCCCCCCC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Szövegdoboz 69"/>
            <p:cNvSpPr txBox="1"/>
            <p:nvPr/>
          </p:nvSpPr>
          <p:spPr>
            <a:xfrm>
              <a:off x="1015914" y="5598100"/>
              <a:ext cx="77457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CCCCCCCC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Szövegdoboz 70"/>
            <p:cNvSpPr txBox="1"/>
            <p:nvPr/>
          </p:nvSpPr>
          <p:spPr>
            <a:xfrm>
              <a:off x="980256" y="3702750"/>
              <a:ext cx="82586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GGGGGGGG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Szövegdoboz 71"/>
            <p:cNvSpPr txBox="1"/>
            <p:nvPr/>
          </p:nvSpPr>
          <p:spPr>
            <a:xfrm>
              <a:off x="998584" y="4652099"/>
              <a:ext cx="82586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GGGGGGGG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Szövegdoboz 72"/>
            <p:cNvSpPr txBox="1"/>
            <p:nvPr/>
          </p:nvSpPr>
          <p:spPr>
            <a:xfrm>
              <a:off x="1003667" y="5480648"/>
              <a:ext cx="82586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GGGGGGGG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3" name="Egyenes összekötő nyíllal 62"/>
            <p:cNvCxnSpPr/>
            <p:nvPr/>
          </p:nvCxnSpPr>
          <p:spPr>
            <a:xfrm rot="5400000">
              <a:off x="2786852" y="5214148"/>
              <a:ext cx="427834" cy="7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Szövegdoboz 74"/>
            <p:cNvSpPr txBox="1"/>
            <p:nvPr/>
          </p:nvSpPr>
          <p:spPr>
            <a:xfrm>
              <a:off x="3000372" y="5072066"/>
              <a:ext cx="7617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restrikciós</a:t>
              </a:r>
            </a:p>
            <a:p>
              <a:r>
                <a:rPr lang="hu-HU" sz="1000" dirty="0" smtClean="0">
                  <a:latin typeface="Arial" pitchFamily="34" charset="0"/>
                  <a:cs typeface="Arial" pitchFamily="34" charset="0"/>
                </a:rPr>
                <a:t>emésztés</a:t>
              </a:r>
              <a:endParaRPr lang="hu-HU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Szövegdoboz 75"/>
            <p:cNvSpPr txBox="1"/>
            <p:nvPr/>
          </p:nvSpPr>
          <p:spPr>
            <a:xfrm>
              <a:off x="985168" y="2986628"/>
              <a:ext cx="82586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GGGGGGGG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Szövegdoboz 77"/>
            <p:cNvSpPr txBox="1"/>
            <p:nvPr/>
          </p:nvSpPr>
          <p:spPr>
            <a:xfrm>
              <a:off x="29296" y="4654676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5’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Szövegdoboz 78"/>
            <p:cNvSpPr txBox="1"/>
            <p:nvPr/>
          </p:nvSpPr>
          <p:spPr>
            <a:xfrm>
              <a:off x="900647" y="2206012"/>
              <a:ext cx="2648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800" dirty="0" smtClean="0">
                  <a:latin typeface="Arial" pitchFamily="34" charset="0"/>
                  <a:cs typeface="Arial" pitchFamily="34" charset="0"/>
                </a:rPr>
                <a:t>3’</a:t>
              </a:r>
              <a:endParaRPr lang="hu-HU" sz="8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1844675"/>
            <a:ext cx="5268913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743075" y="5273675"/>
            <a:ext cx="301783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600">
                <a:latin typeface="Times New Roman" pitchFamily="18" charset="0"/>
              </a:rPr>
              <a:t>+2 </a:t>
            </a:r>
            <a:r>
              <a:rPr lang="en-US" sz="1600">
                <a:latin typeface="Times New Roman" pitchFamily="18" charset="0"/>
              </a:rPr>
              <a:t>µ</a:t>
            </a:r>
            <a:r>
              <a:rPr lang="hu-HU" sz="1600">
                <a:latin typeface="Times New Roman" pitchFamily="18" charset="0"/>
              </a:rPr>
              <a:t>l MuLV Reverse transcriptase</a:t>
            </a:r>
          </a:p>
          <a:p>
            <a:endParaRPr lang="hu-HU" sz="1600">
              <a:latin typeface="Times New Roman" pitchFamily="18" charset="0"/>
            </a:endParaRPr>
          </a:p>
          <a:p>
            <a:r>
              <a:rPr lang="hu-HU" sz="1600">
                <a:latin typeface="Times New Roman" pitchFamily="18" charset="0"/>
              </a:rPr>
              <a:t>1 hour 42-44 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hu-HU" sz="1600">
                <a:latin typeface="Times New Roman" pitchFamily="18" charset="0"/>
                <a:cs typeface="Times New Roman" pitchFamily="18" charset="0"/>
              </a:rPr>
              <a:t>C</a:t>
            </a:r>
            <a:endParaRPr lang="en-US" sz="16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611188" y="404813"/>
            <a:ext cx="62372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u="sng"/>
              <a:t>2. szál szintézis:</a:t>
            </a:r>
          </a:p>
          <a:p>
            <a:r>
              <a:rPr lang="hu-HU"/>
              <a:t>RN-ase H, DNA polymerase I, dNTP-k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611188" y="1341438"/>
            <a:ext cx="36480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u="sng"/>
              <a:t>Tompa végek:</a:t>
            </a:r>
          </a:p>
          <a:p>
            <a:r>
              <a:rPr lang="hu-HU"/>
              <a:t>T4 polimeráz, dNTP-k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11188" y="3429000"/>
            <a:ext cx="58515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u="sng"/>
              <a:t>Linkerek (adaptorok):</a:t>
            </a:r>
          </a:p>
          <a:p>
            <a:r>
              <a:rPr lang="hu-HU"/>
              <a:t>5’ foszfát: Polinukleotid kináz + ATP</a:t>
            </a:r>
          </a:p>
          <a:p>
            <a:r>
              <a:rPr lang="hu-HU"/>
              <a:t>+ T4 ligáz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11188" y="5949950"/>
            <a:ext cx="4756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Restrikciós emésztés, ligáció</a:t>
            </a:r>
          </a:p>
        </p:txBody>
      </p:sp>
      <p:sp>
        <p:nvSpPr>
          <p:cNvPr id="9222" name="Text Box 8"/>
          <p:cNvSpPr txBox="1">
            <a:spLocks noChangeArrowheads="1"/>
          </p:cNvSpPr>
          <p:nvPr/>
        </p:nvSpPr>
        <p:spPr bwMode="auto">
          <a:xfrm>
            <a:off x="611188" y="4941888"/>
            <a:ext cx="34718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u="sng"/>
              <a:t>Fragment tisztítása:</a:t>
            </a:r>
          </a:p>
          <a:p>
            <a:r>
              <a:rPr lang="hu-HU"/>
              <a:t>Oszlopkromatográfia</a:t>
            </a:r>
          </a:p>
        </p:txBody>
      </p:sp>
      <p:sp>
        <p:nvSpPr>
          <p:cNvPr id="9223" name="Text Box 10"/>
          <p:cNvSpPr txBox="1">
            <a:spLocks noChangeArrowheads="1"/>
          </p:cNvSpPr>
          <p:nvPr/>
        </p:nvSpPr>
        <p:spPr bwMode="auto">
          <a:xfrm>
            <a:off x="611188" y="2349500"/>
            <a:ext cx="40005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u="sng"/>
              <a:t>Metiláció:</a:t>
            </a:r>
          </a:p>
          <a:p>
            <a:r>
              <a:rPr lang="hu-HU"/>
              <a:t>Specifikus metiláz, SAM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23850" y="476250"/>
            <a:ext cx="844550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Reverz transzkripció + specifikus cDNS felerősítése:</a:t>
            </a:r>
          </a:p>
          <a:p>
            <a:endParaRPr lang="hu-HU"/>
          </a:p>
          <a:p>
            <a:r>
              <a:rPr lang="hu-HU"/>
              <a:t>RT-PCR</a:t>
            </a:r>
          </a:p>
          <a:p>
            <a:endParaRPr lang="hu-HU"/>
          </a:p>
          <a:p>
            <a:r>
              <a:rPr lang="hu-HU"/>
              <a:t>végpontos, vagy real time</a:t>
            </a:r>
          </a:p>
          <a:p>
            <a:r>
              <a:rPr lang="hu-HU"/>
              <a:t>legalább 1 gén-specifikus primer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76238" y="3613150"/>
            <a:ext cx="6954837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Klónokban sokszor 3’ vagy 5’ vég hiányzik:</a:t>
            </a:r>
          </a:p>
          <a:p>
            <a:endParaRPr lang="hu-HU"/>
          </a:p>
          <a:p>
            <a:r>
              <a:rPr lang="hu-HU"/>
              <a:t>Specifikus primer tervezés, majd:</a:t>
            </a:r>
          </a:p>
          <a:p>
            <a:endParaRPr lang="hu-HU"/>
          </a:p>
          <a:p>
            <a:r>
              <a:rPr lang="hu-HU" b="1"/>
              <a:t>R</a:t>
            </a:r>
            <a:r>
              <a:rPr lang="hu-HU"/>
              <a:t>apid </a:t>
            </a:r>
            <a:r>
              <a:rPr lang="hu-HU" b="1"/>
              <a:t>a</a:t>
            </a:r>
            <a:r>
              <a:rPr lang="hu-HU"/>
              <a:t>mplification of </a:t>
            </a:r>
            <a:r>
              <a:rPr lang="hu-HU" b="1"/>
              <a:t>c</a:t>
            </a:r>
            <a:r>
              <a:rPr lang="hu-HU"/>
              <a:t>DNA </a:t>
            </a:r>
            <a:r>
              <a:rPr lang="hu-HU" b="1"/>
              <a:t>e</a:t>
            </a:r>
            <a:r>
              <a:rPr lang="hu-HU"/>
              <a:t>nds</a:t>
            </a:r>
          </a:p>
          <a:p>
            <a:r>
              <a:rPr lang="hu-HU"/>
              <a:t>5’ RACE</a:t>
            </a:r>
          </a:p>
          <a:p>
            <a:r>
              <a:rPr lang="hu-HU"/>
              <a:t>3’ RACE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Csoportba foglalás 1"/>
          <p:cNvGrpSpPr>
            <a:grpSpLocks/>
          </p:cNvGrpSpPr>
          <p:nvPr/>
        </p:nvGrpSpPr>
        <p:grpSpPr bwMode="auto">
          <a:xfrm>
            <a:off x="285750" y="642938"/>
            <a:ext cx="4629150" cy="5703887"/>
            <a:chOff x="804303" y="1714480"/>
            <a:chExt cx="4629082" cy="5704560"/>
          </a:xfrm>
        </p:grpSpPr>
        <p:cxnSp>
          <p:nvCxnSpPr>
            <p:cNvPr id="3" name="Egyenes összekötő 2"/>
            <p:cNvCxnSpPr/>
            <p:nvPr/>
          </p:nvCxnSpPr>
          <p:spPr>
            <a:xfrm rot="10800000">
              <a:off x="2999784" y="2571831"/>
              <a:ext cx="500055" cy="1587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Egyenes összekötő 3"/>
            <p:cNvCxnSpPr/>
            <p:nvPr/>
          </p:nvCxnSpPr>
          <p:spPr>
            <a:xfrm>
              <a:off x="2144133" y="2665504"/>
              <a:ext cx="2571712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22" name="Szövegdoboz 17"/>
            <p:cNvSpPr txBox="1">
              <a:spLocks noChangeArrowheads="1"/>
            </p:cNvSpPr>
            <p:nvPr/>
          </p:nvSpPr>
          <p:spPr bwMode="auto">
            <a:xfrm>
              <a:off x="4644754" y="2570389"/>
              <a:ext cx="66717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800"/>
                <a:t>AAAAAAA</a:t>
              </a:r>
            </a:p>
          </p:txBody>
        </p:sp>
        <p:sp>
          <p:nvSpPr>
            <p:cNvPr id="11323" name="Szövegdoboz 19"/>
            <p:cNvSpPr txBox="1">
              <a:spLocks noChangeArrowheads="1"/>
            </p:cNvSpPr>
            <p:nvPr/>
          </p:nvSpPr>
          <p:spPr bwMode="auto">
            <a:xfrm>
              <a:off x="1428736" y="1714480"/>
              <a:ext cx="96090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600"/>
                <a:t>5’ RACE</a:t>
              </a:r>
            </a:p>
          </p:txBody>
        </p:sp>
        <p:sp>
          <p:nvSpPr>
            <p:cNvPr id="11324" name="Szövegdoboz 22"/>
            <p:cNvSpPr txBox="1">
              <a:spLocks noChangeArrowheads="1"/>
            </p:cNvSpPr>
            <p:nvPr/>
          </p:nvSpPr>
          <p:spPr bwMode="auto">
            <a:xfrm>
              <a:off x="5168569" y="3485072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800"/>
                <a:t>3’</a:t>
              </a:r>
            </a:p>
          </p:txBody>
        </p:sp>
        <p:sp>
          <p:nvSpPr>
            <p:cNvPr id="11325" name="Szövegdoboz 25"/>
            <p:cNvSpPr txBox="1">
              <a:spLocks noChangeArrowheads="1"/>
            </p:cNvSpPr>
            <p:nvPr/>
          </p:nvSpPr>
          <p:spPr bwMode="auto">
            <a:xfrm>
              <a:off x="1913833" y="2562115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800"/>
                <a:t>5’</a:t>
              </a:r>
            </a:p>
          </p:txBody>
        </p:sp>
        <p:cxnSp>
          <p:nvCxnSpPr>
            <p:cNvPr id="9" name="Egyenes összekötő nyíllal 8"/>
            <p:cNvCxnSpPr/>
            <p:nvPr/>
          </p:nvCxnSpPr>
          <p:spPr>
            <a:xfrm rot="5400000">
              <a:off x="2787034" y="2998919"/>
              <a:ext cx="427088" cy="158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27" name="Szövegdoboz 42"/>
            <p:cNvSpPr txBox="1">
              <a:spLocks noChangeArrowheads="1"/>
            </p:cNvSpPr>
            <p:nvPr/>
          </p:nvSpPr>
          <p:spPr bwMode="auto">
            <a:xfrm>
              <a:off x="3071810" y="5572132"/>
              <a:ext cx="1114408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000"/>
                <a:t>PCR oligo dT és</a:t>
              </a:r>
            </a:p>
            <a:p>
              <a:r>
                <a:rPr lang="hu-HU" sz="1000"/>
                <a:t>génspecifikus</a:t>
              </a:r>
            </a:p>
            <a:p>
              <a:r>
                <a:rPr lang="hu-HU" sz="1000"/>
                <a:t>primerekkel</a:t>
              </a:r>
            </a:p>
          </p:txBody>
        </p:sp>
        <p:sp>
          <p:nvSpPr>
            <p:cNvPr id="11328" name="Szövegdoboz 67"/>
            <p:cNvSpPr txBox="1">
              <a:spLocks noChangeArrowheads="1"/>
            </p:cNvSpPr>
            <p:nvPr/>
          </p:nvSpPr>
          <p:spPr bwMode="auto">
            <a:xfrm>
              <a:off x="2928934" y="2143108"/>
              <a:ext cx="95731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000"/>
                <a:t>génspecifikus</a:t>
              </a:r>
            </a:p>
            <a:p>
              <a:r>
                <a:rPr lang="hu-HU" sz="1000"/>
                <a:t>primer</a:t>
              </a:r>
            </a:p>
          </p:txBody>
        </p:sp>
        <p:cxnSp>
          <p:nvCxnSpPr>
            <p:cNvPr id="12" name="Egyenes összekötő 11"/>
            <p:cNvCxnSpPr/>
            <p:nvPr/>
          </p:nvCxnSpPr>
          <p:spPr>
            <a:xfrm rot="10800000">
              <a:off x="2083809" y="3478400"/>
              <a:ext cx="1416029" cy="1588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Egyenes összekötő 12"/>
            <p:cNvCxnSpPr/>
            <p:nvPr/>
          </p:nvCxnSpPr>
          <p:spPr>
            <a:xfrm>
              <a:off x="2142546" y="3572074"/>
              <a:ext cx="2571712" cy="158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31" name="Szövegdoboz 70"/>
            <p:cNvSpPr txBox="1">
              <a:spLocks noChangeArrowheads="1"/>
            </p:cNvSpPr>
            <p:nvPr/>
          </p:nvSpPr>
          <p:spPr bwMode="auto">
            <a:xfrm>
              <a:off x="4643946" y="3476429"/>
              <a:ext cx="66717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u-HU" sz="800"/>
                <a:t>AAAAAAA</a:t>
              </a:r>
            </a:p>
          </p:txBody>
        </p:sp>
        <p:sp>
          <p:nvSpPr>
            <p:cNvPr id="11332" name="Szövegdoboz 71"/>
            <p:cNvSpPr txBox="1">
              <a:spLocks noChangeArrowheads="1"/>
            </p:cNvSpPr>
            <p:nvPr/>
          </p:nvSpPr>
          <p:spPr bwMode="auto">
            <a:xfrm>
              <a:off x="1919600" y="3494704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u-HU" sz="800"/>
                <a:t>5’</a:t>
              </a:r>
            </a:p>
          </p:txBody>
        </p:sp>
        <p:cxnSp>
          <p:nvCxnSpPr>
            <p:cNvPr id="16" name="Egyenes összekötő 15"/>
            <p:cNvCxnSpPr/>
            <p:nvPr/>
          </p:nvCxnSpPr>
          <p:spPr>
            <a:xfrm rot="10800000">
              <a:off x="2071109" y="4429425"/>
              <a:ext cx="1416029" cy="1587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34" name="Szövegdoboz 79"/>
            <p:cNvSpPr txBox="1">
              <a:spLocks noChangeArrowheads="1"/>
            </p:cNvSpPr>
            <p:nvPr/>
          </p:nvSpPr>
          <p:spPr bwMode="auto">
            <a:xfrm>
              <a:off x="1437697" y="4319136"/>
              <a:ext cx="66717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u-HU" sz="800"/>
                <a:t>AAAAAAA</a:t>
              </a:r>
            </a:p>
          </p:txBody>
        </p:sp>
        <p:sp>
          <p:nvSpPr>
            <p:cNvPr id="11335" name="Szövegdoboz 80"/>
            <p:cNvSpPr txBox="1">
              <a:spLocks noChangeArrowheads="1"/>
            </p:cNvSpPr>
            <p:nvPr/>
          </p:nvSpPr>
          <p:spPr bwMode="auto">
            <a:xfrm>
              <a:off x="3890796" y="4325468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u-HU" sz="800"/>
                <a:t>5’</a:t>
              </a:r>
            </a:p>
          </p:txBody>
        </p:sp>
        <p:cxnSp>
          <p:nvCxnSpPr>
            <p:cNvPr id="19" name="Egyenes összekötő nyíllal 18"/>
            <p:cNvCxnSpPr/>
            <p:nvPr/>
          </p:nvCxnSpPr>
          <p:spPr>
            <a:xfrm rot="10800000">
              <a:off x="1336108" y="4350041"/>
              <a:ext cx="357182" cy="158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37" name="Szövegdoboz 83"/>
            <p:cNvSpPr txBox="1">
              <a:spLocks noChangeArrowheads="1"/>
            </p:cNvSpPr>
            <p:nvPr/>
          </p:nvSpPr>
          <p:spPr bwMode="auto">
            <a:xfrm>
              <a:off x="2996952" y="2771800"/>
              <a:ext cx="141096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000"/>
                <a:t>+ dNTP</a:t>
              </a:r>
            </a:p>
            <a:p>
              <a:r>
                <a:rPr lang="hu-HU" sz="1000"/>
                <a:t>+ reverz transzkriptáz</a:t>
              </a:r>
            </a:p>
          </p:txBody>
        </p:sp>
        <p:cxnSp>
          <p:nvCxnSpPr>
            <p:cNvPr id="21" name="Egyenes összekötő nyíllal 20"/>
            <p:cNvCxnSpPr/>
            <p:nvPr/>
          </p:nvCxnSpPr>
          <p:spPr>
            <a:xfrm rot="5400000">
              <a:off x="2787034" y="3927716"/>
              <a:ext cx="427087" cy="158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39" name="Szövegdoboz 85"/>
            <p:cNvSpPr txBox="1">
              <a:spLocks noChangeArrowheads="1"/>
            </p:cNvSpPr>
            <p:nvPr/>
          </p:nvSpPr>
          <p:spPr bwMode="auto">
            <a:xfrm>
              <a:off x="3000372" y="3643306"/>
              <a:ext cx="1510350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000"/>
                <a:t>RNS-szál leszedése,</a:t>
              </a:r>
            </a:p>
            <a:p>
              <a:r>
                <a:rPr lang="hu-HU" sz="1000"/>
                <a:t>+ dATP</a:t>
              </a:r>
            </a:p>
            <a:p>
              <a:r>
                <a:rPr lang="hu-HU" sz="1000"/>
                <a:t>+ terminális transzferáz</a:t>
              </a:r>
            </a:p>
          </p:txBody>
        </p:sp>
        <p:cxnSp>
          <p:nvCxnSpPr>
            <p:cNvPr id="23" name="Egyenes összekötő nyíllal 22"/>
            <p:cNvCxnSpPr/>
            <p:nvPr/>
          </p:nvCxnSpPr>
          <p:spPr>
            <a:xfrm rot="5400000">
              <a:off x="2787034" y="4856513"/>
              <a:ext cx="427088" cy="158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41" name="Szövegdoboz 88"/>
            <p:cNvSpPr txBox="1">
              <a:spLocks noChangeArrowheads="1"/>
            </p:cNvSpPr>
            <p:nvPr/>
          </p:nvSpPr>
          <p:spPr bwMode="auto">
            <a:xfrm>
              <a:off x="3000372" y="4500562"/>
              <a:ext cx="1252266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000"/>
                <a:t>+ oligo dT primer</a:t>
              </a:r>
            </a:p>
            <a:p>
              <a:r>
                <a:rPr lang="hu-HU" sz="1000"/>
                <a:t>+ dNTP</a:t>
              </a:r>
            </a:p>
            <a:p>
              <a:r>
                <a:rPr lang="hu-HU" sz="1000"/>
                <a:t>+ Klenow fragment</a:t>
              </a:r>
            </a:p>
          </p:txBody>
        </p:sp>
        <p:cxnSp>
          <p:nvCxnSpPr>
            <p:cNvPr id="25" name="Egyenes összekötő 24"/>
            <p:cNvCxnSpPr/>
            <p:nvPr/>
          </p:nvCxnSpPr>
          <p:spPr>
            <a:xfrm rot="10800000">
              <a:off x="2071109" y="5501114"/>
              <a:ext cx="1416029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43" name="Szövegdoboz 90"/>
            <p:cNvSpPr txBox="1">
              <a:spLocks noChangeArrowheads="1"/>
            </p:cNvSpPr>
            <p:nvPr/>
          </p:nvSpPr>
          <p:spPr bwMode="auto">
            <a:xfrm>
              <a:off x="1437697" y="5390706"/>
              <a:ext cx="66717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u-HU" sz="800"/>
                <a:t>AAAAAAA</a:t>
              </a:r>
            </a:p>
          </p:txBody>
        </p:sp>
        <p:sp>
          <p:nvSpPr>
            <p:cNvPr id="11344" name="Szövegdoboz 92"/>
            <p:cNvSpPr txBox="1">
              <a:spLocks noChangeArrowheads="1"/>
            </p:cNvSpPr>
            <p:nvPr/>
          </p:nvSpPr>
          <p:spPr bwMode="auto">
            <a:xfrm>
              <a:off x="1456326" y="5252484"/>
              <a:ext cx="6222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800"/>
                <a:t>TTTTTTT</a:t>
              </a:r>
            </a:p>
          </p:txBody>
        </p:sp>
        <p:cxnSp>
          <p:nvCxnSpPr>
            <p:cNvPr id="28" name="Egyenes összekötő 27"/>
            <p:cNvCxnSpPr/>
            <p:nvPr/>
          </p:nvCxnSpPr>
          <p:spPr>
            <a:xfrm rot="10800000" flipH="1">
              <a:off x="2071109" y="5367748"/>
              <a:ext cx="1416029" cy="1588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gyenes összekötő nyíllal 28"/>
            <p:cNvCxnSpPr/>
            <p:nvPr/>
          </p:nvCxnSpPr>
          <p:spPr>
            <a:xfrm rot="5400000">
              <a:off x="2787034" y="5856756"/>
              <a:ext cx="427088" cy="158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gyenes összekötő 29"/>
            <p:cNvCxnSpPr/>
            <p:nvPr/>
          </p:nvCxnSpPr>
          <p:spPr>
            <a:xfrm rot="10800000">
              <a:off x="2061585" y="6372755"/>
              <a:ext cx="1414442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48" name="Szövegdoboz 96"/>
            <p:cNvSpPr txBox="1">
              <a:spLocks noChangeArrowheads="1"/>
            </p:cNvSpPr>
            <p:nvPr/>
          </p:nvSpPr>
          <p:spPr bwMode="auto">
            <a:xfrm>
              <a:off x="1426867" y="6262212"/>
              <a:ext cx="66717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u-HU" sz="800"/>
                <a:t>AAAAAAA</a:t>
              </a:r>
            </a:p>
          </p:txBody>
        </p:sp>
        <p:sp>
          <p:nvSpPr>
            <p:cNvPr id="11349" name="Szövegdoboz 97"/>
            <p:cNvSpPr txBox="1">
              <a:spLocks noChangeArrowheads="1"/>
            </p:cNvSpPr>
            <p:nvPr/>
          </p:nvSpPr>
          <p:spPr bwMode="auto">
            <a:xfrm>
              <a:off x="1445496" y="6123990"/>
              <a:ext cx="6222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800"/>
                <a:t>TTTTTTT</a:t>
              </a:r>
            </a:p>
          </p:txBody>
        </p:sp>
        <p:cxnSp>
          <p:nvCxnSpPr>
            <p:cNvPr id="33" name="Egyenes összekötő 32"/>
            <p:cNvCxnSpPr/>
            <p:nvPr/>
          </p:nvCxnSpPr>
          <p:spPr>
            <a:xfrm rot="10800000" flipH="1">
              <a:off x="2061585" y="6239389"/>
              <a:ext cx="1414442" cy="1587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51" name="Szövegdoboz 99"/>
            <p:cNvSpPr txBox="1">
              <a:spLocks noChangeArrowheads="1"/>
            </p:cNvSpPr>
            <p:nvPr/>
          </p:nvSpPr>
          <p:spPr bwMode="auto">
            <a:xfrm>
              <a:off x="3691196" y="7060356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800"/>
                <a:t>3’</a:t>
              </a:r>
            </a:p>
          </p:txBody>
        </p:sp>
        <p:sp>
          <p:nvSpPr>
            <p:cNvPr id="11352" name="Szövegdoboz 100"/>
            <p:cNvSpPr txBox="1">
              <a:spLocks noChangeArrowheads="1"/>
            </p:cNvSpPr>
            <p:nvPr/>
          </p:nvSpPr>
          <p:spPr bwMode="auto">
            <a:xfrm>
              <a:off x="804303" y="6262999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800"/>
                <a:t>3’</a:t>
              </a:r>
            </a:p>
          </p:txBody>
        </p:sp>
        <p:sp>
          <p:nvSpPr>
            <p:cNvPr id="11353" name="Szövegdoboz 101"/>
            <p:cNvSpPr txBox="1">
              <a:spLocks noChangeArrowheads="1"/>
            </p:cNvSpPr>
            <p:nvPr/>
          </p:nvSpPr>
          <p:spPr bwMode="auto">
            <a:xfrm>
              <a:off x="5168569" y="2579298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800"/>
                <a:t>3’</a:t>
              </a:r>
            </a:p>
          </p:txBody>
        </p:sp>
        <p:sp>
          <p:nvSpPr>
            <p:cNvPr id="11354" name="Szövegdoboz 102"/>
            <p:cNvSpPr txBox="1">
              <a:spLocks noChangeArrowheads="1"/>
            </p:cNvSpPr>
            <p:nvPr/>
          </p:nvSpPr>
          <p:spPr bwMode="auto">
            <a:xfrm>
              <a:off x="3870606" y="3174840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u-HU" sz="800"/>
                <a:t>5’</a:t>
              </a:r>
            </a:p>
          </p:txBody>
        </p:sp>
        <p:sp>
          <p:nvSpPr>
            <p:cNvPr id="11355" name="Szövegdoboz 103"/>
            <p:cNvSpPr txBox="1">
              <a:spLocks noChangeArrowheads="1"/>
            </p:cNvSpPr>
            <p:nvPr/>
          </p:nvSpPr>
          <p:spPr bwMode="auto">
            <a:xfrm>
              <a:off x="977065" y="7054751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u-HU" sz="800"/>
                <a:t>5’</a:t>
              </a:r>
            </a:p>
          </p:txBody>
        </p:sp>
        <p:sp>
          <p:nvSpPr>
            <p:cNvPr id="11356" name="Szövegdoboz 104"/>
            <p:cNvSpPr txBox="1">
              <a:spLocks noChangeArrowheads="1"/>
            </p:cNvSpPr>
            <p:nvPr/>
          </p:nvSpPr>
          <p:spPr bwMode="auto">
            <a:xfrm>
              <a:off x="3897490" y="5397003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u-HU" sz="800"/>
                <a:t>5’</a:t>
              </a:r>
            </a:p>
          </p:txBody>
        </p:sp>
        <p:sp>
          <p:nvSpPr>
            <p:cNvPr id="11357" name="Szövegdoboz 105"/>
            <p:cNvSpPr txBox="1">
              <a:spLocks noChangeArrowheads="1"/>
            </p:cNvSpPr>
            <p:nvPr/>
          </p:nvSpPr>
          <p:spPr bwMode="auto">
            <a:xfrm>
              <a:off x="901626" y="4975928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u-HU" sz="800"/>
                <a:t>5’</a:t>
              </a:r>
            </a:p>
          </p:txBody>
        </p:sp>
        <p:sp>
          <p:nvSpPr>
            <p:cNvPr id="11358" name="Szövegdoboz 106"/>
            <p:cNvSpPr txBox="1">
              <a:spLocks noChangeArrowheads="1"/>
            </p:cNvSpPr>
            <p:nvPr/>
          </p:nvSpPr>
          <p:spPr bwMode="auto">
            <a:xfrm>
              <a:off x="804303" y="6128143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u-HU" sz="800"/>
                <a:t>5’</a:t>
              </a:r>
            </a:p>
          </p:txBody>
        </p:sp>
        <p:sp>
          <p:nvSpPr>
            <p:cNvPr id="42" name="Téglalap 41"/>
            <p:cNvSpPr/>
            <p:nvPr/>
          </p:nvSpPr>
          <p:spPr>
            <a:xfrm rot="20057697">
              <a:off x="3482377" y="2438465"/>
              <a:ext cx="430206" cy="10319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hu-HU"/>
            </a:p>
          </p:txBody>
        </p:sp>
        <p:sp>
          <p:nvSpPr>
            <p:cNvPr id="43" name="Téglalap 42"/>
            <p:cNvSpPr/>
            <p:nvPr/>
          </p:nvSpPr>
          <p:spPr>
            <a:xfrm rot="20057697">
              <a:off x="3483964" y="3343447"/>
              <a:ext cx="430207" cy="10161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hu-HU"/>
            </a:p>
          </p:txBody>
        </p:sp>
        <p:sp>
          <p:nvSpPr>
            <p:cNvPr id="44" name="Téglalap 43"/>
            <p:cNvSpPr/>
            <p:nvPr/>
          </p:nvSpPr>
          <p:spPr>
            <a:xfrm>
              <a:off x="3490314" y="4378619"/>
              <a:ext cx="430207" cy="10161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hu-HU"/>
            </a:p>
          </p:txBody>
        </p:sp>
        <p:sp>
          <p:nvSpPr>
            <p:cNvPr id="45" name="Téglalap 44"/>
            <p:cNvSpPr/>
            <p:nvPr/>
          </p:nvSpPr>
          <p:spPr>
            <a:xfrm>
              <a:off x="3488727" y="5451896"/>
              <a:ext cx="430206" cy="10161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hu-HU"/>
            </a:p>
          </p:txBody>
        </p:sp>
        <p:sp>
          <p:nvSpPr>
            <p:cNvPr id="46" name="Téglalap 45"/>
            <p:cNvSpPr/>
            <p:nvPr/>
          </p:nvSpPr>
          <p:spPr>
            <a:xfrm>
              <a:off x="3477614" y="6317185"/>
              <a:ext cx="430207" cy="10161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hu-HU"/>
            </a:p>
          </p:txBody>
        </p:sp>
        <p:sp>
          <p:nvSpPr>
            <p:cNvPr id="47" name="Téglalap 46"/>
            <p:cNvSpPr/>
            <p:nvPr/>
          </p:nvSpPr>
          <p:spPr>
            <a:xfrm>
              <a:off x="3477614" y="6188583"/>
              <a:ext cx="430207" cy="10161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hu-HU"/>
            </a:p>
          </p:txBody>
        </p:sp>
        <p:sp>
          <p:nvSpPr>
            <p:cNvPr id="48" name="Téglalap 47"/>
            <p:cNvSpPr/>
            <p:nvPr/>
          </p:nvSpPr>
          <p:spPr>
            <a:xfrm rot="1602173">
              <a:off x="1075762" y="5185164"/>
              <a:ext cx="484180" cy="103199"/>
            </a:xfrm>
            <a:prstGeom prst="rect">
              <a:avLst/>
            </a:prstGeom>
            <a:solidFill>
              <a:srgbClr val="FEFEBA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hu-HU"/>
            </a:p>
          </p:txBody>
        </p:sp>
        <p:sp>
          <p:nvSpPr>
            <p:cNvPr id="49" name="Téglalap 48"/>
            <p:cNvSpPr/>
            <p:nvPr/>
          </p:nvSpPr>
          <p:spPr>
            <a:xfrm>
              <a:off x="1023375" y="6191758"/>
              <a:ext cx="482593" cy="101612"/>
            </a:xfrm>
            <a:prstGeom prst="rect">
              <a:avLst/>
            </a:prstGeom>
            <a:solidFill>
              <a:srgbClr val="FEFEBA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hu-HU"/>
            </a:p>
          </p:txBody>
        </p:sp>
        <p:sp>
          <p:nvSpPr>
            <p:cNvPr id="50" name="Téglalap 49"/>
            <p:cNvSpPr/>
            <p:nvPr/>
          </p:nvSpPr>
          <p:spPr>
            <a:xfrm>
              <a:off x="1021788" y="6317185"/>
              <a:ext cx="482593" cy="103200"/>
            </a:xfrm>
            <a:prstGeom prst="rect">
              <a:avLst/>
            </a:prstGeom>
            <a:solidFill>
              <a:srgbClr val="FEFEBA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hu-HU"/>
            </a:p>
          </p:txBody>
        </p:sp>
        <p:cxnSp>
          <p:nvCxnSpPr>
            <p:cNvPr id="51" name="Egyenes összekötő 50"/>
            <p:cNvCxnSpPr/>
            <p:nvPr/>
          </p:nvCxnSpPr>
          <p:spPr>
            <a:xfrm rot="10800000">
              <a:off x="2061585" y="7307902"/>
              <a:ext cx="1414442" cy="1588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69" name="Szövegdoboz 50"/>
            <p:cNvSpPr txBox="1">
              <a:spLocks noChangeArrowheads="1"/>
            </p:cNvSpPr>
            <p:nvPr/>
          </p:nvSpPr>
          <p:spPr bwMode="auto">
            <a:xfrm>
              <a:off x="1426867" y="7198316"/>
              <a:ext cx="66717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u-HU" sz="800"/>
                <a:t>AAAAAAA</a:t>
              </a:r>
            </a:p>
          </p:txBody>
        </p:sp>
        <p:sp>
          <p:nvSpPr>
            <p:cNvPr id="11370" name="Szövegdoboz 51"/>
            <p:cNvSpPr txBox="1">
              <a:spLocks noChangeArrowheads="1"/>
            </p:cNvSpPr>
            <p:nvPr/>
          </p:nvSpPr>
          <p:spPr bwMode="auto">
            <a:xfrm>
              <a:off x="1445496" y="7060094"/>
              <a:ext cx="6222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800"/>
                <a:t>TTTTTTT</a:t>
              </a:r>
            </a:p>
          </p:txBody>
        </p:sp>
        <p:cxnSp>
          <p:nvCxnSpPr>
            <p:cNvPr id="54" name="Egyenes összekötő 53"/>
            <p:cNvCxnSpPr/>
            <p:nvPr/>
          </p:nvCxnSpPr>
          <p:spPr>
            <a:xfrm rot="10800000" flipH="1">
              <a:off x="2061585" y="7176124"/>
              <a:ext cx="1414442" cy="1587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églalap 54"/>
            <p:cNvSpPr/>
            <p:nvPr/>
          </p:nvSpPr>
          <p:spPr>
            <a:xfrm>
              <a:off x="3477614" y="7252333"/>
              <a:ext cx="430207" cy="10319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hu-HU"/>
            </a:p>
          </p:txBody>
        </p:sp>
        <p:sp>
          <p:nvSpPr>
            <p:cNvPr id="56" name="Téglalap 55"/>
            <p:cNvSpPr/>
            <p:nvPr/>
          </p:nvSpPr>
          <p:spPr>
            <a:xfrm>
              <a:off x="3477614" y="7123730"/>
              <a:ext cx="239709" cy="10161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hu-HU"/>
            </a:p>
          </p:txBody>
        </p:sp>
        <p:sp>
          <p:nvSpPr>
            <p:cNvPr id="57" name="Téglalap 56"/>
            <p:cNvSpPr/>
            <p:nvPr/>
          </p:nvSpPr>
          <p:spPr>
            <a:xfrm>
              <a:off x="1196410" y="7126906"/>
              <a:ext cx="309557" cy="103200"/>
            </a:xfrm>
            <a:prstGeom prst="rect">
              <a:avLst/>
            </a:prstGeom>
            <a:solidFill>
              <a:srgbClr val="FEFEBA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hu-HU"/>
            </a:p>
          </p:txBody>
        </p:sp>
        <p:sp>
          <p:nvSpPr>
            <p:cNvPr id="58" name="Téglalap 57"/>
            <p:cNvSpPr/>
            <p:nvPr/>
          </p:nvSpPr>
          <p:spPr>
            <a:xfrm>
              <a:off x="1021788" y="7253921"/>
              <a:ext cx="482593" cy="101612"/>
            </a:xfrm>
            <a:prstGeom prst="rect">
              <a:avLst/>
            </a:prstGeom>
            <a:solidFill>
              <a:srgbClr val="FEFEBA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hu-HU"/>
            </a:p>
          </p:txBody>
        </p:sp>
        <p:cxnSp>
          <p:nvCxnSpPr>
            <p:cNvPr id="59" name="Egyenes összekötő nyíllal 58"/>
            <p:cNvCxnSpPr/>
            <p:nvPr/>
          </p:nvCxnSpPr>
          <p:spPr>
            <a:xfrm rot="5400000">
              <a:off x="2783064" y="6729191"/>
              <a:ext cx="428676" cy="158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77" name="Szövegdoboz 58"/>
            <p:cNvSpPr txBox="1">
              <a:spLocks noChangeArrowheads="1"/>
            </p:cNvSpPr>
            <p:nvPr/>
          </p:nvSpPr>
          <p:spPr bwMode="auto">
            <a:xfrm>
              <a:off x="3068960" y="6516216"/>
              <a:ext cx="1204176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000"/>
                <a:t>emésztés</a:t>
              </a:r>
            </a:p>
            <a:p>
              <a:r>
                <a:rPr lang="hu-HU" sz="1000"/>
                <a:t>restrikciós</a:t>
              </a:r>
            </a:p>
            <a:p>
              <a:r>
                <a:rPr lang="hu-HU" sz="1000"/>
                <a:t>endonukleázokkal</a:t>
              </a:r>
            </a:p>
          </p:txBody>
        </p:sp>
        <p:sp>
          <p:nvSpPr>
            <p:cNvPr id="11378" name="Szövegdoboz 59"/>
            <p:cNvSpPr txBox="1">
              <a:spLocks noChangeArrowheads="1"/>
            </p:cNvSpPr>
            <p:nvPr/>
          </p:nvSpPr>
          <p:spPr bwMode="auto">
            <a:xfrm>
              <a:off x="4107185" y="2419350"/>
              <a:ext cx="56938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000" b="1"/>
                <a:t>mRNS</a:t>
              </a:r>
            </a:p>
          </p:txBody>
        </p:sp>
        <p:sp>
          <p:nvSpPr>
            <p:cNvPr id="11379" name="Szövegdoboz 60"/>
            <p:cNvSpPr txBox="1">
              <a:spLocks noChangeArrowheads="1"/>
            </p:cNvSpPr>
            <p:nvPr/>
          </p:nvSpPr>
          <p:spPr bwMode="auto">
            <a:xfrm>
              <a:off x="3884226" y="6251338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u-HU" sz="800"/>
                <a:t>5’</a:t>
              </a:r>
            </a:p>
          </p:txBody>
        </p:sp>
        <p:sp>
          <p:nvSpPr>
            <p:cNvPr id="11380" name="Szövegdoboz 61"/>
            <p:cNvSpPr txBox="1">
              <a:spLocks noChangeArrowheads="1"/>
            </p:cNvSpPr>
            <p:nvPr/>
          </p:nvSpPr>
          <p:spPr bwMode="auto">
            <a:xfrm>
              <a:off x="3883647" y="6130589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800"/>
                <a:t>3’</a:t>
              </a:r>
            </a:p>
          </p:txBody>
        </p:sp>
        <p:sp>
          <p:nvSpPr>
            <p:cNvPr id="11381" name="Szövegdoboz 62"/>
            <p:cNvSpPr txBox="1">
              <a:spLocks noChangeArrowheads="1"/>
            </p:cNvSpPr>
            <p:nvPr/>
          </p:nvSpPr>
          <p:spPr bwMode="auto">
            <a:xfrm>
              <a:off x="3871153" y="7199701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u-HU" sz="800"/>
                <a:t>5’</a:t>
              </a:r>
            </a:p>
          </p:txBody>
        </p:sp>
        <p:sp>
          <p:nvSpPr>
            <p:cNvPr id="11382" name="Szövegdoboz 63"/>
            <p:cNvSpPr txBox="1">
              <a:spLocks noChangeArrowheads="1"/>
            </p:cNvSpPr>
            <p:nvPr/>
          </p:nvSpPr>
          <p:spPr bwMode="auto">
            <a:xfrm>
              <a:off x="806750" y="7203596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800"/>
                <a:t>3’</a:t>
              </a:r>
            </a:p>
          </p:txBody>
        </p:sp>
        <p:sp>
          <p:nvSpPr>
            <p:cNvPr id="11383" name="Szövegdoboz 64"/>
            <p:cNvSpPr txBox="1">
              <a:spLocks noChangeArrowheads="1"/>
            </p:cNvSpPr>
            <p:nvPr/>
          </p:nvSpPr>
          <p:spPr bwMode="auto">
            <a:xfrm>
              <a:off x="1309004" y="5390163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800"/>
                <a:t>3’</a:t>
              </a:r>
            </a:p>
          </p:txBody>
        </p:sp>
        <p:sp>
          <p:nvSpPr>
            <p:cNvPr id="11384" name="Szövegdoboz 65"/>
            <p:cNvSpPr txBox="1">
              <a:spLocks noChangeArrowheads="1"/>
            </p:cNvSpPr>
            <p:nvPr/>
          </p:nvSpPr>
          <p:spPr bwMode="auto">
            <a:xfrm>
              <a:off x="3851404" y="2229750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u-HU" sz="800"/>
                <a:t>5’</a:t>
              </a:r>
            </a:p>
          </p:txBody>
        </p:sp>
        <p:sp>
          <p:nvSpPr>
            <p:cNvPr id="11385" name="Szövegdoboz 66"/>
            <p:cNvSpPr txBox="1">
              <a:spLocks noChangeArrowheads="1"/>
            </p:cNvSpPr>
            <p:nvPr/>
          </p:nvSpPr>
          <p:spPr bwMode="auto">
            <a:xfrm>
              <a:off x="2808194" y="2459654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800"/>
                <a:t>3’</a:t>
              </a:r>
            </a:p>
          </p:txBody>
        </p:sp>
      </p:grpSp>
      <p:grpSp>
        <p:nvGrpSpPr>
          <p:cNvPr id="11267" name="Csoportba foglalás 68"/>
          <p:cNvGrpSpPr>
            <a:grpSpLocks/>
          </p:cNvGrpSpPr>
          <p:nvPr/>
        </p:nvGrpSpPr>
        <p:grpSpPr bwMode="auto">
          <a:xfrm>
            <a:off x="4929188" y="2643188"/>
            <a:ext cx="3970337" cy="3586162"/>
            <a:chOff x="1533959" y="1357290"/>
            <a:chExt cx="3970983" cy="3586894"/>
          </a:xfrm>
        </p:grpSpPr>
        <p:sp>
          <p:nvSpPr>
            <p:cNvPr id="11268" name="Szövegdoboz 3"/>
            <p:cNvSpPr txBox="1">
              <a:spLocks noChangeArrowheads="1"/>
            </p:cNvSpPr>
            <p:nvPr/>
          </p:nvSpPr>
          <p:spPr bwMode="auto">
            <a:xfrm>
              <a:off x="1538042" y="2224424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800"/>
                <a:t>3’</a:t>
              </a:r>
            </a:p>
          </p:txBody>
        </p:sp>
        <p:cxnSp>
          <p:nvCxnSpPr>
            <p:cNvPr id="71" name="Egyenes összekötő 70"/>
            <p:cNvCxnSpPr/>
            <p:nvPr/>
          </p:nvCxnSpPr>
          <p:spPr>
            <a:xfrm>
              <a:off x="1738779" y="2316336"/>
              <a:ext cx="2572168" cy="158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70" name="Szövegdoboz 8"/>
            <p:cNvSpPr txBox="1">
              <a:spLocks noChangeArrowheads="1"/>
            </p:cNvSpPr>
            <p:nvPr/>
          </p:nvSpPr>
          <p:spPr bwMode="auto">
            <a:xfrm>
              <a:off x="4250113" y="2222890"/>
              <a:ext cx="6222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800"/>
                <a:t>TTTTTTT</a:t>
              </a:r>
            </a:p>
          </p:txBody>
        </p:sp>
        <p:sp>
          <p:nvSpPr>
            <p:cNvPr id="11271" name="Szövegdoboz 10"/>
            <p:cNvSpPr txBox="1">
              <a:spLocks noChangeArrowheads="1"/>
            </p:cNvSpPr>
            <p:nvPr/>
          </p:nvSpPr>
          <p:spPr bwMode="auto">
            <a:xfrm>
              <a:off x="3143248" y="2500298"/>
              <a:ext cx="125226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000"/>
                <a:t>+ dNTP</a:t>
              </a:r>
            </a:p>
            <a:p>
              <a:r>
                <a:rPr lang="hu-HU" sz="1000"/>
                <a:t>+ Klenow fragment</a:t>
              </a:r>
            </a:p>
          </p:txBody>
        </p:sp>
        <p:cxnSp>
          <p:nvCxnSpPr>
            <p:cNvPr id="74" name="Egyenes összekötő nyíllal 73"/>
            <p:cNvCxnSpPr/>
            <p:nvPr/>
          </p:nvCxnSpPr>
          <p:spPr>
            <a:xfrm rot="5400000">
              <a:off x="2935146" y="2714086"/>
              <a:ext cx="42712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Egyenes összekötő 74"/>
            <p:cNvCxnSpPr/>
            <p:nvPr/>
          </p:nvCxnSpPr>
          <p:spPr>
            <a:xfrm>
              <a:off x="1722902" y="3227747"/>
              <a:ext cx="2572168" cy="158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74" name="Szövegdoboz 13"/>
            <p:cNvSpPr txBox="1">
              <a:spLocks noChangeArrowheads="1"/>
            </p:cNvSpPr>
            <p:nvPr/>
          </p:nvSpPr>
          <p:spPr bwMode="auto">
            <a:xfrm>
              <a:off x="4239425" y="3117515"/>
              <a:ext cx="6222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800"/>
                <a:t>TTTTTTT</a:t>
              </a:r>
            </a:p>
          </p:txBody>
        </p:sp>
        <p:cxnSp>
          <p:nvCxnSpPr>
            <p:cNvPr id="77" name="Egyenes összekötő 76"/>
            <p:cNvCxnSpPr/>
            <p:nvPr/>
          </p:nvCxnSpPr>
          <p:spPr>
            <a:xfrm flipV="1">
              <a:off x="3005810" y="3115011"/>
              <a:ext cx="1297199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Egyenes összekötő nyíllal 77"/>
            <p:cNvCxnSpPr/>
            <p:nvPr/>
          </p:nvCxnSpPr>
          <p:spPr>
            <a:xfrm rot="5400000">
              <a:off x="2944673" y="3557220"/>
              <a:ext cx="42712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77" name="Szövegdoboz 19"/>
            <p:cNvSpPr txBox="1">
              <a:spLocks noChangeArrowheads="1"/>
            </p:cNvSpPr>
            <p:nvPr/>
          </p:nvSpPr>
          <p:spPr bwMode="auto">
            <a:xfrm>
              <a:off x="1714488" y="1357290"/>
              <a:ext cx="96090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600"/>
                <a:t>3’ RACE</a:t>
              </a:r>
            </a:p>
          </p:txBody>
        </p:sp>
        <p:sp>
          <p:nvSpPr>
            <p:cNvPr id="11278" name="Szövegdoboz 32"/>
            <p:cNvSpPr txBox="1">
              <a:spLocks noChangeArrowheads="1"/>
            </p:cNvSpPr>
            <p:nvPr/>
          </p:nvSpPr>
          <p:spPr bwMode="auto">
            <a:xfrm>
              <a:off x="2345124" y="1878451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800"/>
                <a:t>5’</a:t>
              </a:r>
            </a:p>
          </p:txBody>
        </p:sp>
        <p:sp>
          <p:nvSpPr>
            <p:cNvPr id="11279" name="Szövegdoboz 33"/>
            <p:cNvSpPr txBox="1">
              <a:spLocks noChangeArrowheads="1"/>
            </p:cNvSpPr>
            <p:nvPr/>
          </p:nvSpPr>
          <p:spPr bwMode="auto">
            <a:xfrm>
              <a:off x="5203838" y="2220251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800"/>
                <a:t>5’</a:t>
              </a:r>
            </a:p>
          </p:txBody>
        </p:sp>
        <p:sp>
          <p:nvSpPr>
            <p:cNvPr id="11280" name="Szövegdoboz 38"/>
            <p:cNvSpPr txBox="1">
              <a:spLocks noChangeArrowheads="1"/>
            </p:cNvSpPr>
            <p:nvPr/>
          </p:nvSpPr>
          <p:spPr bwMode="auto">
            <a:xfrm>
              <a:off x="1533959" y="3132814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800"/>
                <a:t>3’</a:t>
              </a:r>
            </a:p>
          </p:txBody>
        </p:sp>
        <p:sp>
          <p:nvSpPr>
            <p:cNvPr id="11281" name="Szövegdoboz 42"/>
            <p:cNvSpPr txBox="1">
              <a:spLocks noChangeArrowheads="1"/>
            </p:cNvSpPr>
            <p:nvPr/>
          </p:nvSpPr>
          <p:spPr bwMode="auto">
            <a:xfrm>
              <a:off x="3189958" y="3307743"/>
              <a:ext cx="1263487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000"/>
                <a:t>PCR génspecifikus</a:t>
              </a:r>
            </a:p>
            <a:p>
              <a:r>
                <a:rPr lang="hu-HU" sz="1000"/>
                <a:t>és oligo dT</a:t>
              </a:r>
            </a:p>
            <a:p>
              <a:r>
                <a:rPr lang="hu-HU" sz="1000"/>
                <a:t>primerekkel</a:t>
              </a:r>
            </a:p>
          </p:txBody>
        </p:sp>
        <p:sp>
          <p:nvSpPr>
            <p:cNvPr id="11282" name="Szövegdoboz 64"/>
            <p:cNvSpPr txBox="1">
              <a:spLocks noChangeArrowheads="1"/>
            </p:cNvSpPr>
            <p:nvPr/>
          </p:nvSpPr>
          <p:spPr bwMode="auto">
            <a:xfrm>
              <a:off x="2336849" y="2755613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800"/>
                <a:t>5’</a:t>
              </a:r>
            </a:p>
          </p:txBody>
        </p:sp>
        <p:cxnSp>
          <p:nvCxnSpPr>
            <p:cNvPr id="85" name="Egyenes összekötő 84"/>
            <p:cNvCxnSpPr/>
            <p:nvPr/>
          </p:nvCxnSpPr>
          <p:spPr>
            <a:xfrm rot="10800000" flipH="1">
              <a:off x="3001048" y="2214715"/>
              <a:ext cx="500143" cy="1587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84" name="Szövegdoboz 74"/>
            <p:cNvSpPr txBox="1">
              <a:spLocks noChangeArrowheads="1"/>
            </p:cNvSpPr>
            <p:nvPr/>
          </p:nvSpPr>
          <p:spPr bwMode="auto">
            <a:xfrm>
              <a:off x="4223924" y="2995591"/>
              <a:ext cx="66717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800"/>
                <a:t>AAAAAAA</a:t>
              </a:r>
            </a:p>
          </p:txBody>
        </p:sp>
        <p:cxnSp>
          <p:nvCxnSpPr>
            <p:cNvPr id="87" name="Egyenes összekötő 86"/>
            <p:cNvCxnSpPr/>
            <p:nvPr/>
          </p:nvCxnSpPr>
          <p:spPr>
            <a:xfrm flipV="1">
              <a:off x="3007399" y="3996254"/>
              <a:ext cx="1297198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Egyenes összekötő 87"/>
            <p:cNvCxnSpPr/>
            <p:nvPr/>
          </p:nvCxnSpPr>
          <p:spPr>
            <a:xfrm flipV="1">
              <a:off x="3012161" y="3900984"/>
              <a:ext cx="1297199" cy="1587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87" name="Szövegdoboz 78"/>
            <p:cNvSpPr txBox="1">
              <a:spLocks noChangeArrowheads="1"/>
            </p:cNvSpPr>
            <p:nvPr/>
          </p:nvSpPr>
          <p:spPr bwMode="auto">
            <a:xfrm>
              <a:off x="4267620" y="3910670"/>
              <a:ext cx="6222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800"/>
                <a:t>TTTTTTT</a:t>
              </a:r>
            </a:p>
          </p:txBody>
        </p:sp>
        <p:sp>
          <p:nvSpPr>
            <p:cNvPr id="11288" name="Szövegdoboz 81"/>
            <p:cNvSpPr txBox="1">
              <a:spLocks noChangeArrowheads="1"/>
            </p:cNvSpPr>
            <p:nvPr/>
          </p:nvSpPr>
          <p:spPr bwMode="auto">
            <a:xfrm>
              <a:off x="4238788" y="3792772"/>
              <a:ext cx="66717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800"/>
                <a:t>AAAAAAA</a:t>
              </a:r>
            </a:p>
          </p:txBody>
        </p:sp>
        <p:sp>
          <p:nvSpPr>
            <p:cNvPr id="11289" name="Szövegdoboz 82"/>
            <p:cNvSpPr txBox="1">
              <a:spLocks noChangeArrowheads="1"/>
            </p:cNvSpPr>
            <p:nvPr/>
          </p:nvSpPr>
          <p:spPr bwMode="auto">
            <a:xfrm>
              <a:off x="2932072" y="1811769"/>
              <a:ext cx="95731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000"/>
                <a:t>génspecifikus</a:t>
              </a:r>
            </a:p>
            <a:p>
              <a:r>
                <a:rPr lang="hu-HU" sz="1000"/>
                <a:t>primer</a:t>
              </a:r>
            </a:p>
          </p:txBody>
        </p:sp>
        <p:sp>
          <p:nvSpPr>
            <p:cNvPr id="92" name="Téglalap 91"/>
            <p:cNvSpPr/>
            <p:nvPr/>
          </p:nvSpPr>
          <p:spPr>
            <a:xfrm>
              <a:off x="4833321" y="3969260"/>
              <a:ext cx="430282" cy="10162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hu-HU"/>
            </a:p>
          </p:txBody>
        </p:sp>
        <p:sp>
          <p:nvSpPr>
            <p:cNvPr id="93" name="Téglalap 92"/>
            <p:cNvSpPr/>
            <p:nvPr/>
          </p:nvSpPr>
          <p:spPr>
            <a:xfrm>
              <a:off x="4833321" y="3839058"/>
              <a:ext cx="430282" cy="10320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hu-HU"/>
            </a:p>
          </p:txBody>
        </p:sp>
        <p:sp>
          <p:nvSpPr>
            <p:cNvPr id="11292" name="Szövegdoboz 31"/>
            <p:cNvSpPr txBox="1">
              <a:spLocks noChangeArrowheads="1"/>
            </p:cNvSpPr>
            <p:nvPr/>
          </p:nvSpPr>
          <p:spPr bwMode="auto">
            <a:xfrm>
              <a:off x="5240126" y="3902944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u-HU" sz="800"/>
                <a:t>5’</a:t>
              </a:r>
            </a:p>
          </p:txBody>
        </p:sp>
        <p:sp>
          <p:nvSpPr>
            <p:cNvPr id="11293" name="Szövegdoboz 34"/>
            <p:cNvSpPr txBox="1">
              <a:spLocks noChangeArrowheads="1"/>
            </p:cNvSpPr>
            <p:nvPr/>
          </p:nvSpPr>
          <p:spPr bwMode="auto">
            <a:xfrm>
              <a:off x="5239547" y="3782195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800"/>
                <a:t>3’</a:t>
              </a:r>
            </a:p>
          </p:txBody>
        </p:sp>
        <p:sp>
          <p:nvSpPr>
            <p:cNvPr id="11294" name="Szövegdoboz 35"/>
            <p:cNvSpPr txBox="1">
              <a:spLocks noChangeArrowheads="1"/>
            </p:cNvSpPr>
            <p:nvPr/>
          </p:nvSpPr>
          <p:spPr bwMode="auto">
            <a:xfrm>
              <a:off x="2304403" y="3914464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800"/>
                <a:t>3’</a:t>
              </a:r>
            </a:p>
          </p:txBody>
        </p:sp>
        <p:sp>
          <p:nvSpPr>
            <p:cNvPr id="11295" name="Szövegdoboz 36"/>
            <p:cNvSpPr txBox="1">
              <a:spLocks noChangeArrowheads="1"/>
            </p:cNvSpPr>
            <p:nvPr/>
          </p:nvSpPr>
          <p:spPr bwMode="auto">
            <a:xfrm>
              <a:off x="2306490" y="3792746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u-HU" sz="800"/>
                <a:t>5’</a:t>
              </a:r>
            </a:p>
          </p:txBody>
        </p:sp>
        <p:sp>
          <p:nvSpPr>
            <p:cNvPr id="98" name="Téglalap 97"/>
            <p:cNvSpPr/>
            <p:nvPr/>
          </p:nvSpPr>
          <p:spPr>
            <a:xfrm>
              <a:off x="2529483" y="3845410"/>
              <a:ext cx="482679" cy="103209"/>
            </a:xfrm>
            <a:prstGeom prst="rect">
              <a:avLst/>
            </a:prstGeom>
            <a:solidFill>
              <a:srgbClr val="FEFEBA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hu-HU"/>
            </a:p>
          </p:txBody>
        </p:sp>
        <p:sp>
          <p:nvSpPr>
            <p:cNvPr id="99" name="Téglalap 98"/>
            <p:cNvSpPr/>
            <p:nvPr/>
          </p:nvSpPr>
          <p:spPr>
            <a:xfrm>
              <a:off x="2527896" y="3972436"/>
              <a:ext cx="482679" cy="101621"/>
            </a:xfrm>
            <a:prstGeom prst="rect">
              <a:avLst/>
            </a:prstGeom>
            <a:solidFill>
              <a:srgbClr val="FEFEBA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hu-HU"/>
            </a:p>
          </p:txBody>
        </p:sp>
        <p:cxnSp>
          <p:nvCxnSpPr>
            <p:cNvPr id="100" name="Egyenes összekötő 99"/>
            <p:cNvCxnSpPr/>
            <p:nvPr/>
          </p:nvCxnSpPr>
          <p:spPr>
            <a:xfrm flipV="1">
              <a:off x="2991521" y="4810807"/>
              <a:ext cx="129878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Egyenes összekötő 100"/>
            <p:cNvCxnSpPr/>
            <p:nvPr/>
          </p:nvCxnSpPr>
          <p:spPr>
            <a:xfrm flipV="1">
              <a:off x="2996284" y="4715537"/>
              <a:ext cx="129878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00" name="Szövegdoboz 43"/>
            <p:cNvSpPr txBox="1">
              <a:spLocks noChangeArrowheads="1"/>
            </p:cNvSpPr>
            <p:nvPr/>
          </p:nvSpPr>
          <p:spPr bwMode="auto">
            <a:xfrm>
              <a:off x="4252528" y="4724946"/>
              <a:ext cx="6222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800"/>
                <a:t>TTTTTTT</a:t>
              </a:r>
            </a:p>
          </p:txBody>
        </p:sp>
        <p:sp>
          <p:nvSpPr>
            <p:cNvPr id="11301" name="Szövegdoboz 44"/>
            <p:cNvSpPr txBox="1">
              <a:spLocks noChangeArrowheads="1"/>
            </p:cNvSpPr>
            <p:nvPr/>
          </p:nvSpPr>
          <p:spPr bwMode="auto">
            <a:xfrm>
              <a:off x="4223696" y="4607048"/>
              <a:ext cx="66717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800"/>
                <a:t>AAAAAAA</a:t>
              </a:r>
            </a:p>
          </p:txBody>
        </p:sp>
        <p:sp>
          <p:nvSpPr>
            <p:cNvPr id="104" name="Téglalap 103"/>
            <p:cNvSpPr/>
            <p:nvPr/>
          </p:nvSpPr>
          <p:spPr>
            <a:xfrm>
              <a:off x="4817443" y="4782226"/>
              <a:ext cx="430282" cy="10320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hu-HU"/>
            </a:p>
          </p:txBody>
        </p:sp>
        <p:sp>
          <p:nvSpPr>
            <p:cNvPr id="105" name="Téglalap 104"/>
            <p:cNvSpPr/>
            <p:nvPr/>
          </p:nvSpPr>
          <p:spPr>
            <a:xfrm>
              <a:off x="4817443" y="4653613"/>
              <a:ext cx="268331" cy="10162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hu-HU"/>
            </a:p>
          </p:txBody>
        </p:sp>
        <p:sp>
          <p:nvSpPr>
            <p:cNvPr id="11304" name="Szövegdoboz 47"/>
            <p:cNvSpPr txBox="1">
              <a:spLocks noChangeArrowheads="1"/>
            </p:cNvSpPr>
            <p:nvPr/>
          </p:nvSpPr>
          <p:spPr bwMode="auto">
            <a:xfrm>
              <a:off x="5225034" y="4717220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u-HU" sz="800"/>
                <a:t>5’</a:t>
              </a:r>
            </a:p>
          </p:txBody>
        </p:sp>
        <p:sp>
          <p:nvSpPr>
            <p:cNvPr id="11305" name="Szövegdoboz 48"/>
            <p:cNvSpPr txBox="1">
              <a:spLocks noChangeArrowheads="1"/>
            </p:cNvSpPr>
            <p:nvPr/>
          </p:nvSpPr>
          <p:spPr bwMode="auto">
            <a:xfrm>
              <a:off x="5048543" y="4603049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800"/>
                <a:t>3’</a:t>
              </a:r>
            </a:p>
          </p:txBody>
        </p:sp>
        <p:sp>
          <p:nvSpPr>
            <p:cNvPr id="11306" name="Szövegdoboz 49"/>
            <p:cNvSpPr txBox="1">
              <a:spLocks noChangeArrowheads="1"/>
            </p:cNvSpPr>
            <p:nvPr/>
          </p:nvSpPr>
          <p:spPr bwMode="auto">
            <a:xfrm>
              <a:off x="2289311" y="4728740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800"/>
                <a:t>3’</a:t>
              </a:r>
            </a:p>
          </p:txBody>
        </p:sp>
        <p:sp>
          <p:nvSpPr>
            <p:cNvPr id="11307" name="Szövegdoboz 50"/>
            <p:cNvSpPr txBox="1">
              <a:spLocks noChangeArrowheads="1"/>
            </p:cNvSpPr>
            <p:nvPr/>
          </p:nvSpPr>
          <p:spPr bwMode="auto">
            <a:xfrm>
              <a:off x="2403231" y="4607022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u-HU" sz="800"/>
                <a:t>5’</a:t>
              </a:r>
            </a:p>
          </p:txBody>
        </p:sp>
        <p:sp>
          <p:nvSpPr>
            <p:cNvPr id="110" name="Téglalap 109"/>
            <p:cNvSpPr/>
            <p:nvPr/>
          </p:nvSpPr>
          <p:spPr>
            <a:xfrm>
              <a:off x="2637451" y="4659964"/>
              <a:ext cx="360422" cy="101621"/>
            </a:xfrm>
            <a:prstGeom prst="rect">
              <a:avLst/>
            </a:prstGeom>
            <a:solidFill>
              <a:srgbClr val="FEFEBA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hu-HU"/>
            </a:p>
          </p:txBody>
        </p:sp>
        <p:sp>
          <p:nvSpPr>
            <p:cNvPr id="111" name="Téglalap 110"/>
            <p:cNvSpPr/>
            <p:nvPr/>
          </p:nvSpPr>
          <p:spPr>
            <a:xfrm>
              <a:off x="2512018" y="4786990"/>
              <a:ext cx="484266" cy="101621"/>
            </a:xfrm>
            <a:prstGeom prst="rect">
              <a:avLst/>
            </a:prstGeom>
            <a:solidFill>
              <a:srgbClr val="FEFEBA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hu-HU"/>
            </a:p>
          </p:txBody>
        </p:sp>
        <p:cxnSp>
          <p:nvCxnSpPr>
            <p:cNvPr id="112" name="Egyenes összekötő nyíllal 111"/>
            <p:cNvCxnSpPr/>
            <p:nvPr/>
          </p:nvCxnSpPr>
          <p:spPr>
            <a:xfrm rot="5400000">
              <a:off x="2928002" y="4353513"/>
              <a:ext cx="427125" cy="158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11" name="Szövegdoboz 54"/>
            <p:cNvSpPr txBox="1">
              <a:spLocks noChangeArrowheads="1"/>
            </p:cNvSpPr>
            <p:nvPr/>
          </p:nvSpPr>
          <p:spPr bwMode="auto">
            <a:xfrm>
              <a:off x="3167717" y="4073097"/>
              <a:ext cx="1204176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000"/>
                <a:t>emésztés</a:t>
              </a:r>
            </a:p>
            <a:p>
              <a:r>
                <a:rPr lang="hu-HU" sz="1000"/>
                <a:t>restrikciós</a:t>
              </a:r>
            </a:p>
            <a:p>
              <a:r>
                <a:rPr lang="hu-HU" sz="1000"/>
                <a:t>endonukleázokkal</a:t>
              </a:r>
            </a:p>
          </p:txBody>
        </p:sp>
        <p:sp>
          <p:nvSpPr>
            <p:cNvPr id="114" name="Téglalap 113"/>
            <p:cNvSpPr/>
            <p:nvPr/>
          </p:nvSpPr>
          <p:spPr>
            <a:xfrm>
              <a:off x="4807917" y="2276640"/>
              <a:ext cx="430282" cy="10162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hu-HU"/>
            </a:p>
          </p:txBody>
        </p:sp>
        <p:sp>
          <p:nvSpPr>
            <p:cNvPr id="115" name="Téglalap 114"/>
            <p:cNvSpPr/>
            <p:nvPr/>
          </p:nvSpPr>
          <p:spPr>
            <a:xfrm>
              <a:off x="4807917" y="3188051"/>
              <a:ext cx="430282" cy="10162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hu-HU"/>
            </a:p>
          </p:txBody>
        </p:sp>
        <p:sp>
          <p:nvSpPr>
            <p:cNvPr id="116" name="Téglalap 115"/>
            <p:cNvSpPr/>
            <p:nvPr/>
          </p:nvSpPr>
          <p:spPr>
            <a:xfrm>
              <a:off x="4807917" y="3057849"/>
              <a:ext cx="430282" cy="10320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hu-HU"/>
            </a:p>
          </p:txBody>
        </p:sp>
        <p:sp>
          <p:nvSpPr>
            <p:cNvPr id="11315" name="Szövegdoboz 58"/>
            <p:cNvSpPr txBox="1">
              <a:spLocks noChangeArrowheads="1"/>
            </p:cNvSpPr>
            <p:nvPr/>
          </p:nvSpPr>
          <p:spPr bwMode="auto">
            <a:xfrm>
              <a:off x="5215283" y="3121998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u-HU" sz="800"/>
                <a:t>5’</a:t>
              </a:r>
            </a:p>
          </p:txBody>
        </p:sp>
        <p:sp>
          <p:nvSpPr>
            <p:cNvPr id="11316" name="Szövegdoboz 59"/>
            <p:cNvSpPr txBox="1">
              <a:spLocks noChangeArrowheads="1"/>
            </p:cNvSpPr>
            <p:nvPr/>
          </p:nvSpPr>
          <p:spPr bwMode="auto">
            <a:xfrm>
              <a:off x="5214704" y="3001249"/>
              <a:ext cx="26481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800"/>
                <a:t>3’</a:t>
              </a:r>
            </a:p>
          </p:txBody>
        </p:sp>
        <p:sp>
          <p:nvSpPr>
            <p:cNvPr id="119" name="Téglalap 118"/>
            <p:cNvSpPr/>
            <p:nvPr/>
          </p:nvSpPr>
          <p:spPr>
            <a:xfrm rot="1602173">
              <a:off x="2543773" y="2063871"/>
              <a:ext cx="482679" cy="101621"/>
            </a:xfrm>
            <a:prstGeom prst="rect">
              <a:avLst/>
            </a:prstGeom>
            <a:solidFill>
              <a:srgbClr val="FEFEBA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hu-HU"/>
            </a:p>
          </p:txBody>
        </p:sp>
        <p:sp>
          <p:nvSpPr>
            <p:cNvPr id="120" name="Téglalap 119"/>
            <p:cNvSpPr/>
            <p:nvPr/>
          </p:nvSpPr>
          <p:spPr>
            <a:xfrm rot="1602173">
              <a:off x="2540598" y="2965755"/>
              <a:ext cx="484266" cy="101621"/>
            </a:xfrm>
            <a:prstGeom prst="rect">
              <a:avLst/>
            </a:prstGeom>
            <a:solidFill>
              <a:srgbClr val="FEFEBA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hu-HU"/>
            </a:p>
          </p:txBody>
        </p:sp>
        <p:sp>
          <p:nvSpPr>
            <p:cNvPr id="11319" name="Szövegdoboz 62"/>
            <p:cNvSpPr txBox="1">
              <a:spLocks noChangeArrowheads="1"/>
            </p:cNvSpPr>
            <p:nvPr/>
          </p:nvSpPr>
          <p:spPr bwMode="auto">
            <a:xfrm>
              <a:off x="1791079" y="2088128"/>
              <a:ext cx="52610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000" b="1"/>
                <a:t>cDNS</a:t>
              </a: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88913"/>
            <a:ext cx="3843337" cy="619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2492375"/>
            <a:ext cx="3806825" cy="401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4859338" y="476250"/>
            <a:ext cx="3330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Csak ép mRNS-ből!</a:t>
            </a:r>
          </a:p>
        </p:txBody>
      </p:sp>
      <p:sp>
        <p:nvSpPr>
          <p:cNvPr id="13317" name="Line 7"/>
          <p:cNvSpPr>
            <a:spLocks noChangeShapeType="1"/>
          </p:cNvSpPr>
          <p:nvPr/>
        </p:nvSpPr>
        <p:spPr bwMode="auto">
          <a:xfrm flipH="1">
            <a:off x="4284663" y="1125538"/>
            <a:ext cx="1582737" cy="358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3318" name="Szövegdoboz 5"/>
          <p:cNvSpPr txBox="1">
            <a:spLocks noChangeArrowheads="1"/>
          </p:cNvSpPr>
          <p:nvPr/>
        </p:nvSpPr>
        <p:spPr bwMode="auto">
          <a:xfrm>
            <a:off x="0" y="2000250"/>
            <a:ext cx="19827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000"/>
              <a:t>Tobacco Acid Pyrophosphatase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188913"/>
            <a:ext cx="5727700" cy="633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519113" y="876300"/>
            <a:ext cx="26574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Inverz PCR:</a:t>
            </a:r>
          </a:p>
          <a:p>
            <a:r>
              <a:rPr lang="hu-HU"/>
              <a:t>csak egy ismert</a:t>
            </a:r>
          </a:p>
          <a:p>
            <a:r>
              <a:rPr lang="hu-HU"/>
              <a:t>szakasz</a:t>
            </a: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519113" y="3757613"/>
            <a:ext cx="31337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Integrálódott vírus,</a:t>
            </a:r>
          </a:p>
          <a:p>
            <a:r>
              <a:rPr lang="hu-HU"/>
              <a:t>transzpzon, stb.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1268413"/>
            <a:ext cx="6913562" cy="530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403350" y="333375"/>
            <a:ext cx="5848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A molekuláris klónozás főbb lépései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0338" y="260350"/>
            <a:ext cx="611187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323850" y="520700"/>
            <a:ext cx="19208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 dirty="0">
                <a:latin typeface="Arial" pitchFamily="34" charset="0"/>
                <a:cs typeface="Arial" pitchFamily="34" charset="0"/>
              </a:rPr>
              <a:t>Könyvtár-</a:t>
            </a:r>
          </a:p>
          <a:p>
            <a:r>
              <a:rPr lang="hu-HU" sz="3200" dirty="0">
                <a:latin typeface="Arial" pitchFamily="34" charset="0"/>
                <a:cs typeface="Arial" pitchFamily="34" charset="0"/>
              </a:rPr>
              <a:t>készítés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323850" y="4868863"/>
            <a:ext cx="18101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2400" dirty="0" err="1">
                <a:latin typeface="Arial" pitchFamily="34" charset="0"/>
                <a:cs typeface="Arial" pitchFamily="34" charset="0"/>
              </a:rPr>
              <a:t>cDNS</a:t>
            </a:r>
            <a:r>
              <a:rPr lang="hu-HU" sz="2400" dirty="0">
                <a:latin typeface="Arial" pitchFamily="34" charset="0"/>
                <a:cs typeface="Arial" pitchFamily="34" charset="0"/>
              </a:rPr>
              <a:t>, vagy</a:t>
            </a:r>
          </a:p>
          <a:p>
            <a:r>
              <a:rPr lang="hu-HU" sz="2400" dirty="0">
                <a:latin typeface="Arial" pitchFamily="34" charset="0"/>
                <a:cs typeface="Arial" pitchFamily="34" charset="0"/>
              </a:rPr>
              <a:t>genomi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1046163"/>
            <a:ext cx="4886325" cy="581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857224" y="214290"/>
            <a:ext cx="82253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 dirty="0">
                <a:latin typeface="+mn-lt"/>
                <a:cs typeface="Times New Roman" pitchFamily="18" charset="0"/>
              </a:rPr>
              <a:t>Kolónia </a:t>
            </a:r>
            <a:r>
              <a:rPr lang="hu-HU" sz="3200" dirty="0" smtClean="0">
                <a:latin typeface="+mn-lt"/>
                <a:cs typeface="Times New Roman" pitchFamily="18" charset="0"/>
              </a:rPr>
              <a:t>hibridizáció: Keresés könyvtárakban</a:t>
            </a:r>
            <a:endParaRPr lang="hu-HU" sz="3200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1484313"/>
            <a:ext cx="4222750" cy="480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835150" y="260350"/>
            <a:ext cx="51466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/>
              <a:t>Klónozás ragadós végekkel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6100" y="260350"/>
            <a:ext cx="3749675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76238" y="395288"/>
            <a:ext cx="32067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/>
              <a:t>Klónozás tompa </a:t>
            </a:r>
          </a:p>
          <a:p>
            <a:r>
              <a:rPr lang="hu-HU" sz="3200"/>
              <a:t>végekkel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188913"/>
            <a:ext cx="5670550" cy="633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31775" y="373063"/>
            <a:ext cx="2738438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Klónozás tompa</a:t>
            </a:r>
          </a:p>
          <a:p>
            <a:r>
              <a:rPr lang="hu-HU"/>
              <a:t>végekkel + </a:t>
            </a:r>
          </a:p>
          <a:p>
            <a:r>
              <a:rPr lang="hu-HU"/>
              <a:t>linkerekkel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2689</TotalTime>
  <Words>776</Words>
  <Application>Microsoft Office PowerPoint</Application>
  <PresentationFormat>Diavetítés a képernyőre (4:3 oldalarány)</PresentationFormat>
  <Paragraphs>355</Paragraphs>
  <Slides>27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27</vt:i4>
      </vt:variant>
    </vt:vector>
  </HeadingPairs>
  <TitlesOfParts>
    <vt:vector size="28" baseType="lpstr">
      <vt:lpstr>Alapértelmezett terv</vt:lpstr>
      <vt:lpstr>Új molekuláris biológiai módszerek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  <vt:lpstr>15. dia</vt:lpstr>
      <vt:lpstr>16. dia</vt:lpstr>
      <vt:lpstr>17. dia</vt:lpstr>
      <vt:lpstr>18. dia</vt:lpstr>
      <vt:lpstr>19. dia</vt:lpstr>
      <vt:lpstr>20. dia</vt:lpstr>
      <vt:lpstr>21. dia</vt:lpstr>
      <vt:lpstr>22. dia</vt:lpstr>
      <vt:lpstr>23. dia</vt:lpstr>
      <vt:lpstr>24. dia</vt:lpstr>
      <vt:lpstr>25. dia</vt:lpstr>
      <vt:lpstr>26. dia</vt:lpstr>
      <vt:lpstr>27. dia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Új molekuláris biológiai módszerek</dc:title>
  <dc:creator>Livius Wunderlich</dc:creator>
  <cp:lastModifiedBy>Wunderlich Lívius</cp:lastModifiedBy>
  <cp:revision>122</cp:revision>
  <dcterms:created xsi:type="dcterms:W3CDTF">2011-04-10T16:57:12Z</dcterms:created>
  <dcterms:modified xsi:type="dcterms:W3CDTF">2016-03-11T08:58:57Z</dcterms:modified>
</cp:coreProperties>
</file>