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95" r:id="rId4"/>
    <p:sldId id="268" r:id="rId5"/>
    <p:sldId id="334" r:id="rId6"/>
    <p:sldId id="299" r:id="rId7"/>
    <p:sldId id="298" r:id="rId8"/>
    <p:sldId id="297" r:id="rId9"/>
    <p:sldId id="331" r:id="rId10"/>
    <p:sldId id="307" r:id="rId11"/>
    <p:sldId id="306" r:id="rId12"/>
    <p:sldId id="332" r:id="rId13"/>
    <p:sldId id="333" r:id="rId14"/>
    <p:sldId id="305" r:id="rId15"/>
    <p:sldId id="308" r:id="rId16"/>
    <p:sldId id="273" r:id="rId17"/>
    <p:sldId id="303" r:id="rId18"/>
    <p:sldId id="304" r:id="rId19"/>
    <p:sldId id="287" r:id="rId20"/>
    <p:sldId id="309" r:id="rId21"/>
    <p:sldId id="289" r:id="rId22"/>
    <p:sldId id="312" r:id="rId23"/>
    <p:sldId id="313" r:id="rId24"/>
    <p:sldId id="290" r:id="rId25"/>
    <p:sldId id="327" r:id="rId26"/>
    <p:sldId id="326" r:id="rId27"/>
    <p:sldId id="330" r:id="rId28"/>
    <p:sldId id="311" r:id="rId29"/>
    <p:sldId id="314" r:id="rId30"/>
    <p:sldId id="316" r:id="rId31"/>
    <p:sldId id="328" r:id="rId32"/>
    <p:sldId id="329" r:id="rId33"/>
    <p:sldId id="320" r:id="rId34"/>
    <p:sldId id="321" r:id="rId35"/>
    <p:sldId id="336" r:id="rId36"/>
    <p:sldId id="337" r:id="rId37"/>
    <p:sldId id="338" r:id="rId38"/>
    <p:sldId id="339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673" autoAdjust="0"/>
  </p:normalViewPr>
  <p:slideViewPr>
    <p:cSldViewPr>
      <p:cViewPr varScale="1">
        <p:scale>
          <a:sx n="69" d="100"/>
          <a:sy n="69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8EB8-2388-4CDE-AA13-AD6E50F2C8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351A-E273-46C1-8481-432B1FACCF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D559-93FC-4159-BE87-2936F9125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222EA-5882-4D2D-8664-556FA2990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34AD-80E3-4399-9889-E5F7E33F40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52EE-2AC1-4B7F-8ED4-D92C0A2934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D8E1-85E3-4F58-A97C-EF9DA0CFD2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869A-7A5C-4B22-804E-ADC37528D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51C3-33EE-4B91-B78F-2C7DEACD14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B6D5-EFA1-420C-BE39-B2434E99B2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E078-D263-46D4-8210-E8DC6E1F16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F74A1D-FEA3-4803-8BB0-2A71254057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Expressziós</a:t>
            </a:r>
            <a:r>
              <a:rPr lang="hu-HU" dirty="0" smtClean="0"/>
              <a:t> rendszerek</a:t>
            </a:r>
          </a:p>
          <a:p>
            <a:pPr eaLnBrk="1" hangingPunct="1"/>
            <a:r>
              <a:rPr lang="hu-HU" dirty="0" smtClean="0"/>
              <a:t>2016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76275"/>
            <a:ext cx="741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4467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3716338"/>
            <a:ext cx="50196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87900" y="692150"/>
            <a:ext cx="3943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/>
              <a:t>PreScission™ Protease</a:t>
            </a:r>
          </a:p>
          <a:p>
            <a:r>
              <a:rPr lang="hu-HU"/>
              <a:t>(-GST)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787900" y="1989138"/>
            <a:ext cx="1789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/>
              <a:t>Thrombin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87900" y="2708275"/>
            <a:ext cx="182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/>
              <a:t>Factor Xa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6151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zövegdoboz 3"/>
          <p:cNvSpPr txBox="1">
            <a:spLocks noChangeArrowheads="1"/>
          </p:cNvSpPr>
          <p:nvPr/>
        </p:nvSpPr>
        <p:spPr bwMode="auto">
          <a:xfrm>
            <a:off x="5500688" y="1500188"/>
            <a:ext cx="884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hasítóhely</a:t>
            </a:r>
          </a:p>
        </p:txBody>
      </p:sp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6858000" y="3857625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fúziós proteáz</a:t>
            </a:r>
          </a:p>
        </p:txBody>
      </p:sp>
      <p:sp>
        <p:nvSpPr>
          <p:cNvPr id="24581" name="Szövegdoboz 5"/>
          <p:cNvSpPr txBox="1">
            <a:spLocks noChangeArrowheads="1"/>
          </p:cNvSpPr>
          <p:nvPr/>
        </p:nvSpPr>
        <p:spPr bwMode="auto">
          <a:xfrm>
            <a:off x="2143125" y="1714500"/>
            <a:ext cx="1122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affinitás</a:t>
            </a:r>
          </a:p>
          <a:p>
            <a:r>
              <a:rPr lang="hu-HU" sz="1200"/>
              <a:t>kromatográfia</a:t>
            </a:r>
          </a:p>
        </p:txBody>
      </p:sp>
      <p:sp>
        <p:nvSpPr>
          <p:cNvPr id="24582" name="Szövegdoboz 6"/>
          <p:cNvSpPr txBox="1">
            <a:spLocks noChangeArrowheads="1"/>
          </p:cNvSpPr>
          <p:nvPr/>
        </p:nvSpPr>
        <p:spPr bwMode="auto">
          <a:xfrm>
            <a:off x="6429375" y="2071688"/>
            <a:ext cx="1096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tisztított</a:t>
            </a:r>
          </a:p>
          <a:p>
            <a:r>
              <a:rPr lang="hu-HU" sz="1200"/>
              <a:t>fúziós fehérje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6072188" y="2286000"/>
            <a:ext cx="31432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Szövegdoboz 8"/>
          <p:cNvSpPr txBox="1">
            <a:spLocks noChangeArrowheads="1"/>
          </p:cNvSpPr>
          <p:nvPr/>
        </p:nvSpPr>
        <p:spPr bwMode="auto">
          <a:xfrm>
            <a:off x="4214813" y="328612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 sz="1200"/>
              <a:t>proteázos</a:t>
            </a:r>
          </a:p>
          <a:p>
            <a:pPr algn="r"/>
            <a:r>
              <a:rPr lang="hu-HU" sz="1200"/>
              <a:t>emésztés</a:t>
            </a:r>
          </a:p>
        </p:txBody>
      </p:sp>
      <p:sp>
        <p:nvSpPr>
          <p:cNvPr id="24585" name="Szövegdoboz 9"/>
          <p:cNvSpPr txBox="1">
            <a:spLocks noChangeArrowheads="1"/>
          </p:cNvSpPr>
          <p:nvPr/>
        </p:nvSpPr>
        <p:spPr bwMode="auto">
          <a:xfrm>
            <a:off x="2500313" y="4929188"/>
            <a:ext cx="112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affinitás</a:t>
            </a:r>
          </a:p>
          <a:p>
            <a:r>
              <a:rPr lang="hu-HU" sz="1200"/>
              <a:t>kromatográfia</a:t>
            </a:r>
          </a:p>
        </p:txBody>
      </p:sp>
      <p:sp>
        <p:nvSpPr>
          <p:cNvPr id="24586" name="Szövegdoboz 10"/>
          <p:cNvSpPr txBox="1">
            <a:spLocks noChangeArrowheads="1"/>
          </p:cNvSpPr>
          <p:nvPr/>
        </p:nvSpPr>
        <p:spPr bwMode="auto">
          <a:xfrm>
            <a:off x="928688" y="1928813"/>
            <a:ext cx="116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fehérje</a:t>
            </a:r>
          </a:p>
          <a:p>
            <a:r>
              <a:rPr lang="hu-HU" sz="1600" b="1"/>
              <a:t>extraktum</a:t>
            </a:r>
          </a:p>
        </p:txBody>
      </p:sp>
      <p:sp>
        <p:nvSpPr>
          <p:cNvPr id="24587" name="Szövegdoboz 11"/>
          <p:cNvSpPr txBox="1">
            <a:spLocks noChangeArrowheads="1"/>
          </p:cNvSpPr>
          <p:nvPr/>
        </p:nvSpPr>
        <p:spPr bwMode="auto">
          <a:xfrm>
            <a:off x="714375" y="4429125"/>
            <a:ext cx="1019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/>
              <a:t>tisztított</a:t>
            </a:r>
          </a:p>
          <a:p>
            <a:r>
              <a:rPr lang="hu-HU" sz="1200" b="1"/>
              <a:t>termeltetett</a:t>
            </a:r>
          </a:p>
          <a:p>
            <a:r>
              <a:rPr lang="hu-HU" sz="1200" b="1"/>
              <a:t>fehérje</a:t>
            </a:r>
          </a:p>
        </p:txBody>
      </p:sp>
      <p:cxnSp>
        <p:nvCxnSpPr>
          <p:cNvPr id="13" name="Egyenes összekötő 12"/>
          <p:cNvCxnSpPr/>
          <p:nvPr/>
        </p:nvCxnSpPr>
        <p:spPr>
          <a:xfrm rot="16200000" flipH="1">
            <a:off x="1352550" y="5076825"/>
            <a:ext cx="309563" cy="157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Szövegdoboz 13"/>
          <p:cNvSpPr txBox="1">
            <a:spLocks noChangeArrowheads="1"/>
          </p:cNvSpPr>
          <p:nvPr/>
        </p:nvSpPr>
        <p:spPr bwMode="auto">
          <a:xfrm>
            <a:off x="1643063" y="500063"/>
            <a:ext cx="568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Emésztés rekombináns proteázzal</a:t>
            </a:r>
          </a:p>
        </p:txBody>
      </p: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214938"/>
            <a:ext cx="16811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Szövegdoboz 15"/>
          <p:cNvSpPr txBox="1">
            <a:spLocks noChangeArrowheads="1"/>
          </p:cNvSpPr>
          <p:nvPr/>
        </p:nvSpPr>
        <p:spPr bwMode="auto">
          <a:xfrm>
            <a:off x="2428875" y="2286000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elúció</a:t>
            </a:r>
          </a:p>
        </p:txBody>
      </p:sp>
      <p:sp>
        <p:nvSpPr>
          <p:cNvPr id="24592" name="Szövegdoboz 16"/>
          <p:cNvSpPr txBox="1">
            <a:spLocks noChangeArrowheads="1"/>
          </p:cNvSpPr>
          <p:nvPr/>
        </p:nvSpPr>
        <p:spPr bwMode="auto">
          <a:xfrm>
            <a:off x="1285875" y="6000750"/>
            <a:ext cx="788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felülúszó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zövegdoboz 2"/>
          <p:cNvSpPr txBox="1">
            <a:spLocks noChangeArrowheads="1"/>
          </p:cNvSpPr>
          <p:nvPr/>
        </p:nvSpPr>
        <p:spPr bwMode="auto">
          <a:xfrm>
            <a:off x="2071688" y="142875"/>
            <a:ext cx="4908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GFP-termelő transzgénikus állatok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143000"/>
            <a:ext cx="5214938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528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Fehérjék izolálása, tisztítása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79475" y="1741488"/>
            <a:ext cx="693578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Középső log-fázis</a:t>
            </a:r>
          </a:p>
          <a:p>
            <a:r>
              <a:rPr lang="hu-HU"/>
              <a:t>Indukció (IPTG), 2-6 óra</a:t>
            </a:r>
          </a:p>
          <a:p>
            <a:r>
              <a:rPr lang="hu-HU"/>
              <a:t>Cf, szuszpendálás PBS-ben </a:t>
            </a:r>
          </a:p>
          <a:p>
            <a:r>
              <a:rPr lang="hu-HU"/>
              <a:t>Proteáz inhibítorok</a:t>
            </a:r>
          </a:p>
          <a:p>
            <a:r>
              <a:rPr lang="hu-HU"/>
              <a:t>Lizozim, detergens, nukleázok, szonikálás,</a:t>
            </a:r>
          </a:p>
          <a:p>
            <a:r>
              <a:rPr lang="hu-HU"/>
              <a:t>vortex, fecskendő</a:t>
            </a:r>
          </a:p>
          <a:p>
            <a:r>
              <a:rPr lang="hu-HU"/>
              <a:t>Rázatás hidegben ligandos gyantával</a:t>
            </a:r>
          </a:p>
          <a:p>
            <a:r>
              <a:rPr lang="hu-HU"/>
              <a:t>Mosás</a:t>
            </a:r>
          </a:p>
          <a:p>
            <a:r>
              <a:rPr lang="hu-HU"/>
              <a:t>Eluálás, vagy emésztés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79613" y="404813"/>
            <a:ext cx="5056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Tisztítás inclusion body-ból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45815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Szolubilizálás:</a:t>
            </a:r>
          </a:p>
          <a:p>
            <a:r>
              <a:rPr lang="hu-HU"/>
              <a:t>5-8 M Guanidin-HCl</a:t>
            </a:r>
          </a:p>
          <a:p>
            <a:r>
              <a:rPr lang="hu-HU"/>
              <a:t>6-8 M UREA</a:t>
            </a:r>
          </a:p>
          <a:p>
            <a:r>
              <a:rPr lang="hu-HU"/>
              <a:t>SDS</a:t>
            </a:r>
          </a:p>
          <a:p>
            <a:r>
              <a:rPr lang="hu-HU"/>
              <a:t>Alacsony/magas pH</a:t>
            </a:r>
          </a:p>
          <a:p>
            <a:r>
              <a:rPr lang="hu-HU"/>
              <a:t>Acetonitril/propanol keverék</a:t>
            </a:r>
          </a:p>
          <a:p>
            <a:r>
              <a:rPr lang="hu-HU"/>
              <a:t>French press, szonikálás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4570413"/>
            <a:ext cx="76041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Fehérje renaturálása:</a:t>
            </a:r>
          </a:p>
          <a:p>
            <a:r>
              <a:rPr lang="hu-HU"/>
              <a:t>Dialízis (akár több lépés), </a:t>
            </a:r>
            <a:r>
              <a:rPr lang="hu-HU" sz="3200"/>
              <a:t>gélszürés</a:t>
            </a:r>
            <a:endParaRPr lang="hu-HU"/>
          </a:p>
          <a:p>
            <a:r>
              <a:rPr lang="hu-HU"/>
              <a:t>Gyenge detergensek, ox./red. glutation, DTT,</a:t>
            </a:r>
          </a:p>
          <a:p>
            <a:r>
              <a:rPr lang="hu-HU"/>
              <a:t>fémionok, aminosavak, PEG, glikol, szacharóz,</a:t>
            </a:r>
          </a:p>
          <a:p>
            <a:r>
              <a:rPr lang="hu-HU"/>
              <a:t>foszfolipidek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5573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Fehérjeexpresszió élesztőben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35013" y="1812925"/>
            <a:ext cx="74898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Gyors szaporodás</a:t>
            </a:r>
          </a:p>
          <a:p>
            <a:r>
              <a:rPr lang="hu-HU"/>
              <a:t>Oxigén hiányában is működhet</a:t>
            </a:r>
          </a:p>
          <a:p>
            <a:r>
              <a:rPr lang="hu-HU"/>
              <a:t>Viszonylag olcsó</a:t>
            </a:r>
          </a:p>
          <a:p>
            <a:r>
              <a:rPr lang="hu-HU"/>
              <a:t>Nagy mennyiségű fehérje</a:t>
            </a:r>
          </a:p>
          <a:p>
            <a:r>
              <a:rPr lang="hu-HU"/>
              <a:t>Szabályozható termeltetés (szekréció!)</a:t>
            </a:r>
          </a:p>
          <a:p>
            <a:r>
              <a:rPr lang="hu-HU"/>
              <a:t>Jól karakterizált poszttranszláció, eukariota fe-</a:t>
            </a:r>
          </a:p>
          <a:p>
            <a:r>
              <a:rPr lang="hu-HU"/>
              <a:t>hérjékhez ideális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9475" y="5268913"/>
            <a:ext cx="5786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Pichia pastoris, Pichia methanolica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39975" y="404813"/>
            <a:ext cx="440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Pichia pastoris expresszió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8038" y="1452563"/>
            <a:ext cx="73072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Alkohol oxidáz: AOX1 erősen szabályozott:</a:t>
            </a:r>
          </a:p>
          <a:p>
            <a:r>
              <a:rPr lang="hu-HU"/>
              <a:t>glükóz gátol, metanol indukál</a:t>
            </a:r>
          </a:p>
          <a:p>
            <a:r>
              <a:rPr lang="hu-HU"/>
              <a:t>Glicerin tápanyagnak expresszió előtt</a:t>
            </a:r>
          </a:p>
          <a:p>
            <a:r>
              <a:rPr lang="hu-HU"/>
              <a:t>Főleg N-glikoziláció, nincs hiperglikoziláció</a:t>
            </a:r>
          </a:p>
          <a:p>
            <a:r>
              <a:rPr lang="hu-HU"/>
              <a:t>Nincs 1,3 glikán: nem immunogén</a:t>
            </a:r>
          </a:p>
          <a:p>
            <a:r>
              <a:rPr lang="hu-HU"/>
              <a:t>Kevés saját szekretált fehérje</a:t>
            </a:r>
          </a:p>
          <a:p>
            <a:r>
              <a:rPr lang="hu-HU"/>
              <a:t>ADE2 mutáns: szelekció, rózsaszín telepek a</a:t>
            </a:r>
          </a:p>
          <a:p>
            <a:r>
              <a:rPr lang="hu-HU"/>
              <a:t>felszaporodó köztes termék miatt</a:t>
            </a:r>
          </a:p>
          <a:p>
            <a:r>
              <a:rPr lang="hu-HU"/>
              <a:t>Proteáz knockout törzsek</a:t>
            </a:r>
          </a:p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175" y="333375"/>
            <a:ext cx="480218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0075"/>
            <a:ext cx="85693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79475" y="804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75469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1. Teljes hosszúságú cDNS klónozása</a:t>
            </a:r>
          </a:p>
          <a:p>
            <a:r>
              <a:rPr lang="hu-HU"/>
              <a:t>expressziós vektorba.</a:t>
            </a:r>
          </a:p>
          <a:p>
            <a:r>
              <a:rPr lang="hu-HU"/>
              <a:t>2. Fehérje termeltetése:</a:t>
            </a:r>
          </a:p>
          <a:p>
            <a:r>
              <a:rPr lang="hu-HU"/>
              <a:t>Erős vagy gyenge,</a:t>
            </a:r>
          </a:p>
          <a:p>
            <a:r>
              <a:rPr lang="hu-HU"/>
              <a:t>konstitutív, vagy indukálható promoter</a:t>
            </a:r>
          </a:p>
          <a:p>
            <a:r>
              <a:rPr lang="hu-HU"/>
              <a:t>Termeltetés a citoplazmába/organellumba/</a:t>
            </a:r>
          </a:p>
          <a:p>
            <a:r>
              <a:rPr lang="hu-HU"/>
              <a:t>médiumba</a:t>
            </a:r>
          </a:p>
          <a:p>
            <a:r>
              <a:rPr lang="hu-HU"/>
              <a:t>3. Fehérje vizsgálata:</a:t>
            </a:r>
          </a:p>
          <a:p>
            <a:r>
              <a:rPr lang="hu-HU" i="1"/>
              <a:t>In vivo</a:t>
            </a:r>
            <a:r>
              <a:rPr lang="hu-HU"/>
              <a:t>, vagy </a:t>
            </a:r>
            <a:r>
              <a:rPr lang="hu-HU" i="1"/>
              <a:t>in vitro</a:t>
            </a:r>
            <a:r>
              <a:rPr lang="hu-HU"/>
              <a:t>.</a:t>
            </a:r>
          </a:p>
          <a:p>
            <a:r>
              <a:rPr lang="hu-HU"/>
              <a:t>Speciális domének detektáláshoz, tisztításhoz,</a:t>
            </a:r>
          </a:p>
          <a:p>
            <a:r>
              <a:rPr lang="hu-HU"/>
              <a:t>oldhatósághoz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08038" y="515938"/>
            <a:ext cx="329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Fontosabb lépések: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84538"/>
            <a:ext cx="33845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373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Spodoptera frugiperda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213100"/>
            <a:ext cx="3438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5867400" y="6021388"/>
            <a:ext cx="1646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Sf9, Sf21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1946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27-28</a:t>
            </a:r>
            <a:r>
              <a:rPr lang="en-US"/>
              <a:t>º</a:t>
            </a:r>
            <a:r>
              <a:rPr lang="hu-HU"/>
              <a:t>C</a:t>
            </a:r>
          </a:p>
          <a:p>
            <a:r>
              <a:rPr lang="hu-HU"/>
              <a:t>pH: 6,1-6,4</a:t>
            </a:r>
            <a:endParaRPr lang="en-US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5608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Grace’s insect cell culture medium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323850" y="1628775"/>
            <a:ext cx="7880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Transzfekció, majd vírusok gyűjtése: P1, P2 (P3)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296863" y="2133600"/>
            <a:ext cx="8847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Expresszió szérum (és állat) mentes médiumban</a:t>
            </a:r>
          </a:p>
          <a:p>
            <a:r>
              <a:rPr lang="hu-HU"/>
              <a:t>(max: 0,1-0,5% FBS, vagy BSA, proteázmentesítéshez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6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0350"/>
            <a:ext cx="41338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5550"/>
            <a:ext cx="3867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Szövegdoboz 4"/>
          <p:cNvSpPr txBox="1">
            <a:spLocks noChangeArrowheads="1"/>
          </p:cNvSpPr>
          <p:nvPr/>
        </p:nvSpPr>
        <p:spPr bwMode="auto">
          <a:xfrm>
            <a:off x="2428875" y="2286000"/>
            <a:ext cx="19542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/>
              <a:t>Tobacco etch virus protease</a:t>
            </a:r>
          </a:p>
        </p:txBody>
      </p:sp>
      <p:sp>
        <p:nvSpPr>
          <p:cNvPr id="33798" name="Szövegdoboz 5"/>
          <p:cNvSpPr txBox="1">
            <a:spLocks noChangeArrowheads="1"/>
          </p:cNvSpPr>
          <p:nvPr/>
        </p:nvSpPr>
        <p:spPr bwMode="auto">
          <a:xfrm>
            <a:off x="0" y="2286000"/>
            <a:ext cx="1724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/>
              <a:t>Honeybee melittin signal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10800000" flipV="1">
            <a:off x="2786063" y="2571750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427832" y="2713831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0813"/>
            <a:ext cx="8351837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35150" y="260350"/>
            <a:ext cx="148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Ellenőrzés: PCR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659563" y="6308725"/>
            <a:ext cx="1487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Ellenőrzés: PCR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2195513" y="620713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7380288" y="580548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859338" y="188913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Transzpozáz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5076825" y="69215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2492375"/>
            <a:ext cx="1781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50 µg/ml kanamycin </a:t>
            </a:r>
          </a:p>
          <a:p>
            <a:r>
              <a:rPr lang="hu-HU" sz="1400"/>
              <a:t>7 µg/ml gentamicin </a:t>
            </a:r>
          </a:p>
          <a:p>
            <a:r>
              <a:rPr lang="hu-HU" sz="1400"/>
              <a:t>10 µg/ml tetracycline </a:t>
            </a:r>
          </a:p>
          <a:p>
            <a:r>
              <a:rPr lang="hu-HU" sz="1400"/>
              <a:t>100 µg/ml Bluo-gal </a:t>
            </a:r>
          </a:p>
          <a:p>
            <a:r>
              <a:rPr lang="hu-HU" sz="1400"/>
              <a:t>40 µg/ml IPTG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1979613" y="2349500"/>
            <a:ext cx="15128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0"/>
            <a:ext cx="5802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19250" y="333375"/>
            <a:ext cx="568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Emlős expressziós rendszerek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6573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Megfelelő poszt-transzláció:</a:t>
            </a:r>
          </a:p>
          <a:p>
            <a:r>
              <a:rPr lang="hu-HU"/>
              <a:t>Glikoziláció, S-S hidak, foszforiláció, stb.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4650" y="2492375"/>
            <a:ext cx="8769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Vektorok összetétele:</a:t>
            </a:r>
          </a:p>
          <a:p>
            <a:r>
              <a:rPr lang="hu-HU"/>
              <a:t>Replikációs origó</a:t>
            </a:r>
          </a:p>
          <a:p>
            <a:r>
              <a:rPr lang="hu-HU"/>
              <a:t>Emlős promóter/enhancer, terminátor szekv. AATAAA</a:t>
            </a:r>
          </a:p>
          <a:p>
            <a:r>
              <a:rPr lang="hu-HU"/>
              <a:t>Kozak szekvencia: Transzláció iniciáció (A/GxxAUGG)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3850" y="4508500"/>
            <a:ext cx="6034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Primer, vagy immortalizált sejtek:</a:t>
            </a:r>
          </a:p>
          <a:p>
            <a:r>
              <a:rPr lang="hu-HU"/>
              <a:t>HELA, COS, HEK-293, NIH-3T3, stb.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3850" y="5734050"/>
            <a:ext cx="7907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Tranziens (24-80 h), vagy stabil klónok, alacsony</a:t>
            </a:r>
          </a:p>
          <a:p>
            <a:r>
              <a:rPr lang="hu-HU"/>
              <a:t>expresszió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748712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2009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20713"/>
            <a:ext cx="58594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563" y="836613"/>
            <a:ext cx="4330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555875" y="260350"/>
            <a:ext cx="4425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Stabil klónok előállítása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6135688" y="1217613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Integráz gén</a:t>
            </a:r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 flipH="1">
            <a:off x="5795963" y="148431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900113" y="1125538"/>
            <a:ext cx="170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Rekombinációs helyek</a:t>
            </a:r>
          </a:p>
        </p:txBody>
      </p:sp>
      <p:sp>
        <p:nvSpPr>
          <p:cNvPr id="41991" name="Line 10"/>
          <p:cNvSpPr>
            <a:spLocks noChangeShapeType="1"/>
          </p:cNvSpPr>
          <p:nvPr/>
        </p:nvSpPr>
        <p:spPr bwMode="auto">
          <a:xfrm flipH="1">
            <a:off x="684213" y="1341438"/>
            <a:ext cx="287337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 flipH="1">
            <a:off x="755650" y="1341438"/>
            <a:ext cx="21590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4211638" y="3068638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Integrációs hely</a:t>
            </a:r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 flipH="1" flipV="1">
            <a:off x="3851275" y="2924175"/>
            <a:ext cx="433388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55650" y="2852738"/>
            <a:ext cx="6478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BL-21: Proteáz deficiens</a:t>
            </a:r>
          </a:p>
          <a:p>
            <a:r>
              <a:rPr lang="hu-HU"/>
              <a:t>Fokozott expresszió: T7 RNS-polimeráz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55650" y="2276475"/>
            <a:ext cx="463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Megfelelő törzs kiválasztása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84213" y="3933825"/>
            <a:ext cx="62436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Expressziós vektor részei:</a:t>
            </a:r>
          </a:p>
          <a:p>
            <a:r>
              <a:rPr lang="hu-HU"/>
              <a:t>Antibiotikum rezisztencia</a:t>
            </a:r>
          </a:p>
          <a:p>
            <a:r>
              <a:rPr lang="hu-HU"/>
              <a:t>Promóter, és hozzá kapcsolódó régiók</a:t>
            </a:r>
          </a:p>
          <a:p>
            <a:r>
              <a:rPr lang="hu-HU"/>
              <a:t>MCS</a:t>
            </a:r>
          </a:p>
          <a:p>
            <a:r>
              <a:rPr lang="hu-HU"/>
              <a:t>Fúziós peptid/fehérje szekvenciák</a:t>
            </a:r>
          </a:p>
          <a:p>
            <a:r>
              <a:rPr lang="hu-HU"/>
              <a:t>STOP kodon (3x)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606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Fehérjeexpresszió baktériumban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55650" y="1030288"/>
            <a:ext cx="703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Olcsó gyors, nagy mennyiség</a:t>
            </a:r>
          </a:p>
          <a:p>
            <a:r>
              <a:rPr lang="hu-HU"/>
              <a:t>Hiányzó (?) glikoziláció, sok rosszul oldódik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1300"/>
            <a:ext cx="3409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357563"/>
            <a:ext cx="3219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22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Helper plazmid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19250" y="2349500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Beépülő plazmid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7313" y="3355975"/>
            <a:ext cx="1149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Genomba</a:t>
            </a:r>
          </a:p>
          <a:p>
            <a:r>
              <a:rPr lang="hu-HU" sz="1400"/>
              <a:t>integrálódás</a:t>
            </a:r>
          </a:p>
          <a:p>
            <a:r>
              <a:rPr lang="hu-HU" sz="1400"/>
              <a:t>helye 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971550" y="3933825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964613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68475"/>
            <a:ext cx="86423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85693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319338" y="395288"/>
            <a:ext cx="426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Sejtmentes expresszió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6124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Transzkripció és transzláció 1 csőben</a:t>
            </a:r>
          </a:p>
          <a:p>
            <a:r>
              <a:rPr lang="hu-HU"/>
              <a:t>Kevés, de gyors</a:t>
            </a:r>
          </a:p>
          <a:p>
            <a:r>
              <a:rPr lang="hu-HU"/>
              <a:t>Könnyű tisztítani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7675" y="3036888"/>
            <a:ext cx="554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E. coli, búzacsíra, nyúl retikulocita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47675" y="3900488"/>
            <a:ext cx="86915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+ K, Mg, aminosavak, kreatin-foszfát/kreatin-</a:t>
            </a:r>
          </a:p>
          <a:p>
            <a:r>
              <a:rPr lang="hu-HU"/>
              <a:t>foszfokináz (vagy PEP/piruvát kináz E. coli esetében),</a:t>
            </a:r>
          </a:p>
          <a:p>
            <a:r>
              <a:rPr lang="hu-HU"/>
              <a:t>ATP, stb.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071670" y="1071546"/>
            <a:ext cx="5516038" cy="4666440"/>
            <a:chOff x="695343" y="862013"/>
            <a:chExt cx="3888276" cy="347496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74" y="1428728"/>
              <a:ext cx="3083445" cy="1378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3"/>
            <p:cNvSpPr txBox="1"/>
            <p:nvPr/>
          </p:nvSpPr>
          <p:spPr>
            <a:xfrm>
              <a:off x="3747798" y="1955719"/>
              <a:ext cx="628486" cy="20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riboszóma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329308" y="1409184"/>
              <a:ext cx="1148269" cy="229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Kozak-szekvencia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047983" y="2038387"/>
              <a:ext cx="391193" cy="275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START-</a:t>
              </a: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kodon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2343150" y="1752611"/>
              <a:ext cx="510969" cy="229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mRNS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2314" y="3100158"/>
              <a:ext cx="7239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Egyenes összekötő nyíllal 8"/>
            <p:cNvCxnSpPr/>
            <p:nvPr/>
          </p:nvCxnSpPr>
          <p:spPr>
            <a:xfrm rot="5400000">
              <a:off x="1424467" y="2606470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884737" y="2388940"/>
              <a:ext cx="775381" cy="389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transzláció</a:t>
              </a:r>
            </a:p>
            <a:p>
              <a:pPr algn="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ellenőrzése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 rot="16200000">
              <a:off x="1254182" y="2866865"/>
              <a:ext cx="463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-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 rot="16200000">
              <a:off x="1463290" y="2880084"/>
              <a:ext cx="4892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+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269913" y="4090756"/>
              <a:ext cx="8531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SDS-PAGE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1781189" y="1504981"/>
              <a:ext cx="500066" cy="1223951"/>
            </a:xfrm>
            <a:prstGeom prst="leftBrace">
              <a:avLst>
                <a:gd name="adj1" fmla="val 8333"/>
                <a:gd name="adj2" fmla="val 451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 rot="16200000">
              <a:off x="1771164" y="2000605"/>
              <a:ext cx="833448" cy="216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transzláció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647815" y="862013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In</a:t>
              </a:r>
              <a:r>
                <a:rPr lang="hu-HU" dirty="0" smtClean="0">
                  <a:latin typeface="Arial" pitchFamily="34" charset="0"/>
                  <a:cs typeface="Arial" pitchFamily="34" charset="0"/>
                </a:rPr>
                <a:t> vitro transzláció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95343" y="1343080"/>
              <a:ext cx="853348" cy="229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DNS-templát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1452576" y="1457362"/>
              <a:ext cx="171450" cy="161925"/>
            </a:xfrm>
            <a:custGeom>
              <a:avLst/>
              <a:gdLst>
                <a:gd name="connsiteX0" fmla="*/ 0 w 171450"/>
                <a:gd name="connsiteY0" fmla="*/ 0 h 161925"/>
                <a:gd name="connsiteX1" fmla="*/ 114300 w 171450"/>
                <a:gd name="connsiteY1" fmla="*/ 38100 h 161925"/>
                <a:gd name="connsiteX2" fmla="*/ 171450 w 171450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0"/>
                  </a:moveTo>
                  <a:cubicBezTo>
                    <a:pt x="42862" y="5556"/>
                    <a:pt x="85725" y="11113"/>
                    <a:pt x="114300" y="38100"/>
                  </a:cubicBezTo>
                  <a:cubicBezTo>
                    <a:pt x="142875" y="65088"/>
                    <a:pt x="157162" y="113506"/>
                    <a:pt x="171450" y="1619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2143108" y="500042"/>
            <a:ext cx="4762266" cy="5717922"/>
            <a:chOff x="828663" y="1123974"/>
            <a:chExt cx="2740856" cy="329191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70" y="1500165"/>
              <a:ext cx="2500330" cy="291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Szövegdoboz 3"/>
            <p:cNvSpPr txBox="1"/>
            <p:nvPr/>
          </p:nvSpPr>
          <p:spPr>
            <a:xfrm>
              <a:off x="828663" y="1123974"/>
              <a:ext cx="2740856" cy="301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Vektor </a:t>
              </a:r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in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 vitro transzlációhoz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948898" y="571480"/>
            <a:ext cx="5140195" cy="5909565"/>
            <a:chOff x="1138152" y="1357290"/>
            <a:chExt cx="4498762" cy="496112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2571" y="1913633"/>
              <a:ext cx="3180934" cy="306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8" y="5072066"/>
              <a:ext cx="7239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Szövegdoboz 3"/>
            <p:cNvSpPr txBox="1"/>
            <p:nvPr/>
          </p:nvSpPr>
          <p:spPr>
            <a:xfrm>
              <a:off x="3005585" y="3576107"/>
              <a:ext cx="1062328" cy="2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Kozak-szekvencia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4"/>
            <p:cNvSpPr txBox="1"/>
            <p:nvPr/>
          </p:nvSpPr>
          <p:spPr>
            <a:xfrm>
              <a:off x="3659216" y="2936878"/>
              <a:ext cx="790152" cy="2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transzkripció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5"/>
            <p:cNvSpPr txBox="1"/>
            <p:nvPr/>
          </p:nvSpPr>
          <p:spPr>
            <a:xfrm>
              <a:off x="3698848" y="3428992"/>
              <a:ext cx="696154" cy="2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transzláció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6"/>
            <p:cNvSpPr txBox="1"/>
            <p:nvPr/>
          </p:nvSpPr>
          <p:spPr>
            <a:xfrm>
              <a:off x="4714883" y="2714612"/>
              <a:ext cx="922031" cy="2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RNS-polimeráz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7"/>
            <p:cNvSpPr txBox="1"/>
            <p:nvPr/>
          </p:nvSpPr>
          <p:spPr>
            <a:xfrm>
              <a:off x="4843210" y="4556015"/>
              <a:ext cx="780331" cy="23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riboszóma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12"/>
            <p:cNvSpPr txBox="1"/>
            <p:nvPr/>
          </p:nvSpPr>
          <p:spPr>
            <a:xfrm rot="16200000">
              <a:off x="2481214" y="2486106"/>
              <a:ext cx="9797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transzkripció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4"/>
            <p:cNvSpPr txBox="1"/>
            <p:nvPr/>
          </p:nvSpPr>
          <p:spPr>
            <a:xfrm rot="16200000">
              <a:off x="2552701" y="4071942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transzláció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 rot="5400000">
              <a:off x="2171871" y="3275143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7"/>
            <p:cNvSpPr txBox="1"/>
            <p:nvPr/>
          </p:nvSpPr>
          <p:spPr>
            <a:xfrm>
              <a:off x="1138152" y="3031155"/>
              <a:ext cx="1258743" cy="542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1-2 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µl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 termék</a:t>
              </a:r>
            </a:p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továbbvitele</a:t>
              </a:r>
            </a:p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transzkriptumból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 rot="5400000">
              <a:off x="2173831" y="4578378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9"/>
            <p:cNvSpPr txBox="1"/>
            <p:nvPr/>
          </p:nvSpPr>
          <p:spPr>
            <a:xfrm>
              <a:off x="1563211" y="4360848"/>
              <a:ext cx="846270" cy="387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transzláció</a:t>
              </a:r>
            </a:p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ellenőrzése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20"/>
            <p:cNvSpPr txBox="1"/>
            <p:nvPr/>
          </p:nvSpPr>
          <p:spPr>
            <a:xfrm rot="16200000">
              <a:off x="2003546" y="4838773"/>
              <a:ext cx="463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-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21"/>
            <p:cNvSpPr txBox="1"/>
            <p:nvPr/>
          </p:nvSpPr>
          <p:spPr>
            <a:xfrm rot="16200000">
              <a:off x="2212654" y="4851992"/>
              <a:ext cx="4892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+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22"/>
            <p:cNvSpPr txBox="1"/>
            <p:nvPr/>
          </p:nvSpPr>
          <p:spPr>
            <a:xfrm>
              <a:off x="1433517" y="2009793"/>
              <a:ext cx="802779" cy="2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DNS-templát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190750" y="2124075"/>
              <a:ext cx="171450" cy="161925"/>
            </a:xfrm>
            <a:custGeom>
              <a:avLst/>
              <a:gdLst>
                <a:gd name="connsiteX0" fmla="*/ 0 w 171450"/>
                <a:gd name="connsiteY0" fmla="*/ 0 h 161925"/>
                <a:gd name="connsiteX1" fmla="*/ 114300 w 171450"/>
                <a:gd name="connsiteY1" fmla="*/ 38100 h 161925"/>
                <a:gd name="connsiteX2" fmla="*/ 171450 w 171450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0"/>
                  </a:moveTo>
                  <a:cubicBezTo>
                    <a:pt x="42862" y="5556"/>
                    <a:pt x="85725" y="11113"/>
                    <a:pt x="114300" y="38100"/>
                  </a:cubicBezTo>
                  <a:cubicBezTo>
                    <a:pt x="142875" y="65088"/>
                    <a:pt x="157162" y="113506"/>
                    <a:pt x="171450" y="1619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20" name="Szövegdoboz 24"/>
            <p:cNvSpPr txBox="1"/>
            <p:nvPr/>
          </p:nvSpPr>
          <p:spPr>
            <a:xfrm>
              <a:off x="1495698" y="1357290"/>
              <a:ext cx="4025396" cy="387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400" dirty="0" smtClean="0">
                  <a:latin typeface="Arial" pitchFamily="34" charset="0"/>
                  <a:cs typeface="Arial" pitchFamily="34" charset="0"/>
                </a:rPr>
                <a:t>Egymást követő </a:t>
              </a:r>
              <a:r>
                <a:rPr lang="hu-HU" sz="2400" i="1" dirty="0" err="1" smtClean="0">
                  <a:latin typeface="Arial" pitchFamily="34" charset="0"/>
                  <a:cs typeface="Arial" pitchFamily="34" charset="0"/>
                </a:rPr>
                <a:t>in</a:t>
              </a:r>
              <a:r>
                <a:rPr lang="hu-HU" sz="2400" i="1" dirty="0" smtClean="0">
                  <a:latin typeface="Arial" pitchFamily="34" charset="0"/>
                  <a:cs typeface="Arial" pitchFamily="34" charset="0"/>
                </a:rPr>
                <a:t> vitro </a:t>
              </a:r>
              <a:r>
                <a:rPr lang="hu-HU" sz="2400" dirty="0" smtClean="0">
                  <a:latin typeface="Arial" pitchFamily="34" charset="0"/>
                  <a:cs typeface="Arial" pitchFamily="34" charset="0"/>
                </a:rPr>
                <a:t>reakciók</a:t>
              </a:r>
              <a:endParaRPr lang="hu-H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5"/>
            <p:cNvSpPr txBox="1"/>
            <p:nvPr/>
          </p:nvSpPr>
          <p:spPr>
            <a:xfrm>
              <a:off x="4119559" y="2219325"/>
              <a:ext cx="519379" cy="23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cDNS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6"/>
            <p:cNvSpPr txBox="1"/>
            <p:nvPr/>
          </p:nvSpPr>
          <p:spPr>
            <a:xfrm>
              <a:off x="3357562" y="4214810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mRNS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7"/>
            <p:cNvSpPr txBox="1"/>
            <p:nvPr/>
          </p:nvSpPr>
          <p:spPr>
            <a:xfrm>
              <a:off x="3952871" y="4186234"/>
              <a:ext cx="554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START-</a:t>
              </a:r>
            </a:p>
            <a:p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kodon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Bal oldali kapcsos zárójel 23"/>
            <p:cNvSpPr/>
            <p:nvPr/>
          </p:nvSpPr>
          <p:spPr>
            <a:xfrm>
              <a:off x="2562223" y="3424235"/>
              <a:ext cx="500066" cy="1428760"/>
            </a:xfrm>
            <a:prstGeom prst="leftBrace">
              <a:avLst>
                <a:gd name="adj1" fmla="val 8333"/>
                <a:gd name="adj2" fmla="val 3777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25" name="Bal oldali kapcsos zárójel 24"/>
            <p:cNvSpPr/>
            <p:nvPr/>
          </p:nvSpPr>
          <p:spPr>
            <a:xfrm>
              <a:off x="2571749" y="1924047"/>
              <a:ext cx="500066" cy="1428760"/>
            </a:xfrm>
            <a:prstGeom prst="leftBrace">
              <a:avLst>
                <a:gd name="adj1" fmla="val 8333"/>
                <a:gd name="adj2" fmla="val 5044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26" name="Szövegdoboz 32"/>
            <p:cNvSpPr txBox="1"/>
            <p:nvPr/>
          </p:nvSpPr>
          <p:spPr>
            <a:xfrm>
              <a:off x="2000240" y="6072198"/>
              <a:ext cx="8531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SDS-PAGE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214414" y="642919"/>
            <a:ext cx="7367079" cy="5786478"/>
            <a:chOff x="847729" y="752475"/>
            <a:chExt cx="4759538" cy="3560921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50" y="1357290"/>
              <a:ext cx="3242535" cy="222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2572" y="3076577"/>
              <a:ext cx="7239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Egyenes összekötő nyíllal 4"/>
            <p:cNvCxnSpPr/>
            <p:nvPr/>
          </p:nvCxnSpPr>
          <p:spPr>
            <a:xfrm rot="5400000">
              <a:off x="1554725" y="2582889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4"/>
            <p:cNvSpPr txBox="1"/>
            <p:nvPr/>
          </p:nvSpPr>
          <p:spPr>
            <a:xfrm>
              <a:off x="1165684" y="2365359"/>
              <a:ext cx="624691" cy="28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transzláció</a:t>
              </a:r>
            </a:p>
            <a:p>
              <a:pPr algn="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ellenőrzése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5"/>
            <p:cNvSpPr txBox="1"/>
            <p:nvPr/>
          </p:nvSpPr>
          <p:spPr>
            <a:xfrm rot="16200000">
              <a:off x="1384440" y="2843284"/>
              <a:ext cx="463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-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6"/>
            <p:cNvSpPr txBox="1"/>
            <p:nvPr/>
          </p:nvSpPr>
          <p:spPr>
            <a:xfrm rot="16200000">
              <a:off x="1593548" y="2856503"/>
              <a:ext cx="4892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+ DNS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7"/>
            <p:cNvSpPr txBox="1"/>
            <p:nvPr/>
          </p:nvSpPr>
          <p:spPr>
            <a:xfrm>
              <a:off x="2924608" y="2642840"/>
              <a:ext cx="606049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transzkripció,</a:t>
              </a:r>
            </a:p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transzláció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8"/>
            <p:cNvSpPr txBox="1"/>
            <p:nvPr/>
          </p:nvSpPr>
          <p:spPr>
            <a:xfrm>
              <a:off x="4816876" y="2291144"/>
              <a:ext cx="790391" cy="1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RNS-polimeráz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 rot="16200000">
              <a:off x="1711292" y="2463267"/>
              <a:ext cx="1250050" cy="178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transzkripció, transzláció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847729" y="1338295"/>
              <a:ext cx="686829" cy="1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DNS-templát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1604962" y="1452577"/>
              <a:ext cx="171450" cy="161925"/>
            </a:xfrm>
            <a:custGeom>
              <a:avLst/>
              <a:gdLst>
                <a:gd name="connsiteX0" fmla="*/ 0 w 171450"/>
                <a:gd name="connsiteY0" fmla="*/ 0 h 161925"/>
                <a:gd name="connsiteX1" fmla="*/ 114300 w 171450"/>
                <a:gd name="connsiteY1" fmla="*/ 38100 h 161925"/>
                <a:gd name="connsiteX2" fmla="*/ 171450 w 171450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0"/>
                  </a:moveTo>
                  <a:cubicBezTo>
                    <a:pt x="42862" y="5556"/>
                    <a:pt x="85725" y="11113"/>
                    <a:pt x="114300" y="38100"/>
                  </a:cubicBezTo>
                  <a:cubicBezTo>
                    <a:pt x="142875" y="65088"/>
                    <a:pt x="157162" y="113506"/>
                    <a:pt x="171450" y="1619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570749" y="1939448"/>
              <a:ext cx="383389" cy="1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cDNS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6"/>
            <p:cNvSpPr txBox="1"/>
            <p:nvPr/>
          </p:nvSpPr>
          <p:spPr>
            <a:xfrm>
              <a:off x="2878455" y="3566042"/>
              <a:ext cx="784178" cy="151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Kozak-szekvencia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8"/>
            <p:cNvSpPr txBox="1"/>
            <p:nvPr/>
          </p:nvSpPr>
          <p:spPr>
            <a:xfrm>
              <a:off x="4724570" y="2554916"/>
              <a:ext cx="576016" cy="1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riboszóma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21"/>
            <p:cNvSpPr txBox="1"/>
            <p:nvPr/>
          </p:nvSpPr>
          <p:spPr>
            <a:xfrm>
              <a:off x="2628897" y="3048000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mRNS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22"/>
            <p:cNvSpPr txBox="1"/>
            <p:nvPr/>
          </p:nvSpPr>
          <p:spPr>
            <a:xfrm>
              <a:off x="3524596" y="3214346"/>
              <a:ext cx="418601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START-</a:t>
              </a: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kodon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Egyenes összekötő 18"/>
            <p:cNvCxnSpPr/>
            <p:nvPr/>
          </p:nvCxnSpPr>
          <p:spPr>
            <a:xfrm>
              <a:off x="4572014" y="2371715"/>
              <a:ext cx="247636" cy="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flipV="1">
              <a:off x="4429132" y="2638425"/>
              <a:ext cx="323843" cy="4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al oldali kapcsos zárójel 20"/>
            <p:cNvSpPr/>
            <p:nvPr/>
          </p:nvSpPr>
          <p:spPr>
            <a:xfrm>
              <a:off x="1943098" y="1490661"/>
              <a:ext cx="500066" cy="2143140"/>
            </a:xfrm>
            <a:prstGeom prst="leftBrace">
              <a:avLst>
                <a:gd name="adj1" fmla="val 8333"/>
                <a:gd name="adj2" fmla="val 2644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  <p:sp>
          <p:nvSpPr>
            <p:cNvPr id="22" name="Szövegdoboz 30"/>
            <p:cNvSpPr txBox="1"/>
            <p:nvPr/>
          </p:nvSpPr>
          <p:spPr>
            <a:xfrm>
              <a:off x="1400171" y="4067175"/>
              <a:ext cx="8531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SDS-PAGE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31"/>
            <p:cNvSpPr txBox="1"/>
            <p:nvPr/>
          </p:nvSpPr>
          <p:spPr>
            <a:xfrm>
              <a:off x="1285857" y="752475"/>
              <a:ext cx="3865171" cy="321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Egyidejű transzkripció és transzláció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1188" y="620713"/>
            <a:ext cx="5861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400" b="1"/>
              <a:t>Tisztításhoz:</a:t>
            </a:r>
          </a:p>
          <a:p>
            <a:r>
              <a:rPr lang="hu-HU" sz="2400" u="sng"/>
              <a:t>Maltose-Binding Protein</a:t>
            </a:r>
            <a:r>
              <a:rPr lang="hu-HU" sz="2400"/>
              <a:t> (MBP, 42,5 kDa):</a:t>
            </a:r>
          </a:p>
          <a:p>
            <a:r>
              <a:rPr lang="hu-HU" sz="2400"/>
              <a:t>Amilóz, maltóz </a:t>
            </a:r>
          </a:p>
          <a:p>
            <a:r>
              <a:rPr lang="hu-HU" sz="2400" u="sng"/>
              <a:t>Glutathione-S-transferase</a:t>
            </a:r>
            <a:r>
              <a:rPr lang="hu-HU" sz="2400"/>
              <a:t> (GST):</a:t>
            </a:r>
          </a:p>
          <a:p>
            <a:r>
              <a:rPr lang="hu-HU" sz="2400"/>
              <a:t>Glutation</a:t>
            </a:r>
          </a:p>
          <a:p>
            <a:r>
              <a:rPr lang="hu-HU" sz="2400" u="sng"/>
              <a:t>6xHis-tag</a:t>
            </a:r>
            <a:r>
              <a:rPr lang="hu-HU" sz="2400"/>
              <a:t>:</a:t>
            </a:r>
          </a:p>
          <a:p>
            <a:r>
              <a:rPr lang="hu-HU" sz="2400"/>
              <a:t>Ni-NTA (nitril-triacetát), imidazol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5324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Epitop tag-ek felismeréshez:</a:t>
            </a:r>
          </a:p>
          <a:p>
            <a:r>
              <a:rPr lang="hu-HU" sz="2400" u="sng"/>
              <a:t>FLAG</a:t>
            </a:r>
            <a:r>
              <a:rPr lang="hu-HU" sz="2400"/>
              <a:t> (oktapeptid: DYKDDDDK)</a:t>
            </a:r>
          </a:p>
          <a:p>
            <a:r>
              <a:rPr lang="hu-HU" sz="2400" u="sng"/>
              <a:t>Myc</a:t>
            </a:r>
            <a:r>
              <a:rPr lang="hu-HU" sz="2400"/>
              <a:t> (oktapeptid: EQKLISEEDL)</a:t>
            </a:r>
          </a:p>
          <a:p>
            <a:r>
              <a:rPr lang="hu-HU" sz="2400"/>
              <a:t>Haemagglutinin </a:t>
            </a:r>
            <a:r>
              <a:rPr lang="hu-HU" sz="2400" u="sng"/>
              <a:t>(HA)-tag</a:t>
            </a:r>
            <a:r>
              <a:rPr lang="hu-HU" sz="2400"/>
              <a:t> (dekapeptid)</a:t>
            </a:r>
          </a:p>
          <a:p>
            <a:r>
              <a:rPr lang="hu-HU" sz="2400" u="sng"/>
              <a:t>V5-tag</a:t>
            </a:r>
            <a:r>
              <a:rPr lang="hu-HU" sz="2400"/>
              <a:t> (Simian Virus 5, 14 AA peptid:</a:t>
            </a:r>
          </a:p>
          <a:p>
            <a:r>
              <a:rPr lang="hu-HU" sz="2400"/>
              <a:t>GKPIPNPLLGLDST)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11188" y="0"/>
            <a:ext cx="4718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Fúziós peptidek/szekvenciák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9750" y="5670550"/>
            <a:ext cx="4538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Riporter gének:</a:t>
            </a:r>
          </a:p>
          <a:p>
            <a:r>
              <a:rPr lang="hu-HU" sz="2400"/>
              <a:t>Luciferase (luciferin)</a:t>
            </a:r>
          </a:p>
          <a:p>
            <a:r>
              <a:rPr lang="hu-HU" sz="2400"/>
              <a:t>Green fluorescent protein (GFP)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Csoportba foglalás 10"/>
          <p:cNvGrpSpPr>
            <a:grpSpLocks/>
          </p:cNvGrpSpPr>
          <p:nvPr/>
        </p:nvGrpSpPr>
        <p:grpSpPr bwMode="auto">
          <a:xfrm>
            <a:off x="2143125" y="1785938"/>
            <a:ext cx="4702175" cy="3657600"/>
            <a:chOff x="1396861" y="1857364"/>
            <a:chExt cx="4701657" cy="3657769"/>
          </a:xfrm>
        </p:grpSpPr>
        <p:pic>
          <p:nvPicPr>
            <p:cNvPr id="174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6861" y="1857364"/>
              <a:ext cx="4408631" cy="365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Szövegdoboz 3"/>
            <p:cNvSpPr txBox="1">
              <a:spLocks noChangeArrowheads="1"/>
            </p:cNvSpPr>
            <p:nvPr/>
          </p:nvSpPr>
          <p:spPr bwMode="auto">
            <a:xfrm>
              <a:off x="5214942" y="2714620"/>
              <a:ext cx="8835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proteáz</a:t>
              </a:r>
            </a:p>
            <a:p>
              <a:pPr algn="ctr"/>
              <a:r>
                <a:rPr lang="hu-HU" sz="1200"/>
                <a:t>hasítóhely</a:t>
              </a:r>
            </a:p>
          </p:txBody>
        </p:sp>
        <p:cxnSp>
          <p:nvCxnSpPr>
            <p:cNvPr id="5" name="Egyenes összekötő 4"/>
            <p:cNvCxnSpPr/>
            <p:nvPr/>
          </p:nvCxnSpPr>
          <p:spPr>
            <a:xfrm rot="5400000">
              <a:off x="4711946" y="3074272"/>
              <a:ext cx="576289" cy="428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5" name="Szövegdoboz 5"/>
            <p:cNvSpPr txBox="1">
              <a:spLocks noChangeArrowheads="1"/>
            </p:cNvSpPr>
            <p:nvPr/>
          </p:nvSpPr>
          <p:spPr bwMode="auto">
            <a:xfrm>
              <a:off x="5214942" y="2143116"/>
              <a:ext cx="585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fúziós</a:t>
              </a:r>
            </a:p>
            <a:p>
              <a:pPr algn="ctr"/>
              <a:r>
                <a:rPr lang="hu-HU" sz="1200"/>
                <a:t>tag</a:t>
              </a:r>
            </a:p>
          </p:txBody>
        </p:sp>
        <p:cxnSp>
          <p:nvCxnSpPr>
            <p:cNvPr id="7" name="Egyenes összekötő 6"/>
            <p:cNvCxnSpPr>
              <a:stCxn id="17415" idx="1"/>
            </p:cNvCxnSpPr>
            <p:nvPr/>
          </p:nvCxnSpPr>
          <p:spPr>
            <a:xfrm rot="10800000" flipV="1">
              <a:off x="4500082" y="2373325"/>
              <a:ext cx="714296" cy="493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1" name="Szövegdoboz 7"/>
          <p:cNvSpPr txBox="1">
            <a:spLocks noChangeArrowheads="1"/>
          </p:cNvSpPr>
          <p:nvPr/>
        </p:nvSpPr>
        <p:spPr bwMode="auto">
          <a:xfrm>
            <a:off x="1928813" y="357188"/>
            <a:ext cx="492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Bakteriális expressziós vektor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8600"/>
            <a:ext cx="7777162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38175"/>
            <a:ext cx="48974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1557338"/>
            <a:ext cx="37846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59055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08488" y="258763"/>
            <a:ext cx="173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DNS topoizomerázt</a:t>
            </a:r>
          </a:p>
          <a:p>
            <a:r>
              <a:rPr lang="hu-HU" sz="1400"/>
              <a:t>Gátol (letális)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H="1">
            <a:off x="4572000" y="765175"/>
            <a:ext cx="714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463800" y="474663"/>
            <a:ext cx="146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kloramfenikol</a:t>
            </a:r>
          </a:p>
          <a:p>
            <a:r>
              <a:rPr lang="hu-HU" sz="1400"/>
              <a:t>rezisztencia gén</a:t>
            </a: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3492500" y="1125538"/>
            <a:ext cx="3587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127625" y="690563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rekombinációs</a:t>
            </a:r>
          </a:p>
          <a:p>
            <a:r>
              <a:rPr lang="hu-HU" sz="1400"/>
              <a:t>helyek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H="1">
            <a:off x="3492500" y="981075"/>
            <a:ext cx="16557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 flipH="1">
            <a:off x="5148263" y="1268413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6372225" y="3068638"/>
            <a:ext cx="2546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u="sng"/>
              <a:t>Rekombinációs reakció</a:t>
            </a:r>
          </a:p>
          <a:p>
            <a:r>
              <a:rPr lang="hu-HU" sz="1800" u="sng"/>
              <a:t>in vitro</a:t>
            </a:r>
            <a:r>
              <a:rPr lang="hu-HU" sz="1800"/>
              <a:t>:</a:t>
            </a:r>
          </a:p>
          <a:p>
            <a:endParaRPr lang="hu-HU" sz="1800"/>
          </a:p>
          <a:p>
            <a:r>
              <a:rPr lang="hu-HU" sz="1800"/>
              <a:t>Donor vektor</a:t>
            </a:r>
          </a:p>
          <a:p>
            <a:r>
              <a:rPr lang="hu-HU" sz="1800"/>
              <a:t>Akceptor vektor</a:t>
            </a:r>
          </a:p>
          <a:p>
            <a:r>
              <a:rPr lang="hu-HU" sz="1800"/>
              <a:t>„Clonase” enzim</a:t>
            </a:r>
          </a:p>
          <a:p>
            <a:endParaRPr lang="hu-HU" sz="1800"/>
          </a:p>
          <a:p>
            <a:r>
              <a:rPr lang="hu-HU" sz="1800"/>
              <a:t>Utána transzformáció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1430338"/>
            <a:ext cx="244792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zövegdoboz 49"/>
          <p:cNvSpPr txBox="1">
            <a:spLocks noChangeArrowheads="1"/>
          </p:cNvSpPr>
          <p:nvPr/>
        </p:nvSpPr>
        <p:spPr bwMode="auto">
          <a:xfrm>
            <a:off x="3927475" y="1470025"/>
            <a:ext cx="992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 b="1"/>
              <a:t>célfehérje</a:t>
            </a:r>
            <a:r>
              <a:rPr lang="hu-HU" sz="800" b="1"/>
              <a:t> gén</a:t>
            </a:r>
          </a:p>
        </p:txBody>
      </p:sp>
      <p:sp>
        <p:nvSpPr>
          <p:cNvPr id="21508" name="Szövegdoboz 50"/>
          <p:cNvSpPr txBox="1">
            <a:spLocks noChangeArrowheads="1"/>
          </p:cNvSpPr>
          <p:nvPr/>
        </p:nvSpPr>
        <p:spPr bwMode="auto">
          <a:xfrm>
            <a:off x="5602288" y="2560638"/>
            <a:ext cx="84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célfehérje</a:t>
            </a:r>
          </a:p>
        </p:txBody>
      </p:sp>
      <p:cxnSp>
        <p:nvCxnSpPr>
          <p:cNvPr id="52" name="Egyenes összekötő 51"/>
          <p:cNvCxnSpPr>
            <a:endCxn id="21508" idx="1"/>
          </p:cNvCxnSpPr>
          <p:nvPr/>
        </p:nvCxnSpPr>
        <p:spPr>
          <a:xfrm flipV="1">
            <a:off x="5251450" y="2698750"/>
            <a:ext cx="350838" cy="265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Szövegdoboz 52"/>
          <p:cNvSpPr txBox="1">
            <a:spLocks noChangeArrowheads="1"/>
          </p:cNvSpPr>
          <p:nvPr/>
        </p:nvSpPr>
        <p:spPr bwMode="auto">
          <a:xfrm>
            <a:off x="2719388" y="2511425"/>
            <a:ext cx="94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fúziós „tag”</a:t>
            </a:r>
          </a:p>
        </p:txBody>
      </p:sp>
      <p:cxnSp>
        <p:nvCxnSpPr>
          <p:cNvPr id="54" name="Egyenes összekötő 53"/>
          <p:cNvCxnSpPr/>
          <p:nvPr/>
        </p:nvCxnSpPr>
        <p:spPr>
          <a:xfrm>
            <a:off x="3594100" y="2708275"/>
            <a:ext cx="479425" cy="24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Szövegdoboz 54"/>
          <p:cNvSpPr txBox="1">
            <a:spLocks noChangeArrowheads="1"/>
          </p:cNvSpPr>
          <p:nvPr/>
        </p:nvSpPr>
        <p:spPr bwMode="auto">
          <a:xfrm>
            <a:off x="2909888" y="3838575"/>
            <a:ext cx="62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amilóz</a:t>
            </a:r>
          </a:p>
          <a:p>
            <a:pPr algn="ctr"/>
            <a:r>
              <a:rPr lang="hu-HU" sz="1200"/>
              <a:t>oszlop</a:t>
            </a:r>
          </a:p>
        </p:txBody>
      </p:sp>
      <p:cxnSp>
        <p:nvCxnSpPr>
          <p:cNvPr id="56" name="Egyenes összekötő nyíllal 55"/>
          <p:cNvCxnSpPr/>
          <p:nvPr/>
        </p:nvCxnSpPr>
        <p:spPr>
          <a:xfrm rot="5400000">
            <a:off x="4229894" y="2509044"/>
            <a:ext cx="482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rot="5400000">
            <a:off x="4240213" y="3525838"/>
            <a:ext cx="48418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/>
          <p:nvPr/>
        </p:nvCxnSpPr>
        <p:spPr>
          <a:xfrm rot="5400000">
            <a:off x="3588543" y="4428332"/>
            <a:ext cx="646113" cy="615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 rot="16200000" flipH="1">
            <a:off x="4906168" y="4428332"/>
            <a:ext cx="646113" cy="615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140325"/>
            <a:ext cx="1851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5076825"/>
            <a:ext cx="11715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5194300"/>
            <a:ext cx="10080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Szövegdoboz 62"/>
          <p:cNvSpPr txBox="1">
            <a:spLocks noChangeArrowheads="1"/>
          </p:cNvSpPr>
          <p:nvPr/>
        </p:nvSpPr>
        <p:spPr bwMode="auto">
          <a:xfrm>
            <a:off x="2941638" y="4446588"/>
            <a:ext cx="83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elúció</a:t>
            </a:r>
          </a:p>
          <a:p>
            <a:pPr algn="ctr"/>
            <a:r>
              <a:rPr lang="hu-HU" sz="1200"/>
              <a:t>maltózzal</a:t>
            </a:r>
          </a:p>
        </p:txBody>
      </p:sp>
      <p:sp>
        <p:nvSpPr>
          <p:cNvPr id="21521" name="Szövegdoboz 63"/>
          <p:cNvSpPr txBox="1">
            <a:spLocks noChangeArrowheads="1"/>
          </p:cNvSpPr>
          <p:nvPr/>
        </p:nvSpPr>
        <p:spPr bwMode="auto">
          <a:xfrm>
            <a:off x="5427663" y="4357688"/>
            <a:ext cx="892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emésztés</a:t>
            </a:r>
          </a:p>
          <a:p>
            <a:pPr algn="ctr"/>
            <a:r>
              <a:rPr lang="hu-HU" sz="1200"/>
              <a:t>specifikus</a:t>
            </a:r>
          </a:p>
          <a:p>
            <a:pPr algn="ctr"/>
            <a:r>
              <a:rPr lang="hu-HU" sz="1200"/>
              <a:t>proteázzal</a:t>
            </a:r>
          </a:p>
        </p:txBody>
      </p:sp>
      <p:sp>
        <p:nvSpPr>
          <p:cNvPr id="21522" name="Szövegdoboz 64"/>
          <p:cNvSpPr txBox="1">
            <a:spLocks noChangeArrowheads="1"/>
          </p:cNvSpPr>
          <p:nvPr/>
        </p:nvSpPr>
        <p:spPr bwMode="auto">
          <a:xfrm>
            <a:off x="2636838" y="1270000"/>
            <a:ext cx="55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MBP</a:t>
            </a:r>
          </a:p>
          <a:p>
            <a:pPr algn="ctr"/>
            <a:r>
              <a:rPr lang="hu-HU" sz="1200"/>
              <a:t>génje</a:t>
            </a:r>
          </a:p>
        </p:txBody>
      </p:sp>
      <p:cxnSp>
        <p:nvCxnSpPr>
          <p:cNvPr id="66" name="Egyenes összekötő 65"/>
          <p:cNvCxnSpPr/>
          <p:nvPr/>
        </p:nvCxnSpPr>
        <p:spPr>
          <a:xfrm rot="16200000" flipV="1">
            <a:off x="3094038" y="1730375"/>
            <a:ext cx="404812" cy="293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Szövegdoboz 66"/>
          <p:cNvSpPr txBox="1">
            <a:spLocks noChangeArrowheads="1"/>
          </p:cNvSpPr>
          <p:nvPr/>
        </p:nvSpPr>
        <p:spPr bwMode="auto">
          <a:xfrm>
            <a:off x="2786063" y="428625"/>
            <a:ext cx="323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Az MBP-fúziós protein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688</Words>
  <Application>Microsoft Office PowerPoint</Application>
  <PresentationFormat>Diavetítés a képernyőre (4:3 oldalarány)</PresentationFormat>
  <Paragraphs>239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0" baseType="lpstr">
      <vt:lpstr>Arial</vt:lpstr>
      <vt:lpstr>Alapértelmezett terv</vt:lpstr>
      <vt:lpstr>Új molekuláris biológiai módszerek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molekuláris biológiai módszerek</dc:title>
  <dc:creator>Livius Wunderlich</dc:creator>
  <cp:lastModifiedBy>Molbiol</cp:lastModifiedBy>
  <cp:revision>95</cp:revision>
  <dcterms:created xsi:type="dcterms:W3CDTF">2011-04-10T16:57:12Z</dcterms:created>
  <dcterms:modified xsi:type="dcterms:W3CDTF">2016-03-18T09:23:19Z</dcterms:modified>
</cp:coreProperties>
</file>