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83" r:id="rId4"/>
    <p:sldId id="284" r:id="rId5"/>
    <p:sldId id="291" r:id="rId6"/>
    <p:sldId id="292" r:id="rId7"/>
    <p:sldId id="293" r:id="rId8"/>
    <p:sldId id="257" r:id="rId9"/>
    <p:sldId id="258" r:id="rId10"/>
    <p:sldId id="281" r:id="rId11"/>
    <p:sldId id="259" r:id="rId12"/>
    <p:sldId id="280" r:id="rId13"/>
    <p:sldId id="278" r:id="rId14"/>
    <p:sldId id="279" r:id="rId15"/>
    <p:sldId id="260" r:id="rId16"/>
    <p:sldId id="265" r:id="rId17"/>
    <p:sldId id="266" r:id="rId18"/>
    <p:sldId id="267" r:id="rId19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2" autoAdjust="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A7226C-0C06-43A2-96E8-F31DF06706B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AC637D-0CFA-46E0-9052-C3645E08241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B02BFD-60CB-4999-9AFE-F96467EFA63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AB0A37-11CC-411E-9CFD-EA3841EA381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EDB9FE-0E4A-4231-A407-E78CFBB4E7D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F4658E-28D9-44BA-81B1-EC957B856CE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B72193-92B2-4D1C-BE15-5B14216CF7A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A64E3-87FF-4351-83F4-15EDD377C11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C9DF1E-6F9C-4BA5-A4D3-31E92AE284F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588AF5-5A83-41E9-BDF4-7CC6D9C23A5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6D5294-A007-4095-9FDC-40825AD8909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533887A-E2D9-4C0F-86E7-CECF9AF6C79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Új molekuláris biológiai módszerek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hu-HU" dirty="0" smtClean="0"/>
              <a:t>Fehérje interakciók</a:t>
            </a:r>
          </a:p>
          <a:p>
            <a:pPr eaLnBrk="1" hangingPunct="1"/>
            <a:r>
              <a:rPr lang="hu-HU" dirty="0" smtClean="0"/>
              <a:t>2015</a:t>
            </a:r>
            <a:endParaRPr lang="hu-HU" dirty="0" smtClean="0"/>
          </a:p>
          <a:p>
            <a:pPr eaLnBrk="1" hangingPunct="1"/>
            <a:endParaRPr lang="hu-HU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341313"/>
            <a:ext cx="7129463" cy="633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808038" y="733425"/>
            <a:ext cx="6697662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800" u="sng"/>
              <a:t>Membránfehérjékhez:</a:t>
            </a:r>
          </a:p>
          <a:p>
            <a:r>
              <a:rPr lang="hu-HU" sz="2800"/>
              <a:t>Split-ubquitin rendszer</a:t>
            </a:r>
          </a:p>
          <a:p>
            <a:r>
              <a:rPr lang="hu-HU" sz="2800"/>
              <a:t>Nub és Cub, Cub-on transzkripciós faktor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827088" y="2636838"/>
            <a:ext cx="6100762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800" u="sng"/>
              <a:t>Protein-DNS kapcsolathoz</a:t>
            </a:r>
            <a:r>
              <a:rPr lang="hu-HU" sz="2800"/>
              <a:t> (tr. faktor):</a:t>
            </a:r>
          </a:p>
          <a:p>
            <a:r>
              <a:rPr lang="hu-HU" sz="2800"/>
              <a:t>Élesztő 1-hibrid rendszer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808038" y="4189413"/>
            <a:ext cx="483552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800" u="sng"/>
              <a:t>Protein-RNS kapcsolatokhoz</a:t>
            </a:r>
            <a:r>
              <a:rPr lang="hu-HU" sz="2800"/>
              <a:t>:</a:t>
            </a:r>
          </a:p>
          <a:p>
            <a:r>
              <a:rPr lang="hu-HU" sz="2800"/>
              <a:t>Élesztő 3-hibrid rendszer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2133600"/>
            <a:ext cx="8281988" cy="261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2195513" y="5445125"/>
            <a:ext cx="2317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Ile3&gt;Gly3 mutáció:</a:t>
            </a:r>
          </a:p>
          <a:p>
            <a:r>
              <a:rPr lang="hu-HU"/>
              <a:t>nehezen kapcsolódik</a:t>
            </a:r>
          </a:p>
        </p:txBody>
      </p:sp>
      <p:sp>
        <p:nvSpPr>
          <p:cNvPr id="13316" name="Line 4"/>
          <p:cNvSpPr>
            <a:spLocks noChangeShapeType="1"/>
          </p:cNvSpPr>
          <p:nvPr/>
        </p:nvSpPr>
        <p:spPr bwMode="auto">
          <a:xfrm flipH="1" flipV="1">
            <a:off x="2555875" y="4581525"/>
            <a:ext cx="287338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7308850" y="3644900"/>
            <a:ext cx="1263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(ubiquitin </a:t>
            </a:r>
          </a:p>
          <a:p>
            <a:r>
              <a:rPr lang="hu-HU"/>
              <a:t>specifikus)</a:t>
            </a:r>
          </a:p>
        </p:txBody>
      </p:sp>
      <p:sp>
        <p:nvSpPr>
          <p:cNvPr id="13318" name="Line 6"/>
          <p:cNvSpPr>
            <a:spLocks noChangeShapeType="1"/>
          </p:cNvSpPr>
          <p:nvPr/>
        </p:nvSpPr>
        <p:spPr bwMode="auto">
          <a:xfrm flipH="1">
            <a:off x="6804025" y="3860800"/>
            <a:ext cx="504825" cy="73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468313" y="404813"/>
            <a:ext cx="83248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3200"/>
              <a:t>Membránfehérjékhez: Split ubiquitin rendszer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1557338"/>
            <a:ext cx="7200900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1763713" y="260350"/>
            <a:ext cx="58435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3200"/>
              <a:t>1-hibrid rendszer (DNS-protein)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663575" y="1047750"/>
            <a:ext cx="79930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000"/>
              <a:t>Itt a DNS-kötő domén a „zsákmány”, ehhez fuzionál a transzaktivátor 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250825" y="6237288"/>
            <a:ext cx="5492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Mely fehérjék kötnek adott DNS szakaszhoz in vivo?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188913"/>
            <a:ext cx="7777162" cy="637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250825" y="2781300"/>
            <a:ext cx="29527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Mi egy adott</a:t>
            </a:r>
          </a:p>
          <a:p>
            <a:r>
              <a:rPr lang="hu-HU"/>
              <a:t>transzkripcios</a:t>
            </a:r>
          </a:p>
          <a:p>
            <a:r>
              <a:rPr lang="hu-HU"/>
              <a:t>faktor oligonuk-</a:t>
            </a:r>
          </a:p>
          <a:p>
            <a:r>
              <a:rPr lang="hu-HU"/>
              <a:t>leotid preferenciája in vivo?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00" y="188913"/>
            <a:ext cx="3987800" cy="640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323850" y="4292600"/>
            <a:ext cx="28606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800"/>
              <a:t>3-hibrid rendszer</a:t>
            </a:r>
          </a:p>
          <a:p>
            <a:r>
              <a:rPr lang="hu-HU" sz="2800"/>
              <a:t>(RNS-protein)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3975100" y="3787775"/>
            <a:ext cx="1073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400"/>
              <a:t>fúziós RNS</a:t>
            </a:r>
          </a:p>
        </p:txBody>
      </p:sp>
      <p:sp>
        <p:nvSpPr>
          <p:cNvPr id="16389" name="Line 5"/>
          <p:cNvSpPr>
            <a:spLocks noChangeShapeType="1"/>
          </p:cNvSpPr>
          <p:nvPr/>
        </p:nvSpPr>
        <p:spPr bwMode="auto">
          <a:xfrm>
            <a:off x="4500563" y="4076700"/>
            <a:ext cx="358775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519113" y="5824538"/>
            <a:ext cx="2279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Mely fehérjék kötnek</a:t>
            </a:r>
          </a:p>
          <a:p>
            <a:r>
              <a:rPr lang="hu-HU"/>
              <a:t>adott RNS-hez?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484313"/>
            <a:ext cx="4051300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1628775"/>
            <a:ext cx="3822700" cy="504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187450" y="0"/>
            <a:ext cx="733266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800" u="sng"/>
              <a:t>Fág-display technika:</a:t>
            </a:r>
          </a:p>
          <a:p>
            <a:r>
              <a:rPr lang="hu-HU" sz="2800"/>
              <a:t>Protein-protein, vagy protein-DNS interakciók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447675" y="928688"/>
            <a:ext cx="5648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Adott protein, vagy DNS mely fehérjéket köti </a:t>
            </a:r>
            <a:r>
              <a:rPr lang="hu-HU" i="1"/>
              <a:t>in vitro </a:t>
            </a:r>
            <a:r>
              <a:rPr lang="hu-HU"/>
              <a:t>?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9138" y="188913"/>
            <a:ext cx="5084762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657225"/>
            <a:ext cx="6769100" cy="552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908050"/>
            <a:ext cx="8424862" cy="575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1908175" y="188913"/>
            <a:ext cx="48990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3200"/>
              <a:t>Halászás fúziós fehérjével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060575"/>
            <a:ext cx="8569325" cy="404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2627313" y="404813"/>
            <a:ext cx="37020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3200"/>
              <a:t>Immunoprecipitáció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611188" y="6021388"/>
            <a:ext cx="3206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Protein kihalászása antitesttel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125538"/>
            <a:ext cx="8496300" cy="492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2339975" y="188913"/>
            <a:ext cx="43116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3200"/>
              <a:t>Ko-immunoprecipitáció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395288" y="6165850"/>
            <a:ext cx="5505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Protein-protein kapcsolatok bizonyítása antitestekkel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3635375" y="188913"/>
            <a:ext cx="16732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3200"/>
              <a:t>Gél shift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1557338"/>
            <a:ext cx="7416800" cy="507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611188" y="836613"/>
            <a:ext cx="3149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000"/>
              <a:t>Protein-DNS, protein-RNS</a:t>
            </a:r>
          </a:p>
          <a:p>
            <a:r>
              <a:rPr lang="hu-HU" sz="2000"/>
              <a:t>Poliakrilamid, agaróz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6084888" y="404813"/>
            <a:ext cx="2533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Adott DNS-szakaszhoz</a:t>
            </a:r>
          </a:p>
          <a:p>
            <a:r>
              <a:rPr lang="hu-HU"/>
              <a:t>kötődik-e protein?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752475"/>
            <a:ext cx="8064500" cy="610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835150" y="0"/>
            <a:ext cx="54165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3200"/>
              <a:t>Kromatin immunoprecipitáció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231775" y="784225"/>
            <a:ext cx="18097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Adott protein</a:t>
            </a:r>
          </a:p>
          <a:p>
            <a:r>
              <a:rPr lang="hu-HU"/>
              <a:t>mely DNS-</a:t>
            </a:r>
          </a:p>
          <a:p>
            <a:r>
              <a:rPr lang="hu-HU"/>
              <a:t>szakaszokhoz</a:t>
            </a:r>
          </a:p>
          <a:p>
            <a:r>
              <a:rPr lang="hu-HU"/>
              <a:t>kötődik in vivo?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341438"/>
            <a:ext cx="8569325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1116013" y="188913"/>
            <a:ext cx="719931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3200"/>
              <a:t>ChIP-on-chip technológia: DNS-protein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231775" y="784225"/>
            <a:ext cx="577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Adott protein mely DNS-szakaszokhoz kötődik in vivo?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/>
          <p:cNvSpPr txBox="1">
            <a:spLocks noChangeArrowheads="1"/>
          </p:cNvSpPr>
          <p:nvPr/>
        </p:nvSpPr>
        <p:spPr bwMode="auto">
          <a:xfrm>
            <a:off x="2268538" y="404813"/>
            <a:ext cx="467201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3200"/>
              <a:t>Élesztő 2-hibrid rendszer</a:t>
            </a:r>
          </a:p>
        </p:txBody>
      </p:sp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539750" y="1268413"/>
            <a:ext cx="6143625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800" u="sng"/>
              <a:t>Transzkripciós faktorok többsége</a:t>
            </a:r>
            <a:r>
              <a:rPr lang="hu-HU" sz="2800"/>
              <a:t>:</a:t>
            </a:r>
          </a:p>
          <a:p>
            <a:r>
              <a:rPr lang="hu-HU" sz="2800"/>
              <a:t>Kötő domén és transzaktiváló domén;</a:t>
            </a:r>
          </a:p>
          <a:p>
            <a:r>
              <a:rPr lang="hu-HU" sz="2800"/>
              <a:t>elég, ha térben közel vannak.</a:t>
            </a:r>
          </a:p>
        </p:txBody>
      </p:sp>
      <p:sp>
        <p:nvSpPr>
          <p:cNvPr id="9220" name="Text Box 6"/>
          <p:cNvSpPr txBox="1">
            <a:spLocks noChangeArrowheads="1"/>
          </p:cNvSpPr>
          <p:nvPr/>
        </p:nvSpPr>
        <p:spPr bwMode="auto">
          <a:xfrm>
            <a:off x="519113" y="2820988"/>
            <a:ext cx="6172200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800" u="sng"/>
              <a:t>Fúziós fehérjék</a:t>
            </a:r>
            <a:r>
              <a:rPr lang="hu-HU" sz="2800"/>
              <a:t>: Kötő domén + „csali”,</a:t>
            </a:r>
          </a:p>
          <a:p>
            <a:r>
              <a:rPr lang="hu-HU" sz="2800"/>
              <a:t>transzaktiváló domén + „zsákmány” </a:t>
            </a:r>
          </a:p>
          <a:p>
            <a:r>
              <a:rPr lang="hu-HU" sz="2800"/>
              <a:t>(expressziós könyvtárban) </a:t>
            </a:r>
          </a:p>
        </p:txBody>
      </p:sp>
      <p:sp>
        <p:nvSpPr>
          <p:cNvPr id="9221" name="Text Box 7"/>
          <p:cNvSpPr txBox="1">
            <a:spLocks noChangeArrowheads="1"/>
          </p:cNvSpPr>
          <p:nvPr/>
        </p:nvSpPr>
        <p:spPr bwMode="auto">
          <a:xfrm>
            <a:off x="539750" y="4365625"/>
            <a:ext cx="72548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800" u="sng"/>
              <a:t>Riprter gén, vagy szelekciós gén promóterrel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534988"/>
            <a:ext cx="6624637" cy="573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1619250" y="692150"/>
            <a:ext cx="1225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csali (bait)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2771775" y="0"/>
            <a:ext cx="1873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zsákmány (prey)</a:t>
            </a:r>
          </a:p>
        </p:txBody>
      </p:sp>
      <p:sp>
        <p:nvSpPr>
          <p:cNvPr id="10245" name="Line 5"/>
          <p:cNvSpPr>
            <a:spLocks noChangeShapeType="1"/>
          </p:cNvSpPr>
          <p:nvPr/>
        </p:nvSpPr>
        <p:spPr bwMode="auto">
          <a:xfrm>
            <a:off x="2124075" y="1125538"/>
            <a:ext cx="360363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10246" name="Line 7"/>
          <p:cNvSpPr>
            <a:spLocks noChangeShapeType="1"/>
          </p:cNvSpPr>
          <p:nvPr/>
        </p:nvSpPr>
        <p:spPr bwMode="auto">
          <a:xfrm flipH="1">
            <a:off x="3419475" y="333375"/>
            <a:ext cx="73025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10247" name="Text Box 8"/>
          <p:cNvSpPr txBox="1">
            <a:spLocks noChangeArrowheads="1"/>
          </p:cNvSpPr>
          <p:nvPr/>
        </p:nvSpPr>
        <p:spPr bwMode="auto">
          <a:xfrm>
            <a:off x="395288" y="6308725"/>
            <a:ext cx="5251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Mely fehérjék kötnek egy adott fehérjéhez in vivo?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apértelmezett terv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857</TotalTime>
  <Words>228</Words>
  <Application>Microsoft Office PowerPoint</Application>
  <PresentationFormat>Diavetítés a képernyőre (4:3 oldalarány)</PresentationFormat>
  <Paragraphs>58</Paragraphs>
  <Slides>18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18</vt:i4>
      </vt:variant>
    </vt:vector>
  </HeadingPairs>
  <TitlesOfParts>
    <vt:vector size="21" baseType="lpstr">
      <vt:lpstr>Arial</vt:lpstr>
      <vt:lpstr>Calibri</vt:lpstr>
      <vt:lpstr>Alapértelmezett terv</vt:lpstr>
      <vt:lpstr>Új molekuláris biológiai módszerek</vt:lpstr>
      <vt:lpstr>2. dia</vt:lpstr>
      <vt:lpstr>3. dia</vt:lpstr>
      <vt:lpstr>4. dia</vt:lpstr>
      <vt:lpstr>5. dia</vt:lpstr>
      <vt:lpstr>6. dia</vt:lpstr>
      <vt:lpstr>7. dia</vt:lpstr>
      <vt:lpstr>8. dia</vt:lpstr>
      <vt:lpstr>9. dia</vt:lpstr>
      <vt:lpstr>10. dia</vt:lpstr>
      <vt:lpstr>11. dia</vt:lpstr>
      <vt:lpstr>12. dia</vt:lpstr>
      <vt:lpstr>13. dia</vt:lpstr>
      <vt:lpstr>14. dia</vt:lpstr>
      <vt:lpstr>15. dia</vt:lpstr>
      <vt:lpstr>16. dia</vt:lpstr>
      <vt:lpstr>17. dia</vt:lpstr>
      <vt:lpstr>18.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Új molekuláris biológiai módszerek</dc:title>
  <dc:creator>Livius Wunderlich</dc:creator>
  <cp:lastModifiedBy>Livius</cp:lastModifiedBy>
  <cp:revision>29</cp:revision>
  <dcterms:created xsi:type="dcterms:W3CDTF">2011-05-01T07:06:59Z</dcterms:created>
  <dcterms:modified xsi:type="dcterms:W3CDTF">2015-04-03T06:38:06Z</dcterms:modified>
</cp:coreProperties>
</file>