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3" r:id="rId2"/>
    <p:sldId id="341" r:id="rId3"/>
    <p:sldId id="342" r:id="rId4"/>
    <p:sldId id="347" r:id="rId5"/>
    <p:sldId id="344" r:id="rId6"/>
    <p:sldId id="348" r:id="rId7"/>
    <p:sldId id="351" r:id="rId8"/>
    <p:sldId id="349" r:id="rId9"/>
    <p:sldId id="350" r:id="rId10"/>
    <p:sldId id="353" r:id="rId11"/>
    <p:sldId id="331" r:id="rId12"/>
    <p:sldId id="346" r:id="rId13"/>
    <p:sldId id="327" r:id="rId14"/>
    <p:sldId id="324" r:id="rId15"/>
    <p:sldId id="315" r:id="rId16"/>
    <p:sldId id="326" r:id="rId17"/>
    <p:sldId id="339" r:id="rId18"/>
    <p:sldId id="354" r:id="rId19"/>
    <p:sldId id="355" r:id="rId20"/>
    <p:sldId id="356" r:id="rId21"/>
    <p:sldId id="357" r:id="rId22"/>
    <p:sldId id="358" r:id="rId23"/>
    <p:sldId id="359" r:id="rId24"/>
    <p:sldId id="320" r:id="rId25"/>
    <p:sldId id="329" r:id="rId26"/>
    <p:sldId id="303" r:id="rId27"/>
    <p:sldId id="304" r:id="rId28"/>
    <p:sldId id="306" r:id="rId29"/>
    <p:sldId id="307" r:id="rId30"/>
    <p:sldId id="360" r:id="rId31"/>
    <p:sldId id="308" r:id="rId32"/>
    <p:sldId id="361" r:id="rId33"/>
    <p:sldId id="362" r:id="rId34"/>
    <p:sldId id="366" r:id="rId35"/>
    <p:sldId id="363" r:id="rId36"/>
    <p:sldId id="364" r:id="rId37"/>
    <p:sldId id="365" r:id="rId38"/>
    <p:sldId id="311" r:id="rId39"/>
    <p:sldId id="352" r:id="rId40"/>
    <p:sldId id="265" r:id="rId41"/>
    <p:sldId id="266" r:id="rId42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CC"/>
    <a:srgbClr val="3399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2" autoAdjust="0"/>
    <p:restoredTop sz="94660"/>
  </p:normalViewPr>
  <p:slideViewPr>
    <p:cSldViewPr>
      <p:cViewPr varScale="1">
        <p:scale>
          <a:sx n="66" d="100"/>
          <a:sy n="66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542DDCB-33A4-41D3-9045-A691B6EEF4D7}" type="datetimeFigureOut">
              <a:rPr lang="hu-HU"/>
              <a:pPr>
                <a:defRPr/>
              </a:pPr>
              <a:t>2016.11.18.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531BE26-5F59-4583-9BBF-0B60E16FA1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1BE26-5F59-4583-9BBF-0B60E16FA10F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337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1E6D7C-6EA0-4C7E-891A-8145E1D4D58A}" type="slidenum">
              <a:rPr lang="hu-HU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F881A-996D-42AE-BFE8-68A4B63864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C3C1-E573-477C-A18B-6A979758A9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C1002-FC78-4921-ABB5-A4D3849497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78DEA-9DDC-46D0-8A17-19A4FDB208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920D-B2B4-4003-9969-CF66DDC5A7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7EE5-8BB1-492A-9109-8379D1FE17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99CF-F150-4D62-94F7-D349C5CB37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2CF60-A040-4887-9291-C6776FA2EB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E57F-703E-444C-9C61-F255D3BED0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EA9A9-287C-47CA-981C-9EC745D099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FDA60-0DCD-4E89-AF5F-6A17B5C85E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93E8269-B91C-4633-B094-BE9720FB8C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97-2003_munkalap5.xls"/><Relationship Id="rId4" Type="http://schemas.openxmlformats.org/officeDocument/2006/relationships/oleObject" Target="../embeddings/Microsoft_Office_Excel_97-2003_munkalap4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munkalap6.xls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1/10/Hexokinase-glucose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773238"/>
            <a:ext cx="8229600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ENZIMOLOGY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933825"/>
            <a:ext cx="8229600" cy="4953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hu-HU" smtClean="0"/>
          </a:p>
          <a:p>
            <a:pPr eaLnBrk="1" hangingPunct="1">
              <a:buFontTx/>
              <a:buNone/>
            </a:pPr>
            <a:endParaRPr lang="hu-H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5085184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Active site: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 pocket on the enzyme, where the enzyme-catalyzed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reaction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takes place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Substrate: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molecule that is bound in the active site and acted upon by the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enzyme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 descr="figure 2-4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848872" cy="439248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411760" y="188640"/>
            <a:ext cx="4180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Binding</a:t>
            </a:r>
            <a:r>
              <a:rPr lang="hu-HU" dirty="0" smtClean="0"/>
              <a:t> site,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site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76475"/>
            <a:ext cx="68754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95513" y="476250"/>
            <a:ext cx="4421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Substrates</a:t>
            </a:r>
            <a:r>
              <a:rPr lang="hu-HU" dirty="0" smtClean="0"/>
              <a:t> and </a:t>
            </a:r>
            <a:r>
              <a:rPr lang="hu-HU" dirty="0" err="1" smtClean="0"/>
              <a:t>products</a:t>
            </a:r>
            <a:endParaRPr lang="hu-HU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00338" y="5300663"/>
            <a:ext cx="3841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dirty="0" err="1" smtClean="0"/>
              <a:t>Binding</a:t>
            </a:r>
            <a:r>
              <a:rPr lang="hu-HU" b="0" dirty="0" smtClean="0"/>
              <a:t> site, </a:t>
            </a:r>
            <a:r>
              <a:rPr lang="hu-HU" b="0" dirty="0" err="1" smtClean="0"/>
              <a:t>active</a:t>
            </a:r>
            <a:r>
              <a:rPr lang="hu-HU" b="0" dirty="0" smtClean="0"/>
              <a:t> </a:t>
            </a:r>
            <a:r>
              <a:rPr lang="hu-HU" b="0" dirty="0" err="1" smtClean="0"/>
              <a:t>site</a:t>
            </a:r>
            <a:endParaRPr lang="hu-HU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628775"/>
            <a:ext cx="624998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95736" y="548680"/>
            <a:ext cx="47612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dirty="0" err="1" smtClean="0"/>
              <a:t>Specific</a:t>
            </a:r>
            <a:r>
              <a:rPr lang="hu-HU" dirty="0" smtClean="0"/>
              <a:t> </a:t>
            </a:r>
            <a:r>
              <a:rPr lang="hu-HU" dirty="0" err="1" smtClean="0"/>
              <a:t>enzyme</a:t>
            </a:r>
            <a:r>
              <a:rPr lang="hu-HU" dirty="0" smtClean="0"/>
              <a:t> </a:t>
            </a:r>
            <a:r>
              <a:rPr lang="hu-HU" dirty="0" err="1" smtClean="0"/>
              <a:t>catalysis</a:t>
            </a:r>
            <a:endParaRPr lang="hu-HU" dirty="0" smtClean="0"/>
          </a:p>
          <a:p>
            <a:pPr algn="ctr"/>
            <a:r>
              <a:rPr lang="hu-HU" dirty="0" smtClean="0"/>
              <a:t>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chosen</a:t>
            </a:r>
            <a:r>
              <a:rPr lang="hu-HU" dirty="0" smtClean="0"/>
              <a:t> </a:t>
            </a:r>
            <a:r>
              <a:rPr lang="hu-HU" dirty="0" err="1" smtClean="0"/>
              <a:t>reaction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" y="1700808"/>
            <a:ext cx="9065142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411760" y="188640"/>
            <a:ext cx="4041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Specificity</a:t>
            </a:r>
            <a:r>
              <a:rPr lang="hu-HU" dirty="0" smtClean="0"/>
              <a:t> of </a:t>
            </a:r>
            <a:r>
              <a:rPr lang="hu-HU" dirty="0" err="1" smtClean="0"/>
              <a:t>enzymes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45" y="1844824"/>
            <a:ext cx="8479653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619672" y="0"/>
            <a:ext cx="6101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u="sng" dirty="0" err="1" smtClean="0"/>
              <a:t>Formation</a:t>
            </a:r>
            <a:r>
              <a:rPr lang="hu-HU" sz="2400" u="sng" dirty="0" smtClean="0"/>
              <a:t> of </a:t>
            </a:r>
            <a:r>
              <a:rPr lang="hu-HU" sz="2400" u="sng" dirty="0" err="1" smtClean="0"/>
              <a:t>enzyme-substrate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complex</a:t>
            </a:r>
            <a:endParaRPr lang="hu-HU" sz="2400" u="sng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5536" y="764704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smtClean="0">
                <a:latin typeface="+mn-lt"/>
                <a:cs typeface="Times New Roman" pitchFamily="18" charset="0"/>
              </a:rPr>
              <a:t>The </a:t>
            </a:r>
            <a:r>
              <a:rPr lang="hu-HU" sz="2400" dirty="0" err="1" smtClean="0">
                <a:latin typeface="+mn-lt"/>
                <a:cs typeface="Times New Roman" pitchFamily="18" charset="0"/>
              </a:rPr>
              <a:t>lock-and</a:t>
            </a:r>
            <a:r>
              <a:rPr lang="hu-HU" sz="2400" dirty="0" smtClean="0">
                <a:latin typeface="+mn-lt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+mn-lt"/>
                <a:cs typeface="Times New Roman" pitchFamily="18" charset="0"/>
              </a:rPr>
              <a:t>key</a:t>
            </a:r>
            <a:r>
              <a:rPr lang="hu-HU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theory</a:t>
            </a:r>
            <a:r>
              <a:rPr lang="hu-HU" sz="2400" dirty="0" smtClean="0">
                <a:latin typeface="+mn-lt"/>
                <a:cs typeface="Times New Roman" pitchFamily="18" charset="0"/>
              </a:rPr>
              <a:t>: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the substrate is exactly fits into the pocket of the enzyme, just like the key into the lock. </a:t>
            </a:r>
            <a:r>
              <a:rPr lang="hu-HU" sz="2400" dirty="0" smtClean="0">
                <a:latin typeface="+mn-lt"/>
                <a:cs typeface="Times New Roman" pitchFamily="18" charset="0"/>
              </a:rPr>
              <a:t>Emil </a:t>
            </a:r>
            <a:r>
              <a:rPr lang="hu-HU" sz="2400" dirty="0">
                <a:latin typeface="+mn-lt"/>
                <a:cs typeface="Times New Roman" pitchFamily="18" charset="0"/>
              </a:rPr>
              <a:t>Fischer 1890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848872" cy="514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55576" y="692696"/>
            <a:ext cx="80746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 dirty="0" err="1" smtClean="0">
                <a:latin typeface="+mn-lt"/>
                <a:cs typeface="Times New Roman" pitchFamily="18" charset="0"/>
              </a:rPr>
              <a:t>Induced</a:t>
            </a:r>
            <a:r>
              <a:rPr lang="hu-HU" sz="2400" dirty="0" smtClean="0">
                <a:latin typeface="+mn-lt"/>
                <a:cs typeface="Times New Roman" pitchFamily="18" charset="0"/>
              </a:rPr>
              <a:t> fit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theory</a:t>
            </a:r>
            <a:r>
              <a:rPr lang="hu-HU" sz="2400" dirty="0" smtClean="0">
                <a:latin typeface="+mn-lt"/>
                <a:cs typeface="Times New Roman" pitchFamily="18" charset="0"/>
              </a:rPr>
              <a:t>: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the binding of the substrate induce</a:t>
            </a:r>
            <a:endParaRPr lang="hu-HU" sz="2400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+mn-lt"/>
                <a:cs typeface="Times New Roman" pitchFamily="18" charset="0"/>
              </a:rPr>
              <a:t>a change in the protein structure of the enzyme</a:t>
            </a:r>
            <a:endParaRPr lang="hu-HU" sz="2400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latin typeface="+mn-lt"/>
                <a:cs typeface="Times New Roman" pitchFamily="18" charset="0"/>
              </a:rPr>
              <a:t>Koshland1958</a:t>
            </a:r>
            <a:endParaRPr lang="hu-HU" sz="2400" dirty="0"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47664" y="260648"/>
            <a:ext cx="6101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u="sng" dirty="0" err="1" smtClean="0"/>
              <a:t>Formation</a:t>
            </a:r>
            <a:r>
              <a:rPr lang="hu-HU" sz="2400" u="sng" dirty="0" smtClean="0"/>
              <a:t> of </a:t>
            </a:r>
            <a:r>
              <a:rPr lang="hu-HU" sz="2400" u="sng" dirty="0" err="1" smtClean="0"/>
              <a:t>enzyme-substrate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complex</a:t>
            </a:r>
            <a:endParaRPr lang="hu-HU" sz="2400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3714"/>
            <a:ext cx="6264696" cy="66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Csoportba foglalás 43"/>
          <p:cNvGrpSpPr>
            <a:grpSpLocks/>
          </p:cNvGrpSpPr>
          <p:nvPr/>
        </p:nvGrpSpPr>
        <p:grpSpPr bwMode="auto">
          <a:xfrm>
            <a:off x="323528" y="908720"/>
            <a:ext cx="5776837" cy="5760640"/>
            <a:chOff x="1763688" y="2348880"/>
            <a:chExt cx="4136143" cy="3626892"/>
          </a:xfrm>
        </p:grpSpPr>
        <p:pic>
          <p:nvPicPr>
            <p:cNvPr id="1536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2348880"/>
              <a:ext cx="3960440" cy="2438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4653136"/>
              <a:ext cx="1831887" cy="1322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Jobbra nyíl 36"/>
            <p:cNvSpPr/>
            <p:nvPr/>
          </p:nvSpPr>
          <p:spPr>
            <a:xfrm>
              <a:off x="3276296" y="3140924"/>
              <a:ext cx="792015" cy="215868"/>
            </a:xfrm>
            <a:prstGeom prst="rightArrow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5368" name="Szövegdoboz 37"/>
            <p:cNvSpPr txBox="1">
              <a:spLocks noChangeArrowheads="1"/>
            </p:cNvSpPr>
            <p:nvPr/>
          </p:nvSpPr>
          <p:spPr bwMode="auto">
            <a:xfrm>
              <a:off x="2382370" y="3527620"/>
              <a:ext cx="600492" cy="406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800" dirty="0" err="1" smtClean="0">
                  <a:cs typeface="Arial" charset="0"/>
                </a:rPr>
                <a:t>active</a:t>
              </a:r>
              <a:endParaRPr lang="hu-HU" sz="1800" dirty="0" smtClean="0">
                <a:cs typeface="Arial" charset="0"/>
              </a:endParaRPr>
            </a:p>
            <a:p>
              <a:pPr algn="ctr"/>
              <a:r>
                <a:rPr lang="hu-HU" sz="1800" dirty="0" smtClean="0">
                  <a:cs typeface="Arial" charset="0"/>
                </a:rPr>
                <a:t>site</a:t>
              </a:r>
              <a:endParaRPr lang="hu-HU" sz="1800" dirty="0">
                <a:cs typeface="Arial" charset="0"/>
              </a:endParaRPr>
            </a:p>
          </p:txBody>
        </p:sp>
        <p:sp>
          <p:nvSpPr>
            <p:cNvPr id="15369" name="Szövegdoboz 38"/>
            <p:cNvSpPr txBox="1">
              <a:spLocks noChangeArrowheads="1"/>
            </p:cNvSpPr>
            <p:nvPr/>
          </p:nvSpPr>
          <p:spPr bwMode="auto">
            <a:xfrm>
              <a:off x="2123728" y="2924944"/>
              <a:ext cx="875948" cy="232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 dirty="0" err="1" smtClean="0">
                  <a:cs typeface="Arial" charset="0"/>
                </a:rPr>
                <a:t>substrate</a:t>
              </a:r>
              <a:endParaRPr lang="hu-HU" sz="1800" dirty="0">
                <a:cs typeface="Arial" charset="0"/>
              </a:endParaRPr>
            </a:p>
          </p:txBody>
        </p:sp>
        <p:sp>
          <p:nvSpPr>
            <p:cNvPr id="15370" name="Szövegdoboz 39"/>
            <p:cNvSpPr txBox="1">
              <a:spLocks noChangeArrowheads="1"/>
            </p:cNvSpPr>
            <p:nvPr/>
          </p:nvSpPr>
          <p:spPr bwMode="auto">
            <a:xfrm>
              <a:off x="4547757" y="4751696"/>
              <a:ext cx="747403" cy="406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800" dirty="0" err="1" smtClean="0">
                  <a:cs typeface="Arial" charset="0"/>
                </a:rPr>
                <a:t>inactive</a:t>
              </a:r>
              <a:endParaRPr lang="hu-HU" sz="1800" dirty="0" smtClean="0">
                <a:cs typeface="Arial" charset="0"/>
              </a:endParaRPr>
            </a:p>
            <a:p>
              <a:pPr algn="ctr"/>
              <a:r>
                <a:rPr lang="hu-HU" sz="1800" dirty="0" smtClean="0">
                  <a:cs typeface="Arial" charset="0"/>
                </a:rPr>
                <a:t>site</a:t>
              </a:r>
              <a:endParaRPr lang="hu-HU" sz="1800" dirty="0">
                <a:cs typeface="Arial" charset="0"/>
              </a:endParaRPr>
            </a:p>
          </p:txBody>
        </p:sp>
        <p:sp>
          <p:nvSpPr>
            <p:cNvPr id="41" name="Balra-jobbra nyíl 40"/>
            <p:cNvSpPr/>
            <p:nvPr/>
          </p:nvSpPr>
          <p:spPr>
            <a:xfrm rot="1793596">
              <a:off x="3046150" y="4818658"/>
              <a:ext cx="1007876" cy="215868"/>
            </a:xfrm>
            <a:prstGeom prst="leftRightArrow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19672" y="188640"/>
            <a:ext cx="6101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err="1" smtClean="0"/>
              <a:t>Formation</a:t>
            </a:r>
            <a:r>
              <a:rPr lang="hu-HU" sz="2400" dirty="0" smtClean="0"/>
              <a:t> of </a:t>
            </a:r>
            <a:r>
              <a:rPr lang="hu-HU" sz="2400" dirty="0" err="1" smtClean="0"/>
              <a:t>enzyme-substrate</a:t>
            </a:r>
            <a:r>
              <a:rPr lang="hu-HU" sz="2400" dirty="0" smtClean="0"/>
              <a:t> </a:t>
            </a:r>
            <a:r>
              <a:rPr lang="hu-HU" sz="2400" dirty="0" err="1" smtClean="0"/>
              <a:t>complex</a:t>
            </a:r>
            <a:endParaRPr lang="hu-HU" sz="24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699792" y="764704"/>
            <a:ext cx="4060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smtClean="0"/>
              <a:t>The „</a:t>
            </a:r>
            <a:r>
              <a:rPr lang="hu-HU" sz="2400" dirty="0" err="1" smtClean="0"/>
              <a:t>fluctuation</a:t>
            </a:r>
            <a:r>
              <a:rPr lang="hu-HU" sz="2400" dirty="0" smtClean="0"/>
              <a:t> fit” </a:t>
            </a:r>
            <a:r>
              <a:rPr lang="hu-HU" sz="2400" dirty="0" err="1" smtClean="0"/>
              <a:t>model</a:t>
            </a:r>
            <a:endParaRPr lang="hu-H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81000" y="990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rate of an enzymatic reaction and how it changes in response to changes in experimental parameters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505200" y="228600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Enzyme Kinetics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81000" y="1981200"/>
            <a:ext cx="7849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Key factor affecting the rate: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concentration of substrate, [S]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81000" y="28194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Enzyme concentration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~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nanomolar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quantities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[S]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milimolar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(five or six orders of magnitude higher).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only the beginning of the reaction is monitored (often the first 60 seconds or less), changes in [S] can be limited to a few percent and [S] can be regarded as constant.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can then be explored as a function of [S], which is adjusted by the investigator.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gure 3-4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04800"/>
            <a:ext cx="6180229" cy="326876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52400" y="4038600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At relatively low [S]: V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increases almost linearly with an increase of [S].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At higher [S]: V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increases by smaller and smaller amounts in response to increases of [S].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Finally, a point is reached beyond which increases in V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are vanishingly small as [S] increases. This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plateau-like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region is close to the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maximum velocity,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b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1981200" y="3124200"/>
            <a:ext cx="3810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V="1">
            <a:off x="3581400" y="1371600"/>
            <a:ext cx="76200" cy="396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5562600" y="838200"/>
            <a:ext cx="0" cy="510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7664" y="0"/>
            <a:ext cx="6038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Spontaneous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non-spontaneous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15616" y="1700808"/>
            <a:ext cx="2684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+ B → C + D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004048" y="1700808"/>
            <a:ext cx="297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0" dirty="0" smtClean="0"/>
              <a:t>Δ</a:t>
            </a:r>
            <a:r>
              <a:rPr lang="hu-HU" b="0" dirty="0" smtClean="0"/>
              <a:t>G &lt; 0 </a:t>
            </a:r>
            <a:r>
              <a:rPr lang="hu-HU" b="0" dirty="0" err="1" smtClean="0"/>
              <a:t>exergonic</a:t>
            </a:r>
            <a:endParaRPr lang="hu-HU" b="0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5760640" cy="36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5004048" y="2276872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0" dirty="0" smtClean="0"/>
              <a:t>Δ</a:t>
            </a:r>
            <a:r>
              <a:rPr lang="hu-HU" b="0" dirty="0" smtClean="0"/>
              <a:t>G &gt; 0 </a:t>
            </a:r>
            <a:r>
              <a:rPr lang="hu-HU" b="0" dirty="0" err="1" smtClean="0"/>
              <a:t>endergonic</a:t>
            </a:r>
            <a:endParaRPr lang="hu-HU" b="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187624" y="692696"/>
            <a:ext cx="6277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The </a:t>
            </a:r>
            <a:r>
              <a:rPr lang="hu-HU" sz="2400" b="0" dirty="0" err="1" smtClean="0"/>
              <a:t>direction</a:t>
            </a:r>
            <a:r>
              <a:rPr lang="hu-HU" sz="2400" b="0" dirty="0" smtClean="0"/>
              <a:t> of </a:t>
            </a:r>
            <a:r>
              <a:rPr lang="hu-HU" sz="2400" b="0" dirty="0" err="1" smtClean="0"/>
              <a:t>the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reactions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determined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by</a:t>
            </a:r>
            <a:endParaRPr lang="hu-HU" sz="2400" b="0" dirty="0" smtClean="0"/>
          </a:p>
          <a:p>
            <a:r>
              <a:rPr lang="hu-HU" sz="2400" b="0" dirty="0" err="1" smtClean="0"/>
              <a:t>the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direction</a:t>
            </a:r>
            <a:r>
              <a:rPr lang="hu-HU" sz="2400" b="0" dirty="0" smtClean="0"/>
              <a:t> of </a:t>
            </a:r>
            <a:r>
              <a:rPr lang="hu-HU" sz="2400" b="0" dirty="0" err="1" smtClean="0"/>
              <a:t>decrease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of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the</a:t>
            </a:r>
            <a:r>
              <a:rPr lang="hu-HU" sz="2400" b="0" dirty="0" smtClean="0"/>
              <a:t> free </a:t>
            </a:r>
            <a:r>
              <a:rPr lang="hu-HU" sz="2400" b="0" dirty="0" err="1" smtClean="0"/>
              <a:t>enthalpy</a:t>
            </a:r>
            <a:endParaRPr lang="hu-HU" sz="2400" b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D:\andras\andris\biokemia\pos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2895600" cy="2114550"/>
          </a:xfrm>
          <a:prstGeom prst="rect">
            <a:avLst/>
          </a:prstGeom>
          <a:noFill/>
        </p:spPr>
      </p:pic>
      <p:pic>
        <p:nvPicPr>
          <p:cNvPr id="247811" name="Picture 3" descr="D:\andras\andris\biokemia\pos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2895600" cy="2114550"/>
          </a:xfrm>
          <a:prstGeom prst="rect">
            <a:avLst/>
          </a:prstGeom>
          <a:noFill/>
        </p:spPr>
      </p:pic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3429000" y="2590800"/>
            <a:ext cx="55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postmen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deliver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hour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D:\andras\andris\biokemia\pos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2209800" cy="1614488"/>
          </a:xfrm>
          <a:prstGeom prst="rect">
            <a:avLst/>
          </a:prstGeom>
          <a:noFill/>
        </p:spPr>
      </p:pic>
      <p:pic>
        <p:nvPicPr>
          <p:cNvPr id="248835" name="Picture 3" descr="D:\andras\andris\biokemia\pos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876800"/>
            <a:ext cx="2209800" cy="1612900"/>
          </a:xfrm>
          <a:prstGeom prst="rect">
            <a:avLst/>
          </a:prstGeom>
          <a:noFill/>
        </p:spPr>
      </p:pic>
      <p:pic>
        <p:nvPicPr>
          <p:cNvPr id="248836" name="Picture 4" descr="D:\andras\andris\biokemia\pos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3038"/>
            <a:ext cx="2209800" cy="1612900"/>
          </a:xfrm>
          <a:prstGeom prst="rect">
            <a:avLst/>
          </a:prstGeom>
          <a:noFill/>
        </p:spPr>
      </p:pic>
      <p:pic>
        <p:nvPicPr>
          <p:cNvPr id="248837" name="Picture 5" descr="D:\andras\andris\biokemia\pos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2209800" cy="1614488"/>
          </a:xfrm>
          <a:prstGeom prst="rect">
            <a:avLst/>
          </a:prstGeom>
          <a:noFill/>
        </p:spPr>
      </p:pic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3352800" y="228600"/>
            <a:ext cx="548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delivered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postmen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hour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5105400" y="41148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Csoportba foglalás 13"/>
          <p:cNvGrpSpPr/>
          <p:nvPr/>
        </p:nvGrpSpPr>
        <p:grpSpPr>
          <a:xfrm>
            <a:off x="1475656" y="476672"/>
            <a:ext cx="6552728" cy="5976664"/>
            <a:chOff x="1475656" y="476672"/>
            <a:chExt cx="6552728" cy="5976664"/>
          </a:xfrm>
        </p:grpSpPr>
        <p:graphicFrame>
          <p:nvGraphicFramePr>
            <p:cNvPr id="249859" name="Object 3"/>
            <p:cNvGraphicFramePr>
              <a:graphicFrameLocks noChangeAspect="1"/>
            </p:cNvGraphicFramePr>
            <p:nvPr/>
          </p:nvGraphicFramePr>
          <p:xfrm>
            <a:off x="1475656" y="476672"/>
            <a:ext cx="6552728" cy="5976664"/>
          </p:xfrm>
          <a:graphic>
            <a:graphicData uri="http://schemas.openxmlformats.org/presentationml/2006/ole">
              <p:oleObj spid="_x0000_s32770" name="Diagram" r:id="rId3" imgW="3552943" imgH="3409977" progId="Excel.Sheet.8">
                <p:embed/>
              </p:oleObj>
            </a:graphicData>
          </a:graphic>
        </p:graphicFrame>
        <p:sp>
          <p:nvSpPr>
            <p:cNvPr id="249860" name="Line 4"/>
            <p:cNvSpPr>
              <a:spLocks noChangeShapeType="1"/>
            </p:cNvSpPr>
            <p:nvPr/>
          </p:nvSpPr>
          <p:spPr bwMode="auto">
            <a:xfrm>
              <a:off x="2627312" y="1028505"/>
              <a:ext cx="4692511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61" name="Line 5"/>
            <p:cNvSpPr>
              <a:spLocks noChangeShapeType="1"/>
            </p:cNvSpPr>
            <p:nvPr/>
          </p:nvSpPr>
          <p:spPr bwMode="auto">
            <a:xfrm>
              <a:off x="2627312" y="3107504"/>
              <a:ext cx="469251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62" name="Line 6"/>
            <p:cNvSpPr>
              <a:spLocks noChangeShapeType="1"/>
            </p:cNvSpPr>
            <p:nvPr/>
          </p:nvSpPr>
          <p:spPr bwMode="auto">
            <a:xfrm>
              <a:off x="2627312" y="4189170"/>
              <a:ext cx="46925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863" name="Text Box 7"/>
            <p:cNvSpPr txBox="1">
              <a:spLocks noChangeArrowheads="1"/>
            </p:cNvSpPr>
            <p:nvPr/>
          </p:nvSpPr>
          <p:spPr bwMode="auto">
            <a:xfrm>
              <a:off x="5637234" y="1277838"/>
              <a:ext cx="2213522" cy="4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3399"/>
                  </a:solidFill>
                </a:rPr>
                <a:t>v</a:t>
              </a:r>
              <a:r>
                <a:rPr lang="en-US" sz="2000" baseline="-25000" dirty="0">
                  <a:solidFill>
                    <a:srgbClr val="003399"/>
                  </a:solidFill>
                </a:rPr>
                <a:t>max3</a:t>
              </a:r>
              <a:r>
                <a:rPr lang="en-US" sz="2000" dirty="0">
                  <a:solidFill>
                    <a:srgbClr val="003399"/>
                  </a:solidFill>
                </a:rPr>
                <a:t> = k</a:t>
              </a:r>
              <a:r>
                <a:rPr lang="en-US" sz="2000" baseline="-25000" dirty="0">
                  <a:solidFill>
                    <a:srgbClr val="003399"/>
                  </a:solidFill>
                </a:rPr>
                <a:t>2</a:t>
              </a:r>
              <a:r>
                <a:rPr lang="en-US" sz="2000" dirty="0">
                  <a:solidFill>
                    <a:srgbClr val="003399"/>
                  </a:solidFill>
                </a:rPr>
                <a:t>E</a:t>
              </a:r>
              <a:r>
                <a:rPr lang="en-US" sz="2000" baseline="-25000" dirty="0">
                  <a:solidFill>
                    <a:srgbClr val="003399"/>
                  </a:solidFill>
                </a:rPr>
                <a:t>03</a:t>
              </a:r>
            </a:p>
          </p:txBody>
        </p:sp>
        <p:sp>
          <p:nvSpPr>
            <p:cNvPr id="249864" name="Text Box 8"/>
            <p:cNvSpPr txBox="1">
              <a:spLocks noChangeArrowheads="1"/>
            </p:cNvSpPr>
            <p:nvPr/>
          </p:nvSpPr>
          <p:spPr bwMode="auto">
            <a:xfrm>
              <a:off x="5371767" y="3274337"/>
              <a:ext cx="2301360" cy="4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FF3300"/>
                  </a:solidFill>
                </a:rPr>
                <a:t>v</a:t>
              </a:r>
              <a:r>
                <a:rPr lang="en-US" sz="2000" baseline="-25000" dirty="0">
                  <a:solidFill>
                    <a:srgbClr val="FF3300"/>
                  </a:solidFill>
                </a:rPr>
                <a:t>max2</a:t>
              </a:r>
              <a:r>
                <a:rPr lang="en-US" sz="2000" dirty="0">
                  <a:solidFill>
                    <a:srgbClr val="FF3300"/>
                  </a:solidFill>
                </a:rPr>
                <a:t> = k</a:t>
              </a:r>
              <a:r>
                <a:rPr lang="en-US" sz="2000" baseline="-25000" dirty="0">
                  <a:solidFill>
                    <a:srgbClr val="FF3300"/>
                  </a:solidFill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</a:rPr>
                <a:t>E</a:t>
              </a:r>
              <a:r>
                <a:rPr lang="en-US" sz="2000" baseline="-25000" dirty="0">
                  <a:solidFill>
                    <a:srgbClr val="FF3300"/>
                  </a:solidFill>
                </a:rPr>
                <a:t>02</a:t>
              </a:r>
            </a:p>
          </p:txBody>
        </p:sp>
        <p:sp>
          <p:nvSpPr>
            <p:cNvPr id="249865" name="Text Box 9"/>
            <p:cNvSpPr txBox="1">
              <a:spLocks noChangeArrowheads="1"/>
            </p:cNvSpPr>
            <p:nvPr/>
          </p:nvSpPr>
          <p:spPr bwMode="auto">
            <a:xfrm>
              <a:off x="5371767" y="4438504"/>
              <a:ext cx="2389198" cy="4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8000"/>
                  </a:solidFill>
                </a:rPr>
                <a:t>v</a:t>
              </a:r>
              <a:r>
                <a:rPr lang="en-US" sz="2000" baseline="-25000" dirty="0">
                  <a:solidFill>
                    <a:srgbClr val="008000"/>
                  </a:solidFill>
                </a:rPr>
                <a:t>max1</a:t>
              </a:r>
              <a:r>
                <a:rPr lang="en-US" sz="2000" dirty="0">
                  <a:solidFill>
                    <a:srgbClr val="008000"/>
                  </a:solidFill>
                </a:rPr>
                <a:t> = k</a:t>
              </a:r>
              <a:r>
                <a:rPr lang="en-US" sz="2000" baseline="-25000" dirty="0">
                  <a:solidFill>
                    <a:srgbClr val="008000"/>
                  </a:solidFill>
                </a:rPr>
                <a:t>2</a:t>
              </a:r>
              <a:r>
                <a:rPr lang="en-US" sz="2000" dirty="0">
                  <a:solidFill>
                    <a:srgbClr val="008000"/>
                  </a:solidFill>
                </a:rPr>
                <a:t>E</a:t>
              </a:r>
              <a:r>
                <a:rPr lang="en-US" sz="2000" baseline="-25000" dirty="0">
                  <a:solidFill>
                    <a:srgbClr val="008000"/>
                  </a:solidFill>
                </a:rPr>
                <a:t>01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707904" y="5733256"/>
              <a:ext cx="27363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2843808" y="5733256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err="1" smtClean="0"/>
                <a:t>concentration</a:t>
              </a:r>
              <a:r>
                <a:rPr lang="hu-HU" sz="2400" dirty="0" smtClean="0"/>
                <a:t> of </a:t>
              </a:r>
              <a:r>
                <a:rPr lang="hu-HU" sz="2400" dirty="0" err="1" smtClean="0"/>
                <a:t>substrate</a:t>
              </a:r>
              <a:endParaRPr lang="hu-HU" sz="2400" dirty="0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1691680" y="1988840"/>
              <a:ext cx="381000" cy="230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övegdoboz 11"/>
            <p:cNvSpPr txBox="1"/>
            <p:nvPr/>
          </p:nvSpPr>
          <p:spPr>
            <a:xfrm rot="16200000">
              <a:off x="1084314" y="3316287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err="1" smtClean="0"/>
                <a:t>velocity</a:t>
              </a:r>
              <a:endParaRPr lang="hu-HU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825" y="1981200"/>
            <a:ext cx="4930775" cy="4602163"/>
            <a:chOff x="476" y="589"/>
            <a:chExt cx="3357" cy="3260"/>
          </a:xfrm>
        </p:grpSpPr>
        <p:graphicFrame>
          <p:nvGraphicFramePr>
            <p:cNvPr id="244739" name="Object 3"/>
            <p:cNvGraphicFramePr>
              <a:graphicFrameLocks noChangeAspect="1"/>
            </p:cNvGraphicFramePr>
            <p:nvPr/>
          </p:nvGraphicFramePr>
          <p:xfrm>
            <a:off x="476" y="589"/>
            <a:ext cx="3357" cy="3260"/>
          </p:xfrm>
          <a:graphic>
            <a:graphicData uri="http://schemas.openxmlformats.org/presentationml/2006/ole">
              <p:oleObj spid="_x0000_s33794" name="Chart" r:id="rId3" imgW="3629070" imgH="3524129" progId="Excel.Sheet.8">
                <p:embed/>
              </p:oleObj>
            </a:graphicData>
          </a:graphic>
        </p:graphicFrame>
        <p:sp>
          <p:nvSpPr>
            <p:cNvPr id="244740" name="Line 4"/>
            <p:cNvSpPr>
              <a:spLocks noChangeShapeType="1"/>
            </p:cNvSpPr>
            <p:nvPr/>
          </p:nvSpPr>
          <p:spPr bwMode="auto">
            <a:xfrm>
              <a:off x="1066" y="890"/>
              <a:ext cx="2404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41" name="Line 5"/>
            <p:cNvSpPr>
              <a:spLocks noChangeShapeType="1"/>
            </p:cNvSpPr>
            <p:nvPr/>
          </p:nvSpPr>
          <p:spPr bwMode="auto">
            <a:xfrm>
              <a:off x="1066" y="2024"/>
              <a:ext cx="240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42" name="Line 6"/>
            <p:cNvSpPr>
              <a:spLocks noChangeShapeType="1"/>
            </p:cNvSpPr>
            <p:nvPr/>
          </p:nvSpPr>
          <p:spPr bwMode="auto">
            <a:xfrm>
              <a:off x="1066" y="2614"/>
              <a:ext cx="240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43" name="Text Box 7"/>
            <p:cNvSpPr txBox="1">
              <a:spLocks noChangeArrowheads="1"/>
            </p:cNvSpPr>
            <p:nvPr/>
          </p:nvSpPr>
          <p:spPr bwMode="auto">
            <a:xfrm>
              <a:off x="2608" y="1026"/>
              <a:ext cx="113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3399"/>
                  </a:solidFill>
                </a:rPr>
                <a:t>v</a:t>
              </a:r>
              <a:r>
                <a:rPr lang="en-US" sz="2000" baseline="-25000" dirty="0">
                  <a:solidFill>
                    <a:srgbClr val="003399"/>
                  </a:solidFill>
                </a:rPr>
                <a:t>max3</a:t>
              </a:r>
              <a:r>
                <a:rPr lang="en-US" sz="2000" dirty="0">
                  <a:solidFill>
                    <a:srgbClr val="003399"/>
                  </a:solidFill>
                </a:rPr>
                <a:t> = k</a:t>
              </a:r>
              <a:r>
                <a:rPr lang="en-US" sz="2000" baseline="-25000" dirty="0">
                  <a:solidFill>
                    <a:srgbClr val="003399"/>
                  </a:solidFill>
                </a:rPr>
                <a:t>2</a:t>
              </a:r>
              <a:r>
                <a:rPr lang="en-US" sz="2000" dirty="0">
                  <a:solidFill>
                    <a:srgbClr val="003399"/>
                  </a:solidFill>
                </a:rPr>
                <a:t>E</a:t>
              </a:r>
              <a:r>
                <a:rPr lang="en-US" sz="2000" baseline="-25000" dirty="0">
                  <a:solidFill>
                    <a:srgbClr val="003399"/>
                  </a:solidFill>
                </a:rPr>
                <a:t>03</a:t>
              </a:r>
            </a:p>
          </p:txBody>
        </p:sp>
        <p:sp>
          <p:nvSpPr>
            <p:cNvPr id="244744" name="Text Box 8"/>
            <p:cNvSpPr txBox="1">
              <a:spLocks noChangeArrowheads="1"/>
            </p:cNvSpPr>
            <p:nvPr/>
          </p:nvSpPr>
          <p:spPr bwMode="auto">
            <a:xfrm>
              <a:off x="2472" y="2115"/>
              <a:ext cx="117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FF3300"/>
                  </a:solidFill>
                </a:rPr>
                <a:t>v</a:t>
              </a:r>
              <a:r>
                <a:rPr lang="en-US" sz="2000" baseline="-25000" dirty="0">
                  <a:solidFill>
                    <a:srgbClr val="FF3300"/>
                  </a:solidFill>
                </a:rPr>
                <a:t>max2</a:t>
              </a:r>
              <a:r>
                <a:rPr lang="en-US" sz="2000" dirty="0">
                  <a:solidFill>
                    <a:srgbClr val="FF3300"/>
                  </a:solidFill>
                </a:rPr>
                <a:t> = k</a:t>
              </a:r>
              <a:r>
                <a:rPr lang="en-US" sz="2000" baseline="-25000" dirty="0">
                  <a:solidFill>
                    <a:srgbClr val="FF3300"/>
                  </a:solidFill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</a:rPr>
                <a:t>E</a:t>
              </a:r>
              <a:r>
                <a:rPr lang="en-US" sz="2000" baseline="-25000" dirty="0">
                  <a:solidFill>
                    <a:srgbClr val="FF3300"/>
                  </a:solidFill>
                </a:rPr>
                <a:t>02</a:t>
              </a:r>
            </a:p>
          </p:txBody>
        </p:sp>
        <p:sp>
          <p:nvSpPr>
            <p:cNvPr id="244745" name="Text Box 9"/>
            <p:cNvSpPr txBox="1">
              <a:spLocks noChangeArrowheads="1"/>
            </p:cNvSpPr>
            <p:nvPr/>
          </p:nvSpPr>
          <p:spPr bwMode="auto">
            <a:xfrm>
              <a:off x="2472" y="2750"/>
              <a:ext cx="122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8000"/>
                  </a:solidFill>
                </a:rPr>
                <a:t>v</a:t>
              </a:r>
              <a:r>
                <a:rPr lang="en-US" sz="2000" baseline="-25000" dirty="0">
                  <a:solidFill>
                    <a:srgbClr val="008000"/>
                  </a:solidFill>
                </a:rPr>
                <a:t>max1</a:t>
              </a:r>
              <a:r>
                <a:rPr lang="en-US" sz="2000" dirty="0">
                  <a:solidFill>
                    <a:srgbClr val="008000"/>
                  </a:solidFill>
                </a:rPr>
                <a:t> = k</a:t>
              </a:r>
              <a:r>
                <a:rPr lang="en-US" sz="2000" baseline="-25000" dirty="0">
                  <a:solidFill>
                    <a:srgbClr val="008000"/>
                  </a:solidFill>
                </a:rPr>
                <a:t>2</a:t>
              </a:r>
              <a:r>
                <a:rPr lang="en-US" sz="2000" dirty="0">
                  <a:solidFill>
                    <a:srgbClr val="008000"/>
                  </a:solidFill>
                </a:rPr>
                <a:t>E</a:t>
              </a:r>
              <a:r>
                <a:rPr lang="en-US" sz="2000" baseline="-25000" dirty="0">
                  <a:solidFill>
                    <a:srgbClr val="008000"/>
                  </a:solidFill>
                </a:rPr>
                <a:t>01</a:t>
              </a:r>
            </a:p>
          </p:txBody>
        </p:sp>
      </p:grp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23850" y="260350"/>
            <a:ext cx="8569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What do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kinetical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parameters tell us?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It is proportional with the amount of enzyme.  Essentially it gives the activity of the enzyme. It serves information on the amount of enzyme.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410200" y="2057400"/>
            <a:ext cx="32416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depends on the amount of enzyme (protein), it is not an enzyme feature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speed constant is an enzyme feature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057400" y="61722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899592" y="602128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concentration</a:t>
            </a:r>
            <a:r>
              <a:rPr lang="hu-HU" sz="2400" dirty="0" smtClean="0"/>
              <a:t> of </a:t>
            </a:r>
            <a:r>
              <a:rPr lang="hu-HU" sz="2400" dirty="0" err="1" smtClean="0"/>
              <a:t>substrate</a:t>
            </a:r>
            <a:endParaRPr lang="hu-HU" sz="2400" dirty="0"/>
          </a:p>
        </p:txBody>
      </p:sp>
      <p:sp>
        <p:nvSpPr>
          <p:cNvPr id="14" name="Téglalap 13"/>
          <p:cNvSpPr/>
          <p:nvPr/>
        </p:nvSpPr>
        <p:spPr>
          <a:xfrm>
            <a:off x="380999" y="3200399"/>
            <a:ext cx="381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zövegdoboz 14"/>
          <p:cNvSpPr txBox="1"/>
          <p:nvPr/>
        </p:nvSpPr>
        <p:spPr>
          <a:xfrm rot="16200000">
            <a:off x="-302567" y="38077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velocity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7"/>
          <p:cNvSpPr txBox="1">
            <a:spLocks noChangeArrowheads="1"/>
          </p:cNvSpPr>
          <p:nvPr/>
        </p:nvSpPr>
        <p:spPr bwMode="auto">
          <a:xfrm>
            <a:off x="827088" y="5949950"/>
            <a:ext cx="2017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V</a:t>
            </a:r>
            <a:r>
              <a:rPr lang="hu-HU" b="0" baseline="-18000"/>
              <a:t>max</a:t>
            </a:r>
            <a:r>
              <a:rPr lang="hu-HU" b="0"/>
              <a:t>=k</a:t>
            </a:r>
            <a:r>
              <a:rPr lang="hu-HU" b="0" baseline="-18000"/>
              <a:t>3</a:t>
            </a:r>
            <a:r>
              <a:rPr lang="en-US" b="0">
                <a:cs typeface="Arial" charset="0"/>
              </a:rPr>
              <a:t>·</a:t>
            </a:r>
            <a:r>
              <a:rPr lang="hu-HU" b="0">
                <a:cs typeface="Arial" charset="0"/>
              </a:rPr>
              <a:t>[E</a:t>
            </a:r>
            <a:r>
              <a:rPr lang="hu-HU" b="0" baseline="-18000">
                <a:cs typeface="Arial" charset="0"/>
              </a:rPr>
              <a:t>t</a:t>
            </a:r>
            <a:r>
              <a:rPr lang="hu-HU" b="0">
                <a:cs typeface="Arial" charset="0"/>
              </a:rPr>
              <a:t>]</a:t>
            </a:r>
            <a:endParaRPr lang="en-US" b="0">
              <a:cs typeface="Arial" charset="0"/>
            </a:endParaRPr>
          </a:p>
        </p:txBody>
      </p:sp>
      <p:grpSp>
        <p:nvGrpSpPr>
          <p:cNvPr id="16387" name="Group 70"/>
          <p:cNvGrpSpPr>
            <a:grpSpLocks/>
          </p:cNvGrpSpPr>
          <p:nvPr/>
        </p:nvGrpSpPr>
        <p:grpSpPr bwMode="auto">
          <a:xfrm>
            <a:off x="755650" y="3357563"/>
            <a:ext cx="3673475" cy="846137"/>
            <a:chOff x="476" y="845"/>
            <a:chExt cx="2314" cy="533"/>
          </a:xfrm>
        </p:grpSpPr>
        <p:sp>
          <p:nvSpPr>
            <p:cNvPr id="16404" name="Text Box 9"/>
            <p:cNvSpPr txBox="1">
              <a:spLocks noChangeArrowheads="1"/>
            </p:cNvSpPr>
            <p:nvPr/>
          </p:nvSpPr>
          <p:spPr bwMode="auto">
            <a:xfrm>
              <a:off x="476" y="953"/>
              <a:ext cx="5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E+S</a:t>
              </a:r>
            </a:p>
          </p:txBody>
        </p:sp>
        <p:sp>
          <p:nvSpPr>
            <p:cNvPr id="16405" name="Text Box 10"/>
            <p:cNvSpPr txBox="1">
              <a:spLocks noChangeArrowheads="1"/>
            </p:cNvSpPr>
            <p:nvPr/>
          </p:nvSpPr>
          <p:spPr bwMode="auto">
            <a:xfrm>
              <a:off x="1428" y="953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ES</a:t>
              </a:r>
            </a:p>
          </p:txBody>
        </p:sp>
        <p:sp>
          <p:nvSpPr>
            <p:cNvPr id="16406" name="Text Box 11"/>
            <p:cNvSpPr txBox="1">
              <a:spLocks noChangeArrowheads="1"/>
            </p:cNvSpPr>
            <p:nvPr/>
          </p:nvSpPr>
          <p:spPr bwMode="auto">
            <a:xfrm>
              <a:off x="2245" y="953"/>
              <a:ext cx="5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E+P</a:t>
              </a:r>
            </a:p>
          </p:txBody>
        </p:sp>
        <p:sp>
          <p:nvSpPr>
            <p:cNvPr id="16407" name="Line 12"/>
            <p:cNvSpPr>
              <a:spLocks noChangeShapeType="1"/>
            </p:cNvSpPr>
            <p:nvPr/>
          </p:nvSpPr>
          <p:spPr bwMode="auto">
            <a:xfrm>
              <a:off x="1066" y="1089"/>
              <a:ext cx="3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408" name="Line 13"/>
            <p:cNvSpPr>
              <a:spLocks noChangeShapeType="1"/>
            </p:cNvSpPr>
            <p:nvPr/>
          </p:nvSpPr>
          <p:spPr bwMode="auto">
            <a:xfrm>
              <a:off x="1882" y="1089"/>
              <a:ext cx="3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409" name="Line 14"/>
            <p:cNvSpPr>
              <a:spLocks noChangeShapeType="1"/>
            </p:cNvSpPr>
            <p:nvPr/>
          </p:nvSpPr>
          <p:spPr bwMode="auto">
            <a:xfrm flipH="1">
              <a:off x="1066" y="1135"/>
              <a:ext cx="3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410" name="Text Box 16"/>
            <p:cNvSpPr txBox="1">
              <a:spLocks noChangeArrowheads="1"/>
            </p:cNvSpPr>
            <p:nvPr/>
          </p:nvSpPr>
          <p:spPr bwMode="auto">
            <a:xfrm>
              <a:off x="1927" y="845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/>
                <a:t>k</a:t>
              </a:r>
              <a:r>
                <a:rPr lang="hu-HU" sz="1600" baseline="-18000"/>
                <a:t>3</a:t>
              </a:r>
            </a:p>
          </p:txBody>
        </p:sp>
        <p:sp>
          <p:nvSpPr>
            <p:cNvPr id="16411" name="Text Box 17"/>
            <p:cNvSpPr txBox="1">
              <a:spLocks noChangeArrowheads="1"/>
            </p:cNvSpPr>
            <p:nvPr/>
          </p:nvSpPr>
          <p:spPr bwMode="auto">
            <a:xfrm>
              <a:off x="1101" y="1166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/>
                <a:t>k</a:t>
              </a:r>
              <a:r>
                <a:rPr lang="hu-HU" sz="1600" baseline="-18000"/>
                <a:t>2</a:t>
              </a:r>
            </a:p>
          </p:txBody>
        </p:sp>
        <p:sp>
          <p:nvSpPr>
            <p:cNvPr id="16412" name="Text Box 18"/>
            <p:cNvSpPr txBox="1">
              <a:spLocks noChangeArrowheads="1"/>
            </p:cNvSpPr>
            <p:nvPr/>
          </p:nvSpPr>
          <p:spPr bwMode="auto">
            <a:xfrm>
              <a:off x="1095" y="850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/>
                <a:t>k</a:t>
              </a:r>
              <a:r>
                <a:rPr lang="hu-HU" sz="1600" baseline="-18000"/>
                <a:t>1</a:t>
              </a:r>
            </a:p>
          </p:txBody>
        </p:sp>
        <p:sp>
          <p:nvSpPr>
            <p:cNvPr id="16413" name="Line 67"/>
            <p:cNvSpPr>
              <a:spLocks noChangeShapeType="1"/>
            </p:cNvSpPr>
            <p:nvPr/>
          </p:nvSpPr>
          <p:spPr bwMode="auto">
            <a:xfrm flipH="1">
              <a:off x="1876" y="1140"/>
              <a:ext cx="318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6388" name="Text Box 69"/>
          <p:cNvSpPr txBox="1">
            <a:spLocks noChangeArrowheads="1"/>
          </p:cNvSpPr>
          <p:nvPr/>
        </p:nvSpPr>
        <p:spPr bwMode="auto">
          <a:xfrm>
            <a:off x="900113" y="836613"/>
            <a:ext cx="7220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 dirty="0" smtClean="0"/>
              <a:t>The </a:t>
            </a:r>
            <a:r>
              <a:rPr lang="hu-HU" sz="2400" b="0" dirty="0" err="1" smtClean="0"/>
              <a:t>velocity</a:t>
            </a:r>
            <a:r>
              <a:rPr lang="hu-HU" sz="2400" b="0" dirty="0" smtClean="0"/>
              <a:t> (v) </a:t>
            </a:r>
            <a:r>
              <a:rPr lang="hu-HU" sz="2400" b="0" dirty="0" err="1" smtClean="0"/>
              <a:t>can</a:t>
            </a:r>
            <a:r>
              <a:rPr lang="hu-HU" sz="2400" b="0" dirty="0" smtClean="0"/>
              <a:t> be </a:t>
            </a:r>
            <a:r>
              <a:rPr lang="hu-HU" sz="2400" b="0" dirty="0" err="1" smtClean="0"/>
              <a:t>calculated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by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multiplying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the</a:t>
            </a:r>
            <a:endParaRPr lang="hu-HU" sz="2400" b="0" dirty="0" smtClean="0"/>
          </a:p>
          <a:p>
            <a:r>
              <a:rPr lang="hu-HU" sz="2400" b="0" dirty="0" err="1" smtClean="0"/>
              <a:t>concentations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by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the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kinetic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constant</a:t>
            </a:r>
            <a:r>
              <a:rPr lang="hu-HU" sz="2400" b="0" dirty="0" smtClean="0"/>
              <a:t> (k):</a:t>
            </a:r>
            <a:endParaRPr lang="hu-HU" sz="2400" b="0" dirty="0"/>
          </a:p>
        </p:txBody>
      </p:sp>
      <p:grpSp>
        <p:nvGrpSpPr>
          <p:cNvPr id="16389" name="Group 78"/>
          <p:cNvGrpSpPr>
            <a:grpSpLocks/>
          </p:cNvGrpSpPr>
          <p:nvPr/>
        </p:nvGrpSpPr>
        <p:grpSpPr bwMode="auto">
          <a:xfrm>
            <a:off x="827088" y="1628775"/>
            <a:ext cx="2386012" cy="769938"/>
            <a:chOff x="521" y="555"/>
            <a:chExt cx="1503" cy="485"/>
          </a:xfrm>
        </p:grpSpPr>
        <p:sp>
          <p:nvSpPr>
            <p:cNvPr id="16398" name="Text Box 72"/>
            <p:cNvSpPr txBox="1">
              <a:spLocks noChangeArrowheads="1"/>
            </p:cNvSpPr>
            <p:nvPr/>
          </p:nvSpPr>
          <p:spPr bwMode="auto">
            <a:xfrm>
              <a:off x="521" y="618"/>
              <a:ext cx="5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A+B</a:t>
              </a:r>
            </a:p>
          </p:txBody>
        </p:sp>
        <p:sp>
          <p:nvSpPr>
            <p:cNvPr id="16399" name="Text Box 73"/>
            <p:cNvSpPr txBox="1">
              <a:spLocks noChangeArrowheads="1"/>
            </p:cNvSpPr>
            <p:nvPr/>
          </p:nvSpPr>
          <p:spPr bwMode="auto">
            <a:xfrm>
              <a:off x="1610" y="618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AB</a:t>
              </a:r>
            </a:p>
          </p:txBody>
        </p:sp>
        <p:sp>
          <p:nvSpPr>
            <p:cNvPr id="16400" name="Line 74"/>
            <p:cNvSpPr>
              <a:spLocks noChangeShapeType="1"/>
            </p:cNvSpPr>
            <p:nvPr/>
          </p:nvSpPr>
          <p:spPr bwMode="auto">
            <a:xfrm>
              <a:off x="1156" y="799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401" name="Text Box 75"/>
            <p:cNvSpPr txBox="1">
              <a:spLocks noChangeArrowheads="1"/>
            </p:cNvSpPr>
            <p:nvPr/>
          </p:nvSpPr>
          <p:spPr bwMode="auto">
            <a:xfrm>
              <a:off x="1189" y="555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/>
                <a:t>k</a:t>
              </a:r>
              <a:r>
                <a:rPr lang="hu-HU" sz="1600" baseline="-18000"/>
                <a:t>1</a:t>
              </a:r>
            </a:p>
          </p:txBody>
        </p:sp>
        <p:sp>
          <p:nvSpPr>
            <p:cNvPr id="16402" name="Line 76"/>
            <p:cNvSpPr>
              <a:spLocks noChangeShapeType="1"/>
            </p:cNvSpPr>
            <p:nvPr/>
          </p:nvSpPr>
          <p:spPr bwMode="auto">
            <a:xfrm flipH="1">
              <a:off x="1156" y="845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403" name="Text Box 77"/>
            <p:cNvSpPr txBox="1">
              <a:spLocks noChangeArrowheads="1"/>
            </p:cNvSpPr>
            <p:nvPr/>
          </p:nvSpPr>
          <p:spPr bwMode="auto">
            <a:xfrm>
              <a:off x="1179" y="828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/>
                <a:t>k</a:t>
              </a:r>
              <a:r>
                <a:rPr lang="hu-HU" sz="1600" baseline="-18000"/>
                <a:t>2</a:t>
              </a:r>
            </a:p>
          </p:txBody>
        </p:sp>
      </p:grpSp>
      <p:sp>
        <p:nvSpPr>
          <p:cNvPr id="16390" name="Text Box 80"/>
          <p:cNvSpPr txBox="1">
            <a:spLocks noChangeArrowheads="1"/>
          </p:cNvSpPr>
          <p:nvPr/>
        </p:nvSpPr>
        <p:spPr bwMode="auto">
          <a:xfrm>
            <a:off x="5364163" y="1700213"/>
            <a:ext cx="2122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v</a:t>
            </a:r>
            <a:r>
              <a:rPr lang="hu-HU" b="0" baseline="-18000"/>
              <a:t>1</a:t>
            </a:r>
            <a:r>
              <a:rPr lang="hu-HU" b="0"/>
              <a:t>=k</a:t>
            </a:r>
            <a:r>
              <a:rPr lang="hu-HU" b="0" baseline="-18000"/>
              <a:t>1</a:t>
            </a:r>
            <a:r>
              <a:rPr lang="en-US" b="0">
                <a:cs typeface="Arial" charset="0"/>
              </a:rPr>
              <a:t>·</a:t>
            </a:r>
            <a:r>
              <a:rPr lang="hu-HU" b="0">
                <a:cs typeface="Arial" charset="0"/>
              </a:rPr>
              <a:t>[A]</a:t>
            </a:r>
            <a:r>
              <a:rPr lang="en-US" b="0">
                <a:cs typeface="Arial" charset="0"/>
              </a:rPr>
              <a:t>·</a:t>
            </a:r>
            <a:r>
              <a:rPr lang="hu-HU" b="0">
                <a:cs typeface="Arial" charset="0"/>
              </a:rPr>
              <a:t>[B]</a:t>
            </a:r>
            <a:endParaRPr lang="en-US" b="0">
              <a:cs typeface="Arial" charset="0"/>
            </a:endParaRPr>
          </a:p>
        </p:txBody>
      </p:sp>
      <p:sp>
        <p:nvSpPr>
          <p:cNvPr id="16391" name="Text Box 81"/>
          <p:cNvSpPr txBox="1">
            <a:spLocks noChangeArrowheads="1"/>
          </p:cNvSpPr>
          <p:nvPr/>
        </p:nvSpPr>
        <p:spPr bwMode="auto">
          <a:xfrm>
            <a:off x="5508625" y="2205038"/>
            <a:ext cx="180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v</a:t>
            </a:r>
            <a:r>
              <a:rPr lang="hu-HU" b="0" baseline="-18000"/>
              <a:t>2</a:t>
            </a:r>
            <a:r>
              <a:rPr lang="hu-HU" b="0"/>
              <a:t>=k</a:t>
            </a:r>
            <a:r>
              <a:rPr lang="hu-HU" b="0" baseline="-18000"/>
              <a:t>2</a:t>
            </a:r>
            <a:r>
              <a:rPr lang="en-US" b="0">
                <a:cs typeface="Arial" charset="0"/>
              </a:rPr>
              <a:t>·</a:t>
            </a:r>
            <a:r>
              <a:rPr lang="hu-HU" b="0">
                <a:cs typeface="Arial" charset="0"/>
              </a:rPr>
              <a:t>[AB]</a:t>
            </a:r>
            <a:endParaRPr lang="en-US" b="0">
              <a:cs typeface="Arial" charset="0"/>
            </a:endParaRPr>
          </a:p>
        </p:txBody>
      </p:sp>
      <p:sp>
        <p:nvSpPr>
          <p:cNvPr id="16392" name="Text Box 82"/>
          <p:cNvSpPr txBox="1">
            <a:spLocks noChangeArrowheads="1"/>
          </p:cNvSpPr>
          <p:nvPr/>
        </p:nvSpPr>
        <p:spPr bwMode="auto">
          <a:xfrm>
            <a:off x="755650" y="2852738"/>
            <a:ext cx="6612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dirty="0" err="1" smtClean="0"/>
              <a:t>At</a:t>
            </a:r>
            <a:r>
              <a:rPr lang="hu-HU" b="0" dirty="0" smtClean="0"/>
              <a:t> </a:t>
            </a:r>
            <a:r>
              <a:rPr lang="hu-HU" b="0" dirty="0" err="1" smtClean="0"/>
              <a:t>the</a:t>
            </a:r>
            <a:r>
              <a:rPr lang="hu-HU" b="0" dirty="0" smtClean="0"/>
              <a:t> </a:t>
            </a:r>
            <a:r>
              <a:rPr lang="hu-HU" b="0" dirty="0" err="1" smtClean="0"/>
              <a:t>beginning</a:t>
            </a:r>
            <a:r>
              <a:rPr lang="hu-HU" b="0" dirty="0" smtClean="0"/>
              <a:t> of S</a:t>
            </a:r>
            <a:r>
              <a:rPr lang="hu-HU" b="0" dirty="0">
                <a:cs typeface="Arial" charset="0"/>
              </a:rPr>
              <a:t>→</a:t>
            </a:r>
            <a:r>
              <a:rPr lang="hu-HU" b="0" dirty="0" smtClean="0">
                <a:cs typeface="Arial" charset="0"/>
              </a:rPr>
              <a:t>P </a:t>
            </a:r>
            <a:r>
              <a:rPr lang="hu-HU" b="0" dirty="0" err="1" smtClean="0">
                <a:cs typeface="Arial" charset="0"/>
              </a:rPr>
              <a:t>transformation</a:t>
            </a:r>
            <a:r>
              <a:rPr lang="hu-HU" b="0" dirty="0" smtClean="0">
                <a:cs typeface="Arial" charset="0"/>
              </a:rPr>
              <a:t>:</a:t>
            </a:r>
            <a:endParaRPr lang="hu-HU" b="0" dirty="0">
              <a:cs typeface="Arial" charset="0"/>
            </a:endParaRPr>
          </a:p>
        </p:txBody>
      </p:sp>
      <p:sp>
        <p:nvSpPr>
          <p:cNvPr id="16393" name="Text Box 84"/>
          <p:cNvSpPr txBox="1">
            <a:spLocks noChangeArrowheads="1"/>
          </p:cNvSpPr>
          <p:nvPr/>
        </p:nvSpPr>
        <p:spPr bwMode="auto">
          <a:xfrm>
            <a:off x="5508625" y="3500438"/>
            <a:ext cx="167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v=k</a:t>
            </a:r>
            <a:r>
              <a:rPr lang="hu-HU" b="0" baseline="-18000"/>
              <a:t>3</a:t>
            </a:r>
            <a:r>
              <a:rPr lang="en-US" b="0">
                <a:cs typeface="Arial" charset="0"/>
              </a:rPr>
              <a:t>·</a:t>
            </a:r>
            <a:r>
              <a:rPr lang="hu-HU" b="0">
                <a:cs typeface="Arial" charset="0"/>
              </a:rPr>
              <a:t>[ES]</a:t>
            </a:r>
            <a:endParaRPr lang="en-US" b="0">
              <a:cs typeface="Arial" charset="0"/>
            </a:endParaRPr>
          </a:p>
        </p:txBody>
      </p:sp>
      <p:sp>
        <p:nvSpPr>
          <p:cNvPr id="16394" name="Text Box 85"/>
          <p:cNvSpPr txBox="1">
            <a:spLocks noChangeArrowheads="1"/>
          </p:cNvSpPr>
          <p:nvPr/>
        </p:nvSpPr>
        <p:spPr bwMode="auto">
          <a:xfrm>
            <a:off x="755650" y="4292600"/>
            <a:ext cx="2203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[E</a:t>
            </a:r>
            <a:r>
              <a:rPr lang="hu-HU" b="0" baseline="-18000"/>
              <a:t>t</a:t>
            </a:r>
            <a:r>
              <a:rPr lang="hu-HU" b="0"/>
              <a:t>]=[E]+[ES]</a:t>
            </a:r>
          </a:p>
        </p:txBody>
      </p:sp>
      <p:sp>
        <p:nvSpPr>
          <p:cNvPr id="16395" name="Text Box 86"/>
          <p:cNvSpPr txBox="1">
            <a:spLocks noChangeArrowheads="1"/>
          </p:cNvSpPr>
          <p:nvPr/>
        </p:nvSpPr>
        <p:spPr bwMode="auto">
          <a:xfrm>
            <a:off x="755650" y="4941888"/>
            <a:ext cx="78422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dirty="0" err="1" smtClean="0"/>
              <a:t>When</a:t>
            </a:r>
            <a:r>
              <a:rPr lang="hu-HU" b="0" dirty="0" smtClean="0"/>
              <a:t> </a:t>
            </a:r>
            <a:r>
              <a:rPr lang="hu-HU" b="0" dirty="0" err="1" smtClean="0"/>
              <a:t>the</a:t>
            </a:r>
            <a:r>
              <a:rPr lang="hu-HU" b="0" dirty="0" smtClean="0"/>
              <a:t> </a:t>
            </a:r>
            <a:r>
              <a:rPr lang="hu-HU" b="0" dirty="0" err="1" smtClean="0"/>
              <a:t>substrate-concentration</a:t>
            </a:r>
            <a:r>
              <a:rPr lang="hu-HU" b="0" dirty="0" smtClean="0"/>
              <a:t> is </a:t>
            </a:r>
            <a:r>
              <a:rPr lang="hu-HU" b="0" dirty="0" err="1" smtClean="0"/>
              <a:t>really</a:t>
            </a:r>
            <a:r>
              <a:rPr lang="hu-HU" b="0" dirty="0" smtClean="0"/>
              <a:t> </a:t>
            </a:r>
            <a:r>
              <a:rPr lang="hu-HU" b="0" dirty="0" err="1" smtClean="0"/>
              <a:t>high</a:t>
            </a:r>
            <a:r>
              <a:rPr lang="hu-HU" b="0" dirty="0" smtClean="0"/>
              <a:t>,</a:t>
            </a:r>
          </a:p>
          <a:p>
            <a:r>
              <a:rPr lang="hu-HU" b="0" dirty="0" err="1" smtClean="0"/>
              <a:t>all</a:t>
            </a:r>
            <a:r>
              <a:rPr lang="hu-HU" b="0" dirty="0" smtClean="0"/>
              <a:t> </a:t>
            </a:r>
            <a:r>
              <a:rPr lang="hu-HU" b="0" dirty="0" err="1" smtClean="0"/>
              <a:t>the</a:t>
            </a:r>
            <a:r>
              <a:rPr lang="hu-HU" b="0" dirty="0" smtClean="0"/>
              <a:t> </a:t>
            </a:r>
            <a:r>
              <a:rPr lang="hu-HU" b="0" dirty="0" err="1" smtClean="0"/>
              <a:t>enzymes</a:t>
            </a:r>
            <a:r>
              <a:rPr lang="hu-HU" b="0" dirty="0" smtClean="0"/>
              <a:t> </a:t>
            </a:r>
            <a:r>
              <a:rPr lang="hu-HU" b="0" dirty="0" err="1" smtClean="0"/>
              <a:t>are</a:t>
            </a:r>
            <a:r>
              <a:rPr lang="hu-HU" b="0" dirty="0" smtClean="0"/>
              <a:t> </a:t>
            </a:r>
            <a:r>
              <a:rPr lang="hu-HU" b="0" dirty="0" err="1" smtClean="0"/>
              <a:t>working</a:t>
            </a:r>
            <a:r>
              <a:rPr lang="hu-HU" b="0" dirty="0" smtClean="0"/>
              <a:t>. A </a:t>
            </a:r>
            <a:r>
              <a:rPr lang="hu-HU" b="0" dirty="0" err="1" smtClean="0"/>
              <a:t>this</a:t>
            </a:r>
            <a:r>
              <a:rPr lang="hu-HU" b="0" dirty="0" smtClean="0"/>
              <a:t> </a:t>
            </a:r>
            <a:r>
              <a:rPr lang="hu-HU" b="0" dirty="0" err="1" smtClean="0"/>
              <a:t>state</a:t>
            </a:r>
            <a:r>
              <a:rPr lang="hu-HU" b="0" dirty="0" smtClean="0"/>
              <a:t>:</a:t>
            </a:r>
            <a:endParaRPr lang="hu-HU" b="0" dirty="0"/>
          </a:p>
        </p:txBody>
      </p:sp>
      <p:sp>
        <p:nvSpPr>
          <p:cNvPr id="16396" name="Text Box 87"/>
          <p:cNvSpPr txBox="1">
            <a:spLocks noChangeArrowheads="1"/>
          </p:cNvSpPr>
          <p:nvPr/>
        </p:nvSpPr>
        <p:spPr bwMode="auto">
          <a:xfrm>
            <a:off x="1907704" y="260648"/>
            <a:ext cx="5482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rate</a:t>
            </a:r>
            <a:r>
              <a:rPr lang="hu-HU" dirty="0" smtClean="0"/>
              <a:t> of </a:t>
            </a:r>
            <a:r>
              <a:rPr lang="hu-HU" dirty="0" err="1" smtClean="0"/>
              <a:t>enzymatic</a:t>
            </a:r>
            <a:r>
              <a:rPr lang="hu-HU" dirty="0" smtClean="0"/>
              <a:t> </a:t>
            </a:r>
            <a:r>
              <a:rPr lang="hu-HU" dirty="0" err="1" smtClean="0"/>
              <a:t>catalysis</a:t>
            </a:r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827088" y="981075"/>
            <a:ext cx="4041775" cy="950913"/>
            <a:chOff x="385" y="2024"/>
            <a:chExt cx="2546" cy="599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p:oleObj spid="_x0000_s2050" name="Egyenlet" r:id="rId3" imgW="114120" imgH="215640" progId="Equation.3">
                <p:embed/>
              </p:oleObj>
            </a:graphicData>
          </a:graphic>
        </p:graphicFrame>
        <p:graphicFrame>
          <p:nvGraphicFramePr>
            <p:cNvPr id="2051" name="Object 4"/>
            <p:cNvGraphicFramePr>
              <a:graphicFrameLocks noChangeAspect="1"/>
            </p:cNvGraphicFramePr>
            <p:nvPr/>
          </p:nvGraphicFramePr>
          <p:xfrm>
            <a:off x="2859" y="2102"/>
            <a:ext cx="72" cy="136"/>
          </p:xfrm>
          <a:graphic>
            <a:graphicData uri="http://schemas.openxmlformats.org/presentationml/2006/ole">
              <p:oleObj spid="_x0000_s2051" name="Egyenlet" r:id="rId4" imgW="114120" imgH="215640" progId="Equation.3">
                <p:embed/>
              </p:oleObj>
            </a:graphicData>
          </a:graphic>
        </p:graphicFrame>
        <p:grpSp>
          <p:nvGrpSpPr>
            <p:cNvPr id="2078" name="Group 5"/>
            <p:cNvGrpSpPr>
              <a:grpSpLocks/>
            </p:cNvGrpSpPr>
            <p:nvPr/>
          </p:nvGrpSpPr>
          <p:grpSpPr bwMode="auto">
            <a:xfrm>
              <a:off x="1224" y="2024"/>
              <a:ext cx="810" cy="599"/>
              <a:chOff x="703" y="1979"/>
              <a:chExt cx="810" cy="599"/>
            </a:xfrm>
          </p:grpSpPr>
          <p:sp>
            <p:nvSpPr>
              <p:cNvPr id="2089" name="Rectangle 6"/>
              <p:cNvSpPr>
                <a:spLocks noChangeArrowheads="1"/>
              </p:cNvSpPr>
              <p:nvPr/>
            </p:nvSpPr>
            <p:spPr bwMode="auto">
              <a:xfrm>
                <a:off x="703" y="1979"/>
                <a:ext cx="81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25000"/>
                  <a:t>3</a:t>
                </a:r>
                <a:r>
                  <a:rPr lang="en-US" b="0"/>
                  <a:t>·</a:t>
                </a:r>
                <a:r>
                  <a:rPr lang="hu-HU" b="0"/>
                  <a:t>[ES]</a:t>
                </a:r>
                <a:endParaRPr lang="en-US" b="0"/>
              </a:p>
            </p:txBody>
          </p:sp>
          <p:sp>
            <p:nvSpPr>
              <p:cNvPr id="2090" name="Rectangle 7"/>
              <p:cNvSpPr>
                <a:spLocks noChangeArrowheads="1"/>
              </p:cNvSpPr>
              <p:nvPr/>
            </p:nvSpPr>
            <p:spPr bwMode="auto">
              <a:xfrm>
                <a:off x="748" y="2251"/>
                <a:ext cx="7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3</a:t>
                </a:r>
                <a:r>
                  <a:rPr lang="en-US" b="0"/>
                  <a:t>·</a:t>
                </a:r>
                <a:r>
                  <a:rPr lang="hu-HU" b="0"/>
                  <a:t>[E</a:t>
                </a:r>
                <a:r>
                  <a:rPr lang="hu-HU" b="0" baseline="-18000"/>
                  <a:t>t</a:t>
                </a:r>
                <a:r>
                  <a:rPr lang="hu-HU" b="0"/>
                  <a:t>]</a:t>
                </a:r>
                <a:endParaRPr lang="en-US" b="0"/>
              </a:p>
            </p:txBody>
          </p:sp>
          <p:sp>
            <p:nvSpPr>
              <p:cNvPr id="2091" name="Line 8"/>
              <p:cNvSpPr>
                <a:spLocks noChangeShapeType="1"/>
              </p:cNvSpPr>
              <p:nvPr/>
            </p:nvSpPr>
            <p:spPr bwMode="auto">
              <a:xfrm>
                <a:off x="748" y="2296"/>
                <a:ext cx="7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079" name="Group 9"/>
            <p:cNvGrpSpPr>
              <a:grpSpLocks/>
            </p:cNvGrpSpPr>
            <p:nvPr/>
          </p:nvGrpSpPr>
          <p:grpSpPr bwMode="auto">
            <a:xfrm>
              <a:off x="2222" y="2024"/>
              <a:ext cx="538" cy="599"/>
              <a:chOff x="1701" y="1979"/>
              <a:chExt cx="538" cy="599"/>
            </a:xfrm>
          </p:grpSpPr>
          <p:sp>
            <p:nvSpPr>
              <p:cNvPr id="2086" name="Text Box 10"/>
              <p:cNvSpPr txBox="1">
                <a:spLocks noChangeArrowheads="1"/>
              </p:cNvSpPr>
              <p:nvPr/>
            </p:nvSpPr>
            <p:spPr bwMode="auto">
              <a:xfrm>
                <a:off x="1701" y="1979"/>
                <a:ext cx="53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[ES]</a:t>
                </a:r>
              </a:p>
            </p:txBody>
          </p:sp>
          <p:sp>
            <p:nvSpPr>
              <p:cNvPr id="2087" name="Text Box 11"/>
              <p:cNvSpPr txBox="1">
                <a:spLocks noChangeArrowheads="1"/>
              </p:cNvSpPr>
              <p:nvPr/>
            </p:nvSpPr>
            <p:spPr bwMode="auto">
              <a:xfrm>
                <a:off x="1701" y="2251"/>
                <a:ext cx="43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[E</a:t>
                </a:r>
                <a:r>
                  <a:rPr lang="hu-HU" b="0" baseline="-18000"/>
                  <a:t>t</a:t>
                </a:r>
                <a:r>
                  <a:rPr lang="hu-HU" b="0"/>
                  <a:t>]</a:t>
                </a:r>
              </a:p>
            </p:txBody>
          </p:sp>
          <p:sp>
            <p:nvSpPr>
              <p:cNvPr id="2088" name="Line 12"/>
              <p:cNvSpPr>
                <a:spLocks noChangeShapeType="1"/>
              </p:cNvSpPr>
              <p:nvPr/>
            </p:nvSpPr>
            <p:spPr bwMode="auto">
              <a:xfrm>
                <a:off x="1746" y="2296"/>
                <a:ext cx="4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080" name="Text Box 13"/>
            <p:cNvSpPr txBox="1">
              <a:spLocks noChangeArrowheads="1"/>
            </p:cNvSpPr>
            <p:nvPr/>
          </p:nvSpPr>
          <p:spPr bwMode="auto">
            <a:xfrm>
              <a:off x="1995" y="216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sp>
          <p:nvSpPr>
            <p:cNvPr id="2081" name="Text Box 14"/>
            <p:cNvSpPr txBox="1">
              <a:spLocks noChangeArrowheads="1"/>
            </p:cNvSpPr>
            <p:nvPr/>
          </p:nvSpPr>
          <p:spPr bwMode="auto">
            <a:xfrm>
              <a:off x="1042" y="216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grpSp>
          <p:nvGrpSpPr>
            <p:cNvPr id="2082" name="Group 15"/>
            <p:cNvGrpSpPr>
              <a:grpSpLocks/>
            </p:cNvGrpSpPr>
            <p:nvPr/>
          </p:nvGrpSpPr>
          <p:grpSpPr bwMode="auto">
            <a:xfrm>
              <a:off x="385" y="2024"/>
              <a:ext cx="589" cy="599"/>
              <a:chOff x="385" y="2024"/>
              <a:chExt cx="589" cy="599"/>
            </a:xfrm>
          </p:grpSpPr>
          <p:sp>
            <p:nvSpPr>
              <p:cNvPr id="2083" name="Text Box 16"/>
              <p:cNvSpPr txBox="1">
                <a:spLocks noChangeArrowheads="1"/>
              </p:cNvSpPr>
              <p:nvPr/>
            </p:nvSpPr>
            <p:spPr bwMode="auto">
              <a:xfrm>
                <a:off x="385" y="2296"/>
                <a:ext cx="5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r>
                  <a:rPr lang="hu-HU" b="0" baseline="-18000"/>
                  <a:t>max</a:t>
                </a:r>
              </a:p>
            </p:txBody>
          </p:sp>
          <p:sp>
            <p:nvSpPr>
              <p:cNvPr id="2084" name="Text Box 17"/>
              <p:cNvSpPr txBox="1">
                <a:spLocks noChangeArrowheads="1"/>
              </p:cNvSpPr>
              <p:nvPr/>
            </p:nvSpPr>
            <p:spPr bwMode="auto">
              <a:xfrm>
                <a:off x="567" y="2024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endParaRPr lang="hu-HU" b="0" baseline="-25000"/>
              </a:p>
            </p:txBody>
          </p:sp>
          <p:sp>
            <p:nvSpPr>
              <p:cNvPr id="2085" name="Line 18"/>
              <p:cNvSpPr>
                <a:spLocks noChangeShapeType="1"/>
              </p:cNvSpPr>
              <p:nvPr/>
            </p:nvSpPr>
            <p:spPr bwMode="auto">
              <a:xfrm>
                <a:off x="431" y="2341"/>
                <a:ext cx="5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2053" name="Text Box 20"/>
          <p:cNvSpPr txBox="1">
            <a:spLocks noChangeArrowheads="1"/>
          </p:cNvSpPr>
          <p:nvPr/>
        </p:nvSpPr>
        <p:spPr bwMode="auto">
          <a:xfrm>
            <a:off x="684213" y="2205038"/>
            <a:ext cx="72507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 dirty="0" err="1" smtClean="0"/>
              <a:t>Since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the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stacionary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state</a:t>
            </a:r>
            <a:r>
              <a:rPr lang="hu-HU" sz="2400" b="0" dirty="0" smtClean="0"/>
              <a:t> of </a:t>
            </a:r>
            <a:r>
              <a:rPr lang="hu-HU" sz="2400" b="0" dirty="0" err="1" smtClean="0"/>
              <a:t>the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reactioni</a:t>
            </a:r>
            <a:r>
              <a:rPr lang="hu-HU" sz="2400" b="0" dirty="0" smtClean="0"/>
              <a:t> is </a:t>
            </a:r>
            <a:r>
              <a:rPr lang="hu-HU" sz="2400" b="0" dirty="0" err="1" smtClean="0"/>
              <a:t>formed</a:t>
            </a:r>
            <a:r>
              <a:rPr lang="hu-HU" sz="2400" b="0" dirty="0" smtClean="0"/>
              <a:t> </a:t>
            </a:r>
          </a:p>
          <a:p>
            <a:r>
              <a:rPr lang="hu-HU" sz="2400" b="0" dirty="0" err="1" smtClean="0"/>
              <a:t>really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fast</a:t>
            </a:r>
            <a:r>
              <a:rPr lang="hu-HU" sz="2400" b="0" dirty="0" smtClean="0"/>
              <a:t>, </a:t>
            </a:r>
            <a:r>
              <a:rPr lang="hu-HU" sz="2400" b="0" dirty="0" err="1" smtClean="0"/>
              <a:t>the</a:t>
            </a:r>
            <a:r>
              <a:rPr lang="hu-HU" sz="2400" b="0" dirty="0" smtClean="0"/>
              <a:t> [ES] </a:t>
            </a:r>
            <a:r>
              <a:rPr lang="hu-HU" sz="2400" b="0" dirty="0" err="1" smtClean="0"/>
              <a:t>considered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to</a:t>
            </a:r>
            <a:r>
              <a:rPr lang="hu-HU" sz="2400" b="0" dirty="0" smtClean="0"/>
              <a:t> be </a:t>
            </a:r>
            <a:r>
              <a:rPr lang="hu-HU" sz="2400" b="0" dirty="0" err="1" smtClean="0"/>
              <a:t>constant</a:t>
            </a:r>
            <a:r>
              <a:rPr lang="hu-HU" sz="2400" b="0" dirty="0" smtClean="0"/>
              <a:t>. </a:t>
            </a:r>
            <a:r>
              <a:rPr lang="hu-HU" sz="2400" b="0" dirty="0" err="1" smtClean="0"/>
              <a:t>Now</a:t>
            </a:r>
            <a:r>
              <a:rPr lang="hu-HU" sz="2400" b="0" dirty="0" smtClean="0"/>
              <a:t>:</a:t>
            </a:r>
            <a:endParaRPr lang="hu-HU" sz="2400" b="0" dirty="0"/>
          </a:p>
        </p:txBody>
      </p:sp>
      <p:grpSp>
        <p:nvGrpSpPr>
          <p:cNvPr id="2054" name="Group 21"/>
          <p:cNvGrpSpPr>
            <a:grpSpLocks/>
          </p:cNvGrpSpPr>
          <p:nvPr/>
        </p:nvGrpSpPr>
        <p:grpSpPr bwMode="auto">
          <a:xfrm>
            <a:off x="827088" y="3284538"/>
            <a:ext cx="6508750" cy="519112"/>
            <a:chOff x="249" y="2931"/>
            <a:chExt cx="4100" cy="327"/>
          </a:xfrm>
        </p:grpSpPr>
        <p:sp>
          <p:nvSpPr>
            <p:cNvPr id="2075" name="Text Box 22"/>
            <p:cNvSpPr txBox="1">
              <a:spLocks noChangeArrowheads="1"/>
            </p:cNvSpPr>
            <p:nvPr/>
          </p:nvSpPr>
          <p:spPr bwMode="auto">
            <a:xfrm>
              <a:off x="2925" y="293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sp>
          <p:nvSpPr>
            <p:cNvPr id="2076" name="Text Box 23"/>
            <p:cNvSpPr txBox="1">
              <a:spLocks noChangeArrowheads="1"/>
            </p:cNvSpPr>
            <p:nvPr/>
          </p:nvSpPr>
          <p:spPr bwMode="auto">
            <a:xfrm>
              <a:off x="249" y="2931"/>
              <a:ext cx="265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k</a:t>
              </a:r>
              <a:r>
                <a:rPr lang="hu-HU" b="0" baseline="-18000"/>
                <a:t>1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[E]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[S]=k</a:t>
              </a:r>
              <a:r>
                <a:rPr lang="hu-HU" b="0" baseline="-18000">
                  <a:cs typeface="Arial" charset="0"/>
                </a:rPr>
                <a:t>2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[ES]+k</a:t>
              </a:r>
              <a:r>
                <a:rPr lang="hu-HU" b="0" baseline="-18000">
                  <a:cs typeface="Arial" charset="0"/>
                </a:rPr>
                <a:t>3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[ES]</a:t>
              </a:r>
              <a:endParaRPr lang="en-US" b="0">
                <a:cs typeface="Arial" charset="0"/>
              </a:endParaRPr>
            </a:p>
          </p:txBody>
        </p:sp>
        <p:sp>
          <p:nvSpPr>
            <p:cNvPr id="2077" name="Rectangle 24"/>
            <p:cNvSpPr>
              <a:spLocks noChangeArrowheads="1"/>
            </p:cNvSpPr>
            <p:nvPr/>
          </p:nvSpPr>
          <p:spPr bwMode="auto">
            <a:xfrm>
              <a:off x="3061" y="2931"/>
              <a:ext cx="1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(k</a:t>
              </a:r>
              <a:r>
                <a:rPr lang="hu-HU" b="0" baseline="-25000"/>
                <a:t>2</a:t>
              </a:r>
              <a:r>
                <a:rPr lang="hu-HU" b="0"/>
                <a:t>+k</a:t>
              </a:r>
              <a:r>
                <a:rPr lang="hu-HU" b="0" baseline="-25000"/>
                <a:t>3</a:t>
              </a:r>
              <a:r>
                <a:rPr lang="hu-HU" b="0"/>
                <a:t>)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[ES]</a:t>
              </a:r>
              <a:endParaRPr lang="en-US" b="0">
                <a:cs typeface="Arial" charset="0"/>
              </a:endParaRPr>
            </a:p>
          </p:txBody>
        </p:sp>
      </p:grpSp>
      <p:grpSp>
        <p:nvGrpSpPr>
          <p:cNvPr id="2056" name="Group 26"/>
          <p:cNvGrpSpPr>
            <a:grpSpLocks/>
          </p:cNvGrpSpPr>
          <p:nvPr/>
        </p:nvGrpSpPr>
        <p:grpSpPr bwMode="auto">
          <a:xfrm>
            <a:off x="1042988" y="4076700"/>
            <a:ext cx="2879725" cy="1887538"/>
            <a:chOff x="295" y="799"/>
            <a:chExt cx="1814" cy="1189"/>
          </a:xfrm>
        </p:grpSpPr>
        <p:sp>
          <p:nvSpPr>
            <p:cNvPr id="2065" name="Text Box 27"/>
            <p:cNvSpPr txBox="1">
              <a:spLocks noChangeArrowheads="1"/>
            </p:cNvSpPr>
            <p:nvPr/>
          </p:nvSpPr>
          <p:spPr bwMode="auto">
            <a:xfrm>
              <a:off x="567" y="981"/>
              <a:ext cx="5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[ES]</a:t>
              </a:r>
            </a:p>
          </p:txBody>
        </p:sp>
        <p:sp>
          <p:nvSpPr>
            <p:cNvPr id="2066" name="Text Box 28"/>
            <p:cNvSpPr txBox="1">
              <a:spLocks noChangeArrowheads="1"/>
            </p:cNvSpPr>
            <p:nvPr/>
          </p:nvSpPr>
          <p:spPr bwMode="auto">
            <a:xfrm>
              <a:off x="1247" y="799"/>
              <a:ext cx="7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[E]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[S]</a:t>
              </a:r>
              <a:endParaRPr lang="en-US" b="0">
                <a:cs typeface="Arial" charset="0"/>
              </a:endParaRPr>
            </a:p>
          </p:txBody>
        </p:sp>
        <p:sp>
          <p:nvSpPr>
            <p:cNvPr id="2067" name="Text Box 29"/>
            <p:cNvSpPr txBox="1">
              <a:spLocks noChangeArrowheads="1"/>
            </p:cNvSpPr>
            <p:nvPr/>
          </p:nvSpPr>
          <p:spPr bwMode="auto">
            <a:xfrm>
              <a:off x="1247" y="1162"/>
              <a:ext cx="6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k</a:t>
              </a:r>
              <a:r>
                <a:rPr lang="hu-HU" b="0" baseline="-18000"/>
                <a:t>2</a:t>
              </a:r>
              <a:r>
                <a:rPr lang="hu-HU" b="0"/>
                <a:t>+k</a:t>
              </a:r>
              <a:r>
                <a:rPr lang="hu-HU" b="0" baseline="-18000"/>
                <a:t>3</a:t>
              </a:r>
            </a:p>
          </p:txBody>
        </p:sp>
        <p:sp>
          <p:nvSpPr>
            <p:cNvPr id="2068" name="Text Box 30"/>
            <p:cNvSpPr txBox="1">
              <a:spLocks noChangeArrowheads="1"/>
            </p:cNvSpPr>
            <p:nvPr/>
          </p:nvSpPr>
          <p:spPr bwMode="auto">
            <a:xfrm>
              <a:off x="1429" y="1434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k</a:t>
              </a:r>
              <a:r>
                <a:rPr lang="hu-HU" b="0" baseline="-18000"/>
                <a:t>1</a:t>
              </a:r>
            </a:p>
          </p:txBody>
        </p:sp>
        <p:sp>
          <p:nvSpPr>
            <p:cNvPr id="2069" name="Text Box 31"/>
            <p:cNvSpPr txBox="1">
              <a:spLocks noChangeArrowheads="1"/>
            </p:cNvSpPr>
            <p:nvPr/>
          </p:nvSpPr>
          <p:spPr bwMode="auto">
            <a:xfrm>
              <a:off x="295" y="1661"/>
              <a:ext cx="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K</a:t>
              </a:r>
              <a:r>
                <a:rPr lang="hu-HU" b="0" baseline="-25000"/>
                <a:t>m</a:t>
              </a:r>
            </a:p>
          </p:txBody>
        </p:sp>
        <p:sp>
          <p:nvSpPr>
            <p:cNvPr id="2070" name="Text Box 32"/>
            <p:cNvSpPr txBox="1">
              <a:spLocks noChangeArrowheads="1"/>
            </p:cNvSpPr>
            <p:nvPr/>
          </p:nvSpPr>
          <p:spPr bwMode="auto">
            <a:xfrm>
              <a:off x="1020" y="98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sp>
          <p:nvSpPr>
            <p:cNvPr id="2071" name="Line 33"/>
            <p:cNvSpPr>
              <a:spLocks noChangeShapeType="1"/>
            </p:cNvSpPr>
            <p:nvPr/>
          </p:nvSpPr>
          <p:spPr bwMode="auto">
            <a:xfrm>
              <a:off x="1247" y="1162"/>
              <a:ext cx="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Line 34"/>
            <p:cNvSpPr>
              <a:spLocks noChangeShapeType="1"/>
            </p:cNvSpPr>
            <p:nvPr/>
          </p:nvSpPr>
          <p:spPr bwMode="auto">
            <a:xfrm>
              <a:off x="1338" y="1480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Oval 35"/>
            <p:cNvSpPr>
              <a:spLocks noChangeArrowheads="1"/>
            </p:cNvSpPr>
            <p:nvPr/>
          </p:nvSpPr>
          <p:spPr bwMode="auto">
            <a:xfrm>
              <a:off x="1111" y="1162"/>
              <a:ext cx="998" cy="5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74" name="Line 36"/>
            <p:cNvSpPr>
              <a:spLocks noChangeShapeType="1"/>
            </p:cNvSpPr>
            <p:nvPr/>
          </p:nvSpPr>
          <p:spPr bwMode="auto">
            <a:xfrm flipV="1">
              <a:off x="612" y="1616"/>
              <a:ext cx="499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7" name="Group 37"/>
          <p:cNvGrpSpPr>
            <a:grpSpLocks/>
          </p:cNvGrpSpPr>
          <p:nvPr/>
        </p:nvGrpSpPr>
        <p:grpSpPr bwMode="auto">
          <a:xfrm>
            <a:off x="5003800" y="4149725"/>
            <a:ext cx="2913063" cy="950913"/>
            <a:chOff x="1837" y="1933"/>
            <a:chExt cx="1835" cy="599"/>
          </a:xfrm>
        </p:grpSpPr>
        <p:sp>
          <p:nvSpPr>
            <p:cNvPr id="2058" name="Rectangle 38"/>
            <p:cNvSpPr>
              <a:spLocks noChangeArrowheads="1"/>
            </p:cNvSpPr>
            <p:nvPr/>
          </p:nvSpPr>
          <p:spPr bwMode="auto">
            <a:xfrm>
              <a:off x="1837" y="2069"/>
              <a:ext cx="5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[E</a:t>
              </a:r>
              <a:r>
                <a:rPr lang="hu-HU" b="0" baseline="-18000"/>
                <a:t>t</a:t>
              </a:r>
              <a:r>
                <a:rPr lang="hu-HU" b="0"/>
                <a:t>]=</a:t>
              </a:r>
            </a:p>
          </p:txBody>
        </p:sp>
        <p:grpSp>
          <p:nvGrpSpPr>
            <p:cNvPr id="2059" name="Group 39"/>
            <p:cNvGrpSpPr>
              <a:grpSpLocks/>
            </p:cNvGrpSpPr>
            <p:nvPr/>
          </p:nvGrpSpPr>
          <p:grpSpPr bwMode="auto">
            <a:xfrm>
              <a:off x="2381" y="1933"/>
              <a:ext cx="1291" cy="599"/>
              <a:chOff x="2381" y="1933"/>
              <a:chExt cx="1291" cy="599"/>
            </a:xfrm>
          </p:grpSpPr>
          <p:sp>
            <p:nvSpPr>
              <p:cNvPr id="2060" name="Text Box 40"/>
              <p:cNvSpPr txBox="1">
                <a:spLocks noChangeArrowheads="1"/>
              </p:cNvSpPr>
              <p:nvPr/>
            </p:nvSpPr>
            <p:spPr bwMode="auto">
              <a:xfrm>
                <a:off x="3152" y="2069"/>
                <a:ext cx="5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+[E]</a:t>
                </a:r>
              </a:p>
            </p:txBody>
          </p:sp>
          <p:grpSp>
            <p:nvGrpSpPr>
              <p:cNvPr id="2061" name="Group 41"/>
              <p:cNvGrpSpPr>
                <a:grpSpLocks/>
              </p:cNvGrpSpPr>
              <p:nvPr/>
            </p:nvGrpSpPr>
            <p:grpSpPr bwMode="auto">
              <a:xfrm>
                <a:off x="2381" y="1933"/>
                <a:ext cx="737" cy="599"/>
                <a:chOff x="2381" y="1933"/>
                <a:chExt cx="737" cy="599"/>
              </a:xfrm>
            </p:grpSpPr>
            <p:sp>
              <p:nvSpPr>
                <p:cNvPr id="206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381" y="1933"/>
                  <a:ext cx="73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b="0"/>
                    <a:t>[E]</a:t>
                  </a:r>
                  <a:r>
                    <a:rPr lang="en-US" b="0">
                      <a:cs typeface="Arial" charset="0"/>
                    </a:rPr>
                    <a:t>·</a:t>
                  </a:r>
                  <a:r>
                    <a:rPr lang="hu-HU" b="0">
                      <a:cs typeface="Arial" charset="0"/>
                    </a:rPr>
                    <a:t>[S]</a:t>
                  </a:r>
                  <a:endParaRPr lang="en-US" b="0">
                    <a:cs typeface="Arial" charset="0"/>
                  </a:endParaRPr>
                </a:p>
              </p:txBody>
            </p:sp>
            <p:sp>
              <p:nvSpPr>
                <p:cNvPr id="2063" name="Rectangle 43"/>
                <p:cNvSpPr>
                  <a:spLocks noChangeArrowheads="1"/>
                </p:cNvSpPr>
                <p:nvPr/>
              </p:nvSpPr>
              <p:spPr bwMode="auto">
                <a:xfrm>
                  <a:off x="2517" y="2205"/>
                  <a:ext cx="39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b="0"/>
                    <a:t>K</a:t>
                  </a:r>
                  <a:r>
                    <a:rPr lang="hu-HU" b="0" baseline="-18000"/>
                    <a:t>m</a:t>
                  </a:r>
                </a:p>
              </p:txBody>
            </p:sp>
            <p:sp>
              <p:nvSpPr>
                <p:cNvPr id="2064" name="Line 44"/>
                <p:cNvSpPr>
                  <a:spLocks noChangeShapeType="1"/>
                </p:cNvSpPr>
                <p:nvPr/>
              </p:nvSpPr>
              <p:spPr bwMode="auto">
                <a:xfrm>
                  <a:off x="2426" y="2251"/>
                  <a:ext cx="68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1907704" y="260648"/>
            <a:ext cx="5482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rate</a:t>
            </a:r>
            <a:r>
              <a:rPr lang="hu-HU" dirty="0" smtClean="0"/>
              <a:t> of </a:t>
            </a:r>
            <a:r>
              <a:rPr lang="hu-HU" dirty="0" err="1" smtClean="0"/>
              <a:t>enzymatic</a:t>
            </a:r>
            <a:r>
              <a:rPr lang="hu-HU" dirty="0" smtClean="0"/>
              <a:t> </a:t>
            </a:r>
            <a:r>
              <a:rPr lang="hu-HU" dirty="0" err="1" smtClean="0"/>
              <a:t>catalysis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74"/>
          <p:cNvGrpSpPr>
            <a:grpSpLocks/>
          </p:cNvGrpSpPr>
          <p:nvPr/>
        </p:nvGrpSpPr>
        <p:grpSpPr bwMode="auto">
          <a:xfrm>
            <a:off x="539750" y="1412875"/>
            <a:ext cx="7559675" cy="1824038"/>
            <a:chOff x="295" y="1952"/>
            <a:chExt cx="4762" cy="1149"/>
          </a:xfrm>
        </p:grpSpPr>
        <p:grpSp>
          <p:nvGrpSpPr>
            <p:cNvPr id="17417" name="Group 25"/>
            <p:cNvGrpSpPr>
              <a:grpSpLocks/>
            </p:cNvGrpSpPr>
            <p:nvPr/>
          </p:nvGrpSpPr>
          <p:grpSpPr bwMode="auto">
            <a:xfrm>
              <a:off x="295" y="2205"/>
              <a:ext cx="589" cy="599"/>
              <a:chOff x="385" y="2024"/>
              <a:chExt cx="589" cy="599"/>
            </a:xfrm>
          </p:grpSpPr>
          <p:sp>
            <p:nvSpPr>
              <p:cNvPr id="17450" name="Text Box 26"/>
              <p:cNvSpPr txBox="1">
                <a:spLocks noChangeArrowheads="1"/>
              </p:cNvSpPr>
              <p:nvPr/>
            </p:nvSpPr>
            <p:spPr bwMode="auto">
              <a:xfrm>
                <a:off x="385" y="2296"/>
                <a:ext cx="5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r>
                  <a:rPr lang="hu-HU" b="0" baseline="-18000"/>
                  <a:t>max</a:t>
                </a:r>
              </a:p>
            </p:txBody>
          </p:sp>
          <p:sp>
            <p:nvSpPr>
              <p:cNvPr id="17451" name="Text Box 27"/>
              <p:cNvSpPr txBox="1">
                <a:spLocks noChangeArrowheads="1"/>
              </p:cNvSpPr>
              <p:nvPr/>
            </p:nvSpPr>
            <p:spPr bwMode="auto">
              <a:xfrm>
                <a:off x="567" y="2024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endParaRPr lang="hu-HU" b="0" baseline="-25000"/>
              </a:p>
            </p:txBody>
          </p:sp>
          <p:sp>
            <p:nvSpPr>
              <p:cNvPr id="17452" name="Line 28"/>
              <p:cNvSpPr>
                <a:spLocks noChangeShapeType="1"/>
              </p:cNvSpPr>
              <p:nvPr/>
            </p:nvSpPr>
            <p:spPr bwMode="auto">
              <a:xfrm>
                <a:off x="431" y="2341"/>
                <a:ext cx="5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7418" name="Text Box 42"/>
            <p:cNvSpPr txBox="1">
              <a:spLocks noChangeArrowheads="1"/>
            </p:cNvSpPr>
            <p:nvPr/>
          </p:nvSpPr>
          <p:spPr bwMode="auto">
            <a:xfrm>
              <a:off x="884" y="234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grpSp>
          <p:nvGrpSpPr>
            <p:cNvPr id="17419" name="Group 30"/>
            <p:cNvGrpSpPr>
              <a:grpSpLocks/>
            </p:cNvGrpSpPr>
            <p:nvPr/>
          </p:nvGrpSpPr>
          <p:grpSpPr bwMode="auto">
            <a:xfrm>
              <a:off x="1383" y="1966"/>
              <a:ext cx="737" cy="599"/>
              <a:chOff x="2381" y="1933"/>
              <a:chExt cx="737" cy="599"/>
            </a:xfrm>
          </p:grpSpPr>
          <p:sp>
            <p:nvSpPr>
              <p:cNvPr id="17447" name="Text Box 31"/>
              <p:cNvSpPr txBox="1">
                <a:spLocks noChangeArrowheads="1"/>
              </p:cNvSpPr>
              <p:nvPr/>
            </p:nvSpPr>
            <p:spPr bwMode="auto">
              <a:xfrm>
                <a:off x="2381" y="1933"/>
                <a:ext cx="73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[E]</a:t>
                </a:r>
                <a:r>
                  <a:rPr lang="en-US" b="0">
                    <a:cs typeface="Arial" charset="0"/>
                  </a:rPr>
                  <a:t>·</a:t>
                </a:r>
                <a:r>
                  <a:rPr lang="hu-HU" b="0">
                    <a:cs typeface="Arial" charset="0"/>
                  </a:rPr>
                  <a:t>[S]</a:t>
                </a:r>
                <a:endParaRPr lang="en-US" b="0">
                  <a:cs typeface="Arial" charset="0"/>
                </a:endParaRPr>
              </a:p>
            </p:txBody>
          </p:sp>
          <p:sp>
            <p:nvSpPr>
              <p:cNvPr id="17448" name="Rectangle 32"/>
              <p:cNvSpPr>
                <a:spLocks noChangeArrowheads="1"/>
              </p:cNvSpPr>
              <p:nvPr/>
            </p:nvSpPr>
            <p:spPr bwMode="auto">
              <a:xfrm>
                <a:off x="2517" y="2205"/>
                <a:ext cx="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7449" name="Line 33"/>
              <p:cNvSpPr>
                <a:spLocks noChangeShapeType="1"/>
              </p:cNvSpPr>
              <p:nvPr/>
            </p:nvSpPr>
            <p:spPr bwMode="auto">
              <a:xfrm>
                <a:off x="2426" y="2251"/>
                <a:ext cx="6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7420" name="Group 35"/>
            <p:cNvGrpSpPr>
              <a:grpSpLocks/>
            </p:cNvGrpSpPr>
            <p:nvPr/>
          </p:nvGrpSpPr>
          <p:grpSpPr bwMode="auto">
            <a:xfrm>
              <a:off x="1118" y="2478"/>
              <a:ext cx="1291" cy="599"/>
              <a:chOff x="2381" y="1933"/>
              <a:chExt cx="1291" cy="599"/>
            </a:xfrm>
          </p:grpSpPr>
          <p:sp>
            <p:nvSpPr>
              <p:cNvPr id="17442" name="Text Box 36"/>
              <p:cNvSpPr txBox="1">
                <a:spLocks noChangeArrowheads="1"/>
              </p:cNvSpPr>
              <p:nvPr/>
            </p:nvSpPr>
            <p:spPr bwMode="auto">
              <a:xfrm>
                <a:off x="3152" y="2069"/>
                <a:ext cx="5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+[E]</a:t>
                </a:r>
              </a:p>
            </p:txBody>
          </p:sp>
          <p:grpSp>
            <p:nvGrpSpPr>
              <p:cNvPr id="17443" name="Group 37"/>
              <p:cNvGrpSpPr>
                <a:grpSpLocks/>
              </p:cNvGrpSpPr>
              <p:nvPr/>
            </p:nvGrpSpPr>
            <p:grpSpPr bwMode="auto">
              <a:xfrm>
                <a:off x="2381" y="1933"/>
                <a:ext cx="737" cy="599"/>
                <a:chOff x="2381" y="1933"/>
                <a:chExt cx="737" cy="599"/>
              </a:xfrm>
            </p:grpSpPr>
            <p:sp>
              <p:nvSpPr>
                <p:cNvPr id="1744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81" y="1933"/>
                  <a:ext cx="73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b="0"/>
                    <a:t>[E]</a:t>
                  </a:r>
                  <a:r>
                    <a:rPr lang="en-US" b="0">
                      <a:cs typeface="Arial" charset="0"/>
                    </a:rPr>
                    <a:t>·</a:t>
                  </a:r>
                  <a:r>
                    <a:rPr lang="hu-HU" b="0">
                      <a:cs typeface="Arial" charset="0"/>
                    </a:rPr>
                    <a:t>[S]</a:t>
                  </a:r>
                  <a:endParaRPr lang="en-US" b="0">
                    <a:cs typeface="Arial" charset="0"/>
                  </a:endParaRPr>
                </a:p>
              </p:txBody>
            </p:sp>
            <p:sp>
              <p:nvSpPr>
                <p:cNvPr id="17445" name="Rectangle 39"/>
                <p:cNvSpPr>
                  <a:spLocks noChangeArrowheads="1"/>
                </p:cNvSpPr>
                <p:nvPr/>
              </p:nvSpPr>
              <p:spPr bwMode="auto">
                <a:xfrm>
                  <a:off x="2517" y="2205"/>
                  <a:ext cx="39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b="0"/>
                    <a:t>K</a:t>
                  </a:r>
                  <a:r>
                    <a:rPr lang="hu-HU" b="0" baseline="-18000"/>
                    <a:t>m</a:t>
                  </a:r>
                </a:p>
              </p:txBody>
            </p:sp>
            <p:sp>
              <p:nvSpPr>
                <p:cNvPr id="17446" name="Line 40"/>
                <p:cNvSpPr>
                  <a:spLocks noChangeShapeType="1"/>
                </p:cNvSpPr>
                <p:nvPr/>
              </p:nvSpPr>
              <p:spPr bwMode="auto">
                <a:xfrm>
                  <a:off x="2426" y="2251"/>
                  <a:ext cx="68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17421" name="Line 43"/>
            <p:cNvSpPr>
              <a:spLocks noChangeShapeType="1"/>
            </p:cNvSpPr>
            <p:nvPr/>
          </p:nvSpPr>
          <p:spPr bwMode="auto">
            <a:xfrm>
              <a:off x="1156" y="2523"/>
              <a:ext cx="13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22" name="Text Box 45"/>
            <p:cNvSpPr txBox="1">
              <a:spLocks noChangeArrowheads="1"/>
            </p:cNvSpPr>
            <p:nvPr/>
          </p:nvSpPr>
          <p:spPr bwMode="auto">
            <a:xfrm>
              <a:off x="2517" y="234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grpSp>
          <p:nvGrpSpPr>
            <p:cNvPr id="17423" name="Group 51"/>
            <p:cNvGrpSpPr>
              <a:grpSpLocks/>
            </p:cNvGrpSpPr>
            <p:nvPr/>
          </p:nvGrpSpPr>
          <p:grpSpPr bwMode="auto">
            <a:xfrm>
              <a:off x="2796" y="2482"/>
              <a:ext cx="422" cy="619"/>
              <a:chOff x="3651" y="3183"/>
              <a:chExt cx="422" cy="619"/>
            </a:xfrm>
          </p:grpSpPr>
          <p:sp>
            <p:nvSpPr>
              <p:cNvPr id="17439" name="Text Box 46"/>
              <p:cNvSpPr txBox="1">
                <a:spLocks noChangeArrowheads="1"/>
              </p:cNvSpPr>
              <p:nvPr/>
            </p:nvSpPr>
            <p:spPr bwMode="auto">
              <a:xfrm>
                <a:off x="3684" y="3183"/>
                <a:ext cx="3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</a:t>
                </a:r>
              </a:p>
            </p:txBody>
          </p:sp>
          <p:sp>
            <p:nvSpPr>
              <p:cNvPr id="17440" name="Text Box 48"/>
              <p:cNvSpPr txBox="1">
                <a:spLocks noChangeArrowheads="1"/>
              </p:cNvSpPr>
              <p:nvPr/>
            </p:nvSpPr>
            <p:spPr bwMode="auto">
              <a:xfrm>
                <a:off x="3651" y="3475"/>
                <a:ext cx="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7441" name="Line 50"/>
              <p:cNvSpPr>
                <a:spLocks noChangeShapeType="1"/>
              </p:cNvSpPr>
              <p:nvPr/>
            </p:nvSpPr>
            <p:spPr bwMode="auto">
              <a:xfrm>
                <a:off x="3696" y="3521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7424" name="Group 52"/>
            <p:cNvGrpSpPr>
              <a:grpSpLocks/>
            </p:cNvGrpSpPr>
            <p:nvPr/>
          </p:nvGrpSpPr>
          <p:grpSpPr bwMode="auto">
            <a:xfrm>
              <a:off x="3146" y="1952"/>
              <a:ext cx="422" cy="619"/>
              <a:chOff x="3651" y="3183"/>
              <a:chExt cx="422" cy="619"/>
            </a:xfrm>
          </p:grpSpPr>
          <p:sp>
            <p:nvSpPr>
              <p:cNvPr id="17436" name="Text Box 53"/>
              <p:cNvSpPr txBox="1">
                <a:spLocks noChangeArrowheads="1"/>
              </p:cNvSpPr>
              <p:nvPr/>
            </p:nvSpPr>
            <p:spPr bwMode="auto">
              <a:xfrm>
                <a:off x="3684" y="3183"/>
                <a:ext cx="3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</a:t>
                </a:r>
              </a:p>
            </p:txBody>
          </p:sp>
          <p:sp>
            <p:nvSpPr>
              <p:cNvPr id="17437" name="Text Box 54"/>
              <p:cNvSpPr txBox="1">
                <a:spLocks noChangeArrowheads="1"/>
              </p:cNvSpPr>
              <p:nvPr/>
            </p:nvSpPr>
            <p:spPr bwMode="auto">
              <a:xfrm>
                <a:off x="3651" y="3475"/>
                <a:ext cx="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7438" name="Line 55"/>
              <p:cNvSpPr>
                <a:spLocks noChangeShapeType="1"/>
              </p:cNvSpPr>
              <p:nvPr/>
            </p:nvSpPr>
            <p:spPr bwMode="auto">
              <a:xfrm>
                <a:off x="3696" y="3521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7425" name="Line 57"/>
            <p:cNvSpPr>
              <a:spLocks noChangeShapeType="1"/>
            </p:cNvSpPr>
            <p:nvPr/>
          </p:nvSpPr>
          <p:spPr bwMode="auto">
            <a:xfrm>
              <a:off x="2789" y="2523"/>
              <a:ext cx="1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17426" name="Group 60"/>
            <p:cNvGrpSpPr>
              <a:grpSpLocks/>
            </p:cNvGrpSpPr>
            <p:nvPr/>
          </p:nvGrpSpPr>
          <p:grpSpPr bwMode="auto">
            <a:xfrm>
              <a:off x="3397" y="2489"/>
              <a:ext cx="454" cy="599"/>
              <a:chOff x="3288" y="3113"/>
              <a:chExt cx="454" cy="599"/>
            </a:xfrm>
          </p:grpSpPr>
          <p:sp>
            <p:nvSpPr>
              <p:cNvPr id="17433" name="Text Box 47"/>
              <p:cNvSpPr txBox="1">
                <a:spLocks noChangeArrowheads="1"/>
              </p:cNvSpPr>
              <p:nvPr/>
            </p:nvSpPr>
            <p:spPr bwMode="auto">
              <a:xfrm>
                <a:off x="3295" y="3385"/>
                <a:ext cx="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7434" name="Text Box 49"/>
              <p:cNvSpPr txBox="1">
                <a:spLocks noChangeArrowheads="1"/>
              </p:cNvSpPr>
              <p:nvPr/>
            </p:nvSpPr>
            <p:spPr bwMode="auto">
              <a:xfrm>
                <a:off x="3288" y="3113"/>
                <a:ext cx="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7435" name="Line 59"/>
              <p:cNvSpPr>
                <a:spLocks noChangeShapeType="1"/>
              </p:cNvSpPr>
              <p:nvPr/>
            </p:nvSpPr>
            <p:spPr bwMode="auto">
              <a:xfrm>
                <a:off x="3334" y="3430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7427" name="Text Box 61"/>
            <p:cNvSpPr txBox="1">
              <a:spLocks noChangeArrowheads="1"/>
            </p:cNvSpPr>
            <p:nvPr/>
          </p:nvSpPr>
          <p:spPr bwMode="auto">
            <a:xfrm>
              <a:off x="3205" y="2643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+</a:t>
              </a:r>
            </a:p>
          </p:txBody>
        </p:sp>
        <p:grpSp>
          <p:nvGrpSpPr>
            <p:cNvPr id="17428" name="Group 71"/>
            <p:cNvGrpSpPr>
              <a:grpSpLocks/>
            </p:cNvGrpSpPr>
            <p:nvPr/>
          </p:nvGrpSpPr>
          <p:grpSpPr bwMode="auto">
            <a:xfrm>
              <a:off x="4195" y="2160"/>
              <a:ext cx="862" cy="690"/>
              <a:chOff x="4195" y="2750"/>
              <a:chExt cx="862" cy="690"/>
            </a:xfrm>
          </p:grpSpPr>
          <p:sp>
            <p:nvSpPr>
              <p:cNvPr id="17430" name="Text Box 62"/>
              <p:cNvSpPr txBox="1">
                <a:spLocks noChangeArrowheads="1"/>
              </p:cNvSpPr>
              <p:nvPr/>
            </p:nvSpPr>
            <p:spPr bwMode="auto">
              <a:xfrm>
                <a:off x="4195" y="3113"/>
                <a:ext cx="79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[S]+K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7431" name="Text Box 63"/>
              <p:cNvSpPr txBox="1">
                <a:spLocks noChangeArrowheads="1"/>
              </p:cNvSpPr>
              <p:nvPr/>
            </p:nvSpPr>
            <p:spPr bwMode="auto">
              <a:xfrm>
                <a:off x="4422" y="2750"/>
                <a:ext cx="3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</a:t>
                </a:r>
              </a:p>
            </p:txBody>
          </p:sp>
          <p:sp>
            <p:nvSpPr>
              <p:cNvPr id="17432" name="Line 69"/>
              <p:cNvSpPr>
                <a:spLocks noChangeShapeType="1"/>
              </p:cNvSpPr>
              <p:nvPr/>
            </p:nvSpPr>
            <p:spPr bwMode="auto">
              <a:xfrm>
                <a:off x="4241" y="3113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7429" name="Text Box 70"/>
            <p:cNvSpPr txBox="1">
              <a:spLocks noChangeArrowheads="1"/>
            </p:cNvSpPr>
            <p:nvPr/>
          </p:nvSpPr>
          <p:spPr bwMode="auto">
            <a:xfrm>
              <a:off x="3969" y="234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</p:grp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1547813" y="4005263"/>
            <a:ext cx="1430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>
                <a:cs typeface="Arial" charset="0"/>
              </a:rPr>
              <a:t>[S]</a:t>
            </a:r>
            <a:r>
              <a:rPr lang="en-US" b="0">
                <a:cs typeface="Arial" charset="0"/>
              </a:rPr>
              <a:t>·</a:t>
            </a:r>
            <a:r>
              <a:rPr lang="hu-HU" b="0">
                <a:cs typeface="Arial" charset="0"/>
              </a:rPr>
              <a:t>V</a:t>
            </a:r>
            <a:r>
              <a:rPr lang="hu-HU" b="0" baseline="-18000">
                <a:cs typeface="Arial" charset="0"/>
              </a:rPr>
              <a:t>max</a:t>
            </a:r>
            <a:endParaRPr lang="en-US" b="0" baseline="-18000">
              <a:cs typeface="Arial" charset="0"/>
            </a:endParaRPr>
          </a:p>
        </p:txBody>
      </p:sp>
      <p:sp>
        <p:nvSpPr>
          <p:cNvPr id="17412" name="Line 77"/>
          <p:cNvSpPr>
            <a:spLocks noChangeShapeType="1"/>
          </p:cNvSpPr>
          <p:nvPr/>
        </p:nvSpPr>
        <p:spPr bwMode="auto">
          <a:xfrm>
            <a:off x="1568450" y="4541838"/>
            <a:ext cx="1584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7413" name="Text Box 78"/>
          <p:cNvSpPr txBox="1">
            <a:spLocks noChangeArrowheads="1"/>
          </p:cNvSpPr>
          <p:nvPr/>
        </p:nvSpPr>
        <p:spPr bwMode="auto">
          <a:xfrm>
            <a:off x="900113" y="4254500"/>
            <a:ext cx="668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v =</a:t>
            </a:r>
          </a:p>
        </p:txBody>
      </p:sp>
      <p:sp>
        <p:nvSpPr>
          <p:cNvPr id="17414" name="Text Box 80"/>
          <p:cNvSpPr txBox="1">
            <a:spLocks noChangeArrowheads="1"/>
          </p:cNvSpPr>
          <p:nvPr/>
        </p:nvSpPr>
        <p:spPr bwMode="auto">
          <a:xfrm>
            <a:off x="3779838" y="4292600"/>
            <a:ext cx="4487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dirty="0" err="1" smtClean="0"/>
              <a:t>Michaelis-Menten</a:t>
            </a:r>
            <a:r>
              <a:rPr lang="hu-HU" b="0" dirty="0" smtClean="0"/>
              <a:t> </a:t>
            </a:r>
            <a:r>
              <a:rPr lang="hu-HU" b="0" dirty="0" err="1" smtClean="0"/>
              <a:t>equation</a:t>
            </a:r>
            <a:endParaRPr lang="hu-HU" b="0" dirty="0"/>
          </a:p>
        </p:txBody>
      </p:sp>
      <p:sp>
        <p:nvSpPr>
          <p:cNvPr id="17416" name="Text Box 91"/>
          <p:cNvSpPr txBox="1">
            <a:spLocks noChangeArrowheads="1"/>
          </p:cNvSpPr>
          <p:nvPr/>
        </p:nvSpPr>
        <p:spPr bwMode="auto">
          <a:xfrm>
            <a:off x="1639888" y="4470400"/>
            <a:ext cx="1263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[S]+K</a:t>
            </a:r>
            <a:r>
              <a:rPr lang="hu-HU" b="0" baseline="-18000"/>
              <a:t>m</a:t>
            </a:r>
          </a:p>
        </p:txBody>
      </p:sp>
      <p:sp>
        <p:nvSpPr>
          <p:cNvPr id="45" name="Téglalap 44"/>
          <p:cNvSpPr/>
          <p:nvPr/>
        </p:nvSpPr>
        <p:spPr>
          <a:xfrm>
            <a:off x="1547664" y="260648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rate</a:t>
            </a:r>
            <a:r>
              <a:rPr lang="hu-HU" dirty="0" smtClean="0"/>
              <a:t> of </a:t>
            </a:r>
            <a:r>
              <a:rPr lang="hu-HU" dirty="0" err="1" smtClean="0"/>
              <a:t>enzymatic</a:t>
            </a:r>
            <a:r>
              <a:rPr lang="hu-HU" dirty="0" smtClean="0"/>
              <a:t> </a:t>
            </a:r>
            <a:r>
              <a:rPr lang="hu-HU" dirty="0" err="1" smtClean="0"/>
              <a:t>catalysis</a:t>
            </a: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96975"/>
            <a:ext cx="4177034" cy="514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67744" y="188640"/>
            <a:ext cx="4443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Reaction</a:t>
            </a:r>
            <a:r>
              <a:rPr lang="hu-HU" dirty="0" smtClean="0"/>
              <a:t> </a:t>
            </a:r>
            <a:r>
              <a:rPr lang="hu-HU" dirty="0" err="1" smtClean="0"/>
              <a:t>velocity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start</a:t>
            </a:r>
            <a:endParaRPr lang="hu-HU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3179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 dirty="0" err="1" smtClean="0"/>
              <a:t>But</a:t>
            </a:r>
            <a:r>
              <a:rPr lang="hu-HU" sz="2400" b="0" dirty="0" smtClean="0"/>
              <a:t>, </a:t>
            </a:r>
            <a:r>
              <a:rPr lang="hu-HU" sz="2400" b="0" dirty="0" err="1" smtClean="0"/>
              <a:t>in</a:t>
            </a:r>
            <a:r>
              <a:rPr lang="hu-HU" sz="2400" b="0" dirty="0" smtClean="0"/>
              <a:t> a </a:t>
            </a:r>
            <a:r>
              <a:rPr lang="hu-HU" sz="2400" b="0" dirty="0" err="1" smtClean="0"/>
              <a:t>special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case</a:t>
            </a:r>
            <a:r>
              <a:rPr lang="hu-HU" sz="2400" b="0" dirty="0" smtClean="0"/>
              <a:t>:</a:t>
            </a:r>
            <a:endParaRPr lang="hu-HU" sz="2400" b="0" dirty="0"/>
          </a:p>
        </p:txBody>
      </p:sp>
      <p:grpSp>
        <p:nvGrpSpPr>
          <p:cNvPr id="18437" name="Group 44"/>
          <p:cNvGrpSpPr>
            <a:grpSpLocks/>
          </p:cNvGrpSpPr>
          <p:nvPr/>
        </p:nvGrpSpPr>
        <p:grpSpPr bwMode="auto">
          <a:xfrm>
            <a:off x="468313" y="1916113"/>
            <a:ext cx="1582737" cy="950912"/>
            <a:chOff x="295" y="1434"/>
            <a:chExt cx="997" cy="599"/>
          </a:xfrm>
        </p:grpSpPr>
        <p:sp>
          <p:nvSpPr>
            <p:cNvPr id="18462" name="Text Box 5"/>
            <p:cNvSpPr txBox="1">
              <a:spLocks noChangeArrowheads="1"/>
            </p:cNvSpPr>
            <p:nvPr/>
          </p:nvSpPr>
          <p:spPr bwMode="auto">
            <a:xfrm>
              <a:off x="295" y="1584"/>
              <a:ext cx="4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v =</a:t>
              </a:r>
              <a:r>
                <a:rPr lang="hu-HU" sz="2400" b="0"/>
                <a:t> </a:t>
              </a:r>
            </a:p>
          </p:txBody>
        </p:sp>
        <p:sp>
          <p:nvSpPr>
            <p:cNvPr id="18463" name="Text Box 6"/>
            <p:cNvSpPr txBox="1">
              <a:spLocks noChangeArrowheads="1"/>
            </p:cNvSpPr>
            <p:nvPr/>
          </p:nvSpPr>
          <p:spPr bwMode="auto">
            <a:xfrm>
              <a:off x="657" y="1434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V</a:t>
              </a:r>
              <a:r>
                <a:rPr lang="hu-HU" b="0" baseline="-18000"/>
                <a:t>max</a:t>
              </a:r>
            </a:p>
          </p:txBody>
        </p:sp>
        <p:sp>
          <p:nvSpPr>
            <p:cNvPr id="18464" name="Text Box 7"/>
            <p:cNvSpPr txBox="1">
              <a:spLocks noChangeArrowheads="1"/>
            </p:cNvSpPr>
            <p:nvPr/>
          </p:nvSpPr>
          <p:spPr bwMode="auto">
            <a:xfrm>
              <a:off x="848" y="170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2</a:t>
              </a:r>
            </a:p>
          </p:txBody>
        </p:sp>
        <p:sp>
          <p:nvSpPr>
            <p:cNvPr id="18465" name="Line 9"/>
            <p:cNvSpPr>
              <a:spLocks noChangeShapeType="1"/>
            </p:cNvSpPr>
            <p:nvPr/>
          </p:nvSpPr>
          <p:spPr bwMode="auto">
            <a:xfrm>
              <a:off x="703" y="1752"/>
              <a:ext cx="5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2555875" y="21336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Ekkor:</a:t>
            </a:r>
          </a:p>
        </p:txBody>
      </p:sp>
      <p:grpSp>
        <p:nvGrpSpPr>
          <p:cNvPr id="18439" name="Group 40"/>
          <p:cNvGrpSpPr>
            <a:grpSpLocks/>
          </p:cNvGrpSpPr>
          <p:nvPr/>
        </p:nvGrpSpPr>
        <p:grpSpPr bwMode="auto">
          <a:xfrm>
            <a:off x="323850" y="2708275"/>
            <a:ext cx="3117850" cy="984250"/>
            <a:chOff x="476" y="2115"/>
            <a:chExt cx="1964" cy="620"/>
          </a:xfrm>
        </p:grpSpPr>
        <p:grpSp>
          <p:nvGrpSpPr>
            <p:cNvPr id="18453" name="Group 21"/>
            <p:cNvGrpSpPr>
              <a:grpSpLocks/>
            </p:cNvGrpSpPr>
            <p:nvPr/>
          </p:nvGrpSpPr>
          <p:grpSpPr bwMode="auto">
            <a:xfrm>
              <a:off x="476" y="2115"/>
              <a:ext cx="680" cy="606"/>
              <a:chOff x="476" y="2160"/>
              <a:chExt cx="680" cy="606"/>
            </a:xfrm>
          </p:grpSpPr>
          <p:sp>
            <p:nvSpPr>
              <p:cNvPr id="18459" name="Text Box 14"/>
              <p:cNvSpPr txBox="1">
                <a:spLocks noChangeArrowheads="1"/>
              </p:cNvSpPr>
              <p:nvPr/>
            </p:nvSpPr>
            <p:spPr bwMode="auto">
              <a:xfrm>
                <a:off x="476" y="2160"/>
                <a:ext cx="5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r>
                  <a:rPr lang="hu-HU" b="0" baseline="-18000"/>
                  <a:t>max</a:t>
                </a:r>
              </a:p>
            </p:txBody>
          </p:sp>
          <p:sp>
            <p:nvSpPr>
              <p:cNvPr id="18460" name="Text Box 15"/>
              <p:cNvSpPr txBox="1">
                <a:spLocks noChangeArrowheads="1"/>
              </p:cNvSpPr>
              <p:nvPr/>
            </p:nvSpPr>
            <p:spPr bwMode="auto">
              <a:xfrm>
                <a:off x="715" y="2439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2</a:t>
                </a:r>
              </a:p>
            </p:txBody>
          </p:sp>
          <p:sp>
            <p:nvSpPr>
              <p:cNvPr id="18461" name="Line 16"/>
              <p:cNvSpPr>
                <a:spLocks noChangeShapeType="1"/>
              </p:cNvSpPr>
              <p:nvPr/>
            </p:nvSpPr>
            <p:spPr bwMode="auto">
              <a:xfrm>
                <a:off x="521" y="2478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8454" name="Group 17"/>
            <p:cNvGrpSpPr>
              <a:grpSpLocks/>
            </p:cNvGrpSpPr>
            <p:nvPr/>
          </p:nvGrpSpPr>
          <p:grpSpPr bwMode="auto">
            <a:xfrm>
              <a:off x="1429" y="2115"/>
              <a:ext cx="1011" cy="620"/>
              <a:chOff x="1189" y="3475"/>
              <a:chExt cx="1011" cy="620"/>
            </a:xfrm>
          </p:grpSpPr>
          <p:sp>
            <p:nvSpPr>
              <p:cNvPr id="18456" name="Text Box 18"/>
              <p:cNvSpPr txBox="1">
                <a:spLocks noChangeArrowheads="1"/>
              </p:cNvSpPr>
              <p:nvPr/>
            </p:nvSpPr>
            <p:spPr bwMode="auto">
              <a:xfrm>
                <a:off x="1189" y="3475"/>
                <a:ext cx="90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>
                    <a:cs typeface="Arial" charset="0"/>
                  </a:rPr>
                  <a:t>[S]</a:t>
                </a:r>
                <a:r>
                  <a:rPr lang="en-US" b="0">
                    <a:cs typeface="Arial" charset="0"/>
                  </a:rPr>
                  <a:t>·</a:t>
                </a:r>
                <a:r>
                  <a:rPr lang="hu-HU" b="0">
                    <a:cs typeface="Arial" charset="0"/>
                  </a:rPr>
                  <a:t>V</a:t>
                </a:r>
                <a:r>
                  <a:rPr lang="hu-HU" b="0" baseline="-18000">
                    <a:cs typeface="Arial" charset="0"/>
                  </a:rPr>
                  <a:t>max</a:t>
                </a:r>
                <a:endParaRPr lang="en-US" b="0" baseline="-18000">
                  <a:cs typeface="Arial" charset="0"/>
                </a:endParaRPr>
              </a:p>
            </p:txBody>
          </p:sp>
          <p:sp>
            <p:nvSpPr>
              <p:cNvPr id="18457" name="Text Box 19"/>
              <p:cNvSpPr txBox="1">
                <a:spLocks noChangeArrowheads="1"/>
              </p:cNvSpPr>
              <p:nvPr/>
            </p:nvSpPr>
            <p:spPr bwMode="auto">
              <a:xfrm>
                <a:off x="1247" y="3768"/>
                <a:ext cx="79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[S]+K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8458" name="Line 20"/>
              <p:cNvSpPr>
                <a:spLocks noChangeShapeType="1"/>
              </p:cNvSpPr>
              <p:nvPr/>
            </p:nvSpPr>
            <p:spPr bwMode="auto">
              <a:xfrm>
                <a:off x="1202" y="3813"/>
                <a:ext cx="9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8455" name="Text Box 26"/>
            <p:cNvSpPr txBox="1">
              <a:spLocks noChangeArrowheads="1"/>
            </p:cNvSpPr>
            <p:nvPr/>
          </p:nvSpPr>
          <p:spPr bwMode="auto">
            <a:xfrm>
              <a:off x="1181" y="2265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</p:grpSp>
      <p:grpSp>
        <p:nvGrpSpPr>
          <p:cNvPr id="18440" name="Group 41"/>
          <p:cNvGrpSpPr>
            <a:grpSpLocks/>
          </p:cNvGrpSpPr>
          <p:nvPr/>
        </p:nvGrpSpPr>
        <p:grpSpPr bwMode="auto">
          <a:xfrm>
            <a:off x="468313" y="3644900"/>
            <a:ext cx="2076450" cy="984250"/>
            <a:chOff x="385" y="2795"/>
            <a:chExt cx="1308" cy="620"/>
          </a:xfrm>
        </p:grpSpPr>
        <p:grpSp>
          <p:nvGrpSpPr>
            <p:cNvPr id="18445" name="Group 36"/>
            <p:cNvGrpSpPr>
              <a:grpSpLocks/>
            </p:cNvGrpSpPr>
            <p:nvPr/>
          </p:nvGrpSpPr>
          <p:grpSpPr bwMode="auto">
            <a:xfrm>
              <a:off x="839" y="2795"/>
              <a:ext cx="854" cy="620"/>
              <a:chOff x="1655" y="2931"/>
              <a:chExt cx="854" cy="620"/>
            </a:xfrm>
          </p:grpSpPr>
          <p:sp>
            <p:nvSpPr>
              <p:cNvPr id="18450" name="Text Box 28"/>
              <p:cNvSpPr txBox="1">
                <a:spLocks noChangeArrowheads="1"/>
              </p:cNvSpPr>
              <p:nvPr/>
            </p:nvSpPr>
            <p:spPr bwMode="auto">
              <a:xfrm>
                <a:off x="1882" y="2931"/>
                <a:ext cx="3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>
                    <a:cs typeface="Arial" charset="0"/>
                  </a:rPr>
                  <a:t>[S]</a:t>
                </a:r>
                <a:endParaRPr lang="en-US" b="0" baseline="-18000">
                  <a:cs typeface="Arial" charset="0"/>
                </a:endParaRPr>
              </a:p>
            </p:txBody>
          </p:sp>
          <p:sp>
            <p:nvSpPr>
              <p:cNvPr id="18451" name="Text Box 29"/>
              <p:cNvSpPr txBox="1">
                <a:spLocks noChangeArrowheads="1"/>
              </p:cNvSpPr>
              <p:nvPr/>
            </p:nvSpPr>
            <p:spPr bwMode="auto">
              <a:xfrm>
                <a:off x="1713" y="3224"/>
                <a:ext cx="79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[S]+K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8452" name="Line 30"/>
              <p:cNvSpPr>
                <a:spLocks noChangeShapeType="1"/>
              </p:cNvSpPr>
              <p:nvPr/>
            </p:nvSpPr>
            <p:spPr bwMode="auto">
              <a:xfrm>
                <a:off x="1655" y="3249"/>
                <a:ext cx="8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8446" name="Text Box 31"/>
            <p:cNvSpPr txBox="1">
              <a:spLocks noChangeArrowheads="1"/>
            </p:cNvSpPr>
            <p:nvPr/>
          </p:nvSpPr>
          <p:spPr bwMode="auto">
            <a:xfrm>
              <a:off x="385" y="279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1</a:t>
              </a:r>
            </a:p>
          </p:txBody>
        </p:sp>
        <p:sp>
          <p:nvSpPr>
            <p:cNvPr id="18447" name="Text Box 32"/>
            <p:cNvSpPr txBox="1">
              <a:spLocks noChangeArrowheads="1"/>
            </p:cNvSpPr>
            <p:nvPr/>
          </p:nvSpPr>
          <p:spPr bwMode="auto">
            <a:xfrm>
              <a:off x="385" y="3067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2</a:t>
              </a:r>
            </a:p>
          </p:txBody>
        </p:sp>
        <p:sp>
          <p:nvSpPr>
            <p:cNvPr id="18448" name="Line 33"/>
            <p:cNvSpPr>
              <a:spLocks noChangeShapeType="1"/>
            </p:cNvSpPr>
            <p:nvPr/>
          </p:nvSpPr>
          <p:spPr bwMode="auto">
            <a:xfrm>
              <a:off x="431" y="311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49" name="Text Box 35"/>
            <p:cNvSpPr txBox="1">
              <a:spLocks noChangeArrowheads="1"/>
            </p:cNvSpPr>
            <p:nvPr/>
          </p:nvSpPr>
          <p:spPr bwMode="auto">
            <a:xfrm>
              <a:off x="612" y="293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</p:grpSp>
      <p:sp>
        <p:nvSpPr>
          <p:cNvPr id="18441" name="Text Box 38"/>
          <p:cNvSpPr txBox="1">
            <a:spLocks noChangeArrowheads="1"/>
          </p:cNvSpPr>
          <p:nvPr/>
        </p:nvSpPr>
        <p:spPr bwMode="auto">
          <a:xfrm>
            <a:off x="323850" y="4724400"/>
            <a:ext cx="2419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[S]+K</a:t>
            </a:r>
            <a:r>
              <a:rPr lang="hu-HU" b="0" baseline="-18000"/>
              <a:t>m</a:t>
            </a:r>
            <a:r>
              <a:rPr lang="hu-HU" b="0"/>
              <a:t> = 2</a:t>
            </a:r>
            <a:r>
              <a:rPr lang="en-US" b="0">
                <a:cs typeface="Arial" charset="0"/>
              </a:rPr>
              <a:t>·</a:t>
            </a:r>
            <a:r>
              <a:rPr lang="hu-HU" b="0"/>
              <a:t>[S]</a:t>
            </a:r>
          </a:p>
        </p:txBody>
      </p:sp>
      <p:sp>
        <p:nvSpPr>
          <p:cNvPr id="18442" name="Text Box 39"/>
          <p:cNvSpPr txBox="1">
            <a:spLocks noChangeArrowheads="1"/>
          </p:cNvSpPr>
          <p:nvPr/>
        </p:nvSpPr>
        <p:spPr bwMode="auto">
          <a:xfrm>
            <a:off x="3059113" y="4724400"/>
            <a:ext cx="1460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K</a:t>
            </a:r>
            <a:r>
              <a:rPr lang="hu-HU" b="0" baseline="-18000"/>
              <a:t>m</a:t>
            </a:r>
            <a:r>
              <a:rPr lang="hu-HU" b="0"/>
              <a:t> = [S]</a:t>
            </a:r>
          </a:p>
        </p:txBody>
      </p:sp>
      <p:sp>
        <p:nvSpPr>
          <p:cNvPr id="18443" name="Text Box 43"/>
          <p:cNvSpPr txBox="1">
            <a:spLocks noChangeArrowheads="1"/>
          </p:cNvSpPr>
          <p:nvPr/>
        </p:nvSpPr>
        <p:spPr bwMode="auto">
          <a:xfrm>
            <a:off x="395536" y="764704"/>
            <a:ext cx="5434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 dirty="0" err="1" smtClean="0"/>
              <a:t>In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theory</a:t>
            </a:r>
            <a:r>
              <a:rPr lang="hu-HU" sz="2400" b="0" dirty="0" smtClean="0"/>
              <a:t>, </a:t>
            </a:r>
            <a:r>
              <a:rPr lang="hu-HU" sz="2400" b="0" dirty="0" err="1" smtClean="0"/>
              <a:t>reaching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V</a:t>
            </a:r>
            <a:r>
              <a:rPr lang="hu-HU" sz="2400" b="0" baseline="-25000" dirty="0" err="1" smtClean="0"/>
              <a:t>max</a:t>
            </a:r>
            <a:r>
              <a:rPr lang="hu-HU" sz="2400" b="0" dirty="0" smtClean="0"/>
              <a:t> is </a:t>
            </a:r>
            <a:r>
              <a:rPr lang="hu-HU" sz="2400" b="0" dirty="0" err="1" smtClean="0"/>
              <a:t>impossible</a:t>
            </a:r>
            <a:endParaRPr lang="hu-HU" sz="2400" b="0" dirty="0"/>
          </a:p>
        </p:txBody>
      </p:sp>
      <p:sp>
        <p:nvSpPr>
          <p:cNvPr id="18444" name="Text Box 45"/>
          <p:cNvSpPr txBox="1">
            <a:spLocks noChangeArrowheads="1"/>
          </p:cNvSpPr>
          <p:nvPr/>
        </p:nvSpPr>
        <p:spPr bwMode="auto">
          <a:xfrm>
            <a:off x="395536" y="5373216"/>
            <a:ext cx="2291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 dirty="0" err="1" smtClean="0"/>
              <a:t>In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this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case</a:t>
            </a:r>
            <a:r>
              <a:rPr lang="hu-HU" sz="2400" b="0" dirty="0" smtClean="0"/>
              <a:t>, </a:t>
            </a:r>
          </a:p>
          <a:p>
            <a:r>
              <a:rPr lang="hu-HU" sz="2400" b="0" dirty="0" smtClean="0"/>
              <a:t>K</a:t>
            </a:r>
            <a:r>
              <a:rPr lang="hu-HU" sz="2400" b="0" baseline="-25000" dirty="0" smtClean="0"/>
              <a:t>m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numerically</a:t>
            </a:r>
            <a:r>
              <a:rPr lang="hu-HU" sz="2400" b="0" dirty="0" smtClean="0"/>
              <a:t> </a:t>
            </a:r>
          </a:p>
          <a:p>
            <a:r>
              <a:rPr lang="hu-HU" sz="2400" b="0" dirty="0" err="1" smtClean="0"/>
              <a:t>equals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to</a:t>
            </a:r>
            <a:r>
              <a:rPr lang="hu-HU" sz="2400" b="0" dirty="0" smtClean="0"/>
              <a:t> [S]</a:t>
            </a:r>
            <a:endParaRPr lang="hu-HU" sz="2400" b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1331640" y="1916832"/>
            <a:ext cx="5949950" cy="987425"/>
            <a:chOff x="849" y="1049"/>
            <a:chExt cx="3748" cy="622"/>
          </a:xfrm>
        </p:grpSpPr>
        <p:sp>
          <p:nvSpPr>
            <p:cNvPr id="19486" name="Text Box 8"/>
            <p:cNvSpPr txBox="1">
              <a:spLocks noChangeArrowheads="1"/>
            </p:cNvSpPr>
            <p:nvPr/>
          </p:nvSpPr>
          <p:spPr bwMode="auto">
            <a:xfrm>
              <a:off x="2336" y="1207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sp>
          <p:nvSpPr>
            <p:cNvPr id="19487" name="Text Box 9"/>
            <p:cNvSpPr txBox="1">
              <a:spLocks noChangeArrowheads="1"/>
            </p:cNvSpPr>
            <p:nvPr/>
          </p:nvSpPr>
          <p:spPr bwMode="auto">
            <a:xfrm>
              <a:off x="1111" y="1207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sp>
          <p:nvSpPr>
            <p:cNvPr id="19488" name="Text Box 13"/>
            <p:cNvSpPr txBox="1">
              <a:spLocks noChangeArrowheads="1"/>
            </p:cNvSpPr>
            <p:nvPr/>
          </p:nvSpPr>
          <p:spPr bwMode="auto">
            <a:xfrm>
              <a:off x="1429" y="1071"/>
              <a:ext cx="7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[S]+K</a:t>
              </a:r>
              <a:r>
                <a:rPr lang="hu-HU" b="0" baseline="-18000"/>
                <a:t>m</a:t>
              </a:r>
            </a:p>
          </p:txBody>
        </p:sp>
        <p:sp>
          <p:nvSpPr>
            <p:cNvPr id="19489" name="Text Box 14"/>
            <p:cNvSpPr txBox="1">
              <a:spLocks noChangeArrowheads="1"/>
            </p:cNvSpPr>
            <p:nvPr/>
          </p:nvSpPr>
          <p:spPr bwMode="auto">
            <a:xfrm>
              <a:off x="1383" y="1344"/>
              <a:ext cx="9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>
                  <a:cs typeface="Arial" charset="0"/>
                </a:rPr>
                <a:t>[S]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V</a:t>
              </a:r>
              <a:r>
                <a:rPr lang="hu-HU" b="0" baseline="-18000">
                  <a:cs typeface="Arial" charset="0"/>
                </a:rPr>
                <a:t>max</a:t>
              </a:r>
              <a:endParaRPr lang="en-US" b="0" baseline="-18000">
                <a:cs typeface="Arial" charset="0"/>
              </a:endParaRPr>
            </a:p>
          </p:txBody>
        </p:sp>
        <p:sp>
          <p:nvSpPr>
            <p:cNvPr id="19490" name="Line 16"/>
            <p:cNvSpPr>
              <a:spLocks noChangeShapeType="1"/>
            </p:cNvSpPr>
            <p:nvPr/>
          </p:nvSpPr>
          <p:spPr bwMode="auto">
            <a:xfrm>
              <a:off x="1383" y="1389"/>
              <a:ext cx="9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1" name="Text Box 17"/>
            <p:cNvSpPr txBox="1">
              <a:spLocks noChangeArrowheads="1"/>
            </p:cNvSpPr>
            <p:nvPr/>
          </p:nvSpPr>
          <p:spPr bwMode="auto">
            <a:xfrm>
              <a:off x="2608" y="1344"/>
              <a:ext cx="9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[S]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V</a:t>
              </a:r>
              <a:r>
                <a:rPr lang="hu-HU" b="0" baseline="-18000">
                  <a:cs typeface="Arial" charset="0"/>
                </a:rPr>
                <a:t>max</a:t>
              </a:r>
              <a:endParaRPr lang="en-US" b="0" baseline="-18000">
                <a:cs typeface="Arial" charset="0"/>
              </a:endParaRPr>
            </a:p>
          </p:txBody>
        </p:sp>
        <p:sp>
          <p:nvSpPr>
            <p:cNvPr id="19492" name="Text Box 18"/>
            <p:cNvSpPr txBox="1">
              <a:spLocks noChangeArrowheads="1"/>
            </p:cNvSpPr>
            <p:nvPr/>
          </p:nvSpPr>
          <p:spPr bwMode="auto">
            <a:xfrm>
              <a:off x="3696" y="1339"/>
              <a:ext cx="9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>
                  <a:cs typeface="Arial" charset="0"/>
                </a:rPr>
                <a:t>[S]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V</a:t>
              </a:r>
              <a:r>
                <a:rPr lang="hu-HU" b="0" baseline="-18000">
                  <a:cs typeface="Arial" charset="0"/>
                </a:rPr>
                <a:t>max</a:t>
              </a:r>
              <a:endParaRPr lang="en-US" b="0" baseline="-18000">
                <a:cs typeface="Arial" charset="0"/>
              </a:endParaRPr>
            </a:p>
          </p:txBody>
        </p:sp>
        <p:sp>
          <p:nvSpPr>
            <p:cNvPr id="19493" name="Line 19"/>
            <p:cNvSpPr>
              <a:spLocks noChangeShapeType="1"/>
            </p:cNvSpPr>
            <p:nvPr/>
          </p:nvSpPr>
          <p:spPr bwMode="auto">
            <a:xfrm>
              <a:off x="2608" y="1389"/>
              <a:ext cx="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4" name="Line 20"/>
            <p:cNvSpPr>
              <a:spLocks noChangeShapeType="1"/>
            </p:cNvSpPr>
            <p:nvPr/>
          </p:nvSpPr>
          <p:spPr bwMode="auto">
            <a:xfrm>
              <a:off x="3696" y="1389"/>
              <a:ext cx="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5" name="Text Box 22"/>
            <p:cNvSpPr txBox="1">
              <a:spLocks noChangeArrowheads="1"/>
            </p:cNvSpPr>
            <p:nvPr/>
          </p:nvSpPr>
          <p:spPr bwMode="auto">
            <a:xfrm>
              <a:off x="2841" y="1049"/>
              <a:ext cx="3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 dirty="0"/>
                <a:t>[S]</a:t>
              </a:r>
            </a:p>
          </p:txBody>
        </p:sp>
        <p:sp>
          <p:nvSpPr>
            <p:cNvPr id="19496" name="Text Box 23"/>
            <p:cNvSpPr txBox="1">
              <a:spLocks noChangeArrowheads="1"/>
            </p:cNvSpPr>
            <p:nvPr/>
          </p:nvSpPr>
          <p:spPr bwMode="auto">
            <a:xfrm>
              <a:off x="3896" y="1100"/>
              <a:ext cx="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K</a:t>
              </a:r>
              <a:r>
                <a:rPr lang="hu-HU" b="0" baseline="-18000"/>
                <a:t>m</a:t>
              </a:r>
            </a:p>
          </p:txBody>
        </p:sp>
        <p:sp>
          <p:nvSpPr>
            <p:cNvPr id="19497" name="Text Box 24"/>
            <p:cNvSpPr txBox="1">
              <a:spLocks noChangeArrowheads="1"/>
            </p:cNvSpPr>
            <p:nvPr/>
          </p:nvSpPr>
          <p:spPr bwMode="auto">
            <a:xfrm>
              <a:off x="3470" y="1207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+</a:t>
              </a:r>
            </a:p>
          </p:txBody>
        </p:sp>
        <p:grpSp>
          <p:nvGrpSpPr>
            <p:cNvPr id="19498" name="Group 29"/>
            <p:cNvGrpSpPr>
              <a:grpSpLocks/>
            </p:cNvGrpSpPr>
            <p:nvPr/>
          </p:nvGrpSpPr>
          <p:grpSpPr bwMode="auto">
            <a:xfrm>
              <a:off x="849" y="1075"/>
              <a:ext cx="241" cy="596"/>
              <a:chOff x="849" y="1075"/>
              <a:chExt cx="241" cy="596"/>
            </a:xfrm>
          </p:grpSpPr>
          <p:sp>
            <p:nvSpPr>
              <p:cNvPr id="19499" name="Text Box 25"/>
              <p:cNvSpPr txBox="1">
                <a:spLocks noChangeArrowheads="1"/>
              </p:cNvSpPr>
              <p:nvPr/>
            </p:nvSpPr>
            <p:spPr bwMode="auto">
              <a:xfrm>
                <a:off x="850" y="1344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</a:p>
            </p:txBody>
          </p:sp>
          <p:sp>
            <p:nvSpPr>
              <p:cNvPr id="19500" name="Line 27"/>
              <p:cNvSpPr>
                <a:spLocks noChangeShapeType="1"/>
              </p:cNvSpPr>
              <p:nvPr/>
            </p:nvSpPr>
            <p:spPr bwMode="auto">
              <a:xfrm>
                <a:off x="884" y="1389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01" name="Text Box 28"/>
              <p:cNvSpPr txBox="1">
                <a:spLocks noChangeArrowheads="1"/>
              </p:cNvSpPr>
              <p:nvPr/>
            </p:nvSpPr>
            <p:spPr bwMode="auto">
              <a:xfrm>
                <a:off x="849" y="1075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</p:grpSp>
      </p:grp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476375" y="3500438"/>
            <a:ext cx="39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=</a:t>
            </a:r>
          </a:p>
        </p:txBody>
      </p:sp>
      <p:grpSp>
        <p:nvGrpSpPr>
          <p:cNvPr id="19461" name="Group 31"/>
          <p:cNvGrpSpPr>
            <a:grpSpLocks/>
          </p:cNvGrpSpPr>
          <p:nvPr/>
        </p:nvGrpSpPr>
        <p:grpSpPr bwMode="auto">
          <a:xfrm>
            <a:off x="1042988" y="3284538"/>
            <a:ext cx="382587" cy="946150"/>
            <a:chOff x="849" y="1075"/>
            <a:chExt cx="241" cy="596"/>
          </a:xfrm>
        </p:grpSpPr>
        <p:sp>
          <p:nvSpPr>
            <p:cNvPr id="19483" name="Text Box 32"/>
            <p:cNvSpPr txBox="1">
              <a:spLocks noChangeArrowheads="1"/>
            </p:cNvSpPr>
            <p:nvPr/>
          </p:nvSpPr>
          <p:spPr bwMode="auto">
            <a:xfrm>
              <a:off x="850" y="134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v</a:t>
              </a:r>
            </a:p>
          </p:txBody>
        </p:sp>
        <p:sp>
          <p:nvSpPr>
            <p:cNvPr id="19484" name="Line 33"/>
            <p:cNvSpPr>
              <a:spLocks noChangeShapeType="1"/>
            </p:cNvSpPr>
            <p:nvPr/>
          </p:nvSpPr>
          <p:spPr bwMode="auto">
            <a:xfrm>
              <a:off x="884" y="1389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85" name="Text Box 34"/>
            <p:cNvSpPr txBox="1">
              <a:spLocks noChangeArrowheads="1"/>
            </p:cNvSpPr>
            <p:nvPr/>
          </p:nvSpPr>
          <p:spPr bwMode="auto">
            <a:xfrm>
              <a:off x="849" y="107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1</a:t>
              </a:r>
            </a:p>
          </p:txBody>
        </p:sp>
      </p:grpSp>
      <p:sp>
        <p:nvSpPr>
          <p:cNvPr id="19462" name="Text Box 35"/>
          <p:cNvSpPr txBox="1">
            <a:spLocks noChangeArrowheads="1"/>
          </p:cNvSpPr>
          <p:nvPr/>
        </p:nvSpPr>
        <p:spPr bwMode="auto">
          <a:xfrm>
            <a:off x="1979613" y="3284538"/>
            <a:ext cx="622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K</a:t>
            </a:r>
            <a:r>
              <a:rPr lang="hu-HU" b="0" baseline="-18000"/>
              <a:t>m</a:t>
            </a:r>
          </a:p>
        </p:txBody>
      </p:sp>
      <p:sp>
        <p:nvSpPr>
          <p:cNvPr id="19463" name="Text Box 36"/>
          <p:cNvSpPr txBox="1">
            <a:spLocks noChangeArrowheads="1"/>
          </p:cNvSpPr>
          <p:nvPr/>
        </p:nvSpPr>
        <p:spPr bwMode="auto">
          <a:xfrm>
            <a:off x="1908175" y="3716338"/>
            <a:ext cx="877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V</a:t>
            </a:r>
            <a:r>
              <a:rPr lang="hu-HU" b="0" baseline="-25000"/>
              <a:t>max</a:t>
            </a:r>
          </a:p>
        </p:txBody>
      </p:sp>
      <p:sp>
        <p:nvSpPr>
          <p:cNvPr id="19464" name="Line 37"/>
          <p:cNvSpPr>
            <a:spLocks noChangeShapeType="1"/>
          </p:cNvSpPr>
          <p:nvPr/>
        </p:nvSpPr>
        <p:spPr bwMode="auto">
          <a:xfrm>
            <a:off x="1979613" y="3789363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9465" name="Text Box 38"/>
          <p:cNvSpPr txBox="1">
            <a:spLocks noChangeArrowheads="1"/>
          </p:cNvSpPr>
          <p:nvPr/>
        </p:nvSpPr>
        <p:spPr bwMode="auto">
          <a:xfrm>
            <a:off x="2700338" y="3500438"/>
            <a:ext cx="30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cs typeface="Arial" charset="0"/>
              </a:rPr>
              <a:t>·</a:t>
            </a:r>
          </a:p>
        </p:txBody>
      </p:sp>
      <p:grpSp>
        <p:nvGrpSpPr>
          <p:cNvPr id="19466" name="Group 42"/>
          <p:cNvGrpSpPr>
            <a:grpSpLocks/>
          </p:cNvGrpSpPr>
          <p:nvPr/>
        </p:nvGrpSpPr>
        <p:grpSpPr bwMode="auto">
          <a:xfrm>
            <a:off x="2916238" y="3311525"/>
            <a:ext cx="617537" cy="911225"/>
            <a:chOff x="1927" y="2094"/>
            <a:chExt cx="389" cy="574"/>
          </a:xfrm>
        </p:grpSpPr>
        <p:sp>
          <p:nvSpPr>
            <p:cNvPr id="19480" name="Text Box 39"/>
            <p:cNvSpPr txBox="1">
              <a:spLocks noChangeArrowheads="1"/>
            </p:cNvSpPr>
            <p:nvPr/>
          </p:nvSpPr>
          <p:spPr bwMode="auto">
            <a:xfrm>
              <a:off x="2006" y="2094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1</a:t>
              </a:r>
            </a:p>
          </p:txBody>
        </p:sp>
        <p:sp>
          <p:nvSpPr>
            <p:cNvPr id="19481" name="Line 40"/>
            <p:cNvSpPr>
              <a:spLocks noChangeShapeType="1"/>
            </p:cNvSpPr>
            <p:nvPr/>
          </p:nvSpPr>
          <p:spPr bwMode="auto">
            <a:xfrm>
              <a:off x="2018" y="2387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82" name="Text Box 41"/>
            <p:cNvSpPr txBox="1">
              <a:spLocks noChangeArrowheads="1"/>
            </p:cNvSpPr>
            <p:nvPr/>
          </p:nvSpPr>
          <p:spPr bwMode="auto">
            <a:xfrm>
              <a:off x="1927" y="2341"/>
              <a:ext cx="3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[S]</a:t>
              </a:r>
            </a:p>
          </p:txBody>
        </p:sp>
      </p:grpSp>
      <p:grpSp>
        <p:nvGrpSpPr>
          <p:cNvPr id="19467" name="Group 46"/>
          <p:cNvGrpSpPr>
            <a:grpSpLocks/>
          </p:cNvGrpSpPr>
          <p:nvPr/>
        </p:nvGrpSpPr>
        <p:grpSpPr bwMode="auto">
          <a:xfrm>
            <a:off x="3924300" y="3311525"/>
            <a:ext cx="935038" cy="911225"/>
            <a:chOff x="2699" y="2004"/>
            <a:chExt cx="589" cy="574"/>
          </a:xfrm>
        </p:grpSpPr>
        <p:sp>
          <p:nvSpPr>
            <p:cNvPr id="19477" name="Text Box 6"/>
            <p:cNvSpPr txBox="1">
              <a:spLocks noChangeArrowheads="1"/>
            </p:cNvSpPr>
            <p:nvPr/>
          </p:nvSpPr>
          <p:spPr bwMode="auto">
            <a:xfrm>
              <a:off x="2699" y="2251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V</a:t>
              </a:r>
              <a:r>
                <a:rPr lang="hu-HU" b="0" baseline="-25000"/>
                <a:t>max</a:t>
              </a:r>
            </a:p>
          </p:txBody>
        </p:sp>
        <p:sp>
          <p:nvSpPr>
            <p:cNvPr id="19478" name="Text Box 43"/>
            <p:cNvSpPr txBox="1">
              <a:spLocks noChangeArrowheads="1"/>
            </p:cNvSpPr>
            <p:nvPr/>
          </p:nvSpPr>
          <p:spPr bwMode="auto">
            <a:xfrm>
              <a:off x="2867" y="2004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1</a:t>
              </a:r>
            </a:p>
          </p:txBody>
        </p:sp>
        <p:sp>
          <p:nvSpPr>
            <p:cNvPr id="19479" name="Line 45"/>
            <p:cNvSpPr>
              <a:spLocks noChangeShapeType="1"/>
            </p:cNvSpPr>
            <p:nvPr/>
          </p:nvSpPr>
          <p:spPr bwMode="auto">
            <a:xfrm>
              <a:off x="2744" y="2296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9468" name="Text Box 47"/>
          <p:cNvSpPr txBox="1">
            <a:spLocks noChangeArrowheads="1"/>
          </p:cNvSpPr>
          <p:nvPr/>
        </p:nvSpPr>
        <p:spPr bwMode="auto">
          <a:xfrm>
            <a:off x="3492500" y="3500438"/>
            <a:ext cx="39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+</a:t>
            </a:r>
          </a:p>
        </p:txBody>
      </p:sp>
      <p:sp>
        <p:nvSpPr>
          <p:cNvPr id="19469" name="Text Box 50"/>
          <p:cNvSpPr txBox="1">
            <a:spLocks noChangeArrowheads="1"/>
          </p:cNvSpPr>
          <p:nvPr/>
        </p:nvSpPr>
        <p:spPr bwMode="auto">
          <a:xfrm>
            <a:off x="827088" y="5013325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/>
              <a:t>y</a:t>
            </a:r>
          </a:p>
        </p:txBody>
      </p:sp>
      <p:sp>
        <p:nvSpPr>
          <p:cNvPr id="19470" name="Text Box 51"/>
          <p:cNvSpPr txBox="1">
            <a:spLocks noChangeArrowheads="1"/>
          </p:cNvSpPr>
          <p:nvPr/>
        </p:nvSpPr>
        <p:spPr bwMode="auto">
          <a:xfrm>
            <a:off x="2987675" y="5084763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/>
              <a:t>x</a:t>
            </a:r>
          </a:p>
        </p:txBody>
      </p:sp>
      <p:sp>
        <p:nvSpPr>
          <p:cNvPr id="19471" name="Text Box 53"/>
          <p:cNvSpPr txBox="1">
            <a:spLocks noChangeArrowheads="1"/>
          </p:cNvSpPr>
          <p:nvPr/>
        </p:nvSpPr>
        <p:spPr bwMode="auto">
          <a:xfrm>
            <a:off x="1979613" y="5084763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/>
              <a:t>a</a:t>
            </a:r>
          </a:p>
        </p:txBody>
      </p:sp>
      <p:sp>
        <p:nvSpPr>
          <p:cNvPr id="19472" name="Text Box 54"/>
          <p:cNvSpPr txBox="1">
            <a:spLocks noChangeArrowheads="1"/>
          </p:cNvSpPr>
          <p:nvPr/>
        </p:nvSpPr>
        <p:spPr bwMode="auto">
          <a:xfrm>
            <a:off x="4356100" y="5084763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/>
              <a:t>b</a:t>
            </a:r>
          </a:p>
        </p:txBody>
      </p:sp>
      <p:sp>
        <p:nvSpPr>
          <p:cNvPr id="19473" name="Line 55"/>
          <p:cNvSpPr>
            <a:spLocks noChangeShapeType="1"/>
          </p:cNvSpPr>
          <p:nvPr/>
        </p:nvSpPr>
        <p:spPr bwMode="auto">
          <a:xfrm flipV="1">
            <a:off x="1116013" y="4437063"/>
            <a:ext cx="71437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4" name="Line 56"/>
          <p:cNvSpPr>
            <a:spLocks noChangeShapeType="1"/>
          </p:cNvSpPr>
          <p:nvPr/>
        </p:nvSpPr>
        <p:spPr bwMode="auto">
          <a:xfrm flipV="1">
            <a:off x="2195513" y="45085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5" name="Line 57"/>
          <p:cNvSpPr>
            <a:spLocks noChangeShapeType="1"/>
          </p:cNvSpPr>
          <p:nvPr/>
        </p:nvSpPr>
        <p:spPr bwMode="auto">
          <a:xfrm flipV="1">
            <a:off x="3203575" y="45085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6" name="Line 58"/>
          <p:cNvSpPr>
            <a:spLocks noChangeShapeType="1"/>
          </p:cNvSpPr>
          <p:nvPr/>
        </p:nvSpPr>
        <p:spPr bwMode="auto">
          <a:xfrm flipH="1" flipV="1">
            <a:off x="4427538" y="4508500"/>
            <a:ext cx="144462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2267744" y="188640"/>
            <a:ext cx="4443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Reaction</a:t>
            </a:r>
            <a:r>
              <a:rPr lang="hu-HU" dirty="0" smtClean="0"/>
              <a:t> </a:t>
            </a:r>
            <a:r>
              <a:rPr lang="hu-HU" dirty="0" err="1" smtClean="0"/>
              <a:t>velocity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start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899592" y="980728"/>
            <a:ext cx="7124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0" dirty="0" err="1" smtClean="0"/>
              <a:t>Let</a:t>
            </a:r>
            <a:r>
              <a:rPr lang="hu-HU" b="0" dirty="0" smtClean="0"/>
              <a:t> </a:t>
            </a:r>
            <a:r>
              <a:rPr lang="hu-HU" b="0" dirty="0" err="1" smtClean="0"/>
              <a:t>us</a:t>
            </a:r>
            <a:r>
              <a:rPr lang="hu-HU" b="0" dirty="0" smtClean="0"/>
              <a:t> </a:t>
            </a:r>
            <a:r>
              <a:rPr lang="hu-HU" b="0" dirty="0" err="1" smtClean="0"/>
              <a:t>use</a:t>
            </a:r>
            <a:r>
              <a:rPr lang="hu-HU" b="0" dirty="0" smtClean="0"/>
              <a:t> </a:t>
            </a:r>
            <a:r>
              <a:rPr lang="hu-HU" b="0" dirty="0" err="1" smtClean="0"/>
              <a:t>the</a:t>
            </a:r>
            <a:r>
              <a:rPr lang="hu-HU" b="0" dirty="0" smtClean="0"/>
              <a:t> </a:t>
            </a:r>
            <a:r>
              <a:rPr lang="hu-HU" b="0" dirty="0" err="1" smtClean="0"/>
              <a:t>reciprocal</a:t>
            </a:r>
            <a:r>
              <a:rPr lang="hu-HU" b="0" dirty="0" smtClean="0"/>
              <a:t> </a:t>
            </a:r>
            <a:r>
              <a:rPr lang="hu-HU" b="0" dirty="0" err="1" smtClean="0"/>
              <a:t>equation</a:t>
            </a:r>
            <a:r>
              <a:rPr lang="hu-HU" b="0" dirty="0" smtClean="0"/>
              <a:t> </a:t>
            </a:r>
            <a:r>
              <a:rPr lang="hu-HU" b="0" dirty="0" err="1" smtClean="0"/>
              <a:t>for</a:t>
            </a:r>
            <a:r>
              <a:rPr lang="hu-HU" b="0" dirty="0" smtClean="0"/>
              <a:t> </a:t>
            </a:r>
            <a:r>
              <a:rPr lang="hu-HU" b="0" dirty="0" err="1" smtClean="0"/>
              <a:t>better</a:t>
            </a:r>
            <a:endParaRPr lang="hu-HU" b="0" dirty="0" smtClean="0"/>
          </a:p>
          <a:p>
            <a:r>
              <a:rPr lang="hu-HU" b="0" dirty="0" err="1" smtClean="0"/>
              <a:t>illustration</a:t>
            </a:r>
            <a:r>
              <a:rPr lang="hu-HU" b="0" dirty="0" smtClean="0"/>
              <a:t> and </a:t>
            </a:r>
            <a:r>
              <a:rPr lang="hu-HU" b="0" dirty="0" err="1" smtClean="0"/>
              <a:t>calculation</a:t>
            </a:r>
            <a:r>
              <a:rPr lang="hu-HU" b="0" dirty="0" smtClean="0"/>
              <a:t> </a:t>
            </a:r>
            <a:endParaRPr lang="hu-HU" b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829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867400" y="981075"/>
            <a:ext cx="24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dirty="0" err="1" smtClean="0"/>
              <a:t>If</a:t>
            </a:r>
            <a:r>
              <a:rPr lang="hu-HU" b="0" dirty="0" smtClean="0"/>
              <a:t> </a:t>
            </a:r>
            <a:r>
              <a:rPr lang="hu-HU" b="0" dirty="0"/>
              <a:t>[S]= </a:t>
            </a:r>
            <a:r>
              <a:rPr lang="hu-HU" b="0" dirty="0" smtClean="0">
                <a:cs typeface="Arial" charset="0"/>
              </a:rPr>
              <a:t>∞, </a:t>
            </a:r>
            <a:r>
              <a:rPr lang="hu-HU" b="0" dirty="0" err="1" smtClean="0">
                <a:cs typeface="Arial" charset="0"/>
              </a:rPr>
              <a:t>then</a:t>
            </a:r>
            <a:r>
              <a:rPr lang="hu-HU" b="0" dirty="0" smtClean="0">
                <a:cs typeface="Arial" charset="0"/>
              </a:rPr>
              <a:t>:</a:t>
            </a:r>
            <a:endParaRPr lang="hu-HU" b="0" dirty="0">
              <a:cs typeface="Arial" charset="0"/>
            </a:endParaRPr>
          </a:p>
        </p:txBody>
      </p:sp>
      <p:grpSp>
        <p:nvGrpSpPr>
          <p:cNvPr id="20484" name="Group 50"/>
          <p:cNvGrpSpPr>
            <a:grpSpLocks/>
          </p:cNvGrpSpPr>
          <p:nvPr/>
        </p:nvGrpSpPr>
        <p:grpSpPr bwMode="auto">
          <a:xfrm>
            <a:off x="5940427" y="1628775"/>
            <a:ext cx="2390776" cy="906463"/>
            <a:chOff x="3804" y="1253"/>
            <a:chExt cx="1506" cy="571"/>
          </a:xfrm>
        </p:grpSpPr>
        <p:grpSp>
          <p:nvGrpSpPr>
            <p:cNvPr id="20529" name="Group 38"/>
            <p:cNvGrpSpPr>
              <a:grpSpLocks/>
            </p:cNvGrpSpPr>
            <p:nvPr/>
          </p:nvGrpSpPr>
          <p:grpSpPr bwMode="auto">
            <a:xfrm>
              <a:off x="3804" y="1253"/>
              <a:ext cx="392" cy="571"/>
              <a:chOff x="3804" y="1253"/>
              <a:chExt cx="392" cy="571"/>
            </a:xfrm>
          </p:grpSpPr>
          <p:sp>
            <p:nvSpPr>
              <p:cNvPr id="20531" name="Text Box 4"/>
              <p:cNvSpPr txBox="1">
                <a:spLocks noChangeArrowheads="1"/>
              </p:cNvSpPr>
              <p:nvPr/>
            </p:nvSpPr>
            <p:spPr bwMode="auto">
              <a:xfrm>
                <a:off x="3878" y="1253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  <p:sp>
            <p:nvSpPr>
              <p:cNvPr id="20532" name="Text Box 5"/>
              <p:cNvSpPr txBox="1">
                <a:spLocks noChangeArrowheads="1"/>
              </p:cNvSpPr>
              <p:nvPr/>
            </p:nvSpPr>
            <p:spPr bwMode="auto">
              <a:xfrm>
                <a:off x="3804" y="1497"/>
                <a:ext cx="3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</a:t>
                </a:r>
              </a:p>
            </p:txBody>
          </p:sp>
          <p:sp>
            <p:nvSpPr>
              <p:cNvPr id="20533" name="Line 6"/>
              <p:cNvSpPr>
                <a:spLocks noChangeShapeType="1"/>
              </p:cNvSpPr>
              <p:nvPr/>
            </p:nvSpPr>
            <p:spPr bwMode="auto">
              <a:xfrm>
                <a:off x="3833" y="1525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0530" name="Text Box 7"/>
            <p:cNvSpPr txBox="1">
              <a:spLocks noChangeArrowheads="1"/>
            </p:cNvSpPr>
            <p:nvPr/>
          </p:nvSpPr>
          <p:spPr bwMode="auto">
            <a:xfrm>
              <a:off x="4269" y="1349"/>
              <a:ext cx="104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 dirty="0"/>
                <a:t>= 0, </a:t>
              </a:r>
              <a:r>
                <a:rPr lang="hu-HU" b="0" dirty="0" err="1" smtClean="0"/>
                <a:t>now</a:t>
              </a:r>
              <a:r>
                <a:rPr lang="hu-HU" b="0" dirty="0" smtClean="0"/>
                <a:t>:</a:t>
              </a:r>
              <a:endParaRPr lang="hu-HU" b="0" dirty="0"/>
            </a:p>
          </p:txBody>
        </p:sp>
      </p:grpSp>
      <p:grpSp>
        <p:nvGrpSpPr>
          <p:cNvPr id="20485" name="Group 49"/>
          <p:cNvGrpSpPr>
            <a:grpSpLocks/>
          </p:cNvGrpSpPr>
          <p:nvPr/>
        </p:nvGrpSpPr>
        <p:grpSpPr bwMode="auto">
          <a:xfrm>
            <a:off x="6084888" y="2565400"/>
            <a:ext cx="1647825" cy="955675"/>
            <a:chOff x="3878" y="1888"/>
            <a:chExt cx="1038" cy="602"/>
          </a:xfrm>
        </p:grpSpPr>
        <p:grpSp>
          <p:nvGrpSpPr>
            <p:cNvPr id="20520" name="Group 8"/>
            <p:cNvGrpSpPr>
              <a:grpSpLocks/>
            </p:cNvGrpSpPr>
            <p:nvPr/>
          </p:nvGrpSpPr>
          <p:grpSpPr bwMode="auto">
            <a:xfrm>
              <a:off x="4327" y="1916"/>
              <a:ext cx="589" cy="574"/>
              <a:chOff x="2699" y="2004"/>
              <a:chExt cx="589" cy="574"/>
            </a:xfrm>
          </p:grpSpPr>
          <p:sp>
            <p:nvSpPr>
              <p:cNvPr id="20526" name="Text Box 9"/>
              <p:cNvSpPr txBox="1">
                <a:spLocks noChangeArrowheads="1"/>
              </p:cNvSpPr>
              <p:nvPr/>
            </p:nvSpPr>
            <p:spPr bwMode="auto">
              <a:xfrm>
                <a:off x="2699" y="2251"/>
                <a:ext cx="5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r>
                  <a:rPr lang="hu-HU" b="0" baseline="-25000"/>
                  <a:t>max</a:t>
                </a:r>
              </a:p>
            </p:txBody>
          </p:sp>
          <p:sp>
            <p:nvSpPr>
              <p:cNvPr id="20527" name="Text Box 10"/>
              <p:cNvSpPr txBox="1">
                <a:spLocks noChangeArrowheads="1"/>
              </p:cNvSpPr>
              <p:nvPr/>
            </p:nvSpPr>
            <p:spPr bwMode="auto">
              <a:xfrm>
                <a:off x="2867" y="2004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  <p:sp>
            <p:nvSpPr>
              <p:cNvPr id="20528" name="Line 11"/>
              <p:cNvSpPr>
                <a:spLocks noChangeShapeType="1"/>
              </p:cNvSpPr>
              <p:nvPr/>
            </p:nvSpPr>
            <p:spPr bwMode="auto">
              <a:xfrm>
                <a:off x="2744" y="2296"/>
                <a:ext cx="5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0521" name="Group 12"/>
            <p:cNvGrpSpPr>
              <a:grpSpLocks/>
            </p:cNvGrpSpPr>
            <p:nvPr/>
          </p:nvGrpSpPr>
          <p:grpSpPr bwMode="auto">
            <a:xfrm>
              <a:off x="3878" y="1888"/>
              <a:ext cx="241" cy="596"/>
              <a:chOff x="849" y="1075"/>
              <a:chExt cx="241" cy="596"/>
            </a:xfrm>
          </p:grpSpPr>
          <p:sp>
            <p:nvSpPr>
              <p:cNvPr id="20523" name="Text Box 13"/>
              <p:cNvSpPr txBox="1">
                <a:spLocks noChangeArrowheads="1"/>
              </p:cNvSpPr>
              <p:nvPr/>
            </p:nvSpPr>
            <p:spPr bwMode="auto">
              <a:xfrm>
                <a:off x="850" y="1344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</a:p>
            </p:txBody>
          </p:sp>
          <p:sp>
            <p:nvSpPr>
              <p:cNvPr id="20524" name="Line 14"/>
              <p:cNvSpPr>
                <a:spLocks noChangeShapeType="1"/>
              </p:cNvSpPr>
              <p:nvPr/>
            </p:nvSpPr>
            <p:spPr bwMode="auto">
              <a:xfrm>
                <a:off x="884" y="1389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25" name="Text Box 15"/>
              <p:cNvSpPr txBox="1">
                <a:spLocks noChangeArrowheads="1"/>
              </p:cNvSpPr>
              <p:nvPr/>
            </p:nvSpPr>
            <p:spPr bwMode="auto">
              <a:xfrm>
                <a:off x="849" y="1075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</p:grpSp>
        <p:sp>
          <p:nvSpPr>
            <p:cNvPr id="20522" name="Text Box 16"/>
            <p:cNvSpPr txBox="1">
              <a:spLocks noChangeArrowheads="1"/>
            </p:cNvSpPr>
            <p:nvPr/>
          </p:nvSpPr>
          <p:spPr bwMode="auto">
            <a:xfrm>
              <a:off x="4105" y="2034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</p:grpSp>
      <p:grpSp>
        <p:nvGrpSpPr>
          <p:cNvPr id="20486" name="Group 51"/>
          <p:cNvGrpSpPr>
            <a:grpSpLocks/>
          </p:cNvGrpSpPr>
          <p:nvPr/>
        </p:nvGrpSpPr>
        <p:grpSpPr bwMode="auto">
          <a:xfrm>
            <a:off x="1187450" y="3573463"/>
            <a:ext cx="6691320" cy="946150"/>
            <a:chOff x="509" y="2840"/>
            <a:chExt cx="4215" cy="596"/>
          </a:xfrm>
        </p:grpSpPr>
        <p:sp>
          <p:nvSpPr>
            <p:cNvPr id="20514" name="Text Box 17"/>
            <p:cNvSpPr txBox="1">
              <a:spLocks noChangeArrowheads="1"/>
            </p:cNvSpPr>
            <p:nvPr/>
          </p:nvSpPr>
          <p:spPr bwMode="auto">
            <a:xfrm>
              <a:off x="509" y="2956"/>
              <a:ext cx="4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Ha </a:t>
              </a:r>
            </a:p>
          </p:txBody>
        </p:sp>
        <p:grpSp>
          <p:nvGrpSpPr>
            <p:cNvPr id="20515" name="Group 18"/>
            <p:cNvGrpSpPr>
              <a:grpSpLocks/>
            </p:cNvGrpSpPr>
            <p:nvPr/>
          </p:nvGrpSpPr>
          <p:grpSpPr bwMode="auto">
            <a:xfrm>
              <a:off x="930" y="2840"/>
              <a:ext cx="241" cy="596"/>
              <a:chOff x="849" y="1075"/>
              <a:chExt cx="241" cy="596"/>
            </a:xfrm>
          </p:grpSpPr>
          <p:sp>
            <p:nvSpPr>
              <p:cNvPr id="20517" name="Text Box 19"/>
              <p:cNvSpPr txBox="1">
                <a:spLocks noChangeArrowheads="1"/>
              </p:cNvSpPr>
              <p:nvPr/>
            </p:nvSpPr>
            <p:spPr bwMode="auto">
              <a:xfrm>
                <a:off x="850" y="1344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</a:p>
            </p:txBody>
          </p:sp>
          <p:sp>
            <p:nvSpPr>
              <p:cNvPr id="20518" name="Line 20"/>
              <p:cNvSpPr>
                <a:spLocks noChangeShapeType="1"/>
              </p:cNvSpPr>
              <p:nvPr/>
            </p:nvSpPr>
            <p:spPr bwMode="auto">
              <a:xfrm>
                <a:off x="884" y="1389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19" name="Text Box 21"/>
              <p:cNvSpPr txBox="1">
                <a:spLocks noChangeArrowheads="1"/>
              </p:cNvSpPr>
              <p:nvPr/>
            </p:nvSpPr>
            <p:spPr bwMode="auto">
              <a:xfrm>
                <a:off x="849" y="1075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</p:grpSp>
        <p:sp>
          <p:nvSpPr>
            <p:cNvPr id="20516" name="Text Box 22"/>
            <p:cNvSpPr txBox="1">
              <a:spLocks noChangeArrowheads="1"/>
            </p:cNvSpPr>
            <p:nvPr/>
          </p:nvSpPr>
          <p:spPr bwMode="auto">
            <a:xfrm>
              <a:off x="1202" y="2976"/>
              <a:ext cx="35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 dirty="0"/>
                <a:t>= 0 </a:t>
              </a:r>
              <a:r>
                <a:rPr lang="hu-HU" b="0" dirty="0" smtClean="0"/>
                <a:t>(</a:t>
              </a:r>
              <a:r>
                <a:rPr lang="hu-HU" b="0" dirty="0" err="1" smtClean="0"/>
                <a:t>possible</a:t>
              </a:r>
              <a:r>
                <a:rPr lang="hu-HU" b="0" dirty="0" smtClean="0"/>
                <a:t> </a:t>
              </a:r>
              <a:r>
                <a:rPr lang="hu-HU" b="0" dirty="0" err="1" smtClean="0"/>
                <a:t>only</a:t>
              </a:r>
              <a:r>
                <a:rPr lang="hu-HU" b="0" dirty="0" smtClean="0"/>
                <a:t> </a:t>
              </a:r>
              <a:r>
                <a:rPr lang="hu-HU" b="0" dirty="0" err="1" smtClean="0"/>
                <a:t>in</a:t>
              </a:r>
              <a:r>
                <a:rPr lang="hu-HU" b="0" dirty="0" smtClean="0"/>
                <a:t> </a:t>
              </a:r>
              <a:r>
                <a:rPr lang="hu-HU" b="0" dirty="0" err="1" smtClean="0"/>
                <a:t>teory</a:t>
              </a:r>
              <a:r>
                <a:rPr lang="hu-HU" b="0" dirty="0" smtClean="0"/>
                <a:t>!), </a:t>
              </a:r>
              <a:r>
                <a:rPr lang="hu-HU" b="0" dirty="0" err="1" smtClean="0"/>
                <a:t>than</a:t>
              </a:r>
              <a:r>
                <a:rPr lang="hu-HU" b="0" dirty="0" smtClean="0"/>
                <a:t>: </a:t>
              </a:r>
              <a:endParaRPr lang="hu-HU" b="0" dirty="0"/>
            </a:p>
          </p:txBody>
        </p:sp>
      </p:grpSp>
      <p:grpSp>
        <p:nvGrpSpPr>
          <p:cNvPr id="20487" name="Group 48"/>
          <p:cNvGrpSpPr>
            <a:grpSpLocks/>
          </p:cNvGrpSpPr>
          <p:nvPr/>
        </p:nvGrpSpPr>
        <p:grpSpPr bwMode="auto">
          <a:xfrm>
            <a:off x="1116013" y="4365625"/>
            <a:ext cx="6165850" cy="982663"/>
            <a:chOff x="567" y="3430"/>
            <a:chExt cx="3884" cy="619"/>
          </a:xfrm>
        </p:grpSpPr>
        <p:grpSp>
          <p:nvGrpSpPr>
            <p:cNvPr id="20491" name="Group 31"/>
            <p:cNvGrpSpPr>
              <a:grpSpLocks/>
            </p:cNvGrpSpPr>
            <p:nvPr/>
          </p:nvGrpSpPr>
          <p:grpSpPr bwMode="auto">
            <a:xfrm>
              <a:off x="567" y="3430"/>
              <a:ext cx="1024" cy="599"/>
              <a:chOff x="1202" y="2069"/>
              <a:chExt cx="1024" cy="599"/>
            </a:xfrm>
          </p:grpSpPr>
          <p:sp>
            <p:nvSpPr>
              <p:cNvPr id="20506" name="Text Box 23"/>
              <p:cNvSpPr txBox="1">
                <a:spLocks noChangeArrowheads="1"/>
              </p:cNvSpPr>
              <p:nvPr/>
            </p:nvSpPr>
            <p:spPr bwMode="auto">
              <a:xfrm>
                <a:off x="1247" y="2069"/>
                <a:ext cx="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20507" name="Text Box 24"/>
              <p:cNvSpPr txBox="1">
                <a:spLocks noChangeArrowheads="1"/>
              </p:cNvSpPr>
              <p:nvPr/>
            </p:nvSpPr>
            <p:spPr bwMode="auto">
              <a:xfrm>
                <a:off x="1202" y="2341"/>
                <a:ext cx="5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r>
                  <a:rPr lang="hu-HU" b="0" baseline="-25000"/>
                  <a:t>max</a:t>
                </a:r>
              </a:p>
            </p:txBody>
          </p:sp>
          <p:sp>
            <p:nvSpPr>
              <p:cNvPr id="20508" name="Line 25"/>
              <p:cNvSpPr>
                <a:spLocks noChangeShapeType="1"/>
              </p:cNvSpPr>
              <p:nvPr/>
            </p:nvSpPr>
            <p:spPr bwMode="auto">
              <a:xfrm>
                <a:off x="1247" y="2387"/>
                <a:ext cx="4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509" name="Text Box 26"/>
              <p:cNvSpPr txBox="1">
                <a:spLocks noChangeArrowheads="1"/>
              </p:cNvSpPr>
              <p:nvPr/>
            </p:nvSpPr>
            <p:spPr bwMode="auto">
              <a:xfrm>
                <a:off x="1701" y="2205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cs typeface="Arial" charset="0"/>
                  </a:rPr>
                  <a:t>·</a:t>
                </a:r>
              </a:p>
            </p:txBody>
          </p:sp>
          <p:grpSp>
            <p:nvGrpSpPr>
              <p:cNvPr id="20510" name="Group 27"/>
              <p:cNvGrpSpPr>
                <a:grpSpLocks/>
              </p:cNvGrpSpPr>
              <p:nvPr/>
            </p:nvGrpSpPr>
            <p:grpSpPr bwMode="auto">
              <a:xfrm>
                <a:off x="1837" y="2086"/>
                <a:ext cx="389" cy="574"/>
                <a:chOff x="1927" y="2094"/>
                <a:chExt cx="389" cy="574"/>
              </a:xfrm>
            </p:grpSpPr>
            <p:sp>
              <p:nvSpPr>
                <p:cNvPr id="2051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006" y="2094"/>
                  <a:ext cx="241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b="0"/>
                    <a:t>1</a:t>
                  </a:r>
                </a:p>
              </p:txBody>
            </p:sp>
            <p:sp>
              <p:nvSpPr>
                <p:cNvPr id="20512" name="Line 29"/>
                <p:cNvSpPr>
                  <a:spLocks noChangeShapeType="1"/>
                </p:cNvSpPr>
                <p:nvPr/>
              </p:nvSpPr>
              <p:spPr bwMode="auto">
                <a:xfrm>
                  <a:off x="2018" y="2387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51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927" y="2341"/>
                  <a:ext cx="389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b="0"/>
                    <a:t>[S]</a:t>
                  </a:r>
                </a:p>
              </p:txBody>
            </p:sp>
          </p:grpSp>
        </p:grpSp>
        <p:grpSp>
          <p:nvGrpSpPr>
            <p:cNvPr id="20492" name="Group 32"/>
            <p:cNvGrpSpPr>
              <a:grpSpLocks/>
            </p:cNvGrpSpPr>
            <p:nvPr/>
          </p:nvGrpSpPr>
          <p:grpSpPr bwMode="auto">
            <a:xfrm>
              <a:off x="1791" y="3458"/>
              <a:ext cx="589" cy="574"/>
              <a:chOff x="2699" y="2004"/>
              <a:chExt cx="589" cy="574"/>
            </a:xfrm>
          </p:grpSpPr>
          <p:sp>
            <p:nvSpPr>
              <p:cNvPr id="20503" name="Text Box 33"/>
              <p:cNvSpPr txBox="1">
                <a:spLocks noChangeArrowheads="1"/>
              </p:cNvSpPr>
              <p:nvPr/>
            </p:nvSpPr>
            <p:spPr bwMode="auto">
              <a:xfrm>
                <a:off x="2699" y="2251"/>
                <a:ext cx="5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r>
                  <a:rPr lang="hu-HU" b="0" baseline="-25000"/>
                  <a:t>max</a:t>
                </a:r>
              </a:p>
            </p:txBody>
          </p:sp>
          <p:sp>
            <p:nvSpPr>
              <p:cNvPr id="20504" name="Text Box 34"/>
              <p:cNvSpPr txBox="1">
                <a:spLocks noChangeArrowheads="1"/>
              </p:cNvSpPr>
              <p:nvPr/>
            </p:nvSpPr>
            <p:spPr bwMode="auto">
              <a:xfrm>
                <a:off x="2867" y="2004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  <p:sp>
            <p:nvSpPr>
              <p:cNvPr id="20505" name="Line 35"/>
              <p:cNvSpPr>
                <a:spLocks noChangeShapeType="1"/>
              </p:cNvSpPr>
              <p:nvPr/>
            </p:nvSpPr>
            <p:spPr bwMode="auto">
              <a:xfrm>
                <a:off x="2744" y="2296"/>
                <a:ext cx="5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0493" name="Text Box 36"/>
            <p:cNvSpPr txBox="1">
              <a:spLocks noChangeArrowheads="1"/>
            </p:cNvSpPr>
            <p:nvPr/>
          </p:nvSpPr>
          <p:spPr bwMode="auto">
            <a:xfrm>
              <a:off x="1565" y="3566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sp>
          <p:nvSpPr>
            <p:cNvPr id="20494" name="Line 37"/>
            <p:cNvSpPr>
              <a:spLocks noChangeShapeType="1"/>
            </p:cNvSpPr>
            <p:nvPr/>
          </p:nvSpPr>
          <p:spPr bwMode="auto">
            <a:xfrm>
              <a:off x="2653" y="3748"/>
              <a:ext cx="5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20495" name="Group 39"/>
            <p:cNvGrpSpPr>
              <a:grpSpLocks/>
            </p:cNvGrpSpPr>
            <p:nvPr/>
          </p:nvGrpSpPr>
          <p:grpSpPr bwMode="auto">
            <a:xfrm>
              <a:off x="3288" y="3475"/>
              <a:ext cx="392" cy="571"/>
              <a:chOff x="3804" y="1253"/>
              <a:chExt cx="392" cy="571"/>
            </a:xfrm>
          </p:grpSpPr>
          <p:sp>
            <p:nvSpPr>
              <p:cNvPr id="20500" name="Text Box 40"/>
              <p:cNvSpPr txBox="1">
                <a:spLocks noChangeArrowheads="1"/>
              </p:cNvSpPr>
              <p:nvPr/>
            </p:nvSpPr>
            <p:spPr bwMode="auto">
              <a:xfrm>
                <a:off x="3878" y="1253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  <p:sp>
            <p:nvSpPr>
              <p:cNvPr id="20501" name="Text Box 41"/>
              <p:cNvSpPr txBox="1">
                <a:spLocks noChangeArrowheads="1"/>
              </p:cNvSpPr>
              <p:nvPr/>
            </p:nvSpPr>
            <p:spPr bwMode="auto">
              <a:xfrm>
                <a:off x="3804" y="1497"/>
                <a:ext cx="3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</a:t>
                </a:r>
              </a:p>
            </p:txBody>
          </p:sp>
          <p:sp>
            <p:nvSpPr>
              <p:cNvPr id="20502" name="Line 42"/>
              <p:cNvSpPr>
                <a:spLocks noChangeShapeType="1"/>
              </p:cNvSpPr>
              <p:nvPr/>
            </p:nvSpPr>
            <p:spPr bwMode="auto">
              <a:xfrm>
                <a:off x="3833" y="1525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0496" name="Text Box 44"/>
            <p:cNvSpPr txBox="1">
              <a:spLocks noChangeArrowheads="1"/>
            </p:cNvSpPr>
            <p:nvPr/>
          </p:nvSpPr>
          <p:spPr bwMode="auto">
            <a:xfrm>
              <a:off x="4133" y="347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1</a:t>
              </a:r>
            </a:p>
          </p:txBody>
        </p:sp>
        <p:sp>
          <p:nvSpPr>
            <p:cNvPr id="20497" name="Text Box 45"/>
            <p:cNvSpPr txBox="1">
              <a:spLocks noChangeArrowheads="1"/>
            </p:cNvSpPr>
            <p:nvPr/>
          </p:nvSpPr>
          <p:spPr bwMode="auto">
            <a:xfrm>
              <a:off x="4059" y="3719"/>
              <a:ext cx="3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K</a:t>
              </a:r>
              <a:r>
                <a:rPr lang="hu-HU" b="0" baseline="-18000"/>
                <a:t>m</a:t>
              </a:r>
              <a:endParaRPr lang="hu-HU" b="0"/>
            </a:p>
          </p:txBody>
        </p:sp>
        <p:sp>
          <p:nvSpPr>
            <p:cNvPr id="20498" name="Line 46"/>
            <p:cNvSpPr>
              <a:spLocks noChangeShapeType="1"/>
            </p:cNvSpPr>
            <p:nvPr/>
          </p:nvSpPr>
          <p:spPr bwMode="auto">
            <a:xfrm>
              <a:off x="4088" y="3747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9" name="Text Box 47"/>
            <p:cNvSpPr txBox="1">
              <a:spLocks noChangeArrowheads="1"/>
            </p:cNvSpPr>
            <p:nvPr/>
          </p:nvSpPr>
          <p:spPr bwMode="auto">
            <a:xfrm>
              <a:off x="3732" y="3566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 -</a:t>
              </a:r>
            </a:p>
          </p:txBody>
        </p:sp>
      </p:grpSp>
      <p:sp>
        <p:nvSpPr>
          <p:cNvPr id="20488" name="Text Box 52"/>
          <p:cNvSpPr txBox="1">
            <a:spLocks noChangeArrowheads="1"/>
          </p:cNvSpPr>
          <p:nvPr/>
        </p:nvSpPr>
        <p:spPr bwMode="auto">
          <a:xfrm>
            <a:off x="1619672" y="5733256"/>
            <a:ext cx="5814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dirty="0" smtClean="0"/>
              <a:t>The </a:t>
            </a:r>
            <a:r>
              <a:rPr lang="hu-HU" b="0" dirty="0" err="1" smtClean="0"/>
              <a:t>linear</a:t>
            </a:r>
            <a:r>
              <a:rPr lang="hu-HU" b="0" dirty="0" smtClean="0"/>
              <a:t> </a:t>
            </a:r>
            <a:r>
              <a:rPr lang="hu-HU" b="0" dirty="0" err="1" smtClean="0"/>
              <a:t>determines</a:t>
            </a:r>
            <a:r>
              <a:rPr lang="hu-HU" b="0" dirty="0" smtClean="0"/>
              <a:t> K</a:t>
            </a:r>
            <a:r>
              <a:rPr lang="hu-HU" b="0" baseline="-18000" dirty="0" smtClean="0"/>
              <a:t>m</a:t>
            </a:r>
            <a:r>
              <a:rPr lang="hu-HU" b="0" dirty="0" smtClean="0"/>
              <a:t> and </a:t>
            </a:r>
            <a:r>
              <a:rPr lang="hu-HU" b="0" dirty="0" err="1" smtClean="0"/>
              <a:t>V</a:t>
            </a:r>
            <a:r>
              <a:rPr lang="hu-HU" b="0" baseline="-18000" dirty="0" err="1" smtClean="0"/>
              <a:t>max</a:t>
            </a:r>
            <a:endParaRPr lang="hu-HU" b="0" dirty="0"/>
          </a:p>
        </p:txBody>
      </p:sp>
      <p:sp>
        <p:nvSpPr>
          <p:cNvPr id="20489" name="Line 53"/>
          <p:cNvSpPr>
            <a:spLocks noChangeShapeType="1"/>
          </p:cNvSpPr>
          <p:nvPr/>
        </p:nvSpPr>
        <p:spPr bwMode="auto">
          <a:xfrm>
            <a:off x="827088" y="4868863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827088" y="1717675"/>
          <a:ext cx="4321175" cy="1074738"/>
        </p:xfrm>
        <a:graphic>
          <a:graphicData uri="http://schemas.openxmlformats.org/presentationml/2006/ole">
            <p:oleObj spid="_x0000_s31746" name="Egyenlet" r:id="rId3" imgW="1689100" imgH="419100" progId="Equation.3">
              <p:embed/>
            </p:oleObj>
          </a:graphicData>
        </a:graphic>
      </p:graphicFrame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827088" y="5084763"/>
            <a:ext cx="3284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dirty="0" err="1" smtClean="0"/>
              <a:t>If</a:t>
            </a:r>
            <a:r>
              <a:rPr lang="hu-HU" b="0" dirty="0" smtClean="0"/>
              <a:t> </a:t>
            </a:r>
            <a:r>
              <a:rPr lang="hu-HU" b="0" dirty="0"/>
              <a:t>K=1, </a:t>
            </a:r>
            <a:r>
              <a:rPr lang="hu-HU" b="0" dirty="0" err="1" smtClean="0"/>
              <a:t>then</a:t>
            </a:r>
            <a:r>
              <a:rPr lang="hu-HU" b="0" dirty="0" smtClean="0"/>
              <a:t> </a:t>
            </a:r>
            <a:r>
              <a:rPr lang="el-GR" b="0" dirty="0">
                <a:cs typeface="Arial" charset="0"/>
              </a:rPr>
              <a:t>Δ</a:t>
            </a:r>
            <a:r>
              <a:rPr lang="hu-HU" b="0" dirty="0">
                <a:cs typeface="Arial" charset="0"/>
              </a:rPr>
              <a:t>G</a:t>
            </a:r>
            <a:r>
              <a:rPr lang="en-US" b="0" dirty="0">
                <a:cs typeface="Arial" charset="0"/>
              </a:rPr>
              <a:t>°</a:t>
            </a:r>
            <a:r>
              <a:rPr lang="hu-HU" b="0" dirty="0">
                <a:cs typeface="Arial" charset="0"/>
              </a:rPr>
              <a:t>= 0</a:t>
            </a:r>
            <a:endParaRPr lang="hu-HU" b="0" dirty="0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47" name="Egyenlet" r:id="rId4" imgW="114120" imgH="215640" progId="Equation.3">
              <p:embed/>
            </p:oleObj>
          </a:graphicData>
        </a:graphic>
      </p:graphicFrame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738188" y="2997200"/>
          <a:ext cx="3852862" cy="549275"/>
        </p:xfrm>
        <a:graphic>
          <a:graphicData uri="http://schemas.openxmlformats.org/presentationml/2006/ole">
            <p:oleObj spid="_x0000_s31748" name="Equation" r:id="rId5" imgW="1396800" imgH="203040" progId="Equation.3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27088" y="1052513"/>
            <a:ext cx="2665412" cy="523875"/>
            <a:chOff x="645" y="507"/>
            <a:chExt cx="1605" cy="300"/>
          </a:xfrm>
        </p:grpSpPr>
        <p:sp>
          <p:nvSpPr>
            <p:cNvPr id="1036" name="Text Box 9"/>
            <p:cNvSpPr txBox="1">
              <a:spLocks noChangeArrowheads="1"/>
            </p:cNvSpPr>
            <p:nvPr/>
          </p:nvSpPr>
          <p:spPr bwMode="auto">
            <a:xfrm>
              <a:off x="645" y="507"/>
              <a:ext cx="64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A + B</a:t>
              </a:r>
            </a:p>
          </p:txBody>
        </p:sp>
        <p:sp>
          <p:nvSpPr>
            <p:cNvPr id="1037" name="Text Box 10"/>
            <p:cNvSpPr txBox="1">
              <a:spLocks noChangeArrowheads="1"/>
            </p:cNvSpPr>
            <p:nvPr/>
          </p:nvSpPr>
          <p:spPr bwMode="auto">
            <a:xfrm>
              <a:off x="1555" y="510"/>
              <a:ext cx="695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b="0"/>
                <a:t>C + D</a:t>
              </a:r>
            </a:p>
          </p:txBody>
        </p:sp>
        <p:sp>
          <p:nvSpPr>
            <p:cNvPr id="1038" name="Line 11"/>
            <p:cNvSpPr>
              <a:spLocks noChangeShapeType="1"/>
            </p:cNvSpPr>
            <p:nvPr/>
          </p:nvSpPr>
          <p:spPr bwMode="auto">
            <a:xfrm>
              <a:off x="1338" y="618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Line 12"/>
            <p:cNvSpPr>
              <a:spLocks noChangeShapeType="1"/>
            </p:cNvSpPr>
            <p:nvPr/>
          </p:nvSpPr>
          <p:spPr bwMode="auto">
            <a:xfrm flipH="1">
              <a:off x="1292" y="709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1671638" y="228600"/>
            <a:ext cx="60003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/>
              <a:t>Free </a:t>
            </a:r>
            <a:r>
              <a:rPr lang="hu-HU" dirty="0" err="1" smtClean="0"/>
              <a:t>energy</a:t>
            </a:r>
            <a:r>
              <a:rPr lang="hu-HU" dirty="0" smtClean="0"/>
              <a:t> of </a:t>
            </a:r>
            <a:r>
              <a:rPr lang="hu-HU" dirty="0" err="1" smtClean="0"/>
              <a:t>chemical</a:t>
            </a:r>
            <a:r>
              <a:rPr lang="hu-HU" dirty="0" smtClean="0"/>
              <a:t> </a:t>
            </a:r>
            <a:r>
              <a:rPr lang="hu-HU" dirty="0" err="1" smtClean="0"/>
              <a:t>reactions</a:t>
            </a:r>
            <a:endParaRPr lang="hu-HU" dirty="0"/>
          </a:p>
        </p:txBody>
      </p:sp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49" name="Egyenlet" r:id="rId6" imgW="114120" imgH="215640" progId="Equation.3">
              <p:embed/>
            </p:oleObj>
          </a:graphicData>
        </a:graphic>
      </p:graphicFrame>
      <p:graphicFrame>
        <p:nvGraphicFramePr>
          <p:cNvPr id="1030" name="Object 15"/>
          <p:cNvGraphicFramePr>
            <a:graphicFrameLocks noChangeAspect="1"/>
          </p:cNvGraphicFramePr>
          <p:nvPr/>
        </p:nvGraphicFramePr>
        <p:xfrm>
          <a:off x="827088" y="3716338"/>
          <a:ext cx="5184775" cy="1025525"/>
        </p:xfrm>
        <a:graphic>
          <a:graphicData uri="http://schemas.openxmlformats.org/presentationml/2006/ole">
            <p:oleObj spid="_x0000_s31750" name="Egyenlet" r:id="rId7" imgW="21207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Turnover number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the quotient of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and the concentration of the enzyme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baseline="-25000" dirty="0" err="1"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/E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0	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(its value is between 1 and 10 000, generally ~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1000)</a:t>
            </a:r>
          </a:p>
          <a:p>
            <a:pPr marL="457200" indent="-457200">
              <a:spcBef>
                <a:spcPct val="500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number of converted substrate molecules in a second by one enzyme molecule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2400" b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gives the concentration of substrate in the surrounding space of the enzyme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constant for a certain enzyme. It can be applied for the recognition of the enzyme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can be influenced by different compound to regulate the activity of the enzyme.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gives the affinity of substrate for the enzyme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635375" y="260350"/>
            <a:ext cx="17427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Enzymes</a:t>
            </a:r>
            <a:endParaRPr lang="hu-HU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288" y="2276475"/>
            <a:ext cx="84978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u="sng" dirty="0" err="1" smtClean="0"/>
              <a:t>Activity</a:t>
            </a:r>
            <a:r>
              <a:rPr lang="hu-HU" sz="2400" u="sng" dirty="0" smtClean="0"/>
              <a:t> of an </a:t>
            </a:r>
            <a:r>
              <a:rPr lang="hu-HU" sz="2400" u="sng" dirty="0" err="1" smtClean="0"/>
              <a:t>enzyme</a:t>
            </a:r>
            <a:r>
              <a:rPr lang="hu-HU" sz="2400" u="sng" dirty="0" smtClean="0"/>
              <a:t> </a:t>
            </a:r>
            <a:r>
              <a:rPr lang="hu-HU" sz="2400" b="0" dirty="0" smtClean="0"/>
              <a:t>(v</a:t>
            </a:r>
            <a:r>
              <a:rPr lang="hu-HU" sz="2400" b="0" dirty="0"/>
              <a:t>): </a:t>
            </a:r>
            <a:r>
              <a:rPr lang="hu-HU" sz="2400" b="0" dirty="0" err="1" smtClean="0"/>
              <a:t>During</a:t>
            </a:r>
            <a:r>
              <a:rPr lang="hu-HU" sz="2400" b="0" dirty="0" smtClean="0"/>
              <a:t> a </a:t>
            </a:r>
            <a:r>
              <a:rPr lang="hu-HU" sz="2400" b="0" dirty="0" err="1" smtClean="0"/>
              <a:t>given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time</a:t>
            </a:r>
            <a:r>
              <a:rPr lang="hu-HU" sz="2400" b="0" dirty="0" smtClean="0"/>
              <a:t> (min. </a:t>
            </a:r>
            <a:r>
              <a:rPr lang="hu-HU" sz="2400" b="0" dirty="0" err="1" smtClean="0"/>
              <a:t>or</a:t>
            </a:r>
            <a:r>
              <a:rPr lang="hu-HU" sz="2400" b="0" dirty="0" smtClean="0"/>
              <a:t> sec)</a:t>
            </a:r>
          </a:p>
          <a:p>
            <a:r>
              <a:rPr lang="hu-HU" sz="2400" b="0" dirty="0" err="1" smtClean="0"/>
              <a:t>how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much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substrates</a:t>
            </a:r>
            <a:r>
              <a:rPr lang="hu-HU" sz="2400" b="0" dirty="0" smtClean="0"/>
              <a:t> (</a:t>
            </a:r>
            <a:r>
              <a:rPr lang="el-GR" sz="2400" b="0" dirty="0" smtClean="0"/>
              <a:t>μ</a:t>
            </a:r>
            <a:r>
              <a:rPr lang="hu-HU" sz="2400" b="0" dirty="0" smtClean="0"/>
              <a:t>mol) </a:t>
            </a:r>
            <a:r>
              <a:rPr lang="hu-HU" sz="2400" b="0" dirty="0" err="1" smtClean="0"/>
              <a:t>transfosrms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to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products</a:t>
            </a:r>
            <a:endParaRPr lang="hu-HU" sz="2400" b="0" dirty="0" smtClean="0"/>
          </a:p>
          <a:p>
            <a:r>
              <a:rPr lang="hu-HU" sz="2400" b="0" dirty="0" smtClean="0"/>
              <a:t>(Unit: </a:t>
            </a:r>
            <a:r>
              <a:rPr lang="el-GR" sz="2400" b="0" dirty="0" smtClean="0"/>
              <a:t>μ</a:t>
            </a:r>
            <a:r>
              <a:rPr lang="hu-HU" sz="2400" b="0" dirty="0" smtClean="0"/>
              <a:t>mol/min) (</a:t>
            </a:r>
            <a:r>
              <a:rPr lang="hu-HU" sz="2400" b="0" dirty="0" err="1" smtClean="0"/>
              <a:t>Catal</a:t>
            </a:r>
            <a:r>
              <a:rPr lang="hu-HU" sz="2400" b="0" dirty="0" smtClean="0"/>
              <a:t>: mol/sec)</a:t>
            </a:r>
            <a:endParaRPr lang="el-GR" sz="2400" b="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52800" y="152400"/>
            <a:ext cx="260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Enzyme inhibitors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28600" y="685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Enzyme inhibitors are molecules that interfere with catalysis, slowing or halting enzymatic reactions.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667000" y="1828800"/>
            <a:ext cx="3731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eversible and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rreversible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04800" y="2690336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Irreversible inhibition: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irreversible inhibitors bind covalently with or destroy a functional group on an enzyme that is essential for the enzyme’s activity, or form a particularly stable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noncovalent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association </a:t>
            </a:r>
            <a:r>
              <a:rPr lang="en-US" sz="2400" dirty="0" smtClean="0"/>
              <a:t>(e.g.: heavy metals)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An irreversible inhibitor decrease the real amount of an active enzyme.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Reversible inhibition: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reversible inhibitors form dynamic complex with the enzyme.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195736" y="0"/>
            <a:ext cx="5181600" cy="696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u="sng" dirty="0" err="1" smtClean="0">
                <a:latin typeface="Times New Roman" pitchFamily="18" charset="0"/>
                <a:cs typeface="Times New Roman" pitchFamily="18" charset="0"/>
              </a:rPr>
              <a:t>Reversible</a:t>
            </a: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u="sng" dirty="0" err="1" smtClean="0"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hu-HU" sz="20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has 3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Competitive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inhibitor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competes with the substrate for the active site of an enzyme.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The K</a:t>
            </a:r>
            <a:r>
              <a:rPr lang="hu-HU" sz="20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increase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Uncompetitive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inhibitor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 uncompetitive inhibitor binds at a site distinct from the substrate active site and, unlike a competitive inhibitor, binds only to the ES complex.</a:t>
            </a:r>
            <a:r>
              <a:rPr lang="hu-HU" sz="2000" dirty="0" smtClean="0"/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20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hu-HU" sz="20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decrease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Mixed inhibitor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also binds at a site distinct from the substrate active site, but it binds to either E or ES.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20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decrease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84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250825" y="214313"/>
          <a:ext cx="4033838" cy="2490787"/>
        </p:xfrm>
        <a:graphic>
          <a:graphicData uri="http://schemas.openxmlformats.org/presentationml/2006/ole">
            <p:oleObj spid="_x0000_s34818" name="Chart" r:id="rId3" imgW="3609930" imgH="2228850" progId="Excel.Sheet.8">
              <p:embed/>
            </p:oleObj>
          </a:graphicData>
        </a:graphic>
      </p:graphicFrame>
      <p:graphicFrame>
        <p:nvGraphicFramePr>
          <p:cNvPr id="248837" name="Object 5"/>
          <p:cNvGraphicFramePr>
            <a:graphicFrameLocks noChangeAspect="1"/>
          </p:cNvGraphicFramePr>
          <p:nvPr/>
        </p:nvGraphicFramePr>
        <p:xfrm>
          <a:off x="4859338" y="214313"/>
          <a:ext cx="4033837" cy="2522537"/>
        </p:xfrm>
        <a:graphic>
          <a:graphicData uri="http://schemas.openxmlformats.org/presentationml/2006/ole">
            <p:oleObj spid="_x0000_s34819" name="Chart" r:id="rId4" imgW="3609930" imgH="2257425" progId="Excel.Sheet.8">
              <p:embed/>
            </p:oleObj>
          </a:graphicData>
        </a:graphic>
      </p:graphicFrame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250825" y="3973513"/>
          <a:ext cx="4105275" cy="2643187"/>
        </p:xfrm>
        <a:graphic>
          <a:graphicData uri="http://schemas.openxmlformats.org/presentationml/2006/ole">
            <p:oleObj spid="_x0000_s34820" name="Chart" r:id="rId5" imgW="3609930" imgH="2323979" progId="Excel.Sheet.8">
              <p:embed/>
            </p:oleObj>
          </a:graphicData>
        </a:graphic>
      </p:graphicFrame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755577" y="2708920"/>
            <a:ext cx="280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Competitive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2000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2000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increase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5724128" y="2708920"/>
            <a:ext cx="2880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Mixed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20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2000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4211960" y="4869160"/>
            <a:ext cx="331236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Uncompetitive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20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2000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decrease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600200" y="61722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11560" y="6093296"/>
            <a:ext cx="4932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Concentration</a:t>
            </a:r>
            <a:r>
              <a:rPr lang="hu-HU" sz="2000" dirty="0" smtClean="0"/>
              <a:t> of </a:t>
            </a:r>
            <a:r>
              <a:rPr lang="hu-HU" sz="2000" dirty="0" err="1" smtClean="0"/>
              <a:t>substrate</a:t>
            </a:r>
            <a:endParaRPr lang="hu-HU" sz="2000" dirty="0"/>
          </a:p>
        </p:txBody>
      </p:sp>
      <p:sp>
        <p:nvSpPr>
          <p:cNvPr id="10" name="Téglalap 9"/>
          <p:cNvSpPr/>
          <p:nvPr/>
        </p:nvSpPr>
        <p:spPr>
          <a:xfrm>
            <a:off x="1447800" y="22860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755576" y="2204864"/>
            <a:ext cx="357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Concentration</a:t>
            </a:r>
            <a:r>
              <a:rPr lang="hu-HU" sz="2000" dirty="0" smtClean="0"/>
              <a:t> of </a:t>
            </a:r>
            <a:r>
              <a:rPr lang="hu-HU" sz="2000" dirty="0" err="1" smtClean="0"/>
              <a:t>substrate</a:t>
            </a:r>
            <a:endParaRPr lang="hu-HU" sz="2000" dirty="0"/>
          </a:p>
        </p:txBody>
      </p:sp>
      <p:sp>
        <p:nvSpPr>
          <p:cNvPr id="12" name="Téglalap 11"/>
          <p:cNvSpPr/>
          <p:nvPr/>
        </p:nvSpPr>
        <p:spPr>
          <a:xfrm>
            <a:off x="6096000" y="22860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5220072" y="220980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Concentration</a:t>
            </a:r>
            <a:r>
              <a:rPr lang="hu-HU" sz="2000" dirty="0" smtClean="0"/>
              <a:t> of </a:t>
            </a:r>
            <a:r>
              <a:rPr lang="hu-HU" sz="2000" dirty="0" err="1" smtClean="0"/>
              <a:t>substrate</a:t>
            </a:r>
            <a:endParaRPr lang="hu-HU" sz="2000" dirty="0"/>
          </a:p>
        </p:txBody>
      </p:sp>
      <p:sp>
        <p:nvSpPr>
          <p:cNvPr id="14" name="Téglalap 13"/>
          <p:cNvSpPr/>
          <p:nvPr/>
        </p:nvSpPr>
        <p:spPr>
          <a:xfrm>
            <a:off x="457201" y="457200"/>
            <a:ext cx="228599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zövegdoboz 14"/>
          <p:cNvSpPr txBox="1"/>
          <p:nvPr/>
        </p:nvSpPr>
        <p:spPr>
          <a:xfrm rot="16200000">
            <a:off x="-112067" y="1209644"/>
            <a:ext cx="114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velocity</a:t>
            </a:r>
            <a:endParaRPr lang="en-US" sz="2000" dirty="0"/>
          </a:p>
        </p:txBody>
      </p:sp>
      <p:sp>
        <p:nvSpPr>
          <p:cNvPr id="16" name="Téglalap 15"/>
          <p:cNvSpPr/>
          <p:nvPr/>
        </p:nvSpPr>
        <p:spPr>
          <a:xfrm>
            <a:off x="5029200" y="533400"/>
            <a:ext cx="228599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zövegdoboz 16"/>
          <p:cNvSpPr txBox="1"/>
          <p:nvPr/>
        </p:nvSpPr>
        <p:spPr>
          <a:xfrm rot="16200000">
            <a:off x="4459932" y="1133445"/>
            <a:ext cx="114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velocity</a:t>
            </a:r>
            <a:endParaRPr lang="en-US" sz="2000" dirty="0"/>
          </a:p>
        </p:txBody>
      </p:sp>
      <p:sp>
        <p:nvSpPr>
          <p:cNvPr id="18" name="Téglalap 17"/>
          <p:cNvSpPr/>
          <p:nvPr/>
        </p:nvSpPr>
        <p:spPr>
          <a:xfrm>
            <a:off x="452735" y="4343400"/>
            <a:ext cx="228599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zövegdoboz 18"/>
          <p:cNvSpPr txBox="1"/>
          <p:nvPr/>
        </p:nvSpPr>
        <p:spPr>
          <a:xfrm rot="16200000">
            <a:off x="-116533" y="5095844"/>
            <a:ext cx="114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velocity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6" name="Picture 4" descr="06-16-EnzymeRegulation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5143500" cy="5715000"/>
          </a:xfrm>
          <a:prstGeom prst="rect">
            <a:avLst/>
          </a:prstGeom>
          <a:noFill/>
        </p:spPr>
      </p:pic>
      <p:sp>
        <p:nvSpPr>
          <p:cNvPr id="253965" name="Text Box 13"/>
          <p:cNvSpPr txBox="1">
            <a:spLocks noChangeArrowheads="1"/>
          </p:cNvSpPr>
          <p:nvPr/>
        </p:nvSpPr>
        <p:spPr bwMode="auto">
          <a:xfrm>
            <a:off x="250825" y="130314"/>
            <a:ext cx="4465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Enzyme activity depends on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Csoportba foglalás 15"/>
          <p:cNvGrpSpPr/>
          <p:nvPr/>
        </p:nvGrpSpPr>
        <p:grpSpPr>
          <a:xfrm>
            <a:off x="5486400" y="762000"/>
            <a:ext cx="3609975" cy="3200400"/>
            <a:chOff x="5292725" y="2133600"/>
            <a:chExt cx="3609975" cy="320040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292725" y="2133600"/>
              <a:ext cx="3609975" cy="3200400"/>
              <a:chOff x="3334" y="255"/>
              <a:chExt cx="2274" cy="2016"/>
            </a:xfrm>
          </p:grpSpPr>
          <p:graphicFrame>
            <p:nvGraphicFramePr>
              <p:cNvPr id="280576" name="Object 0"/>
              <p:cNvGraphicFramePr>
                <a:graphicFrameLocks noChangeAspect="1"/>
              </p:cNvGraphicFramePr>
              <p:nvPr/>
            </p:nvGraphicFramePr>
            <p:xfrm>
              <a:off x="3334" y="255"/>
              <a:ext cx="2274" cy="2016"/>
            </p:xfrm>
            <a:graphic>
              <a:graphicData uri="http://schemas.openxmlformats.org/presentationml/2006/ole">
                <p:oleObj spid="_x0000_s36866" name="Chart" r:id="rId4" imgW="3609930" imgH="3200400" progId="Excel.Sheet.8">
                  <p:embed/>
                </p:oleObj>
              </a:graphicData>
            </a:graphic>
          </p:graphicFrame>
          <p:sp>
            <p:nvSpPr>
              <p:cNvPr id="253958" name="Text Box 6"/>
              <p:cNvSpPr txBox="1">
                <a:spLocks noChangeArrowheads="1"/>
              </p:cNvSpPr>
              <p:nvPr/>
            </p:nvSpPr>
            <p:spPr bwMode="auto">
              <a:xfrm>
                <a:off x="3969" y="1253"/>
                <a:ext cx="86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2000" dirty="0" err="1">
                    <a:solidFill>
                      <a:srgbClr val="003399"/>
                    </a:solidFill>
                  </a:rPr>
                  <a:t>Arhenius</a:t>
                </a:r>
                <a:endParaRPr lang="en-US" sz="20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253959" name="Text Box 7"/>
              <p:cNvSpPr txBox="1">
                <a:spLocks noChangeArrowheads="1"/>
              </p:cNvSpPr>
              <p:nvPr/>
            </p:nvSpPr>
            <p:spPr bwMode="auto">
              <a:xfrm>
                <a:off x="4150" y="300"/>
                <a:ext cx="1361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2000" dirty="0" err="1" smtClean="0">
                    <a:solidFill>
                      <a:srgbClr val="FF3300"/>
                    </a:solidFill>
                  </a:rPr>
                  <a:t>Heat</a:t>
                </a:r>
                <a:r>
                  <a:rPr lang="hu-HU" sz="2000" dirty="0" smtClean="0">
                    <a:solidFill>
                      <a:srgbClr val="FF3300"/>
                    </a:solidFill>
                  </a:rPr>
                  <a:t> </a:t>
                </a:r>
                <a:r>
                  <a:rPr lang="hu-HU" sz="2000" dirty="0" err="1" smtClean="0">
                    <a:solidFill>
                      <a:srgbClr val="FF3300"/>
                    </a:solidFill>
                  </a:rPr>
                  <a:t>denaturation</a:t>
                </a:r>
                <a:endParaRPr lang="en-US" sz="2000" dirty="0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13" name="Téglalap 12"/>
            <p:cNvSpPr/>
            <p:nvPr/>
          </p:nvSpPr>
          <p:spPr>
            <a:xfrm>
              <a:off x="5410200" y="2971800"/>
              <a:ext cx="2286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övegdoboz 11"/>
            <p:cNvSpPr txBox="1"/>
            <p:nvPr/>
          </p:nvSpPr>
          <p:spPr>
            <a:xfrm rot="16200000">
              <a:off x="4758445" y="3547354"/>
              <a:ext cx="1612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velocity</a:t>
              </a:r>
              <a:endParaRPr lang="en-US" sz="2400" dirty="0"/>
            </a:p>
          </p:txBody>
        </p:sp>
        <p:sp>
          <p:nvSpPr>
            <p:cNvPr id="14" name="Téglalap 13"/>
            <p:cNvSpPr/>
            <p:nvPr/>
          </p:nvSpPr>
          <p:spPr>
            <a:xfrm>
              <a:off x="6858000" y="4953000"/>
              <a:ext cx="914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6553200" y="4876800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 err="1" smtClean="0"/>
                <a:t>temperature</a:t>
              </a:r>
              <a:endParaRPr lang="hu-HU" sz="2000" dirty="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55875" y="1844675"/>
            <a:ext cx="5184775" cy="215900"/>
            <a:chOff x="1610" y="1162"/>
            <a:chExt cx="3266" cy="136"/>
          </a:xfrm>
        </p:grpSpPr>
        <p:sp>
          <p:nvSpPr>
            <p:cNvPr id="253962" name="Line 10"/>
            <p:cNvSpPr>
              <a:spLocks noChangeShapeType="1"/>
            </p:cNvSpPr>
            <p:nvPr/>
          </p:nvSpPr>
          <p:spPr bwMode="auto">
            <a:xfrm flipH="1">
              <a:off x="1610" y="1162"/>
              <a:ext cx="3266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53963" name="Line 11"/>
            <p:cNvSpPr>
              <a:spLocks noChangeShapeType="1"/>
            </p:cNvSpPr>
            <p:nvPr/>
          </p:nvSpPr>
          <p:spPr bwMode="auto">
            <a:xfrm flipH="1">
              <a:off x="2789" y="1298"/>
              <a:ext cx="2041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04800" y="3048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Enzyme-catalyzed reactions are usually connected in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series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 descr="figure 2-3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064896" cy="266429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57200" y="3135868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he product of one reaction becomes the starting material, or substrate, for the next.</a:t>
            </a:r>
            <a:endParaRPr lang="en-US" sz="2400" dirty="0"/>
          </a:p>
        </p:txBody>
      </p:sp>
      <p:sp>
        <p:nvSpPr>
          <p:cNvPr id="8" name="Téglalap 7"/>
          <p:cNvSpPr/>
          <p:nvPr/>
        </p:nvSpPr>
        <p:spPr>
          <a:xfrm>
            <a:off x="381000" y="40386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Each pathway includes one or more enzymes that have a greater effect on the rate of the overall sequence.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These regulatory enzymes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exhibit increased or decreased catalytic activity in response to certain signals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Adjustments in the rate of reactions catalyzed by regulatory enzymes allow the cell to meet changing needs for energy and for biomolecules required in growth an maintenance.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331640" y="476672"/>
            <a:ext cx="6678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Mechanisms</a:t>
            </a:r>
            <a:r>
              <a:rPr lang="hu-HU" dirty="0" smtClean="0"/>
              <a:t> of </a:t>
            </a:r>
            <a:r>
              <a:rPr lang="hu-HU" dirty="0" err="1" smtClean="0"/>
              <a:t>regulation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enzymes</a:t>
            </a:r>
            <a:endParaRPr lang="hu-HU" dirty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35013" y="1452563"/>
            <a:ext cx="696697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hu-HU" b="0" dirty="0" err="1" smtClean="0"/>
              <a:t>Allosteric</a:t>
            </a:r>
            <a:endParaRPr lang="hu-HU" b="0" dirty="0"/>
          </a:p>
          <a:p>
            <a:r>
              <a:rPr lang="hu-HU" sz="2400" b="0" dirty="0"/>
              <a:t>	</a:t>
            </a:r>
            <a:r>
              <a:rPr lang="hu-HU" sz="2400" b="0" dirty="0" err="1"/>
              <a:t>feedback</a:t>
            </a:r>
            <a:r>
              <a:rPr lang="hu-HU" sz="2400" b="0" dirty="0"/>
              <a:t> </a:t>
            </a:r>
            <a:r>
              <a:rPr lang="hu-HU" sz="2400" b="0" dirty="0" err="1" smtClean="0"/>
              <a:t>inhibition</a:t>
            </a:r>
            <a:endParaRPr lang="hu-HU" sz="2400" b="0" dirty="0"/>
          </a:p>
          <a:p>
            <a:r>
              <a:rPr lang="hu-HU" sz="2400" b="0" dirty="0"/>
              <a:t>	</a:t>
            </a:r>
            <a:r>
              <a:rPr lang="hu-HU" sz="2400" b="0" dirty="0" err="1" smtClean="0"/>
              <a:t>precursor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activation</a:t>
            </a:r>
            <a:endParaRPr lang="hu-HU" sz="2400" b="0" dirty="0"/>
          </a:p>
          <a:p>
            <a:pPr>
              <a:buFontTx/>
              <a:buChar char="-"/>
            </a:pPr>
            <a:endParaRPr lang="hu-HU" b="0" dirty="0"/>
          </a:p>
          <a:p>
            <a:pPr>
              <a:buFontTx/>
              <a:buChar char="-"/>
            </a:pPr>
            <a:r>
              <a:rPr lang="hu-HU" b="0" dirty="0" err="1" smtClean="0"/>
              <a:t>Covalent</a:t>
            </a:r>
            <a:r>
              <a:rPr lang="hu-HU" b="0" dirty="0" smtClean="0"/>
              <a:t> </a:t>
            </a:r>
            <a:r>
              <a:rPr lang="hu-HU" b="0" dirty="0" err="1" smtClean="0"/>
              <a:t>modification</a:t>
            </a:r>
            <a:r>
              <a:rPr lang="hu-HU" b="0" dirty="0" smtClean="0"/>
              <a:t> (</a:t>
            </a:r>
            <a:r>
              <a:rPr lang="hu-HU" b="0" dirty="0" err="1" smtClean="0"/>
              <a:t>phosphate</a:t>
            </a:r>
            <a:r>
              <a:rPr lang="hu-HU" b="0" dirty="0" smtClean="0"/>
              <a:t> </a:t>
            </a:r>
            <a:r>
              <a:rPr lang="hu-HU" b="0" dirty="0" err="1" smtClean="0"/>
              <a:t>groups</a:t>
            </a:r>
            <a:r>
              <a:rPr lang="hu-HU" b="0" dirty="0" smtClean="0"/>
              <a:t>)</a:t>
            </a:r>
            <a:endParaRPr lang="hu-HU" b="0" dirty="0"/>
          </a:p>
          <a:p>
            <a:pPr lvl="1"/>
            <a:r>
              <a:rPr lang="hu-HU" sz="2400" b="0" dirty="0" smtClean="0"/>
              <a:t>protein </a:t>
            </a:r>
            <a:r>
              <a:rPr lang="hu-HU" sz="2400" b="0" dirty="0" err="1" smtClean="0"/>
              <a:t>kinases</a:t>
            </a:r>
            <a:r>
              <a:rPr lang="hu-HU" sz="2400" b="0" dirty="0" smtClean="0"/>
              <a:t>, </a:t>
            </a:r>
            <a:r>
              <a:rPr lang="hu-HU" sz="2400" b="0" dirty="0" err="1" smtClean="0"/>
              <a:t>phosphatases</a:t>
            </a:r>
            <a:endParaRPr lang="hu-HU" sz="2400" b="0" dirty="0"/>
          </a:p>
          <a:p>
            <a:pPr lvl="1"/>
            <a:endParaRPr lang="hu-HU" sz="2400" b="0" dirty="0"/>
          </a:p>
          <a:p>
            <a:pPr>
              <a:buFontTx/>
              <a:buChar char="-"/>
            </a:pPr>
            <a:r>
              <a:rPr lang="hu-HU" b="0" dirty="0" smtClean="0"/>
              <a:t>Limited </a:t>
            </a:r>
            <a:r>
              <a:rPr lang="hu-HU" b="0" dirty="0" err="1" smtClean="0"/>
              <a:t>proteolysis</a:t>
            </a:r>
            <a:r>
              <a:rPr lang="hu-HU" b="0" dirty="0" smtClean="0"/>
              <a:t> (</a:t>
            </a:r>
            <a:r>
              <a:rPr lang="hu-HU" b="0" dirty="0" err="1" smtClean="0"/>
              <a:t>zymogenes</a:t>
            </a:r>
            <a:r>
              <a:rPr lang="hu-HU" b="0" dirty="0" smtClean="0"/>
              <a:t>)</a:t>
            </a:r>
            <a:endParaRPr lang="hu-HU" b="0" dirty="0"/>
          </a:p>
          <a:p>
            <a:pPr lvl="1"/>
            <a:r>
              <a:rPr lang="hu-HU" b="0" dirty="0" err="1" smtClean="0"/>
              <a:t>serine</a:t>
            </a:r>
            <a:r>
              <a:rPr lang="hu-HU" b="0" dirty="0" smtClean="0"/>
              <a:t> </a:t>
            </a:r>
            <a:r>
              <a:rPr lang="hu-HU" b="0" dirty="0" err="1" smtClean="0"/>
              <a:t>proteases</a:t>
            </a:r>
            <a:r>
              <a:rPr lang="hu-HU" b="0" dirty="0" smtClean="0"/>
              <a:t>, </a:t>
            </a:r>
            <a:r>
              <a:rPr lang="hu-HU" b="0" dirty="0" err="1" smtClean="0"/>
              <a:t>inhibítors</a:t>
            </a:r>
            <a:endParaRPr lang="hu-HU" b="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 smtClean="0"/>
              <a:t>Enzymes are classified by the reactions they catalyze</a:t>
            </a:r>
            <a:endParaRPr lang="en-US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323528" y="1124744"/>
          <a:ext cx="8496944" cy="4999688"/>
        </p:xfrm>
        <a:graphic>
          <a:graphicData uri="http://schemas.openxmlformats.org/drawingml/2006/table">
            <a:tbl>
              <a:tblPr/>
              <a:tblGrid>
                <a:gridCol w="1333822"/>
                <a:gridCol w="1661332"/>
                <a:gridCol w="5501790"/>
              </a:tblGrid>
              <a:tr h="3997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Calibri"/>
                          <a:cs typeface="Times New Roman"/>
                        </a:rPr>
                        <a:t>Class no.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Calibri"/>
                          <a:cs typeface="Times New Roman"/>
                        </a:rPr>
                        <a:t>Class name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Calibri"/>
                          <a:cs typeface="Times New Roman"/>
                        </a:rPr>
                        <a:t>Type of catalyzed reaction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4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Oxidoreductases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Transfer of electrons (hydride ions or H atoms)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Transferases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Group transfer reactions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Hydrolases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Hydrolysis reactions (transfer of functional groups to water)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4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Lyases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Addition of groups to double bonds, or formation of double bonds by removal of groups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Isomerases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Transfer of groups within molecules to yield isomeric forms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2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Ligases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Times New Roman"/>
                          <a:ea typeface="Calibri"/>
                          <a:cs typeface="Times New Roman"/>
                        </a:rPr>
                        <a:t>Formation of C-C, C-S, C-O, and C-N bonds by condensation reactions coupled to cleavage of ATP or similar cofactor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31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2" y="2924174"/>
            <a:ext cx="8939527" cy="286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700338" y="692150"/>
            <a:ext cx="31806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Catalizator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339975" y="549275"/>
            <a:ext cx="4362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Classifying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enzymes</a:t>
            </a:r>
            <a:endParaRPr lang="hu-HU" dirty="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879475" y="1574800"/>
            <a:ext cx="72328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u-HU" sz="2400" b="0" dirty="0" err="1" smtClean="0"/>
              <a:t>Oxidoreductases</a:t>
            </a:r>
            <a:r>
              <a:rPr lang="hu-HU" sz="2400" b="0" dirty="0" smtClean="0"/>
              <a:t> (</a:t>
            </a:r>
            <a:r>
              <a:rPr lang="hu-HU" sz="2400" b="0" dirty="0" err="1" smtClean="0"/>
              <a:t>important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subfamilies</a:t>
            </a:r>
            <a:r>
              <a:rPr lang="hu-HU" sz="2400" b="0" dirty="0" smtClean="0"/>
              <a:t>)</a:t>
            </a:r>
            <a:endParaRPr lang="hu-HU" sz="2400" b="0" dirty="0"/>
          </a:p>
          <a:p>
            <a:pPr marL="342900" indent="-342900">
              <a:buFontTx/>
              <a:buAutoNum type="arabicPeriod"/>
            </a:pPr>
            <a:r>
              <a:rPr lang="hu-HU" sz="2400" b="0" dirty="0" err="1" smtClean="0"/>
              <a:t>Transferases</a:t>
            </a:r>
            <a:r>
              <a:rPr lang="hu-HU" sz="2400" b="0" dirty="0" smtClean="0"/>
              <a:t> (</a:t>
            </a:r>
            <a:r>
              <a:rPr lang="hu-HU" sz="2400" b="0" dirty="0" err="1" smtClean="0"/>
              <a:t>function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groups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transfer</a:t>
            </a:r>
            <a:r>
              <a:rPr lang="hu-HU" sz="2400" b="0" dirty="0" smtClean="0"/>
              <a:t>)</a:t>
            </a:r>
            <a:endParaRPr lang="hu-HU" sz="2400" b="0" dirty="0"/>
          </a:p>
          <a:p>
            <a:pPr marL="342900" indent="-342900">
              <a:buFontTx/>
              <a:buAutoNum type="arabicPeriod"/>
            </a:pPr>
            <a:r>
              <a:rPr lang="hu-HU" sz="2400" b="0" dirty="0" err="1" smtClean="0"/>
              <a:t>Hydrolases</a:t>
            </a:r>
            <a:r>
              <a:rPr lang="hu-HU" sz="2400" b="0" dirty="0" smtClean="0"/>
              <a:t> (</a:t>
            </a:r>
            <a:r>
              <a:rPr lang="hu-HU" sz="2400" b="0" dirty="0" err="1" smtClean="0"/>
              <a:t>cleavage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by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water</a:t>
            </a:r>
            <a:r>
              <a:rPr lang="hu-HU" sz="2400" b="0" dirty="0" smtClean="0"/>
              <a:t>)</a:t>
            </a:r>
            <a:endParaRPr lang="hu-HU" sz="2400" b="0" dirty="0"/>
          </a:p>
          <a:p>
            <a:pPr marL="342900" indent="-342900">
              <a:buFontTx/>
              <a:buAutoNum type="arabicPeriod"/>
            </a:pPr>
            <a:r>
              <a:rPr lang="hu-HU" sz="2400" b="0" dirty="0" err="1" smtClean="0"/>
              <a:t>Lyases</a:t>
            </a:r>
            <a:r>
              <a:rPr lang="hu-HU" sz="2400" b="0" dirty="0" smtClean="0"/>
              <a:t> (</a:t>
            </a:r>
            <a:r>
              <a:rPr lang="hu-HU" sz="2400" b="0" dirty="0" err="1" smtClean="0"/>
              <a:t>addition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or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elimination</a:t>
            </a:r>
            <a:r>
              <a:rPr lang="hu-HU" sz="2400" b="0" dirty="0" smtClean="0"/>
              <a:t> of </a:t>
            </a:r>
            <a:r>
              <a:rPr lang="hu-HU" sz="2400" b="0" dirty="0" err="1" smtClean="0"/>
              <a:t>smaller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groups</a:t>
            </a:r>
            <a:r>
              <a:rPr lang="hu-HU" sz="2400" b="0" dirty="0" smtClean="0"/>
              <a:t>)</a:t>
            </a:r>
            <a:endParaRPr lang="hu-HU" sz="2400" b="0" dirty="0"/>
          </a:p>
          <a:p>
            <a:pPr marL="342900" indent="-342900">
              <a:buFontTx/>
              <a:buAutoNum type="arabicPeriod"/>
            </a:pPr>
            <a:r>
              <a:rPr lang="hu-HU" sz="2400" b="0" dirty="0" err="1" smtClean="0"/>
              <a:t>Ligases</a:t>
            </a:r>
            <a:r>
              <a:rPr lang="hu-HU" sz="2400" b="0" dirty="0" smtClean="0"/>
              <a:t> (</a:t>
            </a:r>
            <a:r>
              <a:rPr lang="hu-HU" sz="2400" b="0" dirty="0" err="1" smtClean="0"/>
              <a:t>ligating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two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molecules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by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using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energy</a:t>
            </a:r>
            <a:r>
              <a:rPr lang="hu-HU" sz="2400" b="0" dirty="0" smtClean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hu-HU" sz="2400" b="0" dirty="0" err="1" smtClean="0"/>
              <a:t>Isomerases</a:t>
            </a:r>
            <a:r>
              <a:rPr lang="hu-HU" sz="2400" b="0" dirty="0" smtClean="0"/>
              <a:t> (</a:t>
            </a:r>
            <a:r>
              <a:rPr lang="hu-HU" sz="2400" b="0" dirty="0" err="1" smtClean="0"/>
              <a:t>rearranging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functional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groups</a:t>
            </a:r>
            <a:r>
              <a:rPr lang="hu-HU" sz="2400" b="0" dirty="0" smtClean="0"/>
              <a:t>)</a:t>
            </a:r>
            <a:endParaRPr lang="hu-HU" sz="2400" b="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348038" y="404813"/>
            <a:ext cx="2202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Izoenzymes</a:t>
            </a:r>
            <a:endParaRPr lang="hu-HU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42988" y="1557338"/>
            <a:ext cx="61590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 dirty="0" err="1" smtClean="0"/>
              <a:t>Same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substrate</a:t>
            </a:r>
            <a:r>
              <a:rPr lang="hu-HU" sz="2400" b="0" dirty="0" smtClean="0"/>
              <a:t>, </a:t>
            </a:r>
            <a:r>
              <a:rPr lang="hu-HU" sz="2400" b="0" dirty="0" err="1" smtClean="0"/>
              <a:t>same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biochemical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reaction</a:t>
            </a:r>
            <a:endParaRPr lang="hu-HU" sz="2400" b="0" dirty="0"/>
          </a:p>
          <a:p>
            <a:r>
              <a:rPr lang="hu-HU" sz="2400" b="0" dirty="0" err="1" smtClean="0"/>
              <a:t>Different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primary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proteine-structure</a:t>
            </a:r>
            <a:endParaRPr lang="hu-HU" sz="2400" b="0" dirty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95375" y="2582863"/>
            <a:ext cx="62913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 dirty="0" err="1" smtClean="0"/>
              <a:t>They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can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also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differ</a:t>
            </a:r>
            <a:r>
              <a:rPr lang="hu-HU" sz="2400" b="0" dirty="0" smtClean="0"/>
              <a:t>:</a:t>
            </a:r>
            <a:endParaRPr lang="hu-HU" sz="2400" b="0" dirty="0"/>
          </a:p>
          <a:p>
            <a:endParaRPr lang="hu-HU" sz="2400" b="0" dirty="0"/>
          </a:p>
          <a:p>
            <a:pPr>
              <a:buFontTx/>
              <a:buChar char="-"/>
            </a:pPr>
            <a:r>
              <a:rPr lang="hu-HU" sz="2400" b="0" dirty="0" err="1" smtClean="0"/>
              <a:t>regulation</a:t>
            </a:r>
            <a:endParaRPr lang="hu-HU" sz="2400" b="0" dirty="0"/>
          </a:p>
          <a:p>
            <a:pPr>
              <a:buFontTx/>
              <a:buChar char="-"/>
            </a:pPr>
            <a:r>
              <a:rPr lang="hu-HU" sz="2400" b="0" dirty="0" err="1" smtClean="0"/>
              <a:t>compartmentalization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inside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the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cell</a:t>
            </a:r>
            <a:endParaRPr lang="hu-HU" sz="2400" b="0" dirty="0"/>
          </a:p>
          <a:p>
            <a:pPr>
              <a:buFontTx/>
              <a:buChar char="-"/>
            </a:pPr>
            <a:r>
              <a:rPr lang="hu-HU" sz="2400" b="0" dirty="0" err="1" smtClean="0"/>
              <a:t>distribution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in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different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organs</a:t>
            </a:r>
            <a:r>
              <a:rPr lang="hu-HU" sz="2400" b="0" dirty="0" smtClean="0"/>
              <a:t> and </a:t>
            </a:r>
            <a:r>
              <a:rPr lang="hu-HU" sz="2400" b="0" dirty="0" err="1" smtClean="0"/>
              <a:t>cell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types</a:t>
            </a:r>
            <a:endParaRPr lang="hu-HU" sz="2400" b="0" dirty="0"/>
          </a:p>
          <a:p>
            <a:pPr>
              <a:buFontTx/>
              <a:buChar char="-"/>
            </a:pPr>
            <a:r>
              <a:rPr lang="hu-HU" sz="2400" b="0" dirty="0" err="1" smtClean="0"/>
              <a:t>reaction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kinetics</a:t>
            </a:r>
            <a:endParaRPr lang="hu-HU" sz="2400" b="0" dirty="0"/>
          </a:p>
          <a:p>
            <a:pPr>
              <a:buFontTx/>
              <a:buChar char="-"/>
            </a:pPr>
            <a:r>
              <a:rPr lang="hu-HU" sz="2400" b="0" dirty="0" err="1" smtClean="0"/>
              <a:t>affinity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to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different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substrates</a:t>
            </a:r>
            <a:endParaRPr lang="hu-HU" sz="2400" b="0" dirty="0"/>
          </a:p>
          <a:p>
            <a:pPr>
              <a:buFontTx/>
              <a:buChar char="-"/>
            </a:pPr>
            <a:r>
              <a:rPr lang="hu-HU" sz="2400" b="0" dirty="0" err="1" smtClean="0"/>
              <a:t>specificity</a:t>
            </a:r>
            <a:endParaRPr lang="hu-HU" sz="24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U1CP3-3_EnzymeActivation_revis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480971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74652" y="580571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 smtClean="0"/>
              <a:t>Enzymatic acceleration of chemical reactions by decreasing the activation energy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753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/>
              <a:t>Coupled reactions</a:t>
            </a:r>
            <a:endParaRPr lang="en-GB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1700808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5337175" algn="l"/>
              </a:tabLst>
            </a:pPr>
            <a:r>
              <a:rPr lang="en-GB" sz="2400" dirty="0" err="1" smtClean="0"/>
              <a:t>Exergonic</a:t>
            </a:r>
            <a:r>
              <a:rPr lang="en-GB" sz="2400" dirty="0" smtClean="0"/>
              <a:t> reactions (with negative </a:t>
            </a:r>
            <a:r>
              <a:rPr lang="en-GB" sz="2400" dirty="0" smtClean="0">
                <a:latin typeface="Symbol" pitchFamily="18" charset="2"/>
              </a:rPr>
              <a:t>D</a:t>
            </a:r>
            <a:r>
              <a:rPr lang="en-GB" sz="2400" dirty="0" smtClean="0"/>
              <a:t>G): spontaneous, occur without any energy investment</a:t>
            </a:r>
            <a:endParaRPr lang="en-GB" sz="2400" dirty="0"/>
          </a:p>
          <a:p>
            <a:pPr algn="l">
              <a:spcBef>
                <a:spcPct val="50000"/>
              </a:spcBef>
              <a:tabLst>
                <a:tab pos="5337175" algn="l"/>
              </a:tabLst>
            </a:pPr>
            <a:r>
              <a:rPr lang="en-GB" sz="2400" dirty="0" err="1" smtClean="0"/>
              <a:t>Endergonic</a:t>
            </a:r>
            <a:r>
              <a:rPr lang="en-GB" sz="2400" dirty="0" smtClean="0"/>
              <a:t> reactions (with positive </a:t>
            </a:r>
            <a:r>
              <a:rPr lang="en-GB" sz="2400" dirty="0" smtClean="0">
                <a:latin typeface="Symbol" pitchFamily="18" charset="2"/>
              </a:rPr>
              <a:t>D</a:t>
            </a:r>
            <a:r>
              <a:rPr lang="en-GB" sz="2400" dirty="0" smtClean="0"/>
              <a:t>G): do not occur spontaneously</a:t>
            </a:r>
            <a:endParaRPr lang="en-GB" sz="2400" dirty="0"/>
          </a:p>
          <a:p>
            <a:pPr algn="l">
              <a:spcBef>
                <a:spcPct val="50000"/>
              </a:spcBef>
              <a:tabLst>
                <a:tab pos="5337175" algn="l"/>
              </a:tabLst>
            </a:pPr>
            <a:r>
              <a:rPr lang="en-GB" sz="2400" dirty="0" smtClean="0"/>
              <a:t>It can occur if an </a:t>
            </a:r>
            <a:r>
              <a:rPr lang="en-GB" sz="2400" dirty="0" err="1" smtClean="0"/>
              <a:t>exergonic</a:t>
            </a:r>
            <a:r>
              <a:rPr lang="en-GB" sz="2400" dirty="0" smtClean="0"/>
              <a:t> reaction is coupled to it and the cumulative </a:t>
            </a:r>
            <a:r>
              <a:rPr lang="en-GB" sz="2400" dirty="0" smtClean="0">
                <a:latin typeface="Symbol" pitchFamily="18" charset="2"/>
              </a:rPr>
              <a:t>D</a:t>
            </a:r>
            <a:r>
              <a:rPr lang="en-GB" sz="2400" dirty="0" smtClean="0"/>
              <a:t>G is negative</a:t>
            </a:r>
            <a:endParaRPr lang="en-GB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1124744"/>
            <a:ext cx="790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Termodinamically</a:t>
            </a:r>
            <a:r>
              <a:rPr lang="hu-HU" sz="2400" dirty="0" smtClean="0"/>
              <a:t> </a:t>
            </a:r>
            <a:r>
              <a:rPr lang="hu-HU" sz="2400" dirty="0" err="1" smtClean="0"/>
              <a:t>favored</a:t>
            </a:r>
            <a:r>
              <a:rPr lang="hu-HU" sz="2400" dirty="0" smtClean="0"/>
              <a:t> and non </a:t>
            </a:r>
            <a:r>
              <a:rPr lang="hu-HU" sz="2400" dirty="0" err="1" smtClean="0"/>
              <a:t>favored</a:t>
            </a:r>
            <a:r>
              <a:rPr lang="hu-HU" sz="2400" dirty="0" smtClean="0"/>
              <a:t> </a:t>
            </a:r>
            <a:r>
              <a:rPr lang="hu-HU" sz="2400" dirty="0" err="1" smtClean="0"/>
              <a:t>reactions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8918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635375" y="620713"/>
            <a:ext cx="17427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Enzymes</a:t>
            </a:r>
            <a:endParaRPr lang="hu-HU" dirty="0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827088" y="4292600"/>
            <a:ext cx="7358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Mostly</a:t>
            </a:r>
            <a:r>
              <a:rPr lang="hu-HU" dirty="0" smtClean="0"/>
              <a:t> </a:t>
            </a:r>
            <a:r>
              <a:rPr lang="hu-HU" dirty="0" err="1" smtClean="0"/>
              <a:t>proteins</a:t>
            </a:r>
            <a:r>
              <a:rPr lang="hu-HU" dirty="0" smtClean="0"/>
              <a:t> (</a:t>
            </a:r>
            <a:r>
              <a:rPr lang="hu-HU" dirty="0" err="1" smtClean="0"/>
              <a:t>some</a:t>
            </a:r>
            <a:r>
              <a:rPr lang="hu-HU" dirty="0" smtClean="0"/>
              <a:t> of </a:t>
            </a:r>
            <a:r>
              <a:rPr lang="hu-HU" dirty="0" err="1" smtClean="0"/>
              <a:t>them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RNA-s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827088" y="1412875"/>
            <a:ext cx="801213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Catalizators</a:t>
            </a:r>
            <a:r>
              <a:rPr lang="hu-HU" dirty="0" smtClean="0"/>
              <a:t>:</a:t>
            </a:r>
            <a:endParaRPr lang="hu-HU" dirty="0"/>
          </a:p>
          <a:p>
            <a:endParaRPr lang="hu-HU" dirty="0"/>
          </a:p>
          <a:p>
            <a:pPr>
              <a:buFontTx/>
              <a:buChar char="-"/>
            </a:pPr>
            <a:r>
              <a:rPr lang="hu-HU" sz="2400" dirty="0" err="1" smtClean="0"/>
              <a:t>Lowering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activation</a:t>
            </a:r>
            <a:r>
              <a:rPr lang="hu-HU" sz="2400" dirty="0" smtClean="0"/>
              <a:t> </a:t>
            </a:r>
            <a:r>
              <a:rPr lang="hu-HU" sz="2400" dirty="0" err="1" smtClean="0"/>
              <a:t>energy</a:t>
            </a:r>
            <a:endParaRPr lang="hu-HU" sz="2400" dirty="0"/>
          </a:p>
          <a:p>
            <a:pPr>
              <a:buFontTx/>
              <a:buChar char="-"/>
            </a:pPr>
            <a:r>
              <a:rPr lang="hu-HU" sz="2400" dirty="0" err="1" smtClean="0"/>
              <a:t>Don’t</a:t>
            </a:r>
            <a:r>
              <a:rPr lang="hu-HU" sz="2400" dirty="0" smtClean="0"/>
              <a:t> </a:t>
            </a:r>
            <a:r>
              <a:rPr lang="hu-HU" sz="2400" dirty="0" err="1" smtClean="0"/>
              <a:t>change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equilibra</a:t>
            </a:r>
            <a:r>
              <a:rPr lang="hu-HU" sz="2400" dirty="0" smtClean="0"/>
              <a:t>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free-energy</a:t>
            </a:r>
            <a:r>
              <a:rPr lang="hu-HU" sz="2400" dirty="0" smtClean="0"/>
              <a:t> </a:t>
            </a:r>
            <a:r>
              <a:rPr lang="hu-HU" sz="2400" dirty="0" err="1" smtClean="0"/>
              <a:t>change</a:t>
            </a:r>
            <a:endParaRPr lang="hu-HU" sz="2400" dirty="0"/>
          </a:p>
          <a:p>
            <a:pPr>
              <a:buFontTx/>
              <a:buChar char="-"/>
            </a:pPr>
            <a:r>
              <a:rPr lang="hu-HU" sz="2400" dirty="0" err="1" smtClean="0"/>
              <a:t>Affect</a:t>
            </a:r>
            <a:r>
              <a:rPr lang="hu-HU" sz="2400" dirty="0" smtClean="0"/>
              <a:t> (</a:t>
            </a:r>
            <a:r>
              <a:rPr lang="hu-HU" sz="2400" dirty="0" err="1" smtClean="0"/>
              <a:t>accelerate</a:t>
            </a:r>
            <a:r>
              <a:rPr lang="hu-HU" sz="2400" dirty="0" smtClean="0"/>
              <a:t>) </a:t>
            </a:r>
            <a:r>
              <a:rPr lang="hu-HU" sz="2400" dirty="0" err="1" smtClean="0"/>
              <a:t>reaction</a:t>
            </a:r>
            <a:r>
              <a:rPr lang="hu-HU" sz="2400" dirty="0" smtClean="0"/>
              <a:t> </a:t>
            </a:r>
            <a:r>
              <a:rPr lang="hu-HU" sz="2400" dirty="0" err="1" smtClean="0"/>
              <a:t>rates</a:t>
            </a:r>
            <a:r>
              <a:rPr lang="hu-HU" sz="2400" dirty="0" smtClean="0"/>
              <a:t> </a:t>
            </a:r>
            <a:endParaRPr lang="hu-HU" sz="2400" dirty="0"/>
          </a:p>
          <a:p>
            <a:pPr>
              <a:buFontTx/>
              <a:buChar char="-"/>
            </a:pPr>
            <a:r>
              <a:rPr lang="hu-HU" sz="2400" dirty="0" smtClean="0"/>
              <a:t>(</a:t>
            </a:r>
            <a:r>
              <a:rPr lang="hu-HU" sz="2400" dirty="0" err="1" smtClean="0"/>
              <a:t>High</a:t>
            </a:r>
            <a:r>
              <a:rPr lang="hu-HU" sz="2400" dirty="0" smtClean="0"/>
              <a:t>) </a:t>
            </a:r>
            <a:r>
              <a:rPr lang="hu-HU" sz="2400" dirty="0" err="1" smtClean="0"/>
              <a:t>specificity</a:t>
            </a:r>
            <a:endParaRPr lang="hu-HU" sz="2400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827088" y="5300663"/>
            <a:ext cx="57390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 smtClean="0"/>
              <a:t>Coenzymes</a:t>
            </a:r>
            <a:r>
              <a:rPr lang="hu-HU" dirty="0" smtClean="0"/>
              <a:t>, </a:t>
            </a:r>
            <a:r>
              <a:rPr lang="hu-HU" dirty="0" err="1" smtClean="0"/>
              <a:t>prosthetic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r>
              <a:rPr lang="hu-HU" dirty="0" smtClean="0"/>
              <a:t>,</a:t>
            </a:r>
            <a:endParaRPr lang="hu-HU" dirty="0"/>
          </a:p>
          <a:p>
            <a:r>
              <a:rPr lang="hu-HU" dirty="0" smtClean="0"/>
              <a:t>metal </a:t>
            </a:r>
            <a:r>
              <a:rPr lang="hu-HU" dirty="0" err="1" smtClean="0"/>
              <a:t>ions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gure 2-5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8208912" cy="558924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/>
              <a:t>Coupled reactions</a:t>
            </a:r>
            <a:endParaRPr lang="en-GB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Hexokinase-glucos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7910544" cy="288032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179512" y="1886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Coupled reaction of glucose </a:t>
            </a:r>
            <a:r>
              <a:rPr lang="en-US" sz="2400" b="1" dirty="0" err="1" smtClean="0"/>
              <a:t>phosphorylation</a:t>
            </a:r>
            <a:r>
              <a:rPr lang="en-US" sz="2400" b="1" dirty="0" smtClean="0"/>
              <a:t> and ATP hydrolysis by </a:t>
            </a:r>
            <a:r>
              <a:rPr lang="en-US" sz="2400" b="1" dirty="0" err="1" smtClean="0"/>
              <a:t>hexokinase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981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1586</Words>
  <Application>Microsoft Office PowerPoint</Application>
  <PresentationFormat>Diavetítés a képernyőre (4:3 oldalarány)</PresentationFormat>
  <Paragraphs>324</Paragraphs>
  <Slides>41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41</vt:i4>
      </vt:variant>
    </vt:vector>
  </HeadingPairs>
  <TitlesOfParts>
    <vt:vector size="46" baseType="lpstr">
      <vt:lpstr>Alapértelmezett terv</vt:lpstr>
      <vt:lpstr>Egyenlet</vt:lpstr>
      <vt:lpstr>Equation</vt:lpstr>
      <vt:lpstr>Diagram</vt:lpstr>
      <vt:lpstr>Chart</vt:lpstr>
      <vt:lpstr>ENZIMOLOGY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.</dc:creator>
  <cp:lastModifiedBy>Wunderlich Lívius</cp:lastModifiedBy>
  <cp:revision>101</cp:revision>
  <dcterms:created xsi:type="dcterms:W3CDTF">2010-08-14T10:04:30Z</dcterms:created>
  <dcterms:modified xsi:type="dcterms:W3CDTF">2016-11-18T12:47:06Z</dcterms:modified>
</cp:coreProperties>
</file>