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6"/>
  </p:notesMasterIdLst>
  <p:sldIdLst>
    <p:sldId id="256" r:id="rId2"/>
    <p:sldId id="304" r:id="rId3"/>
    <p:sldId id="305" r:id="rId4"/>
    <p:sldId id="306" r:id="rId5"/>
    <p:sldId id="307" r:id="rId6"/>
    <p:sldId id="308" r:id="rId7"/>
    <p:sldId id="309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278" r:id="rId23"/>
    <p:sldId id="279" r:id="rId24"/>
    <p:sldId id="280" r:id="rId25"/>
    <p:sldId id="291" r:id="rId26"/>
    <p:sldId id="292" r:id="rId27"/>
    <p:sldId id="293" r:id="rId28"/>
    <p:sldId id="281" r:id="rId29"/>
    <p:sldId id="282" r:id="rId30"/>
    <p:sldId id="285" r:id="rId31"/>
    <p:sldId id="286" r:id="rId32"/>
    <p:sldId id="287" r:id="rId33"/>
    <p:sldId id="288" r:id="rId34"/>
    <p:sldId id="289" r:id="rId35"/>
    <p:sldId id="290" r:id="rId36"/>
    <p:sldId id="294" r:id="rId37"/>
    <p:sldId id="295" r:id="rId38"/>
    <p:sldId id="296" r:id="rId39"/>
    <p:sldId id="297" r:id="rId40"/>
    <p:sldId id="298" r:id="rId41"/>
    <p:sldId id="299" r:id="rId42"/>
    <p:sldId id="303" r:id="rId43"/>
    <p:sldId id="301" r:id="rId44"/>
    <p:sldId id="302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-fiók" initials="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87367" autoAdjust="0"/>
  </p:normalViewPr>
  <p:slideViewPr>
    <p:cSldViewPr snapToGrid="0">
      <p:cViewPr varScale="1">
        <p:scale>
          <a:sx n="65" d="100"/>
          <a:sy n="65" d="100"/>
        </p:scale>
        <p:origin x="87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49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4-05T13:16:40.152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3F6C6-6E72-4323-899C-F68D06D04850}" type="datetimeFigureOut">
              <a:rPr lang="hu-HU" smtClean="0"/>
              <a:t>2015.04.06.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B33A2-8BF8-448C-BE18-3FFBA1F589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1582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dirty="0" smtClean="0"/>
              <a:t>Az első funkció a legfontosabb, lényegében azt jelenti, hogy </a:t>
            </a:r>
            <a:r>
              <a:rPr lang="hu-HU" sz="1200" i="1" dirty="0" smtClean="0"/>
              <a:t>a folyadékot állandó mozgásban</a:t>
            </a:r>
          </a:p>
          <a:p>
            <a:r>
              <a:rPr lang="hu-HU" sz="1200" i="1" dirty="0" smtClean="0"/>
              <a:t>kell tartani, nem utolsósorban a másik három funkció betöltése érdekében.</a:t>
            </a:r>
          </a:p>
          <a:p>
            <a:r>
              <a:rPr lang="hu-HU" sz="1200" dirty="0" smtClean="0"/>
              <a:t>A bevitt mechanikai energia hővé alakul, ezért állandóan pótolni kell. Az energiaátadási</a:t>
            </a:r>
          </a:p>
          <a:p>
            <a:r>
              <a:rPr lang="hu-HU" sz="1200" dirty="0" smtClean="0"/>
              <a:t>funkció – mint a későbbiekben látjuk majd – igen fontos, mivel éppen az egységnyi </a:t>
            </a:r>
            <a:r>
              <a:rPr lang="hu-HU" sz="1200" dirty="0" err="1" smtClean="0"/>
              <a:t>fermentlé</a:t>
            </a:r>
            <a:endParaRPr lang="hu-HU" sz="1200" dirty="0" smtClean="0"/>
          </a:p>
          <a:p>
            <a:r>
              <a:rPr lang="hu-HU" sz="1200" dirty="0" smtClean="0"/>
              <a:t>térfogatba bevitt energia határozza meg elsődlegesen az oxigénabszorpciós viszonyokat. E</a:t>
            </a:r>
          </a:p>
          <a:p>
            <a:r>
              <a:rPr lang="hu-HU" sz="1200" dirty="0" smtClean="0"/>
              <a:t>szempontból tehát a bevitt energiát növelni kell. Másrészt, mivel gazdasági szempontokat is</a:t>
            </a:r>
          </a:p>
          <a:p>
            <a:r>
              <a:rPr lang="hu-HU" sz="1200" dirty="0" smtClean="0"/>
              <a:t>figyelembe kell vennünk, egy lehetséges minimumra is törekednünk kell.</a:t>
            </a:r>
          </a:p>
          <a:p>
            <a:r>
              <a:rPr lang="hu-HU" sz="1200" dirty="0" smtClean="0"/>
              <a:t>– Szintén energiaemésztő folyamat a gáz diszpergálása a folyadékban, de megjegyzendő, hogy a</a:t>
            </a:r>
          </a:p>
          <a:p>
            <a:r>
              <a:rPr lang="hu-HU" sz="1200" dirty="0" smtClean="0"/>
              <a:t>buborék- képzésnél elvesző mechanikai munka sokkal kisebb, mint a folyadék mozgatásakor</a:t>
            </a:r>
          </a:p>
          <a:p>
            <a:r>
              <a:rPr lang="hu-HU" sz="1200" dirty="0" smtClean="0"/>
              <a:t>hővé alakuló energia.</a:t>
            </a:r>
          </a:p>
          <a:p>
            <a:r>
              <a:rPr lang="hu-HU" sz="1200" dirty="0" smtClean="0"/>
              <a:t>A gáz diszpergálási keverő-funkció lényegében két folyamatot jelent. Egyrészt </a:t>
            </a:r>
            <a:r>
              <a:rPr lang="hu-HU" sz="1200" i="1" dirty="0" smtClean="0"/>
              <a:t>buborékképzést,</a:t>
            </a:r>
          </a:p>
          <a:p>
            <a:r>
              <a:rPr lang="hu-HU" sz="1200" dirty="0" smtClean="0"/>
              <a:t>mégpedig minél kisebb buborékok képzését. Ráadásul a </a:t>
            </a:r>
            <a:r>
              <a:rPr lang="hu-HU" sz="1200" i="1" dirty="0" smtClean="0"/>
              <a:t>felületet újra meg újra meg kell</a:t>
            </a:r>
          </a:p>
          <a:p>
            <a:r>
              <a:rPr lang="hu-HU" sz="1200" i="1" dirty="0" smtClean="0"/>
              <a:t>újítani, hiszen pl. felületaktív anyagok vonhatják be a buborékokat, ezáltal csökkentve a </a:t>
            </a:r>
            <a:r>
              <a:rPr lang="hu-HU" sz="1200" i="1" dirty="0" err="1" smtClean="0"/>
              <a:t>kL</a:t>
            </a:r>
            <a:endParaRPr lang="hu-HU" sz="1200" i="1" dirty="0" smtClean="0"/>
          </a:p>
          <a:p>
            <a:r>
              <a:rPr lang="hu-HU" sz="1200" dirty="0" smtClean="0"/>
              <a:t>értékét, ezenkívül a buborékok egyesülhetnek (</a:t>
            </a:r>
            <a:r>
              <a:rPr lang="hu-HU" sz="1200" dirty="0" err="1" smtClean="0"/>
              <a:t>koaleszcencia</a:t>
            </a:r>
            <a:r>
              <a:rPr lang="hu-HU" sz="1200" dirty="0" smtClean="0"/>
              <a:t> jelensége), csökkentve ezáltal az</a:t>
            </a:r>
          </a:p>
          <a:p>
            <a:r>
              <a:rPr lang="hu-HU" sz="1200" dirty="0" smtClean="0"/>
              <a:t>anyagátadási felület nagyságát. Másrészt a </a:t>
            </a:r>
            <a:r>
              <a:rPr lang="hu-HU" sz="1200" i="1" dirty="0" smtClean="0"/>
              <a:t>buborékokat egyenletesen el kell oszlatni a</a:t>
            </a:r>
          </a:p>
          <a:p>
            <a:r>
              <a:rPr lang="hu-HU" sz="1200" dirty="0" smtClean="0"/>
              <a:t>rendszerben megfelelő nagy hold </a:t>
            </a:r>
            <a:r>
              <a:rPr lang="hu-HU" sz="1200" dirty="0" err="1" smtClean="0"/>
              <a:t>up</a:t>
            </a:r>
            <a:r>
              <a:rPr lang="hu-HU" sz="1200" dirty="0" smtClean="0"/>
              <a:t> kialakítása céljából.</a:t>
            </a:r>
          </a:p>
          <a:p>
            <a:r>
              <a:rPr lang="hu-HU" sz="1200" dirty="0" smtClean="0"/>
              <a:t>– A </a:t>
            </a:r>
            <a:r>
              <a:rPr lang="hu-HU" sz="1200" dirty="0" err="1" smtClean="0"/>
              <a:t>gázszeparációval</a:t>
            </a:r>
            <a:r>
              <a:rPr lang="hu-HU" sz="1200" dirty="0" smtClean="0"/>
              <a:t> kapcsolatos keverő funkció igen komplex kérdéskör. Itt lényegében a</a:t>
            </a:r>
          </a:p>
          <a:p>
            <a:r>
              <a:rPr lang="hu-HU" sz="1200" dirty="0" smtClean="0"/>
              <a:t>„használt” buborékok eltávolításáról van szó, másrészt a képződő anyagcsere-termékeket (CO2)</a:t>
            </a:r>
          </a:p>
          <a:p>
            <a:r>
              <a:rPr lang="hu-HU" sz="1200" dirty="0" smtClean="0"/>
              <a:t>tartalmazó buborékok eltávolításáról, amely fordított irányú, de az oxigénabszorpcióhoz</a:t>
            </a:r>
          </a:p>
          <a:p>
            <a:r>
              <a:rPr lang="hu-HU" sz="1200" dirty="0" smtClean="0"/>
              <a:t>teljesen hasonló összefüggésekkel leírható anyagátadási folyamat. A nagy buborékok</a:t>
            </a:r>
          </a:p>
          <a:p>
            <a:r>
              <a:rPr lang="hu-HU" sz="1200" dirty="0" smtClean="0"/>
              <a:t>eltávolítása igen egyszerű, de a kicsiny gázbuborékok szeparációja extrém módon nehéz</a:t>
            </a:r>
          </a:p>
          <a:p>
            <a:r>
              <a:rPr lang="hu-HU" sz="1200" dirty="0" smtClean="0"/>
              <a:t>feladat.</a:t>
            </a:r>
          </a:p>
          <a:p>
            <a:r>
              <a:rPr lang="hu-HU" sz="1200" dirty="0" smtClean="0"/>
              <a:t>– A keverőelem negyedik funkciója a jó keveredéssel kapcsolatos. A tápoldat valamennyi oldott</a:t>
            </a:r>
          </a:p>
          <a:p>
            <a:r>
              <a:rPr lang="hu-HU" sz="1200" dirty="0" smtClean="0"/>
              <a:t>és szuszpenzióban lévő komponensét, valamint természetesen a gázbuborékokat is</a:t>
            </a:r>
          </a:p>
          <a:p>
            <a:r>
              <a:rPr lang="hu-HU" sz="1200" dirty="0" smtClean="0"/>
              <a:t>egyenletesen szét kell oszlatni a reaktorban. Erre azért van feltétlenül szükség, hogy a</a:t>
            </a:r>
          </a:p>
          <a:p>
            <a:r>
              <a:rPr lang="hu-HU" sz="1200" dirty="0" smtClean="0"/>
              <a:t>különböző anyagátadási folyamatok mindenütt egyforma sebességgel folyjanak, és a biológiai</a:t>
            </a:r>
          </a:p>
          <a:p>
            <a:r>
              <a:rPr lang="hu-HU" sz="1200" dirty="0" smtClean="0"/>
              <a:t>történések sebességeit a lehető legkisebb mértékben korlátozzák.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B33A2-8BF8-448C-BE18-3FFBA1F589A6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188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dirty="0" smtClean="0"/>
              <a:t>Főleg a fonalas gombáknál és baktériumoknál okoz gondot, továbbá az állati és növényi szövetek tenyésztésekor. Ekkor növekszik a </a:t>
            </a:r>
            <a:r>
              <a:rPr lang="hu-HU" sz="1200" dirty="0" err="1" smtClean="0"/>
              <a:t>fermentlé</a:t>
            </a:r>
            <a:r>
              <a:rPr lang="hu-HU" sz="1200" dirty="0" smtClean="0"/>
              <a:t> </a:t>
            </a:r>
            <a:r>
              <a:rPr lang="hu-HU" sz="1200" dirty="0" err="1" smtClean="0"/>
              <a:t>viszkózitása</a:t>
            </a:r>
            <a:r>
              <a:rPr lang="hu-HU" sz="1200" dirty="0" smtClean="0"/>
              <a:t>, így nehézzé válik a jó keverési viszonyok kialakítása, a megfelelő anyag és hőátadási viszonyok fenntartása. Viszont a keverő fordulatszáma két szempontból sem </a:t>
            </a:r>
            <a:r>
              <a:rPr lang="hu-HU" sz="1200" dirty="0" err="1" smtClean="0"/>
              <a:t>nővelhető</a:t>
            </a:r>
            <a:r>
              <a:rPr lang="hu-HU" sz="1200" dirty="0" smtClean="0"/>
              <a:t> tetszőlegesen nagyra, egyrészt gazdasági okokból, mivel ekkor nagy energia szükséglet lép fel. Másrészt a növekvő nyírás miatt a mikroorganizmusok fizikai károsodása miatt. A nyírófeszültség hatására a fonalak feltöredeznek és ez nem csak a sejteket teszi tönkre, hanem a </a:t>
            </a:r>
            <a:r>
              <a:rPr lang="hu-HU" sz="1200" dirty="0" err="1" smtClean="0"/>
              <a:t>down-stream</a:t>
            </a:r>
            <a:r>
              <a:rPr lang="hu-HU" sz="1200" dirty="0" smtClean="0"/>
              <a:t> műveleteket is megnehezíti.</a:t>
            </a:r>
          </a:p>
          <a:p>
            <a:r>
              <a:rPr lang="hu-HU" sz="1200" dirty="0" smtClean="0"/>
              <a:t> </a:t>
            </a:r>
          </a:p>
          <a:p>
            <a:r>
              <a:rPr lang="hu-HU" sz="1200" dirty="0" smtClean="0"/>
              <a:t>Sok fonalas gomba </a:t>
            </a:r>
            <a:r>
              <a:rPr lang="hu-HU" sz="1200" dirty="0" err="1" smtClean="0"/>
              <a:t>pelletes</a:t>
            </a:r>
            <a:r>
              <a:rPr lang="hu-HU" sz="1200" dirty="0" smtClean="0"/>
              <a:t> formában is képes növekedni. Ezek a </a:t>
            </a:r>
            <a:r>
              <a:rPr lang="hu-HU" sz="1200" dirty="0" err="1" smtClean="0"/>
              <a:t>pelletek</a:t>
            </a:r>
            <a:r>
              <a:rPr lang="hu-HU" sz="1200" dirty="0" smtClean="0"/>
              <a:t> bizonyos tenyésztési körülmények között jönnek létre (pl.: rossz környezeti feltételek esetén, </a:t>
            </a:r>
            <a:r>
              <a:rPr lang="hu-HU" sz="1200" dirty="0" err="1" smtClean="0"/>
              <a:t>konidiumos</a:t>
            </a:r>
            <a:r>
              <a:rPr lang="hu-HU" sz="1200" dirty="0" smtClean="0"/>
              <a:t> oltáskor), </a:t>
            </a:r>
            <a:r>
              <a:rPr lang="hu-HU" sz="1200" dirty="0" err="1" smtClean="0"/>
              <a:t>kb</a:t>
            </a:r>
            <a:r>
              <a:rPr lang="hu-HU" sz="1200" dirty="0" smtClean="0"/>
              <a:t> 5-10mm átmérőjű kis gömböcskék, melyeket kívülről micéliumok határolnak, belül pedig táptalaj és </a:t>
            </a:r>
            <a:r>
              <a:rPr lang="hu-HU" sz="1200" dirty="0" err="1" smtClean="0"/>
              <a:t>lizáló</a:t>
            </a:r>
            <a:r>
              <a:rPr lang="hu-HU" sz="1200" dirty="0" smtClean="0"/>
              <a:t> sejtek maradéka található. A </a:t>
            </a:r>
            <a:r>
              <a:rPr lang="hu-HU" sz="1200" dirty="0" err="1" smtClean="0"/>
              <a:t>pelleten</a:t>
            </a:r>
            <a:r>
              <a:rPr lang="hu-HU" sz="1200" dirty="0" smtClean="0"/>
              <a:t> belül rossz az O</a:t>
            </a:r>
            <a:r>
              <a:rPr lang="hu-HU" sz="1200" baseline="-25000" dirty="0" smtClean="0"/>
              <a:t>2</a:t>
            </a:r>
            <a:r>
              <a:rPr lang="hu-HU" sz="1200" dirty="0" smtClean="0"/>
              <a:t> átadás, ezért sok esetben ez kedvezőtlen. (Máskor viszont éppen jól is jön, pl. citromsav fermentáció </a:t>
            </a:r>
            <a:r>
              <a:rPr lang="hu-HU" sz="1200" dirty="0" err="1" smtClean="0"/>
              <a:t>Aspergilus</a:t>
            </a:r>
            <a:r>
              <a:rPr lang="hu-HU" sz="1200" dirty="0" smtClean="0"/>
              <a:t> </a:t>
            </a:r>
            <a:r>
              <a:rPr lang="hu-HU" sz="1200" dirty="0" err="1" smtClean="0"/>
              <a:t>nigerrel</a:t>
            </a:r>
            <a:r>
              <a:rPr lang="hu-HU" sz="1200" dirty="0" smtClean="0"/>
              <a:t> ) A nagy nyírás azonban itt sem tesz jót a tenyészetnek, a </a:t>
            </a:r>
            <a:r>
              <a:rPr lang="hu-HU" sz="1200" dirty="0" err="1" smtClean="0"/>
              <a:t>pellet</a:t>
            </a:r>
            <a:r>
              <a:rPr lang="hu-HU" sz="1200" dirty="0" smtClean="0"/>
              <a:t> „szőrös”  felülete lekophat illetve az egész </a:t>
            </a:r>
            <a:r>
              <a:rPr lang="hu-HU" sz="1200" dirty="0" err="1" smtClean="0"/>
              <a:t>pellet</a:t>
            </a:r>
            <a:r>
              <a:rPr lang="hu-HU" sz="1200" dirty="0" smtClean="0"/>
              <a:t> szét is eshet. Mindezek </a:t>
            </a:r>
            <a:r>
              <a:rPr lang="hu-HU" sz="1200" dirty="0" err="1" smtClean="0"/>
              <a:t>ellénére</a:t>
            </a:r>
            <a:r>
              <a:rPr lang="hu-HU" sz="1200" dirty="0" smtClean="0"/>
              <a:t>, ha a termékképzésre nem kedvezőtlen érdemes a </a:t>
            </a:r>
            <a:r>
              <a:rPr lang="hu-HU" sz="1200" dirty="0" err="1" smtClean="0"/>
              <a:t>pelletes</a:t>
            </a:r>
            <a:r>
              <a:rPr lang="hu-HU" sz="1200" dirty="0" smtClean="0"/>
              <a:t> formát választani, mivel nagyobb sejtkoncentrációk esetén is kisebb </a:t>
            </a:r>
            <a:r>
              <a:rPr lang="hu-HU" sz="1200" dirty="0" err="1" smtClean="0"/>
              <a:t>viszkózitást</a:t>
            </a:r>
            <a:r>
              <a:rPr lang="hu-HU" sz="1200" dirty="0" smtClean="0"/>
              <a:t> eredményez.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B33A2-8BF8-448C-BE18-3FFBA1F589A6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069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 smtClean="0"/>
              <a:t>A buborékok képződéséért kisebb légsebességeknél a keverőelem mögötti csökkent nyomású térben kialakuló csavarörvények, ill. nagyobb légsebességeknél a keletkező örvénylapok felelősek. A keletkezett buborékoknak a </a:t>
            </a:r>
            <a:r>
              <a:rPr lang="hu-HU" sz="1200" dirty="0" err="1" smtClean="0"/>
              <a:t>fermentorban</a:t>
            </a:r>
            <a:r>
              <a:rPr lang="hu-HU" sz="1200" dirty="0" smtClean="0"/>
              <a:t> történő egyenletes eloszlatását (valamint az általános keverési funkció betöltését) a kialakuló primer és szekunder áramlások biztosítják. Az ábrán jól megfigyelhető a kialakuló áramlási kép, valamint az ennek következtében létrejövő buborékmozgás profilja is, valamint az is, hogy egy adott keverő- fordulatszám esetében csak bizonyos szintig emelhető a levegősebesség, ugyanis a nagy légsebességeknél a levegő elárasztja a keverőt, azaz felaprítatlanul és elkeveretlenül halad át a reaktoron. 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B33A2-8BF8-448C-BE18-3FFBA1F589A6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8141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-2003_dokumentum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2003-as_munkalap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8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Aerob keverős </a:t>
            </a:r>
            <a:r>
              <a:rPr lang="hu-HU" dirty="0" err="1" smtClean="0"/>
              <a:t>bioreaktorok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Készítette: </a:t>
            </a:r>
            <a:br>
              <a:rPr lang="hu-HU" dirty="0" smtClean="0"/>
            </a:br>
            <a:r>
              <a:rPr lang="hu-HU" dirty="0" smtClean="0"/>
              <a:t>Cser Gréta Villő</a:t>
            </a:r>
            <a:br>
              <a:rPr lang="hu-HU" dirty="0" smtClean="0"/>
            </a:br>
            <a:r>
              <a:rPr lang="hu-HU" dirty="0" smtClean="0"/>
              <a:t>Varga Lilla Klaudia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3223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54954" y="793364"/>
            <a:ext cx="8825659" cy="1061193"/>
          </a:xfrm>
        </p:spPr>
        <p:txBody>
          <a:bodyPr/>
          <a:lstStyle/>
          <a:p>
            <a:r>
              <a:rPr lang="hu-HU" dirty="0"/>
              <a:t>Mikrobák oxigén igénye és érzékenységük a nyíróerőre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926089"/>
          </a:xfrm>
        </p:spPr>
        <p:txBody>
          <a:bodyPr>
            <a:normAutofit/>
          </a:bodyPr>
          <a:lstStyle/>
          <a:p>
            <a:r>
              <a:rPr lang="hu-HU" dirty="0"/>
              <a:t>nyírófeszültség hatására a fonalak feltöredeznek, a </a:t>
            </a:r>
            <a:r>
              <a:rPr lang="hu-HU" dirty="0" err="1"/>
              <a:t>pelletek</a:t>
            </a:r>
            <a:r>
              <a:rPr lang="hu-HU" dirty="0"/>
              <a:t> „szőrös”  felülete lekophat (</a:t>
            </a:r>
            <a:r>
              <a:rPr lang="hu-HU" dirty="0" err="1"/>
              <a:t>pellet</a:t>
            </a:r>
            <a:r>
              <a:rPr lang="hu-HU" dirty="0"/>
              <a:t> szét is eshet), ez a </a:t>
            </a:r>
            <a:r>
              <a:rPr lang="hu-HU" dirty="0" err="1"/>
              <a:t>down-stream</a:t>
            </a:r>
            <a:r>
              <a:rPr lang="hu-HU" dirty="0"/>
              <a:t> műveleteket megnehezíti </a:t>
            </a:r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mindezek </a:t>
            </a:r>
            <a:r>
              <a:rPr lang="hu-HU" dirty="0" err="1"/>
              <a:t>ellénére</a:t>
            </a:r>
            <a:r>
              <a:rPr lang="hu-HU" dirty="0"/>
              <a:t>, érdemes a </a:t>
            </a:r>
            <a:r>
              <a:rPr lang="hu-HU" dirty="0" err="1"/>
              <a:t>pelletes</a:t>
            </a:r>
            <a:r>
              <a:rPr lang="hu-HU" dirty="0"/>
              <a:t> formát választani - nagyobb sejtkoncentrációk esetén kisebb viszkozitás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918125" y="3596218"/>
          <a:ext cx="2344782" cy="1062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4" imgW="1346040" imgH="609480" progId="Equation.3">
                  <p:embed/>
                </p:oleObj>
              </mc:Choice>
              <mc:Fallback>
                <p:oleObj name="Equation" r:id="rId4" imgW="134604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8125" y="3596218"/>
                        <a:ext cx="2344782" cy="10629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5026078" y="3596218"/>
            <a:ext cx="47900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Ahol:</a:t>
            </a:r>
            <a:br>
              <a:rPr lang="hu-HU" dirty="0"/>
            </a:br>
            <a:r>
              <a:rPr lang="hu-HU" dirty="0"/>
              <a:t>x – mikrobakoncentráció (mg/dm</a:t>
            </a:r>
            <a:r>
              <a:rPr lang="hu-HU" baseline="30000" dirty="0"/>
              <a:t>3</a:t>
            </a:r>
            <a:r>
              <a:rPr lang="hu-HU" dirty="0"/>
              <a:t>)</a:t>
            </a:r>
          </a:p>
          <a:p>
            <a:r>
              <a:rPr lang="hu-HU" dirty="0"/>
              <a:t>c – oldott oxigén koncentráció (mg/dm</a:t>
            </a:r>
            <a:r>
              <a:rPr lang="hu-HU" baseline="30000" dirty="0"/>
              <a:t>3</a:t>
            </a:r>
            <a:r>
              <a:rPr lang="hu-HU" dirty="0"/>
              <a:t>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0145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Keverő elem fajtái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egyenes lapátú nyitott turbinakeverő (</a:t>
            </a:r>
            <a:r>
              <a:rPr lang="hu-HU" dirty="0" smtClean="0"/>
              <a:t>leggyakoribb)</a:t>
            </a:r>
          </a:p>
          <a:p>
            <a:endParaRPr lang="hu-HU" sz="1200" dirty="0"/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780" y="3378182"/>
            <a:ext cx="3462607" cy="304515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974" y="3151057"/>
            <a:ext cx="2871465" cy="34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4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Keverő elem fajtái</a:t>
            </a: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4954" y="2858208"/>
            <a:ext cx="3542857" cy="31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443" y="2393758"/>
            <a:ext cx="3786015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s://www.spectrumchemical.com/OA_MEDIA/H_30135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2112" y="4149417"/>
            <a:ext cx="3857652" cy="2524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196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Keverő elem fajtái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4954" y="2551211"/>
            <a:ext cx="2171429" cy="2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8977" y="2319276"/>
            <a:ext cx="3143272" cy="286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3480619" y="2844551"/>
            <a:ext cx="50727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agy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viszkozitású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fermentleveknél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használatos legfelső keverőelemként – nagy szívó kapacitással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rendelkezik</a:t>
            </a:r>
          </a:p>
          <a:p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Nagyon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viszkózus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fermentlevek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két egymástól függetlenül meghajtott keverő (egyik mozgásban tartja a folyadékot, másik a levegőt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diszpergálja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folyadékban)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2514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intenzív keverést létrehozni képes, alacsony teljesítmény felvételű keverők </a:t>
            </a:r>
          </a:p>
          <a:p>
            <a:endParaRPr lang="hu-HU" dirty="0"/>
          </a:p>
        </p:txBody>
      </p:sp>
      <p:pic>
        <p:nvPicPr>
          <p:cNvPr id="4" name="Picture 9" descr="http://2.imimg.com/data2/UQ/FX/IMFCP-2912859/intermig_links_oben_01-250x25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4954" y="2977317"/>
            <a:ext cx="2315983" cy="2375367"/>
          </a:xfrm>
          <a:prstGeom prst="rect">
            <a:avLst/>
          </a:prstGeom>
          <a:noFill/>
        </p:spPr>
      </p:pic>
      <p:pic>
        <p:nvPicPr>
          <p:cNvPr id="5" name="Picture 7" descr="http://img.directindustry.com/images_di/photo-g/3-blades-agitator-impellers-axial-flow-24564-5366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0937" y="3436251"/>
            <a:ext cx="2649644" cy="1524237"/>
          </a:xfrm>
          <a:prstGeom prst="rect">
            <a:avLst/>
          </a:prstGeom>
          <a:noFill/>
        </p:spPr>
      </p:pic>
      <p:pic>
        <p:nvPicPr>
          <p:cNvPr id="6" name="Picture 11" descr="http://www.hindawi.com/journals/ijce/2012/171838.fig.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0580" y="3436251"/>
            <a:ext cx="2554587" cy="1524237"/>
          </a:xfrm>
          <a:prstGeom prst="rect">
            <a:avLst/>
          </a:prstGeom>
          <a:noFill/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3617" y="3436251"/>
            <a:ext cx="2833994" cy="16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zövegdoboz 7"/>
          <p:cNvSpPr txBox="1"/>
          <p:nvPr/>
        </p:nvSpPr>
        <p:spPr>
          <a:xfrm>
            <a:off x="1779085" y="525239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Intermig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4274622" y="5252394"/>
            <a:ext cx="1042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Lightnin</a:t>
            </a:r>
            <a:endParaRPr lang="hu-HU" dirty="0"/>
          </a:p>
          <a:p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215498" y="5237024"/>
            <a:ext cx="2364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Prochem</a:t>
            </a:r>
            <a:r>
              <a:rPr lang="hu-HU" dirty="0"/>
              <a:t> </a:t>
            </a:r>
            <a:r>
              <a:rPr lang="hu-HU" dirty="0" err="1"/>
              <a:t>Maxflow</a:t>
            </a:r>
            <a:r>
              <a:rPr lang="hu-HU" dirty="0"/>
              <a:t> T</a:t>
            </a:r>
          </a:p>
          <a:p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8909811" y="5237024"/>
            <a:ext cx="2738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Scaba</a:t>
            </a:r>
            <a:r>
              <a:rPr lang="hu-HU" dirty="0"/>
              <a:t> SRGT / </a:t>
            </a:r>
            <a:r>
              <a:rPr lang="hu-HU" dirty="0" err="1"/>
              <a:t>Chemineer</a:t>
            </a:r>
            <a:r>
              <a:rPr lang="hu-HU" dirty="0"/>
              <a:t> BT-6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0164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54953" y="678427"/>
            <a:ext cx="8825659" cy="1268360"/>
          </a:xfrm>
        </p:spPr>
        <p:txBody>
          <a:bodyPr/>
          <a:lstStyle/>
          <a:p>
            <a:r>
              <a:rPr lang="hu-HU" dirty="0"/>
              <a:t>A keverő fordulatszáma és a levegőztetés sebessége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54955" y="2603500"/>
            <a:ext cx="4478930" cy="3416300"/>
          </a:xfrm>
        </p:spPr>
        <p:txBody>
          <a:bodyPr/>
          <a:lstStyle/>
          <a:p>
            <a:r>
              <a:rPr lang="hu-HU" dirty="0"/>
              <a:t>fontos, hogy a keverés megfelelő </a:t>
            </a:r>
            <a:r>
              <a:rPr lang="hu-HU" dirty="0" smtClean="0"/>
              <a:t>legyen</a:t>
            </a:r>
          </a:p>
          <a:p>
            <a:r>
              <a:rPr lang="hu-HU" sz="1800" dirty="0" smtClean="0"/>
              <a:t>ha </a:t>
            </a:r>
            <a:r>
              <a:rPr lang="hu-HU" sz="1800" dirty="0"/>
              <a:t>túl intenzív, akkor  a mechanikai károkon kívül a </a:t>
            </a:r>
            <a:r>
              <a:rPr lang="hu-HU" sz="1800" dirty="0" err="1"/>
              <a:t>fermentében</a:t>
            </a:r>
            <a:r>
              <a:rPr lang="hu-HU" sz="1800" dirty="0"/>
              <a:t> kialakuló magas oxigén koncentráció esetleg oxigén toxicitáshoz is </a:t>
            </a:r>
            <a:r>
              <a:rPr lang="hu-HU" sz="1800" dirty="0" smtClean="0"/>
              <a:t>vezethet</a:t>
            </a:r>
          </a:p>
          <a:p>
            <a:r>
              <a:rPr lang="hu-HU" sz="1800" dirty="0" smtClean="0"/>
              <a:t>ha </a:t>
            </a:r>
            <a:r>
              <a:rPr lang="hu-HU" sz="1800" dirty="0"/>
              <a:t>nem elég intenzív a keverés, akkor nem teljesülnek a fentebb említett követelmények</a:t>
            </a:r>
          </a:p>
          <a:p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7213" y="2432858"/>
            <a:ext cx="4099614" cy="387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7876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/>
              <a:t>Reaktor tervezése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figyelembe kell venni a hidrodinamika törvényeit </a:t>
            </a:r>
            <a:r>
              <a:rPr lang="hu-HU" dirty="0" smtClean="0"/>
              <a:t>is</a:t>
            </a:r>
          </a:p>
          <a:p>
            <a:endParaRPr lang="hu-HU" dirty="0"/>
          </a:p>
          <a:p>
            <a:endParaRPr lang="hu-HU" dirty="0"/>
          </a:p>
          <a:p>
            <a:pPr lvl="1">
              <a:lnSpc>
                <a:spcPct val="90000"/>
              </a:lnSpc>
            </a:pPr>
            <a:r>
              <a:rPr lang="hu-HU" sz="1800" dirty="0"/>
              <a:t>nem </a:t>
            </a:r>
            <a:r>
              <a:rPr lang="hu-HU" sz="1800" dirty="0" err="1"/>
              <a:t>rendszerspecifikus</a:t>
            </a:r>
            <a:r>
              <a:rPr lang="hu-HU" sz="1800" dirty="0"/>
              <a:t> paraméterek → fermentáció nélkül is tanulmányozhatóak </a:t>
            </a:r>
            <a:br>
              <a:rPr lang="hu-HU" sz="1800" dirty="0"/>
            </a:br>
            <a:endParaRPr lang="hu-HU" sz="1800" dirty="0"/>
          </a:p>
          <a:p>
            <a:pPr lvl="1">
              <a:lnSpc>
                <a:spcPct val="90000"/>
              </a:lnSpc>
            </a:pPr>
            <a:r>
              <a:rPr lang="hu-HU" sz="1800" dirty="0" err="1"/>
              <a:t>rendszerspecifikus</a:t>
            </a:r>
            <a:r>
              <a:rPr lang="hu-HU" sz="1800" dirty="0"/>
              <a:t> paraméterek → adott fermentációra vonatkoznak</a:t>
            </a:r>
          </a:p>
          <a:p>
            <a:endParaRPr lang="hu-HU" dirty="0"/>
          </a:p>
        </p:txBody>
      </p:sp>
      <p:sp>
        <p:nvSpPr>
          <p:cNvPr id="4" name="Lefelé nyíl 3"/>
          <p:cNvSpPr/>
          <p:nvPr/>
        </p:nvSpPr>
        <p:spPr>
          <a:xfrm>
            <a:off x="3790335" y="3097162"/>
            <a:ext cx="353961" cy="575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733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17186" y="851277"/>
            <a:ext cx="8825659" cy="704088"/>
          </a:xfrm>
        </p:spPr>
        <p:txBody>
          <a:bodyPr/>
          <a:lstStyle/>
          <a:p>
            <a:r>
              <a:rPr lang="hu-HU" dirty="0" smtClean="0"/>
              <a:t>A nem </a:t>
            </a:r>
            <a:r>
              <a:rPr lang="hu-HU" dirty="0"/>
              <a:t>rendszer specifikus </a:t>
            </a:r>
            <a:r>
              <a:rPr lang="hu-HU" dirty="0" smtClean="0"/>
              <a:t>paraméterek és a rendszer specifikus </a:t>
            </a:r>
            <a:r>
              <a:rPr lang="hu-HU" dirty="0"/>
              <a:t>paraméterek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1115289" y="2601615"/>
            <a:ext cx="4828032" cy="576262"/>
          </a:xfrm>
        </p:spPr>
        <p:txBody>
          <a:bodyPr/>
          <a:lstStyle/>
          <a:p>
            <a:r>
              <a:rPr lang="hu-HU" dirty="0"/>
              <a:t>Nem rendszer specifikus </a:t>
            </a:r>
            <a:r>
              <a:rPr lang="hu-HU" dirty="0" smtClean="0"/>
              <a:t>paraméterek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/>
              <a:t>Keverő </a:t>
            </a:r>
            <a:r>
              <a:rPr lang="hu-HU" dirty="0"/>
              <a:t>teljesítményfelvétele</a:t>
            </a:r>
          </a:p>
          <a:p>
            <a:r>
              <a:rPr lang="hu-HU" dirty="0"/>
              <a:t>Levegő diszperziója</a:t>
            </a:r>
          </a:p>
          <a:p>
            <a:r>
              <a:rPr lang="hu-HU" dirty="0"/>
              <a:t>Fluidum keveredése</a:t>
            </a:r>
          </a:p>
          <a:p>
            <a:r>
              <a:rPr lang="hu-HU" dirty="0"/>
              <a:t>Gázfázis keveredése</a:t>
            </a:r>
          </a:p>
          <a:p>
            <a:r>
              <a:rPr lang="hu-HU" dirty="0"/>
              <a:t>Keverők hidrodinamikája</a:t>
            </a:r>
          </a:p>
          <a:p>
            <a:r>
              <a:rPr lang="hu-HU" dirty="0"/>
              <a:t>Hőátadás</a:t>
            </a:r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Rendszer specifikus </a:t>
            </a:r>
            <a:r>
              <a:rPr lang="hu-HU" dirty="0" smtClean="0"/>
              <a:t>paraméterek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dirty="0" smtClean="0"/>
              <a:t>Anyagtranszport a gáz és a folyadék fázis között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7342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54954" y="914400"/>
            <a:ext cx="8825659" cy="855405"/>
          </a:xfrm>
        </p:spPr>
        <p:txBody>
          <a:bodyPr/>
          <a:lstStyle/>
          <a:p>
            <a:r>
              <a:rPr lang="hu-HU" dirty="0"/>
              <a:t>Keverő teljesítményfelvétele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54954" y="2418735"/>
            <a:ext cx="8825659" cy="407055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hu-HU" sz="2400" dirty="0">
                <a:solidFill>
                  <a:schemeClr val="accent1"/>
                </a:solidFill>
              </a:rPr>
              <a:t>Kis viszkozitású </a:t>
            </a:r>
            <a:r>
              <a:rPr lang="hu-HU" sz="2400" dirty="0" err="1">
                <a:solidFill>
                  <a:schemeClr val="accent1"/>
                </a:solidFill>
              </a:rPr>
              <a:t>fermentleveknél</a:t>
            </a:r>
            <a:endParaRPr lang="hu-HU" sz="2400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  <a:buFont typeface="Calibri" pitchFamily="34" charset="0"/>
              <a:buChar char="•"/>
            </a:pPr>
            <a:r>
              <a:rPr lang="hu-HU" sz="2100" dirty="0"/>
              <a:t>állandó keverési sebesség mellett a levegőztetési sebességet növelve, a keverő teljesítmény felvétele csökken</a:t>
            </a:r>
          </a:p>
          <a:p>
            <a:pPr>
              <a:lnSpc>
                <a:spcPct val="120000"/>
              </a:lnSpc>
              <a:buFont typeface="Calibri" pitchFamily="34" charset="0"/>
              <a:buChar char="•"/>
            </a:pPr>
            <a:endParaRPr lang="hu-HU" sz="2100" dirty="0"/>
          </a:p>
          <a:p>
            <a:pPr>
              <a:lnSpc>
                <a:spcPct val="120000"/>
              </a:lnSpc>
              <a:buFont typeface="Calibri" pitchFamily="34" charset="0"/>
              <a:buChar char="•"/>
            </a:pPr>
            <a:endParaRPr lang="hu-HU" sz="2100" dirty="0"/>
          </a:p>
          <a:p>
            <a:pPr>
              <a:lnSpc>
                <a:spcPct val="120000"/>
              </a:lnSpc>
              <a:buFont typeface="Calibri" pitchFamily="34" charset="0"/>
              <a:buChar char="•"/>
            </a:pPr>
            <a:r>
              <a:rPr lang="hu-HU" sz="2100" dirty="0"/>
              <a:t>a teljesítmény felvétel csökkenhet állandó levegőztetési sebesség mellett is (felére vagy még kevesebbre), ha a keverési sebességet növeljük - gáz </a:t>
            </a:r>
            <a:r>
              <a:rPr lang="hu-HU" sz="2100" dirty="0" err="1"/>
              <a:t>recirkulációja</a:t>
            </a:r>
            <a:r>
              <a:rPr lang="hu-HU" sz="2100" dirty="0"/>
              <a:t> nő</a:t>
            </a:r>
          </a:p>
          <a:p>
            <a:pPr>
              <a:lnSpc>
                <a:spcPct val="120000"/>
              </a:lnSpc>
              <a:buFont typeface="Calibri" pitchFamily="34" charset="0"/>
              <a:buChar char="•"/>
            </a:pPr>
            <a:r>
              <a:rPr lang="hu-HU" sz="2100" dirty="0"/>
              <a:t>a teljesítmény tehát a keverési sebességtől, a levegőztetési </a:t>
            </a:r>
            <a:br>
              <a:rPr lang="hu-HU" sz="2100" dirty="0"/>
            </a:br>
            <a:r>
              <a:rPr lang="hu-HU" sz="2100" dirty="0"/>
              <a:t>sebességtől, a </a:t>
            </a:r>
            <a:r>
              <a:rPr lang="hu-HU" sz="2100" dirty="0" err="1"/>
              <a:t>recirkuláció</a:t>
            </a:r>
            <a:r>
              <a:rPr lang="hu-HU" sz="2100" dirty="0"/>
              <a:t> mértékétől és az áramlási képtől</a:t>
            </a:r>
            <a:br>
              <a:rPr lang="hu-HU" sz="2100" dirty="0"/>
            </a:br>
            <a:r>
              <a:rPr lang="hu-HU" sz="2100" dirty="0"/>
              <a:t> függ</a:t>
            </a:r>
            <a:endParaRPr lang="hu-HU" sz="2100" dirty="0">
              <a:cs typeface="Times New Roman" pitchFamily="18" charset="0"/>
            </a:endParaRPr>
          </a:p>
          <a:p>
            <a:endParaRPr lang="hu-HU" dirty="0"/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extLst/>
          </p:nvPr>
        </p:nvGraphicFramePr>
        <p:xfrm>
          <a:off x="3454027" y="3719814"/>
          <a:ext cx="422751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Document" r:id="rId3" imgW="2712720" imgH="457200" progId="Word.Document.8">
                  <p:embed/>
                </p:oleObj>
              </mc:Choice>
              <mc:Fallback>
                <p:oleObj name="Document" r:id="rId3" imgW="2712720" imgH="457200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027" y="3719814"/>
                        <a:ext cx="4227512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737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54955" y="2603500"/>
            <a:ext cx="4773898" cy="3416300"/>
          </a:xfrm>
        </p:spPr>
        <p:txBody>
          <a:bodyPr/>
          <a:lstStyle/>
          <a:p>
            <a:pPr>
              <a:buNone/>
            </a:pPr>
            <a:r>
              <a:rPr lang="hu-HU" sz="2000" dirty="0">
                <a:solidFill>
                  <a:schemeClr val="accent1"/>
                </a:solidFill>
              </a:rPr>
              <a:t>Nagy viszkozitású </a:t>
            </a:r>
            <a:r>
              <a:rPr lang="hu-HU" sz="2000" dirty="0" err="1">
                <a:solidFill>
                  <a:schemeClr val="accent1"/>
                </a:solidFill>
              </a:rPr>
              <a:t>fermentleveknél</a:t>
            </a:r>
            <a:endParaRPr lang="hu-HU" sz="2000" dirty="0">
              <a:solidFill>
                <a:schemeClr val="accent1"/>
              </a:solidFill>
            </a:endParaRPr>
          </a:p>
          <a:p>
            <a:r>
              <a:rPr lang="hu-HU" dirty="0">
                <a:cs typeface="Times New Roman" pitchFamily="18" charset="0"/>
              </a:rPr>
              <a:t>stabil légüregek méretét a levegőztetési sebesség alig befolyásolja - teljesítmény felvétel alig változik a levegőztetési sebesség függvényében</a:t>
            </a:r>
          </a:p>
          <a:p>
            <a:r>
              <a:rPr lang="hu-HU" dirty="0"/>
              <a:t>minimumos görbét kapunk, a jó </a:t>
            </a:r>
            <a:r>
              <a:rPr lang="hu-HU" dirty="0" err="1"/>
              <a:t>gázdiszperzió</a:t>
            </a:r>
            <a:r>
              <a:rPr lang="hu-HU" dirty="0"/>
              <a:t> eléréséhez a sebességet a minimumnak a közelébe kell választani</a:t>
            </a:r>
          </a:p>
          <a:p>
            <a:endParaRPr lang="hu-HU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/>
          </p:nvPr>
        </p:nvGraphicFramePr>
        <p:xfrm>
          <a:off x="5789009" y="2858291"/>
          <a:ext cx="5637601" cy="3161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Chart" r:id="rId3" imgW="3429000" imgH="2286000" progId="Excel.Sheet.8">
                  <p:embed/>
                </p:oleObj>
              </mc:Choice>
              <mc:Fallback>
                <p:oleObj name="Chart" r:id="rId3" imgW="3429000" imgH="22860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009" y="2858291"/>
                        <a:ext cx="5637601" cy="31615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818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Tartalomjegyzék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4077519"/>
          </a:xfrm>
        </p:spPr>
        <p:txBody>
          <a:bodyPr>
            <a:normAutofit/>
          </a:bodyPr>
          <a:lstStyle/>
          <a:p>
            <a:r>
              <a:rPr lang="hu-HU" dirty="0"/>
              <a:t> </a:t>
            </a:r>
            <a:r>
              <a:rPr lang="hu-HU" u="sng" dirty="0" smtClean="0"/>
              <a:t>Elméleti </a:t>
            </a:r>
            <a:r>
              <a:rPr lang="hu-HU" u="sng" dirty="0" smtClean="0"/>
              <a:t>háttér</a:t>
            </a:r>
          </a:p>
          <a:p>
            <a:pPr>
              <a:buAutoNum type="arabicPeriod"/>
            </a:pPr>
            <a:r>
              <a:rPr lang="hu-HU" dirty="0" smtClean="0"/>
              <a:t>Bevezetés</a:t>
            </a:r>
          </a:p>
          <a:p>
            <a:pPr>
              <a:buAutoNum type="arabicPeriod"/>
            </a:pPr>
            <a:r>
              <a:rPr lang="hu-HU" dirty="0" smtClean="0"/>
              <a:t>Keverés funkciói</a:t>
            </a:r>
          </a:p>
          <a:p>
            <a:pPr>
              <a:buAutoNum type="arabicPeriod"/>
            </a:pPr>
            <a:r>
              <a:rPr lang="hu-HU" dirty="0" smtClean="0"/>
              <a:t>Paraméterek</a:t>
            </a:r>
            <a:endParaRPr lang="hu-HU" dirty="0" smtClean="0"/>
          </a:p>
          <a:p>
            <a:r>
              <a:rPr lang="hu-HU" u="sng" dirty="0" smtClean="0"/>
              <a:t>Reaktorok fajtái</a:t>
            </a:r>
          </a:p>
          <a:p>
            <a:pPr marL="0" indent="0">
              <a:buNone/>
            </a:pPr>
            <a:r>
              <a:rPr lang="hu-HU" dirty="0" smtClean="0"/>
              <a:t>1.Aerob </a:t>
            </a:r>
            <a:r>
              <a:rPr lang="hu-HU" dirty="0" err="1" smtClean="0"/>
              <a:t>bioreaktorok</a:t>
            </a:r>
            <a:r>
              <a:rPr lang="hu-HU" dirty="0" smtClean="0"/>
              <a:t> csoportosítása</a:t>
            </a:r>
          </a:p>
          <a:p>
            <a:pPr marL="0" indent="0">
              <a:buNone/>
            </a:pPr>
            <a:r>
              <a:rPr lang="hu-HU" dirty="0" smtClean="0"/>
              <a:t>2.Kevert </a:t>
            </a:r>
            <a:r>
              <a:rPr lang="hu-HU" dirty="0" err="1" smtClean="0"/>
              <a:t>bioreaktorok</a:t>
            </a:r>
            <a:r>
              <a:rPr lang="hu-HU" dirty="0" smtClean="0"/>
              <a:t> fajtái</a:t>
            </a:r>
          </a:p>
          <a:p>
            <a:pPr marL="0" indent="0">
              <a:buNone/>
            </a:pPr>
            <a:r>
              <a:rPr lang="hu-HU" dirty="0" smtClean="0"/>
              <a:t>3. Kevert </a:t>
            </a:r>
            <a:r>
              <a:rPr lang="hu-HU" dirty="0" err="1" smtClean="0"/>
              <a:t>bioreaktorok</a:t>
            </a:r>
            <a:r>
              <a:rPr lang="hu-HU" dirty="0" smtClean="0"/>
              <a:t> tulajdonságai</a:t>
            </a:r>
          </a:p>
          <a:p>
            <a:pPr marL="0" indent="0">
              <a:buNone/>
            </a:pPr>
            <a:r>
              <a:rPr lang="hu-HU" dirty="0" smtClean="0"/>
              <a:t>4. Keverés típusai</a:t>
            </a:r>
          </a:p>
          <a:p>
            <a:pPr marL="0" indent="0">
              <a:buNone/>
            </a:pPr>
            <a:r>
              <a:rPr lang="hu-HU" dirty="0" smtClean="0"/>
              <a:t>5. Modern kevert, levegőztetett </a:t>
            </a:r>
            <a:r>
              <a:rPr lang="hu-HU" dirty="0" err="1" smtClean="0"/>
              <a:t>fermentorok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3788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Levegő diszperziója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buNone/>
            </a:pPr>
            <a:r>
              <a:rPr lang="hu-HU" dirty="0">
                <a:solidFill>
                  <a:schemeClr val="accent1"/>
                </a:solidFill>
              </a:rPr>
              <a:t>Kis viszkozitású </a:t>
            </a:r>
            <a:r>
              <a:rPr lang="hu-HU" dirty="0" err="1">
                <a:solidFill>
                  <a:schemeClr val="accent1"/>
                </a:solidFill>
              </a:rPr>
              <a:t>fermentleveknél</a:t>
            </a:r>
            <a:r>
              <a:rPr lang="hu-HU" dirty="0">
                <a:solidFill>
                  <a:schemeClr val="accent1"/>
                </a:solidFill>
              </a:rPr>
              <a:t>:</a:t>
            </a:r>
          </a:p>
          <a:p>
            <a:pPr>
              <a:lnSpc>
                <a:spcPct val="120000"/>
              </a:lnSpc>
              <a:buNone/>
            </a:pPr>
            <a:endParaRPr lang="hu-HU" dirty="0"/>
          </a:p>
          <a:p>
            <a:pPr>
              <a:lnSpc>
                <a:spcPct val="120000"/>
              </a:lnSpc>
            </a:pPr>
            <a:r>
              <a:rPr lang="hu-HU" dirty="0"/>
              <a:t>ha a levegőztetési sebesség túl nagy a keverő sebességéhez képest, a légáram jelentősebb lesz a tömegárammal szemben </a:t>
            </a:r>
            <a:br>
              <a:rPr lang="hu-HU" dirty="0"/>
            </a:br>
            <a:r>
              <a:rPr lang="hu-HU" dirty="0">
                <a:latin typeface="Calibri"/>
              </a:rPr>
              <a:t>→</a:t>
            </a:r>
            <a:r>
              <a:rPr lang="hu-HU" dirty="0"/>
              <a:t> nem alakul ki gáz-folyadék diszperzió – elárasztás (</a:t>
            </a:r>
            <a:r>
              <a:rPr lang="hu-HU" dirty="0" err="1"/>
              <a:t>flooding</a:t>
            </a:r>
            <a:r>
              <a:rPr lang="hu-HU" dirty="0"/>
              <a:t>)</a:t>
            </a:r>
          </a:p>
          <a:p>
            <a:pPr>
              <a:lnSpc>
                <a:spcPct val="120000"/>
              </a:lnSpc>
            </a:pPr>
            <a:r>
              <a:rPr lang="hu-HU" dirty="0"/>
              <a:t>nagy D/T hányados esetén kevesebb energia szükséges az adott mennyiségű gáz diszpergálásához </a:t>
            </a:r>
          </a:p>
          <a:p>
            <a:endParaRPr lang="hu-HU" dirty="0"/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>
            <p:extLst/>
          </p:nvPr>
        </p:nvGraphicFramePr>
        <p:xfrm>
          <a:off x="1154954" y="5459215"/>
          <a:ext cx="2643206" cy="875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3" imgW="1409700" imgH="469900" progId="Equation.3">
                  <p:embed/>
                </p:oleObj>
              </mc:Choice>
              <mc:Fallback>
                <p:oleObj name="Equation" r:id="rId3" imgW="1409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954" y="5459215"/>
                        <a:ext cx="2643206" cy="875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/>
          </p:nvPr>
        </p:nvGraphicFramePr>
        <p:xfrm>
          <a:off x="5123223" y="5459215"/>
          <a:ext cx="2496362" cy="1190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5" imgW="1435100" imgH="685800" progId="Equation.3">
                  <p:embed/>
                </p:oleObj>
              </mc:Choice>
              <mc:Fallback>
                <p:oleObj name="Equation" r:id="rId5" imgW="14351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3223" y="5459215"/>
                        <a:ext cx="2496362" cy="11903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Jobbra nyíl 5"/>
          <p:cNvSpPr/>
          <p:nvPr/>
        </p:nvSpPr>
        <p:spPr>
          <a:xfrm>
            <a:off x="3971487" y="56655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8185911" y="5338917"/>
            <a:ext cx="3288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D - keverő átmérője (m)</a:t>
            </a:r>
          </a:p>
          <a:p>
            <a:r>
              <a:rPr lang="hu-HU" dirty="0"/>
              <a:t>T - </a:t>
            </a:r>
            <a:r>
              <a:rPr lang="hu-HU" dirty="0" err="1"/>
              <a:t>fermentor</a:t>
            </a:r>
            <a:r>
              <a:rPr lang="hu-HU" dirty="0"/>
              <a:t> átmérője (m)</a:t>
            </a:r>
          </a:p>
          <a:p>
            <a:r>
              <a:rPr lang="hu-HU" dirty="0" err="1"/>
              <a:t>Fr</a:t>
            </a:r>
            <a:r>
              <a:rPr lang="hu-HU" dirty="0"/>
              <a:t> - keverési </a:t>
            </a:r>
            <a:r>
              <a:rPr lang="hu-HU" dirty="0" err="1"/>
              <a:t>Froude</a:t>
            </a:r>
            <a:r>
              <a:rPr lang="hu-HU" dirty="0"/>
              <a:t> szám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968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Levegő diszperziója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Ahhoz, hogy a gáz teljesen </a:t>
            </a:r>
            <a:r>
              <a:rPr lang="hu-HU" dirty="0" err="1"/>
              <a:t>diszpergálódjon</a:t>
            </a:r>
            <a:r>
              <a:rPr lang="hu-HU" dirty="0"/>
              <a:t>, nagyobb keverő sebesség  </a:t>
            </a:r>
            <a:r>
              <a:rPr lang="hu-HU" dirty="0" smtClean="0"/>
              <a:t>szükséges</a:t>
            </a:r>
          </a:p>
          <a:p>
            <a:endParaRPr lang="hu-HU" dirty="0"/>
          </a:p>
          <a:p>
            <a:pPr>
              <a:buNone/>
            </a:pPr>
            <a:r>
              <a:rPr lang="hu-HU" u="sng" dirty="0"/>
              <a:t>Nagy viszkozitású </a:t>
            </a:r>
            <a:r>
              <a:rPr lang="hu-HU" u="sng" dirty="0" err="1"/>
              <a:t>fermentleveknél</a:t>
            </a:r>
            <a:r>
              <a:rPr lang="hu-HU" u="sng" dirty="0" smtClean="0"/>
              <a:t>:</a:t>
            </a:r>
            <a:endParaRPr lang="hu-HU" dirty="0"/>
          </a:p>
          <a:p>
            <a:r>
              <a:rPr lang="hu-HU" dirty="0"/>
              <a:t>polimerek esetén: polimer oldatok folyásgörbéivel modellezhetjük az oldatot</a:t>
            </a:r>
          </a:p>
          <a:p>
            <a:r>
              <a:rPr lang="hu-HU" dirty="0"/>
              <a:t>fonalas mikrobákra még nincs kielégítő modell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87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54954" y="960021"/>
            <a:ext cx="8825659" cy="706964"/>
          </a:xfrm>
        </p:spPr>
        <p:txBody>
          <a:bodyPr/>
          <a:lstStyle/>
          <a:p>
            <a:r>
              <a:rPr lang="hu-HU" dirty="0"/>
              <a:t>Fluidum keveredése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359742"/>
            <a:ext cx="11002297" cy="418854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hu-HU" dirty="0"/>
              <a:t>Kis viszkozitású </a:t>
            </a:r>
            <a:r>
              <a:rPr lang="hu-HU" dirty="0" err="1"/>
              <a:t>fermentleveknél</a:t>
            </a:r>
            <a:endParaRPr lang="hu-HU" dirty="0"/>
          </a:p>
          <a:p>
            <a:pPr>
              <a:buNone/>
            </a:pPr>
            <a:endParaRPr lang="hu-HU" dirty="0"/>
          </a:p>
          <a:p>
            <a:pPr algn="just"/>
            <a:r>
              <a:rPr lang="hu-HU" dirty="0"/>
              <a:t>kis </a:t>
            </a:r>
            <a:r>
              <a:rPr lang="hu-HU" dirty="0" err="1"/>
              <a:t>fermentornál</a:t>
            </a:r>
            <a:r>
              <a:rPr lang="hu-HU" dirty="0"/>
              <a:t> az  általában nem jelent problémát</a:t>
            </a:r>
          </a:p>
          <a:p>
            <a:pPr algn="just"/>
            <a:r>
              <a:rPr lang="hu-HU" dirty="0"/>
              <a:t>nagy méretű </a:t>
            </a:r>
            <a:r>
              <a:rPr lang="hu-HU" dirty="0" err="1"/>
              <a:t>fermentornál</a:t>
            </a:r>
            <a:r>
              <a:rPr lang="hu-HU" dirty="0"/>
              <a:t> a keverés  jelentősége megnő, mert:</a:t>
            </a:r>
          </a:p>
          <a:p>
            <a:pPr lvl="1" algn="just"/>
            <a:r>
              <a:rPr lang="hu-HU" dirty="0"/>
              <a:t>a keverő elemtől távol rosszabb oxigén ellátottság alakulhat ki</a:t>
            </a:r>
          </a:p>
          <a:p>
            <a:pPr lvl="1" algn="just"/>
            <a:r>
              <a:rPr lang="hu-HU" dirty="0"/>
              <a:t>a teljesen telített </a:t>
            </a:r>
            <a:r>
              <a:rPr lang="hu-HU" dirty="0" err="1"/>
              <a:t>fermentlében</a:t>
            </a:r>
            <a:r>
              <a:rPr lang="hu-HU" dirty="0"/>
              <a:t> csak kb. 10 másodpercig elegendő a levegő a mikroba számára, ha nincs utánpótlás</a:t>
            </a:r>
          </a:p>
          <a:p>
            <a:pPr>
              <a:buNone/>
            </a:pPr>
            <a:r>
              <a:rPr lang="hu-HU" dirty="0"/>
              <a:t>Nagy viszkozitású </a:t>
            </a:r>
            <a:r>
              <a:rPr lang="hu-HU" dirty="0" err="1"/>
              <a:t>fermentleveknél</a:t>
            </a:r>
            <a:endParaRPr lang="hu-HU" dirty="0"/>
          </a:p>
          <a:p>
            <a:pPr>
              <a:buNone/>
            </a:pPr>
            <a:endParaRPr lang="hu-HU" dirty="0"/>
          </a:p>
          <a:p>
            <a:pPr algn="just"/>
            <a:r>
              <a:rPr lang="hu-HU" dirty="0"/>
              <a:t>távol a keverő elemtől holt terek alakulnak ki</a:t>
            </a:r>
          </a:p>
          <a:p>
            <a:pPr algn="just"/>
            <a:r>
              <a:rPr lang="hu-HU" dirty="0"/>
              <a:t> a keverő tengelyhez közeli régióban, egy jól körülhatárolt térben, intenzív gáz-folyadék keveredést tapasztalunk</a:t>
            </a:r>
          </a:p>
          <a:p>
            <a:pPr algn="just"/>
            <a:r>
              <a:rPr lang="hu-HU" dirty="0"/>
              <a:t>ez a jól körülhatárolt tér </a:t>
            </a:r>
            <a:r>
              <a:rPr lang="hu-HU" dirty="0" err="1"/>
              <a:t>Rushton</a:t>
            </a:r>
            <a:r>
              <a:rPr lang="hu-HU" dirty="0"/>
              <a:t> turbinánál általában henger alakú és a magasság/átmérő aránya 0,4 körüli érték. 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1971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Keverők hidrodinamikája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/>
              <a:t>Kis viszkozitású </a:t>
            </a:r>
            <a:r>
              <a:rPr lang="hu-HU" dirty="0" err="1"/>
              <a:t>fermentleveknél</a:t>
            </a:r>
            <a:r>
              <a:rPr lang="hu-HU" dirty="0"/>
              <a:t>:</a:t>
            </a:r>
          </a:p>
          <a:p>
            <a:pPr>
              <a:buNone/>
            </a:pPr>
            <a:endParaRPr lang="hu-HU" dirty="0"/>
          </a:p>
          <a:p>
            <a:r>
              <a:rPr lang="hu-HU" dirty="0"/>
              <a:t>ha a keverő a kis viszkozitású </a:t>
            </a:r>
            <a:r>
              <a:rPr lang="hu-HU" dirty="0" err="1"/>
              <a:t>fermentlevekbe</a:t>
            </a:r>
            <a:r>
              <a:rPr lang="hu-HU" dirty="0"/>
              <a:t> 1W/kg-nál nagyobb teljesítményt visz be és egyenletesen növeljük a levegőztetési sebességet, a keverő lapátjai mögött egyre növekvő, gázzal töltött üregek kialakulását figyelhetjük meg </a:t>
            </a:r>
            <a:r>
              <a:rPr lang="hu-HU" dirty="0">
                <a:latin typeface="Calibri"/>
              </a:rPr>
              <a:t>→ </a:t>
            </a:r>
            <a:r>
              <a:rPr lang="hu-HU" dirty="0"/>
              <a:t>alacsony nyomású területek </a:t>
            </a:r>
            <a:r>
              <a:rPr lang="hu-HU" dirty="0">
                <a:latin typeface="Calibri"/>
              </a:rPr>
              <a:t>→ </a:t>
            </a:r>
            <a:r>
              <a:rPr lang="hu-HU" dirty="0"/>
              <a:t>örvények (</a:t>
            </a:r>
            <a:r>
              <a:rPr lang="hu-HU" dirty="0" err="1"/>
              <a:t>kiv</a:t>
            </a:r>
            <a:r>
              <a:rPr lang="hu-HU" dirty="0"/>
              <a:t>. </a:t>
            </a:r>
            <a:r>
              <a:rPr lang="hu-HU" dirty="0" err="1"/>
              <a:t>Scaba</a:t>
            </a:r>
            <a:r>
              <a:rPr lang="hu-HU" dirty="0"/>
              <a:t> 6 SRGT)</a:t>
            </a:r>
          </a:p>
          <a:p>
            <a:r>
              <a:rPr lang="hu-HU" dirty="0"/>
              <a:t>egy adott levegőztetési sebesség fölött elárasztás jelensége lép fel - ezt elkerülendő fontos megfelelő energia beviteli értéket és levegőztetési sebességet választani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4946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Keverők hidrodinamikája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/>
              <a:t>Nagy viszkozitású </a:t>
            </a:r>
            <a:r>
              <a:rPr lang="hu-HU" dirty="0" err="1"/>
              <a:t>fermentleveknél</a:t>
            </a:r>
            <a:endParaRPr lang="hu-HU" dirty="0"/>
          </a:p>
          <a:p>
            <a:pPr>
              <a:buNone/>
            </a:pPr>
            <a:endParaRPr lang="hu-HU" dirty="0"/>
          </a:p>
          <a:p>
            <a:r>
              <a:rPr lang="hu-HU" dirty="0"/>
              <a:t>kis levegőztetési sebesség is stabil, egyenlő méretű légüregek keletkezéséhez vezet</a:t>
            </a:r>
          </a:p>
          <a:p>
            <a:r>
              <a:rPr lang="hu-HU" dirty="0"/>
              <a:t>a jelenség minden egyes keverőelemnél előfordul</a:t>
            </a:r>
          </a:p>
          <a:p>
            <a:r>
              <a:rPr lang="hu-HU" dirty="0"/>
              <a:t>légsebesség növelésével az üregméret csak kis mértékben nő</a:t>
            </a:r>
          </a:p>
          <a:p>
            <a:r>
              <a:rPr lang="hu-HU" dirty="0"/>
              <a:t>légbuborékok ezekből a kis üregekből válnak le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5395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Keverés Típusai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52092" y="2603500"/>
            <a:ext cx="6244493" cy="3416300"/>
          </a:xfrm>
        </p:spPr>
        <p:txBody>
          <a:bodyPr>
            <a:normAutofit lnSpcReduction="10000"/>
          </a:bodyPr>
          <a:lstStyle/>
          <a:p>
            <a:r>
              <a:rPr lang="hu-HU" sz="2400" dirty="0" smtClean="0"/>
              <a:t>Tökéletesen kevert :</a:t>
            </a:r>
          </a:p>
          <a:p>
            <a:pPr lvl="1"/>
            <a:r>
              <a:rPr lang="hu-HU" sz="2000" dirty="0" smtClean="0"/>
              <a:t>Reaktorban bármely folyadékelem a reaktor valamennyi pontján azonos</a:t>
            </a:r>
          </a:p>
          <a:p>
            <a:pPr marL="457200" lvl="1" indent="0">
              <a:buNone/>
            </a:pPr>
            <a:endParaRPr lang="hu-HU" sz="1800" dirty="0" smtClean="0"/>
          </a:p>
          <a:p>
            <a:r>
              <a:rPr lang="hu-HU" sz="2400" dirty="0" smtClean="0"/>
              <a:t>Dugóáramban kevert:</a:t>
            </a:r>
          </a:p>
          <a:p>
            <a:pPr lvl="1"/>
            <a:r>
              <a:rPr lang="hu-HU" sz="2000" dirty="0" smtClean="0"/>
              <a:t>Reaktorban a folyadékelemek a szomszédos elemekkel anyag és hő kicserélődéstől mentesen haladnak végig a reaktor hosszán</a:t>
            </a:r>
            <a:endParaRPr lang="hu-H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8" t="29644" r="18770" b="7902"/>
          <a:stretch/>
        </p:blipFill>
        <p:spPr bwMode="auto">
          <a:xfrm>
            <a:off x="6810376" y="2647664"/>
            <a:ext cx="5381624" cy="305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66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Keverés típusai (Tökéletesen kevert)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0648" y="2299447"/>
            <a:ext cx="10542494" cy="4061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Ajánlott: jól keverhető, alacsony vagy közepes szárazanyag-tartalmú alapanyagokhoz.</a:t>
            </a:r>
          </a:p>
          <a:p>
            <a:pPr marL="0" indent="0">
              <a:buNone/>
            </a:pPr>
            <a:r>
              <a:rPr lang="hu-HU" dirty="0"/>
              <a:t>Előnyök:</a:t>
            </a:r>
          </a:p>
          <a:p>
            <a:pPr lvl="1"/>
            <a:r>
              <a:rPr lang="hu-HU" dirty="0"/>
              <a:t>kedvező fajlagos beruházási költségek,</a:t>
            </a:r>
          </a:p>
          <a:p>
            <a:pPr lvl="1"/>
            <a:r>
              <a:rPr lang="hu-HU" dirty="0"/>
              <a:t>többféle működési forma lehetséges (tároló, átfolyó),</a:t>
            </a:r>
          </a:p>
          <a:p>
            <a:pPr lvl="1"/>
            <a:r>
              <a:rPr lang="hu-HU" dirty="0"/>
              <a:t>a technológiai elemek javítása a </a:t>
            </a:r>
            <a:r>
              <a:rPr lang="hu-HU" dirty="0" err="1"/>
              <a:t>fermentor</a:t>
            </a:r>
            <a:r>
              <a:rPr lang="hu-HU" dirty="0"/>
              <a:t> ürítése nélkül </a:t>
            </a:r>
            <a:r>
              <a:rPr lang="hu-HU" dirty="0" smtClean="0"/>
              <a:t>megoldható</a:t>
            </a:r>
            <a:r>
              <a:rPr lang="hu-HU" dirty="0"/>
              <a:t>.</a:t>
            </a:r>
            <a:endParaRPr lang="hu-HU" dirty="0" smtClean="0"/>
          </a:p>
          <a:p>
            <a:pPr lvl="1"/>
            <a:endParaRPr lang="hu-HU" dirty="0"/>
          </a:p>
          <a:p>
            <a:pPr marL="0" indent="0">
              <a:buNone/>
            </a:pPr>
            <a:r>
              <a:rPr lang="hu-HU" dirty="0" smtClean="0"/>
              <a:t>Hátrányok</a:t>
            </a:r>
            <a:r>
              <a:rPr lang="hu-HU" dirty="0"/>
              <a:t>:</a:t>
            </a:r>
          </a:p>
          <a:p>
            <a:pPr lvl="1"/>
            <a:r>
              <a:rPr lang="hu-HU" dirty="0"/>
              <a:t>nagy </a:t>
            </a:r>
            <a:r>
              <a:rPr lang="hu-HU" dirty="0" err="1"/>
              <a:t>fermentorméret</a:t>
            </a:r>
            <a:r>
              <a:rPr lang="hu-HU" dirty="0"/>
              <a:t> esetén a hatékony keverés és biztonságos befedés nehezen oldható meg,</a:t>
            </a:r>
          </a:p>
          <a:p>
            <a:pPr lvl="1"/>
            <a:r>
              <a:rPr lang="hu-HU" dirty="0"/>
              <a:t>"rövidzárlati" áramlás kialakulása esetén az alapanyag egy része a lebontáshoz szükségesnél rövidebb idő alatt elhagyja a </a:t>
            </a:r>
            <a:r>
              <a:rPr lang="hu-HU" dirty="0" err="1"/>
              <a:t>bioreaktort</a:t>
            </a:r>
            <a:r>
              <a:rPr lang="hu-HU" dirty="0"/>
              <a:t>,</a:t>
            </a:r>
          </a:p>
          <a:p>
            <a:pPr lvl="1"/>
            <a:r>
              <a:rPr lang="hu-HU" dirty="0"/>
              <a:t>kéregképződés és kiülepedés veszélye.</a:t>
            </a:r>
          </a:p>
        </p:txBody>
      </p:sp>
    </p:spTree>
    <p:extLst>
      <p:ext uri="{BB962C8B-B14F-4D97-AF65-F5344CB8AC3E}">
        <p14:creationId xmlns:p14="http://schemas.microsoft.com/office/powerpoint/2010/main" val="146368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Keverés típusai (Dugóáramban kevert)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7882" y="2312893"/>
            <a:ext cx="9442731" cy="43030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Ajánlott: nagy szárazanyag tartalmú alapanyagok (pl. energianövények) feldolgozására,</a:t>
            </a:r>
          </a:p>
          <a:p>
            <a:pPr marL="0" indent="0">
              <a:buNone/>
            </a:pPr>
            <a:r>
              <a:rPr lang="hu-HU" dirty="0"/>
              <a:t>Előnyök:</a:t>
            </a:r>
          </a:p>
          <a:p>
            <a:pPr lvl="1"/>
            <a:r>
              <a:rPr lang="hu-HU" dirty="0"/>
              <a:t>hatékony </a:t>
            </a:r>
            <a:r>
              <a:rPr lang="hu-HU" dirty="0" err="1"/>
              <a:t>térfogatkihasználás</a:t>
            </a:r>
            <a:r>
              <a:rPr lang="hu-HU" dirty="0"/>
              <a:t>,</a:t>
            </a:r>
          </a:p>
          <a:p>
            <a:pPr lvl="1"/>
            <a:r>
              <a:rPr lang="hu-HU" dirty="0"/>
              <a:t>a lebontási folyamatok lépcsői elkülönülnek az anyagáramban,</a:t>
            </a:r>
          </a:p>
          <a:p>
            <a:pPr lvl="1"/>
            <a:r>
              <a:rPr lang="hu-HU" dirty="0"/>
              <a:t>kéregképződés és kiülepedés kialakulása könnyebben megakadályozható,</a:t>
            </a:r>
          </a:p>
          <a:p>
            <a:pPr lvl="1"/>
            <a:r>
              <a:rPr lang="hu-HU" dirty="0"/>
              <a:t>rövidebb tartózkodási idő,</a:t>
            </a:r>
          </a:p>
          <a:p>
            <a:pPr lvl="1"/>
            <a:r>
              <a:rPr lang="hu-HU" dirty="0"/>
              <a:t>hatékony fűtés és keverés</a:t>
            </a:r>
          </a:p>
          <a:p>
            <a:pPr marL="0" indent="0">
              <a:buNone/>
            </a:pPr>
            <a:r>
              <a:rPr lang="hu-HU" dirty="0"/>
              <a:t>Hátrányok</a:t>
            </a:r>
          </a:p>
          <a:p>
            <a:pPr lvl="1"/>
            <a:r>
              <a:rPr lang="hu-HU" dirty="0"/>
              <a:t>csak meghatározott méretben gazdaságos,</a:t>
            </a:r>
          </a:p>
          <a:p>
            <a:pPr lvl="1"/>
            <a:r>
              <a:rPr lang="hu-HU" dirty="0"/>
              <a:t>a </a:t>
            </a:r>
            <a:r>
              <a:rPr lang="hu-HU" dirty="0" err="1"/>
              <a:t>keverőberendezés</a:t>
            </a:r>
            <a:r>
              <a:rPr lang="hu-HU" dirty="0"/>
              <a:t> meghibásodása esetén a </a:t>
            </a:r>
            <a:r>
              <a:rPr lang="hu-HU" dirty="0" err="1"/>
              <a:t>fermentort</a:t>
            </a:r>
            <a:r>
              <a:rPr lang="hu-HU" dirty="0"/>
              <a:t> le kell üríteni,</a:t>
            </a:r>
          </a:p>
          <a:p>
            <a:pPr lvl="1"/>
            <a:r>
              <a:rPr lang="hu-HU" dirty="0"/>
              <a:t>magas fajlagos beruházási költségek.</a:t>
            </a:r>
          </a:p>
        </p:txBody>
      </p:sp>
    </p:spTree>
    <p:extLst>
      <p:ext uri="{BB962C8B-B14F-4D97-AF65-F5344CB8AC3E}">
        <p14:creationId xmlns:p14="http://schemas.microsoft.com/office/powerpoint/2010/main" val="34381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Hőátadás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hidrodinamikai és hőátadási koefficiensek közötti pontos összefüggések ismeretére nagy szükség lenne a </a:t>
            </a:r>
            <a:r>
              <a:rPr lang="hu-HU" dirty="0" err="1"/>
              <a:t>bioreaktorok</a:t>
            </a:r>
            <a:r>
              <a:rPr lang="hu-HU" dirty="0"/>
              <a:t> tervezésénél </a:t>
            </a:r>
            <a:r>
              <a:rPr lang="hu-HU" dirty="0">
                <a:latin typeface="Calibri"/>
              </a:rPr>
              <a:t>→</a:t>
            </a:r>
            <a:r>
              <a:rPr lang="hu-HU" dirty="0"/>
              <a:t> néhány korreláció a rendelkezésünkre áll , de ezeket csak nagy körültekintéssel szabad alkalmazni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9584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Anyagtranszport a gáz és a folyadék fázis között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55344" y="2603500"/>
            <a:ext cx="9025270" cy="3416300"/>
          </a:xfrm>
        </p:spPr>
        <p:txBody>
          <a:bodyPr>
            <a:normAutofit fontScale="92500" lnSpcReduction="10000"/>
          </a:bodyPr>
          <a:lstStyle/>
          <a:p>
            <a:r>
              <a:rPr lang="hu-HU" dirty="0" err="1"/>
              <a:t>kétfilmelmélet</a:t>
            </a:r>
            <a:r>
              <a:rPr lang="hu-HU" dirty="0"/>
              <a:t>: gázbuborék belsejéből a folyadék főtömege felé irányuló O</a:t>
            </a:r>
            <a:r>
              <a:rPr lang="hu-HU" baseline="-25000" dirty="0"/>
              <a:t>2</a:t>
            </a:r>
            <a:r>
              <a:rPr lang="hu-HU" dirty="0"/>
              <a:t> transzport leírására</a:t>
            </a:r>
          </a:p>
          <a:p>
            <a:r>
              <a:rPr lang="hu-HU" dirty="0" err="1" smtClean="0"/>
              <a:t>Oxigénfluxus</a:t>
            </a:r>
            <a:endParaRPr lang="hu-HU" dirty="0" smtClean="0"/>
          </a:p>
          <a:p>
            <a:endParaRPr lang="hu-HU" dirty="0"/>
          </a:p>
          <a:p>
            <a:endParaRPr lang="hu-HU" dirty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hajtóerő</a:t>
            </a:r>
            <a:r>
              <a:rPr lang="hu-HU" dirty="0"/>
              <a:t>: nyomás- vagy koncentrációkülönbség</a:t>
            </a:r>
          </a:p>
          <a:p>
            <a:pPr>
              <a:buNone/>
            </a:pPr>
            <a:r>
              <a:rPr lang="hu-HU" dirty="0"/>
              <a:t>		ellenállás: gázbuborékok belső és külső felületén lévő gáz-, 					illetve stagnáló folyadékfilm</a:t>
            </a:r>
          </a:p>
          <a:p>
            <a:r>
              <a:rPr lang="hu-HU" dirty="0">
                <a:solidFill>
                  <a:schemeClr val="accent1"/>
                </a:solidFill>
              </a:rPr>
              <a:t>GÁZBUBORÉK</a:t>
            </a:r>
            <a:r>
              <a:rPr lang="hu-HU" dirty="0">
                <a:solidFill>
                  <a:schemeClr val="accent1"/>
                </a:solidFill>
                <a:sym typeface="Wingdings" pitchFamily="2" charset="2"/>
              </a:rPr>
              <a:t></a:t>
            </a:r>
            <a:r>
              <a:rPr lang="hu-HU" dirty="0">
                <a:solidFill>
                  <a:schemeClr val="accent1"/>
                </a:solidFill>
              </a:rPr>
              <a:t>HATÁRFELÜLET =</a:t>
            </a:r>
            <a:r>
              <a:rPr lang="hu-HU" dirty="0" err="1">
                <a:solidFill>
                  <a:schemeClr val="accent1"/>
                </a:solidFill>
              </a:rPr>
              <a:t>HATÁRFELÜLET</a:t>
            </a:r>
            <a:r>
              <a:rPr lang="hu-HU" dirty="0">
                <a:solidFill>
                  <a:schemeClr val="accent1"/>
                </a:solidFill>
                <a:sym typeface="Wingdings" pitchFamily="2" charset="2"/>
              </a:rPr>
              <a:t></a:t>
            </a:r>
            <a:r>
              <a:rPr lang="hu-HU" dirty="0">
                <a:solidFill>
                  <a:schemeClr val="accent1"/>
                </a:solidFill>
              </a:rPr>
              <a:t>FOLYADÉK</a:t>
            </a:r>
          </a:p>
          <a:p>
            <a:endParaRPr lang="hu-H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5497" y="2885085"/>
            <a:ext cx="4536503" cy="345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4954" y="3822842"/>
            <a:ext cx="6006339" cy="593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564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Bevezetés, történelmi áttekintés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0902" y="2320591"/>
            <a:ext cx="6392066" cy="3807785"/>
          </a:xfrm>
        </p:spPr>
        <p:txBody>
          <a:bodyPr>
            <a:normAutofit/>
          </a:bodyPr>
          <a:lstStyle/>
          <a:p>
            <a:r>
              <a:rPr lang="hu-HU" dirty="0" smtClean="0"/>
              <a:t>Első aerob kolonnák </a:t>
            </a:r>
            <a:r>
              <a:rPr lang="hu-HU" dirty="0" err="1" smtClean="0"/>
              <a:t>buborékkolonna</a:t>
            </a:r>
            <a:r>
              <a:rPr lang="hu-HU" dirty="0" smtClean="0"/>
              <a:t> elven működtek</a:t>
            </a:r>
          </a:p>
          <a:p>
            <a:r>
              <a:rPr lang="hu-HU" dirty="0" smtClean="0"/>
              <a:t>Rendkívül egyszerű struktúra</a:t>
            </a:r>
          </a:p>
          <a:p>
            <a:r>
              <a:rPr lang="hu-HU" dirty="0" smtClean="0"/>
              <a:t>Levegőztetés alulról egy gázelosztó segítségével</a:t>
            </a:r>
          </a:p>
          <a:p>
            <a:r>
              <a:rPr lang="hu-HU" dirty="0" smtClean="0"/>
              <a:t>Ez a levegőztetési mód kevésbé hatékony, anyag és hőátadás szempontjából</a:t>
            </a:r>
          </a:p>
          <a:p>
            <a:r>
              <a:rPr lang="hu-HU" dirty="0" smtClean="0"/>
              <a:t>Előtérbe kerültek a mechanikus keveréses reaktorok   </a:t>
            </a:r>
          </a:p>
          <a:p>
            <a:pPr marL="0" indent="0">
              <a:buNone/>
            </a:pPr>
            <a:r>
              <a:rPr lang="hu-HU" dirty="0" smtClean="0"/>
              <a:t>              		</a:t>
            </a:r>
          </a:p>
          <a:p>
            <a:pPr marL="0" indent="0">
              <a:buNone/>
            </a:pPr>
            <a:r>
              <a:rPr lang="hu-HU" b="1" dirty="0"/>
              <a:t>	</a:t>
            </a:r>
            <a:r>
              <a:rPr lang="hu-HU" b="1" dirty="0" smtClean="0"/>
              <a:t>					</a:t>
            </a:r>
            <a:r>
              <a:rPr lang="hu-HU" sz="2400" b="1" dirty="0" smtClean="0"/>
              <a:t>Keverős reaktorok</a:t>
            </a:r>
            <a:endParaRPr lang="hu-HU" sz="2400" b="1" dirty="0"/>
          </a:p>
        </p:txBody>
      </p:sp>
      <p:sp>
        <p:nvSpPr>
          <p:cNvPr id="4" name="Jobbra nyíl 3"/>
          <p:cNvSpPr/>
          <p:nvPr/>
        </p:nvSpPr>
        <p:spPr>
          <a:xfrm>
            <a:off x="1975056" y="5190185"/>
            <a:ext cx="1270419" cy="618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1963" y="2320591"/>
            <a:ext cx="4123809" cy="3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32" y="2231136"/>
            <a:ext cx="3218687" cy="4626864"/>
          </a:xfrm>
          <a:prstGeom prst="rect">
            <a:avLst/>
          </a:prstGeom>
        </p:spPr>
      </p:pic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/>
              <a:t>Levegőztetés módja szerint:</a:t>
            </a:r>
          </a:p>
          <a:p>
            <a:pPr marL="0" indent="0">
              <a:buNone/>
            </a:pPr>
            <a:endParaRPr lang="hu-HU" dirty="0" smtClean="0"/>
          </a:p>
          <a:p>
            <a:pPr lvl="1"/>
            <a:r>
              <a:rPr lang="hu-HU" sz="2400" dirty="0" smtClean="0"/>
              <a:t>Keverős  reaktor</a:t>
            </a:r>
          </a:p>
          <a:p>
            <a:pPr lvl="2"/>
            <a:r>
              <a:rPr lang="hu-HU" sz="2000" dirty="0" smtClean="0"/>
              <a:t>Levegőztetés és mechanikus keverés</a:t>
            </a:r>
          </a:p>
          <a:p>
            <a:pPr marL="914400" lvl="2" indent="0">
              <a:buNone/>
            </a:pPr>
            <a:endParaRPr lang="hu-HU" dirty="0" smtClean="0"/>
          </a:p>
          <a:p>
            <a:pPr lvl="1"/>
            <a:r>
              <a:rPr lang="hu-HU" sz="2400" dirty="0" smtClean="0"/>
              <a:t>Hurokreaktor (air lift)</a:t>
            </a:r>
          </a:p>
          <a:p>
            <a:pPr lvl="2"/>
            <a:r>
              <a:rPr lang="hu-HU" sz="2000" dirty="0"/>
              <a:t>L</a:t>
            </a:r>
            <a:r>
              <a:rPr lang="hu-HU" sz="2000" dirty="0" smtClean="0"/>
              <a:t>evegőztetés</a:t>
            </a:r>
          </a:p>
          <a:p>
            <a:pPr marL="914400" lvl="2" indent="0">
              <a:buNone/>
            </a:pPr>
            <a:endParaRPr lang="hu-HU" dirty="0" smtClean="0"/>
          </a:p>
          <a:p>
            <a:pPr lvl="2"/>
            <a:endParaRPr lang="hu-HU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Aerob </a:t>
            </a:r>
            <a:r>
              <a:rPr lang="hu-HU" dirty="0" err="1" smtClean="0"/>
              <a:t>bioreaktorok</a:t>
            </a:r>
            <a:r>
              <a:rPr lang="hu-HU" dirty="0" smtClean="0"/>
              <a:t> csoportosítása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7436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Aerob </a:t>
            </a:r>
            <a:r>
              <a:rPr lang="hu-HU" dirty="0" err="1" smtClean="0"/>
              <a:t>bioreakrotok</a:t>
            </a:r>
            <a:r>
              <a:rPr lang="hu-HU" dirty="0" smtClean="0"/>
              <a:t> csoportosítása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sz="2800" dirty="0" smtClean="0"/>
              <a:t>Energia bevitel módja szerint:</a:t>
            </a:r>
          </a:p>
          <a:p>
            <a:pPr marL="0" indent="0">
              <a:buNone/>
            </a:pPr>
            <a:endParaRPr lang="hu-HU" sz="2800" dirty="0" smtClean="0"/>
          </a:p>
          <a:p>
            <a:pPr lvl="1"/>
            <a:r>
              <a:rPr lang="hu-HU" sz="2400" dirty="0"/>
              <a:t>Belső </a:t>
            </a:r>
            <a:r>
              <a:rPr lang="hu-HU" sz="2400" dirty="0" smtClean="0"/>
              <a:t>reaktorelemekkel </a:t>
            </a:r>
            <a:r>
              <a:rPr lang="hu-HU" sz="2400" dirty="0"/>
              <a:t>mechanikusan mozgatott </a:t>
            </a:r>
            <a:r>
              <a:rPr lang="hu-HU" sz="2400" dirty="0" err="1"/>
              <a:t>bioreaktorok</a:t>
            </a:r>
            <a:endParaRPr lang="hu-HU" sz="2400" dirty="0" smtClean="0"/>
          </a:p>
          <a:p>
            <a:endParaRPr lang="hu-HU" sz="2400" dirty="0" smtClean="0"/>
          </a:p>
          <a:p>
            <a:pPr lvl="1"/>
            <a:r>
              <a:rPr lang="hu-HU" sz="2400" dirty="0" smtClean="0"/>
              <a:t>Külső </a:t>
            </a:r>
            <a:r>
              <a:rPr lang="hu-HU" sz="2400" dirty="0"/>
              <a:t>folyadék </a:t>
            </a:r>
            <a:r>
              <a:rPr lang="hu-HU" sz="2400" dirty="0" smtClean="0"/>
              <a:t>szivattyúval ellátott </a:t>
            </a:r>
            <a:r>
              <a:rPr lang="hu-HU" sz="2400" dirty="0" err="1"/>
              <a:t>bioreaktorok</a:t>
            </a:r>
            <a:r>
              <a:rPr lang="hu-HU" sz="2400" dirty="0"/>
              <a:t> </a:t>
            </a:r>
            <a:endParaRPr lang="hu-HU" sz="2400" dirty="0" smtClean="0"/>
          </a:p>
          <a:p>
            <a:endParaRPr lang="hu-HU" sz="2400" dirty="0" smtClean="0"/>
          </a:p>
          <a:p>
            <a:pPr lvl="1"/>
            <a:r>
              <a:rPr lang="hu-HU" sz="2400" dirty="0"/>
              <a:t>Komprimált gázzal bevitt energiát alkalmazó </a:t>
            </a:r>
            <a:r>
              <a:rPr lang="hu-HU" sz="2400" dirty="0" err="1"/>
              <a:t>bioreaktorok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68445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7535" y="58160"/>
            <a:ext cx="7633648" cy="651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10883" y="1298447"/>
            <a:ext cx="3605842" cy="3566851"/>
          </a:xfrm>
        </p:spPr>
        <p:txBody>
          <a:bodyPr/>
          <a:lstStyle/>
          <a:p>
            <a:r>
              <a:rPr lang="hu-HU" sz="3200" dirty="0" smtClean="0"/>
              <a:t>Belső reaktorelemekkel mechanikusan mozgatott </a:t>
            </a:r>
            <a:r>
              <a:rPr lang="hu-HU" sz="3200" dirty="0" err="1" smtClean="0"/>
              <a:t>bioreaktorok</a:t>
            </a:r>
            <a:endParaRPr lang="hu-HU" sz="320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>
          <a:xfrm flipV="1">
            <a:off x="1154953" y="483079"/>
            <a:ext cx="2882209" cy="1690779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8281359" y="6262775"/>
            <a:ext cx="914400" cy="310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242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2353" y="753035"/>
            <a:ext cx="3886200" cy="1102659"/>
          </a:xfrm>
        </p:spPr>
        <p:txBody>
          <a:bodyPr/>
          <a:lstStyle/>
          <a:p>
            <a:pPr algn="ctr"/>
            <a:r>
              <a:rPr lang="hu-HU" sz="2800" dirty="0" smtClean="0"/>
              <a:t>Önfelszívó keverős reaktor</a:t>
            </a:r>
            <a:endParaRPr lang="hu-HU" sz="28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5" t="-6125" r="-7025" b="46411"/>
          <a:stretch/>
        </p:blipFill>
        <p:spPr>
          <a:xfrm>
            <a:off x="6212542" y="370491"/>
            <a:ext cx="4101353" cy="5895695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99247" y="1922930"/>
            <a:ext cx="3805518" cy="4101950"/>
          </a:xfrm>
        </p:spPr>
        <p:txBody>
          <a:bodyPr>
            <a:norm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Turbinalapátos keverő szivattyúzza a </a:t>
            </a:r>
            <a:r>
              <a:rPr lang="hu-HU" sz="2400" dirty="0" err="1" smtClean="0">
                <a:solidFill>
                  <a:schemeClr val="bg1"/>
                </a:solidFill>
              </a:rPr>
              <a:t>fermentlevet</a:t>
            </a:r>
            <a:r>
              <a:rPr lang="hu-HU" sz="2400" dirty="0" smtClean="0">
                <a:solidFill>
                  <a:schemeClr val="bg1"/>
                </a:solidFill>
              </a:rPr>
              <a:t> egy csövön keresztül , amely koncentrikus a reaktortengellyel és lenyúlik majdnem a reaktor aljáig. A reaktor a légtérből levegőt juttat a rendszerbe.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6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Kevert </a:t>
            </a:r>
            <a:r>
              <a:rPr lang="hu-HU" dirty="0" err="1" smtClean="0"/>
              <a:t>bioreaktorok</a:t>
            </a:r>
            <a:r>
              <a:rPr lang="hu-HU" dirty="0" smtClean="0"/>
              <a:t> tulajdonságai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5826" y="2173857"/>
            <a:ext cx="11073902" cy="3845943"/>
          </a:xfrm>
        </p:spPr>
        <p:txBody>
          <a:bodyPr>
            <a:noAutofit/>
          </a:bodyPr>
          <a:lstStyle/>
          <a:p>
            <a:r>
              <a:rPr lang="hu-HU" sz="2000" dirty="0" smtClean="0"/>
              <a:t>Előnyök:</a:t>
            </a:r>
          </a:p>
          <a:p>
            <a:pPr lvl="1"/>
            <a:r>
              <a:rPr lang="hu-HU" sz="2000" dirty="0"/>
              <a:t>jó keveredési viszonyok</a:t>
            </a:r>
          </a:p>
          <a:p>
            <a:pPr lvl="1"/>
            <a:r>
              <a:rPr lang="hu-HU" sz="2000" dirty="0"/>
              <a:t>széles </a:t>
            </a:r>
            <a:r>
              <a:rPr lang="hu-HU" sz="2000" dirty="0" err="1"/>
              <a:t>fermentlé</a:t>
            </a:r>
            <a:r>
              <a:rPr lang="hu-HU" sz="2000" dirty="0"/>
              <a:t> viszkozitás-tartományban alkalmazható (</a:t>
            </a:r>
            <a:r>
              <a:rPr lang="el-GR" sz="2000" dirty="0"/>
              <a:t>η≥2 </a:t>
            </a:r>
            <a:r>
              <a:rPr lang="hu-HU" sz="2000" dirty="0"/>
              <a:t>Pa∙s viszkozitású, nem-newtoni </a:t>
            </a:r>
            <a:r>
              <a:rPr lang="hu-HU" sz="2000" dirty="0" err="1"/>
              <a:t>fermentlevek</a:t>
            </a:r>
            <a:r>
              <a:rPr lang="hu-HU" sz="2000" dirty="0"/>
              <a:t>)</a:t>
            </a:r>
          </a:p>
          <a:p>
            <a:pPr lvl="1"/>
            <a:r>
              <a:rPr lang="hu-HU" sz="2000" dirty="0"/>
              <a:t>biztonságos, steril üzemmód</a:t>
            </a:r>
          </a:p>
          <a:p>
            <a:pPr lvl="1"/>
            <a:r>
              <a:rPr lang="hu-HU" sz="2000" dirty="0"/>
              <a:t>ismert anyagátadási és méretnövekedési összefüggések (jó tervezhetőség)</a:t>
            </a:r>
          </a:p>
          <a:p>
            <a:pPr lvl="1"/>
            <a:r>
              <a:rPr lang="hu-HU" sz="2000" dirty="0"/>
              <a:t>egyszerű konstrukció és üzemeltetés</a:t>
            </a:r>
          </a:p>
          <a:p>
            <a:pPr lvl="1"/>
            <a:r>
              <a:rPr lang="hu-HU" sz="2000" dirty="0"/>
              <a:t>szakaszos, </a:t>
            </a:r>
            <a:r>
              <a:rPr lang="hu-HU" sz="2000" dirty="0" err="1"/>
              <a:t>félfolytonos</a:t>
            </a:r>
            <a:r>
              <a:rPr lang="hu-HU" sz="2000" dirty="0"/>
              <a:t>, </a:t>
            </a:r>
            <a:r>
              <a:rPr lang="hu-HU" sz="2000" dirty="0" err="1"/>
              <a:t>fed-batch</a:t>
            </a:r>
            <a:r>
              <a:rPr lang="hu-HU" sz="2000" dirty="0"/>
              <a:t> és folytonos technológiák esetében is használhatók (könnyű termék és technológia váltás)</a:t>
            </a:r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31689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Kevert </a:t>
            </a:r>
            <a:r>
              <a:rPr lang="hu-HU" dirty="0" err="1" smtClean="0"/>
              <a:t>bioreaktorok</a:t>
            </a:r>
            <a:r>
              <a:rPr lang="hu-HU" dirty="0" smtClean="0"/>
              <a:t> tulajdonságai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0624" y="2249424"/>
            <a:ext cx="11356848" cy="4370832"/>
          </a:xfrm>
        </p:spPr>
        <p:txBody>
          <a:bodyPr>
            <a:normAutofit/>
          </a:bodyPr>
          <a:lstStyle/>
          <a:p>
            <a:r>
              <a:rPr lang="hu-HU" sz="2400" dirty="0" smtClean="0"/>
              <a:t>Hátrányok:</a:t>
            </a:r>
          </a:p>
          <a:p>
            <a:pPr lvl="1"/>
            <a:r>
              <a:rPr lang="hu-HU" sz="2000" dirty="0"/>
              <a:t>megfelelő keverés és oxigénátadási viszonyok csak néhány 100m3-es térfogatig valósíthatóak meg</a:t>
            </a:r>
          </a:p>
          <a:p>
            <a:pPr lvl="1"/>
            <a:r>
              <a:rPr lang="hu-HU" sz="2000" dirty="0"/>
              <a:t>maximum 2vvm (VVM = egységnyi </a:t>
            </a:r>
            <a:r>
              <a:rPr lang="hu-HU" sz="2000" dirty="0" err="1"/>
              <a:t>fermentlé-térfogatba</a:t>
            </a:r>
            <a:r>
              <a:rPr lang="hu-HU" sz="2000" dirty="0"/>
              <a:t> bevitt levegőtérfogat, m3/</a:t>
            </a:r>
            <a:r>
              <a:rPr lang="hu-HU" sz="2000" dirty="0" err="1"/>
              <a:t>m3</a:t>
            </a:r>
            <a:r>
              <a:rPr lang="hu-HU" sz="2000" dirty="0"/>
              <a:t>/perc) levegőztetés, nagyobb értékeknél keverő elárasztás (</a:t>
            </a:r>
            <a:r>
              <a:rPr lang="hu-HU" sz="2000" dirty="0" err="1"/>
              <a:t>flooding</a:t>
            </a:r>
            <a:r>
              <a:rPr lang="hu-HU" sz="2000" dirty="0"/>
              <a:t>)</a:t>
            </a:r>
          </a:p>
          <a:p>
            <a:pPr lvl="1"/>
            <a:r>
              <a:rPr lang="hu-HU" sz="2000" dirty="0"/>
              <a:t>nagyobb méretek esetén a fajlagos felület csökkenése miatt hőelvonási problémák lehetnek (külső hőcserélő)</a:t>
            </a:r>
          </a:p>
          <a:p>
            <a:pPr lvl="1"/>
            <a:r>
              <a:rPr lang="hu-HU" sz="2000" dirty="0"/>
              <a:t>magas az oxigénátadás energia igénye (0,8-2 kg O2/kWh), viszonylag alacsony OTR érték érhető el (2-5 kg O2/m3h)</a:t>
            </a:r>
          </a:p>
          <a:p>
            <a:pPr lvl="1"/>
            <a:r>
              <a:rPr lang="hu-HU" sz="2000" dirty="0"/>
              <a:t>sok gondot okoz a keverő tengely bevezetésénél a sterilitás megőrzése (csúszógyűrűs megoldás)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5860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586596" y="973669"/>
            <a:ext cx="11041812" cy="706964"/>
          </a:xfrm>
        </p:spPr>
        <p:txBody>
          <a:bodyPr/>
          <a:lstStyle/>
          <a:p>
            <a:r>
              <a:rPr lang="hu-HU" dirty="0" smtClean="0"/>
              <a:t>Tökéletesen kevert </a:t>
            </a:r>
            <a:r>
              <a:rPr lang="hu-HU" dirty="0" err="1" smtClean="0"/>
              <a:t>bioreaktorok</a:t>
            </a:r>
            <a:r>
              <a:rPr lang="hu-HU" dirty="0" smtClean="0"/>
              <a:t> felhasználása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500332" y="2866030"/>
            <a:ext cx="10696755" cy="3759056"/>
          </a:xfrm>
        </p:spPr>
        <p:txBody>
          <a:bodyPr>
            <a:normAutofit/>
          </a:bodyPr>
          <a:lstStyle/>
          <a:p>
            <a:r>
              <a:rPr lang="hu-HU" sz="2400" dirty="0"/>
              <a:t>gyógyszeripar (antibiotikum</a:t>
            </a:r>
            <a:r>
              <a:rPr lang="hu-HU" sz="2400" dirty="0" smtClean="0"/>
              <a:t>)</a:t>
            </a:r>
          </a:p>
          <a:p>
            <a:pPr marL="0" indent="0">
              <a:buNone/>
            </a:pPr>
            <a:endParaRPr lang="hu-HU" sz="2400" dirty="0"/>
          </a:p>
          <a:p>
            <a:r>
              <a:rPr lang="hu-HU" sz="2400" dirty="0" smtClean="0"/>
              <a:t>finom-fermentációs </a:t>
            </a:r>
            <a:r>
              <a:rPr lang="hu-HU" sz="2400" dirty="0"/>
              <a:t>iparok (enzimek, </a:t>
            </a:r>
            <a:r>
              <a:rPr lang="hu-HU" sz="2400" dirty="0" err="1"/>
              <a:t>nukleotidok</a:t>
            </a:r>
            <a:r>
              <a:rPr lang="hu-HU" sz="2400" dirty="0"/>
              <a:t>, aminosavak, modern biotechnológiai termékek előállítása mikrobákkal, pl. </a:t>
            </a:r>
            <a:r>
              <a:rPr lang="hu-HU" sz="2400" dirty="0" err="1"/>
              <a:t>rekombináns</a:t>
            </a:r>
            <a:r>
              <a:rPr lang="hu-HU" sz="2400" dirty="0"/>
              <a:t> idegen fehérjék, stb.)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8883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724619" y="973669"/>
            <a:ext cx="9627079" cy="706964"/>
          </a:xfrm>
        </p:spPr>
        <p:txBody>
          <a:bodyPr/>
          <a:lstStyle/>
          <a:p>
            <a:r>
              <a:rPr lang="hu-HU" dirty="0" smtClean="0"/>
              <a:t>Modern kevert, levegőztetett </a:t>
            </a:r>
            <a:r>
              <a:rPr lang="hu-HU" dirty="0" err="1" smtClean="0"/>
              <a:t>fermentorok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537882" y="2398143"/>
            <a:ext cx="9442731" cy="4157931"/>
          </a:xfrm>
        </p:spPr>
        <p:txBody>
          <a:bodyPr>
            <a:normAutofit/>
          </a:bodyPr>
          <a:lstStyle/>
          <a:p>
            <a:r>
              <a:rPr lang="hu-HU" sz="2400" dirty="0" smtClean="0"/>
              <a:t>Szerkezeti anyagában:</a:t>
            </a:r>
          </a:p>
          <a:p>
            <a:pPr lvl="1"/>
            <a:r>
              <a:rPr lang="hu-HU" sz="2000" dirty="0" smtClean="0"/>
              <a:t>Rozsdamentes acél</a:t>
            </a:r>
          </a:p>
          <a:p>
            <a:pPr marL="914400" lvl="2" indent="0">
              <a:buNone/>
            </a:pPr>
            <a:endParaRPr lang="hu-HU" sz="1800" dirty="0" smtClean="0"/>
          </a:p>
          <a:p>
            <a:r>
              <a:rPr lang="hu-HU" sz="2400" dirty="0" smtClean="0"/>
              <a:t>Tengelytömítésben:</a:t>
            </a:r>
          </a:p>
          <a:p>
            <a:pPr lvl="1"/>
            <a:r>
              <a:rPr lang="hu-HU" sz="2000" dirty="0" smtClean="0"/>
              <a:t>Csúszógyűrű</a:t>
            </a:r>
          </a:p>
          <a:p>
            <a:pPr marL="457200" lvl="1" indent="0">
              <a:buNone/>
            </a:pPr>
            <a:endParaRPr lang="hu-HU" sz="2000" dirty="0" smtClean="0"/>
          </a:p>
          <a:p>
            <a:r>
              <a:rPr lang="hu-HU" sz="2400" dirty="0" smtClean="0"/>
              <a:t>Változtatható fordulatszámú keverő</a:t>
            </a:r>
            <a:endParaRPr lang="hu-HU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637" y="2230492"/>
            <a:ext cx="3209026" cy="462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0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Fordítóhengeres keverős </a:t>
            </a:r>
            <a:r>
              <a:rPr lang="hu-HU" dirty="0" err="1" smtClean="0"/>
              <a:t>fermentor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551330" y="2326341"/>
            <a:ext cx="9429284" cy="4289612"/>
          </a:xfrm>
        </p:spPr>
        <p:txBody>
          <a:bodyPr/>
          <a:lstStyle/>
          <a:p>
            <a:r>
              <a:rPr lang="hu-HU" dirty="0" err="1" smtClean="0"/>
              <a:t>Koaleszkálófermentlevek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hu-HU" dirty="0" smtClean="0"/>
              <a:t> </a:t>
            </a:r>
            <a:r>
              <a:rPr lang="hu-HU" dirty="0"/>
              <a:t>buborék egyesülés</a:t>
            </a:r>
          </a:p>
          <a:p>
            <a:pPr lvl="1"/>
            <a:r>
              <a:rPr lang="hu-HU" dirty="0" err="1"/>
              <a:t>hold-up</a:t>
            </a:r>
            <a:r>
              <a:rPr lang="hu-HU" dirty="0"/>
              <a:t> csökken</a:t>
            </a:r>
          </a:p>
          <a:p>
            <a:pPr lvl="1"/>
            <a:r>
              <a:rPr lang="hu-HU" dirty="0"/>
              <a:t>oxigénátadás romlik</a:t>
            </a:r>
          </a:p>
          <a:p>
            <a:r>
              <a:rPr lang="hu-HU" dirty="0"/>
              <a:t>fordítóhenger az egyesült buborékokat újra felaprózza </a:t>
            </a:r>
            <a:endParaRPr lang="hu-HU" dirty="0" smtClean="0"/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(</a:t>
            </a:r>
            <a:r>
              <a:rPr lang="hu-HU" dirty="0"/>
              <a:t>másodlagos </a:t>
            </a:r>
            <a:r>
              <a:rPr lang="hu-HU" dirty="0" err="1"/>
              <a:t>gázdiszperzió</a:t>
            </a:r>
            <a:r>
              <a:rPr lang="hu-HU" dirty="0"/>
              <a:t>)</a:t>
            </a:r>
          </a:p>
          <a:p>
            <a:r>
              <a:rPr lang="hu-HU" dirty="0"/>
              <a:t>szitatányéros keverős reaktorral is elérhető</a:t>
            </a:r>
          </a:p>
          <a:p>
            <a:r>
              <a:rPr lang="hu-HU" dirty="0"/>
              <a:t>nyílások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hu-HU" dirty="0" smtClean="0"/>
              <a:t> </a:t>
            </a:r>
            <a:r>
              <a:rPr lang="hu-HU" dirty="0" err="1"/>
              <a:t>fermentlé</a:t>
            </a:r>
            <a:r>
              <a:rPr lang="hu-HU" dirty="0"/>
              <a:t> kényszeráramlása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>
                <a:sym typeface="Wingdings" panose="05000000000000000000" pitchFamily="2" charset="2"/>
              </a:rPr>
              <a:t>	</a:t>
            </a:r>
            <a:r>
              <a:rPr lang="hu-HU" dirty="0" smtClean="0"/>
              <a:t>speciális </a:t>
            </a:r>
            <a:r>
              <a:rPr lang="hu-HU" dirty="0"/>
              <a:t>keveredési és áramlási kép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361" y="2433917"/>
            <a:ext cx="5156639" cy="408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5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Vogelbush-fermentor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1321" y="2225614"/>
            <a:ext cx="10817524" cy="4632386"/>
          </a:xfrm>
        </p:spPr>
        <p:txBody>
          <a:bodyPr>
            <a:normAutofit/>
          </a:bodyPr>
          <a:lstStyle/>
          <a:p>
            <a:r>
              <a:rPr lang="hu-HU" dirty="0"/>
              <a:t>keverős reaktor továbbfejlesztett változata:</a:t>
            </a:r>
          </a:p>
          <a:p>
            <a:pPr lvl="1"/>
            <a:r>
              <a:rPr lang="hu-HU" dirty="0"/>
              <a:t>gáz/folyadék diszperzió</a:t>
            </a:r>
          </a:p>
          <a:p>
            <a:pPr lvl="1"/>
            <a:r>
              <a:rPr lang="hu-HU" dirty="0"/>
              <a:t>a keveredési viszonyok</a:t>
            </a:r>
          </a:p>
          <a:p>
            <a:pPr lvl="1"/>
            <a:r>
              <a:rPr lang="hu-HU" dirty="0"/>
              <a:t>az oxigénátadás javítása</a:t>
            </a:r>
          </a:p>
          <a:p>
            <a:r>
              <a:rPr lang="hu-HU" dirty="0"/>
              <a:t>komprimált levegőt a </a:t>
            </a:r>
            <a:r>
              <a:rPr lang="hu-HU" dirty="0" smtClean="0"/>
              <a:t> </a:t>
            </a:r>
            <a:r>
              <a:rPr lang="hu-HU" dirty="0"/>
              <a:t>keverőtengelyen vezetik a készülék alján levő keverőelemekbe</a:t>
            </a:r>
          </a:p>
          <a:p>
            <a:r>
              <a:rPr lang="hu-HU" dirty="0"/>
              <a:t>a keverőelemek oldalán </a:t>
            </a:r>
            <a:r>
              <a:rPr lang="hu-HU" dirty="0" smtClean="0"/>
              <a:t>a </a:t>
            </a:r>
            <a:r>
              <a:rPr lang="hu-HU" dirty="0"/>
              <a:t>forgási irányban lévő </a:t>
            </a:r>
            <a:r>
              <a:rPr lang="hu-HU" dirty="0" smtClean="0"/>
              <a:t>oldalon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 </a:t>
            </a:r>
            <a:r>
              <a:rPr lang="hu-HU" dirty="0"/>
              <a:t>történik a buborékok kiáramlása</a:t>
            </a:r>
          </a:p>
          <a:p>
            <a:pPr lvl="1"/>
            <a:r>
              <a:rPr lang="hu-HU" dirty="0"/>
              <a:t>a gyorsan forgó keverőelemek </a:t>
            </a:r>
            <a:r>
              <a:rPr lang="hu-HU" dirty="0" err="1"/>
              <a:t>diszpergálják</a:t>
            </a:r>
            <a:endParaRPr lang="hu-HU" dirty="0"/>
          </a:p>
          <a:p>
            <a:r>
              <a:rPr lang="hu-HU" dirty="0"/>
              <a:t>fékezőlemez rendszer</a:t>
            </a:r>
          </a:p>
          <a:p>
            <a:r>
              <a:rPr lang="hu-HU" dirty="0" smtClean="0"/>
              <a:t>együttforgás </a:t>
            </a:r>
            <a:r>
              <a:rPr lang="hu-HU" dirty="0"/>
              <a:t>megakadályozása</a:t>
            </a:r>
          </a:p>
          <a:p>
            <a:pPr lvl="1"/>
            <a:r>
              <a:rPr lang="hu-HU" dirty="0"/>
              <a:t>turbulencia fokozása</a:t>
            </a:r>
          </a:p>
          <a:p>
            <a:r>
              <a:rPr lang="hu-HU" dirty="0"/>
              <a:t>elsősorban pékélesztőhöz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509" y="4069109"/>
            <a:ext cx="4100423" cy="278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3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Keverős reaktorok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Megfelelnek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hu-HU" dirty="0" err="1" smtClean="0"/>
              <a:t>bioreaktorokkal</a:t>
            </a:r>
            <a:r>
              <a:rPr lang="en-US" dirty="0" smtClean="0"/>
              <a:t> </a:t>
            </a:r>
            <a:r>
              <a:rPr lang="hu-HU" dirty="0" smtClean="0"/>
              <a:t>szembeni</a:t>
            </a:r>
            <a:r>
              <a:rPr lang="en-US" dirty="0" smtClean="0"/>
              <a:t> </a:t>
            </a:r>
            <a:r>
              <a:rPr lang="hu-HU" dirty="0" smtClean="0"/>
              <a:t>speciális elvárásoknak:</a:t>
            </a:r>
          </a:p>
          <a:p>
            <a:r>
              <a:rPr lang="hu-HU" dirty="0" smtClean="0"/>
              <a:t>bennük </a:t>
            </a:r>
            <a:r>
              <a:rPr lang="hu-HU" dirty="0"/>
              <a:t>jók a keveredési </a:t>
            </a:r>
            <a:r>
              <a:rPr lang="hu-HU" dirty="0" smtClean="0"/>
              <a:t>viszonyok</a:t>
            </a:r>
            <a:endParaRPr lang="hu-HU" dirty="0"/>
          </a:p>
          <a:p>
            <a:r>
              <a:rPr lang="hu-HU" dirty="0"/>
              <a:t>jó anyag </a:t>
            </a:r>
            <a:r>
              <a:rPr lang="hu-HU" dirty="0" smtClean="0"/>
              <a:t>- és </a:t>
            </a:r>
            <a:r>
              <a:rPr lang="hu-HU" dirty="0"/>
              <a:t>hőátadási tulajdonságok jellemzőek rájuk</a:t>
            </a:r>
          </a:p>
          <a:p>
            <a:r>
              <a:rPr lang="hu-HU" dirty="0"/>
              <a:t>rendelkeznek a biztonságos, steril üzemmód lehetőségével</a:t>
            </a:r>
          </a:p>
          <a:p>
            <a:r>
              <a:rPr lang="hu-HU" dirty="0"/>
              <a:t>mechanikailag stabilisak</a:t>
            </a:r>
          </a:p>
          <a:p>
            <a:r>
              <a:rPr lang="hu-HU" dirty="0"/>
              <a:t>egyszerű a konstrukciójuk, egyszerű őket üzemeltetni</a:t>
            </a:r>
          </a:p>
          <a:p>
            <a:r>
              <a:rPr lang="hu-HU" dirty="0"/>
              <a:t>jól </a:t>
            </a:r>
            <a:r>
              <a:rPr lang="en-US" dirty="0" smtClean="0"/>
              <a:t>"</a:t>
            </a:r>
            <a:r>
              <a:rPr lang="hu-HU" dirty="0" smtClean="0"/>
              <a:t>számíthatóak</a:t>
            </a:r>
            <a:r>
              <a:rPr lang="en-US" dirty="0"/>
              <a:t>" </a:t>
            </a:r>
            <a:r>
              <a:rPr lang="en-US" dirty="0" smtClean="0"/>
              <a:t>(</a:t>
            </a:r>
            <a:r>
              <a:rPr lang="hu-HU" dirty="0" smtClean="0"/>
              <a:t>tervezés </a:t>
            </a:r>
            <a:r>
              <a:rPr lang="hu-HU" dirty="0"/>
              <a:t>és méretezés szempontjából jól ismertek)</a:t>
            </a:r>
          </a:p>
        </p:txBody>
      </p:sp>
    </p:spTree>
    <p:extLst>
      <p:ext uri="{BB962C8B-B14F-4D97-AF65-F5344CB8AC3E}">
        <p14:creationId xmlns:p14="http://schemas.microsoft.com/office/powerpoint/2010/main" val="89508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FRINGS </a:t>
            </a:r>
            <a:r>
              <a:rPr lang="hu-HU" dirty="0" err="1" smtClean="0"/>
              <a:t>acetátor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3080" y="2173857"/>
            <a:ext cx="6970143" cy="445123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felső </a:t>
            </a:r>
            <a:r>
              <a:rPr lang="hu-HU" sz="2400" dirty="0"/>
              <a:t>légbeszívású </a:t>
            </a:r>
            <a:r>
              <a:rPr lang="hu-HU" sz="2400" dirty="0" smtClean="0"/>
              <a:t>reaktor </a:t>
            </a:r>
            <a:r>
              <a:rPr lang="hu-HU" sz="2400" dirty="0" smtClean="0">
                <a:sym typeface="Wingdings" panose="05000000000000000000" pitchFamily="2" charset="2"/>
              </a:rPr>
              <a:t> </a:t>
            </a:r>
            <a:r>
              <a:rPr lang="hu-HU" sz="2400" dirty="0" smtClean="0"/>
              <a:t>a </a:t>
            </a:r>
            <a:r>
              <a:rPr lang="hu-HU" sz="2400" dirty="0"/>
              <a:t>turbina önbeszívó </a:t>
            </a:r>
            <a:endParaRPr lang="hu-HU" sz="2400" dirty="0" smtClean="0"/>
          </a:p>
          <a:p>
            <a:r>
              <a:rPr lang="hu-HU" sz="2400" dirty="0" smtClean="0"/>
              <a:t>az </a:t>
            </a:r>
            <a:r>
              <a:rPr lang="hu-HU" sz="2400" dirty="0"/>
              <a:t>önbeszívás csak kis viszkozitású </a:t>
            </a:r>
            <a:r>
              <a:rPr lang="hu-HU" sz="2400" dirty="0" err="1"/>
              <a:t>fermentlevek</a:t>
            </a:r>
            <a:r>
              <a:rPr lang="hu-HU" sz="2400" dirty="0"/>
              <a:t> esetén hatékony</a:t>
            </a:r>
          </a:p>
          <a:p>
            <a:r>
              <a:rPr lang="hu-HU" sz="2400" dirty="0"/>
              <a:t>a reaktor mérete limitált</a:t>
            </a:r>
          </a:p>
          <a:p>
            <a:r>
              <a:rPr lang="hu-HU" sz="2400" dirty="0"/>
              <a:t>kis levegőztetési hatékonyság</a:t>
            </a:r>
          </a:p>
          <a:p>
            <a:r>
              <a:rPr lang="hu-HU" sz="2400" dirty="0"/>
              <a:t>magas oxigén-kihasználás</a:t>
            </a:r>
          </a:p>
          <a:p>
            <a:r>
              <a:rPr lang="hu-HU" sz="2400" dirty="0"/>
              <a:t>élesztőgyártás</a:t>
            </a:r>
          </a:p>
          <a:p>
            <a:r>
              <a:rPr lang="hu-HU" sz="2400" dirty="0"/>
              <a:t>alkoholból történő ecetgyártás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118" y="2311881"/>
            <a:ext cx="5392860" cy="414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Elektrolux</a:t>
            </a:r>
            <a:r>
              <a:rPr lang="hu-HU" dirty="0" smtClean="0"/>
              <a:t> </a:t>
            </a:r>
            <a:r>
              <a:rPr lang="hu-HU" dirty="0" err="1" smtClean="0"/>
              <a:t>fermentor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5826" y="2311879"/>
            <a:ext cx="7366959" cy="4364966"/>
          </a:xfrm>
        </p:spPr>
        <p:txBody>
          <a:bodyPr>
            <a:normAutofit/>
          </a:bodyPr>
          <a:lstStyle/>
          <a:p>
            <a:r>
              <a:rPr lang="hu-HU" sz="2400" dirty="0"/>
              <a:t>alsó légbeszívású </a:t>
            </a:r>
            <a:r>
              <a:rPr lang="hu-HU" sz="2400" dirty="0" smtClean="0"/>
              <a:t>reaktor  </a:t>
            </a:r>
            <a:r>
              <a:rPr lang="hu-HU" sz="2400" dirty="0" smtClean="0">
                <a:sym typeface="Wingdings" panose="05000000000000000000" pitchFamily="2" charset="2"/>
              </a:rPr>
              <a:t></a:t>
            </a:r>
            <a:r>
              <a:rPr lang="hu-HU" sz="2400" dirty="0" smtClean="0"/>
              <a:t>   levegőztetéshez </a:t>
            </a:r>
            <a:r>
              <a:rPr lang="hu-HU" sz="2400" dirty="0"/>
              <a:t>komprimált levegőt kell </a:t>
            </a:r>
            <a:r>
              <a:rPr lang="hu-HU" sz="2400" dirty="0" smtClean="0"/>
              <a:t>felhasználni</a:t>
            </a:r>
          </a:p>
          <a:p>
            <a:pPr lvl="1"/>
            <a:endParaRPr lang="hu-HU" sz="2200" dirty="0"/>
          </a:p>
          <a:p>
            <a:r>
              <a:rPr lang="hu-HU" sz="2400" dirty="0"/>
              <a:t>fordítóhenger a kényszeráramlás </a:t>
            </a:r>
            <a:r>
              <a:rPr lang="hu-HU" sz="2400" dirty="0" smtClean="0"/>
              <a:t>kialakítására</a:t>
            </a:r>
          </a:p>
          <a:p>
            <a:pPr marL="0" indent="0">
              <a:buNone/>
            </a:pPr>
            <a:endParaRPr lang="hu-HU" sz="2200" dirty="0"/>
          </a:p>
          <a:p>
            <a:r>
              <a:rPr lang="hu-HU" sz="2400" dirty="0" smtClean="0"/>
              <a:t>átmenet </a:t>
            </a:r>
            <a:r>
              <a:rPr lang="hu-HU" sz="2400" dirty="0"/>
              <a:t>a belső </a:t>
            </a:r>
            <a:r>
              <a:rPr lang="hu-HU" sz="2400" dirty="0" err="1" smtClean="0"/>
              <a:t>légcirkulációjú</a:t>
            </a:r>
            <a:r>
              <a:rPr lang="hu-HU" sz="2400" dirty="0" smtClean="0"/>
              <a:t> </a:t>
            </a:r>
            <a:r>
              <a:rPr lang="hu-HU" sz="2400" dirty="0"/>
              <a:t>hurokreaktorok felé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303" y="3217541"/>
            <a:ext cx="3826084" cy="333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Szitatányéros </a:t>
            </a:r>
            <a:r>
              <a:rPr lang="hu-HU" dirty="0" err="1" smtClean="0"/>
              <a:t>fermentor</a:t>
            </a:r>
            <a:endParaRPr lang="hu-HU" dirty="0"/>
          </a:p>
        </p:txBody>
      </p:sp>
      <p:sp>
        <p:nvSpPr>
          <p:cNvPr id="10" name="Tartalom helye 9"/>
          <p:cNvSpPr>
            <a:spLocks noGrp="1"/>
          </p:cNvSpPr>
          <p:nvPr>
            <p:ph idx="1"/>
          </p:nvPr>
        </p:nvSpPr>
        <p:spPr>
          <a:xfrm>
            <a:off x="1154955" y="3452884"/>
            <a:ext cx="5355028" cy="2566916"/>
          </a:xfrm>
        </p:spPr>
        <p:txBody>
          <a:bodyPr>
            <a:normAutofit/>
          </a:bodyPr>
          <a:lstStyle/>
          <a:p>
            <a:r>
              <a:rPr lang="hu-HU" sz="2400" dirty="0"/>
              <a:t>A szitatányérok buborékaprító hatásával érik el a másodlagos diszperziót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228" y="2368431"/>
            <a:ext cx="5603604" cy="440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86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Köszönjük a figyelmet!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965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154955" y="518616"/>
            <a:ext cx="8825658" cy="764274"/>
          </a:xfrm>
        </p:spPr>
        <p:txBody>
          <a:bodyPr/>
          <a:lstStyle/>
          <a:p>
            <a:r>
              <a:rPr lang="hu-HU" dirty="0" smtClean="0"/>
              <a:t>Kérdések: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>
          <a:xfrm>
            <a:off x="1154955" y="1201003"/>
            <a:ext cx="8825658" cy="4437797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Melyek a keverés funkciói?</a:t>
            </a:r>
          </a:p>
          <a:p>
            <a:r>
              <a:rPr lang="hu-HU" dirty="0">
                <a:solidFill>
                  <a:schemeClr val="bg1"/>
                </a:solidFill>
              </a:rPr>
              <a:t>Aerob keverős </a:t>
            </a:r>
            <a:r>
              <a:rPr lang="hu-HU" dirty="0" err="1">
                <a:solidFill>
                  <a:schemeClr val="bg1"/>
                </a:solidFill>
              </a:rPr>
              <a:t>bioreaktorok</a:t>
            </a:r>
            <a:r>
              <a:rPr lang="hu-HU" dirty="0">
                <a:solidFill>
                  <a:schemeClr val="bg1"/>
                </a:solidFill>
              </a:rPr>
              <a:t> tervezésénél milyen paramétereket változtathatunk? </a:t>
            </a:r>
          </a:p>
          <a:p>
            <a:r>
              <a:rPr lang="hu-HU" dirty="0">
                <a:solidFill>
                  <a:schemeClr val="bg1"/>
                </a:solidFill>
              </a:rPr>
              <a:t>Mik a normálistól eltérő </a:t>
            </a:r>
            <a:r>
              <a:rPr lang="hu-HU" dirty="0" err="1">
                <a:solidFill>
                  <a:schemeClr val="bg1"/>
                </a:solidFill>
              </a:rPr>
              <a:t>reológia</a:t>
            </a:r>
            <a:r>
              <a:rPr lang="hu-HU" dirty="0">
                <a:solidFill>
                  <a:schemeClr val="bg1"/>
                </a:solidFill>
              </a:rPr>
              <a:t> okai</a:t>
            </a:r>
            <a:r>
              <a:rPr lang="hu-HU" dirty="0" smtClean="0">
                <a:solidFill>
                  <a:schemeClr val="bg1"/>
                </a:solidFill>
              </a:rPr>
              <a:t>?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Mik a kevert </a:t>
            </a:r>
            <a:r>
              <a:rPr lang="hu-HU" dirty="0" err="1" smtClean="0">
                <a:solidFill>
                  <a:schemeClr val="bg1"/>
                </a:solidFill>
              </a:rPr>
              <a:t>bioreaktorok</a:t>
            </a:r>
            <a:r>
              <a:rPr lang="hu-HU" dirty="0" smtClean="0">
                <a:solidFill>
                  <a:schemeClr val="bg1"/>
                </a:solidFill>
              </a:rPr>
              <a:t> előnyei?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Mik a hátrányai?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Milyen területen alkalmazzák őket?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Mi a különbség a tökéletesen kevert és a dugóáramban kevert reaktorok között?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Milyen fejlesztések vannak a </a:t>
            </a:r>
            <a:r>
              <a:rPr lang="hu-HU" dirty="0" err="1" smtClean="0">
                <a:solidFill>
                  <a:schemeClr val="bg1"/>
                </a:solidFill>
              </a:rPr>
              <a:t>vogelbusch</a:t>
            </a:r>
            <a:r>
              <a:rPr lang="hu-HU" dirty="0" smtClean="0">
                <a:solidFill>
                  <a:schemeClr val="bg1"/>
                </a:solidFill>
              </a:rPr>
              <a:t> reaktoron egy hagyományoshoz képest?</a:t>
            </a:r>
            <a:endParaRPr lang="hu-HU" dirty="0">
              <a:solidFill>
                <a:schemeClr val="bg1"/>
              </a:solidFill>
            </a:endParaRP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3362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Újabb</a:t>
            </a:r>
            <a:r>
              <a:rPr lang="en-US" dirty="0" smtClean="0"/>
              <a:t> </a:t>
            </a:r>
            <a:r>
              <a:rPr lang="hu-HU" dirty="0" smtClean="0"/>
              <a:t>típusú</a:t>
            </a:r>
            <a:r>
              <a:rPr lang="en-US" dirty="0" smtClean="0"/>
              <a:t> </a:t>
            </a:r>
            <a:r>
              <a:rPr lang="hu-HU" dirty="0" smtClean="0"/>
              <a:t>reaktorok</a:t>
            </a:r>
            <a:r>
              <a:rPr lang="en-US" dirty="0" smtClean="0"/>
              <a:t> </a:t>
            </a:r>
            <a:r>
              <a:rPr lang="hu-HU" dirty="0" smtClean="0"/>
              <a:t>tervezése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Céljai:</a:t>
            </a:r>
          </a:p>
          <a:p>
            <a:pPr lvl="0">
              <a:buFont typeface="+mj-lt"/>
              <a:buAutoNum type="arabicPeriod"/>
            </a:pPr>
            <a:r>
              <a:rPr lang="en-US" dirty="0"/>
              <a:t>a </a:t>
            </a:r>
            <a:r>
              <a:rPr lang="hu-HU" dirty="0" smtClean="0"/>
              <a:t>főbb</a:t>
            </a:r>
            <a:r>
              <a:rPr lang="en-US" dirty="0" smtClean="0"/>
              <a:t> </a:t>
            </a:r>
            <a:r>
              <a:rPr lang="hu-HU" dirty="0" smtClean="0"/>
              <a:t>költségek</a:t>
            </a:r>
            <a:r>
              <a:rPr lang="en-US" dirty="0" smtClean="0"/>
              <a:t>, </a:t>
            </a:r>
            <a:r>
              <a:rPr lang="hu-HU" dirty="0" smtClean="0"/>
              <a:t>köztük</a:t>
            </a:r>
            <a:r>
              <a:rPr lang="en-US" dirty="0" smtClean="0"/>
              <a:t> </a:t>
            </a:r>
            <a:r>
              <a:rPr lang="hu-HU" dirty="0" smtClean="0"/>
              <a:t>az</a:t>
            </a:r>
            <a:r>
              <a:rPr lang="en-US" dirty="0" smtClean="0"/>
              <a:t> </a:t>
            </a:r>
            <a:r>
              <a:rPr lang="hu-HU" dirty="0" err="1"/>
              <a:t>energiabevitel</a:t>
            </a:r>
            <a:r>
              <a:rPr lang="hu-HU" dirty="0"/>
              <a:t> költségének csökkentése </a:t>
            </a:r>
          </a:p>
          <a:p>
            <a:pPr lvl="0">
              <a:buFont typeface="+mj-lt"/>
              <a:buAutoNum type="arabicPeriod"/>
            </a:pPr>
            <a:r>
              <a:rPr lang="hu-HU" dirty="0"/>
              <a:t> kisebb nyíróerő megvalósítása</a:t>
            </a:r>
          </a:p>
          <a:p>
            <a:pPr lvl="0">
              <a:buFont typeface="+mj-lt"/>
              <a:buAutoNum type="arabicPeriod"/>
            </a:pPr>
            <a:r>
              <a:rPr lang="hu-HU" dirty="0"/>
              <a:t> </a:t>
            </a:r>
            <a:r>
              <a:rPr lang="hu-HU" dirty="0" err="1"/>
              <a:t>szubsztrát</a:t>
            </a:r>
            <a:r>
              <a:rPr lang="hu-HU" dirty="0"/>
              <a:t> konverzió növelése</a:t>
            </a:r>
          </a:p>
          <a:p>
            <a:pPr>
              <a:buFont typeface="+mj-lt"/>
              <a:buAutoNum type="arabicPeriod"/>
            </a:pPr>
            <a:r>
              <a:rPr lang="hu-HU" dirty="0"/>
              <a:t> </a:t>
            </a:r>
            <a:r>
              <a:rPr lang="hu-HU" dirty="0" smtClean="0"/>
              <a:t>nagyméretű </a:t>
            </a:r>
            <a:r>
              <a:rPr lang="hu-HU" dirty="0"/>
              <a:t>reaktorok </a:t>
            </a:r>
            <a:r>
              <a:rPr lang="hu-HU" dirty="0" smtClean="0"/>
              <a:t>építése</a:t>
            </a:r>
          </a:p>
          <a:p>
            <a:pPr marL="0" indent="0">
              <a:buNone/>
            </a:pPr>
            <a:r>
              <a:rPr lang="hu-HU" dirty="0"/>
              <a:t>Nagyméretű reaktorokra azért volt szükség, mert főleg az </a:t>
            </a:r>
            <a:r>
              <a:rPr lang="hu-HU" b="1" dirty="0" err="1" smtClean="0"/>
              <a:t>egysejtfehérje</a:t>
            </a:r>
            <a:r>
              <a:rPr lang="hu-HU" b="1" dirty="0" smtClean="0"/>
              <a:t> előállításnál</a:t>
            </a:r>
            <a:r>
              <a:rPr lang="hu-HU" dirty="0" smtClean="0"/>
              <a:t> </a:t>
            </a:r>
            <a:r>
              <a:rPr lang="hu-HU" dirty="0"/>
              <a:t>előtérbe került a gazdaságos üzemméret kérdése, és az addigi néhány száz m</a:t>
            </a:r>
            <a:r>
              <a:rPr lang="hu-HU" baseline="30000" dirty="0"/>
              <a:t>3</a:t>
            </a:r>
            <a:r>
              <a:rPr lang="hu-HU" dirty="0"/>
              <a:t>-es </a:t>
            </a:r>
            <a:r>
              <a:rPr lang="hu-HU" dirty="0" err="1"/>
              <a:t>fermentorok</a:t>
            </a:r>
            <a:r>
              <a:rPr lang="hu-HU" dirty="0"/>
              <a:t> helyett akár </a:t>
            </a:r>
            <a:r>
              <a:rPr lang="hu-HU" b="1" dirty="0" smtClean="0"/>
              <a:t>több ezer </a:t>
            </a:r>
            <a:r>
              <a:rPr lang="hu-HU" b="1" dirty="0"/>
              <a:t>m</a:t>
            </a:r>
            <a:r>
              <a:rPr lang="hu-HU" b="1" baseline="30000" dirty="0"/>
              <a:t>3</a:t>
            </a:r>
            <a:r>
              <a:rPr lang="hu-HU" b="1" dirty="0"/>
              <a:t>-es </a:t>
            </a:r>
            <a:r>
              <a:rPr lang="hu-HU" dirty="0"/>
              <a:t>készülékeket is kifejlesztettek.</a:t>
            </a:r>
          </a:p>
        </p:txBody>
      </p:sp>
    </p:spTree>
    <p:extLst>
      <p:ext uri="{BB962C8B-B14F-4D97-AF65-F5344CB8AC3E}">
        <p14:creationId xmlns:p14="http://schemas.microsoft.com/office/powerpoint/2010/main" val="1223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Keverés funkciói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401624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u-HU" dirty="0"/>
              <a:t>energia bevitel a folyadékba</a:t>
            </a:r>
          </a:p>
          <a:p>
            <a:pPr marL="342900" lvl="1" indent="-342900">
              <a:lnSpc>
                <a:spcPct val="110000"/>
              </a:lnSpc>
              <a:spcBef>
                <a:spcPts val="580"/>
              </a:spcBef>
            </a:pPr>
            <a:r>
              <a:rPr lang="hu-HU" sz="1800" dirty="0"/>
              <a:t>gáz diszpergálása a folyadékban</a:t>
            </a:r>
          </a:p>
          <a:p>
            <a:pPr marL="548640" lvl="2" indent="-274320">
              <a:lnSpc>
                <a:spcPct val="110000"/>
              </a:lnSpc>
              <a:spcBef>
                <a:spcPts val="580"/>
              </a:spcBef>
              <a:buClr>
                <a:schemeClr val="accent1"/>
              </a:buClr>
            </a:pPr>
            <a:r>
              <a:rPr lang="hu-HU" dirty="0"/>
              <a:t>buborékképzés és felület megújítása</a:t>
            </a:r>
          </a:p>
          <a:p>
            <a:pPr>
              <a:lnSpc>
                <a:spcPct val="110000"/>
              </a:lnSpc>
            </a:pPr>
            <a:r>
              <a:rPr lang="hu-HU" dirty="0"/>
              <a:t>anyagtranszport a levegő buborékok és a </a:t>
            </a:r>
            <a:r>
              <a:rPr lang="hu-HU" dirty="0" err="1"/>
              <a:t>fermentlé</a:t>
            </a:r>
            <a:r>
              <a:rPr lang="hu-HU" dirty="0"/>
              <a:t>, </a:t>
            </a:r>
            <a:r>
              <a:rPr lang="hu-HU" dirty="0" err="1"/>
              <a:t>a</a:t>
            </a:r>
            <a:r>
              <a:rPr lang="hu-HU" dirty="0"/>
              <a:t> </a:t>
            </a:r>
            <a:r>
              <a:rPr lang="hu-HU" dirty="0" err="1"/>
              <a:t>fermentlé</a:t>
            </a:r>
            <a:r>
              <a:rPr lang="hu-HU" dirty="0"/>
              <a:t> és a mikroba </a:t>
            </a:r>
            <a:r>
              <a:rPr lang="hu-HU" dirty="0" smtClean="0"/>
              <a:t>között</a:t>
            </a:r>
          </a:p>
          <a:p>
            <a:pPr>
              <a:lnSpc>
                <a:spcPct val="110000"/>
              </a:lnSpc>
            </a:pPr>
            <a:r>
              <a:rPr lang="hu-HU" dirty="0" err="1" smtClean="0"/>
              <a:t>fermentlé</a:t>
            </a:r>
            <a:r>
              <a:rPr lang="hu-HU" dirty="0" smtClean="0"/>
              <a:t> </a:t>
            </a:r>
            <a:r>
              <a:rPr lang="hu-HU" dirty="0"/>
              <a:t>oldott és nem oldott komponenseinek jó elkeverése, koncentráció gradiensek megszűnése, holt zónák kialakulásának megelőzése</a:t>
            </a:r>
          </a:p>
          <a:p>
            <a:pPr marL="674370" lvl="2" indent="-274320">
              <a:lnSpc>
                <a:spcPct val="110000"/>
              </a:lnSpc>
              <a:spcBef>
                <a:spcPts val="580"/>
              </a:spcBef>
            </a:pPr>
            <a:r>
              <a:rPr lang="hu-HU" dirty="0"/>
              <a:t>gáz és folyadékfázis elválasztása </a:t>
            </a:r>
            <a:endParaRPr lang="hu-HU" dirty="0" smtClean="0"/>
          </a:p>
          <a:p>
            <a:pPr marL="274320" lvl="1" indent="-274320">
              <a:lnSpc>
                <a:spcPct val="110000"/>
              </a:lnSpc>
              <a:spcBef>
                <a:spcPts val="580"/>
              </a:spcBef>
              <a:buClr>
                <a:schemeClr val="accent1"/>
              </a:buClr>
            </a:pPr>
            <a:r>
              <a:rPr lang="hu-HU" sz="1800" dirty="0" smtClean="0"/>
              <a:t>használt </a:t>
            </a:r>
            <a:r>
              <a:rPr lang="hu-HU" sz="1800" dirty="0"/>
              <a:t>buborékok eltávolítása a cél, CO</a:t>
            </a:r>
            <a:r>
              <a:rPr lang="hu-HU" sz="1800" baseline="-25000" dirty="0"/>
              <a:t>2</a:t>
            </a:r>
            <a:r>
              <a:rPr lang="hu-HU" sz="1800" dirty="0"/>
              <a:t> kivonása a rendszerből</a:t>
            </a:r>
          </a:p>
          <a:p>
            <a:pPr marL="274320" lvl="1" indent="-274320">
              <a:lnSpc>
                <a:spcPct val="110000"/>
              </a:lnSpc>
              <a:spcBef>
                <a:spcPts val="580"/>
              </a:spcBef>
              <a:buClr>
                <a:schemeClr val="accent1"/>
              </a:buClr>
            </a:pPr>
            <a:r>
              <a:rPr lang="hu-HU" sz="1800" dirty="0"/>
              <a:t>a </a:t>
            </a:r>
            <a:r>
              <a:rPr lang="hu-HU" sz="1800" dirty="0" smtClean="0"/>
              <a:t>hő transzport </a:t>
            </a:r>
            <a:r>
              <a:rPr lang="hu-HU" sz="1800" dirty="0"/>
              <a:t>elősegítése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-927279" y="69674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7792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Paraméterek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1154954" y="2344993"/>
            <a:ext cx="4828032" cy="837309"/>
          </a:xfrm>
        </p:spPr>
        <p:txBody>
          <a:bodyPr/>
          <a:lstStyle/>
          <a:p>
            <a:endParaRPr lang="hu-HU" u="sng" dirty="0" smtClean="0"/>
          </a:p>
          <a:p>
            <a:endParaRPr lang="hu-HU" u="sng" dirty="0"/>
          </a:p>
          <a:p>
            <a:r>
              <a:rPr lang="hu-HU" u="sng" dirty="0" smtClean="0"/>
              <a:t>Mikrobára </a:t>
            </a:r>
            <a:r>
              <a:rPr lang="hu-HU" u="sng" dirty="0"/>
              <a:t>és </a:t>
            </a:r>
            <a:r>
              <a:rPr lang="hu-HU" u="sng" dirty="0" err="1"/>
              <a:t>fermentlére</a:t>
            </a:r>
            <a:r>
              <a:rPr lang="hu-HU" u="sng" dirty="0"/>
              <a:t> jellemző paraméterek</a:t>
            </a:r>
            <a:r>
              <a:rPr lang="hu-HU" u="sng" dirty="0" smtClean="0"/>
              <a:t>:</a:t>
            </a:r>
            <a:endParaRPr lang="hu-HU" u="sng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u-HU" sz="1900" dirty="0" err="1" smtClean="0"/>
              <a:t>fermentlé</a:t>
            </a:r>
            <a:r>
              <a:rPr lang="hu-HU" sz="1900" dirty="0" smtClean="0"/>
              <a:t> </a:t>
            </a:r>
            <a:r>
              <a:rPr lang="hu-HU" sz="1900" dirty="0" err="1"/>
              <a:t>reológiai</a:t>
            </a:r>
            <a:r>
              <a:rPr lang="hu-HU" sz="1900" dirty="0"/>
              <a:t> </a:t>
            </a:r>
            <a:r>
              <a:rPr lang="hu-HU" sz="1900" dirty="0" smtClean="0"/>
              <a:t>tulajdonságai (</a:t>
            </a:r>
            <a:r>
              <a:rPr lang="hu-HU" sz="1900" dirty="0" err="1" smtClean="0"/>
              <a:t>reológia</a:t>
            </a:r>
            <a:r>
              <a:rPr lang="hu-HU" sz="1900" dirty="0" smtClean="0"/>
              <a:t>: anyagok folyási tulajdonságaival foglalkozó tudomány)</a:t>
            </a:r>
            <a:endParaRPr lang="hu-HU" sz="1900" dirty="0"/>
          </a:p>
          <a:p>
            <a:pPr>
              <a:lnSpc>
                <a:spcPct val="150000"/>
              </a:lnSpc>
            </a:pPr>
            <a:r>
              <a:rPr lang="hu-HU" sz="1900" dirty="0"/>
              <a:t>mikroba oxigénigénye</a:t>
            </a:r>
          </a:p>
          <a:p>
            <a:pPr>
              <a:lnSpc>
                <a:spcPct val="150000"/>
              </a:lnSpc>
            </a:pPr>
            <a:r>
              <a:rPr lang="hu-HU" sz="1900" dirty="0"/>
              <a:t>mikrobák érzékenysége a nyíróérőre</a:t>
            </a: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u="sng" dirty="0"/>
              <a:t>Változtatható paraméterek</a:t>
            </a:r>
            <a:r>
              <a:rPr lang="hu-HU" u="sng" dirty="0" smtClean="0"/>
              <a:t>:</a:t>
            </a:r>
            <a:endParaRPr lang="hu-HU" dirty="0" smtClean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hu-HU" dirty="0" smtClean="0"/>
              <a:t>keverő </a:t>
            </a:r>
            <a:r>
              <a:rPr lang="hu-HU" dirty="0"/>
              <a:t>elem fajtája</a:t>
            </a:r>
          </a:p>
          <a:p>
            <a:pPr>
              <a:lnSpc>
                <a:spcPct val="150000"/>
              </a:lnSpc>
            </a:pPr>
            <a:r>
              <a:rPr lang="hu-HU" dirty="0"/>
              <a:t>keverő elemek száma</a:t>
            </a:r>
          </a:p>
          <a:p>
            <a:pPr>
              <a:lnSpc>
                <a:spcPct val="150000"/>
              </a:lnSpc>
            </a:pPr>
            <a:r>
              <a:rPr lang="hu-HU" dirty="0"/>
              <a:t>a </a:t>
            </a:r>
            <a:r>
              <a:rPr lang="hu-HU" dirty="0" err="1"/>
              <a:t>fermentor</a:t>
            </a:r>
            <a:r>
              <a:rPr lang="hu-HU" dirty="0"/>
              <a:t> és a keverő geometriai elrendezése és aránya</a:t>
            </a:r>
          </a:p>
          <a:p>
            <a:pPr>
              <a:lnSpc>
                <a:spcPct val="150000"/>
              </a:lnSpc>
            </a:pPr>
            <a:r>
              <a:rPr lang="hu-HU" dirty="0"/>
              <a:t>a keverő fordulatszáma</a:t>
            </a:r>
          </a:p>
          <a:p>
            <a:pPr>
              <a:lnSpc>
                <a:spcPct val="150000"/>
              </a:lnSpc>
            </a:pPr>
            <a:r>
              <a:rPr lang="hu-HU" dirty="0"/>
              <a:t>a levegőztetés sebessége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0335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Normálistól eltérő </a:t>
            </a:r>
            <a:r>
              <a:rPr lang="hu-HU" dirty="0" err="1"/>
              <a:t>reológia</a:t>
            </a:r>
            <a:r>
              <a:rPr lang="hu-HU" dirty="0"/>
              <a:t> okai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54954" y="2408350"/>
            <a:ext cx="10255728" cy="3773510"/>
          </a:xfrm>
        </p:spPr>
        <p:txBody>
          <a:bodyPr>
            <a:normAutofit/>
          </a:bodyPr>
          <a:lstStyle/>
          <a:p>
            <a:pPr>
              <a:buClr>
                <a:srgbClr val="CC3300"/>
              </a:buClr>
            </a:pPr>
            <a:r>
              <a:rPr lang="hu-HU" dirty="0" err="1"/>
              <a:t>szubsztrát</a:t>
            </a:r>
            <a:r>
              <a:rPr lang="hu-HU" dirty="0"/>
              <a:t> okozta viszkozitás (oldott polimer (keményítő))</a:t>
            </a:r>
          </a:p>
          <a:p>
            <a:pPr>
              <a:buClr>
                <a:srgbClr val="CC3300"/>
              </a:buClr>
            </a:pPr>
            <a:r>
              <a:rPr lang="hu-HU" dirty="0"/>
              <a:t> mikroba koncentrációjának a növekedése</a:t>
            </a:r>
          </a:p>
          <a:p>
            <a:pPr lvl="2">
              <a:buFont typeface="Arial" pitchFamily="34" charset="0"/>
              <a:buChar char="•"/>
            </a:pPr>
            <a:r>
              <a:rPr lang="hu-HU" sz="1800" dirty="0"/>
              <a:t>legtöbb alkalmazott mikroorganizmus fonalas – fermentáció során általában </a:t>
            </a:r>
            <a:r>
              <a:rPr lang="hu-HU" sz="1800" dirty="0" err="1"/>
              <a:t>pszeudoplasztikus</a:t>
            </a:r>
            <a:r>
              <a:rPr lang="hu-HU" sz="1800" dirty="0"/>
              <a:t> vagy </a:t>
            </a:r>
            <a:r>
              <a:rPr lang="hu-HU" sz="1800" dirty="0" err="1"/>
              <a:t>Bingham</a:t>
            </a:r>
            <a:r>
              <a:rPr lang="hu-HU" sz="1800" dirty="0"/>
              <a:t> viselkedés</a:t>
            </a:r>
          </a:p>
          <a:p>
            <a:r>
              <a:rPr lang="hu-HU" dirty="0" err="1"/>
              <a:t>extracelluláris</a:t>
            </a:r>
            <a:r>
              <a:rPr lang="hu-HU" dirty="0"/>
              <a:t> termékek képződése (</a:t>
            </a:r>
            <a:r>
              <a:rPr lang="hu-HU" dirty="0" err="1"/>
              <a:t>poliszacharidok</a:t>
            </a:r>
            <a:r>
              <a:rPr lang="hu-HU" dirty="0"/>
              <a:t>)</a:t>
            </a:r>
          </a:p>
          <a:p>
            <a:r>
              <a:rPr lang="hu-HU" dirty="0"/>
              <a:t>nyálkaképződés a mikroba sejtfalán</a:t>
            </a:r>
          </a:p>
          <a:p>
            <a:pPr lvl="2">
              <a:buFont typeface="Arial" pitchFamily="34" charset="0"/>
              <a:buChar char="•"/>
            </a:pPr>
            <a:r>
              <a:rPr lang="hu-HU" sz="1800" dirty="0"/>
              <a:t>megfelelő nitrogén forrással elkerülhető</a:t>
            </a:r>
          </a:p>
          <a:p>
            <a:pPr lvl="2">
              <a:buFont typeface="Arial" pitchFamily="34" charset="0"/>
              <a:buChar char="•"/>
            </a:pPr>
            <a:r>
              <a:rPr lang="hu-HU" sz="1800" dirty="0"/>
              <a:t>nagy </a:t>
            </a:r>
            <a:r>
              <a:rPr lang="hu-HU" sz="1800" dirty="0" err="1"/>
              <a:t>viszkózitású</a:t>
            </a:r>
            <a:r>
              <a:rPr lang="hu-HU" sz="1800" dirty="0"/>
              <a:t> a </a:t>
            </a:r>
            <a:r>
              <a:rPr lang="hu-HU" sz="1800" dirty="0" err="1"/>
              <a:t>fermentleveknél</a:t>
            </a:r>
            <a:r>
              <a:rPr lang="hu-HU" sz="1800" dirty="0"/>
              <a:t> nem csak a keverő elemek sebességével lesz arányos a nyíró erő, hanem a keverőtől való távolsággal is (holt terek</a:t>
            </a:r>
            <a:r>
              <a:rPr lang="hu-HU" sz="1800" dirty="0" smtClean="0"/>
              <a:t>)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27645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Normálistól eltérő </a:t>
            </a:r>
            <a:r>
              <a:rPr lang="hu-HU" dirty="0" err="1"/>
              <a:t>reológia</a:t>
            </a:r>
            <a:r>
              <a:rPr lang="hu-HU" dirty="0"/>
              <a:t> okai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kumimoji="1" lang="hu-HU" u="sng" dirty="0" smtClean="0"/>
          </a:p>
          <a:p>
            <a:r>
              <a:rPr lang="hu-HU" dirty="0" smtClean="0"/>
              <a:t>A  </a:t>
            </a:r>
            <a:r>
              <a:rPr lang="hu-HU" dirty="0" err="1"/>
              <a:t>reológiai</a:t>
            </a:r>
            <a:r>
              <a:rPr lang="hu-HU" dirty="0"/>
              <a:t> tulajdonságok általában változnak a fermentáció során (kezdetben newtoni karakter </a:t>
            </a:r>
            <a:r>
              <a:rPr lang="hu-HU" dirty="0" err="1"/>
              <a:t>pszeudoplasztikussá</a:t>
            </a:r>
            <a:r>
              <a:rPr lang="hu-HU" dirty="0"/>
              <a:t> válhat)</a:t>
            </a:r>
          </a:p>
          <a:p>
            <a:pPr lvl="2">
              <a:buFont typeface="Arial" pitchFamily="34" charset="0"/>
              <a:buChar char="•"/>
            </a:pPr>
            <a:r>
              <a:rPr lang="hu-HU" sz="1800" dirty="0"/>
              <a:t>megnövekedett viszkozitás kiküszöbölése: steril vízzel történő </a:t>
            </a:r>
            <a:r>
              <a:rPr lang="hu-HU" sz="1800" dirty="0" err="1"/>
              <a:t>higítás</a:t>
            </a:r>
            <a:r>
              <a:rPr lang="hu-HU" sz="1800" dirty="0"/>
              <a:t>, </a:t>
            </a:r>
            <a:r>
              <a:rPr lang="hu-HU" sz="1800" dirty="0" err="1"/>
              <a:t>pelletes</a:t>
            </a:r>
            <a:r>
              <a:rPr lang="hu-HU" sz="1800" dirty="0"/>
              <a:t> </a:t>
            </a:r>
            <a:r>
              <a:rPr lang="hu-HU" sz="1800" dirty="0" smtClean="0"/>
              <a:t>növesztés</a:t>
            </a:r>
          </a:p>
          <a:p>
            <a:pPr lvl="2">
              <a:buFont typeface="Arial" pitchFamily="34" charset="0"/>
              <a:buChar char="•"/>
            </a:pPr>
            <a:endParaRPr kumimoji="1" lang="hu-HU" sz="1800" u="sng" dirty="0"/>
          </a:p>
          <a:p>
            <a:pPr marL="0" indent="0">
              <a:buNone/>
            </a:pPr>
            <a:r>
              <a:rPr kumimoji="1" lang="hu-HU" u="sng" dirty="0" smtClean="0"/>
              <a:t>A </a:t>
            </a:r>
            <a:r>
              <a:rPr kumimoji="1" lang="hu-HU" u="sng" dirty="0"/>
              <a:t>nagy viszkozitás hátárnyai:</a:t>
            </a:r>
            <a:endParaRPr kumimoji="1" lang="hu-HU" dirty="0"/>
          </a:p>
          <a:p>
            <a:pPr>
              <a:buFont typeface="Arial" pitchFamily="34" charset="0"/>
              <a:buChar char="•"/>
            </a:pPr>
            <a:r>
              <a:rPr kumimoji="1" lang="hu-HU" dirty="0"/>
              <a:t> a keverőtől távolabbi pontokban holt terek alakulhatnak ki </a:t>
            </a:r>
          </a:p>
          <a:p>
            <a:pPr>
              <a:buFont typeface="Arial" pitchFamily="34" charset="0"/>
              <a:buChar char="•"/>
            </a:pPr>
            <a:r>
              <a:rPr kumimoji="1" lang="hu-HU" dirty="0"/>
              <a:t> növekszik a keverő teljesítmény felvétele és az általa kifejtett nyíróerő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267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nácstere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716</TotalTime>
  <Words>2156</Words>
  <Application>Microsoft Office PowerPoint</Application>
  <PresentationFormat>Szélesvásznú</PresentationFormat>
  <Paragraphs>330</Paragraphs>
  <Slides>44</Slides>
  <Notes>3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3</vt:i4>
      </vt:variant>
      <vt:variant>
        <vt:lpstr>Diacímek</vt:lpstr>
      </vt:variant>
      <vt:variant>
        <vt:i4>44</vt:i4>
      </vt:variant>
    </vt:vector>
  </HeadingPairs>
  <TitlesOfParts>
    <vt:vector size="54" baseType="lpstr">
      <vt:lpstr>Arial</vt:lpstr>
      <vt:lpstr>Calibri</vt:lpstr>
      <vt:lpstr>Century Gothic</vt:lpstr>
      <vt:lpstr>Times New Roman</vt:lpstr>
      <vt:lpstr>Wingdings</vt:lpstr>
      <vt:lpstr>Wingdings 3</vt:lpstr>
      <vt:lpstr>Tanácsterem</vt:lpstr>
      <vt:lpstr>Equation</vt:lpstr>
      <vt:lpstr>Document</vt:lpstr>
      <vt:lpstr>Chart</vt:lpstr>
      <vt:lpstr>Aerob keverős bioreaktorok</vt:lpstr>
      <vt:lpstr>Tartalomjegyzék</vt:lpstr>
      <vt:lpstr>Bevezetés, történelmi áttekintés</vt:lpstr>
      <vt:lpstr>Keverős reaktorok</vt:lpstr>
      <vt:lpstr>Újabb típusú reaktorok tervezése</vt:lpstr>
      <vt:lpstr>Keverés funkciói</vt:lpstr>
      <vt:lpstr>Paraméterek</vt:lpstr>
      <vt:lpstr>Normálistól eltérő reológia okai</vt:lpstr>
      <vt:lpstr>Normálistól eltérő reológia okai</vt:lpstr>
      <vt:lpstr>Mikrobák oxigén igénye és érzékenységük a nyíróerőre</vt:lpstr>
      <vt:lpstr>Keverő elem fajtái</vt:lpstr>
      <vt:lpstr>Keverő elem fajtái</vt:lpstr>
      <vt:lpstr>Keverő elem fajtái</vt:lpstr>
      <vt:lpstr>PowerPoint bemutató</vt:lpstr>
      <vt:lpstr>A keverő fordulatszáma és a levegőztetés sebessége</vt:lpstr>
      <vt:lpstr>Reaktor tervezése</vt:lpstr>
      <vt:lpstr>A nem rendszer specifikus paraméterek és a rendszer specifikus paraméterek</vt:lpstr>
      <vt:lpstr>Keverő teljesítményfelvétele </vt:lpstr>
      <vt:lpstr>PowerPoint bemutató</vt:lpstr>
      <vt:lpstr>Levegő diszperziója</vt:lpstr>
      <vt:lpstr>Levegő diszperziója</vt:lpstr>
      <vt:lpstr>Fluidum keveredése</vt:lpstr>
      <vt:lpstr>Keverők hidrodinamikája</vt:lpstr>
      <vt:lpstr>Keverők hidrodinamikája</vt:lpstr>
      <vt:lpstr>Keverés Típusai</vt:lpstr>
      <vt:lpstr>Keverés típusai (Tökéletesen kevert)</vt:lpstr>
      <vt:lpstr>Keverés típusai (Dugóáramban kevert)</vt:lpstr>
      <vt:lpstr>Hőátadás</vt:lpstr>
      <vt:lpstr>Anyagtranszport a gáz és a folyadék fázis között</vt:lpstr>
      <vt:lpstr>Aerob bioreaktorok csoportosítása</vt:lpstr>
      <vt:lpstr>Aerob bioreakrotok csoportosítása</vt:lpstr>
      <vt:lpstr>Belső reaktorelemekkel mechanikusan mozgatott bioreaktorok</vt:lpstr>
      <vt:lpstr>Önfelszívó keverős reaktor</vt:lpstr>
      <vt:lpstr>Kevert bioreaktorok tulajdonságai</vt:lpstr>
      <vt:lpstr>Kevert bioreaktorok tulajdonságai</vt:lpstr>
      <vt:lpstr>Tökéletesen kevert bioreaktorok felhasználása</vt:lpstr>
      <vt:lpstr>Modern kevert, levegőztetett fermentorok</vt:lpstr>
      <vt:lpstr>Fordítóhengeres keverős fermentor</vt:lpstr>
      <vt:lpstr>Vogelbush-fermentor</vt:lpstr>
      <vt:lpstr>FRINGS acetátor</vt:lpstr>
      <vt:lpstr>Elektrolux fermentor</vt:lpstr>
      <vt:lpstr>Szitatányéros fermentor</vt:lpstr>
      <vt:lpstr>Köszönjük a figyelmet!</vt:lpstr>
      <vt:lpstr>Kérdések: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Aerob keverős bioreaktorok</dc:title>
  <dc:creator>Microsoft-fiók</dc:creator>
  <cp:lastModifiedBy>Microsoft-fiók</cp:lastModifiedBy>
  <cp:revision>26</cp:revision>
  <dcterms:created xsi:type="dcterms:W3CDTF">2015-04-05T10:21:20Z</dcterms:created>
  <dcterms:modified xsi:type="dcterms:W3CDTF">2015-04-06T18:47:01Z</dcterms:modified>
</cp:coreProperties>
</file>