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3" r:id="rId38"/>
    <p:sldId id="292" r:id="rId3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ECAC7-04F9-4C69-A3B7-59CBC10AFFB1}" type="datetimeFigureOut">
              <a:rPr lang="hu-HU"/>
              <a:t>2015.04.28.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C8C5E-C26B-44DC-B978-CECD63E41842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37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C8C5E-C26B-44DC-B978-CECD63E41842}" type="slidenum">
              <a:rPr lang="hu-HU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67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C8C5E-C26B-44DC-B978-CECD63E41842}" type="slidenum">
              <a:rPr lang="hu-HU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40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C8C5E-C26B-44DC-B978-CECD63E41842}" type="slidenum">
              <a:rPr lang="hu-HU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79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C8C5E-C26B-44DC-B978-CECD63E41842}" type="slidenum">
              <a:rPr lang="hu-HU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837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C8C5E-C26B-44DC-B978-CECD63E41842}" type="slidenum">
              <a:rPr lang="hu-HU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66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C8C5E-C26B-44DC-B978-CECD63E41842}" type="slidenum">
              <a:rPr lang="hu-HU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699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C8C5E-C26B-44DC-B978-CECD63E41842}" type="slidenum">
              <a:rPr lang="hu-HU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06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71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53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97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955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95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42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97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85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32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34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48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59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37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21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9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1CF5-7019-439E-96EC-ECF4BC49FC42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C4CE8E-CDC2-43EE-92AA-8653CEA52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87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91157" y="1309830"/>
            <a:ext cx="7766936" cy="1646302"/>
          </a:xfrm>
        </p:spPr>
        <p:txBody>
          <a:bodyPr/>
          <a:lstStyle/>
          <a:p>
            <a:pPr algn="ctr"/>
            <a:r>
              <a:rPr lang="hu-HU" sz="4000" dirty="0" smtClean="0">
                <a:latin typeface="Calibri" panose="020F0502020204030204" pitchFamily="34" charset="0"/>
              </a:rPr>
              <a:t>Aerob air-lift és </a:t>
            </a:r>
            <a:r>
              <a:rPr lang="hu-HU" sz="4000" dirty="0" err="1" smtClean="0">
                <a:latin typeface="Calibri" panose="020F0502020204030204" pitchFamily="34" charset="0"/>
              </a:rPr>
              <a:t>plugflow</a:t>
            </a:r>
            <a:r>
              <a:rPr lang="hu-HU" sz="4000" dirty="0" smtClean="0">
                <a:latin typeface="Calibri" panose="020F0502020204030204" pitchFamily="34" charset="0"/>
              </a:rPr>
              <a:t> </a:t>
            </a:r>
            <a:r>
              <a:rPr lang="hu-HU" sz="4000" dirty="0" err="1" smtClean="0">
                <a:latin typeface="Calibri" panose="020F0502020204030204" pitchFamily="34" charset="0"/>
              </a:rPr>
              <a:t>bioreaktorok</a:t>
            </a:r>
            <a:r>
              <a:rPr lang="hu-HU" sz="4000" dirty="0" smtClean="0">
                <a:latin typeface="Calibri" panose="020F0502020204030204" pitchFamily="34" charset="0"/>
              </a:rPr>
              <a:t> 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0098" y="4689318"/>
            <a:ext cx="7766936" cy="1096899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Tóth László</a:t>
            </a:r>
            <a:br>
              <a:rPr lang="hu-HU" dirty="0" smtClean="0"/>
            </a:br>
            <a:r>
              <a:rPr lang="hu-HU" dirty="0" smtClean="0"/>
              <a:t>Tűri Ádám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598534" y="6424699"/>
            <a:ext cx="2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2015.04.14.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47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Külső cirkulációjú air-lift reaktorok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Külső cirkulációjú PCR</a:t>
            </a:r>
            <a:b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1000 t/év SCP termelés metanol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szubsztráton</a:t>
            </a:r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Vogelbusch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IZ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Merülősugaras reaktor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Csőreaktor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6" t="49697" r="6227" b="11576"/>
          <a:stretch/>
        </p:blipFill>
        <p:spPr>
          <a:xfrm>
            <a:off x="7871709" y="1474016"/>
            <a:ext cx="4035543" cy="451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9259" y="504825"/>
            <a:ext cx="8596668" cy="13208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Külső cirkulációjú air-lift reaktorok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525126" cy="4351338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Vogelbusch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IZ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Mechanikus légmozgatású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Merülősugaras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jet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reaktor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Dinamikus levegőelosztó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fermentlé gáztartalmának csökkentésére a szivattyúba szeparátort építettek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27" y="365125"/>
            <a:ext cx="2237873" cy="58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Gázbevezetés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Statikus: csak a gáznak van kívülről bevitt kinetikus energiája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Dinamikus: a folyadéknak is van kívülről bevitt kinetikus energiája</a:t>
            </a:r>
          </a:p>
          <a:p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55534"/>
              </p:ext>
            </p:extLst>
          </p:nvPr>
        </p:nvGraphicFramePr>
        <p:xfrm>
          <a:off x="2166089" y="4291747"/>
          <a:ext cx="4176464" cy="103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1600200" imgH="419040" progId="Equation.3">
                  <p:embed/>
                </p:oleObj>
              </mc:Choice>
              <mc:Fallback>
                <p:oleObj name="Equation" r:id="rId3" imgW="1600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089" y="4291747"/>
                        <a:ext cx="4176464" cy="1032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5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Gázbevezetés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Statikus gázbevezetés esetén az egységnyi térfogatba bevitt energia: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69281"/>
              </p:ext>
            </p:extLst>
          </p:nvPr>
        </p:nvGraphicFramePr>
        <p:xfrm>
          <a:off x="1018674" y="3613484"/>
          <a:ext cx="4191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gyenlet" r:id="rId3" imgW="1879600" imgH="508000" progId="Equation.3">
                  <p:embed/>
                </p:oleObj>
              </mc:Choice>
              <mc:Fallback>
                <p:oleObj name="Egyenlet" r:id="rId3" imgW="1879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674" y="3613484"/>
                        <a:ext cx="4191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09674" y="2563487"/>
            <a:ext cx="464905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hu-HU" altLang="hu-HU" sz="2800" dirty="0">
              <a:latin typeface="+mn-lt"/>
              <a:cs typeface="Times New Roman" panose="02020603050405020304" pitchFamily="18" charset="0"/>
            </a:endParaRPr>
          </a:p>
          <a:p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F : gáz térfogatárama</a:t>
            </a:r>
            <a:endParaRPr lang="hu-HU" altLang="hu-H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fi-FI" altLang="hu-HU" sz="2000" baseline="-30000" dirty="0">
                <a:latin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 gáz s</a:t>
            </a:r>
            <a:r>
              <a:rPr lang="hu-HU" altLang="hu-HU" sz="2000" dirty="0">
                <a:latin typeface="Calibri" panose="020F0502020204030204" pitchFamily="34" charset="0"/>
              </a:rPr>
              <a:t>ű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hu-HU" altLang="hu-HU" sz="2000" dirty="0">
                <a:latin typeface="Calibri" panose="020F0502020204030204" pitchFamily="34" charset="0"/>
              </a:rPr>
              <a:t>ű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sége</a:t>
            </a:r>
            <a:endParaRPr lang="hu-HU" altLang="hu-HU" sz="2000" dirty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0,06 a gázelosztón a gáz kinetikus energiájának ekkora hányada adódik át a folyadéknak</a:t>
            </a:r>
            <a:endParaRPr lang="hu-HU" altLang="hu-HU" sz="2000" dirty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fi-FI" altLang="hu-HU" sz="2000" baseline="-30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 lineáris gázsebesség a leveg</a:t>
            </a:r>
            <a:r>
              <a:rPr lang="hu-HU" altLang="hu-HU" sz="2000" dirty="0">
                <a:latin typeface="Calibri" panose="020F0502020204030204" pitchFamily="34" charset="0"/>
              </a:rPr>
              <a:t>ő 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elosztón</a:t>
            </a:r>
            <a:endParaRPr lang="hu-HU" altLang="hu-HU" sz="2000" dirty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fi-FI" altLang="hu-HU" sz="2000" baseline="-30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 nyomás a leveg</a:t>
            </a:r>
            <a:r>
              <a:rPr lang="hu-HU" altLang="hu-HU" sz="2000" dirty="0">
                <a:latin typeface="Calibri" panose="020F0502020204030204" pitchFamily="34" charset="0"/>
              </a:rPr>
              <a:t>ő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elosztónál</a:t>
            </a:r>
            <a:endParaRPr lang="hu-HU" altLang="hu-HU" sz="2000" dirty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 : a légköri nyomás</a:t>
            </a:r>
            <a:endParaRPr lang="hu-HU" altLang="hu-H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altLang="hu-HU" sz="1400" dirty="0">
              <a:cs typeface="Times New Roman" panose="02020603050405020304" pitchFamily="18" charset="0"/>
            </a:endParaRPr>
          </a:p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1696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Gázbevezetés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Dinamikus gázbevezetés esetén az egységnyi térfogatba bevitt energia: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73837"/>
              </p:ext>
            </p:extLst>
          </p:nvPr>
        </p:nvGraphicFramePr>
        <p:xfrm>
          <a:off x="838200" y="3010694"/>
          <a:ext cx="304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gyenlet" r:id="rId3" imgW="1079032" imgH="482391" progId="Equation.3">
                  <p:embed/>
                </p:oleObj>
              </mc:Choice>
              <mc:Fallback>
                <p:oleObj name="Egyenlet" r:id="rId3" imgW="1079032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10694"/>
                        <a:ext cx="3048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93808" y="3152051"/>
            <a:ext cx="59175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fi-FI" altLang="hu-H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i-FI" altLang="hu-HU" sz="2000" baseline="-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i-FI" altLang="hu-H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: a folyadéksugár térfogatárama</a:t>
            </a:r>
            <a:endParaRPr lang="hu-HU" altLang="hu-H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altLang="hu-HU" sz="2000" baseline="-30000" dirty="0"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: a folyadéksugár injektor átmér</a:t>
            </a:r>
            <a:r>
              <a:rPr lang="hu-HU" altLang="hu-HU" sz="2000" dirty="0">
                <a:latin typeface="Calibri" panose="020F0502020204030204" pitchFamily="34" charset="0"/>
              </a:rPr>
              <a:t>ő</a:t>
            </a:r>
            <a:r>
              <a:rPr lang="fi-FI" altLang="hu-H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je</a:t>
            </a:r>
            <a:endParaRPr lang="hu-HU" altLang="hu-H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Gázbevezetés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Statikus gázbevezetők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komprimált levegő kis méretű lyukon kerül bevezetésre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levegő nyomásesése a rendszerbe                                        ahol </a:t>
            </a:r>
            <a:r>
              <a:rPr lang="hu-HU" sz="2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hu-HU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hu-HU" sz="2000" i="1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 levegőelosztón mérhető nyomásesés és </a:t>
            </a:r>
            <a:r>
              <a:rPr lang="hu-HU" sz="2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hu-HU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hu-HU" sz="2000" i="1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r>
              <a:rPr lang="hu-HU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fermentlé hidrosztatikai nyomása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Kis gázsebességeknél alkalmazzák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Buborékáramlást hoz létre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06697"/>
              </p:ext>
            </p:extLst>
          </p:nvPr>
        </p:nvGraphicFramePr>
        <p:xfrm>
          <a:off x="4848364" y="2917693"/>
          <a:ext cx="223224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952200" imgH="228600" progId="Equation.3">
                  <p:embed/>
                </p:oleObj>
              </mc:Choice>
              <mc:Fallback>
                <p:oleObj name="Equation" r:id="rId3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364" y="2917693"/>
                        <a:ext cx="2232248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0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Gázbevezetés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48494"/>
              </p:ext>
            </p:extLst>
          </p:nvPr>
        </p:nvGraphicFramePr>
        <p:xfrm>
          <a:off x="9127958" y="1485024"/>
          <a:ext cx="2586790" cy="301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Photo Editor Photo" r:id="rId3" imgW="1295238" imgH="1876190" progId="MSPhotoEd.3">
                  <p:embed/>
                </p:oleObj>
              </mc:Choice>
              <mc:Fallback>
                <p:oleObj name="Photo Editor Photo" r:id="rId3" imgW="1295238" imgH="18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7958" y="1485024"/>
                        <a:ext cx="2586790" cy="3017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67933"/>
              </p:ext>
            </p:extLst>
          </p:nvPr>
        </p:nvGraphicFramePr>
        <p:xfrm>
          <a:off x="4775533" y="1664398"/>
          <a:ext cx="2755232" cy="302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Photo Editor Photo" r:id="rId5" imgW="1724266" imgH="1991003" progId="MSPhotoEd.3">
                  <p:embed/>
                </p:oleObj>
              </mc:Choice>
              <mc:Fallback>
                <p:oleObj name="Photo Editor Photo" r:id="rId5" imgW="1724266" imgH="199100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533" y="1664398"/>
                        <a:ext cx="2755232" cy="3024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367220"/>
              </p:ext>
            </p:extLst>
          </p:nvPr>
        </p:nvGraphicFramePr>
        <p:xfrm>
          <a:off x="435140" y="1534717"/>
          <a:ext cx="2743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Photo Editor Photo" r:id="rId7" imgW="1305107" imgH="1924319" progId="MSPhotoEd.3">
                  <p:embed/>
                </p:oleObj>
              </mc:Choice>
              <mc:Fallback>
                <p:oleObj name="Photo Editor Photo" r:id="rId7" imgW="1305107" imgH="19243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40" y="1534717"/>
                        <a:ext cx="27432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92505" y="4658917"/>
            <a:ext cx="389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alibri" panose="020F0502020204030204" pitchFamily="34" charset="0"/>
              </a:rPr>
              <a:t>Porózus tányér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Drága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Nagy a készüléken a nyomásesés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Költséges üzemeltetés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Eltömődésre hajlamos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Befertőződést okozhat</a:t>
            </a:r>
            <a:endParaRPr lang="hu-HU" sz="2000" dirty="0">
              <a:latin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775533" y="4688433"/>
            <a:ext cx="3189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alibri" panose="020F0502020204030204" pitchFamily="34" charset="0"/>
              </a:rPr>
              <a:t>Perforált tányér / cső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Alacsony beruházási </a:t>
            </a:r>
            <a:r>
              <a:rPr lang="hu-HU" sz="2000" dirty="0" err="1" smtClean="0">
                <a:latin typeface="Calibri" panose="020F0502020204030204" pitchFamily="34" charset="0"/>
              </a:rPr>
              <a:t>kültség</a:t>
            </a:r>
            <a:endParaRPr lang="hu-HU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Alacsony üzemeltetési költség</a:t>
            </a:r>
            <a:endParaRPr lang="hu-HU" sz="2000" dirty="0">
              <a:latin typeface="Calibri" panose="020F05020202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127958" y="4658917"/>
            <a:ext cx="2586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alibri" panose="020F0502020204030204" pitchFamily="34" charset="0"/>
              </a:rPr>
              <a:t>Egyszerű fúvóka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Alacsony beruházási költség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Alacsony üzemeltetési költség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Gyenge hatásfok</a:t>
            </a:r>
            <a:endParaRPr lang="hu-H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Gázbevezetés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Dinamikus gázbevezetők: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Egyszerre történik folyadék és gázbevezetés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Elsősorban a folyadéksugár kinetikus energiája határozza meg a gázeloszlást illetve az anyagátadást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Jobb keverést biztosítanak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Nagy gázsebességnél alkalmazzák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Drága kivitelezés, költséges üzemeltetés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Nyírásérzékeny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mikroorganizmusoknál, szövettenyészeteknél nem alkalmazható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Gázbevezetés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055517"/>
              </p:ext>
            </p:extLst>
          </p:nvPr>
        </p:nvGraphicFramePr>
        <p:xfrm>
          <a:off x="808686" y="1373069"/>
          <a:ext cx="8153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3" imgW="5934903" imgH="2666667" progId="MSPhotoEd.3">
                  <p:embed/>
                </p:oleObj>
              </mc:Choice>
              <mc:Fallback>
                <p:oleObj r:id="rId3" imgW="5934903" imgH="2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86" y="1373069"/>
                        <a:ext cx="8153400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9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9062" y="197476"/>
            <a:ext cx="8596668" cy="13208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Gázbevezetés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0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Elhelyezés és áramlási kép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felszálló ág alján</a:t>
            </a:r>
            <a:b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Kis mérető reaktoroknál, </a:t>
            </a:r>
            <a:b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Magas air-lift reaktoroknál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felszálló ágban</a:t>
            </a:r>
            <a:b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gáz diszperziója így megfelelőbb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leszálló ágban</a:t>
            </a:r>
            <a:b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Speciális megoldás,</a:t>
            </a:r>
            <a:b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gázbevezetőre eső hidrosztatikai </a:t>
            </a:r>
            <a:b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nyomás kisebb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96" y="1025649"/>
            <a:ext cx="4914900" cy="2133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311" y="3159249"/>
            <a:ext cx="44100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 anchor="ctr"/>
          <a:lstStyle/>
          <a:p>
            <a:pPr algn="ctr"/>
            <a:r>
              <a:rPr lang="hu-HU" sz="4000" dirty="0" smtClean="0">
                <a:latin typeface="Calibri" panose="020F0502020204030204" pitchFamily="34" charset="0"/>
              </a:rPr>
              <a:t>Bevezetés, történeti áttekintés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2124" y="2387600"/>
            <a:ext cx="11423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1</a:t>
            </a:r>
            <a:r>
              <a:rPr lang="hu-HU" sz="2000" dirty="0" smtClean="0">
                <a:latin typeface="Calibri" panose="020F0502020204030204" pitchFamily="34" charset="0"/>
              </a:rPr>
              <a:t>940-es évek 	Az első modern ipari fermentációs eljárás: Penicillin gyártás kevert tankreaktorral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1955 		A Le </a:t>
            </a:r>
            <a:r>
              <a:rPr lang="hu-HU" sz="2000" dirty="0" err="1" smtClean="0">
                <a:latin typeface="Calibri" panose="020F0502020204030204" pitchFamily="34" charset="0"/>
              </a:rPr>
              <a:t>Francios</a:t>
            </a:r>
            <a:r>
              <a:rPr lang="hu-HU" sz="2000" dirty="0" smtClean="0">
                <a:latin typeface="Calibri" panose="020F0502020204030204" pitchFamily="34" charset="0"/>
              </a:rPr>
              <a:t> cég szabadalmaztatta az első air-lift reaktort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1968 		Az ICI elkezdte a laboratóriumi munkát az SCP előállítással kapcsolatban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1970-es évek	Az ICI egy buborékkolonna-hurokreaktort választott SCP organizmusok előállítására</a:t>
            </a:r>
            <a:endParaRPr lang="hu-H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Gázbevezetés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Fúvókák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Egyszerű kétfázisú fúvóka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Kétfázisú fúvóka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momentumkiegyenlító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csővel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Kétfázisú fúvóka keverőkamrával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Radiális áramlású fúvóka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29" y="179387"/>
            <a:ext cx="533400" cy="21812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825" y="609599"/>
            <a:ext cx="907268" cy="291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382" y="2713036"/>
            <a:ext cx="933450" cy="32575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459" y="3608681"/>
            <a:ext cx="2122879" cy="31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Gázbevezetés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Fúvókák</a:t>
            </a:r>
          </a:p>
          <a:p>
            <a:pPr marL="0" indent="0">
              <a:buNone/>
            </a:pP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Vertikális áramlású fúvóka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Merülősugaras fúvóka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446" y="791077"/>
            <a:ext cx="1971675" cy="35433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264" y="2400300"/>
            <a:ext cx="32194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Áramlás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reaktor geometriája és a fermentlé tulajdonságai valamint a gáz áramlási sebessége egyaránt befolyásolják az áramlási képet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Áramlási tartományok:</a:t>
            </a:r>
          </a:p>
          <a:p>
            <a:pPr lvl="1"/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Zavartalan</a:t>
            </a:r>
          </a:p>
          <a:p>
            <a:pPr lvl="1"/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Átmeneti</a:t>
            </a:r>
          </a:p>
          <a:p>
            <a:pPr lvl="1"/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Kavargó turbulens</a:t>
            </a:r>
          </a:p>
          <a:p>
            <a:pPr lvl="1"/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Lökésszerű áramlás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39294"/>
            <a:ext cx="1000125" cy="14859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829" y="3258344"/>
            <a:ext cx="1009650" cy="1676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177" y="3258344"/>
            <a:ext cx="1323975" cy="15621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173" y="3258344"/>
            <a:ext cx="18859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Áramlási tartományok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Az áramlási térképek alapján beazonosítható, hogy a üzemeltetett reaktor milyen tartományban üzemel.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189954"/>
              </p:ext>
            </p:extLst>
          </p:nvPr>
        </p:nvGraphicFramePr>
        <p:xfrm>
          <a:off x="2454994" y="2863516"/>
          <a:ext cx="5041347" cy="366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3" imgW="7609524" imgH="5858693" progId="MSPhotoEd.3">
                  <p:embed/>
                </p:oleObj>
              </mc:Choice>
              <mc:Fallback>
                <p:oleObj r:id="rId3" imgW="7609524" imgH="58586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994" y="2863516"/>
                        <a:ext cx="5041347" cy="3661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0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388700" y="421672"/>
            <a:ext cx="7772400" cy="1470025"/>
          </a:xfrm>
        </p:spPr>
        <p:txBody>
          <a:bodyPr/>
          <a:lstStyle/>
          <a:p>
            <a:r>
              <a:rPr lang="hu-HU" sz="4000" dirty="0" err="1" smtClean="0">
                <a:latin typeface="Calibri" panose="020F0502020204030204" pitchFamily="34" charset="0"/>
              </a:rPr>
              <a:t>Plug</a:t>
            </a:r>
            <a:r>
              <a:rPr lang="hu-HU" sz="4000" dirty="0" err="1">
                <a:latin typeface="Calibri" panose="020F0502020204030204" pitchFamily="34" charset="0"/>
              </a:rPr>
              <a:t>-</a:t>
            </a:r>
            <a:r>
              <a:rPr lang="hu-HU" sz="4000" dirty="0" err="1" smtClean="0">
                <a:latin typeface="Calibri" panose="020F0502020204030204" pitchFamily="34" charset="0"/>
              </a:rPr>
              <a:t>flow</a:t>
            </a:r>
            <a:r>
              <a:rPr lang="hu-HU" sz="4000" dirty="0" smtClean="0">
                <a:latin typeface="Calibri" panose="020F0502020204030204" pitchFamily="34" charset="0"/>
              </a:rPr>
              <a:t> reaktor</a:t>
            </a:r>
            <a:endParaRPr lang="hu-HU" sz="40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79" y="3390363"/>
            <a:ext cx="609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1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34414" y="63045"/>
            <a:ext cx="7772400" cy="1470025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Előnyei a </a:t>
            </a:r>
            <a:r>
              <a:rPr lang="hu-HU" sz="4000" dirty="0" err="1" smtClean="0">
                <a:latin typeface="Calibri" panose="020F0502020204030204" pitchFamily="34" charset="0"/>
              </a:rPr>
              <a:t>CSTR-hez</a:t>
            </a:r>
            <a:r>
              <a:rPr lang="hu-HU" sz="4000" dirty="0" smtClean="0">
                <a:latin typeface="Calibri" panose="020F0502020204030204" pitchFamily="34" charset="0"/>
              </a:rPr>
              <a:t> képest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0668" y="2096567"/>
            <a:ext cx="6400800" cy="18002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latin typeface="Calibri" panose="020F0502020204030204" pitchFamily="34" charset="0"/>
              </a:rPr>
              <a:t>Lamináris áramlás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  <a:latin typeface="Calibri" panose="020F0502020204030204" pitchFamily="34" charset="0"/>
              </a:rPr>
              <a:t>	Hőmérséklet, nyomás, </a:t>
            </a:r>
            <a:r>
              <a:rPr lang="hu-HU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reaktáns</a:t>
            </a:r>
            <a:r>
              <a:rPr lang="hu-HU" sz="2000" dirty="0">
                <a:solidFill>
                  <a:schemeClr val="tx1"/>
                </a:solidFill>
                <a:latin typeface="Calibri" panose="020F0502020204030204" pitchFamily="34" charset="0"/>
              </a:rPr>
              <a:t> és termékkoncentráció a keresztszelvényekben megegyezik</a:t>
            </a:r>
          </a:p>
          <a:p>
            <a:pPr algn="l"/>
            <a:endParaRPr lang="hu-HU" dirty="0"/>
          </a:p>
          <a:p>
            <a:pPr algn="l"/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21" y="3896767"/>
            <a:ext cx="5131093" cy="233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43506" y="1934976"/>
            <a:ext cx="64087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Nincs hosszirányú áramlás</a:t>
            </a:r>
          </a:p>
          <a:p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Minden részecske egyenlő időt tölt a reaktorban</a:t>
            </a:r>
          </a:p>
          <a:p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Könnyen fenntartható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Mérték növelhető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Hosszirányú termék és </a:t>
            </a:r>
            <a:r>
              <a:rPr lang="hu-HU" sz="2000" dirty="0" err="1">
                <a:latin typeface="Calibri" panose="020F0502020204030204" pitchFamily="34" charset="0"/>
              </a:rPr>
              <a:t>reaktáns</a:t>
            </a:r>
            <a:r>
              <a:rPr lang="hu-HU" sz="2000" dirty="0">
                <a:latin typeface="Calibri" panose="020F0502020204030204" pitchFamily="34" charset="0"/>
              </a:rPr>
              <a:t> koncentráció gradiens</a:t>
            </a:r>
          </a:p>
          <a:p>
            <a:endParaRPr lang="hu-HU" sz="2000" dirty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243506" y="616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4000" dirty="0" smtClean="0">
                <a:latin typeface="Calibri" panose="020F0502020204030204" pitchFamily="34" charset="0"/>
              </a:rPr>
              <a:t>Előnyei a </a:t>
            </a:r>
            <a:r>
              <a:rPr lang="hu-HU" sz="4000" dirty="0" err="1" smtClean="0">
                <a:latin typeface="Calibri" panose="020F0502020204030204" pitchFamily="34" charset="0"/>
              </a:rPr>
              <a:t>CSTR-hez</a:t>
            </a:r>
            <a:r>
              <a:rPr lang="hu-HU" sz="4000" dirty="0" smtClean="0">
                <a:latin typeface="Calibri" panose="020F0502020204030204" pitchFamily="34" charset="0"/>
              </a:rPr>
              <a:t> képest</a:t>
            </a:r>
            <a:endParaRPr lang="hu-HU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40031" y="2128160"/>
            <a:ext cx="64087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Mikroba visszatáplálás</a:t>
            </a:r>
          </a:p>
          <a:p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Komplikált előállítás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Aerob tenyésztés kivitelezési nehézségei</a:t>
            </a:r>
          </a:p>
          <a:p>
            <a:endParaRPr lang="hu-HU" sz="2000" dirty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54032" y="409821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accent1"/>
                </a:solidFill>
                <a:latin typeface="Calibri" panose="020F0502020204030204" pitchFamily="34" charset="0"/>
              </a:rPr>
              <a:t>Hátrányok</a:t>
            </a:r>
          </a:p>
        </p:txBody>
      </p:sp>
    </p:spTree>
    <p:extLst>
      <p:ext uri="{BB962C8B-B14F-4D97-AF65-F5344CB8AC3E}">
        <p14:creationId xmlns:p14="http://schemas.microsoft.com/office/powerpoint/2010/main" val="16691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46483" y="466142"/>
            <a:ext cx="5530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dirty="0">
                <a:solidFill>
                  <a:schemeClr val="accent1"/>
                </a:solidFill>
                <a:latin typeface="Calibri" panose="020F0502020204030204" pitchFamily="34" charset="0"/>
              </a:rPr>
              <a:t>Hosszirányú gradiensek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23" y="1775168"/>
            <a:ext cx="47246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38" y="4511472"/>
            <a:ext cx="3384376" cy="208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2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/>
              <p:cNvSpPr txBox="1"/>
              <p:nvPr/>
            </p:nvSpPr>
            <p:spPr>
              <a:xfrm>
                <a:off x="1743636" y="975273"/>
                <a:ext cx="5832648" cy="451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hu-HU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hu-HU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hu-HU" sz="2000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hu-HU" sz="2000" i="1">
                              <a:latin typeface="Cambria Math"/>
                            </a:rPr>
                            <m:t>𝑑𝑧</m:t>
                          </m:r>
                        </m:den>
                      </m:f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/>
                            </a:rPr>
                            <m:t>    −</m:t>
                          </m:r>
                          <m:r>
                            <a:rPr lang="hu-HU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hu-HU" sz="20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hu-HU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/>
                            </a:rPr>
                            <m:t>𝑑</m:t>
                          </m:r>
                          <m:r>
                            <a:rPr lang="hu-HU" sz="2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hu-HU" sz="2000" i="1">
                              <a:latin typeface="Cambria Math"/>
                            </a:rPr>
                            <m:t>𝑆</m:t>
                          </m:r>
                          <m:r>
                            <a:rPr lang="hu-HU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hu-HU" sz="2000" i="1">
                              <a:latin typeface="Cambria Math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hu-HU" sz="2000" dirty="0"/>
              </a:p>
              <a:p>
                <a:endParaRPr lang="hu-HU" sz="2000" dirty="0"/>
              </a:p>
              <a:p>
                <a:pPr algn="ctr"/>
                <a:r>
                  <a:rPr lang="hu-HU" sz="2000" dirty="0"/>
                  <a:t>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hu-HU" sz="20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hu-HU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i="1">
                            <a:latin typeface="Cambria Math"/>
                          </a:rPr>
                          <m:t>𝑡</m:t>
                        </m:r>
                        <m:r>
                          <a:rPr lang="hu-HU" sz="2000" i="1">
                            <a:latin typeface="Cambria Math"/>
                          </a:rPr>
                          <m:t>é</m:t>
                        </m:r>
                        <m:r>
                          <a:rPr lang="hu-HU" sz="2000" i="1">
                            <a:latin typeface="Cambria Math"/>
                          </a:rPr>
                          <m:t>𝑟𝑓𝑜𝑔𝑎𝑡</m:t>
                        </m:r>
                        <m:r>
                          <a:rPr lang="hu-HU" sz="2000" i="1">
                            <a:latin typeface="Cambria Math"/>
                          </a:rPr>
                          <m:t>á</m:t>
                        </m:r>
                        <m:r>
                          <a:rPr lang="hu-HU" sz="2000" i="1">
                            <a:latin typeface="Cambria Math"/>
                          </a:rPr>
                          <m:t>𝑟𝑎𝑚</m:t>
                        </m:r>
                        <m:r>
                          <a:rPr lang="hu-HU" sz="2000" i="1">
                            <a:latin typeface="Cambria Math"/>
                          </a:rPr>
                          <m:t>(</m:t>
                        </m:r>
                        <m:r>
                          <a:rPr lang="hu-HU" sz="2000" i="1">
                            <a:latin typeface="Cambria Math"/>
                          </a:rPr>
                          <m:t>𝐹</m:t>
                        </m:r>
                        <m:r>
                          <a:rPr lang="hu-HU" sz="2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hu-HU" sz="2000" i="1">
                            <a:latin typeface="Cambria Math"/>
                          </a:rPr>
                          <m:t>𝑟𝑒𝑎𝑘𝑡𝑜𝑟</m:t>
                        </m:r>
                        <m:r>
                          <a:rPr lang="hu-HU" sz="2000" i="1">
                            <a:latin typeface="Cambria Math"/>
                          </a:rPr>
                          <m:t> </m:t>
                        </m:r>
                        <m:r>
                          <a:rPr lang="hu-HU" sz="2000" i="1">
                            <a:latin typeface="Cambria Math"/>
                          </a:rPr>
                          <m:t>𝑘𝑒𝑟𝑒𝑠𝑧𝑡𝑚𝑒𝑡𝑠𝑧𝑒𝑡</m:t>
                        </m:r>
                        <m:r>
                          <a:rPr lang="hu-HU" sz="2000" i="1">
                            <a:latin typeface="Cambria Math"/>
                          </a:rPr>
                          <m:t> (</m:t>
                        </m:r>
                        <m:r>
                          <a:rPr lang="hu-HU" sz="2000" i="1">
                            <a:latin typeface="Cambria Math"/>
                          </a:rPr>
                          <m:t>𝐴</m:t>
                        </m:r>
                        <m:r>
                          <a:rPr lang="hu-HU" sz="20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hu-HU" sz="2000" dirty="0"/>
              </a:p>
              <a:p>
                <a:pPr algn="ctr"/>
                <a:endParaRPr lang="hu-HU" dirty="0"/>
              </a:p>
              <a:p>
                <a:pPr algn="ctr"/>
                <a:r>
                  <a:rPr lang="hu-HU" sz="2000" dirty="0">
                    <a:latin typeface="Calibri" panose="020F0502020204030204" pitchFamily="34" charset="0"/>
                  </a:rPr>
                  <a:t>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hu-HU" sz="20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u-HU" sz="2000" dirty="0">
                    <a:latin typeface="Calibri" panose="020F0502020204030204" pitchFamily="34" charset="0"/>
                  </a:rPr>
                  <a:t> állandó, azaz a fluidum sűrűsége állandó, akkor</a:t>
                </a:r>
              </a:p>
              <a:p>
                <a:pPr algn="just"/>
                <a:endParaRPr lang="hu-H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hu-H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hu-H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hu-H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𝑑𝑧</m:t>
                          </m:r>
                        </m:den>
                      </m:f>
                      <m:sSub>
                        <m:sSubPr>
                          <m:ctrlPr>
                            <a:rPr lang="hu-H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  −</m:t>
                          </m:r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hu-HU" sz="20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hu-H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hu-HU" sz="2000" dirty="0"/>
              </a:p>
              <a:p>
                <a:pPr algn="ctr"/>
                <a:endParaRPr lang="hu-H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hu-H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hu-H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sSub>
                        <m:sSubPr>
                          <m:ctrlPr>
                            <a:rPr lang="hu-H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  −</m:t>
                          </m:r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hu-HU" sz="20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hu-H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hu-H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hu-HU" sz="2000" dirty="0"/>
              </a:p>
              <a:p>
                <a:pPr algn="ctr"/>
                <a:endParaRPr lang="hu-HU" dirty="0"/>
              </a:p>
              <a:p>
                <a:pPr algn="ctr"/>
                <a:r>
                  <a:rPr lang="hu-HU" sz="2000" dirty="0"/>
                  <a:t>Ahol</a:t>
                </a:r>
                <a14:m>
                  <m:oMath xmlns:m="http://schemas.openxmlformats.org/officeDocument/2006/math">
                    <m:r>
                      <a:rPr lang="hu-HU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hu-HU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hu-H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hu-H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num>
                      <m:den>
                        <m:sSub>
                          <m:sSubPr>
                            <m:ctrlPr>
                              <a:rPr lang="hu-H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hu-H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hu-HU" sz="2000" dirty="0"/>
              </a:p>
            </p:txBody>
          </p:sp>
        </mc:Choice>
        <mc:Fallback xmlns=""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36" y="975273"/>
                <a:ext cx="5832648" cy="45154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5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Bevezetés, történeti áttekintés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38200" y="1690688"/>
            <a:ext cx="10515600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hu-HU" sz="2000" dirty="0" smtClean="0">
                <a:latin typeface="Calibri" panose="020F0502020204030204" pitchFamily="34" charset="0"/>
              </a:rPr>
              <a:t>Kevert reaktorok méretnövelése:</a:t>
            </a:r>
          </a:p>
          <a:p>
            <a:endParaRPr lang="hu-HU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Nem megfelelő keveredési viszonyok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Nem megfelelő anyag- és hőátadási tulajdonságok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Nem megfelelő mechanikai stabilitás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Drágább és bonyolultabb tervezés és konstrukció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Nehezen karbantartható kompresszor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Folyadékba merülő forgó részek</a:t>
            </a:r>
            <a:br>
              <a:rPr lang="hu-HU" sz="2000" dirty="0" smtClean="0">
                <a:latin typeface="Calibri" panose="020F0502020204030204" pitchFamily="34" charset="0"/>
              </a:rPr>
            </a:br>
            <a:endParaRPr lang="hu-HU" sz="2000" dirty="0" smtClean="0">
              <a:latin typeface="Calibri" panose="020F0502020204030204" pitchFamily="34" charset="0"/>
            </a:endParaRPr>
          </a:p>
          <a:p>
            <a:endParaRPr lang="hu-HU" sz="2000" dirty="0" smtClean="0">
              <a:latin typeface="Calibri" panose="020F0502020204030204" pitchFamily="34" charset="0"/>
            </a:endParaRPr>
          </a:p>
          <a:p>
            <a:endParaRPr lang="hu-HU" sz="2000" dirty="0">
              <a:latin typeface="Calibri" panose="020F0502020204030204" pitchFamily="34" charset="0"/>
            </a:endParaRPr>
          </a:p>
          <a:p>
            <a:endParaRPr lang="hu-HU" sz="2000" dirty="0" smtClean="0">
              <a:latin typeface="Calibri" panose="020F0502020204030204" pitchFamily="34" charset="0"/>
            </a:endParaRPr>
          </a:p>
          <a:p>
            <a:endParaRPr lang="hu-HU" sz="2000" dirty="0">
              <a:latin typeface="Calibri" panose="020F0502020204030204" pitchFamily="34" charset="0"/>
            </a:endParaRPr>
          </a:p>
          <a:p>
            <a:endParaRPr lang="hu-HU" sz="2000" dirty="0" smtClean="0">
              <a:latin typeface="Calibri" panose="020F0502020204030204" pitchFamily="34" charset="0"/>
            </a:endParaRPr>
          </a:p>
          <a:p>
            <a:endParaRPr lang="hu-HU" sz="2000" dirty="0">
              <a:latin typeface="Calibri" panose="020F0502020204030204" pitchFamily="34" charset="0"/>
            </a:endParaRPr>
          </a:p>
          <a:p>
            <a:endParaRPr lang="hu-HU" sz="2000" dirty="0" smtClean="0">
              <a:latin typeface="Calibri" panose="020F0502020204030204" pitchFamily="34" charset="0"/>
            </a:endParaRPr>
          </a:p>
          <a:p>
            <a:r>
              <a:rPr lang="hu-HU" sz="2000" dirty="0" smtClean="0">
                <a:latin typeface="Calibri" panose="020F0502020204030204" pitchFamily="34" charset="0"/>
              </a:rPr>
              <a:t>Air-lift reaktorok méretnövelése:</a:t>
            </a:r>
          </a:p>
          <a:p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A keverős reaktorok jellemzőihez képest jó tulajdonságok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Nincsenek mozgó alkatrészek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Nagy méretekre modellezhető, viszonylag egyszerű módszerekkel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Magas O2 abszorpciós hatásfok érhető el (50%)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Jól definiálható áramlási kép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Jól elvezethető fermentációs hő hagyományos módszerekkel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Hatékony keverés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Nagy produktivitás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Könnyen kivitelezhető aszeptikus működés</a:t>
            </a:r>
            <a:endParaRPr lang="hu-HU" sz="2000" dirty="0">
              <a:latin typeface="Calibri" panose="020F0502020204030204" pitchFamily="34" charset="0"/>
            </a:endParaRPr>
          </a:p>
          <a:p>
            <a:endParaRPr lang="hu-HU" sz="2000" dirty="0" smtClean="0">
              <a:latin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91816" y="6103230"/>
            <a:ext cx="1080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Döntő tényező, hogy a kielégítő momentum, hő és tömegtranszport megfelelő beruházási és üzemeltetési költségekkel érhető-e el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410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98183" y="264705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accent1"/>
                </a:solidFill>
                <a:latin typeface="Calibri" panose="020F0502020204030204" pitchFamily="34" charset="0"/>
              </a:rPr>
              <a:t>Csőreaktor típusok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43" y="2487413"/>
            <a:ext cx="5388941" cy="30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534567" y="1560724"/>
            <a:ext cx="60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alibri" panose="020F0502020204030204" pitchFamily="34" charset="0"/>
              </a:rPr>
              <a:t>1. Gázelvezetőkkel ellátott levegőzetett csőreaktor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691419" y="2724147"/>
            <a:ext cx="30912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u-HU" sz="2000" dirty="0">
                <a:latin typeface="Calibri" panose="020F0502020204030204" pitchFamily="34" charset="0"/>
              </a:rPr>
              <a:t>Spirális csőtekercs</a:t>
            </a:r>
          </a:p>
          <a:p>
            <a:pPr marL="285750" indent="-285750">
              <a:buFont typeface="Wingdings" pitchFamily="2" charset="2"/>
              <a:buChar char="ü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hu-HU" sz="2000" dirty="0">
                <a:latin typeface="Calibri" panose="020F0502020204030204" pitchFamily="34" charset="0"/>
              </a:rPr>
              <a:t>Szivattyús gázelvezetők </a:t>
            </a:r>
          </a:p>
          <a:p>
            <a:r>
              <a:rPr lang="hu-HU" sz="2000" dirty="0">
                <a:latin typeface="Calibri" panose="020F0502020204030204" pitchFamily="34" charset="0"/>
              </a:rPr>
              <a:t>a CO</a:t>
            </a:r>
            <a:r>
              <a:rPr lang="hu-HU" sz="2000" baseline="-25000" dirty="0">
                <a:latin typeface="Calibri" panose="020F0502020204030204" pitchFamily="34" charset="0"/>
              </a:rPr>
              <a:t>2</a:t>
            </a:r>
            <a:r>
              <a:rPr lang="hu-HU" sz="2000" dirty="0">
                <a:latin typeface="Calibri" panose="020F0502020204030204" pitchFamily="34" charset="0"/>
              </a:rPr>
              <a:t> és fel nem használ O</a:t>
            </a:r>
            <a:r>
              <a:rPr lang="hu-HU" sz="2000" baseline="-25000" dirty="0">
                <a:latin typeface="Calibri" panose="020F0502020204030204" pitchFamily="34" charset="0"/>
              </a:rPr>
              <a:t>2</a:t>
            </a:r>
            <a:r>
              <a:rPr lang="hu-HU" sz="2000" dirty="0">
                <a:latin typeface="Calibri" panose="020F0502020204030204" pitchFamily="34" charset="0"/>
              </a:rPr>
              <a:t> </a:t>
            </a:r>
          </a:p>
          <a:p>
            <a:r>
              <a:rPr lang="hu-HU" sz="2000" dirty="0">
                <a:latin typeface="Calibri" panose="020F0502020204030204" pitchFamily="34" charset="0"/>
              </a:rPr>
              <a:t>eltávolítására</a:t>
            </a:r>
          </a:p>
        </p:txBody>
      </p:sp>
    </p:spTree>
    <p:extLst>
      <p:ext uri="{BB962C8B-B14F-4D97-AF65-F5344CB8AC3E}">
        <p14:creationId xmlns:p14="http://schemas.microsoft.com/office/powerpoint/2010/main" val="40570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90" y="1493233"/>
            <a:ext cx="6408712" cy="303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178580" y="611201"/>
            <a:ext cx="233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Calibri" panose="020F0502020204030204" pitchFamily="34" charset="0"/>
              </a:rPr>
              <a:t>2. </a:t>
            </a:r>
            <a:r>
              <a:rPr lang="hu-HU" sz="2000" dirty="0" err="1">
                <a:latin typeface="Calibri" panose="020F0502020204030204" pitchFamily="34" charset="0"/>
              </a:rPr>
              <a:t>Biodisc</a:t>
            </a:r>
            <a:r>
              <a:rPr lang="hu-HU" sz="2000" dirty="0">
                <a:latin typeface="Calibri" panose="020F0502020204030204" pitchFamily="34" charset="0"/>
              </a:rPr>
              <a:t> csőreaktor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051602" y="4923024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u-HU" sz="2000" dirty="0">
                <a:latin typeface="Calibri" panose="020F0502020204030204" pitchFamily="34" charset="0"/>
              </a:rPr>
              <a:t>Aerob</a:t>
            </a:r>
          </a:p>
          <a:p>
            <a:pPr marL="285750" indent="-285750">
              <a:buFont typeface="Wingdings" pitchFamily="2" charset="2"/>
              <a:buChar char="ü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hu-HU" sz="2000" dirty="0">
                <a:latin typeface="Calibri" panose="020F0502020204030204" pitchFamily="34" charset="0"/>
              </a:rPr>
              <a:t>Tárcsaátmérő: 1,72 m</a:t>
            </a:r>
          </a:p>
          <a:p>
            <a:pPr marL="285750" indent="-285750">
              <a:buFont typeface="Wingdings" pitchFamily="2" charset="2"/>
              <a:buChar char="ü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hu-HU" sz="2000" dirty="0">
                <a:latin typeface="Calibri" panose="020F0502020204030204" pitchFamily="34" charset="0"/>
              </a:rPr>
              <a:t>Térfogat: 3,6 m</a:t>
            </a:r>
            <a:r>
              <a:rPr lang="hu-HU" sz="2000" baseline="30000" dirty="0">
                <a:latin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1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952178"/>
            <a:ext cx="7200800" cy="238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911359" y="838498"/>
            <a:ext cx="2054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Calibri" panose="020F0502020204030204" pitchFamily="34" charset="0"/>
              </a:rPr>
              <a:t>3. MBHBR reaktor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911359" y="5055567"/>
            <a:ext cx="398968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u-HU" sz="2000" dirty="0" err="1">
                <a:latin typeface="Calibri" panose="020F0502020204030204" pitchFamily="34" charset="0"/>
              </a:rPr>
              <a:t>Multiple</a:t>
            </a:r>
            <a:r>
              <a:rPr lang="hu-HU" sz="2000" dirty="0">
                <a:latin typeface="Calibri" panose="020F0502020204030204" pitchFamily="34" charset="0"/>
              </a:rPr>
              <a:t> </a:t>
            </a:r>
            <a:r>
              <a:rPr lang="hu-HU" sz="2000" dirty="0" err="1">
                <a:latin typeface="Calibri" panose="020F0502020204030204" pitchFamily="34" charset="0"/>
              </a:rPr>
              <a:t>Blade</a:t>
            </a:r>
            <a:r>
              <a:rPr lang="hu-HU" sz="2000" dirty="0">
                <a:latin typeface="Calibri" panose="020F0502020204030204" pitchFamily="34" charset="0"/>
              </a:rPr>
              <a:t> </a:t>
            </a:r>
            <a:r>
              <a:rPr lang="hu-HU" sz="2000" dirty="0" err="1">
                <a:latin typeface="Calibri" panose="020F0502020204030204" pitchFamily="34" charset="0"/>
              </a:rPr>
              <a:t>Horizontal</a:t>
            </a:r>
            <a:r>
              <a:rPr lang="hu-HU" sz="2000" dirty="0">
                <a:latin typeface="Calibri" panose="020F0502020204030204" pitchFamily="34" charset="0"/>
              </a:rPr>
              <a:t> </a:t>
            </a:r>
            <a:r>
              <a:rPr lang="hu-HU" sz="2000" dirty="0" err="1">
                <a:latin typeface="Calibri" panose="020F0502020204030204" pitchFamily="34" charset="0"/>
              </a:rPr>
              <a:t>Reactor</a:t>
            </a: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hu-HU" sz="2000" dirty="0">
                <a:latin typeface="Calibri" panose="020F0502020204030204" pitchFamily="34" charset="0"/>
              </a:rPr>
              <a:t>Tárcsa kényszeráramlást hoz létre</a:t>
            </a:r>
          </a:p>
          <a:p>
            <a:pPr marL="285750" indent="-285750">
              <a:buFont typeface="Wingdings" pitchFamily="2" charset="2"/>
              <a:buChar char="ü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67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65524"/>
            <a:ext cx="3528392" cy="60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672064" y="71665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alibri" panose="020F0502020204030204" pitchFamily="34" charset="0"/>
              </a:rPr>
              <a:t>Hurokreaktor, speciális hőcserélővel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032104" y="2132856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u-HU" sz="2000" dirty="0">
                <a:latin typeface="Calibri" panose="020F0502020204030204" pitchFamily="34" charset="0"/>
              </a:rPr>
              <a:t>Aerob</a:t>
            </a:r>
          </a:p>
          <a:p>
            <a:pPr marL="285750" indent="-285750">
              <a:buFont typeface="Wingdings" pitchFamily="2" charset="2"/>
              <a:buChar char="ü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hu-HU" sz="2000" dirty="0">
                <a:latin typeface="Calibri" panose="020F0502020204030204" pitchFamily="34" charset="0"/>
              </a:rPr>
              <a:t>Szakaszosan </a:t>
            </a:r>
            <a:r>
              <a:rPr lang="hu-HU" sz="2000" dirty="0" err="1">
                <a:latin typeface="Calibri" panose="020F0502020204030204" pitchFamily="34" charset="0"/>
              </a:rPr>
              <a:t>CSTR-hez</a:t>
            </a:r>
            <a:r>
              <a:rPr lang="hu-HU" sz="2000" dirty="0">
                <a:latin typeface="Calibri" panose="020F0502020204030204" pitchFamily="34" charset="0"/>
              </a:rPr>
              <a:t> hasonló</a:t>
            </a:r>
          </a:p>
          <a:p>
            <a:pPr marL="285750" indent="-285750">
              <a:buFont typeface="Wingdings" pitchFamily="2" charset="2"/>
              <a:buChar char="ü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hu-HU" sz="2000" dirty="0">
                <a:latin typeface="Calibri" panose="020F0502020204030204" pitchFamily="34" charset="0"/>
              </a:rPr>
              <a:t>Csak nagyipari kivitelezés</a:t>
            </a:r>
          </a:p>
          <a:p>
            <a:pPr marL="285750" indent="-285750">
              <a:buFont typeface="Wingdings" pitchFamily="2" charset="2"/>
              <a:buChar char="ü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hu-HU" sz="2000" dirty="0">
                <a:latin typeface="Calibri" panose="020F0502020204030204" pitchFamily="34" charset="0"/>
              </a:rPr>
              <a:t>OTR 30-50 kg O</a:t>
            </a:r>
            <a:r>
              <a:rPr lang="hu-HU" sz="2000" baseline="-25000" dirty="0">
                <a:latin typeface="Calibri" panose="020F0502020204030204" pitchFamily="34" charset="0"/>
              </a:rPr>
              <a:t>2</a:t>
            </a:r>
            <a:r>
              <a:rPr lang="hu-HU" sz="2000" dirty="0">
                <a:latin typeface="Calibri" panose="020F0502020204030204" pitchFamily="34" charset="0"/>
              </a:rPr>
              <a:t>/m</a:t>
            </a:r>
            <a:r>
              <a:rPr lang="hu-HU" sz="2000" baseline="30000" dirty="0">
                <a:latin typeface="Calibri" panose="020F0502020204030204" pitchFamily="34" charset="0"/>
              </a:rPr>
              <a:t>3</a:t>
            </a:r>
            <a:r>
              <a:rPr lang="hu-HU" sz="2000" dirty="0">
                <a:latin typeface="Calibri" panose="020F050202020403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384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10388" y="351117"/>
            <a:ext cx="7091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accent1"/>
                </a:solidFill>
                <a:latin typeface="Calibri" panose="020F0502020204030204" pitchFamily="34" charset="0"/>
              </a:rPr>
              <a:t>Alkalmazási területei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593007" y="1916832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Szennyvíztisztítási technológiáknál</a:t>
            </a:r>
          </a:p>
          <a:p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Nagyon exoterm reakciók esetén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Töltetes reaktorként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Polimerek előállításban</a:t>
            </a:r>
          </a:p>
        </p:txBody>
      </p:sp>
    </p:spTree>
    <p:extLst>
      <p:ext uri="{BB962C8B-B14F-4D97-AF65-F5344CB8AC3E}">
        <p14:creationId xmlns:p14="http://schemas.microsoft.com/office/powerpoint/2010/main" val="39000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6666" y="275643"/>
            <a:ext cx="8460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dirty="0" err="1">
                <a:solidFill>
                  <a:schemeClr val="accent1"/>
                </a:solidFill>
                <a:latin typeface="Calibri" panose="020F0502020204030204" pitchFamily="34" charset="0"/>
              </a:rPr>
              <a:t>Sulzer</a:t>
            </a:r>
            <a:r>
              <a:rPr lang="hu-HU" sz="4400" dirty="0">
                <a:solidFill>
                  <a:schemeClr val="accent1"/>
                </a:solidFill>
                <a:latin typeface="Calibri" panose="020F0502020204030204" pitchFamily="34" charset="0"/>
              </a:rPr>
              <a:t> polimer-reakciós technológia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06" y="1367054"/>
            <a:ext cx="4539263" cy="49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431494" y="2114713"/>
            <a:ext cx="280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Hőmérséklet homogén eloszlása, egységes szinten tartása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Jobb konverziók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Biztonságos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Olcsó működési költség</a:t>
            </a:r>
          </a:p>
        </p:txBody>
      </p:sp>
    </p:spTree>
    <p:extLst>
      <p:ext uri="{BB962C8B-B14F-4D97-AF65-F5344CB8AC3E}">
        <p14:creationId xmlns:p14="http://schemas.microsoft.com/office/powerpoint/2010/main" val="16687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22" y="641814"/>
            <a:ext cx="6572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10" y="4105747"/>
            <a:ext cx="42576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1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54558" y="450761"/>
            <a:ext cx="6671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Összefoglaló kérdések</a:t>
            </a:r>
            <a:endParaRPr lang="hu-HU" sz="4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42988" y="1416050"/>
            <a:ext cx="8294687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000" dirty="0">
                <a:latin typeface="Calibri" panose="020F0502020204030204" pitchFamily="34" charset="0"/>
              </a:rPr>
              <a:t>Soroljon fel 5 problémát, ami nehezíti a keverős reaktorok méretnövelését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>
                <a:latin typeface="Calibri" panose="020F0502020204030204" pitchFamily="34" charset="0"/>
              </a:rPr>
              <a:t>Mi az air-lift reaktorok általános definíciója?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>
                <a:latin typeface="Calibri" panose="020F0502020204030204" pitchFamily="34" charset="0"/>
              </a:rPr>
              <a:t>Hány osztályt különböztetünk meg air-lift reaktoroknál, és mik ezek az osztályok?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>
                <a:latin typeface="Calibri" panose="020F0502020204030204" pitchFamily="34" charset="0"/>
              </a:rPr>
              <a:t>Milyen statikus gázbevezetőket ismer? Mikor használják őket?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>
                <a:latin typeface="Calibri" panose="020F0502020204030204" pitchFamily="34" charset="0"/>
              </a:rPr>
              <a:t>Milyen dinamikus gázbevezetőket ismer? Mikor használják őket?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>
                <a:latin typeface="Calibri" panose="020F0502020204030204" pitchFamily="34" charset="0"/>
              </a:rPr>
              <a:t>Hova érdemes a gázbevezetést elhelyezni air-lift reaktorok esetében? Miért?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>
                <a:latin typeface="Calibri" panose="020F0502020204030204" pitchFamily="34" charset="0"/>
              </a:rPr>
              <a:t>Milyen áramlási tartományokat ismer air-lift reaktorok esetében? Jellemezze őket 1-1 mondattal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73851" y="4677126"/>
            <a:ext cx="7462487" cy="190821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>
              <a:tabLst>
                <a:tab pos="363538" algn="l"/>
              </a:tabLst>
            </a:pPr>
            <a:r>
              <a:rPr lang="hu-HU" sz="2000" dirty="0" smtClean="0">
                <a:latin typeface="Calibri" charset="0"/>
              </a:rPr>
              <a:t>8.	Sorolj </a:t>
            </a:r>
            <a:r>
              <a:rPr lang="hu-HU" sz="2000" dirty="0">
                <a:latin typeface="Calibri" charset="0"/>
              </a:rPr>
              <a:t>fel egy hátrányt a Plug-flow reaktornak a CSTR-rel szemben? </a:t>
            </a:r>
          </a:p>
          <a:p>
            <a:pPr>
              <a:tabLst>
                <a:tab pos="363538" algn="l"/>
              </a:tabLst>
            </a:pPr>
            <a:r>
              <a:rPr lang="hu-HU" sz="2000" dirty="0" smtClean="0">
                <a:latin typeface="Calibri" charset="0"/>
              </a:rPr>
              <a:t>9.	Sorolj </a:t>
            </a:r>
            <a:r>
              <a:rPr lang="hu-HU" sz="2000" dirty="0">
                <a:latin typeface="Calibri" charset="0"/>
              </a:rPr>
              <a:t>fel min 3 előnyét a Plug-flow reaktornak a </a:t>
            </a:r>
            <a:r>
              <a:rPr lang="hu-HU" sz="2000" dirty="0" err="1">
                <a:latin typeface="Calibri" charset="0"/>
              </a:rPr>
              <a:t>CSTR-rel</a:t>
            </a:r>
            <a:r>
              <a:rPr lang="hu-HU" sz="2000" dirty="0">
                <a:latin typeface="Calibri" charset="0"/>
              </a:rPr>
              <a:t> </a:t>
            </a:r>
            <a:r>
              <a:rPr lang="hu-HU" sz="2000" dirty="0" smtClean="0">
                <a:latin typeface="Calibri" charset="0"/>
              </a:rPr>
              <a:t>                                                                                	szemben</a:t>
            </a:r>
            <a:r>
              <a:rPr lang="hu-HU" sz="2000" dirty="0">
                <a:latin typeface="Calibri" charset="0"/>
              </a:rPr>
              <a:t>? </a:t>
            </a:r>
          </a:p>
          <a:p>
            <a:pPr>
              <a:tabLst>
                <a:tab pos="363538" algn="l"/>
              </a:tabLst>
            </a:pPr>
            <a:r>
              <a:rPr lang="hu-HU" sz="2000" dirty="0" smtClean="0">
                <a:latin typeface="Calibri" charset="0"/>
              </a:rPr>
              <a:t>10.	Melyik </a:t>
            </a:r>
            <a:r>
              <a:rPr lang="hu-HU" sz="2000" dirty="0">
                <a:latin typeface="Calibri" charset="0"/>
              </a:rPr>
              <a:t>iparokban alkalmazzák a Plug-flow reaktort leginkább? </a:t>
            </a:r>
          </a:p>
          <a:p>
            <a:pPr>
              <a:tabLst>
                <a:tab pos="363538" algn="l"/>
              </a:tabLst>
            </a:pPr>
            <a:r>
              <a:rPr lang="hu-HU" sz="2000" dirty="0" smtClean="0">
                <a:latin typeface="Calibri" charset="0"/>
              </a:rPr>
              <a:t>11.	Milyen </a:t>
            </a:r>
            <a:r>
              <a:rPr lang="hu-HU" sz="2000" dirty="0">
                <a:latin typeface="Calibri" charset="0"/>
              </a:rPr>
              <a:t>polimer előállítására használják a Sulzer SMR reactort?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9323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74264" y="3013656"/>
            <a:ext cx="4855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Köszönjük a figyelmet!</a:t>
            </a:r>
            <a:endParaRPr lang="hu-HU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46605"/>
            <a:ext cx="8596668" cy="13208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ICI Project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45434"/>
            <a:ext cx="8596668" cy="3880773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Nőtt az igény a nem konvencionális szubsztrátok felhasználása iránt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2300 m3 hasznos térfogat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60 m magasság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19 szitatányér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1000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szubsztrátadagoló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hely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0,015-0,03 m/s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buboréksebeség</a:t>
            </a:r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70000 t/év SCP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Mire elkészült, nem volt gazdaságos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19" y="2220905"/>
            <a:ext cx="2962506" cy="445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laci\Tanulmány\bioreaktor\airlift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34" y="2399763"/>
            <a:ext cx="56483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79" y="1084026"/>
            <a:ext cx="3504950" cy="521494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653934" y="1447733"/>
            <a:ext cx="297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alibri" panose="020F0502020204030204" pitchFamily="34" charset="0"/>
              </a:rPr>
              <a:t>ICI project</a:t>
            </a:r>
            <a:endParaRPr lang="hu-H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Air-lift reaktor definíció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490411" cy="4351338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Buborékkolonnás hurokreaktorok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Két különálló folyadékzónából áll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felszálló zónába általában alulról levegőt vezetnek be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Az eltérő gáz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hold-up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 felszálló és a leszálló zónában eltérő sűrűséget eredményez, ami cirkulációt idéz elő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122377"/>
              </p:ext>
            </p:extLst>
          </p:nvPr>
        </p:nvGraphicFramePr>
        <p:xfrm>
          <a:off x="6328611" y="1604963"/>
          <a:ext cx="5562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3990476" imgH="2752381" progId="MSPhotoEd.3">
                  <p:embed/>
                </p:oleObj>
              </mc:Choice>
              <mc:Fallback>
                <p:oleObj r:id="rId3" imgW="3990476" imgH="27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611" y="1604963"/>
                        <a:ext cx="5562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Air-lift reaktorok osztályozása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Belső cirkulációjú air-lift reaktorok:</a:t>
            </a:r>
            <a:b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reaktor belső terét egy terelőelem felszálló ill. leszálló ágakra osztja</a:t>
            </a:r>
          </a:p>
          <a:p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Külső cirkulációjú air-lift reaktorok:</a:t>
            </a:r>
            <a:b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felszálló és leszálló ág két különálló cső, amelyek vízszintes szakaszokkal kapcsolódnak a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fermentor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fenekénél és tetejénél.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11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Belső cirkulációjú air-lift reaktorok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5807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Osztott henger alakú</a:t>
            </a:r>
          </a:p>
          <a:p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Koncentrikus csövekből </a:t>
            </a:r>
            <a:b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álló (2 vagy több)</a:t>
            </a:r>
          </a:p>
          <a:p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u-H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Belső cirkulációjú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Pressure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Cycle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Reactor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(PCR): ICI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Deep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Shaft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PCR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084002"/>
              </p:ext>
            </p:extLst>
          </p:nvPr>
        </p:nvGraphicFramePr>
        <p:xfrm>
          <a:off x="8936358" y="0"/>
          <a:ext cx="3143899" cy="3702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r:id="rId3" imgW="2314286" imgH="3400900" progId="MSPhotoEd.3">
                  <p:embed/>
                </p:oleObj>
              </mc:Choice>
              <mc:Fallback>
                <p:oleObj r:id="rId3" imgW="2314286" imgH="34009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6358" y="0"/>
                        <a:ext cx="3143899" cy="3702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71689"/>
              </p:ext>
            </p:extLst>
          </p:nvPr>
        </p:nvGraphicFramePr>
        <p:xfrm>
          <a:off x="4512393" y="1825624"/>
          <a:ext cx="2702543" cy="343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r:id="rId5" imgW="2276793" imgH="3362794" progId="MSPhotoEd.3">
                  <p:embed/>
                </p:oleObj>
              </mc:Choice>
              <mc:Fallback>
                <p:oleObj r:id="rId5" imgW="2276793" imgH="336279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393" y="1825624"/>
                        <a:ext cx="2702543" cy="3433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67497"/>
              </p:ext>
            </p:extLst>
          </p:nvPr>
        </p:nvGraphicFramePr>
        <p:xfrm>
          <a:off x="6998368" y="1709107"/>
          <a:ext cx="1211533" cy="354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r:id="rId7" imgW="1095528" imgH="3419952" progId="MSPhotoEd.3">
                  <p:embed/>
                </p:oleObj>
              </mc:Choice>
              <mc:Fallback>
                <p:oleObj r:id="rId7" imgW="1095528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368" y="1709107"/>
                        <a:ext cx="1211533" cy="3549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libri" panose="020F0502020204030204" pitchFamily="34" charset="0"/>
              </a:rPr>
              <a:t>Belső cirkulációjú air-lift reaktorok</a:t>
            </a:r>
            <a:endParaRPr lang="hu-HU" sz="4000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8032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Deep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Shaft</a:t>
            </a:r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PCR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Biológiai szennyvíztisztításra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136 m hosszú, 0,5 m átmérő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 kg/m3h OTR érték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Bevezetett O2 több mint 90%-a ténylegesen oldódik a </a:t>
            </a:r>
            <a:r>
              <a:rPr lang="hu-H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fermentlében</a:t>
            </a:r>
            <a:endParaRPr lang="hu-H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106" t="6362" r="17565" b="4574"/>
          <a:stretch>
            <a:fillRect/>
          </a:stretch>
        </p:blipFill>
        <p:spPr bwMode="auto">
          <a:xfrm>
            <a:off x="7848600" y="1334654"/>
            <a:ext cx="3505200" cy="552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5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718</Words>
  <Application>Microsoft Office PowerPoint</Application>
  <PresentationFormat>Szélesvásznú</PresentationFormat>
  <Paragraphs>259</Paragraphs>
  <Slides>38</Slides>
  <Notes>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38</vt:i4>
      </vt:variant>
    </vt:vector>
  </HeadingPairs>
  <TitlesOfParts>
    <vt:vector size="52" baseType="lpstr">
      <vt:lpstr>Arial</vt:lpstr>
      <vt:lpstr>Calibri</vt:lpstr>
      <vt:lpstr>Cambria Math</vt:lpstr>
      <vt:lpstr>Constantia</vt:lpstr>
      <vt:lpstr>Symbol</vt:lpstr>
      <vt:lpstr>Times New Roman</vt:lpstr>
      <vt:lpstr>Trebuchet MS</vt:lpstr>
      <vt:lpstr>Wingdings</vt:lpstr>
      <vt:lpstr>Wingdings 3</vt:lpstr>
      <vt:lpstr>Fazetta</vt:lpstr>
      <vt:lpstr>MSPhotoEd.3</vt:lpstr>
      <vt:lpstr>Equation</vt:lpstr>
      <vt:lpstr>Egyenlet</vt:lpstr>
      <vt:lpstr>Photo Editor Photo</vt:lpstr>
      <vt:lpstr>Aerob air-lift és plugflow bioreaktorok </vt:lpstr>
      <vt:lpstr>Bevezetés, történeti áttekintés</vt:lpstr>
      <vt:lpstr>Bevezetés, történeti áttekintés</vt:lpstr>
      <vt:lpstr>ICI Project</vt:lpstr>
      <vt:lpstr>PowerPoint bemutató</vt:lpstr>
      <vt:lpstr>Air-lift reaktor definíció</vt:lpstr>
      <vt:lpstr>Air-lift reaktorok osztályozása</vt:lpstr>
      <vt:lpstr>Belső cirkulációjú air-lift reaktorok</vt:lpstr>
      <vt:lpstr>Belső cirkulációjú air-lift reaktorok</vt:lpstr>
      <vt:lpstr>Külső cirkulációjú air-lift reaktorok</vt:lpstr>
      <vt:lpstr>Külső cirkulációjú air-lift reaktorok</vt:lpstr>
      <vt:lpstr>Gázbevezetés</vt:lpstr>
      <vt:lpstr>Gázbevezetés</vt:lpstr>
      <vt:lpstr>Gázbevezetés</vt:lpstr>
      <vt:lpstr>Gázbevezetés</vt:lpstr>
      <vt:lpstr>Gázbevezetés</vt:lpstr>
      <vt:lpstr>Gázbevezetés</vt:lpstr>
      <vt:lpstr>Gázbevezetés</vt:lpstr>
      <vt:lpstr>Gázbevezetés</vt:lpstr>
      <vt:lpstr>Gázbevezetés</vt:lpstr>
      <vt:lpstr>Gázbevezetés</vt:lpstr>
      <vt:lpstr>Áramlás</vt:lpstr>
      <vt:lpstr>Áramlási tartományok</vt:lpstr>
      <vt:lpstr>Plug-flow reaktor</vt:lpstr>
      <vt:lpstr>Előnyei a CSTR-hez képest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Bevezetés, történeti átekintés</dc:title>
  <dc:creator>Tóth László</dc:creator>
  <cp:lastModifiedBy>Tóth László</cp:lastModifiedBy>
  <cp:revision>29</cp:revision>
  <dcterms:created xsi:type="dcterms:W3CDTF">2015-04-13T18:22:34Z</dcterms:created>
  <dcterms:modified xsi:type="dcterms:W3CDTF">2015-04-28T17:43:12Z</dcterms:modified>
</cp:coreProperties>
</file>