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2" r:id="rId4"/>
    <p:sldId id="259" r:id="rId5"/>
    <p:sldId id="264" r:id="rId6"/>
    <p:sldId id="273" r:id="rId7"/>
    <p:sldId id="261" r:id="rId8"/>
    <p:sldId id="260" r:id="rId9"/>
    <p:sldId id="262" r:id="rId10"/>
    <p:sldId id="265" r:id="rId11"/>
    <p:sldId id="266" r:id="rId12"/>
    <p:sldId id="267" r:id="rId13"/>
    <p:sldId id="268" r:id="rId14"/>
    <p:sldId id="270" r:id="rId15"/>
    <p:sldId id="271" r:id="rId16"/>
    <p:sldId id="275" r:id="rId1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2C16-EE32-4C15-88B1-F1D44BDCBA04}" type="datetimeFigureOut">
              <a:rPr lang="hu-HU" smtClean="0"/>
              <a:t>2015.04.14.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983-E336-4170-8052-449243BD14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295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2C16-EE32-4C15-88B1-F1D44BDCBA04}" type="datetimeFigureOut">
              <a:rPr lang="hu-HU" smtClean="0"/>
              <a:t>2015.04.14.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983-E336-4170-8052-449243BD14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6386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2C16-EE32-4C15-88B1-F1D44BDCBA04}" type="datetimeFigureOut">
              <a:rPr lang="hu-HU" smtClean="0"/>
              <a:t>2015.04.14.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983-E336-4170-8052-449243BD14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9655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2C16-EE32-4C15-88B1-F1D44BDCBA04}" type="datetimeFigureOut">
              <a:rPr lang="hu-HU" smtClean="0"/>
              <a:t>2015.04.14.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983-E336-4170-8052-449243BD14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752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2C16-EE32-4C15-88B1-F1D44BDCBA04}" type="datetimeFigureOut">
              <a:rPr lang="hu-HU" smtClean="0"/>
              <a:t>2015.04.14.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983-E336-4170-8052-449243BD14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816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2C16-EE32-4C15-88B1-F1D44BDCBA04}" type="datetimeFigureOut">
              <a:rPr lang="hu-HU" smtClean="0"/>
              <a:t>2015.04.14.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983-E336-4170-8052-449243BD14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7040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2C16-EE32-4C15-88B1-F1D44BDCBA04}" type="datetimeFigureOut">
              <a:rPr lang="hu-HU" smtClean="0"/>
              <a:t>2015.04.14.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983-E336-4170-8052-449243BD14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9814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2C16-EE32-4C15-88B1-F1D44BDCBA04}" type="datetimeFigureOut">
              <a:rPr lang="hu-HU" smtClean="0"/>
              <a:t>2015.04.14.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983-E336-4170-8052-449243BD14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8720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2C16-EE32-4C15-88B1-F1D44BDCBA04}" type="datetimeFigureOut">
              <a:rPr lang="hu-HU" smtClean="0"/>
              <a:t>2015.04.14.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983-E336-4170-8052-449243BD14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2821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2C16-EE32-4C15-88B1-F1D44BDCBA04}" type="datetimeFigureOut">
              <a:rPr lang="hu-HU" smtClean="0"/>
              <a:t>2015.04.14.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983-E336-4170-8052-449243BD14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9682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2C16-EE32-4C15-88B1-F1D44BDCBA04}" type="datetimeFigureOut">
              <a:rPr lang="hu-HU" smtClean="0"/>
              <a:t>2015.04.14.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983-E336-4170-8052-449243BD14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068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B2C16-EE32-4C15-88B1-F1D44BDCBA04}" type="datetimeFigureOut">
              <a:rPr lang="hu-HU" smtClean="0"/>
              <a:t>2015.04.14.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F4983-E336-4170-8052-449243BD14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375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Kazein hidrolízis </a:t>
            </a:r>
            <a:r>
              <a:rPr lang="hu-HU" dirty="0" err="1" smtClean="0"/>
              <a:t>immobilizált</a:t>
            </a:r>
            <a:r>
              <a:rPr lang="hu-HU" dirty="0" smtClean="0"/>
              <a:t> </a:t>
            </a:r>
            <a:r>
              <a:rPr lang="hu-HU" smtClean="0"/>
              <a:t>enzimmkel</a:t>
            </a:r>
            <a:r>
              <a:rPr lang="hu-HU" dirty="0" smtClean="0"/>
              <a:t> </a:t>
            </a:r>
            <a:r>
              <a:rPr lang="hu-HU" dirty="0" err="1" smtClean="0"/>
              <a:t>tórusz</a:t>
            </a:r>
            <a:r>
              <a:rPr lang="hu-HU" dirty="0"/>
              <a:t> </a:t>
            </a:r>
            <a:r>
              <a:rPr lang="hu-HU" dirty="0" smtClean="0"/>
              <a:t>reaktorban</a:t>
            </a:r>
            <a:r>
              <a:rPr lang="hu-HU" baseline="30000" dirty="0" smtClean="0"/>
              <a:t>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5599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Kevert reaktor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43718" y="1690688"/>
            <a:ext cx="6347011" cy="442064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u-HU" sz="1800" dirty="0" smtClean="0"/>
              <a:t>10ml kevert reaktorban 1/10 </a:t>
            </a:r>
            <a:r>
              <a:rPr lang="hu-HU" sz="1800" dirty="0" err="1" smtClean="0"/>
              <a:t>immobilizált</a:t>
            </a:r>
            <a:r>
              <a:rPr lang="hu-HU" sz="1800" dirty="0" smtClean="0"/>
              <a:t> enzim:</a:t>
            </a:r>
            <a:r>
              <a:rPr lang="hu-HU" sz="1800" dirty="0" err="1" smtClean="0"/>
              <a:t>szubsztrát</a:t>
            </a:r>
            <a:r>
              <a:rPr lang="hu-HU" sz="1800" dirty="0" smtClean="0"/>
              <a:t> arány, 5mg/ml </a:t>
            </a:r>
            <a:r>
              <a:rPr lang="hu-HU" sz="1800" dirty="0" err="1" smtClean="0"/>
              <a:t>szubsztrát</a:t>
            </a:r>
            <a:endParaRPr lang="hu-HU" sz="1800" dirty="0" smtClean="0"/>
          </a:p>
          <a:p>
            <a:pPr>
              <a:lnSpc>
                <a:spcPct val="150000"/>
              </a:lnSpc>
            </a:pPr>
            <a:r>
              <a:rPr lang="hu-HU" sz="1800" dirty="0" smtClean="0"/>
              <a:t> 5, 15, 60, és 120 perces futási idők</a:t>
            </a:r>
          </a:p>
          <a:p>
            <a:pPr>
              <a:lnSpc>
                <a:spcPct val="150000"/>
              </a:lnSpc>
            </a:pPr>
            <a:r>
              <a:rPr lang="hu-HU" sz="1800" dirty="0" smtClean="0"/>
              <a:t>2 ismétlés</a:t>
            </a:r>
          </a:p>
          <a:p>
            <a:pPr>
              <a:lnSpc>
                <a:spcPct val="150000"/>
              </a:lnSpc>
            </a:pPr>
            <a:r>
              <a:rPr lang="hu-HU" sz="1800" dirty="0" smtClean="0"/>
              <a:t>Kis átmérőjű gyöngy esetén magasabb DH a nagyhoz képest, de a második futás végére az enzim az első futás 74%-át hozta</a:t>
            </a:r>
          </a:p>
          <a:p>
            <a:pPr>
              <a:lnSpc>
                <a:spcPct val="150000"/>
              </a:lnSpc>
            </a:pPr>
            <a:r>
              <a:rPr lang="hu-HU" sz="1800" dirty="0" smtClean="0"/>
              <a:t>A nagy átmérőjű gyöngy esetén nem volt számottevő csökkenés</a:t>
            </a:r>
            <a:endParaRPr lang="hu-HU" sz="18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690688"/>
            <a:ext cx="3209387" cy="3284724"/>
          </a:xfrm>
          <a:prstGeom prst="rect">
            <a:avLst/>
          </a:prstGeom>
        </p:spPr>
      </p:pic>
      <p:grpSp>
        <p:nvGrpSpPr>
          <p:cNvPr id="12" name="Csoportba foglalás 11"/>
          <p:cNvGrpSpPr/>
          <p:nvPr/>
        </p:nvGrpSpPr>
        <p:grpSpPr>
          <a:xfrm>
            <a:off x="1183511" y="5280338"/>
            <a:ext cx="2864075" cy="830997"/>
            <a:chOff x="1183511" y="5280338"/>
            <a:chExt cx="2864075" cy="830997"/>
          </a:xfrm>
        </p:grpSpPr>
        <p:grpSp>
          <p:nvGrpSpPr>
            <p:cNvPr id="6" name="Csoportba foglalás 5"/>
            <p:cNvGrpSpPr/>
            <p:nvPr/>
          </p:nvGrpSpPr>
          <p:grpSpPr>
            <a:xfrm>
              <a:off x="1183511" y="5280338"/>
              <a:ext cx="2864075" cy="830997"/>
              <a:chOff x="1183511" y="5280338"/>
              <a:chExt cx="2864075" cy="830997"/>
            </a:xfrm>
          </p:grpSpPr>
          <p:sp>
            <p:nvSpPr>
              <p:cNvPr id="7" name="Szövegdoboz 6"/>
              <p:cNvSpPr txBox="1"/>
              <p:nvPr/>
            </p:nvSpPr>
            <p:spPr>
              <a:xfrm>
                <a:off x="1390918" y="5280338"/>
                <a:ext cx="265666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1200" dirty="0" smtClean="0"/>
                  <a:t>1.       Nagy átmérőjű gyöngy </a:t>
                </a:r>
              </a:p>
              <a:p>
                <a:pPr marL="342900" indent="-342900">
                  <a:buAutoNum type="arabicPeriod"/>
                </a:pPr>
                <a:r>
                  <a:rPr lang="hu-HU" sz="1200" dirty="0" smtClean="0"/>
                  <a:t> Kis átmérőjű gyöngy</a:t>
                </a:r>
              </a:p>
              <a:p>
                <a:pPr marL="342900" indent="-342900">
                  <a:buFontTx/>
                  <a:buAutoNum type="arabicPeriod"/>
                </a:pPr>
                <a:r>
                  <a:rPr lang="hu-HU" sz="1200" dirty="0" smtClean="0"/>
                  <a:t>Nagy átmérőjű gyöngy</a:t>
                </a:r>
              </a:p>
              <a:p>
                <a:r>
                  <a:rPr lang="hu-HU" sz="1200" dirty="0" smtClean="0"/>
                  <a:t>2.       Kis átmérőjű gyöngy</a:t>
                </a:r>
                <a:endParaRPr lang="hu-HU" sz="1200" dirty="0"/>
              </a:p>
            </p:txBody>
          </p:sp>
          <p:sp>
            <p:nvSpPr>
              <p:cNvPr id="8" name="Háromszög 7"/>
              <p:cNvSpPr/>
              <p:nvPr/>
            </p:nvSpPr>
            <p:spPr>
              <a:xfrm>
                <a:off x="1183511" y="5530719"/>
                <a:ext cx="128787" cy="112038"/>
              </a:xfrm>
              <a:prstGeom prst="triangl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Ellipszis 8"/>
              <p:cNvSpPr/>
              <p:nvPr/>
            </p:nvSpPr>
            <p:spPr>
              <a:xfrm>
                <a:off x="1187574" y="5885705"/>
                <a:ext cx="124723" cy="12774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0" name="Téglalap 9"/>
              <p:cNvSpPr/>
              <p:nvPr/>
            </p:nvSpPr>
            <p:spPr>
              <a:xfrm>
                <a:off x="1183511" y="5695837"/>
                <a:ext cx="117253" cy="10806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11" name="Rombusz 10"/>
            <p:cNvSpPr/>
            <p:nvPr/>
          </p:nvSpPr>
          <p:spPr>
            <a:xfrm>
              <a:off x="1183511" y="5321069"/>
              <a:ext cx="117253" cy="184381"/>
            </a:xfrm>
            <a:prstGeom prst="diamond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314106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Tórusz</a:t>
            </a:r>
            <a:r>
              <a:rPr lang="hu-HU" dirty="0" smtClean="0"/>
              <a:t> reaktor	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617" y="1757362"/>
            <a:ext cx="3171825" cy="3038475"/>
          </a:xfrm>
          <a:prstGeom prst="rect">
            <a:avLst/>
          </a:prstGeom>
        </p:spPr>
      </p:pic>
      <p:grpSp>
        <p:nvGrpSpPr>
          <p:cNvPr id="5" name="Csoportba foglalás 4"/>
          <p:cNvGrpSpPr/>
          <p:nvPr/>
        </p:nvGrpSpPr>
        <p:grpSpPr>
          <a:xfrm>
            <a:off x="1183511" y="5280338"/>
            <a:ext cx="2864075" cy="830997"/>
            <a:chOff x="1183511" y="5280338"/>
            <a:chExt cx="2864075" cy="830997"/>
          </a:xfrm>
        </p:grpSpPr>
        <p:grpSp>
          <p:nvGrpSpPr>
            <p:cNvPr id="6" name="Csoportba foglalás 5"/>
            <p:cNvGrpSpPr/>
            <p:nvPr/>
          </p:nvGrpSpPr>
          <p:grpSpPr>
            <a:xfrm>
              <a:off x="1183511" y="5280338"/>
              <a:ext cx="2864075" cy="830997"/>
              <a:chOff x="1183511" y="5280338"/>
              <a:chExt cx="2864075" cy="830997"/>
            </a:xfrm>
          </p:grpSpPr>
          <p:sp>
            <p:nvSpPr>
              <p:cNvPr id="8" name="Szövegdoboz 7"/>
              <p:cNvSpPr txBox="1"/>
              <p:nvPr/>
            </p:nvSpPr>
            <p:spPr>
              <a:xfrm>
                <a:off x="1390918" y="5280338"/>
                <a:ext cx="265666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1200" dirty="0" smtClean="0"/>
                  <a:t>1.       Nagy átmérőjű gyöngy </a:t>
                </a:r>
              </a:p>
              <a:p>
                <a:pPr marL="342900" indent="-342900">
                  <a:buAutoNum type="arabicPeriod"/>
                </a:pPr>
                <a:r>
                  <a:rPr lang="hu-HU" sz="1200" dirty="0" smtClean="0"/>
                  <a:t> Kis átmérőjű gyöngy</a:t>
                </a:r>
              </a:p>
              <a:p>
                <a:pPr marL="342900" indent="-342900">
                  <a:buFontTx/>
                  <a:buAutoNum type="arabicPeriod"/>
                </a:pPr>
                <a:r>
                  <a:rPr lang="hu-HU" sz="1200" dirty="0" smtClean="0"/>
                  <a:t>Nagy átmérőjű gyöngy</a:t>
                </a:r>
              </a:p>
              <a:p>
                <a:r>
                  <a:rPr lang="hu-HU" sz="1200" dirty="0" smtClean="0"/>
                  <a:t>2.       Kis átmérőjű gyöngy</a:t>
                </a:r>
                <a:endParaRPr lang="hu-HU" sz="1200" dirty="0"/>
              </a:p>
            </p:txBody>
          </p:sp>
          <p:sp>
            <p:nvSpPr>
              <p:cNvPr id="9" name="Háromszög 8"/>
              <p:cNvSpPr/>
              <p:nvPr/>
            </p:nvSpPr>
            <p:spPr>
              <a:xfrm>
                <a:off x="1183511" y="5530719"/>
                <a:ext cx="128787" cy="112038"/>
              </a:xfrm>
              <a:prstGeom prst="triangl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Ellipszis 9"/>
              <p:cNvSpPr/>
              <p:nvPr/>
            </p:nvSpPr>
            <p:spPr>
              <a:xfrm>
                <a:off x="1187574" y="5885705"/>
                <a:ext cx="124723" cy="12774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" name="Téglalap 10"/>
              <p:cNvSpPr/>
              <p:nvPr/>
            </p:nvSpPr>
            <p:spPr>
              <a:xfrm>
                <a:off x="1183511" y="5695837"/>
                <a:ext cx="117253" cy="10806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7" name="Rombusz 6"/>
            <p:cNvSpPr/>
            <p:nvPr/>
          </p:nvSpPr>
          <p:spPr>
            <a:xfrm>
              <a:off x="1183511" y="5321069"/>
              <a:ext cx="117253" cy="184381"/>
            </a:xfrm>
            <a:prstGeom prst="diamond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12" name="Szövegdoboz 11"/>
          <p:cNvSpPr txBox="1"/>
          <p:nvPr/>
        </p:nvSpPr>
        <p:spPr>
          <a:xfrm>
            <a:off x="4657165" y="1795016"/>
            <a:ext cx="6696635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dirty="0" smtClean="0"/>
              <a:t>100ml térfogatban: 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5mg/ml </a:t>
            </a:r>
            <a:r>
              <a:rPr lang="hu-HU" dirty="0" err="1" smtClean="0"/>
              <a:t>szubsztrát</a:t>
            </a:r>
            <a:r>
              <a:rPr lang="hu-HU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enzim:</a:t>
            </a:r>
            <a:r>
              <a:rPr lang="hu-HU" dirty="0" err="1" smtClean="0"/>
              <a:t>szubsztrát</a:t>
            </a:r>
            <a:r>
              <a:rPr lang="hu-HU" dirty="0" smtClean="0"/>
              <a:t>=1:10 arány 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5, 15 60, 120 perces reakció idők 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2 ismétlés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Nagy átmérőjű gyöngyök aktivitása </a:t>
            </a:r>
            <a:r>
              <a:rPr lang="hu-HU" dirty="0" err="1" smtClean="0"/>
              <a:t>kb</a:t>
            </a:r>
            <a:r>
              <a:rPr lang="hu-HU" dirty="0" smtClean="0"/>
              <a:t> állandó, 6% csökkenés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Kis átmérőjűeknél 21% csökkenés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Enzimaktivitás minél </a:t>
            </a:r>
            <a:r>
              <a:rPr lang="hu-HU" dirty="0" err="1" smtClean="0"/>
              <a:t>kevésébé</a:t>
            </a:r>
            <a:r>
              <a:rPr lang="hu-HU" dirty="0" smtClean="0"/>
              <a:t> csökkenjen: nagy átmérőjű </a:t>
            </a:r>
            <a:r>
              <a:rPr lang="hu-HU" dirty="0" err="1" smtClean="0"/>
              <a:t>kitozán</a:t>
            </a:r>
            <a:r>
              <a:rPr lang="hu-HU" dirty="0" smtClean="0"/>
              <a:t> gyöngy javasolt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8778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hu-HU" dirty="0" smtClean="0"/>
              <a:t>Szabad és </a:t>
            </a:r>
            <a:r>
              <a:rPr lang="hu-HU" dirty="0" err="1" smtClean="0"/>
              <a:t>immobilizált</a:t>
            </a:r>
            <a:r>
              <a:rPr lang="hu-HU" dirty="0" smtClean="0"/>
              <a:t> </a:t>
            </a:r>
            <a:r>
              <a:rPr lang="hu-HU" dirty="0" err="1" smtClean="0"/>
              <a:t>proteáz</a:t>
            </a:r>
            <a:r>
              <a:rPr lang="hu-HU" dirty="0" smtClean="0"/>
              <a:t> aktivitás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25563"/>
            <a:ext cx="2552700" cy="2571750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3390900" y="1325563"/>
            <a:ext cx="7277100" cy="295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dirty="0" smtClean="0"/>
              <a:t>Szabad </a:t>
            </a:r>
            <a:r>
              <a:rPr lang="hu-HU" dirty="0" err="1" smtClean="0"/>
              <a:t>proteáz</a:t>
            </a:r>
            <a:r>
              <a:rPr lang="hu-HU" dirty="0" smtClean="0"/>
              <a:t> XIX specifikus aktivitása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[E]: 0.05; 0.1; 0.2; 0.35 mg/ml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[S]: 5mg/ml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Specifikus aktivitás: 0.940U/g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(1 U(unit): 1 g enzim, amely 1 </a:t>
            </a:r>
            <a:r>
              <a:rPr lang="hu-HU" dirty="0" err="1" smtClean="0"/>
              <a:t>µmol</a:t>
            </a:r>
            <a:r>
              <a:rPr lang="hu-HU" dirty="0"/>
              <a:t> </a:t>
            </a:r>
            <a:r>
              <a:rPr lang="hu-HU" dirty="0" err="1" smtClean="0"/>
              <a:t>peptidkötést</a:t>
            </a:r>
            <a:r>
              <a:rPr lang="hu-HU" dirty="0" smtClean="0"/>
              <a:t> hasít 1 perc alatt)</a:t>
            </a:r>
            <a:r>
              <a:rPr lang="hu-HU" dirty="0"/>
              <a:t/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endParaRPr lang="hu-HU" dirty="0" smtClean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725" y="3897313"/>
            <a:ext cx="2543175" cy="2552700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3525370" y="4028935"/>
            <a:ext cx="7008159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dirty="0" smtClean="0"/>
              <a:t>Nagy átmérőjű gyöngyre </a:t>
            </a:r>
            <a:r>
              <a:rPr lang="hu-HU" dirty="0" err="1" smtClean="0"/>
              <a:t>immobilizált</a:t>
            </a:r>
            <a:r>
              <a:rPr lang="hu-HU" dirty="0" smtClean="0"/>
              <a:t> </a:t>
            </a:r>
            <a:r>
              <a:rPr lang="hu-HU" dirty="0" err="1" smtClean="0"/>
              <a:t>proteáz</a:t>
            </a:r>
            <a:r>
              <a:rPr lang="hu-HU" dirty="0" smtClean="0"/>
              <a:t> XIX specifikus aktivitása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[E]: 20; 40; 70; 100 mg/ml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[S]: 5mg/ml</a:t>
            </a:r>
          </a:p>
          <a:p>
            <a:pPr>
              <a:lnSpc>
                <a:spcPct val="150000"/>
              </a:lnSpc>
            </a:pPr>
            <a:r>
              <a:rPr lang="hu-HU" dirty="0"/>
              <a:t>Specifikus aktivitás: </a:t>
            </a:r>
            <a:r>
              <a:rPr lang="hu-HU" dirty="0" smtClean="0"/>
              <a:t>0,042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A szabad enzim specifikus aktivitásának mindössze 4,5%-a</a:t>
            </a:r>
          </a:p>
          <a:p>
            <a:pPr>
              <a:lnSpc>
                <a:spcPct val="150000"/>
              </a:lnSpc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27280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hu-HU" dirty="0" smtClean="0"/>
              <a:t>Hőmérséklet hatása az </a:t>
            </a:r>
            <a:r>
              <a:rPr lang="hu-HU" dirty="0" err="1" smtClean="0"/>
              <a:t>immobilizált</a:t>
            </a:r>
            <a:r>
              <a:rPr lang="hu-HU" dirty="0" smtClean="0"/>
              <a:t> enzimre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25563"/>
            <a:ext cx="2657475" cy="2628900"/>
          </a:xfrm>
          <a:prstGeom prst="rect">
            <a:avLst/>
          </a:prstGeom>
        </p:spPr>
      </p:pic>
      <p:grpSp>
        <p:nvGrpSpPr>
          <p:cNvPr id="10" name="Csoportba foglalás 9"/>
          <p:cNvGrpSpPr/>
          <p:nvPr/>
        </p:nvGrpSpPr>
        <p:grpSpPr>
          <a:xfrm>
            <a:off x="1359995" y="4078942"/>
            <a:ext cx="1777652" cy="923330"/>
            <a:chOff x="1359995" y="4078942"/>
            <a:chExt cx="1777652" cy="923330"/>
          </a:xfrm>
        </p:grpSpPr>
        <p:sp>
          <p:nvSpPr>
            <p:cNvPr id="6" name="Ellipszis 5"/>
            <p:cNvSpPr/>
            <p:nvPr/>
          </p:nvSpPr>
          <p:spPr>
            <a:xfrm>
              <a:off x="1381347" y="4181584"/>
              <a:ext cx="124723" cy="12774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Téglalap 6"/>
            <p:cNvSpPr/>
            <p:nvPr/>
          </p:nvSpPr>
          <p:spPr>
            <a:xfrm>
              <a:off x="1359995" y="4473592"/>
              <a:ext cx="146075" cy="14323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Háromszög 7"/>
            <p:cNvSpPr/>
            <p:nvPr/>
          </p:nvSpPr>
          <p:spPr>
            <a:xfrm>
              <a:off x="1393214" y="4758236"/>
              <a:ext cx="94218" cy="102623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  <p:sp>
          <p:nvSpPr>
            <p:cNvPr id="9" name="Szövegdoboz 8"/>
            <p:cNvSpPr txBox="1"/>
            <p:nvPr/>
          </p:nvSpPr>
          <p:spPr>
            <a:xfrm>
              <a:off x="1506070" y="4078942"/>
              <a:ext cx="163157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/>
                <a:t>25 </a:t>
              </a:r>
              <a:r>
                <a:rPr lang="hu-HU" baseline="30000" dirty="0" err="1" smtClean="0"/>
                <a:t>o</a:t>
              </a:r>
              <a:r>
                <a:rPr lang="hu-HU" dirty="0" err="1" smtClean="0"/>
                <a:t>C</a:t>
              </a:r>
              <a:endParaRPr lang="hu-HU" dirty="0" smtClean="0"/>
            </a:p>
            <a:p>
              <a:r>
                <a:rPr lang="hu-HU" dirty="0" smtClean="0"/>
                <a:t>37 </a:t>
              </a:r>
              <a:r>
                <a:rPr lang="hu-HU" baseline="30000" dirty="0" err="1"/>
                <a:t>o</a:t>
              </a:r>
              <a:r>
                <a:rPr lang="hu-HU" dirty="0" err="1"/>
                <a:t>C</a:t>
              </a:r>
              <a:endParaRPr lang="hu-HU" dirty="0"/>
            </a:p>
            <a:p>
              <a:r>
                <a:rPr lang="hu-HU" dirty="0" smtClean="0"/>
                <a:t>44 </a:t>
              </a:r>
              <a:r>
                <a:rPr lang="hu-HU" baseline="30000" dirty="0" err="1" smtClean="0"/>
                <a:t>o</a:t>
              </a:r>
              <a:r>
                <a:rPr lang="hu-HU" dirty="0" err="1" smtClean="0"/>
                <a:t>C</a:t>
              </a:r>
              <a:endParaRPr lang="hu-HU" dirty="0"/>
            </a:p>
          </p:txBody>
        </p:sp>
      </p:grpSp>
      <p:sp>
        <p:nvSpPr>
          <p:cNvPr id="11" name="Szövegdoboz 10"/>
          <p:cNvSpPr txBox="1"/>
          <p:nvPr/>
        </p:nvSpPr>
        <p:spPr>
          <a:xfrm>
            <a:off x="3836894" y="1541928"/>
            <a:ext cx="586291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/>
              <a:t>A szabad enzim hőmérsékleti optimuma: 37 </a:t>
            </a:r>
            <a:r>
              <a:rPr lang="hu-HU" baseline="30000" dirty="0" err="1"/>
              <a:t>o</a:t>
            </a:r>
            <a:r>
              <a:rPr lang="hu-HU" dirty="0" err="1"/>
              <a:t>C</a:t>
            </a:r>
            <a:endParaRPr lang="hu-HU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ym typeface="Symbol" panose="05050102010706020507" pitchFamily="18" charset="2"/>
              </a:rPr>
              <a:t>Immobilizálás után az enzim tulajdonságai megváltozhatnak (pl.: </a:t>
            </a:r>
            <a:r>
              <a:rPr lang="hu-HU" dirty="0" err="1" smtClean="0">
                <a:sym typeface="Symbol" panose="05050102010706020507" pitchFamily="18" charset="2"/>
              </a:rPr>
              <a:t>-galaktozidáz</a:t>
            </a:r>
            <a:r>
              <a:rPr lang="hu-HU" dirty="0" smtClean="0">
                <a:sym typeface="Symbol" panose="05050102010706020507" pitchFamily="18" charset="2"/>
              </a:rPr>
              <a:t> immobilizálás után jobban működik 44 </a:t>
            </a:r>
            <a:r>
              <a:rPr lang="hu-HU" baseline="30000" dirty="0" err="1" smtClean="0"/>
              <a:t>o</a:t>
            </a:r>
            <a:r>
              <a:rPr lang="hu-HU" dirty="0" err="1" smtClean="0"/>
              <a:t>C-on</a:t>
            </a:r>
            <a:r>
              <a:rPr lang="hu-HU" dirty="0" smtClean="0"/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/>
              <a:t>44 </a:t>
            </a:r>
            <a:r>
              <a:rPr lang="hu-HU" baseline="30000" dirty="0" err="1" smtClean="0"/>
              <a:t>o</a:t>
            </a:r>
            <a:r>
              <a:rPr lang="hu-HU" dirty="0" err="1" smtClean="0"/>
              <a:t>C</a:t>
            </a:r>
            <a:r>
              <a:rPr lang="hu-HU" dirty="0"/>
              <a:t> </a:t>
            </a:r>
            <a:r>
              <a:rPr lang="hu-HU" dirty="0" smtClean="0"/>
              <a:t>és 37 </a:t>
            </a:r>
            <a:r>
              <a:rPr lang="hu-HU" baseline="30000" dirty="0" err="1" smtClean="0"/>
              <a:t>o</a:t>
            </a:r>
            <a:r>
              <a:rPr lang="hu-HU" dirty="0" err="1" smtClean="0"/>
              <a:t>C</a:t>
            </a:r>
            <a:r>
              <a:rPr lang="hu-HU" dirty="0" smtClean="0"/>
              <a:t> között nincs nagy eltérés, de 44</a:t>
            </a:r>
            <a:r>
              <a:rPr lang="hu-HU" baseline="30000" dirty="0" smtClean="0"/>
              <a:t>o</a:t>
            </a:r>
            <a:r>
              <a:rPr lang="hu-HU" dirty="0" smtClean="0"/>
              <a:t>C-on csökken az élettartama az enzimnek-&gt;37 </a:t>
            </a:r>
            <a:r>
              <a:rPr lang="hu-HU" baseline="30000" dirty="0" err="1" smtClean="0"/>
              <a:t>o</a:t>
            </a:r>
            <a:r>
              <a:rPr lang="hu-HU" dirty="0" err="1" smtClean="0"/>
              <a:t>C</a:t>
            </a:r>
            <a:r>
              <a:rPr lang="hu-HU" dirty="0" smtClean="0"/>
              <a:t> az optimális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7356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199" y="-92075"/>
            <a:ext cx="10515600" cy="1325563"/>
          </a:xfrm>
        </p:spPr>
        <p:txBody>
          <a:bodyPr/>
          <a:lstStyle/>
          <a:p>
            <a:r>
              <a:rPr lang="hu-HU" dirty="0" smtClean="0"/>
              <a:t>Kinetika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838199" y="3777942"/>
            <a:ext cx="315557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/>
              <a:t>Szabad enzim kevert reaktorban</a:t>
            </a:r>
          </a:p>
          <a:p>
            <a:r>
              <a:rPr lang="hu-HU" sz="1600" dirty="0" smtClean="0"/>
              <a:t>[S]: 5, 15, 25, 40, 50, 60, 75 mg/ml</a:t>
            </a:r>
          </a:p>
          <a:p>
            <a:r>
              <a:rPr lang="hu-HU" sz="1600" dirty="0" smtClean="0"/>
              <a:t>[E]: 25mg/ml</a:t>
            </a:r>
          </a:p>
          <a:p>
            <a:r>
              <a:rPr lang="hu-HU" sz="1600" dirty="0" err="1" smtClean="0"/>
              <a:t>V</a:t>
            </a:r>
            <a:r>
              <a:rPr lang="hu-HU" sz="1600" baseline="-25000" dirty="0" err="1" smtClean="0"/>
              <a:t>max</a:t>
            </a:r>
            <a:r>
              <a:rPr lang="hu-HU" sz="1600" dirty="0" smtClean="0"/>
              <a:t>:3.92 </a:t>
            </a:r>
            <a:r>
              <a:rPr lang="hu-HU" sz="1600" dirty="0" err="1" smtClean="0"/>
              <a:t>µmol</a:t>
            </a:r>
            <a:r>
              <a:rPr lang="hu-HU" sz="1600" dirty="0" smtClean="0"/>
              <a:t>/l*min*g</a:t>
            </a:r>
          </a:p>
          <a:p>
            <a:r>
              <a:rPr lang="hu-HU" sz="1600" dirty="0" smtClean="0"/>
              <a:t>K</a:t>
            </a:r>
            <a:r>
              <a:rPr lang="hu-HU" sz="1600" baseline="-25000" dirty="0" smtClean="0"/>
              <a:t>m</a:t>
            </a:r>
            <a:r>
              <a:rPr lang="hu-HU" sz="1600" dirty="0" smtClean="0"/>
              <a:t>:4.17*10</a:t>
            </a:r>
            <a:r>
              <a:rPr lang="hu-HU" sz="1600" baseline="30000" dirty="0" smtClean="0"/>
              <a:t>-4</a:t>
            </a:r>
            <a:r>
              <a:rPr lang="hu-HU" sz="1600" dirty="0" smtClean="0"/>
              <a:t> mol/l</a:t>
            </a:r>
            <a:endParaRPr lang="hu-HU" sz="16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4861111" y="3793951"/>
            <a:ext cx="34491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err="1" smtClean="0"/>
              <a:t>Immobilizált</a:t>
            </a:r>
            <a:r>
              <a:rPr lang="hu-HU" sz="1600" dirty="0" smtClean="0"/>
              <a:t> enzim kevert reaktorban</a:t>
            </a:r>
          </a:p>
          <a:p>
            <a:r>
              <a:rPr lang="hu-HU" sz="1600" dirty="0" smtClean="0"/>
              <a:t>[S]: 1, 3, 5, 7, 10, 13, 16, 20 mg/ml</a:t>
            </a:r>
          </a:p>
          <a:p>
            <a:r>
              <a:rPr lang="hu-HU" sz="1600" dirty="0" smtClean="0"/>
              <a:t>[E]: 50mg/ml</a:t>
            </a:r>
          </a:p>
          <a:p>
            <a:r>
              <a:rPr lang="hu-HU" sz="1600" dirty="0" err="1" smtClean="0"/>
              <a:t>V</a:t>
            </a:r>
            <a:r>
              <a:rPr lang="hu-HU" sz="1600" baseline="-25000" dirty="0" err="1" smtClean="0"/>
              <a:t>max</a:t>
            </a:r>
            <a:r>
              <a:rPr lang="hu-HU" sz="1600" dirty="0" smtClean="0"/>
              <a:t>:0.19 </a:t>
            </a:r>
            <a:r>
              <a:rPr lang="hu-HU" sz="1600" dirty="0" err="1"/>
              <a:t>µmol</a:t>
            </a:r>
            <a:r>
              <a:rPr lang="hu-HU" sz="1600" dirty="0"/>
              <a:t>/l*min*g</a:t>
            </a:r>
          </a:p>
          <a:p>
            <a:r>
              <a:rPr lang="hu-HU" sz="1600" dirty="0" smtClean="0"/>
              <a:t>K</a:t>
            </a:r>
            <a:r>
              <a:rPr lang="hu-HU" sz="1600" baseline="-25000" dirty="0" smtClean="0"/>
              <a:t>m</a:t>
            </a:r>
            <a:r>
              <a:rPr lang="hu-HU" sz="1600" dirty="0" smtClean="0"/>
              <a:t>:5.78*10</a:t>
            </a:r>
            <a:r>
              <a:rPr lang="hu-HU" sz="1600" baseline="30000" dirty="0" smtClean="0"/>
              <a:t>-4</a:t>
            </a:r>
            <a:r>
              <a:rPr lang="hu-HU" sz="1600" dirty="0" smtClean="0"/>
              <a:t> </a:t>
            </a:r>
            <a:r>
              <a:rPr lang="hu-HU" sz="1600" dirty="0"/>
              <a:t>mol/l</a:t>
            </a:r>
          </a:p>
          <a:p>
            <a:endParaRPr lang="hu-HU" sz="1600" dirty="0"/>
          </a:p>
        </p:txBody>
      </p:sp>
      <p:sp>
        <p:nvSpPr>
          <p:cNvPr id="10" name="Szövegdoboz 9"/>
          <p:cNvSpPr txBox="1"/>
          <p:nvPr/>
        </p:nvSpPr>
        <p:spPr>
          <a:xfrm>
            <a:off x="8908229" y="3810319"/>
            <a:ext cx="34147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err="1" smtClean="0"/>
              <a:t>Immobilizált</a:t>
            </a:r>
            <a:r>
              <a:rPr lang="hu-HU" sz="1600" dirty="0" smtClean="0"/>
              <a:t> enzim </a:t>
            </a:r>
            <a:r>
              <a:rPr lang="hu-HU" sz="1600" dirty="0" err="1" smtClean="0"/>
              <a:t>tórusz</a:t>
            </a:r>
            <a:r>
              <a:rPr lang="hu-HU" sz="1600" dirty="0" smtClean="0"/>
              <a:t> reaktorban</a:t>
            </a:r>
          </a:p>
          <a:p>
            <a:r>
              <a:rPr lang="hu-HU" sz="1600" dirty="0" smtClean="0"/>
              <a:t>[S]: 1, 3, 5, 7, 10,  15, 20 mg/ml</a:t>
            </a:r>
          </a:p>
          <a:p>
            <a:r>
              <a:rPr lang="hu-HU" sz="1600" dirty="0" smtClean="0"/>
              <a:t>[E]: 25mg/ml</a:t>
            </a:r>
            <a:endParaRPr lang="hu-HU" sz="1600" dirty="0"/>
          </a:p>
          <a:p>
            <a:r>
              <a:rPr lang="hu-HU" sz="1600" dirty="0" err="1" smtClean="0"/>
              <a:t>V</a:t>
            </a:r>
            <a:r>
              <a:rPr lang="hu-HU" sz="1600" baseline="-25000" dirty="0" err="1" smtClean="0"/>
              <a:t>max</a:t>
            </a:r>
            <a:r>
              <a:rPr lang="hu-HU" sz="1600" dirty="0" smtClean="0"/>
              <a:t>:0.15 </a:t>
            </a:r>
            <a:r>
              <a:rPr lang="hu-HU" sz="1600" dirty="0" err="1"/>
              <a:t>µmol</a:t>
            </a:r>
            <a:r>
              <a:rPr lang="hu-HU" sz="1600" dirty="0"/>
              <a:t>/l*min*g</a:t>
            </a:r>
          </a:p>
          <a:p>
            <a:r>
              <a:rPr lang="hu-HU" sz="1600" dirty="0" smtClean="0"/>
              <a:t>K</a:t>
            </a:r>
            <a:r>
              <a:rPr lang="hu-HU" sz="1600" baseline="-25000" dirty="0" smtClean="0"/>
              <a:t>m</a:t>
            </a:r>
            <a:r>
              <a:rPr lang="hu-HU" sz="1600" dirty="0" smtClean="0"/>
              <a:t>:6.7*10</a:t>
            </a:r>
            <a:r>
              <a:rPr lang="hu-HU" sz="1600" baseline="30000" dirty="0" smtClean="0"/>
              <a:t>-4</a:t>
            </a:r>
            <a:r>
              <a:rPr lang="hu-HU" sz="1600" dirty="0" smtClean="0"/>
              <a:t> </a:t>
            </a:r>
            <a:r>
              <a:rPr lang="hu-HU" sz="1600" dirty="0"/>
              <a:t>mol/l</a:t>
            </a:r>
          </a:p>
          <a:p>
            <a:endParaRPr lang="hu-HU" sz="1600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838199" y="5396347"/>
            <a:ext cx="86464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K</a:t>
            </a:r>
            <a:r>
              <a:rPr lang="hu-HU" baseline="-25000" dirty="0" smtClean="0"/>
              <a:t>m</a:t>
            </a:r>
            <a:r>
              <a:rPr lang="hu-HU" dirty="0" smtClean="0"/>
              <a:t> értékek közel esnek egymáshoz: az immobilizáció nem csökkenti</a:t>
            </a:r>
          </a:p>
          <a:p>
            <a:r>
              <a:rPr lang="hu-HU" dirty="0" smtClean="0"/>
              <a:t>A </a:t>
            </a:r>
            <a:r>
              <a:rPr lang="hu-HU" dirty="0" err="1" smtClean="0"/>
              <a:t>V</a:t>
            </a:r>
            <a:r>
              <a:rPr lang="hu-HU" baseline="-25000" dirty="0" err="1" smtClean="0"/>
              <a:t>max</a:t>
            </a:r>
            <a:r>
              <a:rPr lang="hu-HU" dirty="0" smtClean="0"/>
              <a:t> értékek az </a:t>
            </a:r>
            <a:r>
              <a:rPr lang="hu-HU" dirty="0" err="1" smtClean="0"/>
              <a:t>immobilizált</a:t>
            </a:r>
            <a:r>
              <a:rPr lang="hu-HU" dirty="0" smtClean="0"/>
              <a:t> enzimnél alacsonyabbak: alacsonyabb aktivitás és nehezebb hozzáférés a </a:t>
            </a:r>
            <a:r>
              <a:rPr lang="hu-HU" dirty="0" err="1" smtClean="0"/>
              <a:t>szubsztráthoz</a:t>
            </a:r>
            <a:endParaRPr lang="hu-HU" dirty="0" smtClean="0"/>
          </a:p>
          <a:p>
            <a:r>
              <a:rPr lang="hu-HU" dirty="0" smtClean="0"/>
              <a:t>Az </a:t>
            </a:r>
            <a:r>
              <a:rPr lang="hu-HU" dirty="0" err="1" smtClean="0"/>
              <a:t>immobilizált</a:t>
            </a:r>
            <a:r>
              <a:rPr lang="hu-HU" dirty="0" smtClean="0"/>
              <a:t> enzimek esetén a </a:t>
            </a:r>
            <a:r>
              <a:rPr lang="hu-HU" dirty="0" err="1" smtClean="0"/>
              <a:t>V</a:t>
            </a:r>
            <a:r>
              <a:rPr lang="hu-HU" baseline="-25000" dirty="0" err="1" smtClean="0"/>
              <a:t>max</a:t>
            </a:r>
            <a:r>
              <a:rPr lang="hu-HU" baseline="-25000" dirty="0"/>
              <a:t> </a:t>
            </a:r>
            <a:r>
              <a:rPr lang="hu-HU" dirty="0" smtClean="0"/>
              <a:t>értékek megegyeznek: a </a:t>
            </a:r>
            <a:r>
              <a:rPr lang="hu-HU" dirty="0" err="1" smtClean="0"/>
              <a:t>tóruszos</a:t>
            </a:r>
            <a:r>
              <a:rPr lang="hu-HU" dirty="0" smtClean="0"/>
              <a:t> javasolt.</a:t>
            </a:r>
            <a:endParaRPr lang="hu-HU" dirty="0"/>
          </a:p>
        </p:txBody>
      </p:sp>
      <p:grpSp>
        <p:nvGrpSpPr>
          <p:cNvPr id="15" name="Csoportba foglalás 14"/>
          <p:cNvGrpSpPr/>
          <p:nvPr/>
        </p:nvGrpSpPr>
        <p:grpSpPr>
          <a:xfrm>
            <a:off x="826573" y="1165051"/>
            <a:ext cx="2590800" cy="2628900"/>
            <a:chOff x="838199" y="1271007"/>
            <a:chExt cx="2590800" cy="2628900"/>
          </a:xfrm>
        </p:grpSpPr>
        <p:pic>
          <p:nvPicPr>
            <p:cNvPr id="4" name="Kép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199" y="1271007"/>
              <a:ext cx="2590800" cy="2628900"/>
            </a:xfrm>
            <a:prstGeom prst="rect">
              <a:avLst/>
            </a:prstGeom>
          </p:spPr>
        </p:pic>
        <p:sp>
          <p:nvSpPr>
            <p:cNvPr id="12" name="Téglalap 11"/>
            <p:cNvSpPr/>
            <p:nvPr/>
          </p:nvSpPr>
          <p:spPr>
            <a:xfrm>
              <a:off x="1725239" y="2956718"/>
              <a:ext cx="1371600" cy="47513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7" name="Csoportba foglalás 16"/>
          <p:cNvGrpSpPr/>
          <p:nvPr/>
        </p:nvGrpSpPr>
        <p:grpSpPr>
          <a:xfrm>
            <a:off x="5157787" y="1225183"/>
            <a:ext cx="2562225" cy="2581275"/>
            <a:chOff x="5157787" y="1225183"/>
            <a:chExt cx="2562225" cy="2581275"/>
          </a:xfrm>
        </p:grpSpPr>
        <p:pic>
          <p:nvPicPr>
            <p:cNvPr id="6" name="Kép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57787" y="1225183"/>
              <a:ext cx="2562225" cy="2581275"/>
            </a:xfrm>
            <a:prstGeom prst="rect">
              <a:avLst/>
            </a:prstGeom>
          </p:spPr>
        </p:pic>
        <p:sp>
          <p:nvSpPr>
            <p:cNvPr id="13" name="Téglalap 12"/>
            <p:cNvSpPr/>
            <p:nvPr/>
          </p:nvSpPr>
          <p:spPr>
            <a:xfrm>
              <a:off x="6013986" y="2880934"/>
              <a:ext cx="1371600" cy="47513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6" name="Csoportba foglalás 15"/>
          <p:cNvGrpSpPr/>
          <p:nvPr/>
        </p:nvGrpSpPr>
        <p:grpSpPr>
          <a:xfrm>
            <a:off x="9460426" y="1131713"/>
            <a:ext cx="2562225" cy="2695575"/>
            <a:chOff x="9448800" y="1233488"/>
            <a:chExt cx="2562225" cy="2695575"/>
          </a:xfrm>
        </p:grpSpPr>
        <p:pic>
          <p:nvPicPr>
            <p:cNvPr id="8" name="Kép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448800" y="1233488"/>
              <a:ext cx="2562225" cy="2695575"/>
            </a:xfrm>
            <a:prstGeom prst="rect">
              <a:avLst/>
            </a:prstGeom>
          </p:spPr>
        </p:pic>
        <p:sp>
          <p:nvSpPr>
            <p:cNvPr id="14" name="Téglalap 13"/>
            <p:cNvSpPr/>
            <p:nvPr/>
          </p:nvSpPr>
          <p:spPr>
            <a:xfrm>
              <a:off x="10401300" y="2923988"/>
              <a:ext cx="1371600" cy="47513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344453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Összegzés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1.3 mm átmérőjű </a:t>
            </a:r>
            <a:r>
              <a:rPr lang="hu-HU" dirty="0" err="1" smtClean="0"/>
              <a:t>kitozán</a:t>
            </a:r>
            <a:r>
              <a:rPr lang="hu-HU" dirty="0" smtClean="0"/>
              <a:t> gyöngyök alkalmasak enzim immobilizálásra </a:t>
            </a:r>
            <a:r>
              <a:rPr lang="hu-HU" dirty="0" err="1" smtClean="0"/>
              <a:t>tóruszreaktorban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 err="1" smtClean="0"/>
              <a:t>glutáraldehides</a:t>
            </a:r>
            <a:r>
              <a:rPr lang="hu-HU" dirty="0" smtClean="0"/>
              <a:t> immobilizálás megfelelő a </a:t>
            </a:r>
            <a:r>
              <a:rPr lang="hu-HU" dirty="0" err="1" smtClean="0"/>
              <a:t>proteáz</a:t>
            </a:r>
            <a:r>
              <a:rPr lang="hu-HU" dirty="0" smtClean="0"/>
              <a:t> XIX kikötésére</a:t>
            </a:r>
          </a:p>
          <a:p>
            <a:r>
              <a:rPr lang="hu-HU" dirty="0" smtClean="0"/>
              <a:t>A K</a:t>
            </a:r>
            <a:r>
              <a:rPr lang="hu-HU" baseline="-25000" dirty="0" smtClean="0"/>
              <a:t>m</a:t>
            </a:r>
            <a:r>
              <a:rPr lang="hu-HU" dirty="0" smtClean="0"/>
              <a:t> értékek közel azonosak, de a az aktivitás immobilizálás után az 1/20-a a szabad enzimének, valamint a </a:t>
            </a:r>
            <a:r>
              <a:rPr lang="hu-HU" dirty="0" err="1" smtClean="0"/>
              <a:t>V</a:t>
            </a:r>
            <a:r>
              <a:rPr lang="hu-HU" baseline="-25000" dirty="0" err="1" smtClean="0"/>
              <a:t>max</a:t>
            </a:r>
            <a:r>
              <a:rPr lang="hu-HU" dirty="0" smtClean="0"/>
              <a:t> érték is alacsonyabb</a:t>
            </a:r>
          </a:p>
          <a:p>
            <a:r>
              <a:rPr lang="hu-HU" dirty="0" smtClean="0"/>
              <a:t>Fentiek ellenére a hidrolízis mértéke magas </a:t>
            </a:r>
          </a:p>
          <a:p>
            <a:r>
              <a:rPr lang="hu-HU" dirty="0" smtClean="0"/>
              <a:t>A nagyobb gyöngyökön </a:t>
            </a:r>
            <a:r>
              <a:rPr lang="hu-HU" dirty="0" err="1" smtClean="0"/>
              <a:t>immobilizált</a:t>
            </a:r>
            <a:r>
              <a:rPr lang="hu-HU" dirty="0" smtClean="0"/>
              <a:t> enzim újrahasználható, valamint a termék könnyebben tisztítható</a:t>
            </a:r>
          </a:p>
          <a:p>
            <a:r>
              <a:rPr lang="hu-HU" dirty="0" smtClean="0"/>
              <a:t>Következő lépés lehet egy folyamatosan működő </a:t>
            </a:r>
            <a:r>
              <a:rPr lang="hu-HU" dirty="0" err="1" smtClean="0"/>
              <a:t>tórusz</a:t>
            </a:r>
            <a:r>
              <a:rPr lang="hu-HU" dirty="0" smtClean="0"/>
              <a:t> reaktor tesztelése</a:t>
            </a:r>
          </a:p>
        </p:txBody>
      </p:sp>
    </p:spTree>
    <p:extLst>
      <p:ext uri="{BB962C8B-B14F-4D97-AF65-F5344CB8AC3E}">
        <p14:creationId xmlns:p14="http://schemas.microsoft.com/office/powerpoint/2010/main" val="243645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Felhasznált irodalom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lnSpc>
                <a:spcPct val="170000"/>
              </a:lnSpc>
              <a:buFont typeface="+mj-lt"/>
              <a:buAutoNum type="arabicPeriod"/>
            </a:pPr>
            <a:r>
              <a:rPr lang="hu-HU" sz="1400" dirty="0" err="1"/>
              <a:t>Benkhelifa</a:t>
            </a:r>
            <a:r>
              <a:rPr lang="hu-HU" sz="1400" dirty="0"/>
              <a:t>, H. </a:t>
            </a:r>
            <a:r>
              <a:rPr lang="hu-HU" sz="1400" i="1" dirty="0"/>
              <a:t>et </a:t>
            </a:r>
            <a:r>
              <a:rPr lang="hu-HU" sz="1400" i="1" dirty="0" err="1"/>
              <a:t>al</a:t>
            </a:r>
            <a:r>
              <a:rPr lang="hu-HU" sz="1400" i="1" dirty="0"/>
              <a:t>.</a:t>
            </a:r>
            <a:r>
              <a:rPr lang="hu-HU" sz="1400" dirty="0"/>
              <a:t> </a:t>
            </a:r>
            <a:r>
              <a:rPr lang="hu-HU" sz="1400" dirty="0" err="1"/>
              <a:t>Casein</a:t>
            </a:r>
            <a:r>
              <a:rPr lang="hu-HU" sz="1400" dirty="0"/>
              <a:t> </a:t>
            </a:r>
            <a:r>
              <a:rPr lang="hu-HU" sz="1400" dirty="0" err="1"/>
              <a:t>hydrolysis</a:t>
            </a:r>
            <a:r>
              <a:rPr lang="hu-HU" sz="1400" dirty="0"/>
              <a:t> </a:t>
            </a:r>
            <a:r>
              <a:rPr lang="hu-HU" sz="1400" dirty="0" err="1"/>
              <a:t>by</a:t>
            </a:r>
            <a:r>
              <a:rPr lang="hu-HU" sz="1400" dirty="0"/>
              <a:t> </a:t>
            </a:r>
            <a:r>
              <a:rPr lang="hu-HU" sz="1400" dirty="0" err="1"/>
              <a:t>immobilized</a:t>
            </a:r>
            <a:r>
              <a:rPr lang="hu-HU" sz="1400" dirty="0"/>
              <a:t> </a:t>
            </a:r>
            <a:r>
              <a:rPr lang="hu-HU" sz="1400" dirty="0" err="1"/>
              <a:t>enzymes</a:t>
            </a:r>
            <a:r>
              <a:rPr lang="hu-HU" sz="1400" dirty="0"/>
              <a:t> </a:t>
            </a:r>
            <a:r>
              <a:rPr lang="hu-HU" sz="1400" dirty="0" err="1"/>
              <a:t>in</a:t>
            </a:r>
            <a:r>
              <a:rPr lang="hu-HU" sz="1400" dirty="0"/>
              <a:t> a </a:t>
            </a:r>
            <a:r>
              <a:rPr lang="hu-HU" sz="1400" dirty="0" err="1"/>
              <a:t>torus</a:t>
            </a:r>
            <a:r>
              <a:rPr lang="hu-HU" sz="1400" dirty="0"/>
              <a:t> </a:t>
            </a:r>
            <a:r>
              <a:rPr lang="hu-HU" sz="1400" dirty="0" err="1"/>
              <a:t>reactor</a:t>
            </a:r>
            <a:r>
              <a:rPr lang="hu-HU" sz="1400" dirty="0"/>
              <a:t>. </a:t>
            </a:r>
            <a:r>
              <a:rPr lang="hu-HU" sz="1400" i="1" dirty="0" err="1"/>
              <a:t>Process</a:t>
            </a:r>
            <a:r>
              <a:rPr lang="hu-HU" sz="1400" i="1" dirty="0"/>
              <a:t> </a:t>
            </a:r>
            <a:r>
              <a:rPr lang="hu-HU" sz="1400" i="1" dirty="0" err="1"/>
              <a:t>Biochemistry</a:t>
            </a:r>
            <a:r>
              <a:rPr lang="hu-HU" sz="1400" dirty="0"/>
              <a:t> </a:t>
            </a:r>
            <a:r>
              <a:rPr lang="hu-HU" sz="1400" b="1" dirty="0"/>
              <a:t>40,</a:t>
            </a:r>
            <a:r>
              <a:rPr lang="hu-HU" sz="1400" dirty="0"/>
              <a:t> 461–467 (2005</a:t>
            </a:r>
            <a:r>
              <a:rPr lang="hu-HU" sz="1400" dirty="0" smtClean="0"/>
              <a:t>).</a:t>
            </a:r>
          </a:p>
          <a:p>
            <a:pPr marL="342900" indent="-342900">
              <a:lnSpc>
                <a:spcPct val="170000"/>
              </a:lnSpc>
              <a:buFont typeface="+mj-lt"/>
              <a:buAutoNum type="arabicPeriod"/>
            </a:pPr>
            <a:r>
              <a:rPr lang="hu-HU" sz="1400" dirty="0" err="1" smtClean="0"/>
              <a:t>Belleville</a:t>
            </a:r>
            <a:r>
              <a:rPr lang="hu-HU" sz="1400" dirty="0"/>
              <a:t>, P., </a:t>
            </a:r>
            <a:r>
              <a:rPr lang="hu-HU" sz="1400" dirty="0" err="1"/>
              <a:t>Nouri</a:t>
            </a:r>
            <a:r>
              <a:rPr lang="hu-HU" sz="1400" dirty="0"/>
              <a:t>, L. &amp; </a:t>
            </a:r>
            <a:r>
              <a:rPr lang="hu-HU" sz="1400" dirty="0" err="1"/>
              <a:t>Legrand</a:t>
            </a:r>
            <a:r>
              <a:rPr lang="hu-HU" sz="1400" dirty="0"/>
              <a:t>, J. Mixing </a:t>
            </a:r>
            <a:r>
              <a:rPr lang="hu-HU" sz="1400" dirty="0" err="1"/>
              <a:t>characteristics</a:t>
            </a:r>
            <a:r>
              <a:rPr lang="hu-HU" sz="1400" dirty="0"/>
              <a:t> </a:t>
            </a:r>
            <a:r>
              <a:rPr lang="hu-HU" sz="1400" dirty="0" err="1"/>
              <a:t>in</a:t>
            </a:r>
            <a:r>
              <a:rPr lang="hu-HU" sz="1400" dirty="0"/>
              <a:t> </a:t>
            </a:r>
            <a:r>
              <a:rPr lang="hu-HU" sz="1400" dirty="0" err="1"/>
              <a:t>the</a:t>
            </a:r>
            <a:r>
              <a:rPr lang="hu-HU" sz="1400" dirty="0"/>
              <a:t> </a:t>
            </a:r>
            <a:r>
              <a:rPr lang="hu-HU" sz="1400" dirty="0" err="1"/>
              <a:t>torus</a:t>
            </a:r>
            <a:r>
              <a:rPr lang="hu-HU" sz="1400" dirty="0"/>
              <a:t> </a:t>
            </a:r>
            <a:r>
              <a:rPr lang="hu-HU" sz="1400" dirty="0" err="1"/>
              <a:t>reactor</a:t>
            </a:r>
            <a:r>
              <a:rPr lang="hu-HU" sz="1400" dirty="0"/>
              <a:t>. </a:t>
            </a:r>
            <a:r>
              <a:rPr lang="hu-HU" sz="1400" i="1" dirty="0" err="1"/>
              <a:t>Chemical</a:t>
            </a:r>
            <a:r>
              <a:rPr lang="hu-HU" sz="1400" i="1" dirty="0"/>
              <a:t> </a:t>
            </a:r>
            <a:r>
              <a:rPr lang="hu-HU" sz="1400" i="1" dirty="0" err="1"/>
              <a:t>engineering</a:t>
            </a:r>
            <a:r>
              <a:rPr lang="hu-HU" sz="1400" i="1" dirty="0"/>
              <a:t> &amp; </a:t>
            </a:r>
            <a:r>
              <a:rPr lang="hu-HU" sz="1400" i="1" dirty="0" err="1"/>
              <a:t>technology</a:t>
            </a:r>
            <a:r>
              <a:rPr lang="hu-HU" sz="1400" dirty="0"/>
              <a:t> </a:t>
            </a:r>
            <a:r>
              <a:rPr lang="hu-HU" sz="1400" b="1" dirty="0"/>
              <a:t>15,</a:t>
            </a:r>
            <a:r>
              <a:rPr lang="hu-HU" sz="1400" dirty="0"/>
              <a:t> 282–289 (1992).</a:t>
            </a:r>
          </a:p>
          <a:p>
            <a:pPr marL="342900" indent="-342900">
              <a:lnSpc>
                <a:spcPct val="170000"/>
              </a:lnSpc>
              <a:buFont typeface="+mj-lt"/>
              <a:buAutoNum type="arabicPeriod"/>
            </a:pPr>
            <a:r>
              <a:rPr lang="hu-HU" sz="1400" dirty="0" err="1" smtClean="0"/>
              <a:t>Krebser</a:t>
            </a:r>
            <a:r>
              <a:rPr lang="hu-HU" sz="1400" dirty="0"/>
              <a:t>, U., Meyer, H.-P. &amp; </a:t>
            </a:r>
            <a:r>
              <a:rPr lang="hu-HU" sz="1400" dirty="0" err="1"/>
              <a:t>Fiechter</a:t>
            </a:r>
            <a:r>
              <a:rPr lang="hu-HU" sz="1400" dirty="0"/>
              <a:t>, A. A </a:t>
            </a:r>
            <a:r>
              <a:rPr lang="hu-HU" sz="1400" dirty="0" err="1"/>
              <a:t>comparison</a:t>
            </a:r>
            <a:r>
              <a:rPr lang="hu-HU" sz="1400" dirty="0"/>
              <a:t> </a:t>
            </a:r>
            <a:r>
              <a:rPr lang="hu-HU" sz="1400" dirty="0" err="1"/>
              <a:t>between</a:t>
            </a:r>
            <a:r>
              <a:rPr lang="hu-HU" sz="1400" dirty="0"/>
              <a:t> </a:t>
            </a:r>
            <a:r>
              <a:rPr lang="hu-HU" sz="1400" dirty="0" err="1"/>
              <a:t>the</a:t>
            </a:r>
            <a:r>
              <a:rPr lang="hu-HU" sz="1400" dirty="0"/>
              <a:t> performance of </a:t>
            </a:r>
            <a:r>
              <a:rPr lang="hu-HU" sz="1400" dirty="0" err="1"/>
              <a:t>continuously</a:t>
            </a:r>
            <a:r>
              <a:rPr lang="hu-HU" sz="1400" dirty="0"/>
              <a:t> </a:t>
            </a:r>
            <a:r>
              <a:rPr lang="hu-HU" sz="1400" dirty="0" err="1"/>
              <a:t>stirred-tank</a:t>
            </a:r>
            <a:r>
              <a:rPr lang="hu-HU" sz="1400" dirty="0"/>
              <a:t> </a:t>
            </a:r>
            <a:r>
              <a:rPr lang="hu-HU" sz="1400" dirty="0" err="1"/>
              <a:t>bioreactors</a:t>
            </a:r>
            <a:r>
              <a:rPr lang="hu-HU" sz="1400" dirty="0"/>
              <a:t> and a TORUS </a:t>
            </a:r>
            <a:r>
              <a:rPr lang="hu-HU" sz="1400" dirty="0" err="1"/>
              <a:t>bioreactor</a:t>
            </a:r>
            <a:r>
              <a:rPr lang="hu-HU" sz="1400" dirty="0"/>
              <a:t> </a:t>
            </a:r>
            <a:r>
              <a:rPr lang="hu-HU" sz="1400" dirty="0" err="1"/>
              <a:t>with</a:t>
            </a:r>
            <a:r>
              <a:rPr lang="hu-HU" sz="1400" dirty="0"/>
              <a:t> </a:t>
            </a:r>
            <a:r>
              <a:rPr lang="hu-HU" sz="1400" dirty="0" err="1"/>
              <a:t>respect</a:t>
            </a:r>
            <a:r>
              <a:rPr lang="hu-HU" sz="1400" dirty="0"/>
              <a:t> </a:t>
            </a:r>
            <a:r>
              <a:rPr lang="hu-HU" sz="1400" dirty="0" err="1"/>
              <a:t>to</a:t>
            </a:r>
            <a:r>
              <a:rPr lang="hu-HU" sz="1400" dirty="0"/>
              <a:t> </a:t>
            </a:r>
            <a:r>
              <a:rPr lang="hu-HU" sz="1400" dirty="0" err="1"/>
              <a:t>highly</a:t>
            </a:r>
            <a:r>
              <a:rPr lang="hu-HU" sz="1400" dirty="0"/>
              <a:t> </a:t>
            </a:r>
            <a:r>
              <a:rPr lang="hu-HU" sz="1400" dirty="0" err="1"/>
              <a:t>viscous</a:t>
            </a:r>
            <a:r>
              <a:rPr lang="hu-HU" sz="1400" dirty="0"/>
              <a:t> </a:t>
            </a:r>
            <a:r>
              <a:rPr lang="hu-HU" sz="1400" dirty="0" err="1"/>
              <a:t>culture</a:t>
            </a:r>
            <a:r>
              <a:rPr lang="hu-HU" sz="1400" dirty="0"/>
              <a:t> </a:t>
            </a:r>
            <a:r>
              <a:rPr lang="hu-HU" sz="1400" dirty="0" err="1"/>
              <a:t>broths</a:t>
            </a:r>
            <a:r>
              <a:rPr lang="hu-HU" sz="1400" dirty="0"/>
              <a:t>. </a:t>
            </a:r>
            <a:r>
              <a:rPr lang="hu-HU" sz="1400" i="1" dirty="0"/>
              <a:t>Journal of </a:t>
            </a:r>
            <a:r>
              <a:rPr lang="hu-HU" sz="1400" i="1" dirty="0" err="1"/>
              <a:t>Chemical</a:t>
            </a:r>
            <a:r>
              <a:rPr lang="hu-HU" sz="1400" i="1" dirty="0"/>
              <a:t> </a:t>
            </a:r>
            <a:r>
              <a:rPr lang="hu-HU" sz="1400" i="1" dirty="0" err="1"/>
              <a:t>Technology</a:t>
            </a:r>
            <a:r>
              <a:rPr lang="hu-HU" sz="1400" i="1" dirty="0"/>
              <a:t> and </a:t>
            </a:r>
            <a:r>
              <a:rPr lang="hu-HU" sz="1400" i="1" dirty="0" err="1"/>
              <a:t>Biotechnology</a:t>
            </a:r>
            <a:r>
              <a:rPr lang="hu-HU" sz="1400" dirty="0"/>
              <a:t> </a:t>
            </a:r>
            <a:r>
              <a:rPr lang="hu-HU" sz="1400" b="1" dirty="0"/>
              <a:t>43,</a:t>
            </a:r>
            <a:r>
              <a:rPr lang="hu-HU" sz="1400" dirty="0"/>
              <a:t> 107–116 (1988</a:t>
            </a:r>
            <a:r>
              <a:rPr lang="hu-HU" sz="1400" dirty="0" smtClean="0"/>
              <a:t>).</a:t>
            </a:r>
          </a:p>
          <a:p>
            <a:pPr marL="342900" indent="-342900">
              <a:lnSpc>
                <a:spcPct val="170000"/>
              </a:lnSpc>
              <a:buFont typeface="+mj-lt"/>
              <a:buAutoNum type="arabicPeriod"/>
            </a:pPr>
            <a:r>
              <a:rPr lang="it-IT" sz="1400" dirty="0"/>
              <a:t>L. </a:t>
            </a:r>
            <a:r>
              <a:rPr lang="it-IT" sz="1400" dirty="0" smtClean="0"/>
              <a:t>Now-i,J</a:t>
            </a:r>
            <a:r>
              <a:rPr lang="it-IT" sz="1400" dirty="0"/>
              <a:t>. Legrand </a:t>
            </a:r>
            <a:r>
              <a:rPr lang="it-IT" sz="1400" dirty="0" smtClean="0"/>
              <a:t>, </a:t>
            </a:r>
            <a:r>
              <a:rPr lang="it-IT" sz="1400" dirty="0"/>
              <a:t>Y. </a:t>
            </a:r>
            <a:r>
              <a:rPr lang="it-IT" sz="1400" dirty="0" smtClean="0"/>
              <a:t>Popineau,P</a:t>
            </a:r>
            <a:r>
              <a:rPr lang="it-IT" sz="1400" dirty="0"/>
              <a:t>. </a:t>
            </a:r>
            <a:r>
              <a:rPr lang="it-IT" sz="1400" dirty="0" smtClean="0"/>
              <a:t>Belleville</a:t>
            </a:r>
            <a:r>
              <a:rPr lang="hu-HU" sz="1400" dirty="0" smtClean="0"/>
              <a:t>. </a:t>
            </a:r>
            <a:r>
              <a:rPr lang="en-US" sz="1400" dirty="0" smtClean="0"/>
              <a:t>Enzymatic </a:t>
            </a:r>
            <a:r>
              <a:rPr lang="en-US" sz="1400" dirty="0"/>
              <a:t>hydrolysis of wheat </a:t>
            </a:r>
            <a:r>
              <a:rPr lang="en-US" sz="1400" dirty="0" smtClean="0"/>
              <a:t>proteins</a:t>
            </a:r>
            <a:r>
              <a:rPr lang="hu-HU" sz="1400" dirty="0" smtClean="0"/>
              <a:t> </a:t>
            </a:r>
            <a:r>
              <a:rPr lang="en-US" sz="1400" dirty="0" smtClean="0"/>
              <a:t>Part </a:t>
            </a:r>
            <a:r>
              <a:rPr lang="en-US" sz="1400" dirty="0"/>
              <a:t>2: comparison of performance of batch-stirred and torus </a:t>
            </a:r>
            <a:r>
              <a:rPr lang="en-US" sz="1400" dirty="0" smtClean="0"/>
              <a:t>reactors</a:t>
            </a:r>
            <a:r>
              <a:rPr lang="hu-HU" sz="1400" dirty="0" smtClean="0"/>
              <a:t> </a:t>
            </a:r>
            <a:r>
              <a:rPr lang="en-US" sz="1400" dirty="0"/>
              <a:t>Chemical Engineering Journal </a:t>
            </a:r>
            <a:r>
              <a:rPr lang="en-US" sz="1400" b="1" dirty="0"/>
              <a:t>65</a:t>
            </a:r>
            <a:r>
              <a:rPr lang="en-US" sz="1400" dirty="0"/>
              <a:t> </a:t>
            </a:r>
            <a:r>
              <a:rPr lang="en-US" sz="1400" dirty="0" smtClean="0"/>
              <a:t>195-199</a:t>
            </a:r>
            <a:endParaRPr lang="hu-HU" sz="1400" dirty="0" smtClean="0"/>
          </a:p>
          <a:p>
            <a:pPr marL="342900" indent="-342900">
              <a:lnSpc>
                <a:spcPct val="170000"/>
              </a:lnSpc>
              <a:buFont typeface="+mj-lt"/>
              <a:buAutoNum type="arabicPeriod"/>
            </a:pPr>
            <a:r>
              <a:rPr lang="fr-FR" sz="1400" dirty="0"/>
              <a:t>J. Legrand, </a:t>
            </a:r>
            <a:r>
              <a:rPr lang="fr-FR" sz="1400" dirty="0" smtClean="0"/>
              <a:t> </a:t>
            </a:r>
            <a:r>
              <a:rPr lang="fr-FR" sz="1400" dirty="0"/>
              <a:t>J. Gue´ guen</a:t>
            </a:r>
            <a:r>
              <a:rPr lang="fr-FR" sz="1400" dirty="0" smtClean="0"/>
              <a:t>, </a:t>
            </a:r>
            <a:r>
              <a:rPr lang="fr-FR" sz="1400" dirty="0"/>
              <a:t>S. Berot, </a:t>
            </a:r>
            <a:r>
              <a:rPr lang="fr-FR" sz="1400" dirty="0" smtClean="0"/>
              <a:t>Y</a:t>
            </a:r>
            <a:r>
              <a:rPr lang="fr-FR" sz="1400" dirty="0"/>
              <a:t>. Popineau, </a:t>
            </a:r>
            <a:r>
              <a:rPr lang="fr-FR" sz="1400" dirty="0" smtClean="0"/>
              <a:t>L</a:t>
            </a:r>
            <a:r>
              <a:rPr lang="fr-FR" sz="1400" dirty="0"/>
              <a:t>. Nouri </a:t>
            </a:r>
            <a:r>
              <a:rPr lang="hu-HU" sz="1400" dirty="0" smtClean="0"/>
              <a:t>. </a:t>
            </a:r>
            <a:r>
              <a:rPr lang="en-US" sz="1400" dirty="0"/>
              <a:t>Acetylation of Pea Isolate in </a:t>
            </a:r>
            <a:r>
              <a:rPr lang="en-US" sz="1400" dirty="0" smtClean="0"/>
              <a:t>a</a:t>
            </a:r>
            <a:r>
              <a:rPr lang="hu-HU" sz="1400" dirty="0" smtClean="0"/>
              <a:t> </a:t>
            </a:r>
            <a:r>
              <a:rPr lang="en-US" sz="1400" dirty="0" smtClean="0"/>
              <a:t>Torus </a:t>
            </a:r>
            <a:r>
              <a:rPr lang="en-US" sz="1400" dirty="0" err="1" smtClean="0"/>
              <a:t>Microreactor</a:t>
            </a:r>
            <a:r>
              <a:rPr lang="hu-HU" sz="1400" dirty="0" smtClean="0"/>
              <a:t> </a:t>
            </a:r>
            <a:r>
              <a:rPr lang="en-US" sz="1400" dirty="0"/>
              <a:t>BIOTECHNOLOGY AND BIOENGINEERING, VOL. 53, NO. 4, FEBRUARY 20, 1997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fr-FR" sz="1400" dirty="0"/>
              <a:t/>
            </a:r>
            <a:br>
              <a:rPr lang="fr-FR" sz="1400" dirty="0"/>
            </a:br>
            <a:r>
              <a:rPr lang="fr-FR" sz="1400" dirty="0"/>
              <a:t/>
            </a:r>
            <a:br>
              <a:rPr lang="fr-FR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endParaRPr lang="hu-HU" sz="1400" dirty="0"/>
          </a:p>
          <a:p>
            <a:pPr marL="0" indent="0">
              <a:lnSpc>
                <a:spcPct val="170000"/>
              </a:lnSpc>
              <a:buNone/>
            </a:pPr>
            <a:endParaRPr lang="hu-HU" sz="1400" dirty="0" smtClean="0"/>
          </a:p>
          <a:p>
            <a:pPr marL="0" indent="0">
              <a:lnSpc>
                <a:spcPct val="170000"/>
              </a:lnSpc>
              <a:buNone/>
            </a:pPr>
            <a:endParaRPr lang="hu-HU" sz="1400" dirty="0"/>
          </a:p>
          <a:p>
            <a:pPr marL="0" indent="0">
              <a:lnSpc>
                <a:spcPct val="170000"/>
              </a:lnSpc>
              <a:buNone/>
            </a:pP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225359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tórusz</a:t>
            </a:r>
            <a:r>
              <a:rPr lang="hu-HU" dirty="0" smtClean="0"/>
              <a:t> reaktor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12076" y="2340632"/>
            <a:ext cx="10515600" cy="4351338"/>
          </a:xfrm>
        </p:spPr>
        <p:txBody>
          <a:bodyPr numCol="2">
            <a:normAutofit lnSpcReduction="10000"/>
          </a:bodyPr>
          <a:lstStyle/>
          <a:p>
            <a:r>
              <a:rPr lang="hu-HU" sz="2400" dirty="0"/>
              <a:t>hurokreaktorként fogható </a:t>
            </a:r>
            <a:r>
              <a:rPr lang="hu-HU" sz="2400" dirty="0" smtClean="0"/>
              <a:t>fel</a:t>
            </a:r>
            <a:r>
              <a:rPr lang="hu-HU" sz="2400" baseline="30000" dirty="0" smtClean="0"/>
              <a:t>2</a:t>
            </a:r>
            <a:endParaRPr lang="hu-HU" sz="2400" dirty="0"/>
          </a:p>
          <a:p>
            <a:r>
              <a:rPr lang="hu-HU" sz="2400" dirty="0" smtClean="0"/>
              <a:t>A reaktorban dugószerű áramlás</a:t>
            </a:r>
            <a:r>
              <a:rPr lang="hu-HU" sz="2400" baseline="30000" dirty="0" smtClean="0"/>
              <a:t>2</a:t>
            </a:r>
            <a:endParaRPr lang="hu-HU" sz="2400" dirty="0" smtClean="0"/>
          </a:p>
          <a:p>
            <a:r>
              <a:rPr lang="hu-HU" sz="2400" dirty="0" smtClean="0"/>
              <a:t>Előnyei </a:t>
            </a:r>
            <a:r>
              <a:rPr lang="hu-HU" sz="2400" dirty="0"/>
              <a:t>más kevert reaktorokhoz képest:</a:t>
            </a:r>
          </a:p>
          <a:p>
            <a:r>
              <a:rPr lang="hu-HU" sz="2400" dirty="0" err="1"/>
              <a:t>Reaktánsok</a:t>
            </a:r>
            <a:r>
              <a:rPr lang="hu-HU" sz="2400" dirty="0"/>
              <a:t> jobb </a:t>
            </a:r>
            <a:r>
              <a:rPr lang="hu-HU" sz="2400" dirty="0" smtClean="0"/>
              <a:t>keveredése alacsonyabb nyíróerő mellett</a:t>
            </a:r>
            <a:r>
              <a:rPr lang="hu-HU" sz="2400" baseline="30000" dirty="0" smtClean="0"/>
              <a:t>2</a:t>
            </a:r>
            <a:endParaRPr lang="hu-HU" sz="2400" dirty="0" smtClean="0"/>
          </a:p>
          <a:p>
            <a:r>
              <a:rPr lang="hu-HU" sz="2400" dirty="0" smtClean="0"/>
              <a:t> </a:t>
            </a:r>
            <a:r>
              <a:rPr lang="hu-HU" sz="2400" dirty="0"/>
              <a:t>könnyű a léptéknövelés és </a:t>
            </a:r>
            <a:r>
              <a:rPr lang="hu-HU" sz="2400" dirty="0" smtClean="0"/>
              <a:t>tervezés</a:t>
            </a:r>
            <a:r>
              <a:rPr lang="hu-HU" sz="2400" baseline="30000" dirty="0" smtClean="0"/>
              <a:t>2</a:t>
            </a:r>
            <a:r>
              <a:rPr lang="hu-HU" sz="2400" dirty="0" smtClean="0"/>
              <a:t> </a:t>
            </a:r>
          </a:p>
          <a:p>
            <a:r>
              <a:rPr lang="hu-HU" sz="2400" dirty="0" smtClean="0"/>
              <a:t>nincsenek </a:t>
            </a:r>
            <a:r>
              <a:rPr lang="hu-HU" sz="2400" dirty="0"/>
              <a:t>holt </a:t>
            </a:r>
            <a:r>
              <a:rPr lang="hu-HU" sz="2400" dirty="0" smtClean="0"/>
              <a:t>terek</a:t>
            </a:r>
            <a:r>
              <a:rPr lang="hu-HU" sz="2400" baseline="30000" dirty="0" smtClean="0"/>
              <a:t>2</a:t>
            </a:r>
            <a:endParaRPr lang="hu-HU" sz="2400" dirty="0" smtClean="0"/>
          </a:p>
          <a:p>
            <a:r>
              <a:rPr lang="hu-HU" sz="2400" dirty="0" smtClean="0"/>
              <a:t>jó hőátadás</a:t>
            </a:r>
          </a:p>
          <a:p>
            <a:r>
              <a:rPr lang="hu-HU" sz="2400" dirty="0" smtClean="0"/>
              <a:t> nincs </a:t>
            </a:r>
            <a:r>
              <a:rPr lang="hu-HU" sz="2400" dirty="0"/>
              <a:t>habképződés: erőteljes keverésnél előny</a:t>
            </a:r>
          </a:p>
          <a:p>
            <a:r>
              <a:rPr lang="hu-HU" sz="2400" dirty="0"/>
              <a:t>alacsony energia igény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400" dirty="0"/>
              <a:t>Használták már: </a:t>
            </a:r>
          </a:p>
          <a:p>
            <a:pPr marL="0" indent="0">
              <a:buNone/>
            </a:pPr>
            <a:r>
              <a:rPr lang="hu-HU" sz="2400" dirty="0"/>
              <a:t>Búzafehérje </a:t>
            </a:r>
            <a:r>
              <a:rPr lang="hu-HU" sz="2400" dirty="0" err="1"/>
              <a:t>enzimatikus</a:t>
            </a:r>
            <a:r>
              <a:rPr lang="hu-HU" sz="2400" dirty="0"/>
              <a:t> </a:t>
            </a:r>
            <a:r>
              <a:rPr lang="hu-HU" sz="2400" dirty="0" smtClean="0"/>
              <a:t>hidrolízisnél</a:t>
            </a:r>
            <a:r>
              <a:rPr lang="hu-HU" sz="2400" baseline="30000" dirty="0" smtClean="0"/>
              <a:t>4</a:t>
            </a:r>
            <a:endParaRPr lang="hu-HU" sz="2400" dirty="0"/>
          </a:p>
          <a:p>
            <a:pPr marL="0" indent="0">
              <a:buNone/>
            </a:pPr>
            <a:r>
              <a:rPr lang="hu-HU" sz="2400" dirty="0"/>
              <a:t>Borsófehérje </a:t>
            </a:r>
            <a:r>
              <a:rPr lang="hu-HU" sz="2400" dirty="0" err="1"/>
              <a:t>izolátum</a:t>
            </a:r>
            <a:r>
              <a:rPr lang="hu-HU" sz="2400" dirty="0"/>
              <a:t> </a:t>
            </a:r>
            <a:r>
              <a:rPr lang="hu-HU" sz="2400" dirty="0" smtClean="0"/>
              <a:t>acetilezésnél</a:t>
            </a:r>
            <a:r>
              <a:rPr lang="hu-HU" sz="2400" baseline="30000" dirty="0"/>
              <a:t>5</a:t>
            </a:r>
            <a:endParaRPr lang="hu-HU" sz="2400" dirty="0"/>
          </a:p>
          <a:p>
            <a:pPr marL="0" indent="0">
              <a:buNone/>
            </a:pPr>
            <a:r>
              <a:rPr lang="hu-HU" sz="2400" dirty="0" err="1"/>
              <a:t>Xantán</a:t>
            </a:r>
            <a:r>
              <a:rPr lang="hu-HU" sz="2400" dirty="0"/>
              <a:t> </a:t>
            </a:r>
            <a:r>
              <a:rPr lang="hu-HU" sz="2400" dirty="0" smtClean="0"/>
              <a:t>fermentációnál</a:t>
            </a:r>
            <a:r>
              <a:rPr lang="hu-HU" sz="2400" baseline="30000" dirty="0" smtClean="0"/>
              <a:t>3</a:t>
            </a: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endParaRPr lang="hu-HU" sz="2400" dirty="0"/>
          </a:p>
          <a:p>
            <a:endParaRPr lang="hu-HU" sz="24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700" y="189049"/>
            <a:ext cx="2456351" cy="2060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80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600" dirty="0" smtClean="0">
                <a:latin typeface="+mn-lt"/>
              </a:rPr>
              <a:t>A kazeint </a:t>
            </a:r>
            <a:r>
              <a:rPr lang="hu-HU" sz="2600" dirty="0" err="1" smtClean="0">
                <a:latin typeface="+mn-lt"/>
              </a:rPr>
              <a:t>hidrolizáló</a:t>
            </a:r>
            <a:r>
              <a:rPr lang="hu-HU" sz="2600" dirty="0" smtClean="0">
                <a:latin typeface="+mn-lt"/>
              </a:rPr>
              <a:t> </a:t>
            </a:r>
            <a:r>
              <a:rPr lang="hu-HU" sz="2600" dirty="0" err="1" smtClean="0">
                <a:latin typeface="+mn-lt"/>
              </a:rPr>
              <a:t>proteáz</a:t>
            </a:r>
            <a:r>
              <a:rPr lang="hu-HU" sz="2600" dirty="0" smtClean="0">
                <a:latin typeface="+mn-lt"/>
              </a:rPr>
              <a:t> </a:t>
            </a:r>
            <a:r>
              <a:rPr lang="hu-HU" sz="2600" dirty="0" err="1" smtClean="0">
                <a:latin typeface="+mn-lt"/>
              </a:rPr>
              <a:t>XIX-et</a:t>
            </a:r>
            <a:r>
              <a:rPr lang="hu-HU" sz="2600" dirty="0" smtClean="0">
                <a:latin typeface="+mn-lt"/>
              </a:rPr>
              <a:t> </a:t>
            </a:r>
            <a:r>
              <a:rPr lang="hu-HU" sz="2600" dirty="0" err="1" smtClean="0">
                <a:latin typeface="+mn-lt"/>
              </a:rPr>
              <a:t>kitozán</a:t>
            </a:r>
            <a:r>
              <a:rPr lang="hu-HU" sz="2600" dirty="0" smtClean="0">
                <a:latin typeface="+mn-lt"/>
              </a:rPr>
              <a:t> gyöngyökre </a:t>
            </a:r>
            <a:r>
              <a:rPr lang="hu-HU" sz="2600" dirty="0" err="1" smtClean="0">
                <a:latin typeface="+mn-lt"/>
              </a:rPr>
              <a:t>immobilizálják</a:t>
            </a:r>
            <a:r>
              <a:rPr lang="hu-HU" sz="2600" dirty="0" smtClean="0">
                <a:latin typeface="+mn-lt"/>
              </a:rPr>
              <a:t> </a:t>
            </a:r>
            <a:r>
              <a:rPr lang="hu-HU" sz="2800" dirty="0" err="1" smtClean="0">
                <a:latin typeface="+mn-lt"/>
              </a:rPr>
              <a:t>glutáraldehiddel</a:t>
            </a:r>
            <a:endParaRPr lang="hu-HU" sz="2800" dirty="0"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u="sng" dirty="0" smtClean="0"/>
              <a:t>Felhasznált anyagok</a:t>
            </a:r>
          </a:p>
          <a:p>
            <a:r>
              <a:rPr lang="hu-HU" dirty="0" smtClean="0"/>
              <a:t>Kazein: tejben található fehérje, tehéntej 80% kazein tartalmú</a:t>
            </a:r>
          </a:p>
          <a:p>
            <a:pPr marL="0" indent="0">
              <a:buNone/>
            </a:pPr>
            <a:r>
              <a:rPr lang="hu-HU" dirty="0" smtClean="0"/>
              <a:t>Sajtkészítésnél a tejalvasztó </a:t>
            </a:r>
            <a:r>
              <a:rPr lang="hu-HU" dirty="0" err="1" smtClean="0"/>
              <a:t>proteázok</a:t>
            </a:r>
            <a:r>
              <a:rPr lang="hu-HU" dirty="0" smtClean="0"/>
              <a:t> hatnak a kazein oldható részére</a:t>
            </a:r>
          </a:p>
          <a:p>
            <a:pPr marL="0" indent="0">
              <a:buNone/>
            </a:pPr>
            <a:r>
              <a:rPr lang="hu-HU" dirty="0" smtClean="0"/>
              <a:t>Hidrolízise </a:t>
            </a:r>
            <a:r>
              <a:rPr lang="hu-HU" dirty="0"/>
              <a:t>jól ismert, és régóta tanulmányozott a sajtiparban</a:t>
            </a:r>
          </a:p>
          <a:p>
            <a:r>
              <a:rPr lang="hu-HU" dirty="0" err="1" smtClean="0"/>
              <a:t>Proteáz</a:t>
            </a:r>
            <a:r>
              <a:rPr lang="hu-HU" dirty="0" smtClean="0"/>
              <a:t> XIX: </a:t>
            </a:r>
            <a:r>
              <a:rPr lang="hu-HU" i="1" dirty="0" err="1"/>
              <a:t>Aspergillus</a:t>
            </a:r>
            <a:r>
              <a:rPr lang="hu-HU" i="1" dirty="0"/>
              <a:t> </a:t>
            </a:r>
            <a:r>
              <a:rPr lang="hu-HU" i="1" dirty="0" err="1"/>
              <a:t>sojae-ból</a:t>
            </a:r>
            <a:r>
              <a:rPr lang="hu-HU" i="1" dirty="0"/>
              <a:t> </a:t>
            </a:r>
            <a:r>
              <a:rPr lang="hu-HU" dirty="0" smtClean="0"/>
              <a:t>izolálják</a:t>
            </a:r>
          </a:p>
          <a:p>
            <a:r>
              <a:rPr lang="hu-HU" dirty="0" err="1" smtClean="0"/>
              <a:t>Kitozán</a:t>
            </a:r>
            <a:r>
              <a:rPr lang="hu-HU" dirty="0" smtClean="0"/>
              <a:t>: lineáris </a:t>
            </a:r>
            <a:r>
              <a:rPr lang="hu-HU" dirty="0" err="1" smtClean="0"/>
              <a:t>poliszacharid</a:t>
            </a:r>
            <a:r>
              <a:rPr lang="hu-HU" dirty="0" smtClean="0"/>
              <a:t>: rákfélék páncéljában található </a:t>
            </a:r>
            <a:r>
              <a:rPr lang="hu-HU" dirty="0" smtClean="0">
                <a:sym typeface="Symbol" panose="05050102010706020507" pitchFamily="18" charset="2"/>
              </a:rPr>
              <a:t>1-4 kötött </a:t>
            </a:r>
            <a:r>
              <a:rPr lang="hu-HU" dirty="0" err="1" smtClean="0">
                <a:sym typeface="Symbol" panose="05050102010706020507" pitchFamily="18" charset="2"/>
              </a:rPr>
              <a:t>D-glükózaminból</a:t>
            </a:r>
            <a:r>
              <a:rPr lang="hu-HU" dirty="0" smtClean="0">
                <a:sym typeface="Symbol" panose="05050102010706020507" pitchFamily="18" charset="2"/>
              </a:rPr>
              <a:t> állítják elő </a:t>
            </a:r>
            <a:r>
              <a:rPr lang="hu-HU" dirty="0" err="1" smtClean="0">
                <a:sym typeface="Symbol" panose="05050102010706020507" pitchFamily="18" charset="2"/>
              </a:rPr>
              <a:t>acetilezéssel</a:t>
            </a:r>
            <a:r>
              <a:rPr lang="hu-HU" dirty="0" smtClean="0">
                <a:sym typeface="Symbol" panose="05050102010706020507" pitchFamily="18" charset="2"/>
              </a:rPr>
              <a:t>: </a:t>
            </a:r>
            <a:r>
              <a:rPr lang="hu-HU" dirty="0" err="1" smtClean="0">
                <a:sym typeface="Symbol" panose="05050102010706020507" pitchFamily="18" charset="2"/>
              </a:rPr>
              <a:t>biokompatibilis</a:t>
            </a:r>
            <a:r>
              <a:rPr lang="hu-HU" dirty="0" smtClean="0">
                <a:sym typeface="Symbol" panose="05050102010706020507" pitchFamily="18" charset="2"/>
              </a:rPr>
              <a:t>, </a:t>
            </a:r>
            <a:r>
              <a:rPr lang="hu-HU" dirty="0" err="1" smtClean="0">
                <a:sym typeface="Symbol" panose="05050102010706020507" pitchFamily="18" charset="2"/>
              </a:rPr>
              <a:t>biodegradálható</a:t>
            </a:r>
            <a:r>
              <a:rPr lang="hu-HU" dirty="0" smtClean="0">
                <a:sym typeface="Symbol" panose="05050102010706020507" pitchFamily="18" charset="2"/>
              </a:rPr>
              <a:t>, nem toxikus</a:t>
            </a:r>
          </a:p>
        </p:txBody>
      </p:sp>
    </p:spTree>
    <p:extLst>
      <p:ext uri="{BB962C8B-B14F-4D97-AF65-F5344CB8AC3E}">
        <p14:creationId xmlns:p14="http://schemas.microsoft.com/office/powerpoint/2010/main" val="362678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tóruszreaktor</a:t>
            </a: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19291"/>
            <a:ext cx="3343275" cy="4714875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4945487" y="1803042"/>
            <a:ext cx="50742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/>
              <a:t>Belső </a:t>
            </a:r>
            <a:r>
              <a:rPr lang="hu-HU" dirty="0" err="1" smtClean="0"/>
              <a:t>lécirkulációs</a:t>
            </a:r>
            <a:r>
              <a:rPr lang="hu-HU" dirty="0" smtClean="0"/>
              <a:t> reaktor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/>
              <a:t>Keverés azonban propellerrel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/>
              <a:t>Fal átlátszó plexiből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/>
              <a:t>100ml térfogat, 160mm kerületi hossz, 25mm belső átmérő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/>
              <a:t>Kevertetés egy három teflonpengéből álló propellerrel, a fal és a pengék között 5mm hellyel, a propeller-t egy elektromos motor hajtja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1824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Nem-kevert reaktor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3398949" cy="3414469"/>
          </a:xfrm>
          <a:prstGeom prst="rect">
            <a:avLst/>
          </a:prstGeom>
        </p:spPr>
      </p:pic>
      <p:grpSp>
        <p:nvGrpSpPr>
          <p:cNvPr id="13" name="Csoportba foglalás 12"/>
          <p:cNvGrpSpPr/>
          <p:nvPr/>
        </p:nvGrpSpPr>
        <p:grpSpPr>
          <a:xfrm>
            <a:off x="1133340" y="5280338"/>
            <a:ext cx="2820474" cy="923330"/>
            <a:chOff x="1133340" y="5280338"/>
            <a:chExt cx="2820474" cy="923330"/>
          </a:xfrm>
        </p:grpSpPr>
        <p:sp>
          <p:nvSpPr>
            <p:cNvPr id="8" name="Szövegdoboz 7"/>
            <p:cNvSpPr txBox="1"/>
            <p:nvPr/>
          </p:nvSpPr>
          <p:spPr>
            <a:xfrm>
              <a:off x="1390918" y="5280338"/>
              <a:ext cx="256289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/>
                <a:t>Nagy átmérőjű gyöngy</a:t>
              </a:r>
            </a:p>
            <a:p>
              <a:r>
                <a:rPr lang="hu-HU" dirty="0" smtClean="0"/>
                <a:t>Kis átmérőjű gyöngy</a:t>
              </a:r>
            </a:p>
            <a:p>
              <a:r>
                <a:rPr lang="hu-HU" dirty="0" smtClean="0"/>
                <a:t>Szabad enzim</a:t>
              </a:r>
              <a:endParaRPr lang="hu-HU" dirty="0"/>
            </a:p>
          </p:txBody>
        </p:sp>
        <p:sp>
          <p:nvSpPr>
            <p:cNvPr id="9" name="Háromszög 8"/>
            <p:cNvSpPr/>
            <p:nvPr/>
          </p:nvSpPr>
          <p:spPr>
            <a:xfrm>
              <a:off x="1133340" y="5859887"/>
              <a:ext cx="218941" cy="167425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  <p:sp>
          <p:nvSpPr>
            <p:cNvPr id="10" name="Ellipszis 9"/>
            <p:cNvSpPr/>
            <p:nvPr/>
          </p:nvSpPr>
          <p:spPr>
            <a:xfrm>
              <a:off x="1184855" y="5405248"/>
              <a:ext cx="115910" cy="154547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Téglalap 10"/>
            <p:cNvSpPr/>
            <p:nvPr/>
          </p:nvSpPr>
          <p:spPr>
            <a:xfrm>
              <a:off x="1133340" y="5650899"/>
              <a:ext cx="167425" cy="182208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12" name="Szövegdoboz 11"/>
          <p:cNvSpPr txBox="1"/>
          <p:nvPr/>
        </p:nvSpPr>
        <p:spPr>
          <a:xfrm>
            <a:off x="4894729" y="3618345"/>
            <a:ext cx="632908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L</a:t>
            </a:r>
            <a:r>
              <a:rPr lang="hu-HU" dirty="0" smtClean="0"/>
              <a:t>ehetséges magas konverziós hatásfok (&gt;20%) </a:t>
            </a:r>
            <a:r>
              <a:rPr lang="hu-HU" dirty="0" err="1" smtClean="0"/>
              <a:t>immobilizált</a:t>
            </a:r>
            <a:r>
              <a:rPr lang="hu-HU" dirty="0" smtClean="0"/>
              <a:t> enzimmel,de majdnem 50x [szabad enzim]-&gt; a szabad enzimhez képest 3% hatékonyság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ym typeface="Symbol" panose="05050102010706020507" pitchFamily="18" charset="2"/>
              </a:rPr>
              <a:t>Az aktivitás csökkenés ellensúlyozható a többszöri újrafelhasználással (akár 50x)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ym typeface="Symbol" panose="05050102010706020507" pitchFamily="18" charset="2"/>
              </a:rPr>
              <a:t>Korábban megfigyelték </a:t>
            </a:r>
            <a:r>
              <a:rPr lang="hu-HU" dirty="0" err="1" smtClean="0">
                <a:sym typeface="Symbol" panose="05050102010706020507" pitchFamily="18" charset="2"/>
              </a:rPr>
              <a:t>-galaktozidáz</a:t>
            </a:r>
            <a:r>
              <a:rPr lang="hu-HU" dirty="0" smtClean="0">
                <a:sym typeface="Symbol" panose="05050102010706020507" pitchFamily="18" charset="2"/>
              </a:rPr>
              <a:t> esetén is a konverziós hatások csökkenését immobilizálás után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ym typeface="Symbol" panose="05050102010706020507" pitchFamily="18" charset="2"/>
              </a:rPr>
              <a:t>A fő cél a reakció egyszerű leállítása, és a minél tisztább termék kinyerése</a:t>
            </a:r>
            <a:endParaRPr lang="hu-HU" dirty="0"/>
          </a:p>
        </p:txBody>
      </p:sp>
      <p:sp>
        <p:nvSpPr>
          <p:cNvPr id="14" name="Tartalom helye 2"/>
          <p:cNvSpPr>
            <a:spLocks noGrp="1"/>
          </p:cNvSpPr>
          <p:nvPr>
            <p:ph idx="1"/>
          </p:nvPr>
        </p:nvSpPr>
        <p:spPr>
          <a:xfrm>
            <a:off x="4894729" y="1462437"/>
            <a:ext cx="6875930" cy="193548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 smtClean="0"/>
              <a:t>10ml NEM kevert reaktorban: </a:t>
            </a:r>
          </a:p>
          <a:p>
            <a:pPr>
              <a:lnSpc>
                <a:spcPct val="100000"/>
              </a:lnSpc>
            </a:pPr>
            <a:r>
              <a:rPr lang="hu-HU" sz="1800" dirty="0" smtClean="0"/>
              <a:t>5mg/ml kazein </a:t>
            </a:r>
          </a:p>
          <a:p>
            <a:pPr>
              <a:lnSpc>
                <a:spcPct val="100000"/>
              </a:lnSpc>
            </a:pPr>
            <a:r>
              <a:rPr lang="hu-HU" sz="1800" dirty="0" smtClean="0"/>
              <a:t>0.4mg szabad enzim: 1:62,5 </a:t>
            </a:r>
            <a:r>
              <a:rPr lang="hu-HU" sz="1800" dirty="0" err="1" smtClean="0"/>
              <a:t>enzim-szubsztrát</a:t>
            </a:r>
            <a:r>
              <a:rPr lang="hu-HU" sz="1800" dirty="0" smtClean="0"/>
              <a:t> arány</a:t>
            </a:r>
          </a:p>
          <a:p>
            <a:pPr>
              <a:lnSpc>
                <a:spcPct val="100000"/>
              </a:lnSpc>
            </a:pPr>
            <a:r>
              <a:rPr lang="hu-HU" sz="1800" dirty="0" smtClean="0"/>
              <a:t>23,20mg </a:t>
            </a:r>
            <a:r>
              <a:rPr lang="hu-HU" sz="1800" dirty="0" err="1" smtClean="0"/>
              <a:t>immobilizált</a:t>
            </a:r>
            <a:r>
              <a:rPr lang="hu-HU" sz="1800" dirty="0" smtClean="0"/>
              <a:t> enzim 250mg nagy gyöngyön</a:t>
            </a:r>
          </a:p>
          <a:p>
            <a:pPr>
              <a:lnSpc>
                <a:spcPct val="100000"/>
              </a:lnSpc>
            </a:pPr>
            <a:r>
              <a:rPr lang="hu-HU" sz="1800" dirty="0" smtClean="0"/>
              <a:t>20,75mg </a:t>
            </a:r>
            <a:r>
              <a:rPr lang="hu-HU" sz="1800" dirty="0" err="1" smtClean="0"/>
              <a:t>immobilizált</a:t>
            </a:r>
            <a:r>
              <a:rPr lang="hu-HU" sz="1800" dirty="0" smtClean="0"/>
              <a:t> enzim 250mg kis gyöngyön</a:t>
            </a:r>
          </a:p>
          <a:p>
            <a:pPr>
              <a:lnSpc>
                <a:spcPct val="100000"/>
              </a:lnSpc>
            </a:pP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258468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Kitozán</a:t>
            </a:r>
            <a:r>
              <a:rPr lang="hu-HU" dirty="0" smtClean="0"/>
              <a:t> gyöngyök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2251075"/>
          </a:xfrm>
        </p:spPr>
        <p:txBody>
          <a:bodyPr>
            <a:normAutofit fontScale="77500" lnSpcReduction="20000"/>
          </a:bodyPr>
          <a:lstStyle/>
          <a:p>
            <a:r>
              <a:rPr lang="hu-HU" dirty="0" smtClean="0"/>
              <a:t>Összesen öt batch, ezek közül kettőt keresztkötéssel térhálósítottak </a:t>
            </a:r>
            <a:r>
              <a:rPr lang="hu-HU" dirty="0" err="1" smtClean="0"/>
              <a:t>glutáraldehiddel</a:t>
            </a:r>
            <a:endParaRPr lang="hu-HU" dirty="0" smtClean="0"/>
          </a:p>
          <a:p>
            <a:r>
              <a:rPr lang="hu-HU" dirty="0" smtClean="0"/>
              <a:t>A gyöngyökhöz az enzimet </a:t>
            </a:r>
            <a:r>
              <a:rPr lang="hu-HU" dirty="0" err="1" smtClean="0"/>
              <a:t>glutáraldehiddel</a:t>
            </a:r>
            <a:r>
              <a:rPr lang="hu-HU" dirty="0" smtClean="0"/>
              <a:t> kovalensen kötötték</a:t>
            </a:r>
          </a:p>
          <a:p>
            <a:r>
              <a:rPr lang="hu-HU" dirty="0"/>
              <a:t>A gyöngyök </a:t>
            </a:r>
            <a:r>
              <a:rPr lang="hu-HU" dirty="0" err="1"/>
              <a:t>rigiditása</a:t>
            </a:r>
            <a:r>
              <a:rPr lang="hu-HU" dirty="0"/>
              <a:t> nő a </a:t>
            </a:r>
            <a:r>
              <a:rPr lang="hu-HU" dirty="0" err="1"/>
              <a:t>kitozán</a:t>
            </a:r>
            <a:r>
              <a:rPr lang="hu-HU" dirty="0"/>
              <a:t> </a:t>
            </a:r>
            <a:r>
              <a:rPr lang="hu-HU" dirty="0" smtClean="0"/>
              <a:t>tartalommal</a:t>
            </a:r>
          </a:p>
          <a:p>
            <a:r>
              <a:rPr lang="hu-HU" dirty="0"/>
              <a:t>Térhálósított gyöngyöknél alacsonyabb az </a:t>
            </a:r>
            <a:r>
              <a:rPr lang="hu-HU" dirty="0" err="1"/>
              <a:t>immobilizált</a:t>
            </a:r>
            <a:r>
              <a:rPr lang="hu-HU" dirty="0"/>
              <a:t> enzim aránya: a </a:t>
            </a:r>
            <a:r>
              <a:rPr lang="hu-HU" dirty="0" err="1"/>
              <a:t>glutáraldheid</a:t>
            </a:r>
            <a:r>
              <a:rPr lang="hu-HU" dirty="0"/>
              <a:t> módosíthatta a kazein </a:t>
            </a:r>
            <a:r>
              <a:rPr lang="hu-HU" dirty="0" smtClean="0"/>
              <a:t>szerkezetét</a:t>
            </a:r>
          </a:p>
          <a:p>
            <a:r>
              <a:rPr lang="hu-HU" dirty="0" smtClean="0"/>
              <a:t>Továbbiaknak nagy gyöngyként az 1. batch 2.76mm átmérőjű, és kis gyöngyként a 4. batch 1.03mm átmérőjű gyöngyfajtákat használták</a:t>
            </a:r>
            <a:endParaRPr lang="hu-HU" dirty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528" y="4640917"/>
            <a:ext cx="10760943" cy="218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21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kitozángyöngyök</a:t>
            </a:r>
            <a:r>
              <a:rPr lang="hu-HU" dirty="0" smtClean="0"/>
              <a:t> mechanikai ellenállása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54702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Vizuális teszt: a kevertetés előtt megfigyelték a gyöngyöket, majd kevertetés után megszámolták, mennyi gyöngy maradt intakt, és mennyin figyelhető meg mechanikai sérülés (felszíni deformáció)</a:t>
            </a:r>
          </a:p>
          <a:p>
            <a:r>
              <a:rPr lang="hu-HU" dirty="0" smtClean="0"/>
              <a:t>Nagy </a:t>
            </a:r>
            <a:r>
              <a:rPr lang="hu-HU" dirty="0" err="1" smtClean="0"/>
              <a:t>kitozán</a:t>
            </a:r>
            <a:r>
              <a:rPr lang="hu-HU" dirty="0" smtClean="0"/>
              <a:t> tartalom, és térhálósított gyöngyök esetén a </a:t>
            </a:r>
            <a:r>
              <a:rPr lang="hu-HU" dirty="0" err="1" smtClean="0"/>
              <a:t>rigiditás</a:t>
            </a:r>
            <a:r>
              <a:rPr lang="hu-HU" dirty="0" smtClean="0"/>
              <a:t> nő</a:t>
            </a:r>
            <a:r>
              <a:rPr lang="hu-HU" dirty="0"/>
              <a:t> </a:t>
            </a:r>
            <a:r>
              <a:rPr lang="hu-HU" dirty="0" smtClean="0"/>
              <a:t>emiatt a gyöngyök könnyen törnek.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580327"/>
            <a:ext cx="10515600" cy="3229682"/>
          </a:xfrm>
          <a:prstGeom prst="rect">
            <a:avLst/>
          </a:prstGeom>
        </p:spPr>
      </p:pic>
      <p:cxnSp>
        <p:nvCxnSpPr>
          <p:cNvPr id="9" name="Egyenes összekötő 8"/>
          <p:cNvCxnSpPr/>
          <p:nvPr/>
        </p:nvCxnSpPr>
        <p:spPr>
          <a:xfrm flipV="1">
            <a:off x="838200" y="4726546"/>
            <a:ext cx="10515600" cy="1287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 flipV="1">
            <a:off x="838200" y="5986529"/>
            <a:ext cx="10515600" cy="1287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 flipV="1">
            <a:off x="838200" y="4531216"/>
            <a:ext cx="10515600" cy="1287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13"/>
          <p:cNvCxnSpPr/>
          <p:nvPr/>
        </p:nvCxnSpPr>
        <p:spPr>
          <a:xfrm flipV="1">
            <a:off x="838200" y="5778320"/>
            <a:ext cx="10515600" cy="1287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92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Recirkulációs</a:t>
            </a:r>
            <a:r>
              <a:rPr lang="hu-HU" dirty="0" smtClean="0"/>
              <a:t> keverős reaktor(STR)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u-HU" dirty="0" smtClean="0"/>
              <a:t>10ml </a:t>
            </a:r>
            <a:r>
              <a:rPr lang="hu-HU" dirty="0" err="1" smtClean="0"/>
              <a:t>űrtartalmű</a:t>
            </a:r>
            <a:r>
              <a:rPr lang="hu-HU" dirty="0" smtClean="0"/>
              <a:t> üvegcsövek hosszanti forgó tengelyre kapcsolt propellerrel, 5 </a:t>
            </a:r>
            <a:r>
              <a:rPr lang="hu-HU" dirty="0" err="1" smtClean="0"/>
              <a:t>rpm</a:t>
            </a:r>
            <a:r>
              <a:rPr lang="hu-HU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hu-HU" dirty="0" err="1" smtClean="0"/>
              <a:t>Recirkulációsnak</a:t>
            </a:r>
            <a:r>
              <a:rPr lang="hu-HU" dirty="0" smtClean="0"/>
              <a:t> tekinthető, mert az </a:t>
            </a:r>
            <a:r>
              <a:rPr lang="hu-HU" dirty="0" err="1" smtClean="0"/>
              <a:t>immobilizált</a:t>
            </a:r>
            <a:r>
              <a:rPr lang="hu-HU" dirty="0" smtClean="0"/>
              <a:t> enzim újra visszakerül a reaktorba</a:t>
            </a:r>
          </a:p>
          <a:p>
            <a:pPr>
              <a:lnSpc>
                <a:spcPct val="150000"/>
              </a:lnSpc>
            </a:pPr>
            <a:endParaRPr lang="hu-H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32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hidrolízis mértéke (DH)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hu-HU" dirty="0" smtClean="0"/>
                  <a:t>Az elhasadt </a:t>
                </a:r>
                <a:r>
                  <a:rPr lang="hu-HU" dirty="0" err="1" smtClean="0"/>
                  <a:t>peptidkötések</a:t>
                </a:r>
                <a:r>
                  <a:rPr lang="hu-HU" dirty="0" smtClean="0"/>
                  <a:t> mértékét fejezi ki</a:t>
                </a:r>
              </a:p>
              <a:p>
                <a:r>
                  <a:rPr lang="hu-HU" dirty="0" smtClean="0"/>
                  <a:t>DH(%)=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hu-HU" b="0" i="1" baseline="-25000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hu-HU" dirty="0" smtClean="0"/>
                  <a:t>x100</a:t>
                </a:r>
              </a:p>
              <a:p>
                <a:pPr marL="0" indent="0">
                  <a:buNone/>
                </a:pPr>
                <a:r>
                  <a:rPr lang="hu-HU" dirty="0" smtClean="0"/>
                  <a:t>H: gramm felszabadult </a:t>
                </a:r>
                <a:r>
                  <a:rPr lang="hu-HU" dirty="0" err="1" smtClean="0"/>
                  <a:t>aminocsoport</a:t>
                </a:r>
                <a:r>
                  <a:rPr lang="hu-HU" dirty="0" smtClean="0"/>
                  <a:t>/hidrolízis (minden batch után meghatározva)</a:t>
                </a:r>
              </a:p>
              <a:p>
                <a:pPr marL="0" indent="0">
                  <a:buNone/>
                </a:pPr>
                <a:r>
                  <a:rPr lang="hu-HU" dirty="0" smtClean="0"/>
                  <a:t>H</a:t>
                </a:r>
                <a:r>
                  <a:rPr lang="hu-HU" baseline="-25000" dirty="0" smtClean="0"/>
                  <a:t>0</a:t>
                </a:r>
                <a:r>
                  <a:rPr lang="hu-HU" dirty="0" smtClean="0"/>
                  <a:t>: a teljes </a:t>
                </a:r>
                <a:r>
                  <a:rPr lang="hu-HU" dirty="0" err="1" smtClean="0"/>
                  <a:t>feszabadult</a:t>
                </a:r>
                <a:r>
                  <a:rPr lang="hu-HU" dirty="0" smtClean="0"/>
                  <a:t> aminosav mennyiség/1g kazein(6M </a:t>
                </a:r>
                <a:r>
                  <a:rPr lang="hu-HU" dirty="0"/>
                  <a:t>HCL 110 </a:t>
                </a:r>
                <a:r>
                  <a:rPr lang="hu-HU" baseline="30000" dirty="0" err="1"/>
                  <a:t>o</a:t>
                </a:r>
                <a:r>
                  <a:rPr lang="hu-HU" dirty="0" err="1"/>
                  <a:t>C</a:t>
                </a:r>
                <a:r>
                  <a:rPr lang="hu-HU" dirty="0"/>
                  <a:t> 24h vákuum </a:t>
                </a:r>
                <a:r>
                  <a:rPr lang="hu-HU" dirty="0" smtClean="0"/>
                  <a:t>)</a:t>
                </a: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772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1083</Words>
  <Application>Microsoft Office PowerPoint</Application>
  <PresentationFormat>Szélesvásznú</PresentationFormat>
  <Paragraphs>138</Paragraphs>
  <Slides>16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Symbol</vt:lpstr>
      <vt:lpstr>Office-téma</vt:lpstr>
      <vt:lpstr>Kazein hidrolízis immobilizált enzimmkel tórusz reaktorban1</vt:lpstr>
      <vt:lpstr>A tórusz reaktor</vt:lpstr>
      <vt:lpstr>A kazeint hidrolizáló proteáz XIX-et kitozán gyöngyökre immobilizálják glutáraldehiddel</vt:lpstr>
      <vt:lpstr>A tóruszreaktor</vt:lpstr>
      <vt:lpstr>Nem-kevert reaktor</vt:lpstr>
      <vt:lpstr>Kitozán gyöngyök</vt:lpstr>
      <vt:lpstr>A kitozángyöngyök mechanikai ellenállása</vt:lpstr>
      <vt:lpstr>Recirkulációs keverős reaktor(STR)</vt:lpstr>
      <vt:lpstr>A hidrolízis mértéke (DH)</vt:lpstr>
      <vt:lpstr>Kevert reaktor</vt:lpstr>
      <vt:lpstr>Tórusz reaktor </vt:lpstr>
      <vt:lpstr>Szabad és immobilizált proteáz aktivitás</vt:lpstr>
      <vt:lpstr>Hőmérséklet hatása az immobilizált enzimre</vt:lpstr>
      <vt:lpstr>Kinetika</vt:lpstr>
      <vt:lpstr>Összegzés</vt:lpstr>
      <vt:lpstr>Felhasznált irodalom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Kazein hidrolízis immobilizált enzimekkel tórusz reaktorban</dc:title>
  <dc:creator>Ádám Oszvald</dc:creator>
  <cp:lastModifiedBy>Ádám Oszvald</cp:lastModifiedBy>
  <cp:revision>41</cp:revision>
  <dcterms:created xsi:type="dcterms:W3CDTF">2015-04-12T07:07:51Z</dcterms:created>
  <dcterms:modified xsi:type="dcterms:W3CDTF">2015-04-14T11:18:28Z</dcterms:modified>
</cp:coreProperties>
</file>