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1" r:id="rId15"/>
    <p:sldId id="268" r:id="rId16"/>
    <p:sldId id="275" r:id="rId17"/>
    <p:sldId id="269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FE55-0F0C-4D83-BAF3-5ECFBD1F1F07}" type="datetimeFigureOut">
              <a:rPr lang="hu-HU" smtClean="0"/>
              <a:t>2015.05.15.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EC43D-0EE9-467B-85CB-2CC56100B2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25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EC43D-0EE9-467B-85CB-2CC56100B2BA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215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03E5-5689-4DE5-B3B7-A213FE53B496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652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9B47-ABD5-4203-905D-6C943C3B0B48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680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E36-8CC6-46D6-92FA-6D9B83BD375B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815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80CB-8BBE-4123-B9E3-95F7B9BB2C86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9802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EA8B-5BE9-4A07-B66F-D31A6CA7244C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6203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9DD9-DE1F-4A95-A020-956484A3E842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4531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84C5-8AD9-4365-8A23-6FB088F095F2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6056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0FE9-86AD-406C-8ADB-40620CAC2099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17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D0AE-CEEC-476F-B0EC-373DB6CBF08B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163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B69D-A548-49BE-8F01-4A9CB77F35F3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391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8CEF-EF04-49F7-A5CB-D82F9324BB1C}" type="datetime1">
              <a:rPr lang="hu-HU" smtClean="0"/>
              <a:t>2015.05.15.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14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A0BF-18D2-4C90-A43E-39E626E8B4AB}" type="datetime1">
              <a:rPr lang="hu-HU" smtClean="0"/>
              <a:t>2015.05.15.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647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5B67-8777-4182-A247-C57D76A4C37D}" type="datetime1">
              <a:rPr lang="hu-HU" smtClean="0"/>
              <a:t>2015.05.15.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341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5625-DEFF-46CA-8D8B-1A4927BF0490}" type="datetime1">
              <a:rPr lang="hu-HU" smtClean="0"/>
              <a:t>2015.05.15.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824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A458-9242-428A-9247-957C66E5B253}" type="datetime1">
              <a:rPr lang="hu-HU" smtClean="0"/>
              <a:t>2015.05.15.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47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81BD-0D68-4ACE-BD1C-0E19CB919419}" type="datetime1">
              <a:rPr lang="hu-HU" smtClean="0"/>
              <a:t>2015.05.15.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179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9063-AD32-4593-87D6-CC86F9C3F389}" type="datetime1">
              <a:rPr lang="hu-HU" smtClean="0"/>
              <a:t>2015.05.15.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7C31E9-A2BA-40F1-934E-45C55B6EB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68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-2003_dokumentum1.doc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942059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err="1" smtClean="0"/>
              <a:t>Bioreaktorok</a:t>
            </a:r>
            <a:r>
              <a:rPr lang="hu-HU" dirty="0" smtClean="0"/>
              <a:t> előadás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Scale</a:t>
            </a:r>
            <a:r>
              <a:rPr lang="hu-HU" dirty="0" smtClean="0"/>
              <a:t> </a:t>
            </a:r>
            <a:r>
              <a:rPr lang="hu-HU" dirty="0" err="1" smtClean="0"/>
              <a:t>up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846736"/>
            <a:ext cx="9144000" cy="1655762"/>
          </a:xfrm>
        </p:spPr>
        <p:txBody>
          <a:bodyPr/>
          <a:lstStyle/>
          <a:p>
            <a:pPr algn="l"/>
            <a:r>
              <a:rPr lang="hu-HU" dirty="0" smtClean="0"/>
              <a:t>Készítette:</a:t>
            </a:r>
          </a:p>
          <a:p>
            <a:pPr algn="l"/>
            <a:r>
              <a:rPr lang="hu-HU" dirty="0" smtClean="0"/>
              <a:t>Bodnár Gréta</a:t>
            </a:r>
          </a:p>
          <a:p>
            <a:pPr algn="l"/>
            <a:r>
              <a:rPr lang="hu-HU" dirty="0" smtClean="0"/>
              <a:t>Molnár Judit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3443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470"/>
          </a:xfrm>
        </p:spPr>
        <p:txBody>
          <a:bodyPr/>
          <a:lstStyle/>
          <a:p>
            <a:r>
              <a:rPr lang="hu-HU" dirty="0" smtClean="0"/>
              <a:t>Kevert </a:t>
            </a:r>
            <a:r>
              <a:rPr lang="hu-HU" dirty="0" err="1" smtClean="0"/>
              <a:t>bioreaktorok</a:t>
            </a:r>
            <a:r>
              <a:rPr lang="hu-HU" dirty="0" smtClean="0"/>
              <a:t> méretnövelése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81071"/>
                <a:ext cx="8596668" cy="5125792"/>
              </a:xfrm>
            </p:spPr>
            <p:txBody>
              <a:bodyPr>
                <a:normAutofit/>
              </a:bodyPr>
              <a:lstStyle/>
              <a:p>
                <a:r>
                  <a:rPr lang="hu-HU" sz="2000" dirty="0" smtClean="0"/>
                  <a:t>A méretnövelés szempontjai</a:t>
                </a:r>
              </a:p>
              <a:p>
                <a:pPr marL="0" indent="0">
                  <a:buNone/>
                </a:pPr>
                <a:r>
                  <a:rPr lang="hu-HU" sz="2000" dirty="0" smtClean="0"/>
                  <a:t>A leggyakrabban </a:t>
                </a:r>
                <a:r>
                  <a:rPr lang="hu-HU" sz="2000" dirty="0" err="1" smtClean="0"/>
                  <a:t>idem-ként</a:t>
                </a:r>
                <a:r>
                  <a:rPr lang="hu-HU" sz="2000" dirty="0" smtClean="0"/>
                  <a:t> választott paraméterek:</a:t>
                </a:r>
              </a:p>
              <a:p>
                <a:pPr lvl="1"/>
                <a:r>
                  <a:rPr lang="hu-HU" sz="1800" dirty="0" smtClean="0"/>
                  <a:t>A keverés beállítása</a:t>
                </a:r>
              </a:p>
              <a:p>
                <a:pPr lvl="2">
                  <a:buFont typeface="Courier New" panose="02070309020205020404" pitchFamily="49" charset="0"/>
                  <a:buChar char="o"/>
                </a:pPr>
                <a:r>
                  <a:rPr lang="hu-HU" sz="1600" dirty="0" smtClean="0"/>
                  <a:t>Hasonló energia-eloszlás biztosítása (P/V arány)</a:t>
                </a:r>
              </a:p>
              <a:p>
                <a:pPr lvl="2" hangingPunct="0">
                  <a:buFont typeface="Courier New" panose="02070309020205020404" pitchFamily="49" charset="0"/>
                  <a:buChar char="o"/>
                </a:pPr>
                <a:r>
                  <a:rPr lang="hu-HU" sz="1600" dirty="0"/>
                  <a:t>vagy hasonló keverősebesség biztosítása </a:t>
                </a:r>
                <a:r>
                  <a:rPr lang="hu-HU" sz="1600" dirty="0" smtClean="0"/>
                  <a:t>(itt </a:t>
                </a:r>
                <a:r>
                  <a:rPr lang="hu-HU" sz="1600" dirty="0"/>
                  <a:t>a geometriai hasonlóságot nehéz </a:t>
                </a:r>
                <a:r>
                  <a:rPr lang="hu-HU" sz="1600" dirty="0" smtClean="0"/>
                  <a:t>tartani)</a:t>
                </a:r>
                <a:endParaRPr lang="hu-HU" sz="1600" dirty="0"/>
              </a:p>
              <a:p>
                <a:pPr lvl="2">
                  <a:buFont typeface="Courier New" panose="02070309020205020404" pitchFamily="49" charset="0"/>
                  <a:buChar char="o"/>
                </a:pPr>
                <a:r>
                  <a:rPr lang="hu-HU" sz="1600" dirty="0"/>
                  <a:t>vagy </a:t>
                </a:r>
                <a:r>
                  <a:rPr lang="hu-HU" sz="1600" dirty="0" smtClean="0"/>
                  <a:t>mindkettő</a:t>
                </a:r>
              </a:p>
              <a:p>
                <a:pPr lvl="2">
                  <a:buFont typeface="Courier New" panose="02070309020205020404" pitchFamily="49" charset="0"/>
                  <a:buChar char="o"/>
                </a:pPr>
                <a:r>
                  <a:rPr lang="hu-HU" dirty="0" smtClean="0"/>
                  <a:t>Ökölszabály: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hu-HU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b>
                      <m:sSubPr>
                        <m:ctrlPr>
                          <a:rPr lang="hu-HU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hu-HU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hu-HU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=1−5</m:t>
                    </m:r>
                    <m:f>
                      <m:fPr>
                        <m:ctrlPr>
                          <a:rPr lang="hu-HU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𝐾𝑊</m:t>
                        </m:r>
                      </m:num>
                      <m:den>
                        <m:sSup>
                          <m:sSupPr>
                            <m:ctrlPr>
                              <a:rPr lang="hu-HU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hu-HU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sz="1800" dirty="0" smtClean="0"/>
                  <a:t>A levegőztetés sebessége</a:t>
                </a:r>
              </a:p>
              <a:p>
                <a:pPr lvl="1"/>
                <a:r>
                  <a:rPr lang="hu-HU" sz="1800" dirty="0" smtClean="0"/>
                  <a:t>Geometria</a:t>
                </a:r>
                <a:endParaRPr lang="hu-HU" sz="1800" dirty="0"/>
              </a:p>
              <a:p>
                <a:pPr marL="914400" lvl="2" indent="0">
                  <a:buNone/>
                </a:pPr>
                <a:r>
                  <a:rPr lang="hu-HU" sz="1600" dirty="0" smtClean="0"/>
                  <a:t>Magasság-átmérő (H/T) arány nő -&gt; jobb oxigéneloszlás a </a:t>
                </a:r>
                <a:r>
                  <a:rPr lang="hu-HU" sz="1600" dirty="0" err="1" smtClean="0"/>
                  <a:t>fermentorban</a:t>
                </a:r>
                <a:endParaRPr lang="hu-HU" sz="1600" dirty="0" smtClean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81071"/>
                <a:ext cx="8596668" cy="5125792"/>
              </a:xfrm>
              <a:blipFill rotWithShape="0">
                <a:blip r:embed="rId2"/>
                <a:stretch>
                  <a:fillRect l="-709" t="-83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63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449944"/>
            <a:ext cx="8596668" cy="1056078"/>
          </a:xfrm>
        </p:spPr>
        <p:txBody>
          <a:bodyPr>
            <a:noAutofit/>
          </a:bodyPr>
          <a:lstStyle/>
          <a:p>
            <a:r>
              <a:rPr lang="hu-HU" sz="2800" dirty="0" smtClean="0"/>
              <a:t>Nem levegőztetett reaktor teljesítményfelvétele, newtoni folyadékok esetében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21931"/>
            <a:ext cx="7682895" cy="4976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A reaktor teljesítményfelvétele függ</a:t>
            </a:r>
          </a:p>
          <a:p>
            <a:pPr lvl="2"/>
            <a:r>
              <a:rPr lang="hu-HU" altLang="hu-HU" sz="2000" dirty="0"/>
              <a:t>keverő ill. a készülék kiképzése</a:t>
            </a:r>
          </a:p>
          <a:p>
            <a:pPr lvl="2"/>
            <a:r>
              <a:rPr lang="hu-HU" altLang="hu-HU" sz="2000" dirty="0"/>
              <a:t>geometriai viszonyok</a:t>
            </a:r>
          </a:p>
          <a:p>
            <a:pPr lvl="2"/>
            <a:r>
              <a:rPr lang="hu-HU" altLang="hu-HU" sz="2000" dirty="0"/>
              <a:t>kevert folyadék anyagi tulajdonságai</a:t>
            </a:r>
          </a:p>
          <a:p>
            <a:pPr lvl="2"/>
            <a:r>
              <a:rPr lang="hu-HU" altLang="hu-HU" sz="2000" dirty="0"/>
              <a:t>hidrodinamikai </a:t>
            </a:r>
            <a:r>
              <a:rPr lang="hu-HU" altLang="hu-HU" sz="2000" dirty="0" smtClean="0"/>
              <a:t>viszonyok</a:t>
            </a:r>
          </a:p>
          <a:p>
            <a:pPr lvl="2"/>
            <a:endParaRPr lang="hu-HU" altLang="hu-HU" sz="2000" dirty="0"/>
          </a:p>
          <a:p>
            <a:pPr marL="0" indent="0">
              <a:buNone/>
            </a:pPr>
            <a:r>
              <a:rPr lang="hu-HU" altLang="hu-HU" sz="2000" dirty="0"/>
              <a:t>Nem levegőztetett rendszerekben F=0. Ha nincs tölcsérképződés sem (áramlástörő lemezek), akkor a </a:t>
            </a:r>
            <a:r>
              <a:rPr lang="hu-HU" altLang="hu-HU" sz="2000" dirty="0" err="1"/>
              <a:t>Fr</a:t>
            </a:r>
            <a:r>
              <a:rPr lang="hu-HU" altLang="hu-HU" sz="2000" dirty="0"/>
              <a:t> számtól való függés </a:t>
            </a:r>
            <a:r>
              <a:rPr lang="hu-HU" altLang="hu-HU" sz="2000" dirty="0" smtClean="0"/>
              <a:t/>
            </a:r>
            <a:br>
              <a:rPr lang="hu-HU" altLang="hu-HU" sz="2000" dirty="0" smtClean="0"/>
            </a:br>
            <a:r>
              <a:rPr lang="hu-HU" altLang="hu-HU" sz="2000" dirty="0" smtClean="0"/>
              <a:t>kiküszöbölhető</a:t>
            </a:r>
            <a:r>
              <a:rPr lang="hu-HU" altLang="hu-HU" sz="2000" dirty="0"/>
              <a:t>.</a:t>
            </a:r>
          </a:p>
          <a:p>
            <a:pPr marL="457200" lvl="1" indent="0">
              <a:buNone/>
            </a:pPr>
            <a:r>
              <a:rPr lang="hu-HU" altLang="hu-HU" sz="2000" dirty="0"/>
              <a:t>			azaz Ne=f(Re)</a:t>
            </a:r>
          </a:p>
          <a:p>
            <a:pPr marL="0" indent="0">
              <a:buNone/>
            </a:pPr>
            <a:r>
              <a:rPr lang="hu-HU" altLang="hu-HU" sz="2000" dirty="0"/>
              <a:t>Teljesen turbulens rendszerben (Re&gt;10</a:t>
            </a:r>
            <a:r>
              <a:rPr lang="hu-HU" altLang="hu-HU" sz="2000" baseline="30000" dirty="0"/>
              <a:t>4</a:t>
            </a:r>
            <a:r>
              <a:rPr lang="hu-HU" altLang="hu-HU" sz="2000" dirty="0"/>
              <a:t>) a teljesítmény szám (Ne) állandó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11</a:t>
            </a:fld>
            <a:endParaRPr lang="hu-HU"/>
          </a:p>
        </p:txBody>
      </p:sp>
      <p:pic>
        <p:nvPicPr>
          <p:cNvPr id="5" name="Picture 2" descr="C:\WINDOWS\TEMP\auto0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140" y="1056261"/>
            <a:ext cx="5015044" cy="316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98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Levegőztetett reaktor teljesítményfelvétele</a:t>
            </a:r>
            <a:endParaRPr lang="hu-H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16677"/>
                <a:ext cx="8596668" cy="4624686"/>
              </a:xfrm>
            </p:spPr>
            <p:txBody>
              <a:bodyPr/>
              <a:lstStyle/>
              <a:p>
                <a:pPr lvl="1"/>
                <a:r>
                  <a:rPr lang="hu-HU" altLang="hu-HU" sz="2000" dirty="0" smtClean="0"/>
                  <a:t>gáz/folyadék </a:t>
                </a:r>
                <a:r>
                  <a:rPr lang="hu-HU" altLang="hu-HU" sz="2000" dirty="0"/>
                  <a:t>diszperzió csökkenti a keverő által felvett energiát</a:t>
                </a:r>
              </a:p>
              <a:p>
                <a:pPr>
                  <a:buFontTx/>
                  <a:buNone/>
                </a:pPr>
                <a:r>
                  <a:rPr lang="hu-HU" altLang="hu-HU" sz="2000" dirty="0"/>
                  <a:t>			ok: sűrűsége kisebb, mint a tiszta folyadéké</a:t>
                </a:r>
              </a:p>
              <a:p>
                <a:pPr>
                  <a:buFontTx/>
                  <a:buNone/>
                </a:pPr>
                <a:r>
                  <a:rPr lang="hu-HU" altLang="hu-HU" sz="2000" dirty="0"/>
                  <a:t>		</a:t>
                </a:r>
              </a:p>
              <a:p>
                <a:pPr lvl="1"/>
                <a:r>
                  <a:rPr lang="hu-HU" altLang="hu-HU" sz="2000" dirty="0"/>
                  <a:t>Levegőztetési szám: </a:t>
                </a:r>
                <a:endParaRPr lang="hu-HU" altLang="hu-HU" sz="2000" dirty="0" smtClean="0"/>
              </a:p>
              <a:p>
                <a:pPr marL="457200" lvl="1" indent="0">
                  <a:buNone/>
                </a:pPr>
                <a:r>
                  <a:rPr lang="hu-HU" altLang="hu-HU" sz="2000" dirty="0" smtClean="0"/>
                  <a:t>				Na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altLang="hu-H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𝑡𝑠𝑧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𝑙𝑎𝑔𝑜𝑠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𝑓𝑒𝑙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𝑙𝑒𝑡𝑖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hu-HU" altLang="hu-H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altLang="hu-HU" sz="2000" b="0" i="1" smtClean="0">
                                <a:latin typeface="Cambria Math" panose="02040503050406030204" pitchFamily="18" charset="0"/>
                              </a:rPr>
                              <m:t>𝑙𝑖𝑛𝑒</m:t>
                            </m:r>
                            <m:r>
                              <a:rPr lang="hu-HU" altLang="hu-HU" sz="2000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hu-HU" altLang="hu-HU" sz="2000" b="0" i="1" smtClean="0">
                                <a:latin typeface="Cambria Math" panose="02040503050406030204" pitchFamily="18" charset="0"/>
                              </a:rPr>
                              <m:t>𝑟𝑖𝑠</m:t>
                            </m:r>
                          </m:e>
                        </m:d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𝑠𝑒𝑏𝑒𝑠𝑠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𝑘𝑒𝑣𝑒𝑟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ő 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𝑘𝑒𝑟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𝑙𝑒𝑡𝑖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𝑠𝑒𝑏𝑒𝑠𝑠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hu-HU" altLang="hu-HU" sz="2000" b="0" i="1" smtClean="0">
                            <a:latin typeface="Cambria Math" panose="02040503050406030204" pitchFamily="18" charset="0"/>
                          </a:rPr>
                          <m:t>𝑔𝑒</m:t>
                        </m:r>
                      </m:den>
                    </m:f>
                  </m:oMath>
                </a14:m>
                <a:endParaRPr lang="hu-HU" altLang="hu-HU" sz="2000" dirty="0" smtClean="0"/>
              </a:p>
              <a:p>
                <a:pPr lvl="1">
                  <a:buFontTx/>
                  <a:buNone/>
                </a:pPr>
                <a:r>
                  <a:rPr lang="hu-HU" altLang="hu-HU" sz="2000" dirty="0" smtClean="0"/>
                  <a:t>Léptéknövelés során a levegőztetési szám nő.</a:t>
                </a:r>
              </a:p>
              <a:p>
                <a:pPr lvl="1">
                  <a:buFontTx/>
                  <a:buNone/>
                </a:pPr>
                <a:endParaRPr lang="hu-HU" altLang="hu-HU" sz="2000" dirty="0" smtClean="0"/>
              </a:p>
              <a:p>
                <a:pPr lvl="1"/>
                <a:r>
                  <a:rPr lang="hu-HU" altLang="hu-HU" sz="2000" dirty="0" smtClean="0"/>
                  <a:t>A </a:t>
                </a:r>
                <a:r>
                  <a:rPr lang="hu-HU" altLang="hu-HU" sz="2000" dirty="0"/>
                  <a:t>levegőztetett és a nem levegőztetett esetben érvényes keverési energia szükséglet aránya a levegőztetési szám függvénye</a:t>
                </a:r>
              </a:p>
              <a:p>
                <a:pPr lvl="1">
                  <a:buFontTx/>
                  <a:buNone/>
                </a:pPr>
                <a:r>
                  <a:rPr lang="hu-HU" altLang="hu-HU" sz="2000" dirty="0" err="1" smtClean="0"/>
                  <a:t>Pg</a:t>
                </a:r>
                <a:r>
                  <a:rPr lang="hu-HU" altLang="hu-HU" sz="2000" dirty="0" smtClean="0"/>
                  <a:t>/P </a:t>
                </a:r>
                <a:r>
                  <a:rPr lang="hu-HU" altLang="hu-HU" sz="2000" dirty="0"/>
                  <a:t>= </a:t>
                </a:r>
                <a:r>
                  <a:rPr lang="hu-HU" altLang="hu-HU" sz="2000" dirty="0" smtClean="0"/>
                  <a:t>f(Na)</a:t>
                </a:r>
                <a:endParaRPr lang="hu-HU" altLang="hu-HU" sz="2000" u="sng" dirty="0"/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16677"/>
                <a:ext cx="8596668" cy="4624686"/>
              </a:xfrm>
              <a:blipFill rotWithShape="0">
                <a:blip r:embed="rId2"/>
                <a:stretch>
                  <a:fillRect t="-79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854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13</a:t>
            </a:fld>
            <a:endParaRPr lang="hu-HU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422891"/>
              </p:ext>
            </p:extLst>
          </p:nvPr>
        </p:nvGraphicFramePr>
        <p:xfrm>
          <a:off x="1300261" y="657993"/>
          <a:ext cx="7200112" cy="538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Slide" r:id="rId3" imgW="3931682" imgH="2939415" progId="PowerPoint.Slide.8">
                  <p:embed/>
                </p:oleObj>
              </mc:Choice>
              <mc:Fallback>
                <p:oleObj name="Slide" r:id="rId3" imgW="3931682" imgH="2939415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261" y="657993"/>
                        <a:ext cx="7200112" cy="5383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957943"/>
            <a:ext cx="8596668" cy="5083420"/>
          </a:xfrm>
        </p:spPr>
        <p:txBody>
          <a:bodyPr/>
          <a:lstStyle/>
          <a:p>
            <a:pPr marL="0" indent="0" algn="just">
              <a:buNone/>
            </a:pPr>
            <a:r>
              <a:rPr lang="hu-HU" altLang="hu-HU" sz="2000" dirty="0"/>
              <a:t>A többszörös keverőlapátok </a:t>
            </a:r>
            <a:r>
              <a:rPr lang="hu-HU" altLang="hu-HU" sz="2000" dirty="0" smtClean="0"/>
              <a:t>energiaszükségletének </a:t>
            </a:r>
            <a:r>
              <a:rPr lang="hu-HU" altLang="hu-HU" sz="2000" dirty="0"/>
              <a:t>egy durva közelítését adja meg a következő egyenlet: </a:t>
            </a:r>
          </a:p>
          <a:p>
            <a:pPr marL="0" indent="0" algn="just">
              <a:buNone/>
            </a:pPr>
            <a:endParaRPr lang="hu-HU" altLang="hu-HU" sz="2000" dirty="0"/>
          </a:p>
          <a:p>
            <a:pPr marL="0" indent="0" algn="just">
              <a:buNone/>
            </a:pPr>
            <a:endParaRPr lang="hu-HU" altLang="hu-HU" sz="2000" dirty="0"/>
          </a:p>
          <a:p>
            <a:pPr marL="0" indent="0" algn="just">
              <a:buNone/>
            </a:pPr>
            <a:r>
              <a:rPr lang="hu-HU" altLang="hu-HU" sz="2000" dirty="0"/>
              <a:t>Ennek a képletnek a használata általában túlméretezéshez vezet. </a:t>
            </a:r>
            <a:endParaRPr lang="en-US" alt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altLang="hu-HU" sz="2000" dirty="0"/>
              <a:t>A mélység és az ellennyomás hatása </a:t>
            </a:r>
            <a:r>
              <a:rPr lang="hu-HU" altLang="hu-HU" sz="2000" dirty="0" smtClean="0"/>
              <a:t>:</a:t>
            </a:r>
            <a:endParaRPr lang="hu-HU" altLang="hu-HU" sz="2000" dirty="0"/>
          </a:p>
          <a:p>
            <a:pPr lvl="2">
              <a:buFont typeface="Symbol" panose="05050102010706020507" pitchFamily="18" charset="2"/>
              <a:buChar char="ª"/>
            </a:pPr>
            <a:r>
              <a:rPr lang="hu-HU" altLang="hu-HU" sz="1800" dirty="0"/>
              <a:t>a mélység növeli az alsó keverő teljesítmény-szükségletét</a:t>
            </a:r>
            <a:endParaRPr lang="hu-HU" altLang="hu-HU" sz="1800" baseline="-25000" dirty="0"/>
          </a:p>
          <a:p>
            <a:pPr lvl="2" algn="just">
              <a:buFont typeface="Symbol" panose="05050102010706020507" pitchFamily="18" charset="2"/>
              <a:buChar char="ª"/>
            </a:pPr>
            <a:r>
              <a:rPr lang="hu-HU" altLang="hu-HU" sz="1800" dirty="0"/>
              <a:t>az ellennyomás (back </a:t>
            </a:r>
            <a:r>
              <a:rPr lang="hu-HU" altLang="hu-HU" sz="1800" dirty="0" err="1"/>
              <a:t>pressure</a:t>
            </a:r>
            <a:r>
              <a:rPr lang="hu-HU" altLang="hu-HU" sz="1800" dirty="0" smtClean="0"/>
              <a:t>) </a:t>
            </a:r>
            <a:r>
              <a:rPr lang="hu-HU" altLang="hu-HU" sz="1800" dirty="0"/>
              <a:t>növeli a teljesítményfelvételt</a:t>
            </a:r>
            <a:endParaRPr lang="en-US" altLang="hu-HU" sz="18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14</a:t>
            </a:fld>
            <a:endParaRPr lang="hu-HU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319805"/>
              </p:ext>
            </p:extLst>
          </p:nvPr>
        </p:nvGraphicFramePr>
        <p:xfrm>
          <a:off x="2481943" y="1792515"/>
          <a:ext cx="46291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2095200" imgH="266400" progId="Equation.3">
                  <p:embed/>
                </p:oleObj>
              </mc:Choice>
              <mc:Fallback>
                <p:oleObj name="Equation" r:id="rId3" imgW="2095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943" y="1792515"/>
                        <a:ext cx="462915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098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367568"/>
            <a:ext cx="8596668" cy="55971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Tömegáram és </a:t>
            </a:r>
            <a:r>
              <a:rPr lang="hu-HU" sz="2800" dirty="0" err="1" smtClean="0"/>
              <a:t>hold-up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16677"/>
            <a:ext cx="8596668" cy="462468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altLang="hu-HU" dirty="0" err="1"/>
              <a:t>Átlagos</a:t>
            </a:r>
            <a:r>
              <a:rPr lang="en-US" altLang="hu-HU" dirty="0"/>
              <a:t> </a:t>
            </a:r>
            <a:r>
              <a:rPr lang="en-US" altLang="hu-HU" dirty="0" err="1"/>
              <a:t>logaritmikus</a:t>
            </a:r>
            <a:r>
              <a:rPr lang="en-US" altLang="hu-HU" dirty="0"/>
              <a:t> </a:t>
            </a:r>
            <a:r>
              <a:rPr lang="en-US" altLang="hu-HU" dirty="0" err="1"/>
              <a:t>oldott</a:t>
            </a:r>
            <a:r>
              <a:rPr lang="en-US" altLang="hu-HU" dirty="0"/>
              <a:t> </a:t>
            </a:r>
            <a:r>
              <a:rPr lang="en-US" altLang="hu-HU" dirty="0" err="1"/>
              <a:t>oxigén</a:t>
            </a:r>
            <a:r>
              <a:rPr lang="en-US" altLang="hu-HU" dirty="0"/>
              <a:t> </a:t>
            </a:r>
            <a:r>
              <a:rPr lang="en-US" altLang="hu-HU" dirty="0" err="1"/>
              <a:t>koncentráció</a:t>
            </a:r>
            <a:r>
              <a:rPr lang="en-US" altLang="hu-HU" dirty="0"/>
              <a:t>:</a:t>
            </a:r>
          </a:p>
          <a:p>
            <a:pPr marL="0" indent="0">
              <a:spcBef>
                <a:spcPct val="50000"/>
              </a:spcBef>
              <a:buNone/>
            </a:pPr>
            <a:endParaRPr lang="en-US" altLang="hu-HU" dirty="0"/>
          </a:p>
          <a:p>
            <a:pPr marL="0" indent="0">
              <a:spcBef>
                <a:spcPct val="50000"/>
              </a:spcBef>
              <a:buNone/>
            </a:pPr>
            <a:endParaRPr lang="en-US" altLang="hu-HU" dirty="0"/>
          </a:p>
          <a:p>
            <a:pPr marL="0" indent="0">
              <a:spcBef>
                <a:spcPct val="50000"/>
              </a:spcBef>
              <a:buNone/>
            </a:pPr>
            <a:r>
              <a:rPr lang="en-US" altLang="hu-HU" dirty="0" err="1"/>
              <a:t>Ahol</a:t>
            </a:r>
            <a:r>
              <a:rPr lang="en-US" altLang="hu-HU" dirty="0"/>
              <a:t> 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spcBef>
                <a:spcPct val="50000"/>
              </a:spcBef>
              <a:buNone/>
            </a:pPr>
            <a:endParaRPr lang="hu-HU" altLang="hu-HU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altLang="hu-HU" dirty="0" err="1" smtClean="0"/>
              <a:t>Ahol</a:t>
            </a:r>
            <a:r>
              <a:rPr lang="en-US" altLang="hu-HU" dirty="0"/>
              <a:t>:     </a:t>
            </a:r>
            <a:r>
              <a:rPr lang="en-US" altLang="hu-HU" dirty="0" err="1"/>
              <a:t>p</a:t>
            </a:r>
            <a:r>
              <a:rPr lang="en-US" altLang="hu-HU" baseline="-25000" dirty="0" err="1"/>
              <a:t>g</a:t>
            </a:r>
            <a:r>
              <a:rPr lang="en-US" altLang="hu-HU" dirty="0"/>
              <a:t>: </a:t>
            </a:r>
            <a:r>
              <a:rPr lang="en-US" altLang="hu-HU" dirty="0" err="1"/>
              <a:t>oxigén</a:t>
            </a:r>
            <a:r>
              <a:rPr lang="en-US" altLang="hu-HU" dirty="0"/>
              <a:t> </a:t>
            </a:r>
            <a:r>
              <a:rPr lang="en-US" altLang="hu-HU" dirty="0" err="1"/>
              <a:t>parciális</a:t>
            </a:r>
            <a:r>
              <a:rPr lang="en-US" altLang="hu-HU" dirty="0"/>
              <a:t> </a:t>
            </a:r>
            <a:r>
              <a:rPr lang="en-US" altLang="hu-HU" dirty="0" err="1"/>
              <a:t>gőznyomása</a:t>
            </a:r>
            <a:endParaRPr lang="en-US" altLang="hu-HU" dirty="0"/>
          </a:p>
          <a:p>
            <a:pPr marL="0" indent="0">
              <a:spcBef>
                <a:spcPct val="50000"/>
              </a:spcBef>
              <a:buNone/>
            </a:pPr>
            <a:r>
              <a:rPr lang="en-US" altLang="hu-HU" dirty="0"/>
              <a:t>              H:  Henry </a:t>
            </a:r>
            <a:r>
              <a:rPr lang="en-US" altLang="hu-HU" dirty="0" err="1"/>
              <a:t>állandó</a:t>
            </a:r>
            <a:endParaRPr lang="en-US" altLang="hu-HU" dirty="0"/>
          </a:p>
          <a:p>
            <a:pPr marL="0" indent="0">
              <a:spcBef>
                <a:spcPct val="50000"/>
              </a:spcBef>
              <a:buNone/>
            </a:pPr>
            <a:r>
              <a:rPr lang="en-US" altLang="hu-HU" dirty="0"/>
              <a:t>             C</a:t>
            </a:r>
            <a:r>
              <a:rPr lang="en-US" altLang="hu-HU" baseline="-25000" dirty="0"/>
              <a:t>L</a:t>
            </a:r>
            <a:r>
              <a:rPr lang="en-US" altLang="hu-HU" dirty="0"/>
              <a:t>: </a:t>
            </a:r>
            <a:r>
              <a:rPr lang="en-US" altLang="hu-HU" dirty="0" err="1"/>
              <a:t>oxigén</a:t>
            </a:r>
            <a:r>
              <a:rPr lang="en-US" altLang="hu-HU" dirty="0"/>
              <a:t> </a:t>
            </a:r>
            <a:r>
              <a:rPr lang="en-US" altLang="hu-HU" dirty="0" err="1"/>
              <a:t>koncentráció</a:t>
            </a:r>
            <a:r>
              <a:rPr lang="en-US" altLang="hu-HU" dirty="0"/>
              <a:t> a </a:t>
            </a:r>
            <a:r>
              <a:rPr lang="en-US" altLang="hu-HU" dirty="0" err="1"/>
              <a:t>fermentlében</a:t>
            </a:r>
            <a:endParaRPr lang="en-US" alt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15</a:t>
            </a:fld>
            <a:endParaRPr lang="hu-HU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26812"/>
              </p:ext>
            </p:extLst>
          </p:nvPr>
        </p:nvGraphicFramePr>
        <p:xfrm>
          <a:off x="1973942" y="1854200"/>
          <a:ext cx="566057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1884361" imgH="438856" progId="Word.Document.8">
                  <p:embed/>
                </p:oleObj>
              </mc:Choice>
              <mc:Fallback>
                <p:oleObj name="Document" r:id="rId4" imgW="1884361" imgH="4388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942" y="1854200"/>
                        <a:ext cx="566057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3043468" y="3061044"/>
                <a:ext cx="2354619" cy="6470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468" y="3061044"/>
                <a:ext cx="2354619" cy="6470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zövegdoboz 13"/>
              <p:cNvSpPr txBox="1"/>
              <p:nvPr/>
            </p:nvSpPr>
            <p:spPr>
              <a:xfrm>
                <a:off x="2881659" y="3817709"/>
                <a:ext cx="2921892" cy="6572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𝑜𝑢𝑡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4" name="Szövegdoboz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659" y="3817709"/>
                <a:ext cx="2921892" cy="6572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42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618187"/>
                <a:ext cx="8596668" cy="542317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hu-HU" sz="2000" b="1" dirty="0" smtClean="0"/>
                  <a:t>Andre et </a:t>
                </a:r>
                <a:r>
                  <a:rPr lang="hu-HU" sz="2000" b="1" dirty="0" err="1" smtClean="0"/>
                  <a:t>al</a:t>
                </a:r>
                <a:r>
                  <a:rPr lang="hu-HU" sz="2000" b="1" dirty="0" smtClean="0"/>
                  <a:t>.: Hogyan kell a jól kevert gázfázist figyelembe venni?</a:t>
                </a:r>
              </a:p>
              <a:p>
                <a:endParaRPr lang="hu-HU" sz="2000" b="1" dirty="0" smtClean="0"/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800" dirty="0"/>
                  <a:t>Feltételezték, hogy a folyadék fázis és a gáz fázis is jól </a:t>
                </a:r>
                <a:r>
                  <a:rPr lang="hu-HU" sz="1800" dirty="0" smtClean="0"/>
                  <a:t>keveredett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hu-HU" sz="1800" dirty="0" smtClean="0"/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800" dirty="0"/>
                  <a:t>Készítettek egy tankreaktort, amit két részre tagoltak: egy buborékos és egy kevert régióra. A jól kevert részeket a keverőlapátokra feltételezték, ahol a buborékos oszlopra </a:t>
                </a:r>
                <a:r>
                  <a:rPr lang="hu-HU" sz="1800" dirty="0" smtClean="0"/>
                  <a:t>felírt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hu-HU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hu-HU" sz="1800" b="0" i="1" smtClean="0">
                        <a:latin typeface="Cambria Math" panose="02040503050406030204" pitchFamily="18" charset="0"/>
                      </a:rPr>
                      <m:t>=0,32</m:t>
                    </m:r>
                    <m:sSubSup>
                      <m:sSubSupPr>
                        <m:ctrlPr>
                          <a:rPr lang="hu-HU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hu-HU" sz="1800" b="0" i="1" smtClean="0">
                            <a:latin typeface="Cambria Math" panose="02040503050406030204" pitchFamily="18" charset="0"/>
                          </a:rPr>
                          <m:t>0,7</m:t>
                        </m:r>
                      </m:sup>
                    </m:sSubSup>
                  </m:oMath>
                </a14:m>
                <a:r>
                  <a:rPr lang="hu-HU" sz="1800" dirty="0" smtClean="0"/>
                  <a:t> </a:t>
                </a:r>
                <a:r>
                  <a:rPr lang="hu-HU" sz="1800" dirty="0"/>
                  <a:t>egyenlet is érvényesül</a:t>
                </a:r>
                <a:r>
                  <a:rPr lang="hu-HU" sz="1800" dirty="0" smtClean="0"/>
                  <a:t>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hu-HU" sz="1800" dirty="0" smtClean="0"/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hu-HU" sz="1800" dirty="0" smtClean="0"/>
                  <a:t>Következtetések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hu-HU" sz="1600" dirty="0"/>
                  <a:t>a felületi gázsebesség (</a:t>
                </a:r>
                <a:r>
                  <a:rPr lang="hu-HU" sz="1600" dirty="0" err="1"/>
                  <a:t>v</a:t>
                </a:r>
                <a:r>
                  <a:rPr lang="hu-HU" sz="1600" baseline="-25000" dirty="0" err="1"/>
                  <a:t>S</a:t>
                </a:r>
                <a:r>
                  <a:rPr lang="hu-HU" sz="1600" dirty="0"/>
                  <a:t>) növelése </a:t>
                </a:r>
                <a:r>
                  <a:rPr lang="hu-HU" sz="1600" dirty="0" err="1"/>
                  <a:t>k</a:t>
                </a:r>
                <a:r>
                  <a:rPr lang="hu-HU" sz="1600" baseline="-25000" dirty="0" err="1"/>
                  <a:t>L</a:t>
                </a:r>
                <a:r>
                  <a:rPr lang="hu-HU" sz="1600" dirty="0" err="1"/>
                  <a:t>a-t</a:t>
                </a:r>
                <a:r>
                  <a:rPr lang="hu-HU" sz="1600" dirty="0"/>
                  <a:t> növeli</a:t>
                </a:r>
                <a:endParaRPr lang="hu-HU" sz="900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hu-HU" sz="1600" dirty="0"/>
                  <a:t>ez a növekedés főleg az alacsony viszkozitású folyadékoknál figyelhető meg</a:t>
                </a:r>
                <a:endParaRPr lang="hu-HU" sz="900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hu-HU" sz="1600" dirty="0"/>
                  <a:t>állandó </a:t>
                </a:r>
                <a:r>
                  <a:rPr lang="hu-HU" sz="1600" i="1" dirty="0" err="1"/>
                  <a:t>vvm</a:t>
                </a:r>
                <a:r>
                  <a:rPr lang="hu-HU" sz="1600" dirty="0"/>
                  <a:t>, </a:t>
                </a:r>
                <a:r>
                  <a:rPr lang="hu-HU" sz="1600" dirty="0" err="1"/>
                  <a:t>Pg</a:t>
                </a:r>
                <a:r>
                  <a:rPr lang="hu-HU" sz="1600" dirty="0"/>
                  <a:t> / V esetén, léptéknöveléskor nagyobb </a:t>
                </a:r>
                <a:r>
                  <a:rPr lang="hu-HU" sz="1600" dirty="0" err="1"/>
                  <a:t>k</a:t>
                </a:r>
                <a:r>
                  <a:rPr lang="hu-HU" sz="1600" baseline="-25000" dirty="0" err="1"/>
                  <a:t>L</a:t>
                </a:r>
                <a:r>
                  <a:rPr lang="hu-HU" sz="1600" dirty="0" err="1"/>
                  <a:t>a</a:t>
                </a:r>
                <a:r>
                  <a:rPr lang="hu-HU" sz="1600" dirty="0"/>
                  <a:t> érhető el</a:t>
                </a:r>
                <a:endParaRPr lang="hu-HU" sz="900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hu-HU" sz="1600" dirty="0"/>
                  <a:t>nagyobb viszkozitású folyadékoknál a </a:t>
                </a:r>
                <a:r>
                  <a:rPr lang="hu-HU" sz="1600" dirty="0" err="1"/>
                  <a:t>v</a:t>
                </a:r>
                <a:r>
                  <a:rPr lang="hu-HU" sz="1600" baseline="-25000" dirty="0" err="1"/>
                  <a:t>S</a:t>
                </a:r>
                <a:r>
                  <a:rPr lang="hu-HU" sz="1600" dirty="0"/>
                  <a:t> kisebb, de a </a:t>
                </a:r>
                <a:r>
                  <a:rPr lang="hu-HU" sz="1600" dirty="0" err="1"/>
                  <a:t>k</a:t>
                </a:r>
                <a:r>
                  <a:rPr lang="hu-HU" sz="1600" baseline="-25000" dirty="0" err="1"/>
                  <a:t>L</a:t>
                </a:r>
                <a:r>
                  <a:rPr lang="hu-HU" sz="1600" dirty="0" err="1"/>
                  <a:t>a</a:t>
                </a:r>
                <a:r>
                  <a:rPr lang="hu-HU" sz="1600" dirty="0"/>
                  <a:t> akkor is nő</a:t>
                </a:r>
                <a:endParaRPr lang="hu-HU" sz="900" dirty="0"/>
              </a:p>
              <a:p>
                <a:pPr lvl="1"/>
                <a:endParaRPr lang="hu-HU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618187"/>
                <a:ext cx="8596668" cy="5423176"/>
              </a:xfrm>
              <a:blipFill rotWithShape="0">
                <a:blip r:embed="rId2"/>
                <a:stretch>
                  <a:fillRect l="-709" t="-674" r="-1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6400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>
            <a:normAutofit/>
          </a:bodyPr>
          <a:lstStyle/>
          <a:p>
            <a:r>
              <a:rPr lang="hu-HU" sz="2800" dirty="0" smtClean="0"/>
              <a:t>Hőátadás</a:t>
            </a:r>
            <a:endParaRPr lang="hu-H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584101"/>
                <a:ext cx="8596668" cy="4822386"/>
              </a:xfrm>
            </p:spPr>
            <p:txBody>
              <a:bodyPr/>
              <a:lstStyle/>
              <a:p>
                <a:pPr algn="just">
                  <a:buFont typeface="Symbol" panose="05050102010706020507" pitchFamily="18" charset="2"/>
                  <a:buChar char="·"/>
                </a:pPr>
                <a:r>
                  <a:rPr lang="hu-HU" altLang="hu-HU" sz="2000" dirty="0" smtClean="0"/>
                  <a:t>A hőátadás limitálhatja a nagyon nagy méretek elkészítését a külső hűtés szükségessége miatt. </a:t>
                </a:r>
              </a:p>
              <a:p>
                <a:pPr algn="just">
                  <a:buFont typeface="Symbol" panose="05050102010706020507" pitchFamily="18" charset="2"/>
                  <a:buChar char="·"/>
                </a:pPr>
                <a:endParaRPr lang="hu-HU" altLang="hu-HU" sz="2000" dirty="0"/>
              </a:p>
              <a:p>
                <a:pPr algn="just">
                  <a:buFont typeface="Symbol" panose="05050102010706020507" pitchFamily="18" charset="2"/>
                  <a:buChar char="·"/>
                </a:pPr>
                <a:r>
                  <a:rPr lang="hu-HU" altLang="hu-HU" sz="2000" dirty="0"/>
                  <a:t>Kis méreteknél, sok oxigént igénylő fermentációknál nő a hőtermelés. A hőtermelési sebesség: </a:t>
                </a:r>
                <a:r>
                  <a:rPr lang="hu-HU" altLang="hu-HU" sz="20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hu-HU" sz="2000" i="1">
                        <a:latin typeface="Cambria Math" panose="02040503050406030204" pitchFamily="18" charset="0"/>
                      </a:rPr>
                      <m:t>≈5∗</m:t>
                    </m:r>
                    <m:sSup>
                      <m:sSupPr>
                        <m:ctrlPr>
                          <a:rPr lang="hu-H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hu-HU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hu-HU" sz="2000" i="1">
                        <a:latin typeface="Cambria Math" panose="02040503050406030204" pitchFamily="18" charset="0"/>
                      </a:rPr>
                      <m:t>𝑂𝑈𝑅</m:t>
                    </m:r>
                  </m:oMath>
                </a14:m>
                <a:r>
                  <a:rPr lang="hu-HU" altLang="hu-HU" sz="2000" dirty="0" smtClean="0"/>
                  <a:t>, </a:t>
                </a:r>
                <a:r>
                  <a:rPr lang="hu-HU" altLang="hu-HU" sz="2000" dirty="0"/>
                  <a:t>ahol </a:t>
                </a:r>
                <a:r>
                  <a:rPr lang="hu-HU" altLang="hu-HU" sz="2000" i="1" dirty="0"/>
                  <a:t>OUR </a:t>
                </a:r>
                <a:r>
                  <a:rPr lang="hu-HU" altLang="hu-HU" sz="2000" dirty="0"/>
                  <a:t>(oxigén </a:t>
                </a:r>
                <a:r>
                  <a:rPr lang="hu-HU" altLang="hu-HU" sz="2000" dirty="0" err="1"/>
                  <a:t>uptake</a:t>
                </a:r>
                <a:r>
                  <a:rPr lang="hu-HU" altLang="hu-HU" sz="2000" dirty="0"/>
                  <a:t> </a:t>
                </a:r>
                <a:r>
                  <a:rPr lang="hu-HU" altLang="hu-HU" sz="2000" dirty="0" err="1"/>
                  <a:t>rate</a:t>
                </a:r>
                <a:r>
                  <a:rPr lang="hu-HU" altLang="hu-HU" sz="2000" dirty="0"/>
                  <a:t>) mol/m</a:t>
                </a:r>
                <a:r>
                  <a:rPr lang="hu-HU" altLang="hu-HU" sz="2000" baseline="30000" dirty="0"/>
                  <a:t>3</a:t>
                </a:r>
                <a:r>
                  <a:rPr lang="hu-HU" altLang="hu-HU" sz="2000" dirty="0"/>
                  <a:t>s. </a:t>
                </a:r>
                <a:endParaRPr lang="hu-HU" altLang="hu-HU" sz="2000" dirty="0" smtClean="0"/>
              </a:p>
              <a:p>
                <a:pPr algn="just">
                  <a:buFont typeface="Symbol" panose="05050102010706020507" pitchFamily="18" charset="2"/>
                  <a:buChar char="·"/>
                </a:pPr>
                <a:endParaRPr lang="hu-HU" altLang="hu-HU" sz="2000" b="1" i="1" baseline="-25000" dirty="0"/>
              </a:p>
              <a:p>
                <a:pPr algn="just">
                  <a:buFont typeface="Symbol" panose="05050102010706020507" pitchFamily="18" charset="2"/>
                  <a:buChar char="·"/>
                </a:pPr>
                <a:r>
                  <a:rPr lang="hu-HU" altLang="hu-HU" sz="2000" dirty="0"/>
                  <a:t>Tipikus hőátadási koefficiens: U (W/m</a:t>
                </a:r>
                <a:r>
                  <a:rPr lang="hu-HU" altLang="hu-HU" sz="2000" baseline="30000" dirty="0"/>
                  <a:t>2</a:t>
                </a:r>
                <a:r>
                  <a:rPr lang="hu-HU" altLang="hu-HU" sz="2000" dirty="0"/>
                  <a:t>K</a:t>
                </a:r>
                <a:r>
                  <a:rPr lang="hu-HU" altLang="hu-HU" sz="2000" dirty="0" smtClean="0"/>
                  <a:t>)</a:t>
                </a:r>
              </a:p>
              <a:p>
                <a:pPr algn="just">
                  <a:buFont typeface="Symbol" panose="05050102010706020507" pitchFamily="18" charset="2"/>
                  <a:buChar char="·"/>
                </a:pPr>
                <a:endParaRPr lang="hu-HU" altLang="hu-HU" sz="2000" b="1" i="1" baseline="-25000" dirty="0"/>
              </a:p>
              <a:p>
                <a:pPr algn="just">
                  <a:buFont typeface="Symbol" panose="05050102010706020507" pitchFamily="18" charset="2"/>
                  <a:buChar char="·"/>
                </a:pPr>
                <a:r>
                  <a:rPr lang="hu-HU" altLang="hu-HU" sz="2000" dirty="0"/>
                  <a:t>Probléma: nagy viszkozitású </a:t>
                </a:r>
                <a:r>
                  <a:rPr lang="hu-HU" altLang="hu-HU" sz="2000" dirty="0" err="1"/>
                  <a:t>fermentleveknél</a:t>
                </a:r>
                <a:r>
                  <a:rPr lang="hu-HU" altLang="hu-HU" sz="2000" dirty="0"/>
                  <a:t>, ha az üregek a </a:t>
                </a:r>
                <a:r>
                  <a:rPr lang="hu-HU" altLang="hu-HU" sz="2000" dirty="0" err="1"/>
                  <a:t>hőátadó</a:t>
                </a:r>
                <a:r>
                  <a:rPr lang="hu-HU" altLang="hu-HU" sz="2000" dirty="0"/>
                  <a:t> felületen alakulnak ki, akkor az katasztrofálisan kicsi hőátadási koefficienst eredményez. </a:t>
                </a:r>
                <a:endParaRPr lang="en-US" altLang="hu-HU" sz="2000" dirty="0"/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584101"/>
                <a:ext cx="8596668" cy="4822386"/>
              </a:xfrm>
              <a:blipFill rotWithShape="0">
                <a:blip r:embed="rId2"/>
                <a:stretch>
                  <a:fillRect l="-355" t="-885" r="-78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1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253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Keverés minősége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52282"/>
            <a:ext cx="8596668" cy="522882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u-HU" dirty="0"/>
              <a:t>Elméletileg konstans keverési idő konstans keverési sebességet követel. Állandó </a:t>
            </a:r>
            <a:r>
              <a:rPr lang="hu-HU" dirty="0">
                <a:sym typeface="Symbol" panose="05050102010706020507" pitchFamily="18" charset="2"/>
              </a:rPr>
              <a:t></a:t>
            </a:r>
            <a:r>
              <a:rPr lang="hu-HU" baseline="-25000" dirty="0"/>
              <a:t>m</a:t>
            </a:r>
            <a:r>
              <a:rPr lang="hu-HU" dirty="0"/>
              <a:t> fenntartása nem reális a méretnövelés során</a:t>
            </a:r>
            <a:r>
              <a:rPr lang="hu-HU" dirty="0" smtClean="0"/>
              <a:t>.</a:t>
            </a:r>
            <a:endParaRPr lang="hu-HU" dirty="0"/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A keverési idő növekedése jelenti a méretnövelés legnagyobb problémáinak egyikét</a:t>
            </a:r>
            <a:r>
              <a:rPr lang="hu-HU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2800" dirty="0" smtClean="0">
                <a:solidFill>
                  <a:srgbClr val="90C226"/>
                </a:solidFill>
              </a:rPr>
              <a:t>Kaszkád effektus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Több keverős rendszer nagyobb, jól keveredő részeket eredményez a keverők régiójában, míg a keverők közti térben kevésbé kevertetett a </a:t>
            </a:r>
            <a:r>
              <a:rPr lang="hu-HU" dirty="0" err="1"/>
              <a:t>fermentlé</a:t>
            </a:r>
            <a:r>
              <a:rPr lang="hu-HU" dirty="0"/>
              <a:t>. A rendszer kaszkádként viselkedhet, különösen akkor, ha a reaktor tetején van a betáplálás, és ezáltal az egész térfogatára nézve – a fej és fenék között - később lesz tökéletesen kevert a reaktor.</a:t>
            </a:r>
            <a:endParaRPr lang="hu-HU" dirty="0">
              <a:solidFill>
                <a:srgbClr val="90C226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629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9499"/>
          </a:xfrm>
        </p:spPr>
        <p:txBody>
          <a:bodyPr>
            <a:normAutofit/>
          </a:bodyPr>
          <a:lstStyle/>
          <a:p>
            <a:r>
              <a:rPr lang="hu-HU" sz="2800" dirty="0" smtClean="0"/>
              <a:t>Összeillesztés (</a:t>
            </a:r>
            <a:r>
              <a:rPr lang="hu-HU" sz="2800" dirty="0" err="1" smtClean="0"/>
              <a:t>retrofitting</a:t>
            </a:r>
            <a:r>
              <a:rPr lang="hu-HU" sz="2800" dirty="0" smtClean="0"/>
              <a:t>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4945487"/>
          </a:xfrm>
        </p:spPr>
        <p:txBody>
          <a:bodyPr/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altLang="hu-HU" sz="1600" dirty="0" err="1"/>
              <a:t>Meglévő</a:t>
            </a:r>
            <a:r>
              <a:rPr lang="en-US" altLang="hu-HU" sz="1600" dirty="0"/>
              <a:t> </a:t>
            </a:r>
            <a:r>
              <a:rPr lang="en-US" altLang="hu-HU" sz="1600" dirty="0" err="1"/>
              <a:t>bioreaktor</a:t>
            </a:r>
            <a:r>
              <a:rPr lang="en-US" altLang="hu-HU" sz="1600" dirty="0"/>
              <a:t> </a:t>
            </a:r>
            <a:r>
              <a:rPr lang="en-US" altLang="hu-HU" sz="1600" dirty="0" err="1"/>
              <a:t>egyes</a:t>
            </a:r>
            <a:r>
              <a:rPr lang="en-US" altLang="hu-HU" sz="1600" dirty="0"/>
              <a:t> </a:t>
            </a:r>
            <a:r>
              <a:rPr lang="en-US" altLang="hu-HU" sz="1600" dirty="0" err="1"/>
              <a:t>elemeinek</a:t>
            </a:r>
            <a:r>
              <a:rPr lang="en-US" altLang="hu-HU" sz="1600" dirty="0"/>
              <a:t> (</a:t>
            </a:r>
            <a:r>
              <a:rPr lang="en-US" altLang="hu-HU" sz="1600" dirty="0" err="1"/>
              <a:t>keverő</a:t>
            </a:r>
            <a:r>
              <a:rPr lang="en-US" altLang="hu-HU" sz="1600" dirty="0"/>
              <a:t>) </a:t>
            </a:r>
            <a:r>
              <a:rPr lang="en-US" altLang="hu-HU" sz="1600" dirty="0" err="1"/>
              <a:t>kicserélése</a:t>
            </a:r>
            <a:r>
              <a:rPr lang="en-US" altLang="hu-HU" sz="1600" dirty="0"/>
              <a:t> </a:t>
            </a:r>
            <a:r>
              <a:rPr lang="en-US" altLang="hu-HU" sz="1600" dirty="0" err="1"/>
              <a:t>hatékonyságnövelés</a:t>
            </a:r>
            <a:r>
              <a:rPr lang="en-US" altLang="hu-HU" sz="1600" dirty="0"/>
              <a:t> </a:t>
            </a:r>
            <a:r>
              <a:rPr lang="en-US" altLang="hu-HU" sz="1600" dirty="0" err="1"/>
              <a:t>érdekében</a:t>
            </a:r>
            <a:r>
              <a:rPr lang="en-US" altLang="hu-HU" sz="1600" dirty="0"/>
              <a:t>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hu-HU" altLang="hu-HU" sz="1600" dirty="0"/>
              <a:t>Hagyományosan 1/3 T </a:t>
            </a:r>
            <a:r>
              <a:rPr lang="hu-HU" altLang="hu-HU" sz="1600" dirty="0" err="1"/>
              <a:t>Rusthon</a:t>
            </a:r>
            <a:r>
              <a:rPr lang="hu-HU" altLang="hu-HU" sz="1600" dirty="0"/>
              <a:t> turbinákat használnak az iparban, ennél jobb a nagyobb D/T arányú </a:t>
            </a:r>
            <a:r>
              <a:rPr lang="hu-HU" altLang="hu-HU" sz="1600" dirty="0" err="1"/>
              <a:t>Rusthon</a:t>
            </a:r>
            <a:r>
              <a:rPr lang="hu-HU" altLang="hu-HU" sz="1600" dirty="0"/>
              <a:t> turbina.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hu-HU" altLang="hu-HU" sz="1600" dirty="0"/>
              <a:t>Előnyei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altLang="hu-HU" dirty="0"/>
              <a:t>több hasznos energia fordítódik a folyadék fő részének keverésére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altLang="hu-HU" dirty="0"/>
              <a:t>kicsi és nagy viszkozitású levekre egyaránt alkalmazható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altLang="hu-HU" dirty="0"/>
              <a:t>kevesebb energiát fogyaszt a levegőztetett </a:t>
            </a:r>
            <a:r>
              <a:rPr lang="hu-HU" altLang="hu-HU" dirty="0" err="1"/>
              <a:t>fermentorok</a:t>
            </a:r>
            <a:r>
              <a:rPr lang="hu-HU" altLang="hu-HU" dirty="0"/>
              <a:t> esetén, ezáltal alkalmas ugyanolyan energia-befektetéssel nagyobb levegőztetési sebességgel üzemelni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altLang="hu-HU" dirty="0"/>
              <a:t>nő a hőátadás a falon keresztül</a:t>
            </a:r>
            <a:endParaRPr lang="en-US" altLang="hu-HU" dirty="0"/>
          </a:p>
          <a:p>
            <a:pPr marL="0" indent="0">
              <a:buNone/>
            </a:pPr>
            <a:r>
              <a:rPr lang="hu-HU" altLang="hu-HU" sz="1600" dirty="0"/>
              <a:t>Hátrányai: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u-HU" altLang="hu-HU" sz="1400" dirty="0"/>
              <a:t>     </a:t>
            </a:r>
            <a:r>
              <a:rPr lang="hu-HU" altLang="hu-HU" dirty="0"/>
              <a:t>megváltozik a sebesség / forgatónyomaték </a:t>
            </a:r>
            <a:r>
              <a:rPr lang="hu-HU" altLang="hu-HU" dirty="0" smtClean="0"/>
              <a:t>karakterisztika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altLang="hu-HU" dirty="0"/>
          </a:p>
          <a:p>
            <a:pPr marL="0" indent="0">
              <a:buNone/>
            </a:pPr>
            <a:r>
              <a:rPr lang="hu-HU" sz="1600" dirty="0"/>
              <a:t>Megoldás: azonos teljesítmény, keverősebesség és forgatónyomaték </a:t>
            </a:r>
            <a:r>
              <a:rPr lang="hu-HU" sz="1600" dirty="0" smtClean="0"/>
              <a:t>beállítása, </a:t>
            </a:r>
            <a:r>
              <a:rPr lang="hu-HU" sz="1600" dirty="0"/>
              <a:t>mint az 1/3 </a:t>
            </a:r>
            <a:r>
              <a:rPr lang="hu-HU" sz="1600" dirty="0" err="1"/>
              <a:t>Rusthon</a:t>
            </a:r>
            <a:r>
              <a:rPr lang="hu-HU" sz="1600" dirty="0"/>
              <a:t> turbináknál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1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Miről lesz szó?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930400"/>
            <a:ext cx="10515600" cy="4465504"/>
          </a:xfrm>
        </p:spPr>
        <p:txBody>
          <a:bodyPr>
            <a:normAutofit/>
          </a:bodyPr>
          <a:lstStyle/>
          <a:p>
            <a:r>
              <a:rPr lang="hu-HU" sz="2400" dirty="0" smtClean="0"/>
              <a:t>Léptéknövelés általános áttekintése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000" dirty="0"/>
              <a:t>Miért jelent </a:t>
            </a:r>
            <a:r>
              <a:rPr lang="hu-HU" sz="2000" dirty="0" smtClean="0"/>
              <a:t>problémát?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000" dirty="0" err="1" smtClean="0"/>
              <a:t>Scale</a:t>
            </a:r>
            <a:r>
              <a:rPr lang="hu-HU" sz="2000" dirty="0" smtClean="0"/>
              <a:t> </a:t>
            </a:r>
            <a:r>
              <a:rPr lang="hu-HU" sz="2000" dirty="0" err="1" smtClean="0"/>
              <a:t>up</a:t>
            </a:r>
            <a:r>
              <a:rPr lang="hu-HU" sz="2000" dirty="0" smtClean="0"/>
              <a:t> elméleti lépései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000" dirty="0" err="1" smtClean="0"/>
              <a:t>Scale</a:t>
            </a:r>
            <a:r>
              <a:rPr lang="hu-HU" sz="2000" dirty="0" smtClean="0"/>
              <a:t> </a:t>
            </a:r>
            <a:r>
              <a:rPr lang="hu-HU" sz="2000" dirty="0" err="1" smtClean="0"/>
              <a:t>up</a:t>
            </a:r>
            <a:r>
              <a:rPr lang="hu-HU" sz="2000" dirty="0" smtClean="0"/>
              <a:t> stratégiák</a:t>
            </a:r>
          </a:p>
          <a:p>
            <a:r>
              <a:rPr lang="hu-HU" sz="2400" dirty="0" err="1" smtClean="0"/>
              <a:t>Biofolyamatok</a:t>
            </a:r>
            <a:r>
              <a:rPr lang="hu-HU" sz="2400" dirty="0" smtClean="0"/>
              <a:t> tervezésének stratégiája</a:t>
            </a:r>
          </a:p>
          <a:p>
            <a:r>
              <a:rPr lang="hu-HU" sz="2400" dirty="0" smtClean="0"/>
              <a:t>Kevert </a:t>
            </a:r>
            <a:r>
              <a:rPr lang="hu-HU" sz="2400" dirty="0" err="1" smtClean="0"/>
              <a:t>bioreaktorok</a:t>
            </a:r>
            <a:r>
              <a:rPr lang="hu-HU" sz="2400" dirty="0" smtClean="0"/>
              <a:t> léptéknövelése</a:t>
            </a:r>
          </a:p>
          <a:p>
            <a:r>
              <a:rPr lang="hu-HU" sz="2400" dirty="0" smtClean="0"/>
              <a:t>Esettanulmány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0699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5256"/>
          </a:xfrm>
        </p:spPr>
        <p:txBody>
          <a:bodyPr>
            <a:normAutofit/>
          </a:bodyPr>
          <a:lstStyle/>
          <a:p>
            <a:r>
              <a:rPr lang="hu-HU" sz="2800" dirty="0" smtClean="0"/>
              <a:t>Biológiai teljesítmény és keverés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/>
              <a:t>A léptéknövelés és a mikroorganizmusok viselkedése között szoros kapcsolat van. Változásokat tapasztalhatunk a mikroorganizmusok méretében, ha változnak a hidrosztatikai feltételek a </a:t>
            </a:r>
            <a:r>
              <a:rPr lang="hu-HU" dirty="0" smtClean="0"/>
              <a:t>méretnöveléssel.</a:t>
            </a:r>
            <a:endParaRPr lang="hu-HU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/>
              <a:t>A </a:t>
            </a:r>
            <a:r>
              <a:rPr lang="hu-HU" dirty="0" err="1"/>
              <a:t>fermentlé</a:t>
            </a:r>
            <a:r>
              <a:rPr lang="hu-HU" dirty="0"/>
              <a:t> sűrű folyadéknak tekinthető, tehát nagyobb keverési idő szükséges a feldolgozáshoz, és kaszkád effektus is </a:t>
            </a:r>
            <a:r>
              <a:rPr lang="hu-HU" dirty="0" smtClean="0"/>
              <a:t>felléphet.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/>
              <a:t>A fonalas mikrobák általánosan használtak. A kölcsönhatással a morfológiában is megfigyelhetjük a változásokat. Mindkét növekedési forma a pellet és a micélium előfordulhat, amelyek egymásból </a:t>
            </a:r>
            <a:r>
              <a:rPr lang="hu-HU" dirty="0" smtClean="0"/>
              <a:t>átalakulhatnak.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6954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Mit jelent a </a:t>
            </a:r>
            <a:r>
              <a:rPr lang="hu-HU" dirty="0" err="1"/>
              <a:t>Scale</a:t>
            </a:r>
            <a:r>
              <a:rPr lang="hu-HU" dirty="0"/>
              <a:t> </a:t>
            </a:r>
            <a:r>
              <a:rPr lang="hu-HU" dirty="0" err="1"/>
              <a:t>up</a:t>
            </a:r>
            <a:r>
              <a:rPr lang="hu-HU" dirty="0"/>
              <a:t>?</a:t>
            </a:r>
            <a:br>
              <a:rPr lang="hu-HU" dirty="0"/>
            </a:br>
            <a:endParaRPr lang="hu-HU" dirty="0"/>
          </a:p>
          <a:p>
            <a:r>
              <a:rPr lang="hu-HU" dirty="0"/>
              <a:t>Miért jelent gondot?</a:t>
            </a:r>
            <a:br>
              <a:rPr lang="hu-HU" dirty="0"/>
            </a:br>
            <a:endParaRPr lang="hu-HU" dirty="0"/>
          </a:p>
          <a:p>
            <a:r>
              <a:rPr lang="hu-HU" dirty="0"/>
              <a:t>A léptéknövelés elméleti lépései?</a:t>
            </a:r>
            <a:br>
              <a:rPr lang="hu-HU" dirty="0"/>
            </a:br>
            <a:endParaRPr lang="hu-HU" dirty="0"/>
          </a:p>
          <a:p>
            <a:r>
              <a:rPr lang="hu-HU" dirty="0"/>
              <a:t>Folyamatfejlesztési stratégiák</a:t>
            </a:r>
            <a:br>
              <a:rPr lang="hu-HU" dirty="0"/>
            </a:br>
            <a:endParaRPr lang="hu-HU" dirty="0"/>
          </a:p>
          <a:p>
            <a:r>
              <a:rPr lang="hu-HU" dirty="0" err="1"/>
              <a:t>Biofolyamatok</a:t>
            </a:r>
            <a:r>
              <a:rPr lang="hu-HU"/>
              <a:t> tervezésének lehetséges megközelítései, és a 2 megközelítés közötti különbségek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789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is jelent a </a:t>
            </a:r>
            <a:r>
              <a:rPr lang="hu-HU" dirty="0" err="1" smtClean="0"/>
              <a:t>Scale</a:t>
            </a:r>
            <a:r>
              <a:rPr lang="hu-HU" dirty="0" smtClean="0"/>
              <a:t> </a:t>
            </a:r>
            <a:r>
              <a:rPr lang="hu-HU" dirty="0" err="1" smtClean="0"/>
              <a:t>up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047741"/>
            <a:ext cx="8596668" cy="3993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altLang="hu-HU" sz="2000" dirty="0" smtClean="0"/>
              <a:t>A kisléptékű M(</a:t>
            </a:r>
            <a:r>
              <a:rPr lang="hu-HU" altLang="hu-HU" sz="2000" dirty="0" err="1" smtClean="0"/>
              <a:t>odell</a:t>
            </a:r>
            <a:r>
              <a:rPr lang="hu-HU" altLang="hu-HU" sz="2000" dirty="0" smtClean="0"/>
              <a:t>) rendszertől a nagyléptékű P(</a:t>
            </a:r>
            <a:r>
              <a:rPr lang="hu-HU" altLang="hu-HU" sz="2000" dirty="0" err="1" smtClean="0"/>
              <a:t>rodukciós</a:t>
            </a:r>
            <a:r>
              <a:rPr lang="hu-HU" altLang="hu-HU" sz="2000" dirty="0" smtClean="0"/>
              <a:t>, termelő) rendszer kialakításáig vezető folyamat a </a:t>
            </a:r>
            <a:r>
              <a:rPr lang="hu-HU" altLang="hu-HU" sz="2000" b="1" u="sng" dirty="0" smtClean="0"/>
              <a:t>léptéknövelés</a:t>
            </a:r>
            <a:r>
              <a:rPr lang="hu-HU" altLang="hu-HU" sz="2000" u="sng" dirty="0" smtClean="0"/>
              <a:t> </a:t>
            </a:r>
            <a:r>
              <a:rPr lang="hu-HU" altLang="hu-HU" sz="2000" dirty="0" smtClean="0"/>
              <a:t>(</a:t>
            </a:r>
            <a:r>
              <a:rPr lang="hu-HU" altLang="hu-HU" sz="2000" dirty="0" err="1" smtClean="0"/>
              <a:t>scale</a:t>
            </a:r>
            <a:r>
              <a:rPr lang="hu-HU" altLang="hu-HU" sz="2000" dirty="0" smtClean="0"/>
              <a:t> </a:t>
            </a:r>
            <a:r>
              <a:rPr lang="hu-HU" altLang="hu-HU" sz="2000" dirty="0" err="1" smtClean="0"/>
              <a:t>up</a:t>
            </a:r>
            <a:r>
              <a:rPr lang="hu-HU" altLang="hu-HU" sz="2000" dirty="0" smtClean="0"/>
              <a:t>).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altLang="hu-HU" sz="2000" dirty="0" smtClean="0"/>
              <a:t>A termelő méretek tényleges - az ipari termelésben tendenciaszerű - növekedésére is használatos e kifejezés.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altLang="hu-HU" sz="2000" dirty="0" smtClean="0"/>
              <a:t>Ha a már meglévő reaktort használjuk fel egy új eljáráshoz (termékváltás), kérdés, hogy milyen paraméterek mellett üzemeltessük?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035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713"/>
          </a:xfrm>
        </p:spPr>
        <p:txBody>
          <a:bodyPr/>
          <a:lstStyle/>
          <a:p>
            <a:r>
              <a:rPr lang="hu-HU" dirty="0" smtClean="0"/>
              <a:t>Miért jelent problémát a méretnövelés?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22738"/>
            <a:ext cx="8596668" cy="4919729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Fermentációs folyamatot jellemző tulajdonságok: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Termodinamikai viselkedés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err="1" smtClean="0"/>
              <a:t>Mikrokinetikai</a:t>
            </a:r>
            <a:r>
              <a:rPr lang="hu-HU" sz="1800" dirty="0" smtClean="0"/>
              <a:t> viselkedés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Transzport jelenségek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Mikrobiológiai folyamatok</a:t>
            </a:r>
          </a:p>
          <a:p>
            <a:endParaRPr lang="hu-HU" sz="2000" dirty="0"/>
          </a:p>
          <a:p>
            <a:r>
              <a:rPr lang="hu-HU" sz="2000" b="1" dirty="0" smtClean="0"/>
              <a:t>A </a:t>
            </a:r>
            <a:r>
              <a:rPr lang="hu-HU" sz="2000" b="1" dirty="0" err="1" smtClean="0"/>
              <a:t>scale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up</a:t>
            </a:r>
            <a:r>
              <a:rPr lang="hu-HU" sz="2000" b="1" dirty="0" smtClean="0"/>
              <a:t> során változó tényezők: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Nyírás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Keveredés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Tömegátadás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smtClean="0"/>
              <a:t>Hőátadás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1800" dirty="0" err="1" smtClean="0"/>
              <a:t>Makrokinetika</a:t>
            </a:r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76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0609"/>
            <a:ext cx="10515600" cy="991673"/>
          </a:xfrm>
        </p:spPr>
        <p:txBody>
          <a:bodyPr>
            <a:normAutofit/>
          </a:bodyPr>
          <a:lstStyle/>
          <a:p>
            <a:r>
              <a:rPr lang="hu-HU" dirty="0" smtClean="0"/>
              <a:t>A léptéknövelés elméleti lépései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571999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000" dirty="0" smtClean="0"/>
              <a:t>1. A termelő törzs növekedésének és  termékképzésének kimérése széles környezeti tényező tartományban</a:t>
            </a:r>
          </a:p>
          <a:p>
            <a:pPr marL="0" indent="0">
              <a:buNone/>
            </a:pPr>
            <a:endParaRPr lang="hu-HU" altLang="hu-HU" sz="2000" dirty="0" smtClean="0"/>
          </a:p>
          <a:p>
            <a:pPr marL="0" indent="0">
              <a:buNone/>
            </a:pPr>
            <a:r>
              <a:rPr lang="hu-HU" altLang="hu-HU" sz="2000" dirty="0" smtClean="0"/>
              <a:t>2.  Optimális növekedési és termékképződési tartomány kijelölése</a:t>
            </a:r>
          </a:p>
          <a:p>
            <a:pPr marL="0" indent="0">
              <a:buNone/>
            </a:pPr>
            <a:endParaRPr lang="hu-HU" altLang="hu-HU" sz="2000" dirty="0" smtClean="0"/>
          </a:p>
          <a:p>
            <a:pPr marL="0" indent="0">
              <a:buNone/>
            </a:pPr>
            <a:r>
              <a:rPr lang="hu-HU" altLang="hu-HU" sz="2000" dirty="0" smtClean="0"/>
              <a:t>3. A fenti két eredmény csoport alapján meghatározott kinetikai modellek beépítése a tömeg-, hő- és momentum mérlegegyenletekbe</a:t>
            </a:r>
          </a:p>
          <a:p>
            <a:pPr marL="0" indent="0">
              <a:buNone/>
            </a:pPr>
            <a:endParaRPr lang="hu-HU" altLang="hu-HU" sz="2000" dirty="0" smtClean="0"/>
          </a:p>
          <a:p>
            <a:pPr marL="0" indent="0">
              <a:buNone/>
            </a:pPr>
            <a:r>
              <a:rPr lang="hu-HU" altLang="hu-HU" sz="2000" dirty="0" smtClean="0"/>
              <a:t>4.  Az így most már a reaktorra is érvényes </a:t>
            </a:r>
            <a:r>
              <a:rPr lang="hu-HU" altLang="hu-HU" sz="2000" dirty="0" err="1" smtClean="0"/>
              <a:t>makrokinetikai</a:t>
            </a:r>
            <a:r>
              <a:rPr lang="hu-HU" altLang="hu-HU" sz="2000" dirty="0" smtClean="0"/>
              <a:t> egyenletek megoldása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5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470"/>
          </a:xfrm>
        </p:spPr>
        <p:txBody>
          <a:bodyPr/>
          <a:lstStyle/>
          <a:p>
            <a:r>
              <a:rPr lang="hu-HU" dirty="0" smtClean="0"/>
              <a:t>Folyamatfejlesztési stratégiák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74253"/>
            <a:ext cx="8596668" cy="4687909"/>
          </a:xfrm>
        </p:spPr>
        <p:txBody>
          <a:bodyPr/>
          <a:lstStyle/>
          <a:p>
            <a:pPr lvl="0" hangingPunct="0"/>
            <a:r>
              <a:rPr lang="hu-HU" b="1" dirty="0"/>
              <a:t>Fundamentális módszer </a:t>
            </a:r>
            <a:r>
              <a:rPr lang="hu-HU" sz="1600" dirty="0"/>
              <a:t>(Mérlegegyenlet rendszerek megoldását jelenti. Ez lenne az elméletileg helyes út, de gyakorlatilag kivitelezhetetlen</a:t>
            </a:r>
            <a:r>
              <a:rPr lang="hu-HU" sz="1600" dirty="0" smtClean="0"/>
              <a:t>.)</a:t>
            </a:r>
          </a:p>
          <a:p>
            <a:pPr lvl="0" hangingPunct="0"/>
            <a:endParaRPr lang="hu-HU" dirty="0"/>
          </a:p>
          <a:p>
            <a:pPr lvl="0" hangingPunct="0"/>
            <a:r>
              <a:rPr lang="hu-HU" b="1" dirty="0" err="1"/>
              <a:t>Szemifundementális</a:t>
            </a:r>
            <a:r>
              <a:rPr lang="hu-HU" b="1" dirty="0"/>
              <a:t> módszer </a:t>
            </a:r>
            <a:r>
              <a:rPr lang="hu-HU" sz="1600" dirty="0"/>
              <a:t>(Egyszerűsített mérlegegyenletek megoldása</a:t>
            </a:r>
            <a:r>
              <a:rPr lang="hu-HU" sz="1600" dirty="0" smtClean="0"/>
              <a:t>.)</a:t>
            </a:r>
          </a:p>
          <a:p>
            <a:pPr lvl="0" hangingPunct="0"/>
            <a:endParaRPr lang="hu-HU" dirty="0"/>
          </a:p>
          <a:p>
            <a:pPr lvl="0" hangingPunct="0"/>
            <a:r>
              <a:rPr lang="hu-HU" b="1" dirty="0"/>
              <a:t>Dimenzió analízis </a:t>
            </a:r>
            <a:r>
              <a:rPr lang="hu-HU" sz="1600" dirty="0"/>
              <a:t>(Dimenziómentes csoportok megállapítása, amelyek állandóak a </a:t>
            </a:r>
            <a:r>
              <a:rPr lang="hu-HU" sz="1600" dirty="0" err="1"/>
              <a:t>scale-up</a:t>
            </a:r>
            <a:r>
              <a:rPr lang="hu-HU" sz="1600" dirty="0"/>
              <a:t> során</a:t>
            </a:r>
            <a:r>
              <a:rPr lang="hu-HU" sz="1600" dirty="0" smtClean="0"/>
              <a:t>)</a:t>
            </a:r>
          </a:p>
          <a:p>
            <a:pPr lvl="0" hangingPunct="0"/>
            <a:endParaRPr lang="hu-HU" dirty="0"/>
          </a:p>
          <a:p>
            <a:pPr lvl="0" hangingPunct="0"/>
            <a:r>
              <a:rPr lang="hu-HU" b="1" dirty="0"/>
              <a:t>Ökölszabályok és tapasztalati </a:t>
            </a:r>
            <a:r>
              <a:rPr lang="hu-HU" b="1" dirty="0" smtClean="0"/>
              <a:t>képletek</a:t>
            </a:r>
          </a:p>
          <a:p>
            <a:pPr lvl="0" hangingPunct="0"/>
            <a:endParaRPr lang="hu-HU" dirty="0"/>
          </a:p>
          <a:p>
            <a:pPr lvl="0" hangingPunct="0"/>
            <a:r>
              <a:rPr lang="hu-HU" b="1" dirty="0" smtClean="0"/>
              <a:t>Próba-szerencse</a:t>
            </a:r>
            <a:r>
              <a:rPr lang="hu-HU" dirty="0" smtClean="0"/>
              <a:t> </a:t>
            </a:r>
            <a:r>
              <a:rPr lang="hu-HU" sz="1600" dirty="0"/>
              <a:t>(A folyamatfejlesztés legősibb formája, de ez a </a:t>
            </a:r>
            <a:r>
              <a:rPr lang="hu-HU" sz="1600" dirty="0" err="1"/>
              <a:t>scale-up-nál</a:t>
            </a:r>
            <a:r>
              <a:rPr lang="hu-HU" sz="1600" dirty="0"/>
              <a:t> nem alkalmazható)</a:t>
            </a: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8074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Biofolyamatok</a:t>
            </a:r>
            <a:r>
              <a:rPr lang="hu-HU" dirty="0" smtClean="0"/>
              <a:t> tervezésének tisztán tapasztalati megközelítése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8464" y="2160587"/>
            <a:ext cx="5654247" cy="4240800"/>
          </a:xfrm>
          <a:prstGeom prst="rect">
            <a:avLst/>
          </a:prstGeom>
        </p:spPr>
      </p:pic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211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442174"/>
            <a:ext cx="8596668" cy="1320800"/>
          </a:xfrm>
        </p:spPr>
        <p:txBody>
          <a:bodyPr/>
          <a:lstStyle/>
          <a:p>
            <a:r>
              <a:rPr lang="hu-HU" dirty="0" err="1" smtClean="0"/>
              <a:t>Biofolyamatok</a:t>
            </a:r>
            <a:r>
              <a:rPr lang="hu-HU" dirty="0" smtClean="0"/>
              <a:t> tervezésének szisztematikus megközelítése</a:t>
            </a:r>
            <a:endParaRPr lang="hu-HU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5" t="4014" r="-1"/>
          <a:stretch/>
        </p:blipFill>
        <p:spPr>
          <a:xfrm>
            <a:off x="1645644" y="1762974"/>
            <a:ext cx="6660047" cy="4636886"/>
          </a:xfrm>
          <a:prstGeom prst="rect">
            <a:avLst/>
          </a:prstGeom>
        </p:spPr>
      </p:pic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5980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955"/>
          </a:xfrm>
        </p:spPr>
        <p:txBody>
          <a:bodyPr/>
          <a:lstStyle/>
          <a:p>
            <a:r>
              <a:rPr lang="hu-HU" dirty="0" smtClean="0"/>
              <a:t>Szisztematikus rezsim analízis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777285"/>
            <a:ext cx="8596668" cy="4264077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hu-HU" altLang="hu-HU" sz="2000" dirty="0" smtClean="0"/>
              <a:t>1. </a:t>
            </a:r>
            <a:r>
              <a:rPr lang="en-US" altLang="hu-HU" sz="2000" dirty="0" smtClean="0"/>
              <a:t>A </a:t>
            </a:r>
            <a:r>
              <a:rPr lang="en-US" altLang="hu-HU" sz="2000" dirty="0" err="1"/>
              <a:t>folyamat</a:t>
            </a:r>
            <a:r>
              <a:rPr lang="en-US" altLang="hu-HU" sz="2000" dirty="0"/>
              <a:t> </a:t>
            </a:r>
            <a:r>
              <a:rPr lang="en-US" altLang="hu-HU" sz="2000" dirty="0" err="1"/>
              <a:t>lényeges</a:t>
            </a:r>
            <a:r>
              <a:rPr lang="en-US" altLang="hu-HU" sz="2000" dirty="0"/>
              <a:t> </a:t>
            </a:r>
            <a:r>
              <a:rPr lang="en-US" altLang="hu-HU" sz="2000" dirty="0" err="1"/>
              <a:t>változóinak</a:t>
            </a:r>
            <a:r>
              <a:rPr lang="en-US" altLang="hu-HU" sz="2000" dirty="0"/>
              <a:t> </a:t>
            </a:r>
            <a:r>
              <a:rPr lang="en-US" altLang="hu-HU" sz="2000" dirty="0" err="1" smtClean="0"/>
              <a:t>definiálása</a:t>
            </a:r>
            <a:endParaRPr lang="hu-HU" altLang="hu-HU" sz="2000" dirty="0" smtClean="0"/>
          </a:p>
          <a:p>
            <a:pPr marL="457200" indent="-457200" algn="just">
              <a:spcBef>
                <a:spcPct val="50000"/>
              </a:spcBef>
              <a:buAutoNum type="arabicPeriod"/>
            </a:pPr>
            <a:endParaRPr lang="en-US" altLang="hu-HU" sz="20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hu-HU" sz="2000" dirty="0"/>
              <a:t>2. A </a:t>
            </a:r>
            <a:r>
              <a:rPr lang="en-US" altLang="hu-HU" sz="2000" dirty="0" err="1"/>
              <a:t>változók</a:t>
            </a:r>
            <a:r>
              <a:rPr lang="en-US" altLang="hu-HU" sz="2000" dirty="0"/>
              <a:t> </a:t>
            </a:r>
            <a:r>
              <a:rPr lang="en-US" altLang="hu-HU" sz="2000" dirty="0" err="1"/>
              <a:t>meghatározása</a:t>
            </a:r>
            <a:r>
              <a:rPr lang="en-US" altLang="hu-HU" sz="2000" dirty="0"/>
              <a:t>, </a:t>
            </a:r>
            <a:r>
              <a:rPr lang="en-US" altLang="hu-HU" sz="2000" dirty="0" err="1"/>
              <a:t>melynek</a:t>
            </a:r>
            <a:r>
              <a:rPr lang="en-US" altLang="hu-HU" sz="2000" dirty="0"/>
              <a:t> </a:t>
            </a:r>
            <a:r>
              <a:rPr lang="en-US" altLang="hu-HU" sz="2000" dirty="0" err="1"/>
              <a:t>eredménye</a:t>
            </a:r>
            <a:r>
              <a:rPr lang="en-US" altLang="hu-HU" sz="2000" dirty="0"/>
              <a:t> </a:t>
            </a:r>
            <a:r>
              <a:rPr lang="en-US" altLang="hu-HU" sz="2000" dirty="0" err="1" smtClean="0"/>
              <a:t>egy</a:t>
            </a:r>
            <a:r>
              <a:rPr lang="en-US" altLang="hu-HU" sz="2000" dirty="0" smtClean="0"/>
              <a:t> </a:t>
            </a:r>
            <a:r>
              <a:rPr lang="en-US" altLang="hu-HU" sz="2000" dirty="0" err="1"/>
              <a:t>karakterisztikus</a:t>
            </a:r>
            <a:r>
              <a:rPr lang="en-US" altLang="hu-HU" sz="2000" dirty="0"/>
              <a:t> </a:t>
            </a:r>
            <a:r>
              <a:rPr lang="en-US" altLang="hu-HU" sz="2000" dirty="0" err="1"/>
              <a:t>sebesság</a:t>
            </a:r>
            <a:r>
              <a:rPr lang="en-US" altLang="hu-HU" sz="2000" dirty="0"/>
              <a:t> (</a:t>
            </a:r>
            <a:r>
              <a:rPr lang="en-US" altLang="hu-HU" sz="2000" dirty="0" err="1"/>
              <a:t>k</a:t>
            </a:r>
            <a:r>
              <a:rPr lang="en-US" altLang="hu-HU" sz="2000" baseline="-25000" dirty="0" err="1"/>
              <a:t>i</a:t>
            </a:r>
            <a:r>
              <a:rPr lang="en-US" altLang="hu-HU" sz="2000" dirty="0"/>
              <a:t>) </a:t>
            </a:r>
            <a:r>
              <a:rPr lang="en-US" altLang="hu-HU" sz="2000" dirty="0" err="1"/>
              <a:t>vagy</a:t>
            </a:r>
            <a:r>
              <a:rPr lang="en-US" altLang="hu-HU" sz="2000" dirty="0"/>
              <a:t> </a:t>
            </a:r>
            <a:r>
              <a:rPr lang="en-US" altLang="hu-HU" sz="2000" dirty="0" err="1"/>
              <a:t>idő</a:t>
            </a:r>
            <a:r>
              <a:rPr lang="en-US" altLang="hu-HU" sz="2000" dirty="0"/>
              <a:t> (</a:t>
            </a:r>
            <a:r>
              <a:rPr lang="en-US" altLang="hu-HU" sz="2000" dirty="0" err="1"/>
              <a:t>t</a:t>
            </a:r>
            <a:r>
              <a:rPr lang="en-US" altLang="hu-HU" sz="2000" baseline="-25000" dirty="0" err="1"/>
              <a:t>i</a:t>
            </a:r>
            <a:r>
              <a:rPr lang="en-US" altLang="hu-HU" sz="2000" dirty="0" smtClean="0"/>
              <a:t>)</a:t>
            </a:r>
            <a:endParaRPr lang="hu-HU" altLang="hu-HU" sz="2000" dirty="0" smtClean="0"/>
          </a:p>
          <a:p>
            <a:pPr marL="0" indent="0" algn="just">
              <a:spcBef>
                <a:spcPct val="50000"/>
              </a:spcBef>
              <a:buNone/>
            </a:pPr>
            <a:endParaRPr lang="en-US" altLang="hu-HU" sz="20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hu-HU" sz="2000" dirty="0"/>
              <a:t>3. Minden </a:t>
            </a:r>
            <a:r>
              <a:rPr lang="en-US" altLang="hu-HU" sz="2000" dirty="0" err="1"/>
              <a:t>egyedi</a:t>
            </a:r>
            <a:r>
              <a:rPr lang="en-US" altLang="hu-HU" sz="2000" dirty="0"/>
              <a:t> </a:t>
            </a:r>
            <a:r>
              <a:rPr lang="en-US" altLang="hu-HU" sz="2000" dirty="0" err="1"/>
              <a:t>k</a:t>
            </a:r>
            <a:r>
              <a:rPr lang="en-US" altLang="hu-HU" sz="2000" baseline="-25000" dirty="0" err="1"/>
              <a:t>i</a:t>
            </a:r>
            <a:r>
              <a:rPr lang="en-US" altLang="hu-HU" sz="2000" baseline="-25000" dirty="0"/>
              <a:t> </a:t>
            </a:r>
            <a:r>
              <a:rPr lang="en-US" altLang="hu-HU" sz="2000" dirty="0" err="1"/>
              <a:t>és</a:t>
            </a:r>
            <a:r>
              <a:rPr lang="en-US" altLang="hu-HU" sz="2000" dirty="0"/>
              <a:t> </a:t>
            </a:r>
            <a:r>
              <a:rPr lang="en-US" altLang="hu-HU" sz="2000" dirty="0" err="1"/>
              <a:t>t</a:t>
            </a:r>
            <a:r>
              <a:rPr lang="en-US" altLang="hu-HU" sz="2000" baseline="-25000" dirty="0" err="1"/>
              <a:t>i</a:t>
            </a:r>
            <a:r>
              <a:rPr lang="en-US" altLang="hu-HU" sz="2000" dirty="0"/>
              <a:t> </a:t>
            </a:r>
            <a:r>
              <a:rPr lang="en-US" altLang="hu-HU" sz="2000" dirty="0" err="1" smtClean="0"/>
              <a:t>összehasonlítása</a:t>
            </a:r>
            <a:endParaRPr lang="hu-HU" altLang="hu-HU" sz="2000" dirty="0" smtClean="0"/>
          </a:p>
          <a:p>
            <a:pPr marL="0" indent="0" algn="just">
              <a:spcBef>
                <a:spcPct val="50000"/>
              </a:spcBef>
              <a:buNone/>
            </a:pPr>
            <a:endParaRPr lang="en-US" altLang="hu-HU" sz="2000" dirty="0"/>
          </a:p>
          <a:p>
            <a:pPr marL="0" indent="0" algn="just">
              <a:spcBef>
                <a:spcPct val="50000"/>
              </a:spcBef>
              <a:buNone/>
            </a:pPr>
            <a:r>
              <a:rPr lang="en-US" altLang="hu-HU" sz="2000" dirty="0"/>
              <a:t>4. Minden </a:t>
            </a:r>
            <a:r>
              <a:rPr lang="en-US" altLang="hu-HU" sz="2000" dirty="0" err="1"/>
              <a:t>nem</a:t>
            </a:r>
            <a:r>
              <a:rPr lang="en-US" altLang="hu-HU" sz="2000" dirty="0"/>
              <a:t> </a:t>
            </a:r>
            <a:r>
              <a:rPr lang="en-US" altLang="hu-HU" sz="2000" dirty="0" err="1"/>
              <a:t>limitált</a:t>
            </a:r>
            <a:r>
              <a:rPr lang="en-US" altLang="hu-HU" sz="2000" dirty="0"/>
              <a:t> </a:t>
            </a:r>
            <a:r>
              <a:rPr lang="en-US" altLang="hu-HU" sz="2000" dirty="0" err="1"/>
              <a:t>érték</a:t>
            </a:r>
            <a:r>
              <a:rPr lang="en-US" altLang="hu-HU" sz="2000" dirty="0"/>
              <a:t> </a:t>
            </a:r>
            <a:r>
              <a:rPr lang="en-US" altLang="hu-HU" sz="2000" dirty="0" err="1"/>
              <a:t>elhanyagolása</a:t>
            </a:r>
            <a:r>
              <a:rPr lang="en-US" altLang="hu-HU" sz="2000" dirty="0"/>
              <a:t>, </a:t>
            </a:r>
            <a:r>
              <a:rPr lang="en-US" altLang="hu-HU" sz="2000" dirty="0" err="1"/>
              <a:t>azzal</a:t>
            </a:r>
            <a:r>
              <a:rPr lang="en-US" altLang="hu-HU" sz="2000" dirty="0"/>
              <a:t> a </a:t>
            </a:r>
            <a:r>
              <a:rPr lang="en-US" altLang="hu-HU" sz="2000" dirty="0" err="1"/>
              <a:t>céllal</a:t>
            </a:r>
            <a:r>
              <a:rPr lang="en-US" altLang="hu-HU" sz="2000" dirty="0"/>
              <a:t>, </a:t>
            </a:r>
            <a:r>
              <a:rPr lang="en-US" altLang="hu-HU" sz="2000" dirty="0" err="1"/>
              <a:t>hogy</a:t>
            </a:r>
            <a:r>
              <a:rPr lang="en-US" altLang="hu-HU" sz="2000" dirty="0"/>
              <a:t> a </a:t>
            </a:r>
            <a:r>
              <a:rPr lang="en-US" altLang="hu-HU" sz="2000" dirty="0" err="1"/>
              <a:t>változók</a:t>
            </a:r>
            <a:r>
              <a:rPr lang="en-US" altLang="hu-HU" sz="2000" dirty="0"/>
              <a:t> </a:t>
            </a:r>
            <a:r>
              <a:rPr lang="en-US" altLang="hu-HU" sz="2000" dirty="0" err="1"/>
              <a:t>közül</a:t>
            </a:r>
            <a:r>
              <a:rPr lang="en-US" altLang="hu-HU" sz="2000" dirty="0"/>
              <a:t> </a:t>
            </a:r>
            <a:r>
              <a:rPr lang="en-US" altLang="hu-HU" sz="2000" dirty="0" err="1"/>
              <a:t>egy</a:t>
            </a:r>
            <a:r>
              <a:rPr lang="en-US" altLang="hu-HU" sz="2000" dirty="0"/>
              <a:t>, a </a:t>
            </a:r>
            <a:r>
              <a:rPr lang="en-US" altLang="hu-HU" sz="2000" dirty="0" err="1"/>
              <a:t>leglassúbb</a:t>
            </a:r>
            <a:r>
              <a:rPr lang="en-US" altLang="hu-HU" sz="2000" dirty="0"/>
              <a:t> </a:t>
            </a:r>
            <a:r>
              <a:rPr lang="en-US" altLang="hu-HU" sz="2000" dirty="0" err="1"/>
              <a:t>jelenti</a:t>
            </a:r>
            <a:r>
              <a:rPr lang="en-US" altLang="hu-HU" sz="2000" dirty="0"/>
              <a:t> a </a:t>
            </a:r>
            <a:r>
              <a:rPr lang="en-US" altLang="hu-HU" sz="2000" dirty="0" err="1"/>
              <a:t>folyamat</a:t>
            </a:r>
            <a:r>
              <a:rPr lang="en-US" altLang="hu-HU" sz="2000" dirty="0"/>
              <a:t> </a:t>
            </a:r>
            <a:r>
              <a:rPr lang="en-US" altLang="hu-HU" sz="2000" dirty="0" err="1"/>
              <a:t>szűk</a:t>
            </a:r>
            <a:r>
              <a:rPr lang="en-US" altLang="hu-HU" sz="2000" dirty="0"/>
              <a:t> </a:t>
            </a:r>
            <a:r>
              <a:rPr lang="en-US" altLang="hu-HU" sz="2000" dirty="0" err="1"/>
              <a:t>keresztmetszetét</a:t>
            </a:r>
            <a:r>
              <a:rPr lang="en-US" altLang="hu-HU" sz="2000" dirty="0"/>
              <a:t>, </a:t>
            </a:r>
            <a:r>
              <a:rPr lang="en-US" altLang="hu-HU" sz="2000" dirty="0" err="1"/>
              <a:t>azaz</a:t>
            </a:r>
            <a:r>
              <a:rPr lang="en-US" altLang="hu-HU" sz="2000" dirty="0"/>
              <a:t> a </a:t>
            </a:r>
            <a:r>
              <a:rPr lang="en-US" altLang="hu-HU" sz="2000" dirty="0" err="1"/>
              <a:t>sebesség-meghatározó</a:t>
            </a:r>
            <a:r>
              <a:rPr lang="en-US" altLang="hu-HU" sz="2000" dirty="0"/>
              <a:t> </a:t>
            </a:r>
            <a:r>
              <a:rPr lang="en-US" altLang="hu-HU" sz="2000" dirty="0" err="1"/>
              <a:t>lépést</a:t>
            </a:r>
            <a:r>
              <a:rPr lang="en-US" altLang="hu-HU" sz="2000" dirty="0"/>
              <a:t>.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31E9-A2BA-40F1-934E-45C55B6EBBDB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113691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486</TotalTime>
  <Words>873</Words>
  <Application>Microsoft Office PowerPoint</Application>
  <PresentationFormat>Szélesvásznú</PresentationFormat>
  <Paragraphs>180</Paragraphs>
  <Slides>21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3</vt:i4>
      </vt:variant>
      <vt:variant>
        <vt:lpstr>Diacímek</vt:lpstr>
      </vt:variant>
      <vt:variant>
        <vt:i4>21</vt:i4>
      </vt:variant>
    </vt:vector>
  </HeadingPairs>
  <TitlesOfParts>
    <vt:vector size="33" baseType="lpstr">
      <vt:lpstr>Arial</vt:lpstr>
      <vt:lpstr>Calibri</vt:lpstr>
      <vt:lpstr>Cambria Math</vt:lpstr>
      <vt:lpstr>Courier New</vt:lpstr>
      <vt:lpstr>Symbol</vt:lpstr>
      <vt:lpstr>Trebuchet MS</vt:lpstr>
      <vt:lpstr>Wingdings</vt:lpstr>
      <vt:lpstr>Wingdings 3</vt:lpstr>
      <vt:lpstr>Fazetta</vt:lpstr>
      <vt:lpstr>Slide</vt:lpstr>
      <vt:lpstr>Equation</vt:lpstr>
      <vt:lpstr>Document</vt:lpstr>
      <vt:lpstr>Bioreaktorok előadás  Scale up</vt:lpstr>
      <vt:lpstr>Miről lesz szó?</vt:lpstr>
      <vt:lpstr>Mit is jelent a Scale up?</vt:lpstr>
      <vt:lpstr>Miért jelent problémát a méretnövelés?</vt:lpstr>
      <vt:lpstr>A léptéknövelés elméleti lépései</vt:lpstr>
      <vt:lpstr>Folyamatfejlesztési stratégiák</vt:lpstr>
      <vt:lpstr>Biofolyamatok tervezésének tisztán tapasztalati megközelítése</vt:lpstr>
      <vt:lpstr>Biofolyamatok tervezésének szisztematikus megközelítése</vt:lpstr>
      <vt:lpstr>Szisztematikus rezsim analízis</vt:lpstr>
      <vt:lpstr>Kevert bioreaktorok méretnövelése</vt:lpstr>
      <vt:lpstr>Nem levegőztetett reaktor teljesítményfelvétele, newtoni folyadékok esetében</vt:lpstr>
      <vt:lpstr>Levegőztetett reaktor teljesítményfelvétele</vt:lpstr>
      <vt:lpstr>PowerPoint bemutató</vt:lpstr>
      <vt:lpstr>PowerPoint bemutató</vt:lpstr>
      <vt:lpstr>Tömegáram és hold-up</vt:lpstr>
      <vt:lpstr>PowerPoint bemutató</vt:lpstr>
      <vt:lpstr>Hőátadás</vt:lpstr>
      <vt:lpstr>Keverés minősége</vt:lpstr>
      <vt:lpstr>Összeillesztés (retrofitting)</vt:lpstr>
      <vt:lpstr>Biológiai teljesítmény és keverés</vt:lpstr>
      <vt:lpstr>Kérdések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Bioreaktorok előadás  Scale up</dc:title>
  <dc:creator>judit</dc:creator>
  <cp:lastModifiedBy>User</cp:lastModifiedBy>
  <cp:revision>53</cp:revision>
  <dcterms:created xsi:type="dcterms:W3CDTF">2015-04-22T07:38:25Z</dcterms:created>
  <dcterms:modified xsi:type="dcterms:W3CDTF">2015-05-15T12:23:36Z</dcterms:modified>
</cp:coreProperties>
</file>