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8" r:id="rId18"/>
    <p:sldId id="275" r:id="rId19"/>
    <p:sldId id="276" r:id="rId20"/>
    <p:sldId id="279" r:id="rId21"/>
    <p:sldId id="280" r:id="rId22"/>
    <p:sldId id="281" r:id="rId23"/>
    <p:sldId id="277" r:id="rId2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3011" autoAdjust="0"/>
  </p:normalViewPr>
  <p:slideViewPr>
    <p:cSldViewPr>
      <p:cViewPr>
        <p:scale>
          <a:sx n="60" d="100"/>
          <a:sy n="60" d="100"/>
        </p:scale>
        <p:origin x="-156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1C4D8-B35F-4A2C-AC9E-FD94D44502E3}" type="datetimeFigureOut">
              <a:rPr lang="hu-HU" smtClean="0"/>
              <a:pPr/>
              <a:t>2015.05.08.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45101-E7D5-43B2-8ECA-26E7D446FE1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CMC: </a:t>
            </a:r>
            <a:r>
              <a:rPr lang="hu-HU" dirty="0" err="1" smtClean="0"/>
              <a:t>Karboximetil-cellulóz</a:t>
            </a:r>
            <a:r>
              <a:rPr lang="hu-HU" baseline="0" dirty="0" smtClean="0"/>
              <a:t> : erősen viszkózus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45101-E7D5-43B2-8ECA-26E7D446FE16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CMC: </a:t>
            </a:r>
            <a:r>
              <a:rPr lang="hu-HU" dirty="0" err="1" smtClean="0"/>
              <a:t>karboximetil</a:t>
            </a:r>
            <a:r>
              <a:rPr lang="hu-HU" dirty="0" smtClean="0"/>
              <a:t> cellulóz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45101-E7D5-43B2-8ECA-26E7D446FE16}" type="slidenum">
              <a:rPr lang="hu-HU" smtClean="0"/>
              <a:pPr/>
              <a:t>16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trend in Figure 4 shows that the Reynolds number at 150 l</a:t>
            </a:r>
            <a:r>
              <a:rPr lang="hu-H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scale was found to be 2.5 times higher in the air-water system and nearly twice more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air-viscous system compared to the Reynolds number achieved at 16 l scale. This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was due to the high residence time of bubbles, greater volume and higher vessel in</a:t>
            </a:r>
          </a:p>
          <a:p>
            <a:r>
              <a:rPr lang="hu-H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150 l </a:t>
            </a:r>
            <a:r>
              <a:rPr lang="hu-H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scales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45101-E7D5-43B2-8ECA-26E7D446FE16}" type="slidenum">
              <a:rPr lang="hu-HU" smtClean="0"/>
              <a:pPr/>
              <a:t>17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F82840-6AE3-4B70-8F31-2CF05DA968CC}" type="datetimeFigureOut">
              <a:rPr lang="hu-HU" smtClean="0"/>
              <a:pPr/>
              <a:t>2015.05.08.</a:t>
            </a:fld>
            <a:endParaRPr lang="hu-HU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49730-76AA-465E-A5DC-D88E9AFB3AB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F82840-6AE3-4B70-8F31-2CF05DA968CC}" type="datetimeFigureOut">
              <a:rPr lang="hu-HU" smtClean="0"/>
              <a:pPr/>
              <a:t>2015.05.08.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49730-76AA-465E-A5DC-D88E9AFB3A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F82840-6AE3-4B70-8F31-2CF05DA968CC}" type="datetimeFigureOut">
              <a:rPr lang="hu-HU" smtClean="0"/>
              <a:pPr/>
              <a:t>2015.05.08.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49730-76AA-465E-A5DC-D88E9AFB3A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F82840-6AE3-4B70-8F31-2CF05DA968CC}" type="datetimeFigureOut">
              <a:rPr lang="hu-HU" smtClean="0"/>
              <a:pPr/>
              <a:t>2015.05.08.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49730-76AA-465E-A5DC-D88E9AFB3A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F82840-6AE3-4B70-8F31-2CF05DA968CC}" type="datetimeFigureOut">
              <a:rPr lang="hu-HU" smtClean="0"/>
              <a:pPr/>
              <a:t>2015.05.08.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49730-76AA-465E-A5DC-D88E9AFB3AB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F82840-6AE3-4B70-8F31-2CF05DA968CC}" type="datetimeFigureOut">
              <a:rPr lang="hu-HU" smtClean="0"/>
              <a:pPr/>
              <a:t>2015.05.08.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49730-76AA-465E-A5DC-D88E9AFB3A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F82840-6AE3-4B70-8F31-2CF05DA968CC}" type="datetimeFigureOut">
              <a:rPr lang="hu-HU" smtClean="0"/>
              <a:pPr/>
              <a:t>2015.05.08.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49730-76AA-465E-A5DC-D88E9AFB3A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F82840-6AE3-4B70-8F31-2CF05DA968CC}" type="datetimeFigureOut">
              <a:rPr lang="hu-HU" smtClean="0"/>
              <a:pPr/>
              <a:t>2015.05.08.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49730-76AA-465E-A5DC-D88E9AFB3A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F82840-6AE3-4B70-8F31-2CF05DA968CC}" type="datetimeFigureOut">
              <a:rPr lang="hu-HU" smtClean="0"/>
              <a:pPr/>
              <a:t>2015.05.08.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49730-76AA-465E-A5DC-D88E9AFB3AB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F82840-6AE3-4B70-8F31-2CF05DA968CC}" type="datetimeFigureOut">
              <a:rPr lang="hu-HU" smtClean="0"/>
              <a:pPr/>
              <a:t>2015.05.08.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49730-76AA-465E-A5DC-D88E9AFB3A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F82840-6AE3-4B70-8F31-2CF05DA968CC}" type="datetimeFigureOut">
              <a:rPr lang="hu-HU" smtClean="0"/>
              <a:pPr/>
              <a:t>2015.05.08.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C49730-76AA-465E-A5DC-D88E9AFB3AB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BF82840-6AE3-4B70-8F31-2CF05DA968CC}" type="datetimeFigureOut">
              <a:rPr lang="hu-HU" smtClean="0"/>
              <a:pPr/>
              <a:t>2015.05.08.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CC49730-76AA-465E-A5DC-D88E9AFB3ABD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15616" y="1628800"/>
            <a:ext cx="7632848" cy="1656184"/>
          </a:xfrm>
        </p:spPr>
        <p:txBody>
          <a:bodyPr>
            <a:normAutofit fontScale="90000"/>
          </a:bodyPr>
          <a:lstStyle/>
          <a:p>
            <a:r>
              <a:rPr lang="hu-HU" sz="4900" dirty="0" err="1" smtClean="0"/>
              <a:t>Scale-up</a:t>
            </a:r>
            <a:r>
              <a:rPr lang="hu-HU" sz="4900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3600" dirty="0" smtClean="0"/>
              <a:t>kevert és levegőztetett </a:t>
            </a:r>
            <a:r>
              <a:rPr lang="hu-HU" sz="3600" dirty="0" err="1" smtClean="0"/>
              <a:t>bioreaktorokra</a:t>
            </a: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>Esettanulmány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59632" y="4293096"/>
            <a:ext cx="7406640" cy="1752600"/>
          </a:xfrm>
        </p:spPr>
        <p:txBody>
          <a:bodyPr/>
          <a:lstStyle/>
          <a:p>
            <a:r>
              <a:rPr lang="hu-HU" dirty="0" smtClean="0"/>
              <a:t>Készítette:</a:t>
            </a:r>
          </a:p>
          <a:p>
            <a:r>
              <a:rPr lang="hu-HU" dirty="0" smtClean="0"/>
              <a:t>Bodnár Gréta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5616" y="404664"/>
            <a:ext cx="8028384" cy="64533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1800" dirty="0" smtClean="0"/>
              <a:t>A 150L-es </a:t>
            </a:r>
            <a:r>
              <a:rPr lang="hu-HU" sz="1800" dirty="0" err="1" smtClean="0"/>
              <a:t>bioreaktornál</a:t>
            </a:r>
            <a:r>
              <a:rPr lang="hu-HU" sz="1800" dirty="0" smtClean="0"/>
              <a:t> különböző kombinációkban alkalmazták a működési körülményeket a megfelelő értékek eléréséhez. </a:t>
            </a:r>
          </a:p>
          <a:p>
            <a:pPr>
              <a:lnSpc>
                <a:spcPct val="150000"/>
              </a:lnSpc>
            </a:pPr>
            <a:r>
              <a:rPr lang="hu-HU" sz="1800" dirty="0" smtClean="0"/>
              <a:t>A keverési sebesség és a levegőáram a 16L-es értékekből kalkulálva</a:t>
            </a:r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pPr>
              <a:lnSpc>
                <a:spcPct val="150000"/>
              </a:lnSpc>
            </a:pPr>
            <a:r>
              <a:rPr lang="hu-HU" sz="1800" dirty="0" smtClean="0"/>
              <a:t>Statikus „</a:t>
            </a:r>
            <a:r>
              <a:rPr lang="hu-HU" sz="1800" dirty="0" err="1" smtClean="0"/>
              <a:t>gassing</a:t>
            </a:r>
            <a:r>
              <a:rPr lang="hu-HU" sz="1800" dirty="0" smtClean="0"/>
              <a:t> out” technikával meghatározták a </a:t>
            </a:r>
            <a:r>
              <a:rPr lang="hu-HU" sz="1800" dirty="0" err="1" smtClean="0"/>
              <a:t>k</a:t>
            </a:r>
            <a:r>
              <a:rPr lang="hu-HU" sz="1800" baseline="-25000" dirty="0" err="1" smtClean="0"/>
              <a:t>L</a:t>
            </a:r>
            <a:r>
              <a:rPr lang="hu-HU" sz="1800" dirty="0" err="1" smtClean="0"/>
              <a:t>a</a:t>
            </a:r>
            <a:r>
              <a:rPr lang="hu-HU" sz="1800" dirty="0" smtClean="0"/>
              <a:t> értékét 150L-ben is.</a:t>
            </a:r>
          </a:p>
          <a:p>
            <a:pPr>
              <a:lnSpc>
                <a:spcPct val="150000"/>
              </a:lnSpc>
            </a:pPr>
            <a:r>
              <a:rPr lang="hu-HU" sz="1800" dirty="0" smtClean="0"/>
              <a:t>A kísérletek ugyanazon kísérleti feltételek mellett lettek végrehajtva (pH, T, </a:t>
            </a:r>
            <a:r>
              <a:rPr lang="hu-HU" sz="1800" dirty="0" err="1" smtClean="0"/>
              <a:t>reológia</a:t>
            </a:r>
            <a:r>
              <a:rPr lang="hu-HU" sz="1800" dirty="0" smtClean="0"/>
              <a:t>)</a:t>
            </a:r>
            <a:endParaRPr lang="hu-HU" sz="1800" dirty="0"/>
          </a:p>
        </p:txBody>
      </p:sp>
      <p:pic>
        <p:nvPicPr>
          <p:cNvPr id="4" name="Kép 3" descr="Táblázat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2132856"/>
            <a:ext cx="7792710" cy="2780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400" dirty="0" smtClean="0"/>
              <a:t>A </a:t>
            </a:r>
            <a:r>
              <a:rPr lang="hu-HU" sz="4400" dirty="0" err="1" smtClean="0"/>
              <a:t>k</a:t>
            </a:r>
            <a:r>
              <a:rPr lang="hu-HU" sz="4400" baseline="-25000" dirty="0" err="1" smtClean="0"/>
              <a:t>L</a:t>
            </a:r>
            <a:r>
              <a:rPr lang="hu-HU" sz="4400" dirty="0" err="1" smtClean="0"/>
              <a:t>a</a:t>
            </a:r>
            <a:r>
              <a:rPr lang="hu-HU" sz="4400" dirty="0" smtClean="0"/>
              <a:t> meghatározása</a:t>
            </a:r>
            <a:endParaRPr lang="hu-HU" dirty="0"/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410200"/>
          </a:xfrm>
        </p:spPr>
        <p:txBody>
          <a:bodyPr>
            <a:normAutofit lnSpcReduction="10000"/>
          </a:bodyPr>
          <a:lstStyle/>
          <a:p>
            <a:endParaRPr lang="hu-HU" dirty="0" smtClean="0"/>
          </a:p>
          <a:p>
            <a:endParaRPr lang="hu-HU" sz="2400" dirty="0" smtClean="0"/>
          </a:p>
          <a:p>
            <a:pPr>
              <a:lnSpc>
                <a:spcPct val="160000"/>
              </a:lnSpc>
            </a:pPr>
            <a:r>
              <a:rPr lang="hu-HU" sz="1800" dirty="0" smtClean="0"/>
              <a:t>Az OTR, illetve a </a:t>
            </a:r>
            <a:r>
              <a:rPr lang="hu-HU" sz="1800" dirty="0" err="1" smtClean="0"/>
              <a:t>k</a:t>
            </a:r>
            <a:r>
              <a:rPr lang="hu-HU" sz="1800" baseline="-25000" dirty="0" err="1" smtClean="0"/>
              <a:t>L</a:t>
            </a:r>
            <a:r>
              <a:rPr lang="hu-HU" sz="1800" dirty="0" err="1" smtClean="0"/>
              <a:t>a</a:t>
            </a:r>
            <a:r>
              <a:rPr lang="hu-HU" sz="1800" dirty="0" smtClean="0"/>
              <a:t> statikus „</a:t>
            </a:r>
            <a:r>
              <a:rPr lang="hu-HU" sz="1800" dirty="0" err="1" smtClean="0"/>
              <a:t>gassing-out</a:t>
            </a:r>
            <a:r>
              <a:rPr lang="hu-HU" sz="1800" dirty="0" smtClean="0"/>
              <a:t>” módszer segítségével meghatározható.</a:t>
            </a:r>
          </a:p>
          <a:p>
            <a:pPr>
              <a:lnSpc>
                <a:spcPct val="160000"/>
              </a:lnSpc>
            </a:pPr>
            <a:r>
              <a:rPr lang="hu-HU" sz="1800" dirty="0" smtClean="0"/>
              <a:t>Az oldott oxigén koncentráció (C</a:t>
            </a:r>
            <a:r>
              <a:rPr lang="hu-HU" sz="1800" baseline="-25000" dirty="0" smtClean="0"/>
              <a:t>L</a:t>
            </a:r>
            <a:r>
              <a:rPr lang="hu-HU" sz="1800" dirty="0" smtClean="0"/>
              <a:t>) változását a folyadékban polarográfiásan követték.</a:t>
            </a:r>
          </a:p>
          <a:p>
            <a:pPr>
              <a:lnSpc>
                <a:spcPct val="160000"/>
              </a:lnSpc>
            </a:pPr>
            <a:r>
              <a:rPr lang="hu-HU" sz="1800" dirty="0" smtClean="0"/>
              <a:t>Az egyenletet idő szerint integrálva</a:t>
            </a:r>
          </a:p>
          <a:p>
            <a:pPr>
              <a:lnSpc>
                <a:spcPct val="160000"/>
              </a:lnSpc>
            </a:pPr>
            <a:endParaRPr lang="hu-HU" sz="1800" dirty="0" smtClean="0"/>
          </a:p>
          <a:p>
            <a:pPr>
              <a:lnSpc>
                <a:spcPct val="160000"/>
              </a:lnSpc>
            </a:pPr>
            <a:endParaRPr lang="hu-HU" sz="1800" dirty="0" smtClean="0"/>
          </a:p>
          <a:p>
            <a:pPr>
              <a:lnSpc>
                <a:spcPct val="160000"/>
              </a:lnSpc>
            </a:pPr>
            <a:r>
              <a:rPr lang="hu-HU" sz="1800" dirty="0" smtClean="0"/>
              <a:t>Ábrázolva, a meredekségből megkapjuk a </a:t>
            </a:r>
            <a:r>
              <a:rPr lang="hu-HU" sz="1800" dirty="0" err="1" smtClean="0"/>
              <a:t>k</a:t>
            </a:r>
            <a:r>
              <a:rPr lang="hu-HU" sz="1800" baseline="-25000" dirty="0" err="1" smtClean="0"/>
              <a:t>L</a:t>
            </a:r>
            <a:r>
              <a:rPr lang="hu-HU" sz="1800" dirty="0" err="1" smtClean="0"/>
              <a:t>a-t</a:t>
            </a:r>
            <a:r>
              <a:rPr lang="hu-HU" sz="1800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hu-HU" sz="1800" dirty="0" smtClean="0"/>
              <a:t>(A C* a Henry törvényből számítható)</a:t>
            </a:r>
            <a:endParaRPr lang="hu-HU" sz="1800" dirty="0"/>
          </a:p>
        </p:txBody>
      </p:sp>
      <p:pic>
        <p:nvPicPr>
          <p:cNvPr id="8" name="Kép 7" descr="Egyenlet 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32942" y="1196752"/>
            <a:ext cx="7099665" cy="1080120"/>
          </a:xfrm>
          <a:prstGeom prst="rect">
            <a:avLst/>
          </a:prstGeom>
        </p:spPr>
      </p:pic>
      <p:pic>
        <p:nvPicPr>
          <p:cNvPr id="5" name="Kép 4" descr="egyenlet 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4581128"/>
            <a:ext cx="5485553" cy="86409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Teljesítményfelvétel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sz="1800" dirty="0" smtClean="0"/>
              <a:t>Ahol m konstans a keverő geometriájától függ.</a:t>
            </a:r>
          </a:p>
          <a:p>
            <a:pPr>
              <a:lnSpc>
                <a:spcPct val="150000"/>
              </a:lnSpc>
            </a:pPr>
            <a:r>
              <a:rPr lang="hu-HU" sz="1800" dirty="0" smtClean="0"/>
              <a:t>(</a:t>
            </a:r>
            <a:r>
              <a:rPr lang="hu-HU" sz="1800" dirty="0" err="1" smtClean="0"/>
              <a:t>Rushton</a:t>
            </a:r>
            <a:r>
              <a:rPr lang="hu-HU" sz="1800" dirty="0" smtClean="0"/>
              <a:t>: m=0,832)</a:t>
            </a:r>
            <a:endParaRPr lang="hu-HU" sz="1800" dirty="0"/>
          </a:p>
        </p:txBody>
      </p:sp>
      <p:pic>
        <p:nvPicPr>
          <p:cNvPr id="5" name="Kép 4" descr="Egyenlet 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1412776"/>
            <a:ext cx="6120680" cy="108012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Eredmények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3608" y="1196752"/>
            <a:ext cx="8100392" cy="566124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hu-HU" sz="2200" dirty="0" err="1" smtClean="0"/>
              <a:t>Scale-up</a:t>
            </a:r>
            <a:r>
              <a:rPr lang="hu-HU" sz="2200" dirty="0" smtClean="0"/>
              <a:t> egyenletek alkalmazásával meghatározták a működési paraméterek minimális és maximális értékét 150L-es reaktorra (konstans  </a:t>
            </a:r>
            <a:r>
              <a:rPr lang="hu-HU" sz="2200" dirty="0" err="1" smtClean="0"/>
              <a:t>k</a:t>
            </a:r>
            <a:r>
              <a:rPr lang="hu-HU" sz="2200" baseline="-25000" dirty="0" err="1" smtClean="0"/>
              <a:t>L</a:t>
            </a:r>
            <a:r>
              <a:rPr lang="hu-HU" sz="2200" dirty="0" err="1" smtClean="0"/>
              <a:t>a</a:t>
            </a:r>
            <a:r>
              <a:rPr lang="hu-HU" sz="2200" dirty="0" smtClean="0"/>
              <a:t> mellett).</a:t>
            </a:r>
          </a:p>
          <a:p>
            <a:endParaRPr lang="hu-HU" sz="2800" dirty="0" smtClean="0"/>
          </a:p>
          <a:p>
            <a:endParaRPr lang="hu-HU" sz="2800" dirty="0" smtClean="0"/>
          </a:p>
          <a:p>
            <a:endParaRPr lang="hu-HU" sz="2800" dirty="0" smtClean="0"/>
          </a:p>
          <a:p>
            <a:endParaRPr lang="hu-HU" sz="28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pPr>
              <a:lnSpc>
                <a:spcPct val="160000"/>
              </a:lnSpc>
            </a:pPr>
            <a:r>
              <a:rPr lang="hu-HU" sz="1900" dirty="0" smtClean="0"/>
              <a:t>A számított értékek nem voltak alkalmazhatóak közvetlenül a 150L-es reaktorra adott </a:t>
            </a:r>
            <a:r>
              <a:rPr lang="hu-HU" sz="1900" dirty="0" err="1" smtClean="0"/>
              <a:t>k</a:t>
            </a:r>
            <a:r>
              <a:rPr lang="hu-HU" sz="1900" baseline="-25000" dirty="0" err="1" smtClean="0"/>
              <a:t>L</a:t>
            </a:r>
            <a:r>
              <a:rPr lang="hu-HU" sz="1900" dirty="0" err="1" smtClean="0"/>
              <a:t>a</a:t>
            </a:r>
            <a:r>
              <a:rPr lang="hu-HU" sz="1900" dirty="0" smtClean="0"/>
              <a:t> értékek mellett, de jó kiindulópont.</a:t>
            </a:r>
          </a:p>
          <a:p>
            <a:pPr>
              <a:lnSpc>
                <a:spcPct val="160000"/>
              </a:lnSpc>
            </a:pPr>
            <a:r>
              <a:rPr lang="hu-HU" sz="1900" dirty="0" smtClean="0"/>
              <a:t>A változók meghatározása próba-hiba módszerrel.</a:t>
            </a:r>
          </a:p>
          <a:p>
            <a:pPr>
              <a:lnSpc>
                <a:spcPct val="160000"/>
              </a:lnSpc>
            </a:pPr>
            <a:r>
              <a:rPr lang="hu-HU" sz="1900" dirty="0" smtClean="0"/>
              <a:t>Látható, hogy a Q érték kiesik a tartományból.</a:t>
            </a:r>
          </a:p>
          <a:p>
            <a:pPr>
              <a:lnSpc>
                <a:spcPct val="160000"/>
              </a:lnSpc>
            </a:pPr>
            <a:r>
              <a:rPr lang="hu-HU" sz="1900" dirty="0" smtClean="0"/>
              <a:t>→  teljesítményfelvétel és levegőáramlási sebesség (</a:t>
            </a:r>
            <a:r>
              <a:rPr lang="hu-HU" sz="1900" dirty="0" err="1" smtClean="0"/>
              <a:t>v</a:t>
            </a:r>
            <a:r>
              <a:rPr lang="hu-HU" sz="1900" baseline="-25000" dirty="0" err="1" smtClean="0"/>
              <a:t>g</a:t>
            </a:r>
            <a:r>
              <a:rPr lang="hu-HU" sz="1900" dirty="0" smtClean="0"/>
              <a:t>) megfelelő </a:t>
            </a:r>
            <a:r>
              <a:rPr lang="hu-HU" sz="1900" dirty="0" smtClean="0"/>
              <a:t>beállításával </a:t>
            </a:r>
            <a:r>
              <a:rPr lang="hu-HU" sz="1900" dirty="0" smtClean="0"/>
              <a:t>összemérhető  </a:t>
            </a:r>
            <a:r>
              <a:rPr lang="hu-HU" sz="1900" dirty="0" err="1" smtClean="0"/>
              <a:t>k</a:t>
            </a:r>
            <a:r>
              <a:rPr lang="hu-HU" sz="1900" baseline="-25000" dirty="0" err="1" smtClean="0"/>
              <a:t>L</a:t>
            </a:r>
            <a:r>
              <a:rPr lang="hu-HU" sz="1900" dirty="0" err="1" smtClean="0"/>
              <a:t>a</a:t>
            </a:r>
            <a:r>
              <a:rPr lang="hu-HU" sz="1900" dirty="0" smtClean="0"/>
              <a:t> értékek érhetők el</a:t>
            </a:r>
          </a:p>
          <a:p>
            <a:endParaRPr lang="hu-HU" sz="2800" dirty="0" smtClean="0"/>
          </a:p>
          <a:p>
            <a:endParaRPr lang="hu-HU" sz="2800" dirty="0" smtClean="0"/>
          </a:p>
          <a:p>
            <a:endParaRPr lang="hu-HU" sz="2800" dirty="0" smtClean="0"/>
          </a:p>
          <a:p>
            <a:endParaRPr lang="hu-HU" sz="2800" dirty="0"/>
          </a:p>
        </p:txBody>
      </p:sp>
      <p:pic>
        <p:nvPicPr>
          <p:cNvPr id="4" name="Kép 3" descr="táblázat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2132856"/>
            <a:ext cx="7844072" cy="207133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3608" y="260648"/>
            <a:ext cx="7890080" cy="640871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hu-HU" sz="2600" dirty="0" smtClean="0"/>
              <a:t>Próba-hiba módszer a protokollban:</a:t>
            </a:r>
          </a:p>
          <a:p>
            <a:pPr lvl="1">
              <a:lnSpc>
                <a:spcPct val="170000"/>
              </a:lnSpc>
            </a:pPr>
            <a:r>
              <a:rPr lang="hu-HU" sz="2200" dirty="0" smtClean="0"/>
              <a:t>Megfelelő üzemeltetési feltétel elérése</a:t>
            </a:r>
          </a:p>
          <a:p>
            <a:pPr lvl="1">
              <a:lnSpc>
                <a:spcPct val="170000"/>
              </a:lnSpc>
            </a:pPr>
            <a:r>
              <a:rPr lang="hu-HU" sz="2200" dirty="0" err="1" smtClean="0"/>
              <a:t>Scale-up</a:t>
            </a:r>
            <a:r>
              <a:rPr lang="hu-HU" sz="2200" dirty="0" smtClean="0"/>
              <a:t> faktor meghatározása</a:t>
            </a:r>
          </a:p>
          <a:p>
            <a:pPr marL="0" lvl="1" indent="0">
              <a:lnSpc>
                <a:spcPct val="170000"/>
              </a:lnSpc>
            </a:pPr>
            <a:r>
              <a:rPr lang="hu-HU" sz="2200" dirty="0" smtClean="0"/>
              <a:t>Új változók és a léptéknövelési faktor</a:t>
            </a:r>
            <a:r>
              <a:rPr lang="hu-HU" dirty="0" smtClean="0"/>
              <a:t>:</a:t>
            </a:r>
          </a:p>
          <a:p>
            <a:pPr marL="0" lvl="1" indent="0"/>
            <a:endParaRPr lang="hu-HU" dirty="0" smtClean="0"/>
          </a:p>
          <a:p>
            <a:pPr marL="0" lvl="1" indent="0"/>
            <a:endParaRPr lang="hu-HU" dirty="0" smtClean="0"/>
          </a:p>
          <a:p>
            <a:pPr marL="0" lvl="1" indent="0"/>
            <a:endParaRPr lang="hu-HU" dirty="0" smtClean="0"/>
          </a:p>
          <a:p>
            <a:pPr marL="0" lvl="1" indent="0"/>
            <a:endParaRPr lang="hu-HU" dirty="0" smtClean="0"/>
          </a:p>
          <a:p>
            <a:pPr marL="0" lvl="1" indent="0"/>
            <a:endParaRPr lang="hu-HU" dirty="0" smtClean="0"/>
          </a:p>
          <a:p>
            <a:pPr marL="0" lvl="1" indent="0"/>
            <a:endParaRPr lang="hu-HU" dirty="0" smtClean="0"/>
          </a:p>
          <a:p>
            <a:pPr marL="90488" lvl="1" indent="-90488">
              <a:lnSpc>
                <a:spcPct val="170000"/>
              </a:lnSpc>
            </a:pPr>
            <a:r>
              <a:rPr lang="hu-HU" sz="2300" dirty="0" smtClean="0"/>
              <a:t>Meghatározva a keverősebességet és a levegőáramot számos hidrodinamikai paraméter számolható: </a:t>
            </a:r>
            <a:r>
              <a:rPr lang="hu-HU" sz="2300" dirty="0" err="1" smtClean="0"/>
              <a:t>pl</a:t>
            </a:r>
            <a:r>
              <a:rPr lang="hu-HU" sz="2300" dirty="0" smtClean="0"/>
              <a:t>: Reynolds szám, teljesítményfelvétel</a:t>
            </a:r>
          </a:p>
          <a:p>
            <a:pPr marL="90488" lvl="1" indent="-90488">
              <a:lnSpc>
                <a:spcPct val="170000"/>
              </a:lnSpc>
            </a:pPr>
            <a:r>
              <a:rPr lang="hu-HU" sz="2300" dirty="0" smtClean="0"/>
              <a:t>Ezek alapján definiálhatók a </a:t>
            </a:r>
            <a:r>
              <a:rPr lang="hu-HU" sz="2300" dirty="0" err="1" smtClean="0"/>
              <a:t>bioreaktor</a:t>
            </a:r>
            <a:r>
              <a:rPr lang="hu-HU" sz="2300" dirty="0" smtClean="0"/>
              <a:t> működési feltételei nagyobb léptékben.</a:t>
            </a:r>
          </a:p>
          <a:p>
            <a:pPr marL="90488" lvl="1" indent="-90488">
              <a:buNone/>
            </a:pPr>
            <a:endParaRPr lang="hu-HU" sz="3100" dirty="0" smtClean="0"/>
          </a:p>
        </p:txBody>
      </p:sp>
      <p:pic>
        <p:nvPicPr>
          <p:cNvPr id="4" name="Kép 3" descr="táblázat 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348880"/>
            <a:ext cx="7632848" cy="215107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artalom helye 6" descr="ábra 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07704" y="3789040"/>
            <a:ext cx="3344842" cy="2624415"/>
          </a:xfrm>
        </p:spPr>
      </p:pic>
      <p:sp>
        <p:nvSpPr>
          <p:cNvPr id="8" name="Szövegdoboz 7"/>
          <p:cNvSpPr txBox="1"/>
          <p:nvPr/>
        </p:nvSpPr>
        <p:spPr>
          <a:xfrm>
            <a:off x="2483768" y="648866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Desztillált víz T= 50°C</a:t>
            </a:r>
            <a:endParaRPr lang="hu-HU" dirty="0"/>
          </a:p>
        </p:txBody>
      </p:sp>
      <p:pic>
        <p:nvPicPr>
          <p:cNvPr id="9" name="Kép 8" descr="ábra 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96675" y="908720"/>
            <a:ext cx="3030651" cy="2386726"/>
          </a:xfrm>
          <a:prstGeom prst="rect">
            <a:avLst/>
          </a:prstGeom>
        </p:spPr>
      </p:pic>
      <p:sp>
        <p:nvSpPr>
          <p:cNvPr id="10" name="Szövegdoboz 9"/>
          <p:cNvSpPr txBox="1"/>
          <p:nvPr/>
        </p:nvSpPr>
        <p:spPr>
          <a:xfrm>
            <a:off x="6012160" y="3284984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CMC oldat 0.25%(w/v)</a:t>
            </a:r>
            <a:endParaRPr lang="hu-HU" sz="1600" dirty="0"/>
          </a:p>
        </p:txBody>
      </p:sp>
      <p:pic>
        <p:nvPicPr>
          <p:cNvPr id="11" name="Kép 10" descr="ábra 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52120" y="3645024"/>
            <a:ext cx="3303367" cy="2697245"/>
          </a:xfrm>
          <a:prstGeom prst="rect">
            <a:avLst/>
          </a:prstGeom>
        </p:spPr>
      </p:pic>
      <p:sp>
        <p:nvSpPr>
          <p:cNvPr id="12" name="Szövegdoboz 11"/>
          <p:cNvSpPr txBox="1"/>
          <p:nvPr/>
        </p:nvSpPr>
        <p:spPr>
          <a:xfrm>
            <a:off x="6084168" y="6488668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CMC oldat 1.0%(w/v)</a:t>
            </a:r>
            <a:endParaRPr lang="hu-HU" dirty="0"/>
          </a:p>
        </p:txBody>
      </p:sp>
      <p:pic>
        <p:nvPicPr>
          <p:cNvPr id="13" name="Kép 12" descr="ábra 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63688" y="836712"/>
            <a:ext cx="3268457" cy="2534134"/>
          </a:xfrm>
          <a:prstGeom prst="rect">
            <a:avLst/>
          </a:prstGeom>
        </p:spPr>
      </p:pic>
      <p:sp>
        <p:nvSpPr>
          <p:cNvPr id="14" name="Szövegdoboz 13"/>
          <p:cNvSpPr txBox="1"/>
          <p:nvPr/>
        </p:nvSpPr>
        <p:spPr>
          <a:xfrm>
            <a:off x="2411760" y="3356992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Desztillált víz T = 30°C</a:t>
            </a:r>
            <a:endParaRPr lang="hu-HU" sz="1600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1331640" y="332656"/>
            <a:ext cx="553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</a:t>
            </a:r>
            <a:r>
              <a:rPr lang="hu-HU" i="1" dirty="0" err="1" smtClean="0"/>
              <a:t>kLa</a:t>
            </a:r>
            <a:r>
              <a:rPr lang="hu-HU" i="1" dirty="0" smtClean="0"/>
              <a:t> függése a </a:t>
            </a:r>
            <a:r>
              <a:rPr lang="hu-HU" i="1" dirty="0" err="1" smtClean="0"/>
              <a:t>volumetrikus</a:t>
            </a:r>
            <a:r>
              <a:rPr lang="hu-HU" i="1" dirty="0" smtClean="0"/>
              <a:t> teljesítményfelvételtől:</a:t>
            </a:r>
            <a:br>
              <a:rPr lang="hu-HU" i="1" dirty="0" smtClean="0"/>
            </a:br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5616" y="0"/>
            <a:ext cx="7818072" cy="6248400"/>
          </a:xfrm>
        </p:spPr>
        <p:txBody>
          <a:bodyPr>
            <a:normAutofit/>
          </a:bodyPr>
          <a:lstStyle/>
          <a:p>
            <a:r>
              <a:rPr lang="hu-HU" sz="2000" dirty="0" smtClean="0"/>
              <a:t>A </a:t>
            </a:r>
            <a:r>
              <a:rPr lang="hu-HU" sz="2000" i="1" dirty="0" err="1" smtClean="0"/>
              <a:t>kLa</a:t>
            </a:r>
            <a:r>
              <a:rPr lang="hu-HU" sz="2000" i="1" dirty="0" smtClean="0"/>
              <a:t> levegőáramlási sebességtől való függése </a:t>
            </a:r>
            <a:r>
              <a:rPr lang="hu-HU" sz="2000" dirty="0" smtClean="0"/>
              <a:t> </a:t>
            </a:r>
            <a:endParaRPr lang="hu-HU" sz="2000" dirty="0"/>
          </a:p>
        </p:txBody>
      </p:sp>
      <p:pic>
        <p:nvPicPr>
          <p:cNvPr id="4" name="Kép 3" descr="ábra 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77663" y="404664"/>
            <a:ext cx="7866337" cy="2952328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2339752" y="3284984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Desztillált víz T = 30°C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6228184" y="3284984"/>
            <a:ext cx="22381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/>
              <a:t>CMC oldat 0.25%(w/v)</a:t>
            </a:r>
          </a:p>
        </p:txBody>
      </p:sp>
      <p:pic>
        <p:nvPicPr>
          <p:cNvPr id="8" name="Kép 7" descr="ábra 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75656" y="3645024"/>
            <a:ext cx="7305675" cy="2562225"/>
          </a:xfrm>
          <a:prstGeom prst="rect">
            <a:avLst/>
          </a:prstGeom>
        </p:spPr>
      </p:pic>
      <p:sp>
        <p:nvSpPr>
          <p:cNvPr id="10" name="Szövegdoboz 9"/>
          <p:cNvSpPr txBox="1"/>
          <p:nvPr/>
        </p:nvSpPr>
        <p:spPr>
          <a:xfrm>
            <a:off x="2195736" y="6211669"/>
            <a:ext cx="219431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/>
              <a:t>Desztillált víz T= 50°C</a:t>
            </a:r>
          </a:p>
          <a:p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6300192" y="6237312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/>
              <a:t>CMC oldat 1.0%(w/v</a:t>
            </a:r>
            <a:r>
              <a:rPr lang="hu-HU" dirty="0" smtClean="0"/>
              <a:t>)</a:t>
            </a:r>
            <a:endParaRPr lang="hu-H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7624" y="0"/>
            <a:ext cx="7746064" cy="6248400"/>
          </a:xfrm>
        </p:spPr>
        <p:txBody>
          <a:bodyPr>
            <a:normAutofit/>
          </a:bodyPr>
          <a:lstStyle/>
          <a:p>
            <a:r>
              <a:rPr lang="hu-HU" sz="2000" dirty="0" smtClean="0"/>
              <a:t>Re szám a keverősebesség függvényében </a:t>
            </a:r>
            <a:endParaRPr lang="hu-HU" sz="2000" dirty="0"/>
          </a:p>
        </p:txBody>
      </p:sp>
      <p:pic>
        <p:nvPicPr>
          <p:cNvPr id="4" name="Kép 3" descr="ábra 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764704"/>
            <a:ext cx="6984776" cy="2730822"/>
          </a:xfrm>
          <a:prstGeom prst="rect">
            <a:avLst/>
          </a:prstGeom>
        </p:spPr>
      </p:pic>
      <p:pic>
        <p:nvPicPr>
          <p:cNvPr id="5" name="Kép 4" descr="ábra 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31640" y="3789040"/>
            <a:ext cx="7381875" cy="2790825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2699792" y="3429000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Desztillált víz T = 30°C</a:t>
            </a:r>
          </a:p>
          <a:p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6372200" y="3501008"/>
            <a:ext cx="19768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/>
              <a:t>CMC oldat 0.25%(w/v)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2771800" y="6565612"/>
            <a:ext cx="1941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/>
              <a:t>Desztillált víz T= 50°C</a:t>
            </a:r>
          </a:p>
          <a:p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6228184" y="6565612"/>
            <a:ext cx="2364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CMC oldat 1.0%(w/v)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850106"/>
          </a:xfrm>
        </p:spPr>
        <p:txBody>
          <a:bodyPr/>
          <a:lstStyle/>
          <a:p>
            <a:r>
              <a:rPr lang="hu-HU" dirty="0" smtClean="0"/>
              <a:t>A b és c konstans 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259632" y="1052736"/>
            <a:ext cx="7674056" cy="51956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1800" dirty="0" smtClean="0"/>
              <a:t>150 L-nél a b konstans:</a:t>
            </a:r>
          </a:p>
          <a:p>
            <a:pPr lvl="1">
              <a:lnSpc>
                <a:spcPct val="150000"/>
              </a:lnSpc>
              <a:buNone/>
            </a:pPr>
            <a:r>
              <a:rPr lang="hu-HU" sz="1800" dirty="0" smtClean="0"/>
              <a:t>	Newtoni folyadékban 0,32&lt;b&lt;0,39</a:t>
            </a:r>
            <a:br>
              <a:rPr lang="hu-HU" sz="1800" dirty="0" smtClean="0"/>
            </a:br>
            <a:r>
              <a:rPr lang="hu-HU" sz="1800" dirty="0" smtClean="0"/>
              <a:t>viszkózus folyadékban 0,4&lt;b&lt;0,44</a:t>
            </a:r>
          </a:p>
          <a:p>
            <a:pPr marL="179388" lvl="1" indent="223838">
              <a:lnSpc>
                <a:spcPct val="150000"/>
              </a:lnSpc>
            </a:pPr>
            <a:r>
              <a:rPr lang="hu-HU" sz="1800" dirty="0" smtClean="0"/>
              <a:t>A c konstans:</a:t>
            </a:r>
          </a:p>
          <a:p>
            <a:pPr marL="630238" lvl="2" indent="19050">
              <a:lnSpc>
                <a:spcPct val="150000"/>
              </a:lnSpc>
              <a:buNone/>
            </a:pPr>
            <a:r>
              <a:rPr lang="hu-HU" sz="1800" dirty="0" smtClean="0"/>
              <a:t>Newtoni folyadékban és viszkózus rendszerben is  0,44&lt; c&lt;0,54 </a:t>
            </a:r>
          </a:p>
          <a:p>
            <a:pPr marL="630238" lvl="2" indent="19050">
              <a:lnSpc>
                <a:spcPct val="150000"/>
              </a:lnSpc>
              <a:buNone/>
            </a:pPr>
            <a:r>
              <a:rPr lang="hu-HU" sz="1800" dirty="0" smtClean="0"/>
              <a:t>Jól illeszkednek a Cooper-féle tapasztalati összefüggéshez</a:t>
            </a:r>
            <a:r>
              <a:rPr lang="hu-HU" sz="2000" dirty="0" smtClean="0"/>
              <a:t>.</a:t>
            </a:r>
            <a:endParaRPr lang="hu-HU" sz="2000" dirty="0"/>
          </a:p>
        </p:txBody>
      </p:sp>
      <p:pic>
        <p:nvPicPr>
          <p:cNvPr id="6" name="Kép 5" descr="táblázat 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1740" y="3905672"/>
            <a:ext cx="8082260" cy="2952328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1800" dirty="0" smtClean="0"/>
              <a:t>Tapasztalati korreláció alapján a 150 L-es </a:t>
            </a:r>
            <a:r>
              <a:rPr lang="hu-HU" sz="1800" dirty="0" err="1" smtClean="0"/>
              <a:t>bioreaktorban</a:t>
            </a:r>
            <a:r>
              <a:rPr lang="hu-HU" sz="1800" dirty="0" smtClean="0"/>
              <a:t> a </a:t>
            </a:r>
            <a:r>
              <a:rPr lang="hu-HU" sz="1800" dirty="0" err="1" smtClean="0"/>
              <a:t>volumetrikus</a:t>
            </a:r>
            <a:r>
              <a:rPr lang="hu-HU" sz="1800" dirty="0" smtClean="0"/>
              <a:t> teljesítményfelvétel </a:t>
            </a:r>
            <a:r>
              <a:rPr lang="hu-HU" sz="1800" smtClean="0"/>
              <a:t>és levegőáramlási </a:t>
            </a:r>
            <a:r>
              <a:rPr lang="hu-HU" sz="1800" dirty="0" smtClean="0"/>
              <a:t>sebesség: </a:t>
            </a:r>
          </a:p>
          <a:p>
            <a:pPr>
              <a:lnSpc>
                <a:spcPct val="150000"/>
              </a:lnSpc>
            </a:pPr>
            <a:r>
              <a:rPr lang="hu-HU" sz="1800" dirty="0" smtClean="0"/>
              <a:t>0,0001 &lt; </a:t>
            </a:r>
            <a:r>
              <a:rPr lang="hu-HU" sz="1800" dirty="0" err="1" smtClean="0"/>
              <a:t>P</a:t>
            </a:r>
            <a:r>
              <a:rPr lang="hu-HU" sz="1800" baseline="-25000" dirty="0" err="1" smtClean="0"/>
              <a:t>g</a:t>
            </a:r>
            <a:r>
              <a:rPr lang="hu-HU" sz="1800" baseline="-25000" dirty="0" smtClean="0"/>
              <a:t> </a:t>
            </a:r>
            <a:r>
              <a:rPr lang="hu-HU" sz="1800" dirty="0" smtClean="0"/>
              <a:t>/V</a:t>
            </a:r>
            <a:r>
              <a:rPr lang="hu-HU" sz="1800" baseline="-25000" dirty="0" smtClean="0"/>
              <a:t>L</a:t>
            </a:r>
            <a:r>
              <a:rPr lang="hu-HU" sz="1800" dirty="0" smtClean="0"/>
              <a:t>  &lt; 4,2 kW/m</a:t>
            </a:r>
            <a:r>
              <a:rPr lang="hu-HU" sz="1800" baseline="30000" dirty="0" smtClean="0"/>
              <a:t>3</a:t>
            </a:r>
          </a:p>
          <a:p>
            <a:pPr>
              <a:lnSpc>
                <a:spcPct val="150000"/>
              </a:lnSpc>
            </a:pPr>
            <a:r>
              <a:rPr lang="hu-HU" sz="1800" dirty="0" smtClean="0"/>
              <a:t>9x10</a:t>
            </a:r>
            <a:r>
              <a:rPr lang="hu-HU" sz="1800" baseline="30000" dirty="0" smtClean="0"/>
              <a:t>-4</a:t>
            </a:r>
            <a:r>
              <a:rPr lang="hu-HU" sz="1800" dirty="0" smtClean="0"/>
              <a:t> &lt; </a:t>
            </a:r>
            <a:r>
              <a:rPr lang="hu-HU" sz="1800" dirty="0" err="1" smtClean="0"/>
              <a:t>v</a:t>
            </a:r>
            <a:r>
              <a:rPr lang="hu-HU" sz="1800" baseline="-25000" dirty="0" err="1" smtClean="0"/>
              <a:t>g</a:t>
            </a:r>
            <a:r>
              <a:rPr lang="hu-HU" sz="1800" dirty="0" smtClean="0"/>
              <a:t>  &lt; 7x10</a:t>
            </a:r>
            <a:r>
              <a:rPr lang="hu-HU" sz="1800" baseline="30000" dirty="0" smtClean="0"/>
              <a:t>-3</a:t>
            </a:r>
            <a:r>
              <a:rPr lang="hu-HU" sz="1800" dirty="0" smtClean="0"/>
              <a:t> m/s</a:t>
            </a:r>
            <a:endParaRPr lang="hu-H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Célkitűzés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/>
          </a:bodyPr>
          <a:lstStyle/>
          <a:p>
            <a:r>
              <a:rPr lang="hu-HU" sz="2800" dirty="0" err="1" smtClean="0"/>
              <a:t>Bioreaktor</a:t>
            </a:r>
            <a:r>
              <a:rPr lang="hu-HU" sz="2800" dirty="0" smtClean="0"/>
              <a:t> léptéknövelés 16 L-ről 150 L-re </a:t>
            </a:r>
          </a:p>
          <a:p>
            <a:r>
              <a:rPr lang="hu-HU" sz="2800" dirty="0" smtClean="0"/>
              <a:t>Konstans </a:t>
            </a:r>
            <a:r>
              <a:rPr lang="hu-HU" sz="2800" dirty="0" err="1" smtClean="0"/>
              <a:t>k</a:t>
            </a:r>
            <a:r>
              <a:rPr lang="hu-HU" sz="2800" baseline="-25000" dirty="0" err="1" smtClean="0"/>
              <a:t>L</a:t>
            </a:r>
            <a:r>
              <a:rPr lang="hu-HU" sz="2800" dirty="0" err="1" smtClean="0"/>
              <a:t>a</a:t>
            </a:r>
            <a:r>
              <a:rPr lang="hu-HU" sz="2800" dirty="0" smtClean="0"/>
              <a:t> </a:t>
            </a:r>
          </a:p>
          <a:p>
            <a:r>
              <a:rPr lang="hu-HU" sz="2800" dirty="0" smtClean="0"/>
              <a:t>Megbízható </a:t>
            </a:r>
            <a:r>
              <a:rPr lang="hu-HU" sz="2800" dirty="0" err="1" smtClean="0"/>
              <a:t>scale-up</a:t>
            </a:r>
            <a:r>
              <a:rPr lang="hu-HU" sz="2800" dirty="0" smtClean="0"/>
              <a:t> protokoll fejlesztése kevert, levegőztetett </a:t>
            </a:r>
            <a:r>
              <a:rPr lang="hu-HU" sz="2800" dirty="0" err="1" smtClean="0"/>
              <a:t>bioreaktorokra</a:t>
            </a:r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Összegzés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1800" dirty="0" smtClean="0"/>
              <a:t>Leírtak egy </a:t>
            </a:r>
            <a:r>
              <a:rPr lang="hu-HU" sz="1800" dirty="0" err="1" smtClean="0"/>
              <a:t>scale-up</a:t>
            </a:r>
            <a:r>
              <a:rPr lang="hu-HU" sz="1800" dirty="0" smtClean="0"/>
              <a:t> protokollt</a:t>
            </a:r>
          </a:p>
          <a:p>
            <a:pPr>
              <a:lnSpc>
                <a:spcPct val="150000"/>
              </a:lnSpc>
            </a:pPr>
            <a:r>
              <a:rPr lang="hu-HU" sz="1800" dirty="0" smtClean="0"/>
              <a:t>Megkapták a 150 L-es </a:t>
            </a:r>
            <a:r>
              <a:rPr lang="hu-HU" sz="1800" dirty="0" err="1" smtClean="0"/>
              <a:t>bioreaktor</a:t>
            </a:r>
            <a:r>
              <a:rPr lang="hu-HU" sz="1800" dirty="0" smtClean="0"/>
              <a:t> működési paramétereit, adott </a:t>
            </a:r>
            <a:r>
              <a:rPr lang="hu-HU" sz="1800" dirty="0" err="1" smtClean="0"/>
              <a:t>k</a:t>
            </a:r>
            <a:r>
              <a:rPr lang="hu-HU" sz="1800" baseline="-25000" dirty="0" err="1" smtClean="0"/>
              <a:t>L</a:t>
            </a:r>
            <a:r>
              <a:rPr lang="hu-HU" sz="1800" dirty="0" err="1" smtClean="0"/>
              <a:t>a</a:t>
            </a:r>
            <a:r>
              <a:rPr lang="hu-HU" sz="1800" dirty="0" smtClean="0"/>
              <a:t> eléréséhez</a:t>
            </a:r>
          </a:p>
          <a:p>
            <a:pPr>
              <a:lnSpc>
                <a:spcPct val="150000"/>
              </a:lnSpc>
            </a:pPr>
            <a:r>
              <a:rPr lang="hu-HU" sz="1800" dirty="0" smtClean="0"/>
              <a:t>Kapott b és c konstansok megfelelnek </a:t>
            </a:r>
            <a:endParaRPr lang="hu-HU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Érdekesség</a:t>
            </a:r>
            <a:br>
              <a:rPr lang="hu-HU" sz="3200" dirty="0" smtClean="0"/>
            </a:br>
            <a:r>
              <a:rPr lang="hu-HU" sz="3200" dirty="0" smtClean="0"/>
              <a:t> lombiktól való léptéknöveléshez</a:t>
            </a:r>
            <a:endParaRPr lang="hu-HU" sz="3200" dirty="0"/>
          </a:p>
        </p:txBody>
      </p:sp>
      <p:pic>
        <p:nvPicPr>
          <p:cNvPr id="6" name="Tartalom helye 5" descr="sf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20574" y="1844824"/>
            <a:ext cx="4123426" cy="4604493"/>
          </a:xfrm>
        </p:spPr>
      </p:pic>
      <p:pic>
        <p:nvPicPr>
          <p:cNvPr id="7" name="Kép 6" descr="RTEmagicC_quenching_02.gif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553744"/>
            <a:ext cx="3716542" cy="2304256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fontScale="92500"/>
          </a:bodyPr>
          <a:lstStyle/>
          <a:p>
            <a:r>
              <a:rPr lang="hu-HU" dirty="0" smtClean="0"/>
              <a:t>Milyen értéket igyekszenek állandónak megtartani a léptéknövelés során?</a:t>
            </a:r>
          </a:p>
          <a:p>
            <a:r>
              <a:rPr lang="hu-HU" dirty="0" smtClean="0"/>
              <a:t>Írd fel a </a:t>
            </a:r>
            <a:r>
              <a:rPr lang="hu-HU" dirty="0" err="1" smtClean="0"/>
              <a:t>kLa</a:t>
            </a:r>
            <a:r>
              <a:rPr lang="hu-HU" dirty="0" smtClean="0"/>
              <a:t> meghatározáshoz szükséges képletet!</a:t>
            </a:r>
          </a:p>
          <a:p>
            <a:r>
              <a:rPr lang="hu-HU" dirty="0" smtClean="0"/>
              <a:t>Mi a CMC oldat, miért alkalmazzák ezt mérések során?</a:t>
            </a:r>
          </a:p>
          <a:p>
            <a:r>
              <a:rPr lang="hu-HU" dirty="0" smtClean="0"/>
              <a:t>Mi lehet a kiindulópont léptéknöveléskor (</a:t>
            </a:r>
            <a:r>
              <a:rPr lang="hu-HU" dirty="0" err="1" smtClean="0"/>
              <a:t>pl</a:t>
            </a:r>
            <a:r>
              <a:rPr lang="hu-HU" dirty="0" smtClean="0"/>
              <a:t>:</a:t>
            </a:r>
            <a:r>
              <a:rPr lang="hu-HU" dirty="0" err="1" smtClean="0"/>
              <a:t>scale-up</a:t>
            </a:r>
            <a:r>
              <a:rPr lang="hu-HU" dirty="0" smtClean="0"/>
              <a:t> protokollban) ? 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scale-up</a:t>
            </a:r>
            <a:r>
              <a:rPr lang="hu-HU" dirty="0" smtClean="0"/>
              <a:t> protokollban milyen módszereket alkalmaztak a cikk írói?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u-HU" sz="5400" dirty="0" smtClean="0"/>
          </a:p>
          <a:p>
            <a:pPr algn="ctr">
              <a:buNone/>
            </a:pPr>
            <a:r>
              <a:rPr lang="hu-HU" sz="4800" dirty="0" smtClean="0"/>
              <a:t>Köszönöm a figyelmet</a:t>
            </a:r>
            <a:r>
              <a:rPr lang="hu-HU" sz="5400" dirty="0" smtClean="0"/>
              <a:t>!</a:t>
            </a:r>
            <a:endParaRPr lang="hu-HU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Tapasztalati összefüggés </a:t>
            </a:r>
            <a:r>
              <a:rPr lang="hu-HU" dirty="0" err="1" smtClean="0"/>
              <a:t>k</a:t>
            </a:r>
            <a:r>
              <a:rPr lang="hu-HU" baseline="-25000" dirty="0" err="1" smtClean="0"/>
              <a:t>L</a:t>
            </a:r>
            <a:r>
              <a:rPr lang="hu-HU" dirty="0" err="1" smtClean="0"/>
              <a:t>a-ra</a:t>
            </a:r>
            <a:r>
              <a:rPr lang="hu-HU" dirty="0" smtClean="0"/>
              <a:t>:</a:t>
            </a:r>
            <a:br>
              <a:rPr lang="hu-HU" dirty="0" smtClean="0"/>
            </a:br>
            <a:r>
              <a:rPr lang="hu-HU" dirty="0" smtClean="0"/>
              <a:t>Cooper összefüggés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hu-HU" sz="2600" dirty="0" smtClean="0"/>
              <a:t>A </a:t>
            </a:r>
            <a:r>
              <a:rPr lang="hu-HU" sz="2600" dirty="0" err="1" smtClean="0"/>
              <a:t>scale-up</a:t>
            </a:r>
            <a:r>
              <a:rPr lang="hu-HU" sz="2600" dirty="0" smtClean="0"/>
              <a:t> számításokhoz a Cooper által javasolt összefüggést alkalmazták: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endParaRPr lang="hu-HU" sz="2600" dirty="0"/>
          </a:p>
          <a:p>
            <a:pPr>
              <a:lnSpc>
                <a:spcPct val="130000"/>
              </a:lnSpc>
              <a:spcBef>
                <a:spcPts val="0"/>
              </a:spcBef>
            </a:pPr>
            <a:endParaRPr lang="hu-HU" sz="2600" dirty="0" smtClean="0"/>
          </a:p>
          <a:p>
            <a:pPr>
              <a:lnSpc>
                <a:spcPct val="130000"/>
              </a:lnSpc>
              <a:spcBef>
                <a:spcPts val="0"/>
              </a:spcBef>
            </a:pPr>
            <a:endParaRPr lang="hu-HU" sz="2600" dirty="0"/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hu-HU" sz="2600" dirty="0" smtClean="0"/>
              <a:t>Ahol </a:t>
            </a:r>
          </a:p>
          <a:p>
            <a:pPr>
              <a:lnSpc>
                <a:spcPct val="130000"/>
              </a:lnSpc>
              <a:spcBef>
                <a:spcPts val="0"/>
              </a:spcBef>
              <a:buNone/>
            </a:pPr>
            <a:r>
              <a:rPr lang="hu-HU" sz="2600" dirty="0" smtClean="0"/>
              <a:t>	</a:t>
            </a:r>
            <a:r>
              <a:rPr lang="hu-HU" sz="2600" dirty="0" err="1" smtClean="0"/>
              <a:t>P</a:t>
            </a:r>
            <a:r>
              <a:rPr lang="hu-HU" sz="2600" baseline="-25000" dirty="0" err="1" smtClean="0"/>
              <a:t>g</a:t>
            </a:r>
            <a:r>
              <a:rPr lang="hu-HU" sz="2600" dirty="0" smtClean="0"/>
              <a:t> a teljesítmény felvétel (</a:t>
            </a:r>
            <a:r>
              <a:rPr lang="hu-HU" sz="2600" dirty="0" err="1" smtClean="0"/>
              <a:t>gassed</a:t>
            </a:r>
            <a:r>
              <a:rPr lang="hu-HU" sz="2600" dirty="0" smtClean="0"/>
              <a:t>) (W)</a:t>
            </a:r>
            <a:br>
              <a:rPr lang="hu-HU" sz="2600" dirty="0" smtClean="0"/>
            </a:br>
            <a:r>
              <a:rPr lang="hu-HU" sz="2600" dirty="0" smtClean="0"/>
              <a:t>V</a:t>
            </a:r>
            <a:r>
              <a:rPr lang="hu-HU" sz="2600" baseline="-25000" dirty="0" smtClean="0"/>
              <a:t>L</a:t>
            </a:r>
            <a:r>
              <a:rPr lang="hu-HU" sz="2600" dirty="0" smtClean="0"/>
              <a:t> a </a:t>
            </a:r>
            <a:r>
              <a:rPr lang="hu-HU" sz="2600" dirty="0" err="1" smtClean="0"/>
              <a:t>fermentlé</a:t>
            </a:r>
            <a:r>
              <a:rPr lang="hu-HU" sz="2600" dirty="0" smtClean="0"/>
              <a:t> térfogata </a:t>
            </a:r>
            <a:r>
              <a:rPr lang="hu-HU" sz="2600" dirty="0"/>
              <a:t>(m</a:t>
            </a:r>
            <a:r>
              <a:rPr lang="hu-HU" sz="2600" baseline="30000" dirty="0"/>
              <a:t>3</a:t>
            </a:r>
            <a:r>
              <a:rPr lang="hu-HU" sz="2600" dirty="0"/>
              <a:t>)</a:t>
            </a:r>
            <a:r>
              <a:rPr lang="hu-HU" sz="2600" dirty="0" smtClean="0"/>
              <a:t/>
            </a:r>
            <a:br>
              <a:rPr lang="hu-HU" sz="2600" dirty="0" smtClean="0"/>
            </a:br>
            <a:r>
              <a:rPr lang="hu-HU" sz="2600" dirty="0" err="1" smtClean="0"/>
              <a:t>v</a:t>
            </a:r>
            <a:r>
              <a:rPr lang="hu-HU" sz="2600" baseline="-25000" dirty="0" err="1" smtClean="0"/>
              <a:t>g</a:t>
            </a:r>
            <a:r>
              <a:rPr lang="hu-HU" sz="2600" baseline="-25000" dirty="0" smtClean="0"/>
              <a:t>   </a:t>
            </a:r>
            <a:r>
              <a:rPr lang="hu-HU" sz="2600" dirty="0" smtClean="0"/>
              <a:t>a levegőáramlás sebessége </a:t>
            </a:r>
            <a:r>
              <a:rPr lang="hu-HU" sz="2600" dirty="0"/>
              <a:t>(m/s</a:t>
            </a:r>
            <a:r>
              <a:rPr lang="hu-HU" sz="2600" dirty="0" smtClean="0"/>
              <a:t>)</a:t>
            </a:r>
            <a:br>
              <a:rPr lang="hu-HU" sz="2600" dirty="0" smtClean="0"/>
            </a:br>
            <a:r>
              <a:rPr lang="hu-HU" sz="2600" dirty="0" smtClean="0"/>
              <a:t>b kitevő a </a:t>
            </a:r>
            <a:r>
              <a:rPr lang="hu-HU" sz="2600" dirty="0" err="1" smtClean="0"/>
              <a:t>k</a:t>
            </a:r>
            <a:r>
              <a:rPr lang="hu-HU" sz="2600" baseline="-25000" dirty="0" err="1" smtClean="0"/>
              <a:t>L</a:t>
            </a:r>
            <a:r>
              <a:rPr lang="hu-HU" sz="2600" dirty="0" err="1" smtClean="0"/>
              <a:t>a</a:t>
            </a:r>
            <a:r>
              <a:rPr lang="hu-HU" sz="2600" dirty="0" smtClean="0"/>
              <a:t> keveréstől való függésének 			mértékét reprezentálja</a:t>
            </a:r>
            <a:br>
              <a:rPr lang="hu-HU" sz="2600" dirty="0" smtClean="0"/>
            </a:br>
            <a:r>
              <a:rPr lang="hu-HU" sz="2600" dirty="0" smtClean="0"/>
              <a:t>c kitevő a </a:t>
            </a:r>
            <a:r>
              <a:rPr lang="hu-HU" sz="2600" dirty="0" err="1" smtClean="0"/>
              <a:t>k</a:t>
            </a:r>
            <a:r>
              <a:rPr lang="hu-HU" sz="2600" baseline="-25000" dirty="0" err="1" smtClean="0"/>
              <a:t>L</a:t>
            </a:r>
            <a:r>
              <a:rPr lang="hu-HU" sz="2600" dirty="0" err="1" smtClean="0"/>
              <a:t>a</a:t>
            </a:r>
            <a:r>
              <a:rPr lang="hu-HU" sz="2600" dirty="0" smtClean="0"/>
              <a:t> levegő befúvatás mértékétől való függése	</a:t>
            </a:r>
            <a:br>
              <a:rPr lang="hu-HU" sz="2600" dirty="0" smtClean="0"/>
            </a:br>
            <a:r>
              <a:rPr lang="hu-HU" sz="2600" dirty="0" smtClean="0"/>
              <a:t>b és c jelentősen változhat a </a:t>
            </a:r>
            <a:r>
              <a:rPr lang="hu-HU" sz="2600" dirty="0" err="1" smtClean="0"/>
              <a:t>bioreaktor</a:t>
            </a:r>
            <a:r>
              <a:rPr lang="hu-HU" sz="2600" dirty="0" smtClean="0"/>
              <a:t> geometriai és működési feltételeinek függvényében  </a:t>
            </a:r>
            <a:br>
              <a:rPr lang="hu-HU" sz="2600" dirty="0" smtClean="0"/>
            </a:br>
            <a:r>
              <a:rPr lang="hu-HU" sz="2600" dirty="0" smtClean="0"/>
              <a:t>a’ konstans (Cooper)</a:t>
            </a:r>
            <a:endParaRPr lang="hu-HU" sz="2600" baseline="-25000" dirty="0" smtClean="0"/>
          </a:p>
          <a:p>
            <a:endParaRPr lang="hu-HU" dirty="0"/>
          </a:p>
        </p:txBody>
      </p:sp>
      <p:pic>
        <p:nvPicPr>
          <p:cNvPr id="4" name="Kép 3" descr="Egyenlet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2204864"/>
            <a:ext cx="5533275" cy="989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Néhány példa a konstansokra az irodalomból</a:t>
            </a:r>
            <a:endParaRPr lang="hu-HU" sz="3200" dirty="0"/>
          </a:p>
        </p:txBody>
      </p:sp>
      <p:pic>
        <p:nvPicPr>
          <p:cNvPr id="6" name="Tartalom helye 5" descr="tábláza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419" t="620"/>
          <a:stretch>
            <a:fillRect/>
          </a:stretch>
        </p:blipFill>
        <p:spPr>
          <a:xfrm>
            <a:off x="1403648" y="1700808"/>
            <a:ext cx="7530802" cy="432154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Scale-up</a:t>
            </a:r>
            <a:r>
              <a:rPr lang="hu-HU" dirty="0" smtClean="0"/>
              <a:t> protokoll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hu-HU" sz="2000" dirty="0" smtClean="0"/>
              <a:t>Az alkalmazott </a:t>
            </a:r>
            <a:r>
              <a:rPr lang="hu-HU" sz="2000" dirty="0" err="1" smtClean="0"/>
              <a:t>scale-up</a:t>
            </a:r>
            <a:r>
              <a:rPr lang="hu-HU" sz="2000" dirty="0" smtClean="0"/>
              <a:t> protokollban használták az ökölszabályt, a „próba-hiba módszert”, interpolációt és extrapolációt is</a:t>
            </a:r>
          </a:p>
          <a:p>
            <a:pPr algn="just">
              <a:lnSpc>
                <a:spcPct val="150000"/>
              </a:lnSpc>
            </a:pPr>
            <a:r>
              <a:rPr lang="hu-HU" sz="2000" dirty="0" err="1" smtClean="0"/>
              <a:t>k</a:t>
            </a:r>
            <a:r>
              <a:rPr lang="hu-HU" sz="2000" baseline="-25000" dirty="0" err="1" smtClean="0"/>
              <a:t>L</a:t>
            </a:r>
            <a:r>
              <a:rPr lang="hu-HU" sz="2000" dirty="0" err="1" smtClean="0"/>
              <a:t>a</a:t>
            </a:r>
            <a:r>
              <a:rPr lang="hu-HU" sz="2000" dirty="0" smtClean="0"/>
              <a:t> érték fenntartása a léptéknövelés során </a:t>
            </a:r>
          </a:p>
          <a:p>
            <a:pPr algn="just">
              <a:lnSpc>
                <a:spcPct val="150000"/>
              </a:lnSpc>
            </a:pPr>
            <a:r>
              <a:rPr lang="hu-HU" sz="2000" dirty="0" smtClean="0"/>
              <a:t>A léptéknövelés végrehajtása a </a:t>
            </a:r>
            <a:r>
              <a:rPr lang="hu-HU" sz="2000" dirty="0" err="1" smtClean="0"/>
              <a:t>k</a:t>
            </a:r>
            <a:r>
              <a:rPr lang="hu-HU" sz="2000" baseline="-25000" dirty="0" err="1" smtClean="0"/>
              <a:t>L</a:t>
            </a:r>
            <a:r>
              <a:rPr lang="hu-HU" sz="2000" dirty="0" err="1" smtClean="0"/>
              <a:t>a</a:t>
            </a:r>
            <a:r>
              <a:rPr lang="hu-HU" sz="2000" dirty="0" smtClean="0"/>
              <a:t> 16 L-es mértékben való meghatározásával kezdődik</a:t>
            </a:r>
          </a:p>
          <a:p>
            <a:pPr>
              <a:lnSpc>
                <a:spcPct val="150000"/>
              </a:lnSpc>
            </a:pPr>
            <a:r>
              <a:rPr lang="hu-HU" sz="2000" dirty="0" smtClean="0"/>
              <a:t>Ez az érték limitálja a 150 L-ben alkalmazott működési feltételeket:</a:t>
            </a:r>
            <a:br>
              <a:rPr lang="hu-HU" sz="2000" dirty="0" smtClean="0"/>
            </a:br>
            <a:r>
              <a:rPr lang="hu-HU" sz="2000" dirty="0" smtClean="0"/>
              <a:t>	</a:t>
            </a:r>
            <a:r>
              <a:rPr lang="hu-HU" sz="2000" dirty="0" err="1" smtClean="0"/>
              <a:t>P</a:t>
            </a:r>
            <a:r>
              <a:rPr lang="hu-HU" sz="2000" baseline="-25000" dirty="0" err="1" smtClean="0"/>
              <a:t>g</a:t>
            </a:r>
            <a:r>
              <a:rPr lang="hu-HU" sz="2000" baseline="-25000" dirty="0" smtClean="0"/>
              <a:t> </a:t>
            </a:r>
            <a:r>
              <a:rPr lang="hu-HU" sz="2000" dirty="0"/>
              <a:t>/</a:t>
            </a:r>
            <a:r>
              <a:rPr lang="hu-HU" sz="2000" dirty="0" smtClean="0"/>
              <a:t>V</a:t>
            </a:r>
            <a:r>
              <a:rPr lang="hu-HU" sz="2000" baseline="-25000" dirty="0" smtClean="0"/>
              <a:t>L</a:t>
            </a:r>
            <a:r>
              <a:rPr lang="hu-HU" sz="2000" dirty="0" smtClean="0"/>
              <a:t>     </a:t>
            </a:r>
            <a:r>
              <a:rPr lang="hu-HU" sz="2000" dirty="0" err="1" smtClean="0"/>
              <a:t>v</a:t>
            </a:r>
            <a:r>
              <a:rPr lang="hu-HU" sz="2000" baseline="-25000" dirty="0" err="1" smtClean="0"/>
              <a:t>g</a:t>
            </a:r>
            <a:r>
              <a:rPr lang="hu-HU" sz="2000" baseline="-25000" dirty="0" smtClean="0"/>
              <a:t> </a:t>
            </a:r>
            <a:r>
              <a:rPr lang="hu-HU" sz="2000" dirty="0" smtClean="0"/>
              <a:t>    </a:t>
            </a:r>
            <a:r>
              <a:rPr lang="hu-HU" sz="2000" baseline="-25000" dirty="0" smtClean="0"/>
              <a:t> </a:t>
            </a:r>
            <a:r>
              <a:rPr lang="hu-HU" sz="2000" dirty="0" smtClean="0"/>
              <a:t>N     D</a:t>
            </a:r>
            <a:r>
              <a:rPr lang="hu-HU" sz="2400" baseline="-25000" dirty="0" smtClean="0"/>
              <a:t>i</a:t>
            </a:r>
            <a:endParaRPr lang="hu-HU" sz="2400" baseline="-25000" dirty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" name="Tartalom helye 9" descr="KÉ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84707" y="0"/>
            <a:ext cx="4651589" cy="688435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620688"/>
          </a:xfrm>
        </p:spPr>
        <p:txBody>
          <a:bodyPr>
            <a:normAutofit fontScale="90000"/>
          </a:bodyPr>
          <a:lstStyle/>
          <a:p>
            <a:pPr marL="449263"/>
            <a:r>
              <a:rPr lang="hu-HU" dirty="0" err="1" smtClean="0"/>
              <a:t>Scale-up</a:t>
            </a:r>
            <a:r>
              <a:rPr lang="hu-HU" dirty="0" smtClean="0"/>
              <a:t> egyenletek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692696"/>
            <a:ext cx="8686800" cy="5433467"/>
          </a:xfrm>
        </p:spPr>
        <p:txBody>
          <a:bodyPr/>
          <a:lstStyle/>
          <a:p>
            <a:pPr marL="365125" indent="625475"/>
            <a:r>
              <a:rPr lang="hu-HU" sz="2400" dirty="0" smtClean="0"/>
              <a:t>Konstans </a:t>
            </a:r>
            <a:r>
              <a:rPr lang="hu-HU" sz="2400" dirty="0" err="1" smtClean="0"/>
              <a:t>P</a:t>
            </a:r>
            <a:r>
              <a:rPr lang="hu-HU" sz="2400" baseline="-25000" dirty="0" err="1" smtClean="0"/>
              <a:t>g</a:t>
            </a:r>
            <a:r>
              <a:rPr lang="hu-HU" sz="2400" baseline="-25000" dirty="0" smtClean="0"/>
              <a:t> </a:t>
            </a:r>
            <a:r>
              <a:rPr lang="hu-HU" sz="2400" dirty="0" smtClean="0"/>
              <a:t>/V</a:t>
            </a:r>
            <a:r>
              <a:rPr lang="hu-HU" sz="2400" baseline="-25000" dirty="0" smtClean="0"/>
              <a:t>L</a:t>
            </a:r>
            <a:r>
              <a:rPr lang="hu-HU" sz="2400" dirty="0" smtClean="0"/>
              <a:t> , és </a:t>
            </a:r>
            <a:r>
              <a:rPr lang="hu-HU" sz="2400" dirty="0" err="1" smtClean="0"/>
              <a:t>v</a:t>
            </a:r>
            <a:r>
              <a:rPr lang="hu-HU" sz="2400" baseline="-25000" dirty="0" err="1" smtClean="0"/>
              <a:t>g</a:t>
            </a:r>
            <a:r>
              <a:rPr lang="hu-HU" sz="2400" baseline="-25000" dirty="0" smtClean="0"/>
              <a:t>  </a:t>
            </a:r>
            <a:r>
              <a:rPr lang="hu-HU" sz="2400" dirty="0" smtClean="0"/>
              <a:t>esetén</a:t>
            </a:r>
            <a:r>
              <a:rPr lang="hu-HU" sz="2800" dirty="0" smtClean="0"/>
              <a:t>:</a:t>
            </a:r>
          </a:p>
          <a:p>
            <a:pPr marL="365125" indent="534988"/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1085850" indent="-95250" defTabSz="1085850">
              <a:buNone/>
            </a:pPr>
            <a:r>
              <a:rPr lang="hu-HU" sz="2400" dirty="0" smtClean="0"/>
              <a:t>Konstans </a:t>
            </a:r>
            <a:r>
              <a:rPr lang="hu-HU" sz="2400" dirty="0" err="1" smtClean="0"/>
              <a:t>P</a:t>
            </a:r>
            <a:r>
              <a:rPr lang="hu-HU" sz="2400" baseline="-25000" dirty="0" err="1" smtClean="0"/>
              <a:t>g</a:t>
            </a:r>
            <a:r>
              <a:rPr lang="hu-HU" sz="2400" baseline="-25000" dirty="0" smtClean="0"/>
              <a:t> </a:t>
            </a:r>
            <a:r>
              <a:rPr lang="hu-HU" sz="2400" dirty="0" smtClean="0"/>
              <a:t>/V</a:t>
            </a:r>
            <a:r>
              <a:rPr lang="hu-HU" sz="2400" baseline="-25000" dirty="0" smtClean="0"/>
              <a:t>L </a:t>
            </a:r>
            <a:r>
              <a:rPr lang="hu-HU" sz="2400" dirty="0" smtClean="0"/>
              <a:t>és </a:t>
            </a:r>
            <a:r>
              <a:rPr lang="el-GR" sz="2400" dirty="0"/>
              <a:t>π</a:t>
            </a:r>
            <a:r>
              <a:rPr lang="hu-HU" sz="2400" i="1" dirty="0" err="1"/>
              <a:t>ND</a:t>
            </a:r>
            <a:r>
              <a:rPr lang="hu-HU" sz="2400" i="1" baseline="-25000" dirty="0" err="1"/>
              <a:t>i</a:t>
            </a:r>
            <a:r>
              <a:rPr lang="hu-HU" sz="2400" baseline="-25000" dirty="0" smtClean="0"/>
              <a:t> </a:t>
            </a:r>
            <a:r>
              <a:rPr lang="hu-HU" sz="2400" dirty="0" smtClean="0"/>
              <a:t>(keverő kerületi sebesség)esetén</a:t>
            </a:r>
            <a:r>
              <a:rPr lang="hu-HU" sz="2800" dirty="0" smtClean="0"/>
              <a:t>:</a:t>
            </a:r>
          </a:p>
          <a:p>
            <a:endParaRPr lang="hu-HU" dirty="0"/>
          </a:p>
        </p:txBody>
      </p:sp>
      <p:pic>
        <p:nvPicPr>
          <p:cNvPr id="4" name="Kép 3" descr="Egyenlet 2,3.png"/>
          <p:cNvPicPr>
            <a:picLocks noChangeAspect="1"/>
          </p:cNvPicPr>
          <p:nvPr/>
        </p:nvPicPr>
        <p:blipFill>
          <a:blip r:embed="rId2" cstate="print"/>
          <a:srcRect l="4651" t="6883" r="3488" b="3641"/>
          <a:stretch>
            <a:fillRect/>
          </a:stretch>
        </p:blipFill>
        <p:spPr>
          <a:xfrm>
            <a:off x="1043608" y="1196752"/>
            <a:ext cx="5688632" cy="1872208"/>
          </a:xfrm>
          <a:prstGeom prst="rect">
            <a:avLst/>
          </a:prstGeom>
        </p:spPr>
      </p:pic>
      <p:pic>
        <p:nvPicPr>
          <p:cNvPr id="5" name="Kép 4" descr="Egyenlet 4,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4493214"/>
            <a:ext cx="6048672" cy="2152248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6948264" y="764704"/>
            <a:ext cx="2195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Q: levegőáramlási ráta (m</a:t>
            </a:r>
            <a:r>
              <a:rPr lang="hu-HU" baseline="30000" dirty="0" smtClean="0"/>
              <a:t>3</a:t>
            </a:r>
            <a:r>
              <a:rPr lang="hu-HU" dirty="0" smtClean="0"/>
              <a:t>/s)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6907549" y="1556792"/>
            <a:ext cx="2236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N: keverő sebesség (</a:t>
            </a:r>
            <a:r>
              <a:rPr lang="hu-HU" dirty="0" err="1" smtClean="0"/>
              <a:t>rpm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6948264" y="2204864"/>
            <a:ext cx="1718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Index 1: 16L</a:t>
            </a:r>
          </a:p>
          <a:p>
            <a:r>
              <a:rPr lang="hu-HU" dirty="0" smtClean="0"/>
              <a:t>Index 2 : 150L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7020272" y="2852936"/>
            <a:ext cx="16561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</a:t>
            </a:r>
            <a:r>
              <a:rPr lang="hu-HU" baseline="-25000" dirty="0" smtClean="0"/>
              <a:t>T </a:t>
            </a:r>
            <a:r>
              <a:rPr lang="hu-HU" dirty="0" smtClean="0"/>
              <a:t>: tankreaktor átmérő (m)</a:t>
            </a:r>
          </a:p>
          <a:p>
            <a:r>
              <a:rPr lang="hu-HU" dirty="0" smtClean="0"/>
              <a:t>D</a:t>
            </a:r>
            <a:r>
              <a:rPr lang="hu-HU" baseline="-25000" dirty="0" smtClean="0"/>
              <a:t>i</a:t>
            </a:r>
            <a:r>
              <a:rPr lang="hu-HU" dirty="0" smtClean="0"/>
              <a:t> :keverő átmérő (m)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3608" y="476672"/>
            <a:ext cx="8100392" cy="5721499"/>
          </a:xfrm>
        </p:spPr>
        <p:txBody>
          <a:bodyPr>
            <a:normAutofit/>
          </a:bodyPr>
          <a:lstStyle/>
          <a:p>
            <a:pPr marL="630238" indent="-547688">
              <a:lnSpc>
                <a:spcPct val="150000"/>
              </a:lnSpc>
            </a:pPr>
            <a:r>
              <a:rPr lang="hu-HU" sz="1800" dirty="0" smtClean="0"/>
              <a:t>Ismerve a 16L-es mértékben a keverési sebességet (</a:t>
            </a:r>
            <a:r>
              <a:rPr lang="hu-HU" sz="1800" b="1" dirty="0" smtClean="0"/>
              <a:t>N</a:t>
            </a:r>
            <a:r>
              <a:rPr lang="hu-HU" sz="1800" b="1" baseline="-25000" dirty="0" smtClean="0"/>
              <a:t>1</a:t>
            </a:r>
            <a:r>
              <a:rPr lang="hu-HU" sz="1800" dirty="0" smtClean="0"/>
              <a:t>)</a:t>
            </a:r>
            <a:r>
              <a:rPr lang="hu-HU" sz="1800" baseline="-25000" dirty="0" smtClean="0"/>
              <a:t> </a:t>
            </a:r>
            <a:r>
              <a:rPr lang="hu-HU" sz="1800" dirty="0" smtClean="0"/>
              <a:t>és a levegő áramlási rátát (</a:t>
            </a:r>
            <a:r>
              <a:rPr lang="hu-HU" sz="1800" b="1" dirty="0" smtClean="0"/>
              <a:t>Q</a:t>
            </a:r>
            <a:r>
              <a:rPr lang="hu-HU" sz="1800" b="1" baseline="-25000" dirty="0" smtClean="0"/>
              <a:t>1</a:t>
            </a:r>
            <a:r>
              <a:rPr lang="hu-HU" sz="1800" dirty="0" smtClean="0"/>
              <a:t>) a </a:t>
            </a:r>
            <a:r>
              <a:rPr lang="hu-HU" sz="1800" dirty="0" err="1" smtClean="0"/>
              <a:t>scale-up</a:t>
            </a:r>
            <a:r>
              <a:rPr lang="hu-HU" sz="1800" dirty="0" smtClean="0"/>
              <a:t> egyenletek segítségével meghatározható a 150L-es léptékben a keverő kerületi sebessége és a levegő árama.</a:t>
            </a:r>
          </a:p>
          <a:p>
            <a:pPr marL="630238" indent="-547688">
              <a:lnSpc>
                <a:spcPct val="150000"/>
              </a:lnSpc>
            </a:pPr>
            <a:r>
              <a:rPr lang="hu-HU" sz="1800" dirty="0" smtClean="0"/>
              <a:t>Az egyenletekből meghatározható változók kiindulópontként szolgálnak a </a:t>
            </a:r>
            <a:r>
              <a:rPr lang="hu-HU" sz="1800" u="sng" dirty="0" smtClean="0"/>
              <a:t>próba-hiba módszerben</a:t>
            </a:r>
            <a:r>
              <a:rPr lang="hu-HU" sz="1800" dirty="0" smtClean="0"/>
              <a:t>, amíg el nem érjük a megfelelő </a:t>
            </a:r>
            <a:r>
              <a:rPr lang="hu-HU" sz="1800" dirty="0" err="1" smtClean="0"/>
              <a:t>k</a:t>
            </a:r>
            <a:r>
              <a:rPr lang="hu-HU" sz="1800" baseline="-25000" dirty="0" err="1" smtClean="0"/>
              <a:t>L</a:t>
            </a:r>
            <a:r>
              <a:rPr lang="hu-HU" sz="1800" dirty="0" err="1" smtClean="0"/>
              <a:t>a</a:t>
            </a:r>
            <a:r>
              <a:rPr lang="hu-HU" sz="1800" dirty="0" smtClean="0"/>
              <a:t> értéket.. </a:t>
            </a:r>
            <a:endParaRPr lang="hu-HU" sz="1800" baseline="-25000" dirty="0" smtClean="0"/>
          </a:p>
          <a:p>
            <a:pPr marL="630238" indent="-547688">
              <a:lnSpc>
                <a:spcPct val="150000"/>
              </a:lnSpc>
            </a:pPr>
            <a:r>
              <a:rPr lang="hu-HU" sz="1800" dirty="0" smtClean="0"/>
              <a:t>Interpolációt és extrapolációt használták, hogy meghatározzák a változókat 150L-re. </a:t>
            </a:r>
          </a:p>
          <a:p>
            <a:pPr marL="630238" indent="-547688">
              <a:lnSpc>
                <a:spcPct val="150000"/>
              </a:lnSpc>
            </a:pPr>
            <a:r>
              <a:rPr lang="hu-HU" sz="1800" dirty="0" smtClean="0"/>
              <a:t>Amint megkapták az N és Q értékeket, kiszámíthatták a </a:t>
            </a:r>
            <a:r>
              <a:rPr lang="hu-HU" sz="1800" b="1" dirty="0" err="1" smtClean="0"/>
              <a:t>scale-up</a:t>
            </a:r>
            <a:r>
              <a:rPr lang="hu-HU" sz="1800" b="1" dirty="0" smtClean="0"/>
              <a:t> faktor</a:t>
            </a:r>
            <a:r>
              <a:rPr lang="hu-HU" sz="1800" dirty="0" smtClean="0"/>
              <a:t>t</a:t>
            </a:r>
            <a:r>
              <a:rPr lang="hu-HU" sz="2400" dirty="0" smtClean="0"/>
              <a:t>:</a:t>
            </a:r>
          </a:p>
          <a:p>
            <a:endParaRPr lang="hu-HU" dirty="0" smtClean="0"/>
          </a:p>
        </p:txBody>
      </p:sp>
      <p:pic>
        <p:nvPicPr>
          <p:cNvPr id="5" name="Kép 4" descr="Egyenlet 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5013176"/>
            <a:ext cx="1546101" cy="1044663"/>
          </a:xfrm>
          <a:prstGeom prst="rect">
            <a:avLst/>
          </a:prstGeom>
        </p:spPr>
      </p:pic>
      <p:pic>
        <p:nvPicPr>
          <p:cNvPr id="6" name="Kép 5" descr="Egyenlet 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5085184"/>
            <a:ext cx="1435993" cy="1007575"/>
          </a:xfrm>
          <a:prstGeom prst="rect">
            <a:avLst/>
          </a:prstGeom>
        </p:spPr>
      </p:pic>
      <p:pic>
        <p:nvPicPr>
          <p:cNvPr id="7" name="Kép 6" descr="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5157192"/>
            <a:ext cx="588754" cy="764704"/>
          </a:xfrm>
          <a:prstGeom prst="rect">
            <a:avLst/>
          </a:prstGeom>
        </p:spPr>
      </p:pic>
      <p:pic>
        <p:nvPicPr>
          <p:cNvPr id="8" name="Kép 7" descr="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52320" y="5157192"/>
            <a:ext cx="779909" cy="7316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Bioreaktorok</a:t>
            </a:r>
            <a:r>
              <a:rPr lang="hu-HU" dirty="0" smtClean="0"/>
              <a:t> méretei és működési feltételei</a:t>
            </a:r>
            <a:endParaRPr lang="hu-HU" dirty="0"/>
          </a:p>
        </p:txBody>
      </p:sp>
      <p:pic>
        <p:nvPicPr>
          <p:cNvPr id="6" name="Tartalom helye 5" descr="táblázat 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556792"/>
            <a:ext cx="7848914" cy="5077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Napfordul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1981</TotalTime>
  <Words>688</Words>
  <Application>Microsoft Office PowerPoint</Application>
  <PresentationFormat>Diavetítés a képernyőre (4:3 oldalarány)</PresentationFormat>
  <Paragraphs>137</Paragraphs>
  <Slides>23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4" baseType="lpstr">
      <vt:lpstr>Napforduló</vt:lpstr>
      <vt:lpstr>Scale-up  kevert és levegőztetett bioreaktorokra Esettanulmány</vt:lpstr>
      <vt:lpstr>Célkitűzés</vt:lpstr>
      <vt:lpstr>Tapasztalati összefüggés kLa-ra: Cooper összefüggés</vt:lpstr>
      <vt:lpstr>Néhány példa a konstansokra az irodalomból</vt:lpstr>
      <vt:lpstr>Scale-up protokoll</vt:lpstr>
      <vt:lpstr>6. dia</vt:lpstr>
      <vt:lpstr>Scale-up egyenletek </vt:lpstr>
      <vt:lpstr>8. dia</vt:lpstr>
      <vt:lpstr>Bioreaktorok méretei és működési feltételei</vt:lpstr>
      <vt:lpstr>10. dia</vt:lpstr>
      <vt:lpstr>A kLa meghatározása</vt:lpstr>
      <vt:lpstr>Teljesítményfelvétel</vt:lpstr>
      <vt:lpstr>Eredmények</vt:lpstr>
      <vt:lpstr>14. dia</vt:lpstr>
      <vt:lpstr>15. dia</vt:lpstr>
      <vt:lpstr>16. dia</vt:lpstr>
      <vt:lpstr>17. dia</vt:lpstr>
      <vt:lpstr>A b és c konstans </vt:lpstr>
      <vt:lpstr>19. dia</vt:lpstr>
      <vt:lpstr>Összegzés</vt:lpstr>
      <vt:lpstr>Érdekesség  lombiktól való léptéknöveléshez</vt:lpstr>
      <vt:lpstr>Kérdések</vt:lpstr>
      <vt:lpstr>23. dia</vt:lpstr>
    </vt:vector>
  </TitlesOfParts>
  <Company>WXPEE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Gréta</dc:creator>
  <cp:lastModifiedBy>Gréta</cp:lastModifiedBy>
  <cp:revision>165</cp:revision>
  <dcterms:created xsi:type="dcterms:W3CDTF">2015-04-26T09:21:07Z</dcterms:created>
  <dcterms:modified xsi:type="dcterms:W3CDTF">2015-05-08T18:35:57Z</dcterms:modified>
</cp:coreProperties>
</file>