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76" r:id="rId14"/>
    <p:sldId id="267" r:id="rId15"/>
    <p:sldId id="268" r:id="rId16"/>
    <p:sldId id="269" r:id="rId17"/>
    <p:sldId id="272" r:id="rId18"/>
    <p:sldId id="273" r:id="rId19"/>
    <p:sldId id="274" r:id="rId20"/>
    <p:sldId id="277" r:id="rId2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C442-F714-43A3-8938-C5C8EBAAABB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A4C5-440D-4858-8591-C6C7CC32D1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0496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C442-F714-43A3-8938-C5C8EBAAABB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A4C5-440D-4858-8591-C6C7CC32D1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846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C442-F714-43A3-8938-C5C8EBAAABB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A4C5-440D-4858-8591-C6C7CC32D1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103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C442-F714-43A3-8938-C5C8EBAAABB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A4C5-440D-4858-8591-C6C7CC32D1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953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C442-F714-43A3-8938-C5C8EBAAABB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A4C5-440D-4858-8591-C6C7CC32D1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222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C442-F714-43A3-8938-C5C8EBAAABB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A4C5-440D-4858-8591-C6C7CC32D1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8257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C442-F714-43A3-8938-C5C8EBAAABB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A4C5-440D-4858-8591-C6C7CC32D1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8073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C442-F714-43A3-8938-C5C8EBAAABB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A4C5-440D-4858-8591-C6C7CC32D1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576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C442-F714-43A3-8938-C5C8EBAAABB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A4C5-440D-4858-8591-C6C7CC32D1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377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C442-F714-43A3-8938-C5C8EBAAABB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A4C5-440D-4858-8591-C6C7CC32D1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8791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C442-F714-43A3-8938-C5C8EBAAABB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A4C5-440D-4858-8591-C6C7CC32D1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3847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2">
              <a:lumMod val="75000"/>
            </a:schemeClr>
          </a:fgClr>
          <a:bgClr>
            <a:schemeClr val="accent4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4C442-F714-43A3-8938-C5C8EBAAABB2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1A4C5-440D-4858-8591-C6C7CC32D1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286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624639"/>
            <a:ext cx="9144000" cy="2387600"/>
          </a:xfrm>
        </p:spPr>
        <p:txBody>
          <a:bodyPr/>
          <a:lstStyle/>
          <a:p>
            <a:r>
              <a:rPr lang="hu-HU" dirty="0" err="1" smtClean="0">
                <a:latin typeface="+mn-lt"/>
              </a:rPr>
              <a:t>Metabolic</a:t>
            </a:r>
            <a:r>
              <a:rPr lang="hu-HU" dirty="0" smtClean="0">
                <a:latin typeface="+mn-lt"/>
              </a:rPr>
              <a:t> </a:t>
            </a:r>
            <a:r>
              <a:rPr lang="hu-HU" dirty="0" err="1" smtClean="0">
                <a:latin typeface="+mn-lt"/>
              </a:rPr>
              <a:t>Control</a:t>
            </a:r>
            <a:r>
              <a:rPr lang="hu-HU" dirty="0" smtClean="0">
                <a:latin typeface="+mn-lt"/>
              </a:rPr>
              <a:t> </a:t>
            </a:r>
            <a:r>
              <a:rPr lang="hu-HU" dirty="0" err="1" smtClean="0">
                <a:latin typeface="+mn-lt"/>
              </a:rPr>
              <a:t>Analysis</a:t>
            </a:r>
            <a:r>
              <a:rPr lang="hu-HU" dirty="0" smtClean="0">
                <a:latin typeface="+mn-lt"/>
              </a:rPr>
              <a:t/>
            </a:r>
            <a:br>
              <a:rPr lang="hu-HU" dirty="0" smtClean="0">
                <a:latin typeface="+mn-lt"/>
              </a:rPr>
            </a:br>
            <a:r>
              <a:rPr lang="hu-HU" dirty="0" smtClean="0">
                <a:latin typeface="+mn-lt"/>
              </a:rPr>
              <a:t>MCA</a:t>
            </a:r>
            <a:endParaRPr lang="hu-HU" dirty="0">
              <a:latin typeface="+mn-lt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4117193"/>
            <a:ext cx="9144000" cy="1655762"/>
          </a:xfrm>
        </p:spPr>
        <p:txBody>
          <a:bodyPr/>
          <a:lstStyle/>
          <a:p>
            <a:r>
              <a:rPr lang="hu-HU" dirty="0" smtClean="0"/>
              <a:t>Tárnoki Tamara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245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V="1">
            <a:off x="838200" y="319405"/>
            <a:ext cx="10515600" cy="159565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478971"/>
            <a:ext cx="10515600" cy="6024860"/>
          </a:xfrm>
        </p:spPr>
        <p:txBody>
          <a:bodyPr>
            <a:normAutofit fontScale="85000" lnSpcReduction="20000"/>
          </a:bodyPr>
          <a:lstStyle/>
          <a:p>
            <a:endParaRPr lang="hu-HU" dirty="0" smtClean="0"/>
          </a:p>
          <a:p>
            <a:r>
              <a:rPr lang="hu-HU" dirty="0" smtClean="0"/>
              <a:t>A (4)egyenlet </a:t>
            </a:r>
            <a:r>
              <a:rPr lang="hu-HU" dirty="0"/>
              <a:t>lényege az, hogy egy metabolit út </a:t>
            </a:r>
            <a:r>
              <a:rPr lang="hu-HU" i="1" dirty="0"/>
              <a:t>fluxus kontrollja</a:t>
            </a:r>
            <a:r>
              <a:rPr lang="hu-HU" dirty="0"/>
              <a:t> megoszlik a rendszer összes enzime között. Ha valamennyi fluxus kontroll </a:t>
            </a:r>
            <a:r>
              <a:rPr lang="hu-HU" dirty="0" smtClean="0"/>
              <a:t>koefficiens </a:t>
            </a:r>
            <a:r>
              <a:rPr lang="hu-HU" dirty="0"/>
              <a:t>pozitív, ez a </a:t>
            </a:r>
            <a:r>
              <a:rPr lang="hu-HU" dirty="0" smtClean="0"/>
              <a:t>kontroll </a:t>
            </a:r>
            <a:r>
              <a:rPr lang="hu-HU" dirty="0"/>
              <a:t>megoszlás teljesen nyilvánvaló: egy enzimé sem lehet 1-nél nagyobb és ha valamelyiké megközelíti az egyet, a többinek szükségképpen </a:t>
            </a:r>
            <a:r>
              <a:rPr lang="hu-HU" dirty="0" smtClean="0"/>
              <a:t>kisebbeknek </a:t>
            </a:r>
            <a:r>
              <a:rPr lang="hu-HU" dirty="0"/>
              <a:t>kell lennie. </a:t>
            </a:r>
            <a:endParaRPr lang="hu-HU" dirty="0" smtClean="0"/>
          </a:p>
          <a:p>
            <a:r>
              <a:rPr lang="hu-HU" altLang="hu-HU" i="1" dirty="0" smtClean="0"/>
              <a:t>Elágazó </a:t>
            </a:r>
            <a:r>
              <a:rPr lang="hu-HU" altLang="hu-HU" i="1" dirty="0" err="1"/>
              <a:t>reakcióutaknál</a:t>
            </a:r>
            <a:r>
              <a:rPr lang="hu-HU" altLang="hu-HU" dirty="0"/>
              <a:t> ez a megoszlás nem annyira világos mivel a fluxus kontrol koefficiensek sokszor </a:t>
            </a:r>
            <a:r>
              <a:rPr lang="hu-HU" altLang="hu-HU" dirty="0" smtClean="0"/>
              <a:t>negatívak  </a:t>
            </a:r>
            <a:r>
              <a:rPr lang="hu-HU" altLang="hu-HU" dirty="0"/>
              <a:t>és  ugyancsak lehetnek nagyobbak is mint egy. </a:t>
            </a:r>
          </a:p>
          <a:p>
            <a:endParaRPr lang="hu-HU" altLang="hu-HU" dirty="0"/>
          </a:p>
          <a:p>
            <a:pPr marL="0" indent="0">
              <a:buNone/>
            </a:pPr>
            <a:r>
              <a:rPr lang="hu-HU" altLang="hu-HU" b="1" u="sng" dirty="0" smtClean="0"/>
              <a:t>Általánosítás</a:t>
            </a:r>
            <a:endParaRPr lang="hu-HU" altLang="hu-HU" u="sng" dirty="0"/>
          </a:p>
          <a:p>
            <a:r>
              <a:rPr lang="hu-HU" altLang="hu-HU" dirty="0" smtClean="0"/>
              <a:t>minden </a:t>
            </a:r>
            <a:r>
              <a:rPr lang="hu-HU" altLang="hu-HU" dirty="0"/>
              <a:t>enzim </a:t>
            </a:r>
            <a:r>
              <a:rPr lang="hu-HU" altLang="hu-HU" dirty="0" smtClean="0"/>
              <a:t>pozitív fluxus </a:t>
            </a:r>
            <a:r>
              <a:rPr lang="hu-HU" altLang="hu-HU" dirty="0"/>
              <a:t>kontroll koefficienssel rendelkezik a saját maga által katalizált reakció fluxusára; </a:t>
            </a:r>
          </a:p>
          <a:p>
            <a:r>
              <a:rPr lang="hu-HU" altLang="hu-HU" dirty="0" smtClean="0"/>
              <a:t>numerikusan </a:t>
            </a:r>
            <a:r>
              <a:rPr lang="hu-HU" altLang="hu-HU" dirty="0"/>
              <a:t>szignifikáns </a:t>
            </a:r>
            <a:r>
              <a:rPr lang="hu-HU" altLang="hu-HU" dirty="0" smtClean="0"/>
              <a:t>negatív fluxus kontroll koefficiensek </a:t>
            </a:r>
            <a:r>
              <a:rPr lang="hu-HU" altLang="hu-HU" dirty="0"/>
              <a:t>nem igazán gyakoriak, főleg elágazások esetében közvetlenül az elágazási pont után  jelentkeznek.</a:t>
            </a:r>
          </a:p>
          <a:p>
            <a:r>
              <a:rPr lang="hu-HU" altLang="hu-HU" dirty="0" smtClean="0"/>
              <a:t>Ha tehát ezek igazak, akkor ez azt jelenti, hogy egy </a:t>
            </a:r>
            <a:r>
              <a:rPr lang="hu-HU" altLang="hu-HU" dirty="0"/>
              <a:t>lineáris út fluxus kontrol koefficienseinek  összege körülbelül </a:t>
            </a:r>
            <a:r>
              <a:rPr lang="hu-HU" altLang="hu-HU" dirty="0" smtClean="0"/>
              <a:t>1, </a:t>
            </a:r>
            <a:r>
              <a:rPr lang="hu-HU" altLang="hu-HU" dirty="0"/>
              <a:t>még akkor is, ha az adott reakcióút a tanulmányozott teljes rendszernek  csak egy része.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3701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8589"/>
          </a:xfrm>
        </p:spPr>
        <p:txBody>
          <a:bodyPr/>
          <a:lstStyle/>
          <a:p>
            <a:pPr algn="ctr"/>
            <a:r>
              <a:rPr lang="hu-HU" b="1" dirty="0" smtClean="0">
                <a:latin typeface="+mn-lt"/>
              </a:rPr>
              <a:t>Elaszticitás</a:t>
            </a:r>
            <a:endParaRPr lang="hu-HU" b="1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33713"/>
            <a:ext cx="10515600" cy="4943249"/>
          </a:xfrm>
        </p:spPr>
        <p:txBody>
          <a:bodyPr>
            <a:normAutofit/>
          </a:bodyPr>
          <a:lstStyle/>
          <a:p>
            <a:r>
              <a:rPr lang="hu-HU" dirty="0" smtClean="0"/>
              <a:t>A metabolit enzimre gyakorolt hatásának mértékét az elaszticitási együtthatóval fejezhetjük ki </a:t>
            </a:r>
            <a:r>
              <a:rPr lang="hu-HU" b="1" dirty="0" smtClean="0"/>
              <a:t>(6):</a:t>
            </a:r>
          </a:p>
          <a:p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ami </a:t>
            </a:r>
            <a:r>
              <a:rPr lang="hu-HU" dirty="0"/>
              <a:t>az </a:t>
            </a:r>
            <a:r>
              <a:rPr lang="hu-HU" dirty="0" smtClean="0"/>
              <a:t>a és p </a:t>
            </a:r>
            <a:r>
              <a:rPr lang="hu-HU" dirty="0" err="1"/>
              <a:t>metabolitok</a:t>
            </a:r>
            <a:r>
              <a:rPr lang="hu-HU" dirty="0"/>
              <a:t> közötti reverzibilis átalakulásra vonatkozik és jelen van egy kompetitív </a:t>
            </a:r>
            <a:r>
              <a:rPr lang="hu-HU" dirty="0" err="1" smtClean="0"/>
              <a:t>inhibítor</a:t>
            </a:r>
            <a:r>
              <a:rPr lang="hu-HU" dirty="0" smtClean="0"/>
              <a:t> </a:t>
            </a:r>
            <a:r>
              <a:rPr lang="hu-HU" dirty="0"/>
              <a:t>is </a:t>
            </a:r>
            <a:r>
              <a:rPr lang="hu-HU" dirty="0" smtClean="0"/>
              <a:t>i </a:t>
            </a:r>
            <a:r>
              <a:rPr lang="hu-HU" dirty="0"/>
              <a:t>koncentrációban és amelynek az </a:t>
            </a:r>
            <a:r>
              <a:rPr lang="hu-HU" dirty="0" err="1" smtClean="0"/>
              <a:t>inhibítor</a:t>
            </a:r>
            <a:r>
              <a:rPr lang="hu-HU" dirty="0" smtClean="0"/>
              <a:t> </a:t>
            </a:r>
            <a:r>
              <a:rPr lang="hu-HU" dirty="0"/>
              <a:t>állandója </a:t>
            </a:r>
            <a:r>
              <a:rPr lang="hu-HU" i="1" dirty="0"/>
              <a:t>K</a:t>
            </a:r>
            <a:r>
              <a:rPr lang="hu-HU" baseline="-25000" dirty="0"/>
              <a:t>i</a:t>
            </a:r>
            <a:r>
              <a:rPr lang="hu-HU" dirty="0"/>
              <a:t>. 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49415"/>
              </p:ext>
            </p:extLst>
          </p:nvPr>
        </p:nvGraphicFramePr>
        <p:xfrm>
          <a:off x="4622902" y="2121131"/>
          <a:ext cx="3387757" cy="1651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0" name="Equation" r:id="rId3" imgW="1562100" imgH="660400" progId="Equation.3">
                  <p:embed/>
                </p:oleObj>
              </mc:Choice>
              <mc:Fallback>
                <p:oleObj name="Equation" r:id="rId3" imgW="1562100" imgH="660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2902" y="2121131"/>
                        <a:ext cx="3387757" cy="16513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599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514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3183" y="605306"/>
            <a:ext cx="11900079" cy="6252693"/>
          </a:xfrm>
        </p:spPr>
        <p:txBody>
          <a:bodyPr/>
          <a:lstStyle/>
          <a:p>
            <a:r>
              <a:rPr lang="hu-HU" dirty="0"/>
              <a:t>A közönséges kinetikai egyenletek, mint amilyen az </a:t>
            </a:r>
            <a:r>
              <a:rPr lang="hu-HU" dirty="0" smtClean="0"/>
              <a:t>(6), </a:t>
            </a:r>
            <a:r>
              <a:rPr lang="hu-HU" dirty="0"/>
              <a:t>bizonyosan meg tudják válaszolni a kérdést, hogy a sebesség hogyan reagál egy kicsiny koncentrációváltozásra, de ezt (nem megfelelő)  indirekt módon teszik</a:t>
            </a:r>
            <a:r>
              <a:rPr lang="hu-HU" dirty="0" smtClean="0"/>
              <a:t>. A (6) </a:t>
            </a:r>
            <a:r>
              <a:rPr lang="hu-HU" dirty="0"/>
              <a:t>egyenlet  parciális deriválása viszont a következő kifejezést </a:t>
            </a:r>
            <a:r>
              <a:rPr lang="hu-HU" dirty="0" smtClean="0"/>
              <a:t>adja</a:t>
            </a:r>
            <a:r>
              <a:rPr lang="hu-HU" b="1" dirty="0"/>
              <a:t> </a:t>
            </a:r>
            <a:r>
              <a:rPr lang="hu-HU" b="1" dirty="0" smtClean="0"/>
              <a:t>(7):</a:t>
            </a:r>
          </a:p>
          <a:p>
            <a:endParaRPr lang="hu-HU" dirty="0"/>
          </a:p>
          <a:p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                    Alakítsuk át </a:t>
            </a:r>
            <a:r>
              <a:rPr lang="hu-HU" dirty="0"/>
              <a:t>a/v-val való </a:t>
            </a:r>
            <a:r>
              <a:rPr lang="hu-HU" dirty="0" smtClean="0"/>
              <a:t>szorzással</a:t>
            </a:r>
            <a:r>
              <a:rPr lang="hu-HU" i="1" dirty="0"/>
              <a:t>:</a:t>
            </a:r>
            <a:endParaRPr lang="hu-H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9219" name="Picture 3" descr="Eqn. 2 in log-log for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2017" y="2276344"/>
            <a:ext cx="5069983" cy="450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260883"/>
              </p:ext>
            </p:extLst>
          </p:nvPr>
        </p:nvGraphicFramePr>
        <p:xfrm>
          <a:off x="515154" y="2176530"/>
          <a:ext cx="4816700" cy="1945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name="Equation" r:id="rId4" imgW="2476500" imgH="1003300" progId="Equation.3">
                  <p:embed/>
                </p:oleObj>
              </mc:Choice>
              <mc:Fallback>
                <p:oleObj name="Equation" r:id="rId4" imgW="2476500" imgH="1003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54" y="2176530"/>
                        <a:ext cx="4816700" cy="19452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468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88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911402"/>
          </a:xfrm>
        </p:spPr>
        <p:txBody>
          <a:bodyPr>
            <a:normAutofit/>
          </a:bodyPr>
          <a:lstStyle/>
          <a:p>
            <a:r>
              <a:rPr lang="hu-HU" b="1" dirty="0" smtClean="0"/>
              <a:t>(8)</a:t>
            </a:r>
          </a:p>
          <a:p>
            <a:endParaRPr lang="hu-HU" dirty="0"/>
          </a:p>
          <a:p>
            <a:r>
              <a:rPr lang="hu-HU" dirty="0" smtClean="0"/>
              <a:t>(Amelyben </a:t>
            </a:r>
            <a:r>
              <a:rPr lang="el-GR" dirty="0" smtClean="0"/>
              <a:t>Γ</a:t>
            </a:r>
            <a:r>
              <a:rPr lang="hu-HU" dirty="0" smtClean="0"/>
              <a:t> = p/a tömeghatás tört, </a:t>
            </a:r>
            <a:r>
              <a:rPr lang="hu-HU" dirty="0"/>
              <a:t>és   α = </a:t>
            </a:r>
            <a:r>
              <a:rPr lang="hu-HU" i="1" dirty="0"/>
              <a:t>a/</a:t>
            </a:r>
            <a:r>
              <a:rPr lang="hu-HU" i="1" dirty="0" err="1"/>
              <a:t>K</a:t>
            </a:r>
            <a:r>
              <a:rPr lang="hu-HU" baseline="-25000" dirty="0" err="1"/>
              <a:t>mA</a:t>
            </a:r>
            <a:r>
              <a:rPr lang="hu-HU" dirty="0"/>
              <a:t>,     π</a:t>
            </a:r>
            <a:r>
              <a:rPr lang="hu-HU" i="1" dirty="0"/>
              <a:t> = p/</a:t>
            </a:r>
            <a:r>
              <a:rPr lang="hu-HU" i="1" dirty="0" err="1"/>
              <a:t>K</a:t>
            </a:r>
            <a:r>
              <a:rPr lang="hu-HU" baseline="-25000" dirty="0" err="1"/>
              <a:t>mP</a:t>
            </a:r>
            <a:r>
              <a:rPr lang="hu-HU" dirty="0"/>
              <a:t>  és  ι </a:t>
            </a:r>
            <a:r>
              <a:rPr lang="hu-HU" i="1" dirty="0"/>
              <a:t>= i/K</a:t>
            </a:r>
            <a:r>
              <a:rPr lang="hu-HU" baseline="-25000" dirty="0"/>
              <a:t>i</a:t>
            </a:r>
            <a:r>
              <a:rPr lang="hu-HU" dirty="0"/>
              <a:t>  a megfelelő </a:t>
            </a:r>
            <a:r>
              <a:rPr lang="hu-HU" dirty="0" err="1"/>
              <a:t>Michaelis</a:t>
            </a:r>
            <a:r>
              <a:rPr lang="hu-HU" dirty="0"/>
              <a:t> illetve inhibíciós állandók által </a:t>
            </a:r>
            <a:r>
              <a:rPr lang="hu-HU"/>
              <a:t>skálázott </a:t>
            </a:r>
            <a:r>
              <a:rPr lang="hu-HU" smtClean="0"/>
              <a:t>koncentrációk)</a:t>
            </a:r>
            <a:endParaRPr lang="hu-HU" dirty="0" smtClean="0"/>
          </a:p>
          <a:p>
            <a:r>
              <a:rPr lang="hu-HU" dirty="0"/>
              <a:t>Ez az egyenlet bonyolultnak tűnhet, de átrendezés után, abban a formában, amely két tag különbségét mutatja, könnyen értelmezhető: az első tag méri a “nem egyensúlyiságot”, azaz a rendszernek a távolságát az egyensúlytól. A második pedig méri az enzimnek a telítettségét a vizsgált reaktánssal. </a:t>
            </a:r>
            <a:endParaRPr lang="hu-HU" dirty="0" smtClean="0"/>
          </a:p>
          <a:p>
            <a:r>
              <a:rPr lang="hu-HU" dirty="0" smtClean="0"/>
              <a:t>Elaszticitás </a:t>
            </a:r>
            <a:r>
              <a:rPr lang="hu-HU" b="1" dirty="0" smtClean="0"/>
              <a:t>(9): </a:t>
            </a:r>
            <a:endParaRPr lang="hu-HU" b="1" dirty="0"/>
          </a:p>
          <a:p>
            <a:endParaRPr lang="hu-HU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547923"/>
              </p:ext>
            </p:extLst>
          </p:nvPr>
        </p:nvGraphicFramePr>
        <p:xfrm>
          <a:off x="2150772" y="759854"/>
          <a:ext cx="4984124" cy="976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7" name="Equation" r:id="rId3" imgW="2768600" imgH="546100" progId="Equation.3">
                  <p:embed/>
                </p:oleObj>
              </mc:Choice>
              <mc:Fallback>
                <p:oleObj name="Equation" r:id="rId3" imgW="2768600" imgH="546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0772" y="759854"/>
                        <a:ext cx="4984124" cy="9762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4694369"/>
              </p:ext>
            </p:extLst>
          </p:nvPr>
        </p:nvGraphicFramePr>
        <p:xfrm>
          <a:off x="3666990" y="5293756"/>
          <a:ext cx="2991387" cy="1089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8" name="Equation" r:id="rId5" imgW="1079032" imgH="393529" progId="Equation.3">
                  <p:embed/>
                </p:oleObj>
              </mc:Choice>
              <mc:Fallback>
                <p:oleObj name="Equation" r:id="rId5" imgW="1079032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6990" y="5293756"/>
                        <a:ext cx="2991387" cy="10897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197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7005"/>
          </a:xfrm>
        </p:spPr>
        <p:txBody>
          <a:bodyPr/>
          <a:lstStyle/>
          <a:p>
            <a:pPr algn="ctr"/>
            <a:r>
              <a:rPr lang="hu-HU" b="1" dirty="0" err="1" smtClean="0">
                <a:latin typeface="+mn-lt"/>
              </a:rPr>
              <a:t>Konnektivitás</a:t>
            </a:r>
            <a:r>
              <a:rPr lang="hu-HU" b="1" dirty="0" smtClean="0">
                <a:latin typeface="+mn-lt"/>
              </a:rPr>
              <a:t> tulajdonságai</a:t>
            </a:r>
            <a:endParaRPr lang="hu-HU" b="1" dirty="0">
              <a:latin typeface="+mn-lt"/>
            </a:endParaRPr>
          </a:p>
        </p:txBody>
      </p:sp>
      <p:sp>
        <p:nvSpPr>
          <p:cNvPr id="5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838200" y="1108075"/>
            <a:ext cx="10515600" cy="5068888"/>
          </a:xfrm>
          <a:blipFill rotWithShape="1">
            <a:blip r:embed="rId2"/>
            <a:stretch>
              <a:fillRect l="-1630" t="-1587" r="-1926"/>
            </a:stretch>
          </a:blipFill>
          <a:ln/>
        </p:spPr>
        <p:txBody>
          <a:bodyPr rtlCol="0">
            <a:normAutofit/>
          </a:bodyPr>
          <a:lstStyle/>
          <a:p>
            <a:pPr marL="342900" indent="-342900" eaLnBrk="1" fontAlgn="auto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hu-HU" sz="3200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6615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7303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73487" y="592428"/>
            <a:ext cx="11590986" cy="5584535"/>
          </a:xfrm>
        </p:spPr>
        <p:txBody>
          <a:bodyPr/>
          <a:lstStyle/>
          <a:p>
            <a:r>
              <a:rPr lang="hu-HU" dirty="0"/>
              <a:t>Tehát (n-1)+1=n db egyenletet szolgáltat az n+</a:t>
            </a:r>
            <a:r>
              <a:rPr lang="hu-HU" dirty="0" err="1"/>
              <a:t>n</a:t>
            </a:r>
            <a:r>
              <a:rPr lang="hu-HU" dirty="0"/>
              <a:t>(n-1)=n</a:t>
            </a:r>
            <a:r>
              <a:rPr lang="hu-HU" baseline="30000" dirty="0"/>
              <a:t>2</a:t>
            </a:r>
            <a:r>
              <a:rPr lang="hu-HU" dirty="0"/>
              <a:t> db ismeretlenünk.</a:t>
            </a:r>
          </a:p>
          <a:p>
            <a:r>
              <a:rPr lang="hu-HU" dirty="0"/>
              <a:t>Ha ezek alapján ki akarjuk számolni az összes ismeretlent további n(n-1) egyenletre van szükségünk.</a:t>
            </a:r>
          </a:p>
          <a:p>
            <a:r>
              <a:rPr lang="hu-HU" dirty="0"/>
              <a:t>Ezek pedig a </a:t>
            </a:r>
            <a:r>
              <a:rPr lang="hu-HU" dirty="0" err="1"/>
              <a:t>konnektivitási</a:t>
            </a:r>
            <a:r>
              <a:rPr lang="hu-HU" dirty="0"/>
              <a:t> tulajdonságokból fognak adódni.</a:t>
            </a:r>
          </a:p>
          <a:p>
            <a:r>
              <a:rPr lang="hu-HU" dirty="0" smtClean="0"/>
              <a:t>Adott </a:t>
            </a:r>
            <a:r>
              <a:rPr lang="hu-HU" dirty="0"/>
              <a:t>egy enzim </a:t>
            </a:r>
            <a:r>
              <a:rPr lang="hu-HU" dirty="0" smtClean="0"/>
              <a:t>koncentrációja (</a:t>
            </a:r>
            <a:r>
              <a:rPr lang="hu-HU" b="1" dirty="0" err="1" smtClean="0"/>
              <a:t>e</a:t>
            </a:r>
            <a:r>
              <a:rPr lang="hu-HU" b="1" baseline="-25000" dirty="0" err="1" smtClean="0"/>
              <a:t>i</a:t>
            </a:r>
            <a:r>
              <a:rPr lang="hu-HU" dirty="0" smtClean="0"/>
              <a:t> ) és </a:t>
            </a:r>
            <a:r>
              <a:rPr lang="hu-HU" dirty="0"/>
              <a:t>a </a:t>
            </a:r>
            <a:r>
              <a:rPr lang="hu-HU" dirty="0" err="1"/>
              <a:t>metabolité</a:t>
            </a:r>
            <a:r>
              <a:rPr lang="hu-HU" dirty="0"/>
              <a:t> </a:t>
            </a:r>
            <a:r>
              <a:rPr lang="hu-HU" dirty="0" smtClean="0"/>
              <a:t>(</a:t>
            </a:r>
            <a:r>
              <a:rPr lang="hu-HU" b="1" dirty="0" err="1" smtClean="0"/>
              <a:t>s</a:t>
            </a:r>
            <a:r>
              <a:rPr lang="hu-HU" b="1" baseline="-25000" dirty="0" err="1" smtClean="0"/>
              <a:t>j</a:t>
            </a:r>
            <a:r>
              <a:rPr lang="hu-HU" dirty="0" smtClean="0"/>
              <a:t>); </a:t>
            </a:r>
            <a:br>
              <a:rPr lang="hu-HU" dirty="0" smtClean="0"/>
            </a:br>
            <a:r>
              <a:rPr lang="hu-HU" dirty="0" smtClean="0"/>
              <a:t>változzanak </a:t>
            </a:r>
            <a:r>
              <a:rPr lang="hu-HU" dirty="0"/>
              <a:t>ezek egyidejűleg </a:t>
            </a:r>
            <a:r>
              <a:rPr lang="hu-HU" dirty="0" err="1"/>
              <a:t>de</a:t>
            </a:r>
            <a:r>
              <a:rPr lang="hu-HU" baseline="-25000" dirty="0" err="1"/>
              <a:t>i</a:t>
            </a:r>
            <a:r>
              <a:rPr lang="hu-HU" dirty="0"/>
              <a:t> és </a:t>
            </a:r>
            <a:r>
              <a:rPr lang="hu-HU" dirty="0" err="1"/>
              <a:t>ds</a:t>
            </a:r>
            <a:r>
              <a:rPr lang="hu-HU" baseline="-25000" dirty="0" err="1"/>
              <a:t>j</a:t>
            </a:r>
            <a:r>
              <a:rPr lang="hu-HU" dirty="0"/>
              <a:t> mértékben úgy, hogy ne okozzanak változást a </a:t>
            </a:r>
            <a:r>
              <a:rPr lang="hu-HU" dirty="0" err="1"/>
              <a:t>v</a:t>
            </a:r>
            <a:r>
              <a:rPr lang="hu-HU" baseline="-25000" dirty="0" err="1"/>
              <a:t>i</a:t>
            </a:r>
            <a:r>
              <a:rPr lang="hu-HU" dirty="0"/>
              <a:t> sebességben (annak a reakciónak a sebessége, melyet az </a:t>
            </a:r>
            <a:r>
              <a:rPr lang="hu-HU" dirty="0" err="1"/>
              <a:t>e</a:t>
            </a:r>
            <a:r>
              <a:rPr lang="hu-HU" baseline="-25000" dirty="0" err="1"/>
              <a:t>i</a:t>
            </a:r>
            <a:r>
              <a:rPr lang="hu-HU" dirty="0"/>
              <a:t> katalizál), </a:t>
            </a:r>
            <a:r>
              <a:rPr lang="hu-HU" dirty="0" smtClean="0"/>
              <a:t>ekkor</a:t>
            </a:r>
            <a:r>
              <a:rPr lang="hu-HU" dirty="0"/>
              <a:t> </a:t>
            </a:r>
            <a:r>
              <a:rPr lang="hu-HU" b="1" dirty="0" smtClean="0"/>
              <a:t>(10):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                                                          tehát</a:t>
            </a:r>
            <a:r>
              <a:rPr lang="hu-HU" dirty="0" smtClean="0">
                <a:sym typeface="Wingdings" panose="05000000000000000000" pitchFamily="2" charset="2"/>
              </a:rPr>
              <a:t>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3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856553"/>
              </p:ext>
            </p:extLst>
          </p:nvPr>
        </p:nvGraphicFramePr>
        <p:xfrm>
          <a:off x="1378040" y="4597757"/>
          <a:ext cx="3164169" cy="1197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0" name="Equation" r:id="rId3" imgW="1231366" imgH="469696" progId="Equation.3">
                  <p:embed/>
                </p:oleObj>
              </mc:Choice>
              <mc:Fallback>
                <p:oleObj name="Equation" r:id="rId3" imgW="1231366" imgH="469696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8040" y="4597757"/>
                        <a:ext cx="3164169" cy="11977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1795854"/>
              </p:ext>
            </p:extLst>
          </p:nvPr>
        </p:nvGraphicFramePr>
        <p:xfrm>
          <a:off x="7366716" y="4597757"/>
          <a:ext cx="2562896" cy="1300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1" name="Equation" r:id="rId5" imgW="914400" imgH="469900" progId="Equation.3">
                  <p:embed/>
                </p:oleObj>
              </mc:Choice>
              <mc:Fallback>
                <p:oleObj name="Equation" r:id="rId5" imgW="914400" imgH="4699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716" y="4597757"/>
                        <a:ext cx="2562896" cy="130086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86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5003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7425" y="618186"/>
            <a:ext cx="11186375" cy="5558777"/>
          </a:xfrm>
        </p:spPr>
        <p:txBody>
          <a:bodyPr>
            <a:normAutofit fontScale="85000" lnSpcReduction="10000"/>
          </a:bodyPr>
          <a:lstStyle/>
          <a:p>
            <a:r>
              <a:rPr lang="hu-HU" sz="3000" dirty="0" smtClean="0"/>
              <a:t>Hasonló </a:t>
            </a:r>
            <a:r>
              <a:rPr lang="hu-HU" sz="3000" dirty="0"/>
              <a:t>egyenlet írható fel </a:t>
            </a:r>
            <a:r>
              <a:rPr lang="hu-HU" sz="3000" b="1" dirty="0"/>
              <a:t>i</a:t>
            </a:r>
            <a:r>
              <a:rPr lang="hu-HU" sz="3000" dirty="0"/>
              <a:t> minden értékére, így könnyen ki tudjuk számítani azt a kis változást, amit az összes enzim koncentrációjában meg kell </a:t>
            </a:r>
            <a:r>
              <a:rPr lang="hu-HU" sz="3000" dirty="0" smtClean="0"/>
              <a:t>tenni, </a:t>
            </a:r>
            <a:r>
              <a:rPr lang="hu-HU" sz="3000" dirty="0"/>
              <a:t>hogy egy adott változás következzék be egy kiválasztott metabolit koncentrációjában, miközben minden más koncentráció és fluxus változatlan marad. </a:t>
            </a:r>
            <a:endParaRPr lang="hu-HU" sz="3000" dirty="0" smtClean="0"/>
          </a:p>
          <a:p>
            <a:r>
              <a:rPr lang="hu-HU" sz="3000" dirty="0"/>
              <a:t>Ha nincs változás a fluxusban </a:t>
            </a:r>
            <a:r>
              <a:rPr lang="hu-HU" sz="3000" b="1" dirty="0" smtClean="0"/>
              <a:t>(11): </a:t>
            </a:r>
            <a:endParaRPr lang="hu-HU" sz="3000" b="1" dirty="0"/>
          </a:p>
          <a:p>
            <a:endParaRPr lang="hu-HU" sz="3000" dirty="0" smtClean="0"/>
          </a:p>
          <a:p>
            <a:endParaRPr lang="hu-HU" sz="3000" dirty="0"/>
          </a:p>
          <a:p>
            <a:r>
              <a:rPr lang="hu-HU" sz="3000" dirty="0"/>
              <a:t>És behelyettesítve </a:t>
            </a:r>
            <a:r>
              <a:rPr lang="hu-HU" sz="3000" dirty="0" smtClean="0"/>
              <a:t>(10)</a:t>
            </a:r>
            <a:r>
              <a:rPr lang="hu-HU" sz="3000" dirty="0" err="1" smtClean="0"/>
              <a:t>-t</a:t>
            </a:r>
            <a:r>
              <a:rPr lang="hu-HU" sz="3000" dirty="0" smtClean="0"/>
              <a:t> </a:t>
            </a:r>
            <a:r>
              <a:rPr lang="hu-HU" sz="3000" dirty="0"/>
              <a:t>minden i-re ebbe az egyenletbe, valamint elhagyva a </a:t>
            </a:r>
            <a:r>
              <a:rPr lang="hu-HU" sz="3000" dirty="0" err="1"/>
              <a:t>ds</a:t>
            </a:r>
            <a:r>
              <a:rPr lang="hu-HU" sz="3000" baseline="-25000" dirty="0" err="1"/>
              <a:t>j</a:t>
            </a:r>
            <a:r>
              <a:rPr lang="hu-HU" sz="3000" dirty="0"/>
              <a:t> /</a:t>
            </a:r>
            <a:r>
              <a:rPr lang="hu-HU" sz="3000" dirty="0" err="1"/>
              <a:t>s</a:t>
            </a:r>
            <a:r>
              <a:rPr lang="hu-HU" sz="3000" baseline="-25000" dirty="0" err="1"/>
              <a:t>j</a:t>
            </a:r>
            <a:r>
              <a:rPr lang="hu-HU" sz="3000" dirty="0"/>
              <a:t> faktorokat az összes tagból, a következőt </a:t>
            </a:r>
            <a:r>
              <a:rPr lang="hu-HU" sz="3000" dirty="0" smtClean="0"/>
              <a:t>kapjuk </a:t>
            </a:r>
            <a:r>
              <a:rPr lang="hu-HU" sz="3000" b="1" dirty="0" smtClean="0"/>
              <a:t>(12): </a:t>
            </a:r>
            <a:endParaRPr lang="hu-HU" sz="3000" b="1" dirty="0"/>
          </a:p>
          <a:p>
            <a:endParaRPr lang="hu-HU" sz="3000" dirty="0" smtClean="0"/>
          </a:p>
          <a:p>
            <a:endParaRPr lang="hu-HU" sz="3000" dirty="0"/>
          </a:p>
          <a:p>
            <a:endParaRPr lang="hu-HU" sz="3000" b="1" dirty="0" smtClean="0"/>
          </a:p>
          <a:p>
            <a:r>
              <a:rPr lang="hu-HU" sz="3000" b="1" dirty="0" smtClean="0"/>
              <a:t>Ez az összefüggés fejezi </a:t>
            </a:r>
            <a:r>
              <a:rPr lang="hu-HU" sz="3000" b="1" dirty="0"/>
              <a:t>ki a konnektivitási tulajdonságot a fluxus kontrol koefficiensek és az elaszticitások </a:t>
            </a:r>
            <a:r>
              <a:rPr lang="hu-HU" sz="3000" b="1" dirty="0" smtClean="0"/>
              <a:t>között</a:t>
            </a:r>
            <a:r>
              <a:rPr lang="hu-HU" sz="3000" dirty="0"/>
              <a:t>.</a:t>
            </a:r>
          </a:p>
          <a:p>
            <a:endParaRPr lang="hu-H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005237"/>
              </p:ext>
            </p:extLst>
          </p:nvPr>
        </p:nvGraphicFramePr>
        <p:xfrm>
          <a:off x="5271752" y="1965056"/>
          <a:ext cx="5951339" cy="1190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2" name="Equation" r:id="rId3" imgW="2247900" imgH="444500" progId="Equation.3">
                  <p:embed/>
                </p:oleObj>
              </mc:Choice>
              <mc:Fallback>
                <p:oleObj name="Equation" r:id="rId3" imgW="2247900" imgH="444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1752" y="1965056"/>
                        <a:ext cx="5951339" cy="11902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774974"/>
              </p:ext>
            </p:extLst>
          </p:nvPr>
        </p:nvGraphicFramePr>
        <p:xfrm>
          <a:off x="925464" y="4188208"/>
          <a:ext cx="6067764" cy="80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3" name="Equation" r:id="rId5" imgW="2032000" imgH="266700" progId="Equation.3">
                  <p:embed/>
                </p:oleObj>
              </mc:Choice>
              <mc:Fallback>
                <p:oleObj name="Equation" r:id="rId5" imgW="2032000" imgH="266700" progId="Equation.3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464" y="4188208"/>
                        <a:ext cx="6067764" cy="801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899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/>
          <a:lstStyle/>
          <a:p>
            <a:pPr algn="ctr"/>
            <a:r>
              <a:rPr lang="hu-HU" b="1" dirty="0" smtClean="0">
                <a:latin typeface="+mn-lt"/>
              </a:rPr>
              <a:t>Válasz koefficiens</a:t>
            </a:r>
            <a:endParaRPr lang="hu-HU" b="1" dirty="0">
              <a:latin typeface="+mn-lt"/>
            </a:endParaRPr>
          </a:p>
        </p:txBody>
      </p:sp>
      <p:sp>
        <p:nvSpPr>
          <p:cNvPr id="4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838200" y="1108075"/>
            <a:ext cx="10515600" cy="5068888"/>
          </a:xfrm>
          <a:blipFill rotWithShape="1">
            <a:blip r:embed="rId2"/>
            <a:stretch>
              <a:fillRect l="-1481" t="-2320" b="-232"/>
            </a:stretch>
          </a:blipFill>
          <a:ln/>
        </p:spPr>
        <p:txBody>
          <a:bodyPr rtlCol="0">
            <a:normAutofit/>
          </a:bodyPr>
          <a:lstStyle/>
          <a:p>
            <a:pPr marL="342900" indent="-342900" eaLnBrk="1" fontAlgn="auto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hu-HU" sz="3200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0271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1545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6001555"/>
          </a:xfrm>
        </p:spPr>
        <p:txBody>
          <a:bodyPr/>
          <a:lstStyle/>
          <a:p>
            <a:r>
              <a:rPr lang="hu-HU" dirty="0"/>
              <a:t>Egy </a:t>
            </a:r>
            <a:r>
              <a:rPr lang="hu-HU" dirty="0" smtClean="0"/>
              <a:t>(Z) </a:t>
            </a:r>
            <a:r>
              <a:rPr lang="hu-HU" dirty="0"/>
              <a:t>külső effektor csak úgy tud hatni a rendszerre, ha hat a rendszer egy vagy több </a:t>
            </a:r>
            <a:r>
              <a:rPr lang="hu-HU" dirty="0" smtClean="0"/>
              <a:t>enzimére is. </a:t>
            </a:r>
            <a:r>
              <a:rPr lang="hu-HU" dirty="0"/>
              <a:t>Tehát legalább egy nem zérus elaszticitással kell rendelkeznie, amit pontosan ugyanúgy írhatunk fel mint </a:t>
            </a:r>
            <a:r>
              <a:rPr lang="hu-HU" dirty="0" smtClean="0"/>
              <a:t>azt a </a:t>
            </a:r>
            <a:r>
              <a:rPr lang="hu-HU" dirty="0" err="1" smtClean="0"/>
              <a:t>metabolitok</a:t>
            </a:r>
            <a:r>
              <a:rPr lang="hu-HU" dirty="0" smtClean="0"/>
              <a:t> </a:t>
            </a:r>
            <a:r>
              <a:rPr lang="hu-HU" dirty="0"/>
              <a:t>esetében </a:t>
            </a:r>
            <a:r>
              <a:rPr lang="hu-HU" dirty="0" smtClean="0"/>
              <a:t>tettük</a:t>
            </a:r>
            <a:r>
              <a:rPr lang="hu-HU" dirty="0"/>
              <a:t> </a:t>
            </a:r>
            <a:r>
              <a:rPr lang="hu-HU" b="1" dirty="0" smtClean="0"/>
              <a:t>(13): </a:t>
            </a:r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De hogyan írjuk le Z hatását a rendszerre?</a:t>
            </a:r>
          </a:p>
          <a:p>
            <a:r>
              <a:rPr lang="hu-HU" dirty="0"/>
              <a:t>A Z bármilyen hatása a rendszerre ellensúlyozható egy enzim koncentráció megváltozással, ami ugyanolyan mértékű hatást okoz mint a Z. Így felírhatjuk ezt a zérus változást két hatás </a:t>
            </a:r>
            <a:r>
              <a:rPr lang="hu-HU" dirty="0" smtClean="0"/>
              <a:t>összegeként </a:t>
            </a:r>
            <a:r>
              <a:rPr lang="hu-HU" b="1" dirty="0" smtClean="0"/>
              <a:t>(14):</a:t>
            </a:r>
            <a:endParaRPr lang="hu-HU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492031"/>
              </p:ext>
            </p:extLst>
          </p:nvPr>
        </p:nvGraphicFramePr>
        <p:xfrm>
          <a:off x="1313645" y="2356834"/>
          <a:ext cx="1893194" cy="10050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9" name="Equation" r:id="rId3" imgW="774364" imgH="406224" progId="Equation.3">
                  <p:embed/>
                </p:oleObj>
              </mc:Choice>
              <mc:Fallback>
                <p:oleObj name="Equation" r:id="rId3" imgW="774364" imgH="406224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3645" y="2356834"/>
                        <a:ext cx="1893194" cy="10050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623335"/>
              </p:ext>
            </p:extLst>
          </p:nvPr>
        </p:nvGraphicFramePr>
        <p:xfrm>
          <a:off x="1313645" y="5473521"/>
          <a:ext cx="3434277" cy="1068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" name="Equation" r:id="rId5" imgW="1435100" imgH="444500" progId="Equation.3">
                  <p:embed/>
                </p:oleObj>
              </mc:Choice>
              <mc:Fallback>
                <p:oleObj name="Equation" r:id="rId5" imgW="1435100" imgH="444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3645" y="5473521"/>
                        <a:ext cx="3434277" cy="10689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67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8667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/>
          <a:lstStyle/>
          <a:p>
            <a:r>
              <a:rPr lang="hu-HU" dirty="0"/>
              <a:t>És a megfelelő zérus fluxus változást is így írhatjuk </a:t>
            </a:r>
            <a:r>
              <a:rPr lang="hu-HU" dirty="0" smtClean="0"/>
              <a:t>fel</a:t>
            </a:r>
            <a:r>
              <a:rPr lang="hu-HU" dirty="0"/>
              <a:t> </a:t>
            </a:r>
            <a:r>
              <a:rPr lang="hu-HU" b="1" dirty="0" smtClean="0"/>
              <a:t>(15):</a:t>
            </a:r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Elosztva a két </a:t>
            </a:r>
            <a:r>
              <a:rPr lang="hu-HU" dirty="0"/>
              <a:t>egyenletet </a:t>
            </a:r>
            <a:r>
              <a:rPr lang="hu-HU" dirty="0" smtClean="0"/>
              <a:t>egymással, megkapjuk </a:t>
            </a:r>
            <a:r>
              <a:rPr lang="hu-HU" i="1" dirty="0"/>
              <a:t>megosztott válasz</a:t>
            </a:r>
            <a:r>
              <a:rPr lang="hu-HU" dirty="0"/>
              <a:t> </a:t>
            </a:r>
            <a:r>
              <a:rPr lang="hu-HU" dirty="0" smtClean="0"/>
              <a:t>fogalmát, </a:t>
            </a:r>
            <a:r>
              <a:rPr lang="hu-HU" dirty="0"/>
              <a:t>illetve azt az összefüggést, amely kifejezi azt a tényt, hogy a válasz koefficiens az enzim </a:t>
            </a:r>
            <a:r>
              <a:rPr lang="hu-HU" dirty="0" err="1"/>
              <a:t>effektora</a:t>
            </a:r>
            <a:r>
              <a:rPr lang="hu-HU" dirty="0"/>
              <a:t> elaszticitásának és az enzim kontrol koefficiensének a </a:t>
            </a:r>
            <a:r>
              <a:rPr lang="hu-HU" dirty="0" smtClean="0"/>
              <a:t>szorzata</a:t>
            </a:r>
            <a:r>
              <a:rPr lang="hu-HU" dirty="0"/>
              <a:t> </a:t>
            </a:r>
            <a:r>
              <a:rPr lang="hu-HU" b="1" dirty="0" smtClean="0"/>
              <a:t>(16):</a:t>
            </a:r>
          </a:p>
          <a:p>
            <a:endParaRPr lang="hu-HU" dirty="0"/>
          </a:p>
          <a:p>
            <a:endParaRPr lang="hu-HU" dirty="0"/>
          </a:p>
          <a:p>
            <a:r>
              <a:rPr lang="hu-HU" dirty="0"/>
              <a:t>Bár itt a fluxusokra gyakorolt hatást írtuk le, de ugyanígy </a:t>
            </a:r>
            <a:r>
              <a:rPr lang="hu-HU" dirty="0" smtClean="0"/>
              <a:t> </a:t>
            </a:r>
            <a:r>
              <a:rPr lang="hu-HU" dirty="0"/>
              <a:t>bármilyen rendszer változó lehet, így  </a:t>
            </a:r>
            <a:r>
              <a:rPr lang="hu-HU" dirty="0" smtClean="0"/>
              <a:t>a (16) </a:t>
            </a:r>
            <a:r>
              <a:rPr lang="hu-HU" dirty="0"/>
              <a:t>egyenlet nemcsak bármelyik fluxusra de bármelyik koncentrációra is felírható.</a:t>
            </a:r>
          </a:p>
          <a:p>
            <a:endParaRPr lang="hu-H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587806"/>
              </p:ext>
            </p:extLst>
          </p:nvPr>
        </p:nvGraphicFramePr>
        <p:xfrm>
          <a:off x="838200" y="1249250"/>
          <a:ext cx="3334555" cy="916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3" name="Equation" r:id="rId3" imgW="1624895" imgH="444307" progId="Equation.3">
                  <p:embed/>
                </p:oleObj>
              </mc:Choice>
              <mc:Fallback>
                <p:oleObj name="Equation" r:id="rId3" imgW="1624895" imgH="444307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249250"/>
                        <a:ext cx="3334555" cy="9165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213225"/>
              </p:ext>
            </p:extLst>
          </p:nvPr>
        </p:nvGraphicFramePr>
        <p:xfrm>
          <a:off x="1197735" y="3933238"/>
          <a:ext cx="2498502" cy="790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4" name="Equation" r:id="rId5" imgW="748975" imgH="241195" progId="Equation.3">
                  <p:embed/>
                </p:oleObj>
              </mc:Choice>
              <mc:Fallback>
                <p:oleObj name="Equation" r:id="rId5" imgW="748975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7735" y="3933238"/>
                        <a:ext cx="2498502" cy="7906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159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+mn-lt"/>
              </a:rPr>
              <a:t>Enzimek fiziológiai kontextusban</a:t>
            </a:r>
            <a:endParaRPr lang="hu-HU" b="1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3812"/>
          </a:xfrm>
        </p:spPr>
        <p:txBody>
          <a:bodyPr>
            <a:noAutofit/>
          </a:bodyPr>
          <a:lstStyle/>
          <a:p>
            <a:r>
              <a:rPr lang="hu-HU" sz="3300" dirty="0" smtClean="0"/>
              <a:t>Az </a:t>
            </a:r>
            <a:r>
              <a:rPr lang="hu-HU" sz="3300" dirty="0"/>
              <a:t>enzimológia történetének legnagyobb részében egy enzimmel foglalkoztak egy </a:t>
            </a:r>
            <a:r>
              <a:rPr lang="hu-HU" sz="3300" dirty="0" smtClean="0"/>
              <a:t>időben</a:t>
            </a:r>
          </a:p>
          <a:p>
            <a:r>
              <a:rPr lang="hu-HU" sz="3300" dirty="0" smtClean="0"/>
              <a:t>Kevés figyelmet fordítottak az enzim fiziológiai szerepére</a:t>
            </a:r>
          </a:p>
          <a:p>
            <a:r>
              <a:rPr lang="hu-HU" sz="3300" dirty="0" smtClean="0"/>
              <a:t>Azonosítás</a:t>
            </a:r>
            <a:r>
              <a:rPr lang="hu-HU" sz="3300" dirty="0" smtClean="0">
                <a:sym typeface="Wingdings" panose="05000000000000000000" pitchFamily="2" charset="2"/>
              </a:rPr>
              <a:t>izolálástisztítás= elválasztás az </a:t>
            </a:r>
            <a:r>
              <a:rPr lang="hu-HU" sz="3300" i="1" dirty="0" smtClean="0">
                <a:sym typeface="Wingdings" panose="05000000000000000000" pitchFamily="2" charset="2"/>
              </a:rPr>
              <a:t>in vivo </a:t>
            </a:r>
            <a:r>
              <a:rPr lang="hu-HU" sz="3300" dirty="0" smtClean="0">
                <a:sym typeface="Wingdings" panose="05000000000000000000" pitchFamily="2" charset="2"/>
              </a:rPr>
              <a:t>fiziológiai környezetétől</a:t>
            </a:r>
          </a:p>
          <a:p>
            <a:r>
              <a:rPr lang="hu-HU" sz="3300" dirty="0" smtClean="0">
                <a:sym typeface="Wingdings" panose="05000000000000000000" pitchFamily="2" charset="2"/>
              </a:rPr>
              <a:t>Közel minden vizsgálat a környezetéből kiszakítva történiknem kapunk teljes képet arról, </a:t>
            </a:r>
            <a:r>
              <a:rPr lang="hu-HU" sz="3300" dirty="0"/>
              <a:t>hogy hogyan töltik be szerepüket az egyes enzimek a metabolikus utakon</a:t>
            </a:r>
          </a:p>
        </p:txBody>
      </p:sp>
    </p:spTree>
    <p:extLst>
      <p:ext uri="{BB962C8B-B14F-4D97-AF65-F5344CB8AC3E}">
        <p14:creationId xmlns:p14="http://schemas.microsoft.com/office/powerpoint/2010/main" val="226162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Vizsga kérdések: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838200" y="1506071"/>
            <a:ext cx="814184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1)Miért baj, ha az enzimet a környezetéből kiszakítva vizsgáljuk?</a:t>
            </a:r>
          </a:p>
          <a:p>
            <a:r>
              <a:rPr lang="hu-HU" sz="2400" dirty="0" smtClean="0"/>
              <a:t>2)Mi az MCA és mivel foglalkozik?</a:t>
            </a:r>
          </a:p>
          <a:p>
            <a:r>
              <a:rPr lang="hu-HU" sz="2400" dirty="0" smtClean="0"/>
              <a:t>3)Mi a </a:t>
            </a:r>
            <a:r>
              <a:rPr lang="hu-HU" sz="2400" dirty="0" err="1" smtClean="0"/>
              <a:t>Controll</a:t>
            </a:r>
            <a:r>
              <a:rPr lang="hu-HU" sz="2400" dirty="0" smtClean="0"/>
              <a:t> </a:t>
            </a:r>
            <a:r>
              <a:rPr lang="hu-HU" sz="2400" dirty="0" err="1" smtClean="0"/>
              <a:t>Coeficiensek</a:t>
            </a:r>
            <a:r>
              <a:rPr lang="hu-HU" sz="2400" dirty="0" smtClean="0"/>
              <a:t> célja?</a:t>
            </a:r>
          </a:p>
          <a:p>
            <a:r>
              <a:rPr lang="hu-HU" sz="2400" dirty="0" smtClean="0"/>
              <a:t>4)Mi az elaszticitás, mit mérünk vele?</a:t>
            </a:r>
          </a:p>
          <a:p>
            <a:r>
              <a:rPr lang="hu-HU" sz="2400" dirty="0" smtClean="0"/>
              <a:t>5)Hogyan lehet leírni egy külső </a:t>
            </a:r>
            <a:r>
              <a:rPr lang="hu-HU" sz="2400" dirty="0" err="1" smtClean="0"/>
              <a:t>effektor</a:t>
            </a:r>
            <a:r>
              <a:rPr lang="hu-HU" sz="2400" dirty="0" smtClean="0"/>
              <a:t> hatását a rendszerre?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2065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365126"/>
            <a:ext cx="10515600" cy="5811838"/>
          </a:xfrm>
          <a:pattFill prst="pct5">
            <a:fgClr>
              <a:schemeClr val="accent2">
                <a:lumMod val="75000"/>
              </a:schemeClr>
            </a:fgClr>
            <a:bgClr>
              <a:schemeClr val="accent4">
                <a:lumMod val="60000"/>
                <a:lumOff val="40000"/>
              </a:schemeClr>
            </a:bgClr>
          </a:pattFill>
        </p:spPr>
        <p:txBody>
          <a:bodyPr/>
          <a:lstStyle/>
          <a:p>
            <a:r>
              <a:rPr lang="hu-HU" dirty="0" smtClean="0"/>
              <a:t>Tévhit:</a:t>
            </a:r>
            <a:br>
              <a:rPr lang="hu-HU" dirty="0" smtClean="0"/>
            </a:br>
            <a:r>
              <a:rPr lang="hu-HU" dirty="0" smtClean="0"/>
              <a:t>Ahhoz</a:t>
            </a:r>
            <a:r>
              <a:rPr lang="hu-HU" dirty="0"/>
              <a:t>, hogy megértsük a regulációját egy anyagcsereútnak, az egyetlen dolog amit tennünk kell az, hogy találjuk meg, azonosítsuk a </a:t>
            </a:r>
            <a:r>
              <a:rPr lang="hu-HU" dirty="0" err="1"/>
              <a:t>reguláló</a:t>
            </a:r>
            <a:r>
              <a:rPr lang="hu-HU" dirty="0"/>
              <a:t> lépést, rendszerint </a:t>
            </a:r>
            <a:r>
              <a:rPr lang="hu-HU" b="1" u="sng" dirty="0"/>
              <a:t>egy</a:t>
            </a:r>
            <a:r>
              <a:rPr lang="hu-HU" dirty="0"/>
              <a:t> ilyent feltételezve, és tanulmányozzuk az összes kölcsönhatását az enzimnek, amely katalizálja </a:t>
            </a:r>
            <a:r>
              <a:rPr lang="hu-HU" dirty="0" smtClean="0"/>
              <a:t>azt.</a:t>
            </a:r>
            <a:endParaRPr lang="hu-HU" dirty="0"/>
          </a:p>
          <a:p>
            <a:r>
              <a:rPr lang="hu-HU" dirty="0"/>
              <a:t>H</a:t>
            </a:r>
            <a:r>
              <a:rPr lang="hu-HU" dirty="0" smtClean="0"/>
              <a:t>onnan </a:t>
            </a:r>
            <a:r>
              <a:rPr lang="hu-HU" dirty="0"/>
              <a:t>tudhatjuk, hogy egy enzimre gyakorolt hatás meg fog jelenni az anyagcsereúton átfolyó metabolit fluxus megváltozásában</a:t>
            </a:r>
            <a:r>
              <a:rPr lang="hu-HU" dirty="0" smtClean="0"/>
              <a:t>?</a:t>
            </a:r>
          </a:p>
          <a:p>
            <a:pPr marL="0" indent="0">
              <a:buNone/>
            </a:pPr>
            <a:r>
              <a:rPr lang="hu-HU" dirty="0" smtClean="0"/>
              <a:t>Megoldás:</a:t>
            </a:r>
          </a:p>
          <a:p>
            <a:pPr>
              <a:buFontTx/>
              <a:buChar char="-"/>
            </a:pPr>
            <a:r>
              <a:rPr lang="hu-HU" dirty="0" smtClean="0"/>
              <a:t>Mozduljunk el </a:t>
            </a:r>
            <a:r>
              <a:rPr lang="hu-HU" dirty="0"/>
              <a:t>az egy időben egy enzimmel való törődéstől </a:t>
            </a:r>
            <a:r>
              <a:rPr lang="hu-HU" dirty="0" smtClean="0"/>
              <a:t>egy </a:t>
            </a:r>
            <a:r>
              <a:rPr lang="hu-HU" dirty="0"/>
              <a:t>rendszerszerű tárgyalás felé, azaz azt vizsgáljuk, hogy a rendszer komponensei hogyan hatnak </a:t>
            </a:r>
            <a:r>
              <a:rPr lang="hu-HU" dirty="0" smtClean="0"/>
              <a:t>egymásra!</a:t>
            </a:r>
          </a:p>
          <a:p>
            <a:pPr>
              <a:buFontTx/>
              <a:buChar char="-"/>
            </a:pPr>
            <a:r>
              <a:rPr lang="hu-HU" dirty="0" smtClean="0"/>
              <a:t>Tanulmányozzuk, </a:t>
            </a:r>
            <a:r>
              <a:rPr lang="hu-HU" dirty="0"/>
              <a:t>hogy mi az összefüggés az anyagcsereút kinetikája és az abban működő komponens enzimek kinetikai viselkedése között. </a:t>
            </a:r>
          </a:p>
          <a:p>
            <a:pPr>
              <a:buFontTx/>
              <a:buChar char="-"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61505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+mn-lt"/>
              </a:rPr>
              <a:t>Metabolit kontroll analízis- MCA</a:t>
            </a:r>
            <a:endParaRPr lang="hu-HU" b="1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2448"/>
          </a:xfrm>
        </p:spPr>
        <p:txBody>
          <a:bodyPr>
            <a:noAutofit/>
          </a:bodyPr>
          <a:lstStyle/>
          <a:p>
            <a:r>
              <a:rPr lang="hu-HU" sz="3000" dirty="0"/>
              <a:t>metabolikus rendszer analizáló </a:t>
            </a:r>
            <a:r>
              <a:rPr lang="hu-HU" sz="3000" dirty="0" smtClean="0"/>
              <a:t>rendszer</a:t>
            </a:r>
          </a:p>
          <a:p>
            <a:r>
              <a:rPr lang="hu-HU" sz="3000" dirty="0"/>
              <a:t>legegyszerűbb formájában az enzimek rendszerének  állandósult állapotaival  </a:t>
            </a:r>
            <a:r>
              <a:rPr lang="hu-HU" sz="3000" dirty="0" smtClean="0"/>
              <a:t>foglalkozik,</a:t>
            </a:r>
            <a:r>
              <a:rPr lang="hu-HU" sz="3000" dirty="0"/>
              <a:t> </a:t>
            </a:r>
            <a:r>
              <a:rPr lang="hu-HU" sz="3000" dirty="0" smtClean="0"/>
              <a:t>amelyek </a:t>
            </a:r>
            <a:r>
              <a:rPr lang="hu-HU" sz="3000" dirty="0"/>
              <a:t>egy sor </a:t>
            </a:r>
            <a:r>
              <a:rPr lang="hu-HU" sz="3000" dirty="0" err="1"/>
              <a:t>metabolitot</a:t>
            </a:r>
            <a:r>
              <a:rPr lang="hu-HU" sz="3000" dirty="0"/>
              <a:t> kötnek össze </a:t>
            </a:r>
            <a:endParaRPr lang="hu-HU" sz="3000" dirty="0" smtClean="0"/>
          </a:p>
          <a:p>
            <a:r>
              <a:rPr lang="hu-HU" sz="3000" dirty="0" smtClean="0"/>
              <a:t>Metabolit </a:t>
            </a:r>
            <a:r>
              <a:rPr lang="hu-HU" sz="3000" b="1" dirty="0" smtClean="0"/>
              <a:t>rezervoár</a:t>
            </a:r>
            <a:r>
              <a:rPr lang="hu-HU" sz="3000" dirty="0" smtClean="0"/>
              <a:t>: koncentrációja állandó és független a rendszer enzimeitől</a:t>
            </a:r>
            <a:r>
              <a:rPr lang="hu-HU" sz="3000" dirty="0" smtClean="0">
                <a:sym typeface="Wingdings" panose="05000000000000000000" pitchFamily="2" charset="2"/>
              </a:rPr>
              <a:t></a:t>
            </a:r>
            <a:r>
              <a:rPr lang="hu-HU" sz="3000" dirty="0" err="1" smtClean="0"/>
              <a:t>externális</a:t>
            </a:r>
            <a:endParaRPr lang="hu-HU" sz="3000" dirty="0" smtClean="0"/>
          </a:p>
          <a:p>
            <a:r>
              <a:rPr lang="hu-HU" sz="3000" dirty="0" smtClean="0"/>
              <a:t>Rezervoár tartalmaz legalább egy </a:t>
            </a:r>
            <a:r>
              <a:rPr lang="hu-HU" sz="3000" b="1" dirty="0" smtClean="0"/>
              <a:t>forrást</a:t>
            </a:r>
            <a:r>
              <a:rPr lang="hu-HU" sz="3000" dirty="0" smtClean="0"/>
              <a:t> </a:t>
            </a:r>
            <a:r>
              <a:rPr lang="hu-HU" sz="3000" dirty="0"/>
              <a:t>amelyből </a:t>
            </a:r>
            <a:r>
              <a:rPr lang="hu-HU" sz="3000" dirty="0" err="1"/>
              <a:t>metabolitok</a:t>
            </a:r>
            <a:r>
              <a:rPr lang="hu-HU" sz="3000" dirty="0"/>
              <a:t> </a:t>
            </a:r>
            <a:r>
              <a:rPr lang="hu-HU" sz="3000" dirty="0" smtClean="0"/>
              <a:t>folynak és </a:t>
            </a:r>
            <a:r>
              <a:rPr lang="hu-HU" sz="3000" dirty="0"/>
              <a:t>legalább egy </a:t>
            </a:r>
            <a:r>
              <a:rPr lang="hu-HU" sz="3000" b="1" dirty="0"/>
              <a:t>nyelőt</a:t>
            </a:r>
            <a:r>
              <a:rPr lang="hu-HU" sz="3000" dirty="0"/>
              <a:t>, amelybe a </a:t>
            </a:r>
            <a:r>
              <a:rPr lang="hu-HU" sz="3000" dirty="0" err="1"/>
              <a:t>metabolitok</a:t>
            </a:r>
            <a:r>
              <a:rPr lang="hu-HU" sz="3000" dirty="0"/>
              <a:t> </a:t>
            </a:r>
            <a:r>
              <a:rPr lang="hu-HU" sz="3000" dirty="0" smtClean="0"/>
              <a:t>folynak</a:t>
            </a:r>
          </a:p>
          <a:p>
            <a:r>
              <a:rPr lang="hu-HU" sz="3000" dirty="0"/>
              <a:t>Fontos, hogy minden elemzésnél precízen állapítsuk meg, hogy mely </a:t>
            </a:r>
            <a:r>
              <a:rPr lang="hu-HU" sz="3000" dirty="0" err="1"/>
              <a:t>metabolitok</a:t>
            </a:r>
            <a:r>
              <a:rPr lang="hu-HU" sz="3000" dirty="0"/>
              <a:t> tekintendők belsőknek és melyek </a:t>
            </a:r>
            <a:r>
              <a:rPr lang="hu-HU" sz="3000" dirty="0" smtClean="0"/>
              <a:t>külsőknek</a:t>
            </a:r>
          </a:p>
        </p:txBody>
      </p:sp>
    </p:spTree>
    <p:extLst>
      <p:ext uri="{BB962C8B-B14F-4D97-AF65-F5344CB8AC3E}">
        <p14:creationId xmlns:p14="http://schemas.microsoft.com/office/powerpoint/2010/main" val="87851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2846841" cy="83713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5476" y="798286"/>
            <a:ext cx="8801381" cy="5070702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5540" y="540913"/>
            <a:ext cx="2977469" cy="5997209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 smtClean="0"/>
              <a:t>X: </a:t>
            </a:r>
            <a:r>
              <a:rPr lang="hu-HU" sz="2800" dirty="0" err="1" smtClean="0"/>
              <a:t>externális</a:t>
            </a:r>
            <a:r>
              <a:rPr lang="hu-HU" sz="2800" dirty="0" smtClean="0"/>
              <a:t> metabolit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 smtClean="0"/>
              <a:t>S: internális metabolit</a:t>
            </a:r>
            <a:endParaRPr lang="hu-HU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 smtClean="0"/>
              <a:t>X</a:t>
            </a:r>
            <a:r>
              <a:rPr lang="hu-HU" sz="2800" baseline="-25000" dirty="0" smtClean="0"/>
              <a:t>0</a:t>
            </a:r>
            <a:r>
              <a:rPr lang="hu-HU" sz="2800" dirty="0" smtClean="0"/>
              <a:t>: forrás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 smtClean="0"/>
              <a:t>X</a:t>
            </a:r>
            <a:r>
              <a:rPr lang="hu-HU" sz="2800" baseline="-25000" dirty="0" smtClean="0"/>
              <a:t>5</a:t>
            </a:r>
            <a:r>
              <a:rPr lang="hu-HU" sz="2800" dirty="0" smtClean="0"/>
              <a:t>: nyelő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 smtClean="0"/>
              <a:t>Azt vizsgáljuk, hogy az </a:t>
            </a:r>
            <a:r>
              <a:rPr lang="hu-HU" sz="2800" dirty="0"/>
              <a:t>E</a:t>
            </a:r>
            <a:r>
              <a:rPr lang="hu-HU" sz="2800" baseline="-25000" dirty="0"/>
              <a:t>2</a:t>
            </a:r>
            <a:r>
              <a:rPr lang="hu-HU" sz="2800" dirty="0"/>
              <a:t> aktivitása hogyan függ a különböző metabolitokkal való </a:t>
            </a:r>
            <a:r>
              <a:rPr lang="hu-HU" sz="2700" dirty="0" smtClean="0"/>
              <a:t>kölcsönhatásoktól</a:t>
            </a:r>
            <a:endParaRPr lang="hu-HU" sz="2700" dirty="0"/>
          </a:p>
        </p:txBody>
      </p:sp>
    </p:spTree>
    <p:extLst>
      <p:ext uri="{BB962C8B-B14F-4D97-AF65-F5344CB8AC3E}">
        <p14:creationId xmlns:p14="http://schemas.microsoft.com/office/powerpoint/2010/main" val="210715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+mn-lt"/>
              </a:rPr>
              <a:t>Kontroll koefficiensek</a:t>
            </a:r>
            <a:endParaRPr lang="hu-HU" b="1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3200" dirty="0"/>
              <a:t>A MCA célja az, hogy meghatározzuk, hogy egy </a:t>
            </a:r>
            <a:r>
              <a:rPr lang="hu-HU" sz="3200" dirty="0" smtClean="0"/>
              <a:t>metabolit utat </a:t>
            </a:r>
            <a:r>
              <a:rPr lang="hu-HU" sz="3200" dirty="0"/>
              <a:t>felépítő enzim sor kinetikai viselkedése hogyan magyarázható az egyes külön enzimek tulajdonságainak </a:t>
            </a:r>
            <a:r>
              <a:rPr lang="hu-HU" sz="3200" dirty="0" smtClean="0"/>
              <a:t>fényében</a:t>
            </a:r>
          </a:p>
          <a:p>
            <a:pPr marL="0" indent="0">
              <a:buNone/>
            </a:pPr>
            <a:r>
              <a:rPr lang="hu-HU" sz="3200" dirty="0" smtClean="0"/>
              <a:t>Előző ábrán:</a:t>
            </a:r>
          </a:p>
          <a:p>
            <a:r>
              <a:rPr lang="hu-HU" sz="3200" dirty="0"/>
              <a:t>Állandó: rezervoárok (X</a:t>
            </a:r>
            <a:r>
              <a:rPr lang="hu-HU" sz="3200" baseline="-25000" dirty="0"/>
              <a:t>0</a:t>
            </a:r>
            <a:r>
              <a:rPr lang="hu-HU" sz="3200" dirty="0"/>
              <a:t> és X</a:t>
            </a:r>
            <a:r>
              <a:rPr lang="hu-HU" sz="3200" baseline="-25000" dirty="0"/>
              <a:t>5</a:t>
            </a:r>
            <a:r>
              <a:rPr lang="hu-HU" sz="3200" dirty="0"/>
              <a:t>) </a:t>
            </a:r>
            <a:r>
              <a:rPr lang="hu-HU" sz="3200" dirty="0" smtClean="0"/>
              <a:t>koncentrációi, enzimek </a:t>
            </a:r>
            <a:r>
              <a:rPr lang="hu-HU" sz="3200" dirty="0"/>
              <a:t>kinetikai </a:t>
            </a:r>
            <a:r>
              <a:rPr lang="hu-HU" sz="3200" dirty="0" smtClean="0"/>
              <a:t>tulajdonságai</a:t>
            </a:r>
            <a:endParaRPr lang="hu-HU" sz="3200" dirty="0"/>
          </a:p>
          <a:p>
            <a:r>
              <a:rPr lang="hu-HU" sz="3200" dirty="0"/>
              <a:t>Változhat: </a:t>
            </a:r>
            <a:r>
              <a:rPr lang="hu-HU" sz="3200" dirty="0" smtClean="0"/>
              <a:t>enzimek </a:t>
            </a:r>
            <a:r>
              <a:rPr lang="hu-HU" sz="3200" dirty="0"/>
              <a:t>meghatározta sebességek (</a:t>
            </a:r>
            <a:r>
              <a:rPr lang="hu-HU" sz="3200" dirty="0" err="1"/>
              <a:t>v</a:t>
            </a:r>
            <a:r>
              <a:rPr lang="hu-HU" sz="3200" baseline="-25000" dirty="0" err="1"/>
              <a:t>i</a:t>
            </a:r>
            <a:r>
              <a:rPr lang="hu-HU" sz="3200" dirty="0" err="1"/>
              <a:t>-k</a:t>
            </a:r>
            <a:r>
              <a:rPr lang="hu-HU" sz="3200" dirty="0"/>
              <a:t>), az egyes internális koncentrációk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531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8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93501" y="1064858"/>
            <a:ext cx="10515600" cy="5052607"/>
          </a:xfrm>
        </p:spPr>
        <p:txBody>
          <a:bodyPr>
            <a:normAutofit lnSpcReduction="10000"/>
          </a:bodyPr>
          <a:lstStyle/>
          <a:p>
            <a:r>
              <a:rPr lang="hu-HU" sz="3200" dirty="0" smtClean="0"/>
              <a:t>A rendszer egy állapot </a:t>
            </a:r>
            <a:r>
              <a:rPr lang="hu-HU" sz="3200" dirty="0"/>
              <a:t>felé tart </a:t>
            </a:r>
            <a:r>
              <a:rPr lang="hu-HU" sz="3200" dirty="0" smtClean="0">
                <a:sym typeface="Wingdings" panose="05000000000000000000" pitchFamily="2" charset="2"/>
              </a:rPr>
              <a:t> pl.: ha S</a:t>
            </a:r>
            <a:r>
              <a:rPr lang="hu-HU" sz="3200" baseline="-25000" dirty="0" smtClean="0">
                <a:sym typeface="Wingdings" panose="05000000000000000000" pitchFamily="2" charset="2"/>
              </a:rPr>
              <a:t>1</a:t>
            </a:r>
            <a:r>
              <a:rPr lang="hu-HU" sz="3200" dirty="0" smtClean="0">
                <a:sym typeface="Wingdings" panose="05000000000000000000" pitchFamily="2" charset="2"/>
              </a:rPr>
              <a:t> v1-gyel képződik, ugyanakkora v2-vel fog tovább alakulni</a:t>
            </a:r>
          </a:p>
          <a:p>
            <a:r>
              <a:rPr lang="hu-HU" sz="3200" dirty="0" smtClean="0">
                <a:sym typeface="Wingdings" panose="05000000000000000000" pitchFamily="2" charset="2"/>
              </a:rPr>
              <a:t>ha minden metabolit állandó állapotú, akkor az összes enzimes sebességnek azonosnak kell lennie J (FLUXUS)</a:t>
            </a:r>
          </a:p>
          <a:p>
            <a:r>
              <a:rPr lang="hu-HU" sz="3200" dirty="0" smtClean="0">
                <a:sym typeface="Wingdings" panose="05000000000000000000" pitchFamily="2" charset="2"/>
              </a:rPr>
              <a:t>ha </a:t>
            </a:r>
            <a:r>
              <a:rPr lang="hu-HU" sz="3200" dirty="0">
                <a:sym typeface="Wingdings" panose="05000000000000000000" pitchFamily="2" charset="2"/>
              </a:rPr>
              <a:t>a metabolit utak elágaznak, akkor komplexebb az összefüggés: minden elágazási pontba befutó fluxus=kimenő </a:t>
            </a:r>
            <a:r>
              <a:rPr lang="hu-HU" sz="3200" dirty="0" smtClean="0">
                <a:sym typeface="Wingdings" panose="05000000000000000000" pitchFamily="2" charset="2"/>
              </a:rPr>
              <a:t>fluxus</a:t>
            </a:r>
          </a:p>
          <a:p>
            <a:r>
              <a:rPr lang="hu-HU" sz="3200" dirty="0"/>
              <a:t>enzimes sebességek lokális </a:t>
            </a:r>
            <a:r>
              <a:rPr lang="hu-HU" sz="3200" dirty="0" smtClean="0"/>
              <a:t>tulajdonságok, mert a rendszertől izolált enzimekre vonatkoznak</a:t>
            </a:r>
          </a:p>
          <a:p>
            <a:r>
              <a:rPr lang="hu-HU" sz="3200" dirty="0" smtClean="0"/>
              <a:t>Ezzel szemben a fluxusok, metabolit koncentrációk és a kontroll koefficiensek rendszer jellemzők</a:t>
            </a:r>
            <a:endParaRPr lang="hu-HU" sz="3200" dirty="0">
              <a:sym typeface="Wingdings" panose="05000000000000000000" pitchFamily="2" charset="2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0606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54546" y="365125"/>
            <a:ext cx="11912958" cy="6293252"/>
          </a:xfrm>
        </p:spPr>
        <p:txBody>
          <a:bodyPr>
            <a:normAutofit/>
          </a:bodyPr>
          <a:lstStyle/>
          <a:p>
            <a:r>
              <a:rPr lang="hu-HU" dirty="0" smtClean="0"/>
              <a:t>Tegyük </a:t>
            </a:r>
            <a:r>
              <a:rPr lang="hu-HU" dirty="0"/>
              <a:t>fel, hogy az </a:t>
            </a:r>
            <a:r>
              <a:rPr lang="hu-HU" dirty="0" err="1"/>
              <a:t>externális</a:t>
            </a:r>
            <a:r>
              <a:rPr lang="hu-HU" dirty="0"/>
              <a:t> p paraméterben valamilyen változás a lokális </a:t>
            </a:r>
            <a:r>
              <a:rPr lang="hu-HU" dirty="0" err="1"/>
              <a:t>v</a:t>
            </a:r>
            <a:r>
              <a:rPr lang="hu-HU" baseline="-25000" dirty="0" err="1"/>
              <a:t>i</a:t>
            </a:r>
            <a:r>
              <a:rPr lang="hu-HU" dirty="0"/>
              <a:t> sebesség megváltozását eredményezi, amikor az </a:t>
            </a:r>
            <a:r>
              <a:rPr lang="hu-HU" dirty="0" smtClean="0"/>
              <a:t>enzim </a:t>
            </a:r>
            <a:r>
              <a:rPr lang="hu-HU" dirty="0"/>
              <a:t>izolált, a kérdés az, hogy mi lesz a megfelelő változás a </a:t>
            </a:r>
            <a:r>
              <a:rPr lang="hu-HU" b="1" dirty="0"/>
              <a:t>J</a:t>
            </a:r>
            <a:r>
              <a:rPr lang="hu-HU" dirty="0"/>
              <a:t>-ben, amikor az enzimet a rendszerben bennlévőnek tekintjük? Ezt a </a:t>
            </a:r>
            <a:r>
              <a:rPr lang="hu-HU" dirty="0" err="1"/>
              <a:t>i-edik</a:t>
            </a:r>
            <a:r>
              <a:rPr lang="hu-HU" dirty="0"/>
              <a:t> </a:t>
            </a:r>
            <a:r>
              <a:rPr lang="hu-HU" u="sng" dirty="0"/>
              <a:t>fluxus kontroll </a:t>
            </a:r>
            <a:r>
              <a:rPr lang="hu-HU" u="sng" dirty="0" smtClean="0"/>
              <a:t>koefficienst </a:t>
            </a:r>
            <a:r>
              <a:rPr lang="hu-HU" b="1" u="sng" dirty="0" smtClean="0"/>
              <a:t>(1) </a:t>
            </a:r>
            <a:r>
              <a:rPr lang="hu-HU" dirty="0"/>
              <a:t>a következő derivált hányadosok határozzák meg: </a:t>
            </a:r>
          </a:p>
          <a:p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/>
              <a:t>E</a:t>
            </a:r>
            <a:r>
              <a:rPr lang="hu-HU" dirty="0" smtClean="0"/>
              <a:t>nzimkoncentráció </a:t>
            </a:r>
            <a:r>
              <a:rPr lang="hu-HU" dirty="0"/>
              <a:t>változásának a fluxusra gyakorolt </a:t>
            </a:r>
            <a:r>
              <a:rPr lang="hu-HU" dirty="0" smtClean="0"/>
              <a:t>hatása </a:t>
            </a:r>
            <a:r>
              <a:rPr lang="hu-HU" b="1" dirty="0" smtClean="0"/>
              <a:t>(2)</a:t>
            </a:r>
            <a:r>
              <a:rPr lang="hu-HU" dirty="0" smtClean="0"/>
              <a:t>:</a:t>
            </a:r>
          </a:p>
          <a:p>
            <a:pPr marL="0" indent="0">
              <a:buNone/>
            </a:pPr>
            <a:endParaRPr lang="hu-HU" dirty="0" smtClean="0"/>
          </a:p>
          <a:p>
            <a:endParaRPr lang="hu-HU" u="sng" dirty="0" smtClean="0"/>
          </a:p>
          <a:p>
            <a:r>
              <a:rPr lang="hu-HU" u="sng" dirty="0" smtClean="0"/>
              <a:t>Koncentráció kontroll </a:t>
            </a:r>
            <a:r>
              <a:rPr lang="hu-HU" u="sng" dirty="0"/>
              <a:t>koefficiens </a:t>
            </a:r>
            <a:r>
              <a:rPr lang="hu-HU" dirty="0"/>
              <a:t>az a megfelelő mennyiség, amely definiálja a metabolit koncentrációkra gyakorolt </a:t>
            </a:r>
            <a:r>
              <a:rPr lang="hu-HU" dirty="0" smtClean="0"/>
              <a:t>hatást </a:t>
            </a:r>
            <a:r>
              <a:rPr lang="hu-HU" b="1" dirty="0" smtClean="0"/>
              <a:t>(3)</a:t>
            </a:r>
            <a:r>
              <a:rPr lang="hu-HU" dirty="0" smtClean="0"/>
              <a:t>:</a:t>
            </a:r>
            <a:endParaRPr lang="hu-HU" dirty="0"/>
          </a:p>
        </p:txBody>
      </p:sp>
      <p:graphicFrame>
        <p:nvGraphicFramePr>
          <p:cNvPr id="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954952"/>
              </p:ext>
            </p:extLst>
          </p:nvPr>
        </p:nvGraphicFramePr>
        <p:xfrm>
          <a:off x="1946276" y="2470986"/>
          <a:ext cx="4029522" cy="955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9" name="Equation" r:id="rId3" imgW="1828800" imgH="431640" progId="Equation.3">
                  <p:embed/>
                </p:oleObj>
              </mc:Choice>
              <mc:Fallback>
                <p:oleObj name="Equation" r:id="rId3" imgW="1828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276" y="2470986"/>
                        <a:ext cx="4029522" cy="95533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bg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311993"/>
              </p:ext>
            </p:extLst>
          </p:nvPr>
        </p:nvGraphicFramePr>
        <p:xfrm>
          <a:off x="9736428" y="3511751"/>
          <a:ext cx="2176529" cy="1111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0" name="Egyenlet" r:id="rId5" imgW="825500" imgH="431800" progId="Equation.3">
                  <p:embed/>
                </p:oleObj>
              </mc:Choice>
              <mc:Fallback>
                <p:oleObj name="Egyenlet" r:id="rId5" imgW="825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6428" y="3511751"/>
                        <a:ext cx="2176529" cy="1111664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bg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0320433"/>
              </p:ext>
            </p:extLst>
          </p:nvPr>
        </p:nvGraphicFramePr>
        <p:xfrm>
          <a:off x="7316765" y="5424801"/>
          <a:ext cx="4620664" cy="110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1" name="Equation" r:id="rId7" imgW="1917360" imgH="457200" progId="Equation.3">
                  <p:embed/>
                </p:oleObj>
              </mc:Choice>
              <mc:Fallback>
                <p:oleObj name="Equation" r:id="rId7" imgW="19173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6765" y="5424801"/>
                        <a:ext cx="4620664" cy="110478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bg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681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 smtClean="0">
                <a:latin typeface="+mn-lt"/>
              </a:rPr>
              <a:t>Összegzési szabályok</a:t>
            </a:r>
            <a:endParaRPr lang="hu-HU" b="1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3032" y="1146220"/>
            <a:ext cx="11977352" cy="5460642"/>
          </a:xfrm>
        </p:spPr>
        <p:txBody>
          <a:bodyPr>
            <a:normAutofit fontScale="92500" lnSpcReduction="20000"/>
          </a:bodyPr>
          <a:lstStyle/>
          <a:p>
            <a:r>
              <a:rPr lang="hu-HU" sz="3000" dirty="0"/>
              <a:t>A kontrol koefficiensek alapvető tulajdonságait két összegzési szabályban foglalhatjuk </a:t>
            </a:r>
            <a:r>
              <a:rPr lang="hu-HU" sz="3000" dirty="0" smtClean="0"/>
              <a:t>össze:</a:t>
            </a:r>
          </a:p>
          <a:p>
            <a:endParaRPr lang="hu-HU" sz="3000" dirty="0" smtClean="0"/>
          </a:p>
          <a:p>
            <a:r>
              <a:rPr lang="hu-HU" sz="3000" u="sng" dirty="0"/>
              <a:t>fluxus kontroll koefficiensek </a:t>
            </a:r>
            <a:r>
              <a:rPr lang="hu-HU" sz="3000" u="sng" dirty="0" smtClean="0"/>
              <a:t>összegzése </a:t>
            </a:r>
            <a:r>
              <a:rPr lang="hu-HU" sz="3000" b="1" dirty="0" smtClean="0"/>
              <a:t>(4):</a:t>
            </a:r>
          </a:p>
          <a:p>
            <a:pPr marL="0" indent="0">
              <a:buNone/>
            </a:pPr>
            <a:endParaRPr lang="hu-HU" sz="3000" u="sng" dirty="0"/>
          </a:p>
          <a:p>
            <a:endParaRPr lang="hu-HU" sz="3000" u="sng" dirty="0" smtClean="0"/>
          </a:p>
          <a:p>
            <a:r>
              <a:rPr lang="hu-HU" sz="3000" u="sng" dirty="0" smtClean="0"/>
              <a:t>koncentráció </a:t>
            </a:r>
            <a:r>
              <a:rPr lang="hu-HU" sz="3000" u="sng" dirty="0"/>
              <a:t>kontrol koefficiensek </a:t>
            </a:r>
            <a:r>
              <a:rPr lang="hu-HU" sz="3000" u="sng" dirty="0" smtClean="0"/>
              <a:t>összegzése </a:t>
            </a:r>
            <a:r>
              <a:rPr lang="hu-HU" sz="3000" b="1" dirty="0" smtClean="0"/>
              <a:t>(5): </a:t>
            </a:r>
          </a:p>
          <a:p>
            <a:endParaRPr lang="hu-HU" sz="3000" dirty="0" smtClean="0"/>
          </a:p>
          <a:p>
            <a:endParaRPr lang="hu-HU" sz="3000" dirty="0"/>
          </a:p>
          <a:p>
            <a:endParaRPr lang="hu-HU" sz="3000" dirty="0" smtClean="0"/>
          </a:p>
          <a:p>
            <a:r>
              <a:rPr lang="hu-HU" sz="3000" dirty="0" smtClean="0"/>
              <a:t>Ezekben </a:t>
            </a:r>
            <a:r>
              <a:rPr lang="hu-HU" sz="3000" b="1" dirty="0"/>
              <a:t>n</a:t>
            </a:r>
            <a:r>
              <a:rPr lang="hu-HU" sz="3000" dirty="0"/>
              <a:t> a rendszer enzimeinek a száma és </a:t>
            </a:r>
            <a:r>
              <a:rPr lang="hu-HU" sz="3000" b="1" dirty="0" err="1"/>
              <a:t>s</a:t>
            </a:r>
            <a:r>
              <a:rPr lang="hu-HU" sz="3000" b="1" baseline="-25000" dirty="0" err="1"/>
              <a:t>j</a:t>
            </a:r>
            <a:r>
              <a:rPr lang="hu-HU" sz="3000" dirty="0"/>
              <a:t> valamely belső metabolit koncentrációja. Ha a metabolit út elágazó, </a:t>
            </a:r>
            <a:r>
              <a:rPr lang="hu-HU" sz="3000" dirty="0" smtClean="0"/>
              <a:t>akkor egynél </a:t>
            </a:r>
            <a:r>
              <a:rPr lang="hu-HU" sz="3000" dirty="0"/>
              <a:t>több fluxus van és a </a:t>
            </a:r>
            <a:r>
              <a:rPr lang="hu-HU" sz="3000" b="1" dirty="0" smtClean="0"/>
              <a:t>(4) </a:t>
            </a:r>
            <a:r>
              <a:rPr lang="hu-HU" sz="3000" dirty="0"/>
              <a:t>érvényes ezek mindegyikére </a:t>
            </a:r>
            <a:r>
              <a:rPr lang="hu-HU" sz="3000" dirty="0" smtClean="0"/>
              <a:t>külön-külön</a:t>
            </a:r>
            <a:r>
              <a:rPr lang="hu-HU" sz="3000" dirty="0"/>
              <a:t>. </a:t>
            </a:r>
          </a:p>
          <a:p>
            <a:endParaRPr lang="hu-HU" dirty="0"/>
          </a:p>
        </p:txBody>
      </p:sp>
      <p:sp>
        <p:nvSpPr>
          <p:cNvPr id="6" name="Rectangle 4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Rectangle 4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1" name="Rectangle 4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2" name="Objektum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37288"/>
              </p:ext>
            </p:extLst>
          </p:nvPr>
        </p:nvGraphicFramePr>
        <p:xfrm>
          <a:off x="7147774" y="2163651"/>
          <a:ext cx="1700012" cy="1155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" name="Equation" r:id="rId3" imgW="634725" imgH="431613" progId="Equation.3">
                  <p:embed/>
                </p:oleObj>
              </mc:Choice>
              <mc:Fallback>
                <p:oleObj name="Equation" r:id="rId3" imgW="634725" imgH="431613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7774" y="2163651"/>
                        <a:ext cx="1700012" cy="11551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5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4" name="Objektum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634860"/>
              </p:ext>
            </p:extLst>
          </p:nvPr>
        </p:nvGraphicFramePr>
        <p:xfrm>
          <a:off x="8017098" y="3533765"/>
          <a:ext cx="1661375" cy="107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9" name="Equation" r:id="rId5" imgW="672840" imgH="431640" progId="Equation.3">
                  <p:embed/>
                </p:oleObj>
              </mc:Choice>
              <mc:Fallback>
                <p:oleObj name="Equation" r:id="rId5" imgW="672840" imgH="43164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7098" y="3533765"/>
                        <a:ext cx="1661375" cy="1079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882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1156</Words>
  <Application>Microsoft Office PowerPoint</Application>
  <PresentationFormat>Szélesvásznú</PresentationFormat>
  <Paragraphs>116</Paragraphs>
  <Slides>20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Office-téma</vt:lpstr>
      <vt:lpstr>Equation</vt:lpstr>
      <vt:lpstr>Egyenlet</vt:lpstr>
      <vt:lpstr>Metabolic Control Analysis MCA</vt:lpstr>
      <vt:lpstr>Enzimek fiziológiai kontextusban</vt:lpstr>
      <vt:lpstr>PowerPoint bemutató</vt:lpstr>
      <vt:lpstr>Metabolit kontroll analízis- MCA</vt:lpstr>
      <vt:lpstr>PowerPoint bemutató</vt:lpstr>
      <vt:lpstr>Kontroll koefficiensek</vt:lpstr>
      <vt:lpstr>PowerPoint bemutató</vt:lpstr>
      <vt:lpstr>PowerPoint bemutató</vt:lpstr>
      <vt:lpstr>Összegzési szabályok</vt:lpstr>
      <vt:lpstr>PowerPoint bemutató</vt:lpstr>
      <vt:lpstr>Elaszticitás</vt:lpstr>
      <vt:lpstr>PowerPoint bemutató</vt:lpstr>
      <vt:lpstr>PowerPoint bemutató</vt:lpstr>
      <vt:lpstr>Konnektivitás tulajdonságai</vt:lpstr>
      <vt:lpstr>PowerPoint bemutató</vt:lpstr>
      <vt:lpstr>PowerPoint bemutató</vt:lpstr>
      <vt:lpstr>Válasz koefficiens</vt:lpstr>
      <vt:lpstr>PowerPoint bemutató</vt:lpstr>
      <vt:lpstr>PowerPoint bemutató</vt:lpstr>
      <vt:lpstr>Vizsga kérdések: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Metabolic Control Analysis MCA</dc:title>
  <dc:creator>TAMI</dc:creator>
  <cp:lastModifiedBy>User</cp:lastModifiedBy>
  <cp:revision>84</cp:revision>
  <dcterms:created xsi:type="dcterms:W3CDTF">2015-04-26T13:47:16Z</dcterms:created>
  <dcterms:modified xsi:type="dcterms:W3CDTF">2015-04-28T14:03:30Z</dcterms:modified>
</cp:coreProperties>
</file>