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55"/>
  </p:notesMasterIdLst>
  <p:sldIdLst>
    <p:sldId id="256" r:id="rId2"/>
    <p:sldId id="285" r:id="rId3"/>
    <p:sldId id="258" r:id="rId4"/>
    <p:sldId id="259" r:id="rId5"/>
    <p:sldId id="260" r:id="rId6"/>
    <p:sldId id="262" r:id="rId7"/>
    <p:sldId id="263" r:id="rId8"/>
    <p:sldId id="264" r:id="rId9"/>
    <p:sldId id="28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>
        <p:scale>
          <a:sx n="80" d="100"/>
          <a:sy n="80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2B29B-4F13-4C55-827A-3FFC2FAAECCB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96D4A-AD12-4B55-A828-644853D58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85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82526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27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50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52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266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493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21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83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44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AB8EA21-D4F6-42AC-BE66-4145909E109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6917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6E4A41A-8BEF-476B-B3B4-068E9047325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119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57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40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32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16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94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6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45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F97A-0ED2-4A10-8D79-938732EE755D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620021-6B76-437E-9127-411D5B0A1E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15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7012" y="1635618"/>
            <a:ext cx="8689976" cy="822099"/>
          </a:xfrm>
        </p:spPr>
        <p:txBody>
          <a:bodyPr/>
          <a:lstStyle/>
          <a:p>
            <a:pPr algn="ctr"/>
            <a:r>
              <a:rPr lang="hu-HU" dirty="0" smtClean="0"/>
              <a:t>Hulladékkezelés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hu-HU" sz="2600" dirty="0" smtClean="0">
                <a:solidFill>
                  <a:schemeClr val="tx1"/>
                </a:solidFill>
              </a:rPr>
              <a:t>Készítette:</a:t>
            </a:r>
            <a:r>
              <a:rPr lang="hu-HU" sz="2600" dirty="0" err="1" smtClean="0">
                <a:solidFill>
                  <a:schemeClr val="tx1"/>
                </a:solidFill>
              </a:rPr>
              <a:t>Bánsághi</a:t>
            </a:r>
            <a:r>
              <a:rPr lang="hu-HU" sz="2600" dirty="0" smtClean="0">
                <a:solidFill>
                  <a:schemeClr val="tx1"/>
                </a:solidFill>
              </a:rPr>
              <a:t> </a:t>
            </a:r>
            <a:r>
              <a:rPr lang="hu-HU" sz="2600" dirty="0" smtClean="0">
                <a:solidFill>
                  <a:schemeClr val="tx1"/>
                </a:solidFill>
              </a:rPr>
              <a:t>Eszter</a:t>
            </a:r>
          </a:p>
          <a:p>
            <a:pPr algn="l"/>
            <a:r>
              <a:rPr lang="hu-HU" sz="2600" dirty="0" smtClean="0">
                <a:solidFill>
                  <a:schemeClr val="tx1"/>
                </a:solidFill>
              </a:rPr>
              <a:t>		</a:t>
            </a:r>
            <a:r>
              <a:rPr lang="hu-HU" sz="2600" dirty="0">
                <a:solidFill>
                  <a:schemeClr val="tx1"/>
                </a:solidFill>
              </a:rPr>
              <a:t> </a:t>
            </a:r>
            <a:r>
              <a:rPr lang="hu-HU" sz="2600" dirty="0" smtClean="0">
                <a:solidFill>
                  <a:schemeClr val="tx1"/>
                </a:solidFill>
              </a:rPr>
              <a:t>     Szabó </a:t>
            </a:r>
            <a:r>
              <a:rPr lang="hu-HU" sz="2600" dirty="0">
                <a:solidFill>
                  <a:schemeClr val="tx1"/>
                </a:solidFill>
              </a:rPr>
              <a:t>B</a:t>
            </a:r>
            <a:r>
              <a:rPr lang="hu-HU" sz="2600" dirty="0" smtClean="0">
                <a:solidFill>
                  <a:schemeClr val="tx1"/>
                </a:solidFill>
              </a:rPr>
              <a:t>orbála </a:t>
            </a:r>
            <a:r>
              <a:rPr lang="hu-HU" sz="2600" dirty="0">
                <a:solidFill>
                  <a:schemeClr val="tx1"/>
                </a:solidFill>
              </a:rPr>
              <a:t>A</a:t>
            </a:r>
            <a:r>
              <a:rPr lang="hu-HU" sz="2600" dirty="0" smtClean="0">
                <a:solidFill>
                  <a:schemeClr val="tx1"/>
                </a:solidFill>
              </a:rPr>
              <a:t>nna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2015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65225"/>
          </a:xfrm>
        </p:spPr>
        <p:txBody>
          <a:bodyPr/>
          <a:lstStyle/>
          <a:p>
            <a:r>
              <a:rPr lang="hu-HU" dirty="0" smtClean="0"/>
              <a:t>Mikrobapusztulás kinetikája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483743"/>
            <a:ext cx="7772870" cy="5148877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Az életképes mikroorganizmusok száma fontosabb, mint a koncentrációja, mert egyetlen szaporodásra képes sejt is hozhat létre populációt.</a:t>
            </a:r>
          </a:p>
          <a:p>
            <a:r>
              <a:rPr lang="hu-HU" cap="none" dirty="0" smtClean="0"/>
              <a:t>Az élő sejtszám csökkenés  arányos a fennmaradó sejtszámmal: </a:t>
            </a:r>
          </a:p>
          <a:p>
            <a:pPr marL="0" indent="0">
              <a:buNone/>
            </a:pPr>
            <a:endParaRPr lang="hu-HU" cap="none" dirty="0" smtClean="0"/>
          </a:p>
          <a:p>
            <a:pPr marL="0" indent="0">
              <a:buNone/>
            </a:pPr>
            <a:endParaRPr lang="hu-HU" cap="none" dirty="0" smtClean="0"/>
          </a:p>
          <a:p>
            <a:r>
              <a:rPr lang="hu-HU" cap="none" dirty="0"/>
              <a:t>Integrálva, állandó hőmérsékleten</a:t>
            </a:r>
            <a:r>
              <a:rPr lang="hu-HU" cap="none" dirty="0" smtClean="0"/>
              <a:t>:</a:t>
            </a:r>
          </a:p>
          <a:p>
            <a:r>
              <a:rPr lang="hu-HU" cap="none" dirty="0"/>
              <a:t>Ahol: </a:t>
            </a:r>
            <a:endParaRPr lang="hu-HU" cap="none" dirty="0" smtClean="0"/>
          </a:p>
          <a:p>
            <a:pPr lvl="1"/>
            <a:r>
              <a:rPr lang="hu-HU" cap="none" dirty="0" smtClean="0"/>
              <a:t>N</a:t>
            </a:r>
            <a:r>
              <a:rPr lang="hu-HU" cap="none" dirty="0"/>
              <a:t>: élő </a:t>
            </a:r>
            <a:r>
              <a:rPr lang="hu-HU" cap="none" dirty="0" smtClean="0"/>
              <a:t>sejtszám </a:t>
            </a:r>
            <a:r>
              <a:rPr lang="hu-HU" cap="none" dirty="0"/>
              <a:t>[db/cm</a:t>
            </a:r>
            <a:r>
              <a:rPr lang="hu-HU" cap="none" baseline="30000" dirty="0"/>
              <a:t>3</a:t>
            </a:r>
            <a:r>
              <a:rPr lang="hu-HU" cap="none" dirty="0"/>
              <a:t>]</a:t>
            </a:r>
          </a:p>
          <a:p>
            <a:pPr lvl="1"/>
            <a:r>
              <a:rPr lang="hu-HU" cap="none" dirty="0" smtClean="0"/>
              <a:t>N</a:t>
            </a:r>
            <a:r>
              <a:rPr lang="hu-HU" cap="none" baseline="-25000" dirty="0" smtClean="0"/>
              <a:t>0</a:t>
            </a:r>
            <a:r>
              <a:rPr lang="hu-HU" cap="none" dirty="0"/>
              <a:t>: kezdeti élő </a:t>
            </a:r>
            <a:r>
              <a:rPr lang="hu-HU" cap="none" dirty="0" smtClean="0"/>
              <a:t>sejtszám </a:t>
            </a:r>
            <a:r>
              <a:rPr lang="hu-HU" cap="none" dirty="0"/>
              <a:t>[db/cm</a:t>
            </a:r>
            <a:r>
              <a:rPr lang="hu-HU" cap="none" baseline="30000" dirty="0"/>
              <a:t>3</a:t>
            </a:r>
            <a:r>
              <a:rPr lang="hu-HU" cap="none" dirty="0"/>
              <a:t>]</a:t>
            </a:r>
          </a:p>
          <a:p>
            <a:pPr lvl="1"/>
            <a:r>
              <a:rPr lang="hu-HU" cap="none" dirty="0" err="1" smtClean="0"/>
              <a:t>k</a:t>
            </a:r>
            <a:r>
              <a:rPr lang="hu-HU" cap="none" baseline="-25000" dirty="0" err="1" smtClean="0"/>
              <a:t>d</a:t>
            </a:r>
            <a:r>
              <a:rPr lang="hu-HU" cap="none" dirty="0" smtClean="0"/>
              <a:t>: </a:t>
            </a:r>
            <a:r>
              <a:rPr lang="hu-HU" cap="none" dirty="0" err="1" smtClean="0"/>
              <a:t>hőpusztulási</a:t>
            </a:r>
            <a:r>
              <a:rPr lang="hu-HU" cap="none" dirty="0" smtClean="0"/>
              <a:t> </a:t>
            </a:r>
            <a:r>
              <a:rPr lang="hu-HU" cap="none" dirty="0"/>
              <a:t>sebességi állandó [</a:t>
            </a:r>
            <a:r>
              <a:rPr lang="hu-HU" cap="none" dirty="0" smtClean="0"/>
              <a:t>min</a:t>
            </a:r>
            <a:r>
              <a:rPr lang="hu-HU" cap="none" baseline="30000" dirty="0" smtClean="0"/>
              <a:t>-1</a:t>
            </a:r>
            <a:r>
              <a:rPr lang="hu-HU" cap="none" dirty="0" smtClean="0"/>
              <a:t>]</a:t>
            </a:r>
          </a:p>
          <a:p>
            <a:pPr lvl="1"/>
            <a:r>
              <a:rPr lang="hu-HU" cap="none" dirty="0" smtClean="0"/>
              <a:t>t</a:t>
            </a:r>
            <a:r>
              <a:rPr lang="hu-HU" cap="none" dirty="0"/>
              <a:t>: idő [min]</a:t>
            </a:r>
          </a:p>
          <a:p>
            <a:pPr marL="0" indent="0">
              <a:buNone/>
            </a:pPr>
            <a:endParaRPr lang="hu-HU" cap="none" dirty="0"/>
          </a:p>
          <a:p>
            <a:endParaRPr lang="hu-HU" cap="none" dirty="0" smtClean="0"/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69" y="2727455"/>
            <a:ext cx="1735730" cy="8871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48" y="3538669"/>
            <a:ext cx="1734338" cy="5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75444"/>
          </a:xfrm>
        </p:spPr>
        <p:txBody>
          <a:bodyPr/>
          <a:lstStyle/>
          <a:p>
            <a:pPr algn="l"/>
            <a:r>
              <a:rPr lang="hu-HU" dirty="0"/>
              <a:t>Mikrobapusztulás kinetikája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2" y="1561382"/>
            <a:ext cx="7772870" cy="5296618"/>
          </a:xfrm>
        </p:spPr>
        <p:txBody>
          <a:bodyPr/>
          <a:lstStyle/>
          <a:p>
            <a:pPr marL="0" indent="0">
              <a:buNone/>
            </a:pPr>
            <a:r>
              <a:rPr lang="hu-HU" cap="none" dirty="0"/>
              <a:t>Az életképes sejtek száma exponenciálisan csökken az idő előrehaladtával (A). </a:t>
            </a:r>
            <a:r>
              <a:rPr lang="hu-HU" cap="none" dirty="0" err="1"/>
              <a:t>Féllogaritmikus</a:t>
            </a:r>
            <a:r>
              <a:rPr lang="hu-HU" cap="none" dirty="0"/>
              <a:t> ábrázolással egyenest ad (B). </a:t>
            </a:r>
            <a:endParaRPr lang="hu-HU" cap="none" dirty="0" smtClean="0"/>
          </a:p>
          <a:p>
            <a:pPr marL="0" indent="0">
              <a:buNone/>
            </a:pPr>
            <a:endParaRPr lang="hu-HU" cap="none" dirty="0"/>
          </a:p>
          <a:p>
            <a:pPr marL="0" indent="0">
              <a:buNone/>
            </a:pPr>
            <a:endParaRPr lang="hu-HU" cap="none" dirty="0" smtClean="0"/>
          </a:p>
          <a:p>
            <a:pPr marL="0" indent="0">
              <a:buNone/>
            </a:pPr>
            <a:endParaRPr lang="hu-HU" cap="none" dirty="0"/>
          </a:p>
          <a:p>
            <a:pPr marL="0" indent="0">
              <a:buNone/>
            </a:pPr>
            <a:endParaRPr lang="hu-HU" cap="none" dirty="0" smtClean="0"/>
          </a:p>
          <a:p>
            <a:pPr marL="0" indent="0">
              <a:buNone/>
            </a:pPr>
            <a:endParaRPr lang="hu-HU" cap="none" dirty="0"/>
          </a:p>
          <a:p>
            <a:pPr marL="0" indent="0">
              <a:buNone/>
            </a:pPr>
            <a:endParaRPr lang="hu-HU" cap="none" dirty="0" smtClean="0"/>
          </a:p>
          <a:p>
            <a:pPr marL="0" indent="0">
              <a:buNone/>
            </a:pPr>
            <a:endParaRPr lang="hu-HU" cap="none" dirty="0"/>
          </a:p>
          <a:p>
            <a:pPr marL="0" indent="0">
              <a:buNone/>
            </a:pPr>
            <a:r>
              <a:rPr lang="hu-HU" cap="none" dirty="0"/>
              <a:t>Egyenes </a:t>
            </a:r>
            <a:r>
              <a:rPr lang="hu-HU" cap="none" dirty="0" smtClean="0"/>
              <a:t>meredeksége = </a:t>
            </a:r>
            <a:r>
              <a:rPr lang="hu-HU" cap="none" dirty="0" err="1" smtClean="0"/>
              <a:t>hőpusztulási</a:t>
            </a:r>
            <a:r>
              <a:rPr lang="hu-HU" cap="none" dirty="0" smtClean="0"/>
              <a:t> </a:t>
            </a:r>
            <a:r>
              <a:rPr lang="hu-HU" cap="none" dirty="0"/>
              <a:t>sebességi </a:t>
            </a:r>
            <a:r>
              <a:rPr lang="hu-HU" cap="none" dirty="0" smtClean="0"/>
              <a:t>állandó (</a:t>
            </a:r>
            <a:r>
              <a:rPr lang="hu-HU" cap="none" dirty="0" err="1"/>
              <a:t>k</a:t>
            </a:r>
            <a:r>
              <a:rPr lang="hu-HU" cap="none" baseline="-25000" dirty="0" err="1"/>
              <a:t>d</a:t>
            </a:r>
            <a:r>
              <a:rPr lang="hu-HU" cap="none" dirty="0"/>
              <a:t>)</a:t>
            </a:r>
          </a:p>
          <a:p>
            <a:pPr marL="0" indent="0">
              <a:buNone/>
            </a:pPr>
            <a:endParaRPr lang="hu-HU" cap="none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91" y="2485904"/>
            <a:ext cx="633429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61708"/>
          </a:xfrm>
        </p:spPr>
        <p:txBody>
          <a:bodyPr/>
          <a:lstStyle/>
          <a:p>
            <a:pPr algn="l"/>
            <a:r>
              <a:rPr lang="hu-HU" dirty="0" smtClean="0"/>
              <a:t>A lineáristól való eltérés okai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380227"/>
            <a:ext cx="7772870" cy="5244860"/>
          </a:xfrm>
        </p:spPr>
        <p:txBody>
          <a:bodyPr/>
          <a:lstStyle/>
          <a:p>
            <a:r>
              <a:rPr lang="hu-HU" sz="1800" cap="none" dirty="0" smtClean="0"/>
              <a:t>A</a:t>
            </a:r>
            <a:r>
              <a:rPr lang="hu-HU" sz="1800" cap="none" dirty="0"/>
              <a:t>) Ha a mikroba </a:t>
            </a:r>
            <a:r>
              <a:rPr lang="hu-HU" sz="1800" cap="none" dirty="0" err="1"/>
              <a:t>hőstabil</a:t>
            </a:r>
            <a:r>
              <a:rPr lang="hu-HU" sz="1800" cap="none" dirty="0"/>
              <a:t> spórákat képez, azok a kezelési idő alatt a hő hatására aktiválódnak (kicsírázhatnak), így megemelve az élő sejtszámot, amíg a hőkezelés el nem pusztítja őket.</a:t>
            </a:r>
          </a:p>
          <a:p>
            <a:r>
              <a:rPr lang="hu-HU" sz="1800" cap="none" dirty="0"/>
              <a:t>B) Kevert </a:t>
            </a:r>
            <a:r>
              <a:rPr lang="hu-HU" sz="1800" cap="none" dirty="0" err="1"/>
              <a:t>mikrokultúra</a:t>
            </a:r>
            <a:r>
              <a:rPr lang="hu-HU" sz="1800" cap="none" dirty="0"/>
              <a:t> esetén, ha a rezisztensebb van kisebbségben, az egyenes megtörik. A nagyobb </a:t>
            </a:r>
            <a:r>
              <a:rPr lang="hu-HU" sz="1800" cap="none" dirty="0" err="1"/>
              <a:t>meredekségű</a:t>
            </a:r>
            <a:r>
              <a:rPr lang="hu-HU" sz="1800" cap="none" dirty="0"/>
              <a:t> az érzékenyebb törzsre, a kisebb </a:t>
            </a:r>
            <a:r>
              <a:rPr lang="hu-HU" sz="1800" cap="none" dirty="0" err="1"/>
              <a:t>meredekségű</a:t>
            </a:r>
            <a:r>
              <a:rPr lang="hu-HU" sz="1800" cap="none" dirty="0"/>
              <a:t> a hőre ellenállóbb törzsre jellemző. A hőre rezisztens törzs túlnövi a hőre érzékenyebb populációt. (Ellenkező esetben nincs jelentős eltérés a lineáristól.)</a:t>
            </a:r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91" y="4002657"/>
            <a:ext cx="2950719" cy="23166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49" y="4002657"/>
            <a:ext cx="3617640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934237"/>
          </a:xfrm>
        </p:spPr>
        <p:txBody>
          <a:bodyPr/>
          <a:lstStyle/>
          <a:p>
            <a:pPr algn="l"/>
            <a:r>
              <a:rPr lang="hu-HU" dirty="0" smtClean="0"/>
              <a:t>Hőérzékenység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552755"/>
            <a:ext cx="5136594" cy="4951562"/>
          </a:xfrm>
        </p:spPr>
        <p:txBody>
          <a:bodyPr/>
          <a:lstStyle/>
          <a:p>
            <a:r>
              <a:rPr lang="hu-HU" cap="none" dirty="0" err="1"/>
              <a:t>Hőpusztulási</a:t>
            </a:r>
            <a:r>
              <a:rPr lang="hu-HU" cap="none" dirty="0"/>
              <a:t> sebességi állandó (</a:t>
            </a:r>
            <a:r>
              <a:rPr lang="hu-HU" cap="none" dirty="0" err="1"/>
              <a:t>k</a:t>
            </a:r>
            <a:r>
              <a:rPr lang="hu-HU" cap="none" baseline="-25000" dirty="0" err="1"/>
              <a:t>d</a:t>
            </a:r>
            <a:r>
              <a:rPr lang="hu-HU" cap="none" dirty="0"/>
              <a:t>) függése:</a:t>
            </a:r>
          </a:p>
          <a:p>
            <a:pPr lvl="1"/>
            <a:r>
              <a:rPr lang="hu-HU" cap="none" dirty="0"/>
              <a:t>Hőmérséklettől</a:t>
            </a:r>
            <a:r>
              <a:rPr lang="hu-HU" cap="none" dirty="0" smtClean="0"/>
              <a:t>:</a:t>
            </a:r>
          </a:p>
          <a:p>
            <a:pPr lvl="1"/>
            <a:endParaRPr lang="hu-HU" cap="none" dirty="0"/>
          </a:p>
          <a:p>
            <a:pPr marL="0" indent="0">
              <a:buNone/>
            </a:pPr>
            <a:endParaRPr lang="hu-HU" sz="1800" cap="none" dirty="0" smtClean="0"/>
          </a:p>
          <a:p>
            <a:pPr marL="0" indent="0">
              <a:buNone/>
            </a:pPr>
            <a:r>
              <a:rPr lang="hu-HU" sz="1800" cap="none" dirty="0" smtClean="0"/>
              <a:t>	Ahol:k</a:t>
            </a:r>
            <a:r>
              <a:rPr lang="hu-HU" sz="1800" cap="none" baseline="-25000" dirty="0" smtClean="0"/>
              <a:t>d0</a:t>
            </a:r>
            <a:r>
              <a:rPr lang="hu-HU" sz="1800" cap="none" dirty="0"/>
              <a:t>: </a:t>
            </a:r>
            <a:r>
              <a:rPr lang="hu-HU" sz="1800" cap="none" dirty="0" smtClean="0"/>
              <a:t>konstans, adott mikrobára 				jellemző</a:t>
            </a:r>
            <a:endParaRPr lang="hu-HU" sz="1800" cap="none" dirty="0"/>
          </a:p>
          <a:p>
            <a:pPr marL="0" indent="0">
              <a:buNone/>
            </a:pPr>
            <a:r>
              <a:rPr lang="hu-HU" sz="1800" cap="none" dirty="0"/>
              <a:t>	 	 </a:t>
            </a:r>
            <a:r>
              <a:rPr lang="hu-HU" sz="1800" cap="none" dirty="0" err="1"/>
              <a:t>E</a:t>
            </a:r>
            <a:r>
              <a:rPr lang="hu-HU" sz="1800" cap="none" baseline="-25000" dirty="0" err="1"/>
              <a:t>d</a:t>
            </a:r>
            <a:r>
              <a:rPr lang="hu-HU" sz="1800" cap="none" dirty="0"/>
              <a:t>: a </a:t>
            </a:r>
            <a:r>
              <a:rPr lang="hu-HU" sz="1800" cap="none" dirty="0" err="1" smtClean="0"/>
              <a:t>hőpusztulás</a:t>
            </a:r>
            <a:r>
              <a:rPr lang="hu-HU" sz="1800" cap="none" dirty="0" smtClean="0"/>
              <a:t> </a:t>
            </a:r>
            <a:r>
              <a:rPr lang="hu-HU" sz="1800" cap="none" dirty="0"/>
              <a:t>aktiválási energiája</a:t>
            </a:r>
          </a:p>
          <a:p>
            <a:pPr marL="0" indent="0">
              <a:buNone/>
            </a:pPr>
            <a:r>
              <a:rPr lang="hu-HU" sz="1800" cap="none" dirty="0"/>
              <a:t>	   	 R: univerzális gázállandó</a:t>
            </a:r>
          </a:p>
          <a:p>
            <a:pPr marL="0" indent="0">
              <a:buNone/>
            </a:pPr>
            <a:r>
              <a:rPr lang="hu-HU" sz="1800" cap="none" dirty="0"/>
              <a:t>	   	 T: abszolút hőmérséklet</a:t>
            </a:r>
          </a:p>
          <a:p>
            <a:r>
              <a:rPr lang="hu-HU" dirty="0"/>
              <a:t>A hőmérséklet növelésével </a:t>
            </a:r>
            <a:r>
              <a:rPr lang="hu-HU" dirty="0" smtClean="0"/>
              <a:t>a </a:t>
            </a:r>
            <a:r>
              <a:rPr lang="hu-HU" dirty="0" err="1"/>
              <a:t>k</a:t>
            </a:r>
            <a:r>
              <a:rPr lang="hu-HU" baseline="-25000" dirty="0" err="1"/>
              <a:t>d</a:t>
            </a:r>
            <a:r>
              <a:rPr lang="hu-HU" dirty="0"/>
              <a:t> meredeksége folyamatosan csökken, így kevesebb idő alatt elpusztulnak a </a:t>
            </a:r>
            <a:r>
              <a:rPr lang="hu-HU" dirty="0" smtClean="0"/>
              <a:t>mikrobák. </a:t>
            </a:r>
            <a:endParaRPr lang="hu-HU" dirty="0"/>
          </a:p>
          <a:p>
            <a:pPr marL="0" indent="0">
              <a:buNone/>
            </a:pPr>
            <a:endParaRPr lang="hu-HU" sz="1800" cap="none" dirty="0"/>
          </a:p>
          <a:p>
            <a:pPr marL="0" indent="0">
              <a:buNone/>
            </a:pPr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55" y="2201009"/>
            <a:ext cx="3142820" cy="8065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924" y="3655785"/>
            <a:ext cx="3322076" cy="26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47973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/>
              <a:t>hőpusztulási</a:t>
            </a:r>
            <a:r>
              <a:rPr lang="hu-HU" dirty="0"/>
              <a:t> sebességi állandó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466491"/>
            <a:ext cx="7772870" cy="4813539"/>
          </a:xfrm>
        </p:spPr>
        <p:txBody>
          <a:bodyPr/>
          <a:lstStyle/>
          <a:p>
            <a:r>
              <a:rPr lang="hu-HU" sz="2200" cap="none" dirty="0" err="1"/>
              <a:t>k</a:t>
            </a:r>
            <a:r>
              <a:rPr lang="hu-HU" sz="2200" cap="none" baseline="-25000" dirty="0" err="1"/>
              <a:t>d</a:t>
            </a:r>
            <a:r>
              <a:rPr lang="hu-HU" sz="2200" cap="none" dirty="0"/>
              <a:t> hőmérséklet függése fontos a táptalajok sterilezésénél, mivel ezeket a lehető legrövidebb ideig kell kitenni magas hőmérsékletnek, hogy minimalizáljuk a tápanyagok bomlását.</a:t>
            </a:r>
          </a:p>
          <a:p>
            <a:r>
              <a:rPr lang="hu-HU" sz="2200" cap="none" dirty="0"/>
              <a:t>Sterilezési folyamat tipikus hőmérséklet profilja:</a:t>
            </a:r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23" y="3762164"/>
            <a:ext cx="565757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27203"/>
          </a:xfrm>
        </p:spPr>
        <p:txBody>
          <a:bodyPr/>
          <a:lstStyle/>
          <a:p>
            <a:pPr algn="l"/>
            <a:r>
              <a:rPr lang="hu-HU" dirty="0" err="1"/>
              <a:t>Biohulladék</a:t>
            </a:r>
            <a:r>
              <a:rPr lang="hu-HU" dirty="0"/>
              <a:t> sterilezése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345721"/>
            <a:ext cx="7772870" cy="4445479"/>
          </a:xfrm>
        </p:spPr>
        <p:txBody>
          <a:bodyPr/>
          <a:lstStyle/>
          <a:p>
            <a:r>
              <a:rPr lang="hu-HU" sz="2400" cap="none" dirty="0"/>
              <a:t>Eltérés a táptalaj sterilezésétől: elhanyagolhatjuk a hűtő és fűtő fázisokat, mivel nem kell a tápanyag bomlása miatt </a:t>
            </a:r>
            <a:r>
              <a:rPr lang="hu-HU" sz="2400" cap="none" dirty="0" smtClean="0"/>
              <a:t>aggódnunk</a:t>
            </a:r>
          </a:p>
          <a:p>
            <a:endParaRPr lang="hu-HU" sz="2400" cap="none" dirty="0"/>
          </a:p>
          <a:p>
            <a:r>
              <a:rPr lang="hu-HU" sz="2400" cap="none" dirty="0" smtClean="0"/>
              <a:t>De: </a:t>
            </a:r>
            <a:r>
              <a:rPr lang="hu-HU" sz="2400" cap="none" dirty="0"/>
              <a:t>ez a rendszer túlméretezéséhez </a:t>
            </a:r>
            <a:r>
              <a:rPr lang="hu-HU" sz="2400" cap="none" dirty="0" smtClean="0"/>
              <a:t>vezet</a:t>
            </a:r>
          </a:p>
          <a:p>
            <a:endParaRPr lang="hu-HU" sz="2400" cap="none" dirty="0"/>
          </a:p>
          <a:p>
            <a:r>
              <a:rPr lang="hu-HU" sz="2400" cap="none" dirty="0"/>
              <a:t>Ez a megközelítés lehetővé teszi a folytonos sterilezésre vonatkozó összefüggések felhasználását, a szakaszos rendszerek tervezése egyszerűbbé válik.</a:t>
            </a: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5254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61708"/>
          </a:xfrm>
        </p:spPr>
        <p:txBody>
          <a:bodyPr/>
          <a:lstStyle/>
          <a:p>
            <a:pPr algn="l"/>
            <a:r>
              <a:rPr lang="hu-HU" dirty="0"/>
              <a:t>Folytonos sterilezés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380227"/>
            <a:ext cx="7772870" cy="4410973"/>
          </a:xfrm>
        </p:spPr>
        <p:txBody>
          <a:bodyPr/>
          <a:lstStyle/>
          <a:p>
            <a:r>
              <a:rPr lang="hu-HU" sz="2200" cap="none" dirty="0"/>
              <a:t>Egyenletek kombinálásával kifejezhető a logaritmikus sejtszám csökkentés adott hőmérsékleten és idő alatt</a:t>
            </a:r>
            <a:r>
              <a:rPr lang="hu-HU" sz="2200" cap="none" dirty="0" smtClean="0"/>
              <a:t>.</a:t>
            </a:r>
          </a:p>
          <a:p>
            <a:endParaRPr lang="hu-HU" sz="2200" cap="none" dirty="0"/>
          </a:p>
          <a:p>
            <a:endParaRPr lang="hu-HU" sz="2200" cap="none" dirty="0" smtClean="0"/>
          </a:p>
          <a:p>
            <a:endParaRPr lang="hu-HU" sz="2200" cap="none" dirty="0" smtClean="0"/>
          </a:p>
          <a:p>
            <a:r>
              <a:rPr lang="hu-HU" sz="2200" cap="none" dirty="0" smtClean="0"/>
              <a:t>Vagy </a:t>
            </a:r>
            <a:r>
              <a:rPr lang="hu-HU" sz="2200" cap="none" dirty="0"/>
              <a:t>a sterilezési szint és adott hőmérséklethez szükséges kezelési idő.</a:t>
            </a:r>
          </a:p>
          <a:p>
            <a:endParaRPr lang="hu-HU" sz="2200" cap="none" dirty="0"/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11" y="2420678"/>
            <a:ext cx="4643751" cy="7766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611" y="4459970"/>
            <a:ext cx="4783480" cy="7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021" y="618518"/>
            <a:ext cx="7773338" cy="813467"/>
          </a:xfrm>
        </p:spPr>
        <p:txBody>
          <a:bodyPr/>
          <a:lstStyle/>
          <a:p>
            <a:pPr algn="l"/>
            <a:r>
              <a:rPr lang="hu-HU" dirty="0"/>
              <a:t>Folytonos sterilezés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021" y="1431985"/>
            <a:ext cx="4542278" cy="4986068"/>
          </a:xfrm>
        </p:spPr>
        <p:txBody>
          <a:bodyPr>
            <a:normAutofit/>
          </a:bodyPr>
          <a:lstStyle/>
          <a:p>
            <a:r>
              <a:rPr lang="hu-HU" sz="2000" cap="none" dirty="0"/>
              <a:t>A diagramot Bacillus </a:t>
            </a:r>
            <a:r>
              <a:rPr lang="hu-HU" sz="2000" cap="none" dirty="0" err="1"/>
              <a:t>stearothermophilus</a:t>
            </a:r>
            <a:r>
              <a:rPr lang="hu-HU" sz="2000" cap="none" dirty="0"/>
              <a:t> spóráira tervezték (lineáris sejtpusztulást feltételezve)</a:t>
            </a:r>
          </a:p>
          <a:p>
            <a:r>
              <a:rPr lang="hu-HU" sz="2000" cap="none" dirty="0"/>
              <a:t>Az ábra alapján megbecsülhető: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cap="none" dirty="0"/>
              <a:t>Logaritmikus sejtszám csökkenés  adott időben és hőmérsékleten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cap="none" dirty="0"/>
              <a:t>Sejtszám csökkenéshez szükséges idő, adott hőmérsékleten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cap="none" dirty="0"/>
              <a:t>Szükséges hőmérséklet, ha adott a sterilitás mértéke és az idő</a:t>
            </a:r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99" y="1761974"/>
            <a:ext cx="3926164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96546"/>
          </a:xfrm>
        </p:spPr>
        <p:txBody>
          <a:bodyPr/>
          <a:lstStyle/>
          <a:p>
            <a:r>
              <a:rPr lang="hu-HU" dirty="0" err="1"/>
              <a:t>Biohulladék</a:t>
            </a:r>
            <a:r>
              <a:rPr lang="hu-HU" dirty="0"/>
              <a:t> sterilezése, Folytonos sterilezés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2367093"/>
            <a:ext cx="7772870" cy="3895684"/>
          </a:xfrm>
        </p:spPr>
        <p:txBody>
          <a:bodyPr/>
          <a:lstStyle/>
          <a:p>
            <a:r>
              <a:rPr lang="hu-HU" sz="2200" cap="none" dirty="0"/>
              <a:t>Eddig: </a:t>
            </a:r>
            <a:r>
              <a:rPr lang="hu-HU" sz="2200" cap="none" dirty="0" smtClean="0"/>
              <a:t>lineáris </a:t>
            </a:r>
            <a:r>
              <a:rPr lang="hu-HU" sz="2200" cap="none" dirty="0"/>
              <a:t>sejtpusztulást feltételeztünk</a:t>
            </a:r>
          </a:p>
          <a:p>
            <a:r>
              <a:rPr lang="hu-HU" sz="2200" cap="none" dirty="0"/>
              <a:t>De figyelembe kell venni a kevert populáció és a spóraaktivitás által okozott </a:t>
            </a:r>
            <a:r>
              <a:rPr lang="hu-HU" sz="2200" cap="none" dirty="0" smtClean="0"/>
              <a:t>non linearitást </a:t>
            </a:r>
            <a:endParaRPr lang="hu-HU" sz="2200" cap="none" dirty="0"/>
          </a:p>
          <a:p>
            <a:r>
              <a:rPr lang="hu-HU" sz="2200" cap="none" dirty="0"/>
              <a:t>Különböző </a:t>
            </a:r>
            <a:r>
              <a:rPr lang="hu-HU" sz="2200" cap="none" dirty="0" smtClean="0"/>
              <a:t>számokat </a:t>
            </a:r>
            <a:r>
              <a:rPr lang="hu-HU" sz="2200" cap="none" dirty="0"/>
              <a:t>definiáltak, hogy az eltérő </a:t>
            </a:r>
            <a:r>
              <a:rPr lang="hu-HU" sz="2200" cap="none" dirty="0" err="1"/>
              <a:t>hősterilezési</a:t>
            </a:r>
            <a:r>
              <a:rPr lang="hu-HU" sz="2200" cap="none" dirty="0"/>
              <a:t> folyamatok relatív sterilezési kapacitását könnyebben össze tudják </a:t>
            </a:r>
            <a:r>
              <a:rPr lang="hu-HU" sz="2200" cap="none" dirty="0" smtClean="0"/>
              <a:t>hasonlítani: </a:t>
            </a:r>
            <a:r>
              <a:rPr lang="hu-HU" sz="2200" cap="none" dirty="0"/>
              <a:t>D-szám, F-szám és </a:t>
            </a:r>
            <a:r>
              <a:rPr lang="hu-HU" sz="2200" cap="none" dirty="0" smtClean="0"/>
              <a:t>ezeknek </a:t>
            </a:r>
            <a:r>
              <a:rPr lang="hu-HU" sz="2200" cap="none" dirty="0"/>
              <a:t>megfelelő hőmérsékletfüggési együtthatói (</a:t>
            </a:r>
            <a:r>
              <a:rPr lang="hu-HU" sz="2200" cap="none" dirty="0" err="1"/>
              <a:t>Z-szám</a:t>
            </a:r>
            <a:r>
              <a:rPr lang="hu-HU" sz="2200" cap="none" dirty="0"/>
              <a:t>)</a:t>
            </a: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30753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1902593" cy="796214"/>
          </a:xfrm>
        </p:spPr>
        <p:txBody>
          <a:bodyPr/>
          <a:lstStyle/>
          <a:p>
            <a:pPr algn="l"/>
            <a:r>
              <a:rPr lang="hu-HU" dirty="0"/>
              <a:t>D-szám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414733"/>
            <a:ext cx="3507108" cy="4882550"/>
          </a:xfrm>
        </p:spPr>
        <p:txBody>
          <a:bodyPr>
            <a:normAutofit/>
          </a:bodyPr>
          <a:lstStyle/>
          <a:p>
            <a:r>
              <a:rPr lang="hu-HU" sz="2200" cap="none" dirty="0"/>
              <a:t>D-szám: decimális redukciós </a:t>
            </a:r>
            <a:r>
              <a:rPr lang="hu-HU" sz="2200" cap="none" dirty="0" smtClean="0"/>
              <a:t>idő, </a:t>
            </a:r>
            <a:r>
              <a:rPr lang="hu-HU" sz="2200" cap="none" dirty="0"/>
              <a:t>az az idő, </a:t>
            </a:r>
            <a:r>
              <a:rPr lang="hu-HU" sz="2200" cap="none" dirty="0" smtClean="0"/>
              <a:t>ami </a:t>
            </a:r>
            <a:r>
              <a:rPr lang="hu-HU" sz="2200" cap="none" dirty="0"/>
              <a:t>alatt</a:t>
            </a:r>
            <a:br>
              <a:rPr lang="hu-HU" sz="2200" cap="none" dirty="0"/>
            </a:br>
            <a:r>
              <a:rPr lang="hu-HU" sz="2200" cap="none" dirty="0"/>
              <a:t>- a mikrobák száma a tizedére csökken</a:t>
            </a:r>
            <a:br>
              <a:rPr lang="hu-HU" sz="2200" cap="none" dirty="0"/>
            </a:br>
            <a:r>
              <a:rPr lang="hu-HU" sz="2200" cap="none" dirty="0"/>
              <a:t>- a kezdeti mikrobák v. spórák számának 90%-a elpusztul.</a:t>
            </a:r>
          </a:p>
          <a:p>
            <a:r>
              <a:rPr lang="hu-HU" sz="2200" cap="none" dirty="0"/>
              <a:t>Decimális redukciós idő és a </a:t>
            </a:r>
            <a:r>
              <a:rPr lang="hu-HU" sz="2200" cap="none" dirty="0" err="1"/>
              <a:t>hőpusztulási</a:t>
            </a:r>
            <a:r>
              <a:rPr lang="hu-HU" sz="2200" cap="none" dirty="0"/>
              <a:t> sebességi állandó kapcsolata: D=2,303/</a:t>
            </a:r>
            <a:r>
              <a:rPr lang="hu-HU" sz="2200" cap="none" dirty="0" err="1"/>
              <a:t>k</a:t>
            </a:r>
            <a:r>
              <a:rPr lang="hu-HU" sz="2200" cap="none" baseline="-25000" dirty="0" err="1"/>
              <a:t>d</a:t>
            </a:r>
            <a:endParaRPr lang="hu-HU" sz="2200" cap="none" baseline="-25000" dirty="0"/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38" y="277699"/>
            <a:ext cx="4536610" cy="601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Biohulladékok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cap="none" dirty="0" smtClean="0"/>
              <a:t>biotechnológia, fermentációs folyamatok hulladékai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hu-HU" cap="none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cap="none" dirty="0" smtClean="0"/>
              <a:t>szilárd 		gáznemű		folyadék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cap="none" dirty="0" err="1" smtClean="0"/>
              <a:t>kibocsátáa</a:t>
            </a:r>
            <a:r>
              <a:rPr lang="hu-HU" cap="none" dirty="0" smtClean="0"/>
              <a:t> előtt kezelést igényelnek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cap="none" dirty="0" smtClean="0"/>
              <a:t>kezelés:</a:t>
            </a:r>
          </a:p>
          <a:p>
            <a:pPr marL="365760" indent="-256032" algn="just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hu-HU" cap="none" dirty="0" smtClean="0"/>
              <a:t>szennyvíz előkezelés</a:t>
            </a:r>
          </a:p>
          <a:p>
            <a:pPr marL="365760" indent="-256032" algn="just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hu-HU" cap="none" dirty="0" smtClean="0"/>
              <a:t>biológiai inaktiválás</a:t>
            </a:r>
          </a:p>
          <a:p>
            <a:pPr marL="365760" indent="-256032" algn="just" fontAlgn="auto"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hu-HU" cap="none" dirty="0" smtClean="0"/>
              <a:t>szűrés, szagtalanítás</a:t>
            </a:r>
          </a:p>
          <a:p>
            <a:pPr marL="365760" indent="-256032" algn="just" fontAlgn="auto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hu-HU" cap="none" dirty="0" err="1" smtClean="0"/>
              <a:t>rekombináns</a:t>
            </a:r>
            <a:r>
              <a:rPr lang="hu-HU" cap="none" dirty="0" smtClean="0"/>
              <a:t> vagy patogén sejtek elpusztítása!</a:t>
            </a:r>
          </a:p>
          <a:p>
            <a:pPr marL="365760" indent="-256032" algn="just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hu-HU" cap="none" dirty="0" smtClean="0"/>
              <a:t>folyadék halmazállapotú: hőkezelés, kémiai eljárás</a:t>
            </a:r>
          </a:p>
        </p:txBody>
      </p:sp>
      <p:sp>
        <p:nvSpPr>
          <p:cNvPr id="17411" name="Dia számának hely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BB950744-A389-465E-9A8D-359140C966BE}" type="slidenum">
              <a:rPr lang="hu-HU" altLang="hu-HU"/>
              <a:pPr/>
              <a:t>2</a:t>
            </a:fld>
            <a:endParaRPr lang="hu-HU" altLang="hu-HU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5786446" y="2643182"/>
            <a:ext cx="714380" cy="571504"/>
          </a:xfrm>
          <a:prstGeom prst="straightConnector1">
            <a:avLst/>
          </a:prstGeom>
          <a:ln w="15875">
            <a:noFill/>
            <a:tailEnd type="arrow"/>
          </a:ln>
          <a:effectLst>
            <a:outerShdw blurRad="107950" dist="12700" dir="5400000" algn="ctr">
              <a:srgbClr val="000000"/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4745711" y="1962218"/>
            <a:ext cx="152433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>
            <a:off x="4409618" y="2182176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2912211" y="1968657"/>
            <a:ext cx="1589939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4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61708"/>
          </a:xfrm>
        </p:spPr>
        <p:txBody>
          <a:bodyPr/>
          <a:lstStyle/>
          <a:p>
            <a:pPr algn="l"/>
            <a:r>
              <a:rPr lang="hu-HU" dirty="0"/>
              <a:t>F-szám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380227"/>
            <a:ext cx="7772870" cy="4410973"/>
          </a:xfrm>
        </p:spPr>
        <p:txBody>
          <a:bodyPr/>
          <a:lstStyle/>
          <a:p>
            <a:r>
              <a:rPr lang="hu-HU" sz="2200" cap="none" dirty="0"/>
              <a:t>F-szám: megadja azt az időt (percben), amely alatt a szuszpenzióban az összes mikrobát, illetve spórát el lehet pusztítani </a:t>
            </a:r>
            <a:r>
              <a:rPr lang="hu-HU" sz="2200" cap="none" dirty="0" smtClean="0"/>
              <a:t>121°C-on</a:t>
            </a:r>
            <a:r>
              <a:rPr lang="hu-HU" sz="2200" cap="none" dirty="0"/>
              <a:t>.</a:t>
            </a:r>
          </a:p>
          <a:p>
            <a:endParaRPr lang="hu-HU" cap="none" dirty="0"/>
          </a:p>
          <a:p>
            <a:endParaRPr lang="hu-HU" cap="none" dirty="0" smtClean="0"/>
          </a:p>
          <a:p>
            <a:endParaRPr lang="hu-HU" cap="none" dirty="0"/>
          </a:p>
          <a:p>
            <a:pPr marL="0" indent="0">
              <a:buNone/>
            </a:pPr>
            <a:r>
              <a:rPr lang="hu-HU" sz="2200" cap="none" dirty="0" smtClean="0"/>
              <a:t>	D</a:t>
            </a:r>
            <a:r>
              <a:rPr lang="hu-HU" sz="2200" cap="none" dirty="0"/>
              <a:t>: decimális redukciós idő</a:t>
            </a:r>
            <a:br>
              <a:rPr lang="hu-HU" sz="2200" cap="none" dirty="0"/>
            </a:br>
            <a:r>
              <a:rPr lang="hu-HU" sz="2200" cap="none" dirty="0" smtClean="0"/>
              <a:t>	n </a:t>
            </a:r>
            <a:r>
              <a:rPr lang="hu-HU" sz="2200" cap="none" dirty="0"/>
              <a:t>értéke log</a:t>
            </a:r>
            <a:r>
              <a:rPr lang="hu-HU" sz="2200" cap="none" baseline="-25000" dirty="0"/>
              <a:t>10</a:t>
            </a:r>
            <a:r>
              <a:rPr lang="hu-HU" sz="2200" cap="none" dirty="0"/>
              <a:t>N</a:t>
            </a:r>
            <a:r>
              <a:rPr lang="hu-HU" sz="2200" cap="none" baseline="-25000" dirty="0"/>
              <a:t>0</a:t>
            </a:r>
            <a:r>
              <a:rPr lang="hu-HU" sz="2200" cap="none" dirty="0"/>
              <a:t/>
            </a:r>
            <a:br>
              <a:rPr lang="hu-HU" sz="2200" cap="none" dirty="0"/>
            </a:br>
            <a:r>
              <a:rPr lang="hu-HU" sz="2200" cap="none" dirty="0" smtClean="0"/>
              <a:t>	N</a:t>
            </a:r>
            <a:r>
              <a:rPr lang="hu-HU" sz="2200" cap="none" baseline="-25000" dirty="0" smtClean="0"/>
              <a:t>0</a:t>
            </a:r>
            <a:r>
              <a:rPr lang="hu-HU" sz="2200" cap="none" dirty="0" smtClean="0"/>
              <a:t> </a:t>
            </a:r>
            <a:r>
              <a:rPr lang="hu-HU" sz="2200" cap="none" dirty="0"/>
              <a:t>a </a:t>
            </a:r>
            <a:r>
              <a:rPr lang="hu-HU" sz="2200" cap="none" dirty="0" smtClean="0"/>
              <a:t>kezdeti élő sejtszám</a:t>
            </a:r>
            <a:endParaRPr lang="hu-HU" sz="2200" cap="none" dirty="0"/>
          </a:p>
          <a:p>
            <a:endParaRPr lang="hu-HU" cap="non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789" y="2745137"/>
            <a:ext cx="2803951" cy="6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2868" cy="675444"/>
          </a:xfrm>
        </p:spPr>
        <p:txBody>
          <a:bodyPr/>
          <a:lstStyle/>
          <a:p>
            <a:pPr algn="l"/>
            <a:r>
              <a:rPr lang="hu-HU" dirty="0" err="1"/>
              <a:t>Z-szám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293963"/>
            <a:ext cx="7772870" cy="5158595"/>
          </a:xfrm>
        </p:spPr>
        <p:txBody>
          <a:bodyPr>
            <a:normAutofit lnSpcReduction="10000"/>
          </a:bodyPr>
          <a:lstStyle/>
          <a:p>
            <a:r>
              <a:rPr lang="hu-HU" sz="2200" cap="none" dirty="0" err="1"/>
              <a:t>Z-szám</a:t>
            </a:r>
            <a:r>
              <a:rPr lang="hu-HU" sz="2200" cap="none" dirty="0"/>
              <a:t>: az a hőmérsékletkülönbség, amivel a </a:t>
            </a:r>
            <a:r>
              <a:rPr lang="hu-HU" sz="2200" cap="none" dirty="0" err="1"/>
              <a:t>féllogaritmikus</a:t>
            </a:r>
            <a:r>
              <a:rPr lang="hu-HU" sz="2200" cap="none" dirty="0"/>
              <a:t> skálán egy nagyságrenddel csökkenthetjük a mikrobák számát.</a:t>
            </a:r>
          </a:p>
          <a:p>
            <a:endParaRPr lang="hu-HU" cap="none" dirty="0" smtClean="0"/>
          </a:p>
          <a:p>
            <a:endParaRPr lang="hu-HU" cap="none" dirty="0"/>
          </a:p>
          <a:p>
            <a:r>
              <a:rPr lang="hu-HU" sz="2200" cap="none" dirty="0"/>
              <a:t>Z tipikus értéke 7-24°C (10°C) nedves hővel, míg száraz hővel 10-60°C (20°C). Ez mutatja a nedves sterilezés jelentőségét</a:t>
            </a:r>
            <a:r>
              <a:rPr lang="hu-HU" sz="2200" cap="none" dirty="0" smtClean="0"/>
              <a:t>.</a:t>
            </a:r>
          </a:p>
          <a:p>
            <a:r>
              <a:rPr lang="hu-HU" sz="2200" cap="none" dirty="0" smtClean="0"/>
              <a:t>D-szám </a:t>
            </a:r>
            <a:r>
              <a:rPr lang="hu-HU" sz="2200" cap="none" dirty="0"/>
              <a:t>és F-szám értéke függ a kezelés és a mintavétel körülményeitől. A </a:t>
            </a:r>
            <a:r>
              <a:rPr lang="hu-HU" sz="2200" cap="none" dirty="0" err="1"/>
              <a:t>Z-szám</a:t>
            </a:r>
            <a:r>
              <a:rPr lang="hu-HU" sz="2200" cap="none" dirty="0"/>
              <a:t> értéke a körülményektől kevésbé függ.</a:t>
            </a:r>
          </a:p>
          <a:p>
            <a:r>
              <a:rPr lang="hu-HU" sz="2200" cap="none" dirty="0"/>
              <a:t>Figyelembe kell venni a minta méretét, </a:t>
            </a:r>
            <a:r>
              <a:rPr lang="hu-HU" sz="2200" cap="none" dirty="0" smtClean="0"/>
              <a:t>és a </a:t>
            </a:r>
            <a:r>
              <a:rPr lang="hu-HU" sz="2200" cap="none" dirty="0"/>
              <a:t>gátló anyagok jelenlétét (antibiotikumok, fertőtlenítő kémiai anyagok). </a:t>
            </a:r>
            <a:endParaRPr lang="hu-HU" sz="2200" cap="none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242" y="2418369"/>
            <a:ext cx="5617046" cy="6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Fertőtlenítés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2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227535"/>
          </a:xfrm>
        </p:spPr>
        <p:txBody>
          <a:bodyPr/>
          <a:lstStyle/>
          <a:p>
            <a:r>
              <a:rPr lang="hu-HU" dirty="0"/>
              <a:t>A fertőtlenítés hatékonyságát befolyásoló tényezők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2034862"/>
            <a:ext cx="7772870" cy="3917365"/>
          </a:xfrm>
        </p:spPr>
        <p:txBody>
          <a:bodyPr>
            <a:normAutofit lnSpcReduction="10000"/>
          </a:bodyPr>
          <a:lstStyle/>
          <a:p>
            <a:r>
              <a:rPr lang="hu-HU" sz="2200" cap="none" dirty="0"/>
              <a:t>Anyag </a:t>
            </a:r>
            <a:r>
              <a:rPr lang="hu-HU" sz="2200" cap="none" dirty="0" err="1"/>
              <a:t>szennyezettségi</a:t>
            </a:r>
            <a:r>
              <a:rPr lang="hu-HU" sz="2200" cap="none" dirty="0"/>
              <a:t> szintje, megkívánt sterilitási </a:t>
            </a:r>
            <a:r>
              <a:rPr lang="hu-HU" sz="2200" cap="none" dirty="0" smtClean="0"/>
              <a:t>szint</a:t>
            </a:r>
          </a:p>
          <a:p>
            <a:endParaRPr lang="hu-HU" sz="2200" cap="none" dirty="0"/>
          </a:p>
          <a:p>
            <a:r>
              <a:rPr lang="hu-HU" sz="2200" cap="none" dirty="0"/>
              <a:t>Mikroorganizmus hozzáférhetősége</a:t>
            </a:r>
          </a:p>
          <a:p>
            <a:pPr lvl="1"/>
            <a:r>
              <a:rPr lang="hu-HU" sz="2000" cap="none" dirty="0"/>
              <a:t>A szilárd anyagok megvédik a csapdába ejtett mikroorganizmusokat azáltal, hogy korlátozzák a hő vagy kémiai anyag diffúzióját. Túl kell méretezni.  </a:t>
            </a:r>
            <a:endParaRPr lang="hu-HU" sz="2000" cap="none" dirty="0" smtClean="0"/>
          </a:p>
          <a:p>
            <a:pPr lvl="1"/>
            <a:endParaRPr lang="hu-HU" sz="2000" cap="none" dirty="0"/>
          </a:p>
          <a:p>
            <a:r>
              <a:rPr lang="hu-HU" sz="2200" cap="none" dirty="0" smtClean="0"/>
              <a:t>Sejtek </a:t>
            </a:r>
            <a:r>
              <a:rPr lang="hu-HU" sz="2200" cap="none" dirty="0"/>
              <a:t>állapota (vegetatív vagy spóra</a:t>
            </a:r>
            <a:r>
              <a:rPr lang="hu-HU" sz="2200" cap="none" dirty="0" smtClean="0"/>
              <a:t>)</a:t>
            </a:r>
          </a:p>
          <a:p>
            <a:endParaRPr lang="hu-HU" sz="2200" cap="none" dirty="0"/>
          </a:p>
          <a:p>
            <a:r>
              <a:rPr lang="hu-HU" sz="2200" cap="none" dirty="0"/>
              <a:t>Kezdeti sejtszám</a:t>
            </a: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3051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47973"/>
          </a:xfrm>
        </p:spPr>
        <p:txBody>
          <a:bodyPr/>
          <a:lstStyle/>
          <a:p>
            <a:r>
              <a:rPr lang="hu-HU" dirty="0"/>
              <a:t>Kémiai fertőtlenítés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759789"/>
            <a:ext cx="7772870" cy="3847381"/>
          </a:xfrm>
        </p:spPr>
        <p:txBody>
          <a:bodyPr/>
          <a:lstStyle/>
          <a:p>
            <a:r>
              <a:rPr lang="hu-HU" sz="2400" cap="none" dirty="0" err="1"/>
              <a:t>Biohulladékra</a:t>
            </a:r>
            <a:r>
              <a:rPr lang="hu-HU" sz="2400" cap="none" dirty="0"/>
              <a:t>: körülményes, érzékeny a szennyvíz minőségére.</a:t>
            </a:r>
          </a:p>
          <a:p>
            <a:r>
              <a:rPr lang="hu-HU" sz="2400" cap="none" dirty="0"/>
              <a:t>Nehezen becsülhető </a:t>
            </a:r>
            <a:r>
              <a:rPr lang="hu-HU" sz="2400" cap="none" dirty="0" smtClean="0"/>
              <a:t>vegyszer mennyisége(fehérjék</a:t>
            </a:r>
            <a:r>
              <a:rPr lang="hu-HU" sz="2400" cap="none" dirty="0"/>
              <a:t>, szerves anyagok különböző mennyisége miatt)</a:t>
            </a:r>
          </a:p>
          <a:p>
            <a:r>
              <a:rPr lang="hu-HU" sz="2400" cap="none" dirty="0"/>
              <a:t>Szilárd anyagok megvédik a bennük lévő mikrobákat.</a:t>
            </a:r>
          </a:p>
          <a:p>
            <a:r>
              <a:rPr lang="hu-HU" sz="2400" cap="none" dirty="0"/>
              <a:t>Szerves anyagok a fertőtlenítőszerrel reagálva toxikus termékeket képezhetnek</a:t>
            </a: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25463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44456"/>
          </a:xfrm>
        </p:spPr>
        <p:txBody>
          <a:bodyPr/>
          <a:lstStyle/>
          <a:p>
            <a:r>
              <a:rPr lang="hu-HU" dirty="0"/>
              <a:t>Kémiai fertőtlenítés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362975"/>
            <a:ext cx="7772870" cy="5193100"/>
          </a:xfrm>
        </p:spPr>
        <p:txBody>
          <a:bodyPr>
            <a:normAutofit/>
          </a:bodyPr>
          <a:lstStyle/>
          <a:p>
            <a:r>
              <a:rPr lang="hu-HU" sz="2200" cap="none" dirty="0"/>
              <a:t>Fertőtlenítéshez használt anyagok:</a:t>
            </a:r>
            <a:br>
              <a:rPr lang="hu-HU" sz="2200" cap="none" dirty="0"/>
            </a:br>
            <a:r>
              <a:rPr lang="hu-HU" sz="2200" cap="none" dirty="0" err="1"/>
              <a:t>nátrium-hipoklorit</a:t>
            </a:r>
            <a:r>
              <a:rPr lang="hu-HU" sz="2200" cap="none" dirty="0"/>
              <a:t>, nátrium-hidroxid, </a:t>
            </a:r>
            <a:r>
              <a:rPr lang="hu-HU" sz="2200" cap="none" dirty="0" err="1"/>
              <a:t>glutáraldehid</a:t>
            </a:r>
            <a:r>
              <a:rPr lang="hu-HU" sz="2200" cap="none" dirty="0"/>
              <a:t>, klór-dioxid, </a:t>
            </a:r>
            <a:r>
              <a:rPr lang="hu-HU" sz="2200" cap="none" dirty="0" err="1"/>
              <a:t>kvaterner</a:t>
            </a:r>
            <a:r>
              <a:rPr lang="hu-HU" sz="2200" cap="none" dirty="0"/>
              <a:t> ammónium-komponensek.</a:t>
            </a:r>
          </a:p>
          <a:p>
            <a:r>
              <a:rPr lang="hu-HU" sz="2200" cap="none" dirty="0"/>
              <a:t>Fertőtlenítés sikeressége függ: </a:t>
            </a:r>
            <a:br>
              <a:rPr lang="hu-HU" sz="2200" cap="none" dirty="0"/>
            </a:br>
            <a:r>
              <a:rPr lang="hu-HU" sz="2200" cap="none" dirty="0" smtClean="0"/>
              <a:t>- a </a:t>
            </a:r>
            <a:r>
              <a:rPr lang="hu-HU" sz="2200" cap="none" dirty="0"/>
              <a:t>mikroba érzékenysége</a:t>
            </a:r>
            <a:br>
              <a:rPr lang="hu-HU" sz="2200" cap="none" dirty="0"/>
            </a:br>
            <a:r>
              <a:rPr lang="hu-HU" sz="2200" cap="none" dirty="0"/>
              <a:t>- a kezelő anyag</a:t>
            </a:r>
            <a:br>
              <a:rPr lang="hu-HU" sz="2200" cap="none" dirty="0"/>
            </a:br>
            <a:r>
              <a:rPr lang="hu-HU" sz="2200" cap="none" dirty="0"/>
              <a:t>- a sterilitási szint</a:t>
            </a:r>
            <a:br>
              <a:rPr lang="hu-HU" sz="2200" cap="none" dirty="0"/>
            </a:br>
            <a:r>
              <a:rPr lang="hu-HU" sz="2200" cap="none" dirty="0"/>
              <a:t>- a mikroorganizmus milyen mértékben érintkezik a fertőtlenítő szerrel</a:t>
            </a:r>
            <a:br>
              <a:rPr lang="hu-HU" sz="2200" cap="none" dirty="0"/>
            </a:br>
            <a:r>
              <a:rPr lang="hu-HU" sz="2200" cap="none" dirty="0"/>
              <a:t>- kezelés körülményei (pH, T, gátló ionok)</a:t>
            </a:r>
            <a:br>
              <a:rPr lang="hu-HU" sz="2200" cap="none" dirty="0"/>
            </a:br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4778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156423"/>
            <a:ext cx="7773338" cy="1596177"/>
          </a:xfrm>
        </p:spPr>
        <p:txBody>
          <a:bodyPr/>
          <a:lstStyle/>
          <a:p>
            <a:r>
              <a:rPr lang="hu-HU" altLang="hu-HU" dirty="0"/>
              <a:t>Fertőtlenítés klórral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365161"/>
            <a:ext cx="8001000" cy="46546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100" cap="none" dirty="0" smtClean="0"/>
              <a:t>vízben oldódva </a:t>
            </a:r>
            <a:r>
              <a:rPr lang="hu-HU" altLang="hu-HU" sz="2100" cap="none" dirty="0" err="1" smtClean="0"/>
              <a:t>hipoklórossavat</a:t>
            </a:r>
            <a:r>
              <a:rPr lang="hu-HU" altLang="hu-HU" sz="2100" cap="none" dirty="0" smtClean="0"/>
              <a:t> képez, ami ionizálódik</a:t>
            </a:r>
            <a:r>
              <a:rPr lang="hu-HU" altLang="hu-HU" sz="2100" dirty="0"/>
              <a:t/>
            </a:r>
            <a:br>
              <a:rPr lang="hu-HU" altLang="hu-HU" sz="2100" dirty="0"/>
            </a:br>
            <a:r>
              <a:rPr lang="hu-HU" altLang="hu-HU" sz="2100" dirty="0"/>
              <a:t>Cl</a:t>
            </a:r>
            <a:r>
              <a:rPr lang="hu-HU" altLang="hu-HU" sz="2100" baseline="-25000" dirty="0"/>
              <a:t>2</a:t>
            </a:r>
            <a:r>
              <a:rPr lang="hu-HU" altLang="hu-HU" sz="2100" dirty="0"/>
              <a:t> + H</a:t>
            </a:r>
            <a:r>
              <a:rPr lang="hu-HU" altLang="hu-HU" sz="2100" baseline="-25000" dirty="0"/>
              <a:t>2</a:t>
            </a:r>
            <a:r>
              <a:rPr lang="hu-HU" altLang="hu-HU" sz="2100" dirty="0"/>
              <a:t>O </a:t>
            </a:r>
            <a:r>
              <a:rPr lang="hu-HU" altLang="hu-HU" sz="2100" dirty="0">
                <a:sym typeface="Wingdings" panose="05000000000000000000" pitchFamily="2" charset="2"/>
              </a:rPr>
              <a:t> </a:t>
            </a:r>
            <a:r>
              <a:rPr lang="hu-HU" altLang="hu-HU" sz="2100" dirty="0" err="1">
                <a:sym typeface="Wingdings" panose="05000000000000000000" pitchFamily="2" charset="2"/>
              </a:rPr>
              <a:t>HOCl</a:t>
            </a:r>
            <a:r>
              <a:rPr lang="hu-HU" altLang="hu-HU" sz="2100" dirty="0">
                <a:sym typeface="Wingdings" panose="05000000000000000000" pitchFamily="2" charset="2"/>
              </a:rPr>
              <a:t> + H</a:t>
            </a:r>
            <a:r>
              <a:rPr lang="hu-HU" altLang="hu-HU" sz="2100" baseline="30000" dirty="0">
                <a:sym typeface="Wingdings" panose="05000000000000000000" pitchFamily="2" charset="2"/>
              </a:rPr>
              <a:t>+</a:t>
            </a:r>
            <a:r>
              <a:rPr lang="hu-HU" altLang="hu-HU" sz="2100" dirty="0">
                <a:sym typeface="Wingdings" panose="05000000000000000000" pitchFamily="2" charset="2"/>
              </a:rPr>
              <a:t> + Cl</a:t>
            </a:r>
            <a:r>
              <a:rPr lang="hu-HU" altLang="hu-HU" sz="2100" baseline="30000" dirty="0">
                <a:sym typeface="Wingdings" panose="05000000000000000000" pitchFamily="2" charset="2"/>
              </a:rPr>
              <a:t>-</a:t>
            </a:r>
            <a:br>
              <a:rPr lang="hu-HU" altLang="hu-HU" sz="2100" baseline="30000" dirty="0">
                <a:sym typeface="Wingdings" panose="05000000000000000000" pitchFamily="2" charset="2"/>
              </a:rPr>
            </a:br>
            <a:r>
              <a:rPr lang="hu-HU" altLang="hu-HU" sz="2100" dirty="0" err="1">
                <a:sym typeface="Wingdings" panose="05000000000000000000" pitchFamily="2" charset="2"/>
              </a:rPr>
              <a:t>HOCl</a:t>
            </a:r>
            <a:r>
              <a:rPr lang="hu-HU" altLang="hu-HU" sz="2100" dirty="0">
                <a:sym typeface="Wingdings" panose="05000000000000000000" pitchFamily="2" charset="2"/>
              </a:rPr>
              <a:t>  H</a:t>
            </a:r>
            <a:r>
              <a:rPr lang="hu-HU" altLang="hu-HU" sz="2100" baseline="30000" dirty="0">
                <a:sym typeface="Wingdings" panose="05000000000000000000" pitchFamily="2" charset="2"/>
              </a:rPr>
              <a:t>+</a:t>
            </a:r>
            <a:r>
              <a:rPr lang="hu-HU" altLang="hu-HU" sz="2100" dirty="0">
                <a:sym typeface="Wingdings" panose="05000000000000000000" pitchFamily="2" charset="2"/>
              </a:rPr>
              <a:t> + </a:t>
            </a:r>
            <a:r>
              <a:rPr lang="hu-HU" altLang="hu-HU" sz="2100" dirty="0" err="1">
                <a:sym typeface="Wingdings" panose="05000000000000000000" pitchFamily="2" charset="2"/>
              </a:rPr>
              <a:t>OCl</a:t>
            </a:r>
            <a:r>
              <a:rPr lang="hu-HU" altLang="hu-HU" sz="2100" baseline="30000" dirty="0" err="1">
                <a:sym typeface="Wingdings" panose="05000000000000000000" pitchFamily="2" charset="2"/>
              </a:rPr>
              <a:t>-</a:t>
            </a:r>
            <a:endParaRPr lang="hu-HU" altLang="hu-HU" sz="2100" baseline="300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hu-HU" altLang="hu-HU" sz="2100" cap="none" dirty="0" smtClean="0">
                <a:sym typeface="Wingdings" panose="05000000000000000000" pitchFamily="2" charset="2"/>
              </a:rPr>
              <a:t>a klórt </a:t>
            </a:r>
            <a:r>
              <a:rPr lang="hu-HU" altLang="hu-HU" sz="2100" cap="none" dirty="0" err="1" smtClean="0">
                <a:sym typeface="Wingdings" panose="05000000000000000000" pitchFamily="2" charset="2"/>
              </a:rPr>
              <a:t>naocl</a:t>
            </a:r>
            <a:r>
              <a:rPr lang="hu-HU" altLang="hu-HU" sz="2100" cap="none" dirty="0" smtClean="0">
                <a:sym typeface="Wingdings" panose="05000000000000000000" pitchFamily="2" charset="2"/>
              </a:rPr>
              <a:t> v. </a:t>
            </a:r>
            <a:r>
              <a:rPr lang="hu-HU" altLang="hu-HU" sz="2100" cap="none" dirty="0" err="1" smtClean="0">
                <a:sym typeface="Wingdings" panose="05000000000000000000" pitchFamily="2" charset="2"/>
              </a:rPr>
              <a:t>ca</a:t>
            </a:r>
            <a:r>
              <a:rPr lang="hu-HU" altLang="hu-HU" sz="2100" cap="none" dirty="0" smtClean="0">
                <a:sym typeface="Wingdings" panose="05000000000000000000" pitchFamily="2" charset="2"/>
              </a:rPr>
              <a:t>(</a:t>
            </a:r>
            <a:r>
              <a:rPr lang="hu-HU" altLang="hu-HU" sz="2100" cap="none" dirty="0" err="1" smtClean="0">
                <a:sym typeface="Wingdings" panose="05000000000000000000" pitchFamily="2" charset="2"/>
              </a:rPr>
              <a:t>ocl</a:t>
            </a:r>
            <a:r>
              <a:rPr lang="hu-HU" altLang="hu-HU" sz="2100" cap="none" dirty="0" smtClean="0">
                <a:sym typeface="Wingdings" panose="05000000000000000000" pitchFamily="2" charset="2"/>
              </a:rPr>
              <a:t>)</a:t>
            </a:r>
            <a:r>
              <a:rPr lang="hu-HU" altLang="hu-HU" sz="2100" cap="none" baseline="-25000" dirty="0" smtClean="0"/>
              <a:t>2 </a:t>
            </a:r>
            <a:r>
              <a:rPr lang="hu-HU" altLang="hu-HU" sz="2100" cap="none" dirty="0" smtClean="0"/>
              <a:t>formájában alkalmazzák</a:t>
            </a:r>
            <a:r>
              <a:rPr lang="hu-HU" altLang="hu-HU" sz="2100" dirty="0"/>
              <a:t/>
            </a:r>
            <a:br>
              <a:rPr lang="hu-HU" altLang="hu-HU" sz="2100" dirty="0"/>
            </a:br>
            <a:r>
              <a:rPr lang="hu-HU" altLang="hu-HU" sz="2100" dirty="0" err="1"/>
              <a:t>NaOCl</a:t>
            </a:r>
            <a:r>
              <a:rPr lang="hu-HU" altLang="hu-HU" sz="2100" dirty="0"/>
              <a:t> </a:t>
            </a:r>
            <a:r>
              <a:rPr lang="hu-HU" altLang="hu-HU" sz="2100" dirty="0">
                <a:sym typeface="Wingdings" panose="05000000000000000000" pitchFamily="2" charset="2"/>
              </a:rPr>
              <a:t> Na</a:t>
            </a:r>
            <a:r>
              <a:rPr lang="hu-HU" altLang="hu-HU" sz="2100" baseline="30000" dirty="0">
                <a:sym typeface="Wingdings" panose="05000000000000000000" pitchFamily="2" charset="2"/>
              </a:rPr>
              <a:t>+ </a:t>
            </a:r>
            <a:r>
              <a:rPr lang="hu-HU" altLang="hu-HU" sz="2100" dirty="0">
                <a:sym typeface="Wingdings" panose="05000000000000000000" pitchFamily="2" charset="2"/>
              </a:rPr>
              <a:t>+ </a:t>
            </a:r>
            <a:r>
              <a:rPr lang="hu-HU" altLang="hu-HU" sz="2100" dirty="0" err="1">
                <a:sym typeface="Wingdings" panose="05000000000000000000" pitchFamily="2" charset="2"/>
              </a:rPr>
              <a:t>OCl</a:t>
            </a:r>
            <a:r>
              <a:rPr lang="hu-HU" altLang="hu-HU" sz="2100" baseline="30000" dirty="0" err="1">
                <a:sym typeface="Wingdings" panose="05000000000000000000" pitchFamily="2" charset="2"/>
              </a:rPr>
              <a:t>-</a:t>
            </a:r>
            <a:r>
              <a:rPr lang="hu-HU" altLang="hu-HU" sz="2100" baseline="30000" dirty="0">
                <a:sym typeface="Wingdings" panose="05000000000000000000" pitchFamily="2" charset="2"/>
              </a:rPr>
              <a:t/>
            </a:r>
            <a:br>
              <a:rPr lang="hu-HU" altLang="hu-HU" sz="2100" baseline="30000" dirty="0">
                <a:sym typeface="Wingdings" panose="05000000000000000000" pitchFamily="2" charset="2"/>
              </a:rPr>
            </a:br>
            <a:r>
              <a:rPr lang="hu-HU" altLang="hu-HU" sz="2100" baseline="300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Ca</a:t>
            </a:r>
            <a:r>
              <a:rPr lang="hu-HU" altLang="hu-HU" sz="2100" dirty="0">
                <a:sym typeface="Wingdings" panose="05000000000000000000" pitchFamily="2" charset="2"/>
              </a:rPr>
              <a:t>(</a:t>
            </a:r>
            <a:r>
              <a:rPr lang="hu-HU" altLang="hu-HU" sz="2100" dirty="0" err="1">
                <a:sym typeface="Wingdings" panose="05000000000000000000" pitchFamily="2" charset="2"/>
              </a:rPr>
              <a:t>OCl</a:t>
            </a:r>
            <a:r>
              <a:rPr lang="hu-HU" altLang="hu-HU" sz="2100" dirty="0">
                <a:sym typeface="Wingdings" panose="05000000000000000000" pitchFamily="2" charset="2"/>
              </a:rPr>
              <a:t>)</a:t>
            </a:r>
            <a:r>
              <a:rPr lang="hu-HU" altLang="hu-HU" sz="2100" baseline="-25000" dirty="0"/>
              <a:t>2 </a:t>
            </a:r>
            <a:r>
              <a:rPr lang="hu-HU" altLang="hu-HU" sz="2100" dirty="0">
                <a:sym typeface="Wingdings" panose="05000000000000000000" pitchFamily="2" charset="2"/>
              </a:rPr>
              <a:t> </a:t>
            </a:r>
            <a:r>
              <a:rPr lang="hu-HU" altLang="hu-HU" sz="2100" dirty="0" err="1">
                <a:sym typeface="Wingdings" panose="05000000000000000000" pitchFamily="2" charset="2"/>
              </a:rPr>
              <a:t>Ca</a:t>
            </a:r>
            <a:r>
              <a:rPr lang="hu-HU" altLang="hu-HU" sz="2100" baseline="30000" dirty="0">
                <a:sym typeface="Wingdings" panose="05000000000000000000" pitchFamily="2" charset="2"/>
              </a:rPr>
              <a:t>+ </a:t>
            </a:r>
            <a:r>
              <a:rPr lang="hu-HU" altLang="hu-HU" sz="2100" dirty="0">
                <a:sym typeface="Wingdings" panose="05000000000000000000" pitchFamily="2" charset="2"/>
              </a:rPr>
              <a:t>+ 2OCl</a:t>
            </a:r>
            <a:r>
              <a:rPr lang="hu-HU" altLang="hu-HU" sz="2100" baseline="30000" dirty="0">
                <a:sym typeface="Wingdings" panose="05000000000000000000" pitchFamily="2" charset="2"/>
              </a:rPr>
              <a:t>-</a:t>
            </a:r>
            <a:br>
              <a:rPr lang="hu-HU" altLang="hu-HU" sz="2100" baseline="30000" dirty="0">
                <a:sym typeface="Wingdings" panose="05000000000000000000" pitchFamily="2" charset="2"/>
              </a:rPr>
            </a:br>
            <a:r>
              <a:rPr lang="hu-HU" altLang="hu-HU" sz="2100" dirty="0">
                <a:sym typeface="Wingdings" panose="05000000000000000000" pitchFamily="2" charset="2"/>
              </a:rPr>
              <a:t>H</a:t>
            </a:r>
            <a:r>
              <a:rPr lang="hu-HU" altLang="hu-HU" sz="2100" baseline="30000" dirty="0">
                <a:sym typeface="Wingdings" panose="05000000000000000000" pitchFamily="2" charset="2"/>
              </a:rPr>
              <a:t>+</a:t>
            </a:r>
            <a:r>
              <a:rPr lang="hu-HU" altLang="hu-HU" sz="2100" dirty="0">
                <a:sym typeface="Wingdings" panose="05000000000000000000" pitchFamily="2" charset="2"/>
              </a:rPr>
              <a:t> + </a:t>
            </a:r>
            <a:r>
              <a:rPr lang="hu-HU" altLang="hu-HU" sz="2100" dirty="0" err="1">
                <a:sym typeface="Wingdings" panose="05000000000000000000" pitchFamily="2" charset="2"/>
              </a:rPr>
              <a:t>OCl</a:t>
            </a:r>
            <a:r>
              <a:rPr lang="hu-HU" altLang="hu-HU" sz="2100" baseline="30000" dirty="0" err="1">
                <a:sym typeface="Wingdings" panose="05000000000000000000" pitchFamily="2" charset="2"/>
              </a:rPr>
              <a:t>-</a:t>
            </a:r>
            <a:r>
              <a:rPr lang="hu-HU" altLang="hu-HU" sz="2100" dirty="0">
                <a:sym typeface="Wingdings" panose="05000000000000000000" pitchFamily="2" charset="2"/>
              </a:rPr>
              <a:t>  </a:t>
            </a:r>
            <a:r>
              <a:rPr lang="hu-HU" altLang="hu-HU" sz="2100" dirty="0" err="1">
                <a:sym typeface="Wingdings" panose="05000000000000000000" pitchFamily="2" charset="2"/>
              </a:rPr>
              <a:t>HOCl</a:t>
            </a:r>
            <a:endParaRPr lang="hu-HU" altLang="hu-HU" sz="21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hu-HU" altLang="hu-HU" sz="2100" cap="none" dirty="0" smtClean="0">
                <a:sym typeface="Wingdings" panose="05000000000000000000" pitchFamily="2" charset="2"/>
              </a:rPr>
              <a:t>klór + ammónia és más nitrogéntartalmú anyagok (pl. </a:t>
            </a:r>
            <a:r>
              <a:rPr lang="hu-HU" altLang="hu-HU" sz="2100" cap="none" dirty="0" err="1" smtClean="0">
                <a:sym typeface="Wingdings" panose="05000000000000000000" pitchFamily="2" charset="2"/>
              </a:rPr>
              <a:t>aminok</a:t>
            </a:r>
            <a:r>
              <a:rPr lang="hu-HU" altLang="hu-HU" sz="2100" cap="none" dirty="0" smtClean="0">
                <a:sym typeface="Wingdings" panose="05000000000000000000" pitchFamily="2" charset="2"/>
              </a:rPr>
              <a:t>, </a:t>
            </a:r>
            <a:r>
              <a:rPr lang="hu-HU" altLang="hu-HU" sz="2100" cap="none" dirty="0" err="1" smtClean="0">
                <a:sym typeface="Wingdings" panose="05000000000000000000" pitchFamily="2" charset="2"/>
              </a:rPr>
              <a:t>iminek</a:t>
            </a:r>
            <a:r>
              <a:rPr lang="hu-HU" altLang="hu-HU" sz="2100" cap="none" dirty="0" smtClean="0">
                <a:sym typeface="Wingdings" panose="05000000000000000000" pitchFamily="2" charset="2"/>
              </a:rPr>
              <a:t>) </a:t>
            </a:r>
            <a:r>
              <a:rPr lang="hu-HU" altLang="hu-HU" sz="2100" cap="none" dirty="0" smtClean="0">
                <a:sym typeface="Symbol" panose="05050102010706020507" pitchFamily="18" charset="2"/>
              </a:rPr>
              <a:t> </a:t>
            </a:r>
            <a:r>
              <a:rPr lang="hu-HU" altLang="hu-HU" sz="2100" cap="none" dirty="0" err="1" smtClean="0">
                <a:sym typeface="Symbol" panose="05050102010706020507" pitchFamily="18" charset="2"/>
              </a:rPr>
              <a:t>klóraminok</a:t>
            </a:r>
            <a:r>
              <a:rPr lang="hu-HU" altLang="hu-HU" sz="2100" cap="none" dirty="0" smtClean="0">
                <a:sym typeface="Symbol" panose="05050102010706020507" pitchFamily="18" charset="2"/>
              </a:rPr>
              <a:t> v. </a:t>
            </a:r>
            <a:r>
              <a:rPr lang="hu-HU" altLang="hu-HU" sz="2100" cap="none" dirty="0" err="1" smtClean="0">
                <a:sym typeface="Symbol" panose="05050102010706020507" pitchFamily="18" charset="2"/>
              </a:rPr>
              <a:t>n-kloro-vegyületek</a:t>
            </a:r>
            <a:r>
              <a:rPr lang="hu-HU" altLang="hu-HU" sz="2100" cap="none" dirty="0" smtClean="0">
                <a:sym typeface="Symbol" panose="05050102010706020507" pitchFamily="18" charset="2"/>
              </a:rPr>
              <a:t> </a:t>
            </a:r>
            <a:r>
              <a:rPr lang="hu-HU" altLang="hu-HU" sz="2100" dirty="0">
                <a:sym typeface="Symbol" panose="05050102010706020507" pitchFamily="18" charset="2"/>
              </a:rPr>
              <a:t/>
            </a:r>
            <a:br>
              <a:rPr lang="hu-HU" altLang="hu-HU" sz="2100" dirty="0">
                <a:sym typeface="Symbol" panose="05050102010706020507" pitchFamily="18" charset="2"/>
              </a:rPr>
            </a:br>
            <a:r>
              <a:rPr lang="hu-HU" altLang="hu-HU" sz="2100" dirty="0" err="1">
                <a:sym typeface="Symbol" panose="05050102010706020507" pitchFamily="18" charset="2"/>
              </a:rPr>
              <a:t>HOCl</a:t>
            </a:r>
            <a:r>
              <a:rPr lang="hu-HU" altLang="hu-HU" sz="2100" dirty="0">
                <a:sym typeface="Symbol" panose="05050102010706020507" pitchFamily="18" charset="2"/>
              </a:rPr>
              <a:t> + NH</a:t>
            </a:r>
            <a:r>
              <a:rPr lang="hu-HU" altLang="hu-HU" sz="2100" baseline="-25000" dirty="0">
                <a:sym typeface="Symbol" panose="05050102010706020507" pitchFamily="18" charset="2"/>
              </a:rPr>
              <a:t>3</a:t>
            </a:r>
            <a:r>
              <a:rPr lang="hu-HU" altLang="hu-HU" sz="2100" dirty="0">
                <a:sym typeface="Symbol" panose="05050102010706020507" pitchFamily="18" charset="2"/>
              </a:rPr>
              <a:t> </a:t>
            </a:r>
            <a:r>
              <a:rPr lang="hu-HU" altLang="hu-HU" sz="2100" dirty="0">
                <a:sym typeface="Wingdings" panose="05000000000000000000" pitchFamily="2" charset="2"/>
              </a:rPr>
              <a:t> </a:t>
            </a:r>
            <a:r>
              <a:rPr lang="hu-HU" altLang="hu-HU" sz="2100" dirty="0"/>
              <a:t>H</a:t>
            </a:r>
            <a:r>
              <a:rPr lang="hu-HU" altLang="hu-HU" sz="2100" baseline="-25000" dirty="0"/>
              <a:t>2</a:t>
            </a:r>
            <a:r>
              <a:rPr lang="hu-HU" altLang="hu-HU" sz="2100" dirty="0"/>
              <a:t>O + NH</a:t>
            </a:r>
            <a:r>
              <a:rPr lang="hu-HU" altLang="hu-HU" sz="2100" baseline="-25000" dirty="0"/>
              <a:t>2</a:t>
            </a:r>
            <a:r>
              <a:rPr lang="hu-HU" altLang="hu-HU" sz="2100" dirty="0"/>
              <a:t>Cl</a:t>
            </a:r>
            <a:br>
              <a:rPr lang="hu-HU" altLang="hu-HU" sz="2100" dirty="0"/>
            </a:br>
            <a:r>
              <a:rPr lang="hu-HU" altLang="hu-HU" sz="2100" dirty="0" err="1"/>
              <a:t>HOCl</a:t>
            </a:r>
            <a:r>
              <a:rPr lang="hu-HU" altLang="hu-HU" sz="2100" dirty="0"/>
              <a:t> + </a:t>
            </a:r>
            <a:r>
              <a:rPr lang="hu-HU" altLang="hu-HU" sz="2100" dirty="0" err="1"/>
              <a:t>NH</a:t>
            </a:r>
            <a:r>
              <a:rPr lang="hu-HU" altLang="hu-HU" sz="2100" baseline="-25000" dirty="0" err="1"/>
              <a:t>2</a:t>
            </a:r>
            <a:r>
              <a:rPr lang="hu-HU" altLang="hu-HU" sz="2100" dirty="0" err="1"/>
              <a:t>Cl</a:t>
            </a:r>
            <a:r>
              <a:rPr lang="hu-HU" altLang="hu-HU" sz="2100" dirty="0"/>
              <a:t> </a:t>
            </a:r>
            <a:r>
              <a:rPr lang="hu-HU" altLang="hu-HU" sz="2100" dirty="0">
                <a:sym typeface="Wingdings" panose="05000000000000000000" pitchFamily="2" charset="2"/>
              </a:rPr>
              <a:t> </a:t>
            </a:r>
            <a:r>
              <a:rPr lang="hu-HU" altLang="hu-HU" sz="2100" dirty="0"/>
              <a:t>H</a:t>
            </a:r>
            <a:r>
              <a:rPr lang="hu-HU" altLang="hu-HU" sz="2100" baseline="-25000" dirty="0"/>
              <a:t>2</a:t>
            </a:r>
            <a:r>
              <a:rPr lang="hu-HU" altLang="hu-HU" sz="2100" dirty="0"/>
              <a:t>O  NHCl</a:t>
            </a:r>
            <a:r>
              <a:rPr lang="hu-HU" altLang="hu-HU" sz="2100" baseline="-25000" dirty="0"/>
              <a:t>2</a:t>
            </a:r>
            <a:br>
              <a:rPr lang="hu-HU" altLang="hu-HU" sz="2100" baseline="-25000" dirty="0"/>
            </a:br>
            <a:r>
              <a:rPr lang="hu-HU" altLang="hu-HU" sz="2100" dirty="0" err="1"/>
              <a:t>HOCl</a:t>
            </a:r>
            <a:r>
              <a:rPr lang="hu-HU" altLang="hu-HU" sz="2100" dirty="0"/>
              <a:t> + </a:t>
            </a:r>
            <a:r>
              <a:rPr lang="hu-HU" altLang="hu-HU" sz="2100" dirty="0" err="1"/>
              <a:t>NHCl</a:t>
            </a:r>
            <a:r>
              <a:rPr lang="hu-HU" altLang="hu-HU" sz="2100" baseline="-25000" dirty="0" err="1"/>
              <a:t>2</a:t>
            </a:r>
            <a:r>
              <a:rPr lang="hu-HU" altLang="hu-HU" sz="2100" baseline="-25000" dirty="0"/>
              <a:t> </a:t>
            </a:r>
            <a:r>
              <a:rPr lang="hu-HU" altLang="hu-HU" sz="2100" dirty="0">
                <a:sym typeface="Wingdings" panose="05000000000000000000" pitchFamily="2" charset="2"/>
              </a:rPr>
              <a:t></a:t>
            </a:r>
            <a:r>
              <a:rPr lang="hu-HU" altLang="hu-HU" sz="2100" baseline="-25000" dirty="0"/>
              <a:t> </a:t>
            </a:r>
            <a:r>
              <a:rPr lang="hu-HU" altLang="hu-HU" sz="2100" dirty="0"/>
              <a:t>H</a:t>
            </a:r>
            <a:r>
              <a:rPr lang="hu-HU" altLang="hu-HU" sz="2100" baseline="-25000" dirty="0"/>
              <a:t>2</a:t>
            </a:r>
            <a:r>
              <a:rPr lang="hu-HU" altLang="hu-HU" sz="2100" dirty="0"/>
              <a:t>O + </a:t>
            </a:r>
            <a:r>
              <a:rPr lang="hu-HU" altLang="hu-HU" sz="2100" dirty="0" smtClean="0"/>
              <a:t>NCl</a:t>
            </a:r>
            <a:r>
              <a:rPr lang="hu-HU" altLang="hu-HU" sz="2100" baseline="-25000" dirty="0" smtClean="0"/>
              <a:t>3</a:t>
            </a:r>
          </a:p>
          <a:p>
            <a:pPr>
              <a:lnSpc>
                <a:spcPct val="90000"/>
              </a:lnSpc>
            </a:pPr>
            <a:r>
              <a:rPr lang="hu-HU" altLang="hu-HU" sz="2000" cap="none" dirty="0"/>
              <a:t>a </a:t>
            </a:r>
            <a:r>
              <a:rPr lang="hu-HU" altLang="hu-HU" sz="2000" cap="none" dirty="0" err="1"/>
              <a:t>hipoklórossav</a:t>
            </a:r>
            <a:r>
              <a:rPr lang="hu-HU" altLang="hu-HU" sz="2000" cap="none" dirty="0"/>
              <a:t> és az ammónia reakciója függ a </a:t>
            </a:r>
            <a:r>
              <a:rPr lang="hu-HU" altLang="hu-HU" sz="2000" cap="none" dirty="0" err="1" smtClean="0"/>
              <a:t>pH-tól</a:t>
            </a:r>
            <a:r>
              <a:rPr lang="hu-HU" altLang="hu-HU" sz="2000" cap="none" dirty="0"/>
              <a:t>, </a:t>
            </a:r>
            <a:r>
              <a:rPr lang="hu-HU" altLang="hu-HU" sz="2000" cap="none" dirty="0" smtClean="0"/>
              <a:t>T-től</a:t>
            </a:r>
            <a:r>
              <a:rPr lang="hu-HU" altLang="hu-HU" sz="2000" cap="none" dirty="0"/>
              <a:t>, kezdeti </a:t>
            </a:r>
            <a:r>
              <a:rPr lang="hu-HU" altLang="hu-HU" sz="2000" cap="none" dirty="0" smtClean="0"/>
              <a:t>koncentrációtól</a:t>
            </a:r>
            <a:endParaRPr lang="hu-HU" altLang="hu-HU" sz="2000" cap="none" dirty="0"/>
          </a:p>
          <a:p>
            <a:pPr>
              <a:lnSpc>
                <a:spcPct val="90000"/>
              </a:lnSpc>
            </a:pPr>
            <a:endParaRPr lang="hu-HU" altLang="hu-HU" sz="2100" baseline="-25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hu-HU" altLang="hu-HU" sz="2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591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Fertőtlenítés klórral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48025"/>
            <a:ext cx="8001000" cy="4267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u-HU" altLang="hu-HU" sz="2600" cap="none" dirty="0" smtClean="0"/>
              <a:t>a szabad, rendelkezésre álló klór az elemi klór </a:t>
            </a:r>
            <a:r>
              <a:rPr lang="hu-HU" altLang="hu-HU" sz="2600" dirty="0" smtClean="0"/>
              <a:t>(</a:t>
            </a:r>
            <a:r>
              <a:rPr lang="hu-HU" altLang="hu-HU" sz="2600" dirty="0"/>
              <a:t>Cl</a:t>
            </a:r>
            <a:r>
              <a:rPr lang="hu-HU" altLang="hu-HU" sz="2600" baseline="-25000" dirty="0"/>
              <a:t>2</a:t>
            </a:r>
            <a:r>
              <a:rPr lang="hu-HU" altLang="hu-HU" sz="2600" dirty="0"/>
              <a:t>), a </a:t>
            </a:r>
            <a:r>
              <a:rPr lang="hu-HU" altLang="hu-HU" sz="2600" cap="none" dirty="0" err="1" smtClean="0"/>
              <a:t>hipoklórossav</a:t>
            </a:r>
            <a:r>
              <a:rPr lang="hu-HU" altLang="hu-HU" sz="2600" dirty="0" smtClean="0"/>
              <a:t> </a:t>
            </a:r>
            <a:r>
              <a:rPr lang="hu-HU" altLang="hu-HU" sz="2600" dirty="0"/>
              <a:t>(</a:t>
            </a:r>
            <a:r>
              <a:rPr lang="hu-HU" altLang="hu-HU" sz="2600" dirty="0" err="1"/>
              <a:t>HOCl</a:t>
            </a:r>
            <a:r>
              <a:rPr lang="hu-HU" altLang="hu-HU" sz="2600" dirty="0"/>
              <a:t>) </a:t>
            </a:r>
            <a:r>
              <a:rPr lang="hu-HU" altLang="hu-HU" sz="2600" cap="none" dirty="0" smtClean="0"/>
              <a:t>és a </a:t>
            </a:r>
            <a:r>
              <a:rPr lang="hu-HU" altLang="hu-HU" sz="2600" cap="none" dirty="0" err="1" smtClean="0"/>
              <a:t>hipoklorit-ion</a:t>
            </a:r>
            <a:r>
              <a:rPr lang="hu-HU" altLang="hu-HU" sz="2600" cap="none" dirty="0" smtClean="0"/>
              <a:t> </a:t>
            </a:r>
            <a:r>
              <a:rPr lang="hu-HU" altLang="hu-HU" sz="2600" dirty="0" smtClean="0"/>
              <a:t>(</a:t>
            </a:r>
            <a:r>
              <a:rPr lang="hu-HU" altLang="hu-HU" sz="2600" dirty="0" err="1"/>
              <a:t>OCl-</a:t>
            </a:r>
            <a:r>
              <a:rPr lang="hu-HU" altLang="hu-HU" sz="2600" dirty="0"/>
              <a:t>) </a:t>
            </a:r>
            <a:r>
              <a:rPr lang="hu-HU" altLang="hu-HU" sz="2600" cap="none" dirty="0" smtClean="0"/>
              <a:t>összessége</a:t>
            </a:r>
          </a:p>
          <a:p>
            <a:pPr>
              <a:lnSpc>
                <a:spcPct val="80000"/>
              </a:lnSpc>
            </a:pPr>
            <a:endParaRPr lang="hu-HU" altLang="hu-HU" sz="2600" cap="none" dirty="0" smtClean="0"/>
          </a:p>
          <a:p>
            <a:pPr>
              <a:lnSpc>
                <a:spcPct val="80000"/>
              </a:lnSpc>
            </a:pPr>
            <a:r>
              <a:rPr lang="hu-HU" altLang="hu-HU" sz="2600" cap="none" dirty="0" smtClean="0"/>
              <a:t>a kötött klór a </a:t>
            </a:r>
            <a:r>
              <a:rPr lang="hu-HU" altLang="hu-HU" sz="2600" cap="none" dirty="0" err="1" smtClean="0"/>
              <a:t>klóraminok</a:t>
            </a:r>
            <a:r>
              <a:rPr lang="hu-HU" altLang="hu-HU" sz="2600" cap="none" dirty="0" smtClean="0"/>
              <a:t>, </a:t>
            </a:r>
            <a:r>
              <a:rPr lang="hu-HU" altLang="hu-HU" sz="2600" cap="none" dirty="0" err="1" smtClean="0"/>
              <a:t>n-kloro-vegyületek</a:t>
            </a:r>
            <a:endParaRPr lang="hu-HU" altLang="hu-HU" sz="2600" cap="none" dirty="0" smtClean="0"/>
          </a:p>
          <a:p>
            <a:pPr>
              <a:lnSpc>
                <a:spcPct val="80000"/>
              </a:lnSpc>
            </a:pPr>
            <a:endParaRPr lang="hu-HU" altLang="hu-HU" sz="2600" cap="none" dirty="0"/>
          </a:p>
          <a:p>
            <a:pPr>
              <a:lnSpc>
                <a:spcPct val="80000"/>
              </a:lnSpc>
            </a:pPr>
            <a:r>
              <a:rPr lang="hu-HU" altLang="hu-HU" sz="2600" cap="none" dirty="0" smtClean="0"/>
              <a:t>összes klór: szabad + kötött</a:t>
            </a:r>
          </a:p>
          <a:p>
            <a:pPr>
              <a:lnSpc>
                <a:spcPct val="80000"/>
              </a:lnSpc>
            </a:pPr>
            <a:endParaRPr lang="hu-HU" altLang="hu-HU" sz="2600" cap="none" dirty="0" smtClean="0"/>
          </a:p>
          <a:p>
            <a:pPr>
              <a:lnSpc>
                <a:spcPct val="80000"/>
              </a:lnSpc>
            </a:pPr>
            <a:r>
              <a:rPr lang="hu-HU" altLang="hu-HU" sz="2600" cap="none" dirty="0" smtClean="0"/>
              <a:t>szabad klór stabilitását meghatározó tényezők:</a:t>
            </a:r>
            <a:br>
              <a:rPr lang="hu-HU" altLang="hu-HU" sz="2600" cap="none" dirty="0" smtClean="0"/>
            </a:br>
            <a:r>
              <a:rPr lang="hu-HU" altLang="hu-HU" sz="2600" cap="none" dirty="0" smtClean="0"/>
              <a:t>klór koncertráció, T, pH, szerves anyagok jelenléte és koncentrációja.</a:t>
            </a:r>
            <a:endParaRPr lang="hu-HU" altLang="hu-HU" sz="2600" cap="none" dirty="0"/>
          </a:p>
        </p:txBody>
      </p:sp>
    </p:spTree>
    <p:extLst>
      <p:ext uri="{BB962C8B-B14F-4D97-AF65-F5344CB8AC3E}">
        <p14:creationId xmlns:p14="http://schemas.microsoft.com/office/powerpoint/2010/main" val="290015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dirty="0"/>
              <a:t>A mikroorganizmusok érzékenysége klórral szemben</a:t>
            </a:r>
          </a:p>
        </p:txBody>
      </p:sp>
      <p:graphicFrame>
        <p:nvGraphicFramePr>
          <p:cNvPr id="42044" name="Group 60"/>
          <p:cNvGraphicFramePr>
            <a:graphicFrameLocks noGrp="1"/>
          </p:cNvGraphicFramePr>
          <p:nvPr>
            <p:ph sz="half" idx="1"/>
          </p:nvPr>
        </p:nvGraphicFramePr>
        <p:xfrm>
          <a:off x="566738" y="1752600"/>
          <a:ext cx="8001000" cy="3352800"/>
        </p:xfrm>
        <a:graphic>
          <a:graphicData uri="http://schemas.openxmlformats.org/drawingml/2006/table">
            <a:tbl>
              <a:tblPr/>
              <a:tblGrid>
                <a:gridCol w="4002087"/>
                <a:gridCol w="3998913"/>
              </a:tblGrid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Mikroorganizmus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Érzékenység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Gram-pozitív baktérium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Gram-negatív baktériumok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Savtűrő baktériumok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közepes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Baktériumspórák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közepes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Lipofil vírusok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közepes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Hidrofil vírusok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közepes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Amőbák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Algák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Gombák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közepes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96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dirty="0"/>
              <a:t>A mikroorganizmusok érzékenysége klórral szemben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hu-HU" altLang="hu-HU" sz="2200" cap="none" dirty="0" smtClean="0"/>
              <a:t>a hőmérséklet növelésével csökkenthető a fertőtlenítéshez szükséges idő (+10</a:t>
            </a:r>
            <a:r>
              <a:rPr lang="hu-HU" altLang="hu-HU" sz="2200" cap="none" dirty="0" smtClean="0">
                <a:sym typeface="Symbol" panose="05050102010706020507" pitchFamily="18" charset="2"/>
              </a:rPr>
              <a:t>C</a:t>
            </a:r>
            <a:r>
              <a:rPr lang="hu-HU" altLang="hu-HU" sz="2200" cap="none" dirty="0" smtClean="0">
                <a:sym typeface="Wingdings" panose="05000000000000000000" pitchFamily="2" charset="2"/>
              </a:rPr>
              <a:t> </a:t>
            </a:r>
            <a:r>
              <a:rPr lang="hu-HU" altLang="hu-HU" sz="2200" cap="none" dirty="0" smtClean="0">
                <a:sym typeface="Symbol" panose="05050102010706020507" pitchFamily="18" charset="2"/>
              </a:rPr>
              <a:t> ½ T)</a:t>
            </a:r>
          </a:p>
          <a:p>
            <a:r>
              <a:rPr lang="hu-HU" altLang="hu-HU" sz="2200" cap="none" dirty="0" smtClean="0">
                <a:sym typeface="Symbol" panose="05050102010706020507" pitchFamily="18" charset="2"/>
              </a:rPr>
              <a:t>pH nő  </a:t>
            </a:r>
            <a:r>
              <a:rPr lang="hu-HU" altLang="hu-HU" sz="2200" cap="none" dirty="0" err="1" smtClean="0">
                <a:sym typeface="Symbol" panose="05050102010706020507" pitchFamily="18" charset="2"/>
              </a:rPr>
              <a:t>hipoklórossavból</a:t>
            </a:r>
            <a:r>
              <a:rPr lang="hu-HU" altLang="hu-HU" sz="2200" cap="none" dirty="0" smtClean="0">
                <a:sym typeface="Symbol" panose="05050102010706020507" pitchFamily="18" charset="2"/>
              </a:rPr>
              <a:t> </a:t>
            </a:r>
            <a:r>
              <a:rPr lang="hu-HU" altLang="hu-HU" sz="2200" cap="none" dirty="0" err="1" smtClean="0">
                <a:sym typeface="Symbol" panose="05050102010706020507" pitchFamily="18" charset="2"/>
              </a:rPr>
              <a:t>hipoklorit-ion</a:t>
            </a:r>
            <a:r>
              <a:rPr lang="hu-HU" altLang="hu-HU" sz="2200" cap="none" dirty="0" smtClean="0">
                <a:sym typeface="Symbol" panose="05050102010706020507" pitchFamily="18" charset="2"/>
              </a:rPr>
              <a:t> keletkezik, melynek kisebb a fertőtlenítő hatása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 sz="2200" dirty="0">
              <a:sym typeface="Symbol" panose="05050102010706020507" pitchFamily="18" charset="2"/>
            </a:endParaRPr>
          </a:p>
        </p:txBody>
      </p:sp>
      <p:graphicFrame>
        <p:nvGraphicFramePr>
          <p:cNvPr id="115815" name="Group 10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9728511"/>
              </p:ext>
            </p:extLst>
          </p:nvPr>
        </p:nvGraphicFramePr>
        <p:xfrm>
          <a:off x="4662152" y="1752600"/>
          <a:ext cx="4302461" cy="4321239"/>
        </p:xfrm>
        <a:graphic>
          <a:graphicData uri="http://schemas.openxmlformats.org/drawingml/2006/table">
            <a:tbl>
              <a:tblPr/>
              <a:tblGrid>
                <a:gridCol w="846473"/>
                <a:gridCol w="1152525"/>
                <a:gridCol w="1150938"/>
                <a:gridCol w="1152525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Cl</a:t>
                      </a:r>
                      <a:r>
                        <a:rPr kumimoji="0" lang="hu-HU" altLang="hu-H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HOCl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[%]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OCl</a:t>
                      </a:r>
                      <a:r>
                        <a:rPr kumimoji="0" lang="hu-HU" altLang="hu-HU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[%]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99,5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3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23686"/>
          </a:xfrm>
        </p:spPr>
        <p:txBody>
          <a:bodyPr>
            <a:noAutofit/>
          </a:bodyPr>
          <a:lstStyle/>
          <a:p>
            <a:pPr algn="l"/>
            <a:r>
              <a:rPr lang="hu-HU" dirty="0" smtClean="0"/>
              <a:t>Sterilezés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2" y="1692965"/>
            <a:ext cx="7772870" cy="4848044"/>
          </a:xfrm>
        </p:spPr>
        <p:txBody>
          <a:bodyPr/>
          <a:lstStyle/>
          <a:p>
            <a:r>
              <a:rPr lang="hu-HU" cap="none" dirty="0" smtClean="0"/>
              <a:t>Abszolút fogalom</a:t>
            </a:r>
          </a:p>
          <a:p>
            <a:endParaRPr lang="hu-HU" cap="none" dirty="0" smtClean="0"/>
          </a:p>
          <a:p>
            <a:r>
              <a:rPr lang="hu-HU" cap="none" dirty="0"/>
              <a:t>Sterilezés kritériuma: A folyamat sikeressége függ attól, hogy mennyi a 	valószínűsége annak, hogy bármilyen fertőző 	mikroorganizmus túlélte a kezelési módszert</a:t>
            </a:r>
            <a:r>
              <a:rPr lang="hu-HU" cap="none" dirty="0" smtClean="0"/>
              <a:t>.</a:t>
            </a:r>
          </a:p>
          <a:p>
            <a:endParaRPr lang="hu-HU" cap="none" dirty="0"/>
          </a:p>
          <a:p>
            <a:r>
              <a:rPr lang="hu-HU" cap="none" dirty="0" smtClean="0"/>
              <a:t>Ez a megengedett valószínűség:</a:t>
            </a:r>
          </a:p>
          <a:p>
            <a:pPr lvl="1"/>
            <a:r>
              <a:rPr lang="hu-HU" cap="none" dirty="0" smtClean="0"/>
              <a:t>Fermentáció: 10</a:t>
            </a:r>
            <a:r>
              <a:rPr lang="hu-HU" cap="none" baseline="30000" dirty="0" smtClean="0"/>
              <a:t>-3</a:t>
            </a:r>
          </a:p>
          <a:p>
            <a:pPr lvl="1"/>
            <a:r>
              <a:rPr lang="hu-HU" cap="none" dirty="0" smtClean="0"/>
              <a:t>Orvosi eszközök: 10</a:t>
            </a:r>
            <a:r>
              <a:rPr lang="hu-HU" cap="none" baseline="30000" dirty="0" smtClean="0"/>
              <a:t>-6</a:t>
            </a:r>
            <a:endParaRPr lang="hu-HU" cap="none" dirty="0" smtClean="0"/>
          </a:p>
          <a:p>
            <a:pPr lvl="1"/>
            <a:r>
              <a:rPr lang="hu-HU" cap="none" dirty="0" smtClean="0"/>
              <a:t>Élelmiszeripar esetén: 10</a:t>
            </a:r>
            <a:r>
              <a:rPr lang="hu-HU" cap="none" baseline="30000" dirty="0" smtClean="0"/>
              <a:t>-12</a:t>
            </a:r>
            <a:endParaRPr lang="hu-HU" cap="none" dirty="0" smtClean="0"/>
          </a:p>
          <a:p>
            <a:pPr lvl="1"/>
            <a:endParaRPr lang="hu-HU" cap="none" dirty="0" smtClean="0"/>
          </a:p>
        </p:txBody>
      </p:sp>
    </p:spTree>
    <p:extLst>
      <p:ext uri="{BB962C8B-B14F-4D97-AF65-F5344CB8AC3E}">
        <p14:creationId xmlns:p14="http://schemas.microsoft.com/office/powerpoint/2010/main" val="18693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1765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45160" y="318538"/>
            <a:ext cx="757118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45160" y="1548684"/>
            <a:ext cx="7571184" cy="485298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Üzem teljes területét behálózza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Összegyűjti: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hu-HU" sz="2200" dirty="0" smtClean="0"/>
              <a:t>Öblítő- és mosófolyadékok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hu-HU" sz="2200" dirty="0" err="1" smtClean="0"/>
              <a:t>Gőzkondenzátum</a:t>
            </a:r>
            <a:endParaRPr lang="hu-HU" sz="22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hu-HU" sz="2200" dirty="0" smtClean="0"/>
              <a:t>Szennyvíz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Gravitációs elven működik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Egyéb szennyvíz bevezetése fölöslegesen növeli a költségeket, méretet, fertőződés veszélye lehet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hu-HU" dirty="0" smtClean="0"/>
          </a:p>
        </p:txBody>
      </p:sp>
      <p:sp>
        <p:nvSpPr>
          <p:cNvPr id="48131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0E14EF-D05D-4622-886B-138C2E1FBC04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689" y="331416"/>
            <a:ext cx="757118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hu-HU" altLang="hu-HU" smtClean="0"/>
              <a:t>Általános elrendezések – 1.</a:t>
            </a:r>
          </a:p>
        </p:txBody>
      </p:sp>
      <p:sp>
        <p:nvSpPr>
          <p:cNvPr id="49155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4DC4EE-FAAE-477C-BED2-742E2D539771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hu-HU" altLang="hu-HU" smtClean="0">
              <a:latin typeface="Lucida Sans Unicode" pitchFamily="34" charset="0"/>
            </a:endParaRPr>
          </a:p>
        </p:txBody>
      </p:sp>
      <p:pic>
        <p:nvPicPr>
          <p:cNvPr id="49157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9" y="2614410"/>
            <a:ext cx="6219882" cy="317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4363" y="267022"/>
            <a:ext cx="76431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hu-HU" altLang="hu-HU" smtClean="0"/>
              <a:t>Általános elrendezések – 2.</a:t>
            </a:r>
          </a:p>
        </p:txBody>
      </p:sp>
      <p:sp>
        <p:nvSpPr>
          <p:cNvPr id="50179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DBCB39A-7EE8-43C4-894C-1D05735763CC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hu-HU" altLang="hu-HU" smtClean="0">
              <a:latin typeface="Lucida Sans Unicode" pitchFamily="34" charset="0"/>
            </a:endParaRPr>
          </a:p>
        </p:txBody>
      </p:sp>
      <p:pic>
        <p:nvPicPr>
          <p:cNvPr id="5018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6" y="2833351"/>
            <a:ext cx="6411079" cy="295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739780" y="331417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</a:p>
        </p:txBody>
      </p:sp>
      <p:sp>
        <p:nvSpPr>
          <p:cNvPr id="51202" name="Tartalom helye 2"/>
          <p:cNvSpPr>
            <a:spLocks noGrp="1"/>
          </p:cNvSpPr>
          <p:nvPr>
            <p:ph idx="1"/>
          </p:nvPr>
        </p:nvSpPr>
        <p:spPr>
          <a:xfrm>
            <a:off x="289019" y="1625958"/>
            <a:ext cx="7715200" cy="49244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hu-HU" altLang="hu-HU" sz="2200" dirty="0" smtClean="0"/>
              <a:t>Tartályokból nem kerülhet ki aeroszol a környezetbe (steril szűrő, égető)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altLang="hu-HU" sz="2200" dirty="0" smtClean="0"/>
              <a:t>Az egész rendszernek fertőtleníthetőnek kell lennie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altLang="hu-HU" sz="2200" dirty="0" smtClean="0"/>
              <a:t>Zárt rendszer</a:t>
            </a:r>
          </a:p>
          <a:p>
            <a:pPr lvl="1" eaLnBrk="1" hangingPunct="1"/>
            <a:r>
              <a:rPr lang="hu-HU" altLang="hu-HU" sz="2200" dirty="0" smtClean="0"/>
              <a:t>nyitott kapcsolódási pontok,szellőzők nincsenek</a:t>
            </a:r>
          </a:p>
          <a:p>
            <a:pPr lvl="1" eaLnBrk="1" hangingPunct="1"/>
            <a:r>
              <a:rPr lang="hu-HU" altLang="hu-HU" sz="2200" dirty="0" smtClean="0"/>
              <a:t>Padlólefolyó lehet  lefedett </a:t>
            </a:r>
            <a:r>
              <a:rPr lang="hu-HU" altLang="hu-HU" sz="2200" dirty="0" err="1" smtClean="0"/>
              <a:t>zárószelepes</a:t>
            </a:r>
            <a:r>
              <a:rPr lang="hu-HU" altLang="hu-HU" sz="2200" dirty="0" smtClean="0"/>
              <a:t>, külön gyűjtő és sterilező rendszerrel </a:t>
            </a:r>
          </a:p>
        </p:txBody>
      </p:sp>
      <p:sp>
        <p:nvSpPr>
          <p:cNvPr id="5120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C074AB-FDEC-4BE9-8E00-9B685644DA45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265" y="318538"/>
            <a:ext cx="7715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98111" y="1242656"/>
            <a:ext cx="7726313" cy="5329237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Csővezetékek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Anyag kiválasztásának szempontjai: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200" dirty="0" smtClean="0"/>
              <a:t>Sterilizálandó folyadék kémiai összetétele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200" dirty="0" smtClean="0"/>
              <a:t>Fertőtlenítési mód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200" dirty="0" smtClean="0"/>
              <a:t>Működés körülményei, elhelyezés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200" dirty="0" smtClean="0"/>
              <a:t>várható élettartam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Csövek és szerelvények illesztésénél fontos figyelembe venni azok </a:t>
            </a:r>
            <a:r>
              <a:rPr lang="hu-HU" sz="2200" dirty="0" err="1" smtClean="0"/>
              <a:t>hőtágulását</a:t>
            </a:r>
            <a:endParaRPr lang="hu-HU" sz="2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Steril tömítések használata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hu-HU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hu-HU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hu-H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u-H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u-HU" dirty="0" smtClean="0"/>
          </a:p>
        </p:txBody>
      </p:sp>
      <p:sp>
        <p:nvSpPr>
          <p:cNvPr id="52227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86C991-18A2-4FEC-AC82-849032355306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8605" y="279901"/>
            <a:ext cx="764319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u-HU" dirty="0" smtClean="0"/>
              <a:t>Csővezetékek</a:t>
            </a:r>
            <a:r>
              <a:rPr lang="hu-HU" b="1" dirty="0" smtClean="0"/>
              <a:t> </a:t>
            </a:r>
            <a:r>
              <a:rPr lang="hu-HU" dirty="0" smtClean="0"/>
              <a:t>elhelyezése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Szintek közötti térben: normál csövek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Földben: duplaköpenyes csövek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hu-HU" dirty="0" smtClean="0"/>
          </a:p>
        </p:txBody>
      </p:sp>
      <p:sp>
        <p:nvSpPr>
          <p:cNvPr id="53251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3D0E05C-DAA8-4D6C-832B-6FFBEE6D960B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hu-HU" altLang="hu-HU" smtClean="0">
              <a:latin typeface="Lucida Sans Unicode" pitchFamily="34" charset="0"/>
            </a:endParaRPr>
          </a:p>
        </p:txBody>
      </p:sp>
      <p:pic>
        <p:nvPicPr>
          <p:cNvPr id="53253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4" y="3245779"/>
            <a:ext cx="511333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0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51CE986-F492-4520-A96E-A62422B547A0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hu-HU" altLang="hu-HU" smtClean="0">
              <a:latin typeface="Lucida Sans Unicode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47382" y="357174"/>
            <a:ext cx="77152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Csatorna- és gyűjtőrendszerek</a:t>
            </a:r>
          </a:p>
        </p:txBody>
      </p:sp>
      <p:sp>
        <p:nvSpPr>
          <p:cNvPr id="6" name="Szöveg helye 2"/>
          <p:cNvSpPr txBox="1">
            <a:spLocks/>
          </p:cNvSpPr>
          <p:nvPr/>
        </p:nvSpPr>
        <p:spPr>
          <a:xfrm>
            <a:off x="507960" y="1535113"/>
            <a:ext cx="3392438" cy="6397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u-HU" sz="27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Szakaszos rendszerek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hu-HU" sz="2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4277" name="Szöveg helye 4"/>
          <p:cNvSpPr txBox="1">
            <a:spLocks/>
          </p:cNvSpPr>
          <p:nvPr/>
        </p:nvSpPr>
        <p:spPr bwMode="auto">
          <a:xfrm>
            <a:off x="4255707" y="1550194"/>
            <a:ext cx="4286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hu-HU" altLang="hu-HU" sz="25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Folytonos rendszerek</a:t>
            </a:r>
          </a:p>
          <a:p>
            <a:pPr eaLnBrk="1" hangingPunct="1"/>
            <a:endParaRPr lang="hu-HU" altLang="hu-HU" dirty="0"/>
          </a:p>
        </p:txBody>
      </p:sp>
      <p:sp>
        <p:nvSpPr>
          <p:cNvPr id="8" name="Tartalom helye 3"/>
          <p:cNvSpPr txBox="1">
            <a:spLocks/>
          </p:cNvSpPr>
          <p:nvPr/>
        </p:nvSpPr>
        <p:spPr>
          <a:xfrm>
            <a:off x="817053" y="2214563"/>
            <a:ext cx="3425775" cy="4281487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Hő- és kémiai sterilezésre is alkalmas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hu-HU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+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Minden egységből lehet mintát venni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+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Kevésbé bonyolult felszerelést igényel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-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Magasabb energiaköltség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-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Nagyobb tartályok a lassú körforgás miatt</a:t>
            </a:r>
          </a:p>
        </p:txBody>
      </p:sp>
      <p:sp>
        <p:nvSpPr>
          <p:cNvPr id="9" name="Tartalom helye 5"/>
          <p:cNvSpPr txBox="1">
            <a:spLocks/>
          </p:cNvSpPr>
          <p:nvPr/>
        </p:nvSpPr>
        <p:spPr>
          <a:xfrm>
            <a:off x="4335082" y="2214562"/>
            <a:ext cx="4127500" cy="4281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Csak </a:t>
            </a: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hősterilezésre</a:t>
            </a:r>
            <a:endParaRPr lang="hu-HU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hu-HU" sz="2500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+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Alacsonyabb energiaigény (hatékonyabb fűtés/hűtés)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+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Hatásosabb kezelés (magasabb T, rövidebb idő)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-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Komplikáltabb felszerelés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-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Nagyobb karbantartást igényel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-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Mintavétel csak plusz tartály beiktatásával</a:t>
            </a:r>
          </a:p>
        </p:txBody>
      </p:sp>
    </p:spTree>
    <p:extLst>
      <p:ext uri="{BB962C8B-B14F-4D97-AF65-F5344CB8AC3E}">
        <p14:creationId xmlns:p14="http://schemas.microsoft.com/office/powerpoint/2010/main" val="1246509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233" y="331417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40149" y="1538648"/>
            <a:ext cx="7498080" cy="4619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u-HU" dirty="0" smtClean="0"/>
              <a:t>Szakaszos rendszerek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Fűtés: gőz bevezetés (direkt) vagy köpenyfűtés (indirekt)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Hulladék kiöntés előtti lehűtése</a:t>
            </a:r>
          </a:p>
        </p:txBody>
      </p:sp>
      <p:sp>
        <p:nvSpPr>
          <p:cNvPr id="55299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56E06D-362E-4C5D-ABD1-7E19E2C91409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95" y="344295"/>
            <a:ext cx="76431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Szakaszos hintatartály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hu-HU" dirty="0" smtClean="0"/>
          </a:p>
        </p:txBody>
      </p:sp>
      <p:sp>
        <p:nvSpPr>
          <p:cNvPr id="56323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AB6470-D54C-4C1C-AF12-18EBDC2C0F52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hu-HU" altLang="hu-HU" smtClean="0">
              <a:latin typeface="Lucida Sans Unicode" pitchFamily="34" charset="0"/>
            </a:endParaRPr>
          </a:p>
        </p:txBody>
      </p:sp>
      <p:pic>
        <p:nvPicPr>
          <p:cNvPr id="56325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14" y="2562894"/>
            <a:ext cx="5761825" cy="373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1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0" y="273463"/>
            <a:ext cx="7773338" cy="1296546"/>
          </a:xfrm>
        </p:spPr>
        <p:txBody>
          <a:bodyPr/>
          <a:lstStyle/>
          <a:p>
            <a:r>
              <a:rPr lang="hu-HU" dirty="0" smtClean="0"/>
              <a:t>NIH (National </a:t>
            </a:r>
            <a:r>
              <a:rPr lang="hu-HU" dirty="0" err="1" smtClean="0"/>
              <a:t>institutes</a:t>
            </a:r>
            <a:r>
              <a:rPr lang="hu-HU" dirty="0" smtClean="0"/>
              <a:t> of </a:t>
            </a:r>
            <a:r>
              <a:rPr lang="hu-HU" dirty="0" err="1" smtClean="0"/>
              <a:t>health</a:t>
            </a:r>
            <a:r>
              <a:rPr lang="hu-HU" dirty="0" smtClean="0"/>
              <a:t>) előírások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1750313"/>
            <a:ext cx="7772870" cy="5011095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Minden </a:t>
            </a:r>
            <a:r>
              <a:rPr lang="hu-HU" cap="none" dirty="0" err="1" smtClean="0"/>
              <a:t>rekombináns</a:t>
            </a:r>
            <a:r>
              <a:rPr lang="hu-HU" cap="none" dirty="0" smtClean="0"/>
              <a:t> DNS-t tartalmazó mikroorganizmus tápoldatát a kiöntés előtt </a:t>
            </a:r>
            <a:r>
              <a:rPr lang="hu-HU" cap="none" dirty="0" err="1" smtClean="0"/>
              <a:t>validált</a:t>
            </a:r>
            <a:r>
              <a:rPr lang="hu-HU" cap="none" dirty="0" smtClean="0"/>
              <a:t> módszerrel kell sterilezni</a:t>
            </a:r>
          </a:p>
          <a:p>
            <a:r>
              <a:rPr lang="hu-HU" cap="none" dirty="0" smtClean="0"/>
              <a:t>A </a:t>
            </a:r>
            <a:r>
              <a:rPr lang="hu-HU" cap="none" dirty="0" err="1" smtClean="0"/>
              <a:t>validálás</a:t>
            </a:r>
            <a:r>
              <a:rPr lang="hu-HU" cap="none" dirty="0" smtClean="0"/>
              <a:t> csak az adott mikroorganizmusra érvényes</a:t>
            </a:r>
          </a:p>
          <a:p>
            <a:r>
              <a:rPr lang="hu-HU" cap="none" dirty="0" smtClean="0"/>
              <a:t>Új mikroba esetén új </a:t>
            </a:r>
            <a:r>
              <a:rPr lang="hu-HU" cap="none" dirty="0" err="1" smtClean="0"/>
              <a:t>validálás</a:t>
            </a:r>
            <a:endParaRPr lang="hu-HU" cap="none" dirty="0" smtClean="0"/>
          </a:p>
          <a:p>
            <a:r>
              <a:rPr lang="hu-HU" cap="none" dirty="0" smtClean="0"/>
              <a:t>A tápoldatnak nem kell sterilnek lennie, csak a </a:t>
            </a:r>
            <a:r>
              <a:rPr lang="hu-HU" cap="none" dirty="0" err="1" smtClean="0"/>
              <a:t>rekombináns</a:t>
            </a:r>
            <a:r>
              <a:rPr lang="hu-HU" cap="none" dirty="0" smtClean="0"/>
              <a:t> DNS-t és a gazda mikrobát nem tartalmazhatja</a:t>
            </a:r>
          </a:p>
          <a:p>
            <a:r>
              <a:rPr lang="hu-HU" cap="none" dirty="0" smtClean="0"/>
              <a:t>A NIH előírások inkább a pasztörizálásnak felelnek meg, nem a sterilezésnek</a:t>
            </a:r>
          </a:p>
          <a:p>
            <a:r>
              <a:rPr lang="hu-HU" cap="none" dirty="0"/>
              <a:t>NIH nem kötelező, de legtöbben önként alkalmazzák</a:t>
            </a: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30344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2355" y="344295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147711"/>
            <a:ext cx="6347714" cy="388077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u-HU" dirty="0" smtClean="0"/>
              <a:t>Folytonos rendszerek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Elve megegyezik a fermentációnál, élelmiszeriparban alkalmazottakkal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Hőcserélők alkalmazása az energia visszanyerésére és a befolyó szennyvíz előmelegítésére</a:t>
            </a:r>
          </a:p>
        </p:txBody>
      </p:sp>
      <p:sp>
        <p:nvSpPr>
          <p:cNvPr id="57347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E13864-FFF0-4604-99ED-5758AB260B10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898" y="344295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Csatorna- és gyűjtőrendszerek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557338"/>
            <a:ext cx="7427168" cy="4568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altLang="hu-HU" dirty="0" smtClean="0"/>
              <a:t>Folytonos rendszerek</a:t>
            </a:r>
          </a:p>
          <a:p>
            <a:pPr marL="0" indent="0" eaLnBrk="1" hangingPunct="1">
              <a:buFontTx/>
              <a:buNone/>
            </a:pPr>
            <a:endParaRPr lang="hu-HU" altLang="hu-HU" dirty="0" smtClean="0"/>
          </a:p>
        </p:txBody>
      </p:sp>
      <p:sp>
        <p:nvSpPr>
          <p:cNvPr id="58371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DC16FC-CC8F-455F-9F77-3CD419CCA5D9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hu-HU" altLang="hu-HU" smtClean="0">
              <a:latin typeface="Lucida Sans Unicode" pitchFamily="34" charset="0"/>
            </a:endParaRPr>
          </a:p>
        </p:txBody>
      </p:sp>
      <p:pic>
        <p:nvPicPr>
          <p:cNvPr id="58373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3" y="1895771"/>
            <a:ext cx="637530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15200" cy="108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Hőcserélők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71599" y="1143000"/>
            <a:ext cx="7726313" cy="1061864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hu-H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u-HU" sz="2400" dirty="0" smtClean="0"/>
              <a:t>Energia 60-80%-a visszanyerhető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u-HU" sz="2400" dirty="0" smtClean="0"/>
              <a:t>Minden standard típus alkalmazható</a:t>
            </a:r>
            <a:endParaRPr lang="hu-HU" sz="2400" dirty="0" smtClean="0"/>
          </a:p>
        </p:txBody>
      </p:sp>
      <p:sp>
        <p:nvSpPr>
          <p:cNvPr id="59395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3747F1-E5C3-4D21-83B7-BFF5CAB35D13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hu-HU" altLang="hu-HU" smtClean="0">
              <a:latin typeface="Lucida Sans Unicode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86667"/>
              </p:ext>
            </p:extLst>
          </p:nvPr>
        </p:nvGraphicFramePr>
        <p:xfrm>
          <a:off x="571500" y="2378075"/>
          <a:ext cx="8351838" cy="432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949"/>
                <a:gridCol w="5759889"/>
              </a:tblGrid>
              <a:tr h="875749">
                <a:tc>
                  <a:txBody>
                    <a:bodyPr/>
                    <a:lstStyle/>
                    <a:p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Csőköteges</a:t>
                      </a:r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hőcserélő</a:t>
                      </a:r>
                      <a:endParaRPr lang="hu-H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28" marR="9142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Legkevésbé alkalmas</a:t>
                      </a:r>
                    </a:p>
                    <a:p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könnyen</a:t>
                      </a:r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beszennyeződik, eltömődik, nehéz tisztítani</a:t>
                      </a:r>
                      <a:endParaRPr lang="hu-H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28" marR="9142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Lemezes </a:t>
                      </a:r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hőcserélő</a:t>
                      </a:r>
                      <a:endParaRPr lang="hu-HU" sz="18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hu-H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28" marR="9142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Hőátadási</a:t>
                      </a:r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együtthatója nagy – kisebb méretű is elég</a:t>
                      </a:r>
                    </a:p>
                    <a:p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Szilárd anyagok könnyen</a:t>
                      </a:r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eltömíthetik</a:t>
                      </a:r>
                    </a:p>
                    <a:p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Tömítések folyamatos karbantartása szükséges (magas T – repedések, klór</a:t>
                      </a:r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– korrózió)</a:t>
                      </a:r>
                      <a:endParaRPr lang="hu-H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28" marR="9142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5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Spirális </a:t>
                      </a:r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hőcserélő</a:t>
                      </a:r>
                      <a:endParaRPr lang="hu-HU" sz="18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hu-H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28" marR="9142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Drágábbak a lemezesnél</a:t>
                      </a:r>
                    </a:p>
                    <a:p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Kevesebb </a:t>
                      </a:r>
                      <a:r>
                        <a:rPr lang="hu-HU" sz="18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karbantarás</a:t>
                      </a:r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és </a:t>
                      </a:r>
                      <a:r>
                        <a:rPr lang="hu-HU" sz="18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tőmítőanyag</a:t>
                      </a:r>
                      <a:endParaRPr lang="hu-HU" sz="18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hu-HU" sz="18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Nehezbben</a:t>
                      </a:r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tömődik el, jobb áramlási profil</a:t>
                      </a:r>
                      <a:endParaRPr lang="hu-H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28" marR="9142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8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Koncentrikus</a:t>
                      </a:r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duplacsöves hőcserélő</a:t>
                      </a:r>
                      <a:endParaRPr lang="hu-HU" sz="18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hu-H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28" marR="9142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Legelőnyösebb</a:t>
                      </a:r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megoldás, de a legdrágább is</a:t>
                      </a:r>
                    </a:p>
                    <a:p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Nem túl sérülékeny, kevés tisztítás szükséges</a:t>
                      </a:r>
                    </a:p>
                    <a:p>
                      <a:r>
                        <a:rPr lang="hu-HU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Kevésbé korrodálódik</a:t>
                      </a:r>
                      <a:endParaRPr lang="hu-H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28" marR="9142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971600" y="357174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Hőntartó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u-HU" dirty="0" err="1" smtClean="0"/>
              <a:t>Hőntartás</a:t>
            </a:r>
            <a:endParaRPr lang="hu-H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400" dirty="0" smtClean="0"/>
              <a:t>Hosszú csőszakasz, amely a hulladékot a megfelelő hőmérsékleten tartja a fertőtlenítéshez elegendő időtartamig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400" dirty="0" smtClean="0"/>
              <a:t>Hossza:</a:t>
            </a:r>
          </a:p>
          <a:p>
            <a:pPr marL="457200" lvl="1" indent="0" eaLnBrk="1" fontAlgn="auto" hangingPunct="1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hu-HU" sz="24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hu-HU" sz="24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hu-HU" sz="24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hu-HU" sz="24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400" dirty="0" smtClean="0"/>
              <a:t>Tartózkodási idő: függ az áramlás sebességétől és az áramlási profiltól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400" dirty="0" smtClean="0"/>
              <a:t>Áramlás: turbulensnek kell lennie, de </a:t>
            </a:r>
            <a:r>
              <a:rPr lang="hu-HU" sz="2400" dirty="0" err="1" smtClean="0"/>
              <a:t>v</a:t>
            </a:r>
            <a:r>
              <a:rPr lang="hu-HU" sz="2400" baseline="-25000" dirty="0" err="1" smtClean="0"/>
              <a:t>min</a:t>
            </a:r>
            <a:r>
              <a:rPr lang="hu-HU" sz="2400" dirty="0" smtClean="0"/>
              <a:t> nem lehet túl nagy sem </a:t>
            </a:r>
            <a:r>
              <a:rPr lang="hu-HU" sz="2400" dirty="0" smtClean="0">
                <a:cs typeface="Arial"/>
              </a:rPr>
              <a:t>→ erózió</a:t>
            </a:r>
          </a:p>
          <a:p>
            <a:pPr marL="457200" lvl="1" indent="0" eaLnBrk="1" fontAlgn="auto" hangingPunct="1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hu-HU" sz="2400" dirty="0">
                <a:cs typeface="Arial"/>
              </a:rPr>
              <a:t>	</a:t>
            </a:r>
            <a:r>
              <a:rPr lang="hu-HU" sz="2400" dirty="0" smtClean="0">
                <a:cs typeface="Arial"/>
              </a:rPr>
              <a:t>(ált. 2 m/s alatt)</a:t>
            </a:r>
            <a:endParaRPr lang="hu-HU" sz="2400" dirty="0" smtClean="0"/>
          </a:p>
        </p:txBody>
      </p:sp>
      <p:sp>
        <p:nvSpPr>
          <p:cNvPr id="63491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11A472-6229-4D23-AA60-42D39A824549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hu-HU" altLang="hu-HU" smtClean="0">
              <a:latin typeface="Lucida Sans Unicode" pitchFamily="34" charset="0"/>
            </a:endParaRPr>
          </a:p>
        </p:txBody>
      </p:sp>
      <p:sp>
        <p:nvSpPr>
          <p:cNvPr id="4" name="Szövegdoboz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9792" y="3519780"/>
            <a:ext cx="5859361" cy="73276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noFill/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2071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57174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Áramlási viszonyok jellemzői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12875"/>
            <a:ext cx="7705105" cy="1728788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u-HU" dirty="0" smtClean="0"/>
              <a:t>Reynolds-szám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u-HU" sz="1800" dirty="0" smtClean="0"/>
              <a:t>					d: a cső </a:t>
            </a:r>
            <a:r>
              <a:rPr lang="hu-HU" sz="1800" dirty="0" err="1" smtClean="0"/>
              <a:t>beslő</a:t>
            </a:r>
            <a:r>
              <a:rPr lang="hu-HU" sz="1800" dirty="0" smtClean="0"/>
              <a:t> átmérője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u-HU" sz="1800" dirty="0" smtClean="0">
                <a:cs typeface="Arial" charset="0"/>
              </a:rPr>
              <a:t>					v: a folyadék sebessége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u-HU" sz="1800" dirty="0" smtClean="0">
                <a:cs typeface="Arial" charset="0"/>
              </a:rPr>
              <a:t>					</a:t>
            </a:r>
            <a:r>
              <a:rPr lang="el-GR" sz="1800" dirty="0" smtClean="0">
                <a:cs typeface="Arial" charset="0"/>
              </a:rPr>
              <a:t>ρ</a:t>
            </a:r>
            <a:r>
              <a:rPr lang="hu-HU" sz="1800" dirty="0" smtClean="0">
                <a:cs typeface="Arial" charset="0"/>
              </a:rPr>
              <a:t>: a folyadék sűrűsége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u-HU" sz="1800" dirty="0" smtClean="0">
                <a:cs typeface="Arial" charset="0"/>
              </a:rPr>
              <a:t>					</a:t>
            </a:r>
            <a:r>
              <a:rPr lang="el-GR" sz="1800" dirty="0" smtClean="0">
                <a:cs typeface="Arial" charset="0"/>
              </a:rPr>
              <a:t>μ</a:t>
            </a:r>
            <a:r>
              <a:rPr lang="hu-HU" sz="1800" dirty="0" smtClean="0">
                <a:cs typeface="Arial" charset="0"/>
              </a:rPr>
              <a:t>: a folyadék viszkozitása</a:t>
            </a:r>
            <a:endParaRPr lang="hu-HU" sz="18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hu-HU" dirty="0" smtClean="0"/>
          </a:p>
        </p:txBody>
      </p:sp>
      <p:sp>
        <p:nvSpPr>
          <p:cNvPr id="64514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C28B9A-8499-4BC0-9EDF-79F370F3FA02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hu-HU" altLang="hu-HU" smtClean="0">
              <a:latin typeface="Lucida Sans Unicode" pitchFamily="34" charset="0"/>
            </a:endParaRPr>
          </a:p>
        </p:txBody>
      </p:sp>
      <p:sp>
        <p:nvSpPr>
          <p:cNvPr id="64518" name="Tartalom helye 4"/>
          <p:cNvSpPr>
            <a:spLocks noGrp="1"/>
          </p:cNvSpPr>
          <p:nvPr>
            <p:ph sz="quarter" idx="4294967295"/>
          </p:nvPr>
        </p:nvSpPr>
        <p:spPr>
          <a:xfrm>
            <a:off x="5100638" y="3140968"/>
            <a:ext cx="4043362" cy="1656184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u-HU" altLang="hu-HU" dirty="0" smtClean="0"/>
              <a:t>Turbulens áramlás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altLang="hu-HU" dirty="0" smtClean="0"/>
              <a:t>10000 &lt; Re &lt; 20000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altLang="hu-HU" dirty="0" smtClean="0"/>
              <a:t>Sebességprofil közel az egyeneshez</a:t>
            </a:r>
          </a:p>
        </p:txBody>
      </p:sp>
      <p:sp>
        <p:nvSpPr>
          <p:cNvPr id="6" name="Szöveg helye 3"/>
          <p:cNvSpPr txBox="1">
            <a:spLocks/>
          </p:cNvSpPr>
          <p:nvPr/>
        </p:nvSpPr>
        <p:spPr>
          <a:xfrm>
            <a:off x="971600" y="3140968"/>
            <a:ext cx="3538488" cy="129614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hu-HU" sz="2700" dirty="0">
              <a:latin typeface="+mn-lt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hu-HU" sz="2700" dirty="0">
              <a:latin typeface="+mn-lt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u-H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Lamináris áramlás</a:t>
            </a:r>
          </a:p>
          <a:p>
            <a:pPr marL="800100" lvl="1" indent="-3429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hu-H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2000 &lt; Re &lt; 4000</a:t>
            </a:r>
          </a:p>
          <a:p>
            <a:pPr marL="800100" lvl="1" indent="-3429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hu-H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Parabolikus sebességprofil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hu-HU" sz="2700" dirty="0">
              <a:latin typeface="+mn-lt"/>
            </a:endParaRPr>
          </a:p>
        </p:txBody>
      </p:sp>
      <p:pic>
        <p:nvPicPr>
          <p:cNvPr id="64519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6" y="4913805"/>
            <a:ext cx="24479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70" y="4936030"/>
            <a:ext cx="244792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21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43555"/>
              </p:ext>
            </p:extLst>
          </p:nvPr>
        </p:nvGraphicFramePr>
        <p:xfrm>
          <a:off x="724719" y="2123380"/>
          <a:ext cx="20161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850531" imgH="418918" progId="Equation.3">
                  <p:embed/>
                </p:oleObj>
              </mc:Choice>
              <mc:Fallback>
                <p:oleObj name="Equation" r:id="rId5" imgW="85053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19" y="2123380"/>
                        <a:ext cx="201612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708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Áramlási viszonyok jellemzői</a:t>
            </a:r>
          </a:p>
        </p:txBody>
      </p:sp>
      <p:sp>
        <p:nvSpPr>
          <p:cNvPr id="2662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852" t="-1752" b="-13073"/>
            </a:stretch>
          </a:blipFill>
          <a:extLst/>
        </p:spPr>
        <p:txBody>
          <a:bodyPr>
            <a:normAutofit/>
          </a:bodyPr>
          <a:lstStyle/>
          <a:p>
            <a:pPr lvl="1" indent="-256032">
              <a:buFont typeface="Wingdings 3"/>
              <a:buNone/>
              <a:defRPr/>
            </a:pPr>
            <a:r>
              <a:rPr lang="hu-HU" dirty="0" smtClean="0">
                <a:noFill/>
              </a:rPr>
              <a:t> </a:t>
            </a:r>
            <a:endParaRPr lang="hu-HU" dirty="0">
              <a:noFill/>
            </a:endParaRPr>
          </a:p>
        </p:txBody>
      </p:sp>
      <p:sp>
        <p:nvSpPr>
          <p:cNvPr id="6553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9480F5-FEA5-4B52-9469-3551EE89C715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hu-HU" altLang="hu-HU" smtClean="0">
              <a:latin typeface="Lucida Sans Unicode" pitchFamily="34" charset="0"/>
            </a:endParaRPr>
          </a:p>
        </p:txBody>
      </p:sp>
      <p:sp>
        <p:nvSpPr>
          <p:cNvPr id="65541" name="Szövegdoboz 1"/>
          <p:cNvSpPr txBox="1">
            <a:spLocks noChangeArrowheads="1"/>
          </p:cNvSpPr>
          <p:nvPr/>
        </p:nvSpPr>
        <p:spPr bwMode="auto">
          <a:xfrm>
            <a:off x="4520485" y="4018208"/>
            <a:ext cx="322016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</a:rPr>
              <a:t>v: átlagos folyadéksebesség</a:t>
            </a:r>
          </a:p>
          <a:p>
            <a:pPr eaLnBrk="1" hangingPunct="1"/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</a:rPr>
              <a:t>L: </a:t>
            </a:r>
            <a:r>
              <a:rPr lang="hu-HU" alt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</a:rPr>
              <a:t>strilező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</a:rPr>
              <a:t> szakasz hossza</a:t>
            </a:r>
          </a:p>
          <a:p>
            <a:pPr eaLnBrk="1" hangingPunct="1"/>
            <a:r>
              <a:rPr lang="hu-HU" alt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</a:rPr>
              <a:t>D</a:t>
            </a:r>
            <a:r>
              <a:rPr lang="hu-HU" altLang="hu-HU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</a:rPr>
              <a:t>z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</a:rPr>
              <a:t>: axiális diszperziós koefficiens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82580" y="1920188"/>
            <a:ext cx="6246254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2200" dirty="0" smtClean="0">
              <a:latin typeface="+mj-lt"/>
            </a:endParaRPr>
          </a:p>
          <a:p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Axiális visszakeveredés = turbulens </a:t>
            </a:r>
            <a:r>
              <a:rPr lang="hu-H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diffuzió</a:t>
            </a:r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hu-H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Turbulens</a:t>
            </a:r>
            <a:r>
              <a:rPr lang="hu-H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áramlástól való eltérést okoz, megnövelheti a  sávszélesedést</a:t>
            </a:r>
          </a:p>
          <a:p>
            <a:endParaRPr lang="hu-HU" sz="2200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01521" y="5911403"/>
            <a:ext cx="5911403" cy="180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475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57174"/>
            <a:ext cx="76431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Kibocsátott gáz sterilezése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05298" y="1757021"/>
            <a:ext cx="7498080" cy="425956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hu-HU" altLang="hu-HU" sz="2200" dirty="0" smtClean="0"/>
              <a:t>Mikrobákat tartalmazhat, amelyeket </a:t>
            </a:r>
            <a:r>
              <a:rPr lang="hu-HU" altLang="hu-HU" sz="2200" dirty="0" err="1" smtClean="0"/>
              <a:t>inaktiválni</a:t>
            </a:r>
            <a:r>
              <a:rPr lang="hu-HU" altLang="hu-HU" sz="2200" dirty="0" smtClean="0"/>
              <a:t> kell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altLang="hu-HU" sz="2200" dirty="0" smtClean="0"/>
              <a:t>Kazettaszűrők alkalmazása: kiszűri az apró részecskéket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altLang="hu-HU" sz="2200" dirty="0" smtClean="0"/>
              <a:t>Eltömődés esélyét minimálisra csökkenteni a tervezés során:</a:t>
            </a:r>
          </a:p>
          <a:p>
            <a:pPr lvl="1" eaLnBrk="1" hangingPunct="1"/>
            <a:r>
              <a:rPr lang="hu-HU" altLang="hu-HU" sz="2200" dirty="0" smtClean="0"/>
              <a:t>Szűrőházat gőzköpennyel körbevéve a hőmérséklet harmatpont alatt marad</a:t>
            </a:r>
          </a:p>
        </p:txBody>
      </p:sp>
      <p:sp>
        <p:nvSpPr>
          <p:cNvPr id="60419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A4B416-26EE-4681-9782-4FEE5B17373D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05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971600" y="357174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Szuperkritikus vizes oxidáció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8641" y="1306132"/>
            <a:ext cx="7818072" cy="4800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SWCO = </a:t>
            </a:r>
            <a:r>
              <a:rPr lang="hu-HU" sz="2200" dirty="0" err="1" smtClean="0"/>
              <a:t>supercritical</a:t>
            </a:r>
            <a:r>
              <a:rPr lang="hu-HU" sz="2200" dirty="0" smtClean="0"/>
              <a:t> </a:t>
            </a:r>
            <a:r>
              <a:rPr lang="hu-HU" sz="2200" dirty="0" err="1" smtClean="0"/>
              <a:t>water</a:t>
            </a:r>
            <a:r>
              <a:rPr lang="hu-HU" sz="2200" dirty="0" smtClean="0"/>
              <a:t> </a:t>
            </a:r>
            <a:r>
              <a:rPr lang="hu-HU" sz="2200" dirty="0" err="1" smtClean="0"/>
              <a:t>oxidation</a:t>
            </a:r>
            <a:endParaRPr lang="hu-HU" sz="2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Folyamatos sterilezést helyettesítheti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Fertőtlenítés módja: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hu-HU" sz="2200" dirty="0" smtClean="0"/>
              <a:t>Folyékony hulladék sűrítése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hu-HU" sz="2200" dirty="0" smtClean="0"/>
              <a:t>Hevítés a víz kritikus pontja feletti körülmények eléréséig (22 </a:t>
            </a:r>
            <a:r>
              <a:rPr lang="hu-HU" sz="2200" dirty="0" err="1" smtClean="0"/>
              <a:t>MPa</a:t>
            </a:r>
            <a:r>
              <a:rPr lang="hu-HU" sz="2200" dirty="0" smtClean="0"/>
              <a:t>, 374 °C)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Szerves komponensek gyors és szinte tökéletes ox</a:t>
            </a:r>
            <a:r>
              <a:rPr lang="hu-HU" sz="2200" dirty="0"/>
              <a:t>i</a:t>
            </a:r>
            <a:r>
              <a:rPr lang="hu-HU" sz="2200" dirty="0" smtClean="0"/>
              <a:t>dációja szervetlen vegyületekké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A szuperkritikus körülmények fenntartásához szükséges energiát fedezi az oxidáció által előállított energia </a:t>
            </a:r>
          </a:p>
          <a:p>
            <a:pPr marL="457200" lvl="1" indent="0" eaLnBrk="1" fontAlgn="auto" hangingPunct="1">
              <a:spcBef>
                <a:spcPts val="324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hu-HU" sz="2200" dirty="0" smtClean="0"/>
              <a:t>(szénhidrogénekkel kiegészíthető,ha szükséges</a:t>
            </a:r>
            <a:r>
              <a:rPr lang="hu-HU" sz="2400" dirty="0" smtClean="0"/>
              <a:t>)</a:t>
            </a:r>
          </a:p>
        </p:txBody>
      </p:sp>
      <p:sp>
        <p:nvSpPr>
          <p:cNvPr id="6144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8CEB2A-15E3-494C-B84A-3E5F857215BC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21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Tervezés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2430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960" y="318537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Műszerezettség és szabályozás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33036" y="1512891"/>
            <a:ext cx="7818072" cy="4619600"/>
          </a:xfrm>
        </p:spPr>
        <p:txBody>
          <a:bodyPr/>
          <a:lstStyle/>
          <a:p>
            <a:r>
              <a:rPr lang="hu-HU" altLang="hu-HU" sz="2200" dirty="0" smtClean="0"/>
              <a:t>A </a:t>
            </a:r>
            <a:r>
              <a:rPr lang="hu-HU" altLang="hu-HU" sz="2200" dirty="0" err="1" smtClean="0"/>
              <a:t>biohulladék</a:t>
            </a:r>
            <a:r>
              <a:rPr lang="hu-HU" altLang="hu-HU" sz="2200" dirty="0" smtClean="0"/>
              <a:t> kezelő rendszereket teljesen automata működésűre kell tervezni.</a:t>
            </a:r>
          </a:p>
          <a:p>
            <a:r>
              <a:rPr lang="hu-HU" altLang="hu-HU" sz="2200" dirty="0" smtClean="0"/>
              <a:t>A műszer nem csak méri, hanem rögzíti is a fontos kezelési paramétereket.</a:t>
            </a:r>
          </a:p>
          <a:p>
            <a:r>
              <a:rPr lang="hu-HU" altLang="hu-HU" sz="2200" dirty="0" smtClean="0"/>
              <a:t>Automata rendszer sorrendszabályozója:</a:t>
            </a:r>
            <a:br>
              <a:rPr lang="hu-HU" altLang="hu-HU" sz="2200" dirty="0" smtClean="0"/>
            </a:br>
            <a:r>
              <a:rPr lang="hu-HU" altLang="hu-HU" sz="2200" dirty="0" smtClean="0"/>
              <a:t>- PCL: programozható logikai szabályozó</a:t>
            </a:r>
            <a:br>
              <a:rPr lang="hu-HU" altLang="hu-HU" sz="2200" dirty="0" smtClean="0"/>
            </a:br>
            <a:r>
              <a:rPr lang="hu-HU" altLang="hu-HU" sz="2200" dirty="0" smtClean="0"/>
              <a:t>- DSC: megosztási szabályozó rendszer.</a:t>
            </a:r>
          </a:p>
          <a:p>
            <a:pPr lvl="2"/>
            <a:r>
              <a:rPr lang="hu-HU" altLang="hu-HU" sz="2200" dirty="0"/>
              <a:t>Paraméterek figyelése</a:t>
            </a:r>
          </a:p>
          <a:p>
            <a:pPr lvl="2"/>
            <a:r>
              <a:rPr lang="hu-HU" altLang="hu-HU" sz="2200" dirty="0"/>
              <a:t>hibajelzők</a:t>
            </a:r>
          </a:p>
          <a:p>
            <a:pPr eaLnBrk="1" hangingPunct="1">
              <a:buFont typeface="Wingdings" pitchFamily="2" charset="2"/>
              <a:buChar char="§"/>
            </a:pPr>
            <a:endParaRPr lang="hu-HU" altLang="hu-HU" sz="2400" dirty="0" smtClean="0"/>
          </a:p>
        </p:txBody>
      </p:sp>
      <p:sp>
        <p:nvSpPr>
          <p:cNvPr id="6656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CD282B-FC2E-4504-94C1-31D2DCF73E6F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0" y="273461"/>
            <a:ext cx="7773338" cy="1279293"/>
          </a:xfrm>
        </p:spPr>
        <p:txBody>
          <a:bodyPr/>
          <a:lstStyle/>
          <a:p>
            <a:r>
              <a:rPr lang="hu-HU" dirty="0" smtClean="0"/>
              <a:t>Autoklávok sterilezési folyamatainak </a:t>
            </a:r>
            <a:r>
              <a:rPr lang="hu-HU" dirty="0" err="1" smtClean="0"/>
              <a:t>validálása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0" y="2085892"/>
            <a:ext cx="7772870" cy="4209691"/>
          </a:xfrm>
        </p:spPr>
        <p:txBody>
          <a:bodyPr/>
          <a:lstStyle/>
          <a:p>
            <a:r>
              <a:rPr lang="hu-HU" cap="none" dirty="0" smtClean="0"/>
              <a:t>Gyógyszeriparban és orvosi alkalmazásoknál</a:t>
            </a:r>
          </a:p>
          <a:p>
            <a:endParaRPr lang="hu-HU" cap="none" dirty="0" smtClean="0"/>
          </a:p>
          <a:p>
            <a:r>
              <a:rPr lang="hu-HU" cap="none" dirty="0" smtClean="0"/>
              <a:t>Azonosítani kell a szennyező mikrobát, és meg kell határozni a populáció legmagasabb ellenállási értékét</a:t>
            </a:r>
          </a:p>
          <a:p>
            <a:endParaRPr lang="hu-HU" cap="none" dirty="0" smtClean="0"/>
          </a:p>
          <a:p>
            <a:r>
              <a:rPr lang="hu-HU" cap="none" dirty="0" smtClean="0"/>
              <a:t>A </a:t>
            </a:r>
            <a:r>
              <a:rPr lang="hu-HU" cap="none" dirty="0" err="1" smtClean="0"/>
              <a:t>validáláshoz</a:t>
            </a:r>
            <a:r>
              <a:rPr lang="hu-HU" cap="none" dirty="0" smtClean="0"/>
              <a:t> általában </a:t>
            </a:r>
            <a:r>
              <a:rPr lang="hu-HU" cap="none" dirty="0" err="1" smtClean="0"/>
              <a:t>termofil</a:t>
            </a:r>
            <a:r>
              <a:rPr lang="hu-HU" cap="none" dirty="0" smtClean="0"/>
              <a:t> spóraképző mikrobákat választanak</a:t>
            </a:r>
          </a:p>
          <a:p>
            <a:endParaRPr lang="hu-HU" cap="none" dirty="0" smtClean="0"/>
          </a:p>
          <a:p>
            <a:r>
              <a:rPr lang="hu-HU" cap="none" dirty="0" smtClean="0"/>
              <a:t>Egyszerre szigorúbb és rugalmasabb is mint a NIH (nem kell állandóan </a:t>
            </a:r>
            <a:r>
              <a:rPr lang="hu-HU" cap="none" dirty="0" err="1" smtClean="0"/>
              <a:t>újravalidálni</a:t>
            </a:r>
            <a:r>
              <a:rPr lang="hu-HU" cap="none" dirty="0" smtClean="0"/>
              <a:t>, de itt minden mikrobának el kell pusztulnia)</a:t>
            </a:r>
          </a:p>
        </p:txBody>
      </p:sp>
    </p:spTree>
    <p:extLst>
      <p:ext uri="{BB962C8B-B14F-4D97-AF65-F5344CB8AC3E}">
        <p14:creationId xmlns:p14="http://schemas.microsoft.com/office/powerpoint/2010/main" val="25663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971600" y="357174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Javasolt műszaki beállítások</a:t>
            </a:r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368642" y="1267496"/>
            <a:ext cx="7818072" cy="4800600"/>
          </a:xfrm>
        </p:spPr>
        <p:txBody>
          <a:bodyPr>
            <a:normAutofit fontScale="70000" lnSpcReduction="20000"/>
          </a:bodyPr>
          <a:lstStyle/>
          <a:p>
            <a:r>
              <a:rPr lang="hu-HU" altLang="hu-HU" sz="2400" dirty="0" smtClean="0"/>
              <a:t>Kerüljük a nyomásszabályozó szelepek használatát. Használjunk olyan </a:t>
            </a:r>
            <a:r>
              <a:rPr lang="hu-HU" altLang="hu-HU" sz="2400" dirty="0" err="1" smtClean="0"/>
              <a:t>hasadólemezeket</a:t>
            </a:r>
            <a:r>
              <a:rPr lang="hu-HU" altLang="hu-HU" sz="2400" dirty="0" smtClean="0"/>
              <a:t>, amelyek veszély esetén a többit is riasztják.</a:t>
            </a:r>
          </a:p>
          <a:p>
            <a:r>
              <a:rPr lang="hu-HU" altLang="hu-HU" sz="2400" dirty="0" smtClean="0"/>
              <a:t>Csőkapcsolások: peremes kapcsolatok helyett hegesztés (szivárgás miatt)</a:t>
            </a:r>
          </a:p>
          <a:p>
            <a:r>
              <a:rPr lang="hu-HU" altLang="hu-HU" sz="2400" dirty="0" smtClean="0"/>
              <a:t>Szereljünk fel mintavevő rendszert</a:t>
            </a:r>
          </a:p>
          <a:p>
            <a:r>
              <a:rPr lang="hu-HU" altLang="hu-HU" sz="2400" dirty="0" smtClean="0"/>
              <a:t>Forró gőz kondenzátum figyelembevétele: ellennyomást okoz a gyűjtőtartályban, vagy eltömíti a kivezető szűrőket.</a:t>
            </a:r>
          </a:p>
          <a:p>
            <a:r>
              <a:rPr lang="hu-HU" altLang="hu-HU" sz="2400" dirty="0" smtClean="0"/>
              <a:t>Gyűjtőtartályok </a:t>
            </a:r>
            <a:r>
              <a:rPr lang="hu-HU" altLang="hu-HU" sz="2400" dirty="0" smtClean="0"/>
              <a:t>a gyűjtőrendszer legalacsonyabb pontján legyenek.</a:t>
            </a:r>
          </a:p>
          <a:p>
            <a:r>
              <a:rPr lang="hu-HU" altLang="hu-HU" sz="2400" dirty="0" smtClean="0"/>
              <a:t>Kerüljük a nyitott csövek használatát (pl. lefolyó)</a:t>
            </a:r>
          </a:p>
          <a:p>
            <a:r>
              <a:rPr lang="hu-HU" altLang="hu-HU" sz="2400" dirty="0" smtClean="0"/>
              <a:t>Több szűrő legyen, ha az egyik eltömődne!</a:t>
            </a:r>
          </a:p>
          <a:p>
            <a:r>
              <a:rPr lang="hu-HU" altLang="hu-HU" sz="2400" dirty="0" smtClean="0"/>
              <a:t>Minimalizáljuk a rendszerek közti szennyeződés lehetőségét: elválasztó csőszakaszok használatával vagy </a:t>
            </a:r>
            <a:r>
              <a:rPr lang="hu-HU" altLang="hu-HU" sz="2400" dirty="0" err="1" smtClean="0"/>
              <a:t>puffertartályokkal</a:t>
            </a:r>
            <a:r>
              <a:rPr lang="hu-HU" altLang="hu-HU" sz="2400" dirty="0" smtClean="0"/>
              <a:t>.</a:t>
            </a:r>
          </a:p>
          <a:p>
            <a:r>
              <a:rPr lang="hu-HU" altLang="hu-HU" sz="2400" dirty="0" smtClean="0"/>
              <a:t>Kémiai rendszerekben a pH-t a legkedvezőbb hőmérséklethez állítsuk be, hogy lerövidítsük a kezelési időt. Magasnyomású pumpa használatával a mikrobákat védő szilárd anyagok „feltörhetőek”.</a:t>
            </a:r>
          </a:p>
          <a:p>
            <a:r>
              <a:rPr lang="hu-HU" altLang="hu-HU" sz="2400" dirty="0" smtClean="0"/>
              <a:t>Automatizálásnál törekedjünk a tökéletességre!</a:t>
            </a:r>
          </a:p>
          <a:p>
            <a:r>
              <a:rPr lang="hu-HU" altLang="hu-HU" sz="2400" dirty="0" smtClean="0"/>
              <a:t>Automatizált rendszereket szereljük fel vészjelzővel és adatgyűjtővel!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hu-HU" sz="2400" dirty="0" smtClean="0"/>
          </a:p>
        </p:txBody>
      </p:sp>
      <p:sp>
        <p:nvSpPr>
          <p:cNvPr id="69635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31274E-1581-473F-95CB-F004C04945EB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25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1043608" y="370053"/>
            <a:ext cx="76431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Validálás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3907" y="1422042"/>
            <a:ext cx="7890080" cy="4800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Célja: hogy az sterilezési eljárás megbízható legyen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Biztosítja: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200" dirty="0" smtClean="0"/>
              <a:t>Az eljárás magas szintű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200" dirty="0" smtClean="0"/>
              <a:t>Mindig azonos minőségű terméket állít elő</a:t>
            </a:r>
          </a:p>
          <a:p>
            <a:pPr marL="457200" lvl="1" indent="0" eaLnBrk="1" fontAlgn="auto" hangingPunct="1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hu-HU" sz="2200" dirty="0" err="1" smtClean="0"/>
              <a:t>Biohulladék</a:t>
            </a:r>
            <a:r>
              <a:rPr lang="hu-HU" sz="2200" dirty="0"/>
              <a:t> </a:t>
            </a:r>
            <a:r>
              <a:rPr lang="hu-HU" sz="2200" dirty="0" smtClean="0"/>
              <a:t>kezelése esetén megismételhető </a:t>
            </a:r>
            <a:r>
              <a:rPr lang="hu-HU" sz="2200" dirty="0" err="1" smtClean="0"/>
              <a:t>sejtszámcsökkenést</a:t>
            </a:r>
            <a:r>
              <a:rPr lang="hu-HU" sz="2200" dirty="0" smtClean="0"/>
              <a:t> jelent.</a:t>
            </a:r>
          </a:p>
          <a:p>
            <a:pPr marL="40005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200" dirty="0" smtClean="0"/>
              <a:t>Alkalmazott mikroorganizmusok:</a:t>
            </a:r>
          </a:p>
          <a:p>
            <a:pPr marL="800100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200" dirty="0" smtClean="0"/>
              <a:t>Ha a rendszerben nincs </a:t>
            </a:r>
            <a:r>
              <a:rPr lang="hu-HU" sz="2200" dirty="0" err="1" smtClean="0"/>
              <a:t>rekombináns</a:t>
            </a:r>
            <a:r>
              <a:rPr lang="hu-HU" sz="2200" dirty="0" smtClean="0"/>
              <a:t> mikroorganizmus: </a:t>
            </a:r>
            <a:r>
              <a:rPr lang="hu-HU" sz="2200" i="1" dirty="0" smtClean="0"/>
              <a:t>Bacillus </a:t>
            </a:r>
            <a:r>
              <a:rPr lang="hu-HU" sz="2200" i="1" dirty="0" err="1" smtClean="0"/>
              <a:t>stearothermophilus</a:t>
            </a:r>
            <a:endParaRPr lang="hu-HU" sz="2200" i="1" dirty="0" smtClean="0"/>
          </a:p>
          <a:p>
            <a:pPr marL="800100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2200" dirty="0" smtClean="0"/>
              <a:t>Ha van jelen </a:t>
            </a:r>
            <a:r>
              <a:rPr lang="hu-HU" sz="2200" dirty="0" err="1" smtClean="0"/>
              <a:t>rekombináns</a:t>
            </a:r>
            <a:r>
              <a:rPr lang="hu-HU" sz="2200" dirty="0" smtClean="0"/>
              <a:t> mikroorganizmus: </a:t>
            </a:r>
            <a:r>
              <a:rPr lang="hu-HU" sz="2200" dirty="0" err="1" smtClean="0"/>
              <a:t>validálás</a:t>
            </a:r>
            <a:r>
              <a:rPr lang="hu-HU" sz="2200" dirty="0" smtClean="0"/>
              <a:t> E. </a:t>
            </a:r>
            <a:r>
              <a:rPr lang="hu-HU" sz="2200" i="1" dirty="0" err="1" smtClean="0"/>
              <a:t>coli</a:t>
            </a:r>
            <a:r>
              <a:rPr lang="hu-HU" sz="2200" dirty="0" err="1" smtClean="0"/>
              <a:t>-val</a:t>
            </a:r>
            <a:endParaRPr lang="hu-HU" sz="2200" dirty="0"/>
          </a:p>
        </p:txBody>
      </p:sp>
      <p:sp>
        <p:nvSpPr>
          <p:cNvPr id="7168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CDAF92C-DD53-4AA2-9AFC-0674FECB7865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78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4"/>
          <p:cNvSpPr>
            <a:spLocks noGrp="1"/>
          </p:cNvSpPr>
          <p:nvPr>
            <p:ph type="title"/>
          </p:nvPr>
        </p:nvSpPr>
        <p:spPr>
          <a:xfrm>
            <a:off x="971600" y="357174"/>
            <a:ext cx="77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Validálás</a:t>
            </a:r>
            <a:r>
              <a:rPr lang="hu-HU" dirty="0" smtClean="0"/>
              <a:t> szakaszai</a:t>
            </a:r>
          </a:p>
        </p:txBody>
      </p:sp>
      <p:sp>
        <p:nvSpPr>
          <p:cNvPr id="72706" name="Tartalom helye 5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708525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hu-HU" altLang="hu-HU" sz="2200" dirty="0" smtClean="0"/>
              <a:t>Installálási rész (IQ)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hu-HU" altLang="hu-HU" sz="2200" dirty="0" smtClean="0"/>
              <a:t>Működési rész (OQ) </a:t>
            </a:r>
          </a:p>
          <a:p>
            <a:pPr marL="914400" lvl="1" indent="-514350" eaLnBrk="1" hangingPunct="1"/>
            <a:r>
              <a:rPr lang="hu-HU" altLang="hu-HU" sz="2200" dirty="0" smtClean="0"/>
              <a:t>Szükséges eljárás és kezelési körülmények meghatározása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hu-HU" altLang="hu-HU" sz="2200" dirty="0" smtClean="0"/>
              <a:t>Feldolgozási rész (PQ)</a:t>
            </a:r>
          </a:p>
          <a:p>
            <a:pPr marL="914400" lvl="1" indent="-514350" eaLnBrk="1" hangingPunct="1"/>
            <a:r>
              <a:rPr lang="hu-HU" altLang="hu-HU" sz="2200" dirty="0" smtClean="0"/>
              <a:t> sterilezési folyamat</a:t>
            </a:r>
          </a:p>
          <a:p>
            <a:pPr marL="514350" indent="-514350" eaLnBrk="1" hangingPunct="1">
              <a:buFontTx/>
              <a:buNone/>
            </a:pPr>
            <a:endParaRPr lang="hu-HU" altLang="hu-HU" dirty="0" smtClean="0"/>
          </a:p>
        </p:txBody>
      </p:sp>
      <p:sp>
        <p:nvSpPr>
          <p:cNvPr id="72707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7692C6-0BB4-4AE4-B480-6020D69E6FD3}" type="slidenum">
              <a:rPr lang="hu-HU" altLang="hu-HU" smtClean="0"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hu-HU" altLang="hu-HU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93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200" dirty="0"/>
              <a:t>Milyen problémát okoz, ha kezelés nélkül engedjünk ki a biotechnológiai hulladékokat az élővizekbe?</a:t>
            </a:r>
          </a:p>
          <a:p>
            <a:r>
              <a:rPr lang="hu-HU" sz="2200" dirty="0"/>
              <a:t>Ismertesse a mikrobapusztulás lineáristól való eltérésének két okát, és grafikonon szemléltesse is azt!</a:t>
            </a:r>
          </a:p>
          <a:p>
            <a:r>
              <a:rPr lang="hu-HU" sz="2200" dirty="0"/>
              <a:t>Ismertesse a D-, az F- és a </a:t>
            </a:r>
            <a:r>
              <a:rPr lang="hu-HU" sz="2200" dirty="0" err="1"/>
              <a:t>Z-számot</a:t>
            </a:r>
            <a:r>
              <a:rPr lang="hu-HU" sz="2200" dirty="0"/>
              <a:t>!</a:t>
            </a:r>
          </a:p>
          <a:p>
            <a:endParaRPr lang="hu-HU" altLang="hu-HU" sz="2200" dirty="0" smtClean="0"/>
          </a:p>
          <a:p>
            <a:r>
              <a:rPr lang="hu-HU" altLang="hu-HU" sz="2200" dirty="0" smtClean="0"/>
              <a:t>Sorolja </a:t>
            </a:r>
            <a:r>
              <a:rPr lang="hu-HU" altLang="hu-HU" sz="2200" dirty="0"/>
              <a:t>fel a csatorna- és gyűjtőrendszerekkel kapcsolatos alapvető elvárásokat</a:t>
            </a:r>
            <a:r>
              <a:rPr lang="hu-HU" altLang="hu-HU" sz="2200" dirty="0" smtClean="0"/>
              <a:t>!</a:t>
            </a:r>
            <a:endParaRPr lang="hu-HU" altLang="hu-HU" sz="2200" dirty="0"/>
          </a:p>
          <a:p>
            <a:r>
              <a:rPr lang="hu-HU" altLang="hu-HU" sz="2200" dirty="0"/>
              <a:t>Hogyan működik a szuperkritikus vizes oxidáció?</a:t>
            </a:r>
            <a:endParaRPr lang="hu-HU"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D8258-C26C-40CA-8730-26CA2F8CEF9D}" type="slidenum">
              <a:rPr lang="hu-HU" smtClean="0"/>
              <a:pPr>
                <a:defRPr/>
              </a:pPr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58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78961"/>
          </a:xfrm>
        </p:spPr>
        <p:txBody>
          <a:bodyPr/>
          <a:lstStyle/>
          <a:p>
            <a:pPr algn="l"/>
            <a:r>
              <a:rPr lang="hu-HU" dirty="0" smtClean="0"/>
              <a:t>Előkezelés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2" y="1577784"/>
            <a:ext cx="7772870" cy="4393721"/>
          </a:xfrm>
        </p:spPr>
        <p:txBody>
          <a:bodyPr/>
          <a:lstStyle/>
          <a:p>
            <a:r>
              <a:rPr lang="hu-HU" cap="none" dirty="0" smtClean="0"/>
              <a:t>Szükséges</a:t>
            </a:r>
          </a:p>
          <a:p>
            <a:pPr lvl="1"/>
            <a:r>
              <a:rPr lang="hu-HU" cap="none" dirty="0" smtClean="0"/>
              <a:t>A biotechnológiai folyamatok magas szervesanyag-tartalommal rendelkeznek</a:t>
            </a:r>
          </a:p>
          <a:p>
            <a:pPr lvl="1"/>
            <a:r>
              <a:rPr lang="hu-HU" cap="none" dirty="0" smtClean="0"/>
              <a:t>Oldott oxigén kell - tavak</a:t>
            </a:r>
            <a:r>
              <a:rPr lang="hu-HU" cap="none" dirty="0"/>
              <a:t>, folyóvizek oldott oxigén koncentrációja minimum 4mg/l, ideális esetben telítettségi szint 90</a:t>
            </a:r>
            <a:r>
              <a:rPr lang="hu-HU" cap="none" dirty="0" smtClean="0"/>
              <a:t>%</a:t>
            </a:r>
          </a:p>
          <a:p>
            <a:pPr lvl="1"/>
            <a:endParaRPr lang="hu-HU" cap="none" dirty="0" smtClean="0"/>
          </a:p>
          <a:p>
            <a:r>
              <a:rPr lang="hu-HU" cap="none" dirty="0" smtClean="0"/>
              <a:t>Következmény</a:t>
            </a:r>
          </a:p>
          <a:p>
            <a:pPr lvl="1"/>
            <a:r>
              <a:rPr lang="hu-HU" cap="none" dirty="0" smtClean="0"/>
              <a:t>Mikroorganizmusok elszaporodása</a:t>
            </a:r>
          </a:p>
          <a:p>
            <a:pPr lvl="1"/>
            <a:r>
              <a:rPr lang="hu-HU" cap="none" dirty="0" smtClean="0"/>
              <a:t>Oldott oxigén szint csökkenés</a:t>
            </a:r>
          </a:p>
          <a:p>
            <a:pPr lvl="1"/>
            <a:r>
              <a:rPr lang="hu-HU" cap="none" dirty="0" smtClean="0"/>
              <a:t>Halpusztulás</a:t>
            </a:r>
          </a:p>
          <a:p>
            <a:pPr lvl="1"/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10090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30720"/>
          </a:xfrm>
        </p:spPr>
        <p:txBody>
          <a:bodyPr/>
          <a:lstStyle/>
          <a:p>
            <a:pPr algn="l"/>
            <a:r>
              <a:rPr lang="hu-HU" dirty="0" smtClean="0"/>
              <a:t>Oxigén igény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2" y="1629544"/>
            <a:ext cx="7772870" cy="434196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sz="2400" u="sng" cap="none" dirty="0"/>
              <a:t>BOI (biológiai oxigén igény) </a:t>
            </a:r>
            <a:r>
              <a:rPr lang="hu-HU" sz="2400" u="sng" cap="none" dirty="0" smtClean="0"/>
              <a:t>meghatározása</a:t>
            </a:r>
            <a:r>
              <a:rPr lang="hu-HU" cap="none" dirty="0"/>
              <a:t/>
            </a:r>
            <a:br>
              <a:rPr lang="hu-HU" cap="none" dirty="0"/>
            </a:br>
            <a:r>
              <a:rPr lang="hu-HU" cap="none" dirty="0"/>
              <a:t>aerob körülmények közt történő </a:t>
            </a:r>
            <a:r>
              <a:rPr lang="hu-HU" cap="none" dirty="0" err="1"/>
              <a:t>inkubálás</a:t>
            </a:r>
            <a:r>
              <a:rPr lang="hu-HU" cap="none" dirty="0"/>
              <a:t>, optimális növekedési feltételek biztosítása, sötétben!</a:t>
            </a:r>
            <a:br>
              <a:rPr lang="hu-HU" cap="none" dirty="0"/>
            </a:br>
            <a:r>
              <a:rPr lang="hu-HU" cap="none" dirty="0"/>
              <a:t>Oldott O</a:t>
            </a:r>
            <a:r>
              <a:rPr lang="hu-HU" cap="none" baseline="-25000" dirty="0"/>
              <a:t>2</a:t>
            </a:r>
            <a:r>
              <a:rPr lang="hu-HU" cap="none" dirty="0"/>
              <a:t> mérése: induláskor és az 5. </a:t>
            </a:r>
            <a:r>
              <a:rPr lang="hu-HU" cap="none" dirty="0" smtClean="0"/>
              <a:t>napon.</a:t>
            </a:r>
          </a:p>
          <a:p>
            <a:pPr>
              <a:spcAft>
                <a:spcPts val="1800"/>
              </a:spcAft>
            </a:pPr>
            <a:r>
              <a:rPr lang="hu-HU" sz="2400" u="sng" cap="none" dirty="0" smtClean="0"/>
              <a:t>KOI </a:t>
            </a:r>
            <a:r>
              <a:rPr lang="hu-HU" sz="2400" u="sng" cap="none" dirty="0"/>
              <a:t>(kémiai oxigén igény) </a:t>
            </a:r>
            <a:r>
              <a:rPr lang="hu-HU" sz="2400" u="sng" cap="none" dirty="0" smtClean="0"/>
              <a:t>meghatározása</a:t>
            </a:r>
            <a:r>
              <a:rPr lang="hu-HU" cap="none" dirty="0"/>
              <a:t/>
            </a:r>
            <a:br>
              <a:rPr lang="hu-HU" cap="none" dirty="0"/>
            </a:br>
            <a:r>
              <a:rPr lang="hu-HU" cap="none" dirty="0"/>
              <a:t>teljes kémiai oxidáció kálium-dikromáttal, maradék </a:t>
            </a:r>
            <a:r>
              <a:rPr lang="hu-HU" cap="none" dirty="0" smtClean="0"/>
              <a:t>kálium-dikromát visszatitrálása </a:t>
            </a:r>
            <a:r>
              <a:rPr lang="hu-HU" cap="none" dirty="0"/>
              <a:t>vasszulfáttal v. vasammónium-szulfáttal</a:t>
            </a:r>
            <a:r>
              <a:rPr lang="hu-HU" cap="none" dirty="0" smtClean="0"/>
              <a:t>. 2-4 órás teszt</a:t>
            </a:r>
          </a:p>
          <a:p>
            <a:r>
              <a:rPr lang="hu-HU" cap="none" dirty="0" smtClean="0"/>
              <a:t>A KOI mindig nagyobb mint a BOI, mivel a kémiai oxidáció közel teljes</a:t>
            </a:r>
            <a:endParaRPr lang="hu-HU" cap="none" dirty="0"/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17678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61708"/>
          </a:xfrm>
        </p:spPr>
        <p:txBody>
          <a:bodyPr/>
          <a:lstStyle/>
          <a:p>
            <a:pPr algn="l"/>
            <a:r>
              <a:rPr lang="hu-HU" dirty="0" smtClean="0"/>
              <a:t>Előkezelési 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2" y="1702199"/>
            <a:ext cx="7772870" cy="4410973"/>
          </a:xfrm>
        </p:spPr>
        <p:txBody>
          <a:bodyPr/>
          <a:lstStyle/>
          <a:p>
            <a:r>
              <a:rPr lang="hu-HU" sz="2800" cap="none" dirty="0"/>
              <a:t>Fizikai </a:t>
            </a:r>
            <a:r>
              <a:rPr lang="hu-HU" sz="2800" cap="none" dirty="0" smtClean="0"/>
              <a:t>kezelés</a:t>
            </a:r>
          </a:p>
          <a:p>
            <a:pPr marL="0" indent="0">
              <a:buNone/>
            </a:pPr>
            <a:r>
              <a:rPr lang="hu-HU" cap="none" dirty="0" smtClean="0"/>
              <a:t>fölös </a:t>
            </a:r>
            <a:r>
              <a:rPr lang="hu-HU" cap="none" dirty="0"/>
              <a:t>szilárd </a:t>
            </a:r>
            <a:r>
              <a:rPr lang="hu-HU" cap="none" dirty="0" smtClean="0"/>
              <a:t>szennyeződések eltávolítása</a:t>
            </a:r>
          </a:p>
          <a:p>
            <a:r>
              <a:rPr lang="hu-HU" sz="2800" cap="none" dirty="0"/>
              <a:t>Biológiai </a:t>
            </a:r>
            <a:r>
              <a:rPr lang="hu-HU" sz="2800" cap="none" dirty="0" smtClean="0"/>
              <a:t>kezelés</a:t>
            </a:r>
          </a:p>
          <a:p>
            <a:pPr marL="0" indent="0">
              <a:buNone/>
            </a:pPr>
            <a:r>
              <a:rPr lang="hu-HU" cap="none" dirty="0" smtClean="0"/>
              <a:t>szerves </a:t>
            </a:r>
            <a:r>
              <a:rPr lang="hu-HU" cap="none" dirty="0"/>
              <a:t>hulladék tartalom </a:t>
            </a:r>
            <a:r>
              <a:rPr lang="hu-HU" cap="none" dirty="0" smtClean="0"/>
              <a:t>csökkentése </a:t>
            </a:r>
            <a:r>
              <a:rPr lang="hu-HU" cap="none" dirty="0"/>
              <a:t>aerob, anaerob lebontással</a:t>
            </a:r>
          </a:p>
          <a:p>
            <a:r>
              <a:rPr lang="hu-HU" sz="2800" cap="none" dirty="0"/>
              <a:t>Kémiai </a:t>
            </a:r>
            <a:r>
              <a:rPr lang="hu-HU" sz="2800" cap="none" dirty="0" smtClean="0"/>
              <a:t>kezelés</a:t>
            </a:r>
            <a:endParaRPr lang="hu-HU" sz="2800" dirty="0"/>
          </a:p>
          <a:p>
            <a:pPr marL="0" indent="0">
              <a:buNone/>
            </a:pPr>
            <a:r>
              <a:rPr lang="hu-HU" cap="none" dirty="0" smtClean="0"/>
              <a:t> </a:t>
            </a:r>
            <a:r>
              <a:rPr lang="hu-HU" cap="none" dirty="0"/>
              <a:t>finom szuszpenziók </a:t>
            </a:r>
            <a:r>
              <a:rPr lang="hu-HU" cap="none" dirty="0" err="1" smtClean="0"/>
              <a:t>koagulálása</a:t>
            </a:r>
            <a:endParaRPr lang="hu-HU" cap="none" dirty="0"/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5247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Mikrobapusztulás kinetikája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88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TM03457464[[fn=Osztalék]]</Template>
  <TotalTime>635</TotalTime>
  <Words>1811</Words>
  <Application>Microsoft Office PowerPoint</Application>
  <PresentationFormat>Diavetítés a képernyőre (4:3 oldalarány)</PresentationFormat>
  <Paragraphs>416</Paragraphs>
  <Slides>53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5" baseType="lpstr">
      <vt:lpstr>Fazetta</vt:lpstr>
      <vt:lpstr>Equation</vt:lpstr>
      <vt:lpstr>Hulladékkezelés</vt:lpstr>
      <vt:lpstr>Biohulladékok</vt:lpstr>
      <vt:lpstr>Sterilezés</vt:lpstr>
      <vt:lpstr>NIH (National institutes of health) előírások</vt:lpstr>
      <vt:lpstr>Autoklávok sterilezési folyamatainak validálása</vt:lpstr>
      <vt:lpstr>Előkezelés</vt:lpstr>
      <vt:lpstr>Oxigén igény</vt:lpstr>
      <vt:lpstr>Előkezelési módszerek</vt:lpstr>
      <vt:lpstr>Mikrobapusztulás kinetikája </vt:lpstr>
      <vt:lpstr>Mikrobapusztulás kinetikája</vt:lpstr>
      <vt:lpstr>Mikrobapusztulás kinetikája</vt:lpstr>
      <vt:lpstr>A lineáristól való eltérés okai</vt:lpstr>
      <vt:lpstr>Hőérzékenység</vt:lpstr>
      <vt:lpstr>A hőpusztulási sebességi állandó</vt:lpstr>
      <vt:lpstr>Biohulladék sterilezése</vt:lpstr>
      <vt:lpstr>Folytonos sterilezés</vt:lpstr>
      <vt:lpstr>Folytonos sterilezés</vt:lpstr>
      <vt:lpstr>Biohulladék sterilezése, Folytonos sterilezés</vt:lpstr>
      <vt:lpstr>D-szám</vt:lpstr>
      <vt:lpstr>F-szám</vt:lpstr>
      <vt:lpstr>Z-szám</vt:lpstr>
      <vt:lpstr>Fertőtlenítés</vt:lpstr>
      <vt:lpstr>A fertőtlenítés hatékonyságát befolyásoló tényezők</vt:lpstr>
      <vt:lpstr>Kémiai fertőtlenítés</vt:lpstr>
      <vt:lpstr>Kémiai fertőtlenítés</vt:lpstr>
      <vt:lpstr>Fertőtlenítés klórral</vt:lpstr>
      <vt:lpstr>Fertőtlenítés klórral</vt:lpstr>
      <vt:lpstr>A mikroorganizmusok érzékenysége klórral szemben</vt:lpstr>
      <vt:lpstr>A mikroorganizmusok érzékenysége klórral szemben</vt:lpstr>
      <vt:lpstr>Csatorna- és gyűjtőrendszerek</vt:lpstr>
      <vt:lpstr>Csatorna- és gyűjtőrendszerek</vt:lpstr>
      <vt:lpstr>Csatorna- és gyűjtőrendszerek</vt:lpstr>
      <vt:lpstr>Csatorna- és gyűjtőrendszerek</vt:lpstr>
      <vt:lpstr>Csatorna- és gyűjtőrendszerek</vt:lpstr>
      <vt:lpstr>Csatorna- és gyűjtőrendszerek</vt:lpstr>
      <vt:lpstr>Csatorna- és gyűjtőrendszerek</vt:lpstr>
      <vt:lpstr>PowerPoint bemutató</vt:lpstr>
      <vt:lpstr>Csatorna- és gyűjtőrendszerek</vt:lpstr>
      <vt:lpstr>Csatorna- és gyűjtőrendszerek</vt:lpstr>
      <vt:lpstr>Csatorna- és gyűjtőrendszerek</vt:lpstr>
      <vt:lpstr>Csatorna- és gyűjtőrendszerek</vt:lpstr>
      <vt:lpstr>Hőcserélők</vt:lpstr>
      <vt:lpstr>Hőntartó</vt:lpstr>
      <vt:lpstr>Áramlási viszonyok jellemzői</vt:lpstr>
      <vt:lpstr>Áramlási viszonyok jellemzői</vt:lpstr>
      <vt:lpstr>Kibocsátott gáz sterilezése</vt:lpstr>
      <vt:lpstr>Szuperkritikus vizes oxidáció</vt:lpstr>
      <vt:lpstr>Tervezés</vt:lpstr>
      <vt:lpstr>Műszerezettség és szabályozás</vt:lpstr>
      <vt:lpstr>Javasolt műszaki beállítások</vt:lpstr>
      <vt:lpstr>Validálás</vt:lpstr>
      <vt:lpstr>Validálás szakaszai</vt:lpstr>
      <vt:lpstr>Kérdések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Hulladékkezelés</dc:title>
  <dc:creator>Cselovszki László</dc:creator>
  <cp:lastModifiedBy>Eszti</cp:lastModifiedBy>
  <cp:revision>49</cp:revision>
  <dcterms:created xsi:type="dcterms:W3CDTF">2014-03-24T17:11:13Z</dcterms:created>
  <dcterms:modified xsi:type="dcterms:W3CDTF">2015-05-05T11:22:30Z</dcterms:modified>
</cp:coreProperties>
</file>