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9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0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1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2" r:id="rId3"/>
    <p:sldMasterId id="2147483678" r:id="rId4"/>
    <p:sldMasterId id="2147483684" r:id="rId5"/>
    <p:sldMasterId id="2147483690" r:id="rId6"/>
    <p:sldMasterId id="2147483696" r:id="rId7"/>
    <p:sldMasterId id="2147483702" r:id="rId8"/>
    <p:sldMasterId id="2147483708" r:id="rId9"/>
    <p:sldMasterId id="2147483714" r:id="rId10"/>
    <p:sldMasterId id="2147483720" r:id="rId11"/>
    <p:sldMasterId id="2147483726" r:id="rId12"/>
  </p:sldMasterIdLst>
  <p:notesMasterIdLst>
    <p:notesMasterId r:id="rId73"/>
  </p:notesMasterIdLst>
  <p:sldIdLst>
    <p:sldId id="382" r:id="rId13"/>
    <p:sldId id="396" r:id="rId14"/>
    <p:sldId id="423" r:id="rId15"/>
    <p:sldId id="424" r:id="rId16"/>
    <p:sldId id="388" r:id="rId17"/>
    <p:sldId id="393" r:id="rId18"/>
    <p:sldId id="395" r:id="rId19"/>
    <p:sldId id="425" r:id="rId20"/>
    <p:sldId id="426" r:id="rId21"/>
    <p:sldId id="427" r:id="rId22"/>
    <p:sldId id="428" r:id="rId23"/>
    <p:sldId id="429" r:id="rId24"/>
    <p:sldId id="430" r:id="rId25"/>
    <p:sldId id="431" r:id="rId26"/>
    <p:sldId id="432" r:id="rId27"/>
    <p:sldId id="433" r:id="rId28"/>
    <p:sldId id="434" r:id="rId29"/>
    <p:sldId id="435" r:id="rId30"/>
    <p:sldId id="436" r:id="rId31"/>
    <p:sldId id="437" r:id="rId32"/>
    <p:sldId id="438" r:id="rId33"/>
    <p:sldId id="439" r:id="rId34"/>
    <p:sldId id="440" r:id="rId35"/>
    <p:sldId id="441" r:id="rId36"/>
    <p:sldId id="409" r:id="rId37"/>
    <p:sldId id="404" r:id="rId38"/>
    <p:sldId id="415" r:id="rId39"/>
    <p:sldId id="416" r:id="rId40"/>
    <p:sldId id="405" r:id="rId41"/>
    <p:sldId id="444" r:id="rId42"/>
    <p:sldId id="445" r:id="rId43"/>
    <p:sldId id="406" r:id="rId44"/>
    <p:sldId id="408" r:id="rId45"/>
    <p:sldId id="410" r:id="rId46"/>
    <p:sldId id="411" r:id="rId47"/>
    <p:sldId id="412" r:id="rId48"/>
    <p:sldId id="413" r:id="rId49"/>
    <p:sldId id="414" r:id="rId50"/>
    <p:sldId id="407" r:id="rId51"/>
    <p:sldId id="271" r:id="rId52"/>
    <p:sldId id="272" r:id="rId53"/>
    <p:sldId id="292" r:id="rId54"/>
    <p:sldId id="446" r:id="rId55"/>
    <p:sldId id="384" r:id="rId56"/>
    <p:sldId id="385" r:id="rId57"/>
    <p:sldId id="398" r:id="rId58"/>
    <p:sldId id="386" r:id="rId59"/>
    <p:sldId id="399" r:id="rId60"/>
    <p:sldId id="400" r:id="rId61"/>
    <p:sldId id="417" r:id="rId62"/>
    <p:sldId id="418" r:id="rId63"/>
    <p:sldId id="387" r:id="rId64"/>
    <p:sldId id="419" r:id="rId65"/>
    <p:sldId id="420" r:id="rId66"/>
    <p:sldId id="401" r:id="rId67"/>
    <p:sldId id="421" r:id="rId68"/>
    <p:sldId id="422" r:id="rId69"/>
    <p:sldId id="442" r:id="rId70"/>
    <p:sldId id="443" r:id="rId71"/>
    <p:sldId id="402" r:id="rId72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1416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126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521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2679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295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1780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1034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6317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5736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4140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5914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7289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677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68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965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0336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1188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43800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6986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5621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37409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70576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17291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74761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325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1496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88514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58653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71347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4729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79695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397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9121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1448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183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891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23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5479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42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33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1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193023" y="2267711"/>
            <a:ext cx="585216" cy="146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28600" y="3959352"/>
            <a:ext cx="7210044" cy="859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7850123" y="4741164"/>
            <a:ext cx="429768" cy="77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1133855" y="2290572"/>
            <a:ext cx="7420609" cy="0"/>
          </a:xfrm>
          <a:custGeom>
            <a:avLst/>
            <a:gdLst/>
            <a:ahLst/>
            <a:cxnLst/>
            <a:rect l="l" t="t" r="r" b="b"/>
            <a:pathLst>
              <a:path w="7420609">
                <a:moveTo>
                  <a:pt x="0" y="0"/>
                </a:moveTo>
                <a:lnTo>
                  <a:pt x="7420356" y="0"/>
                </a:lnTo>
              </a:path>
            </a:pathLst>
          </a:custGeom>
          <a:ln w="27432">
            <a:solidFill>
              <a:srgbClr val="A0B8D4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256031" y="2935223"/>
            <a:ext cx="0" cy="1024255"/>
          </a:xfrm>
          <a:custGeom>
            <a:avLst/>
            <a:gdLst/>
            <a:ahLst/>
            <a:cxnLst/>
            <a:rect l="l" t="t" r="r" b="b"/>
            <a:pathLst>
              <a:path h="1024254">
                <a:moveTo>
                  <a:pt x="0" y="1024127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354329" y="3493008"/>
            <a:ext cx="0" cy="466725"/>
          </a:xfrm>
          <a:custGeom>
            <a:avLst/>
            <a:gdLst/>
            <a:ahLst/>
            <a:cxnLst/>
            <a:rect l="l" t="t" r="r" b="b"/>
            <a:pathLst>
              <a:path h="466725">
                <a:moveTo>
                  <a:pt x="0" y="466343"/>
                </a:moveTo>
                <a:lnTo>
                  <a:pt x="0" y="0"/>
                </a:lnTo>
              </a:path>
            </a:pathLst>
          </a:custGeom>
          <a:ln w="13716">
            <a:solidFill>
              <a:srgbClr val="13131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443483" y="2756916"/>
            <a:ext cx="0" cy="1833880"/>
          </a:xfrm>
          <a:custGeom>
            <a:avLst/>
            <a:gdLst/>
            <a:ahLst/>
            <a:cxnLst/>
            <a:rect l="l" t="t" r="r" b="b"/>
            <a:pathLst>
              <a:path h="1833879">
                <a:moveTo>
                  <a:pt x="0" y="1833371"/>
                </a:moveTo>
                <a:lnTo>
                  <a:pt x="0" y="0"/>
                </a:lnTo>
              </a:path>
            </a:pathLst>
          </a:custGeom>
          <a:ln w="9144">
            <a:solidFill>
              <a:srgbClr val="83838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8803385" y="2455164"/>
            <a:ext cx="0" cy="996950"/>
          </a:xfrm>
          <a:custGeom>
            <a:avLst/>
            <a:gdLst/>
            <a:ahLst/>
            <a:cxnLst/>
            <a:rect l="l" t="t" r="r" b="b"/>
            <a:pathLst>
              <a:path h="996950">
                <a:moveTo>
                  <a:pt x="0" y="996696"/>
                </a:moveTo>
                <a:lnTo>
                  <a:pt x="0" y="0"/>
                </a:lnTo>
              </a:path>
            </a:pathLst>
          </a:custGeom>
          <a:ln w="22860">
            <a:solidFill>
              <a:srgbClr val="93939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3346703" y="2592323"/>
            <a:ext cx="5363210" cy="0"/>
          </a:xfrm>
          <a:custGeom>
            <a:avLst/>
            <a:gdLst/>
            <a:ahLst/>
            <a:cxnLst/>
            <a:rect l="l" t="t" r="r" b="b"/>
            <a:pathLst>
              <a:path w="5363209">
                <a:moveTo>
                  <a:pt x="0" y="0"/>
                </a:moveTo>
                <a:lnTo>
                  <a:pt x="5362956" y="0"/>
                </a:lnTo>
              </a:path>
            </a:pathLst>
          </a:custGeom>
          <a:ln w="9144">
            <a:solidFill>
              <a:srgbClr val="B8B8B8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7420356" y="4793741"/>
            <a:ext cx="1339850" cy="0"/>
          </a:xfrm>
          <a:custGeom>
            <a:avLst/>
            <a:gdLst/>
            <a:ahLst/>
            <a:cxnLst/>
            <a:rect l="l" t="t" r="r" b="b"/>
            <a:pathLst>
              <a:path w="1339850">
                <a:moveTo>
                  <a:pt x="0" y="0"/>
                </a:moveTo>
                <a:lnTo>
                  <a:pt x="1339596" y="0"/>
                </a:lnTo>
              </a:path>
            </a:pathLst>
          </a:custGeom>
          <a:ln w="4572">
            <a:solidFill>
              <a:srgbClr val="0F0F1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84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54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3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32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542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193023" y="2267711"/>
            <a:ext cx="585216" cy="146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28600" y="3959352"/>
            <a:ext cx="7210044" cy="859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7850123" y="4741164"/>
            <a:ext cx="429768" cy="77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1133855" y="2290572"/>
            <a:ext cx="7420609" cy="0"/>
          </a:xfrm>
          <a:custGeom>
            <a:avLst/>
            <a:gdLst/>
            <a:ahLst/>
            <a:cxnLst/>
            <a:rect l="l" t="t" r="r" b="b"/>
            <a:pathLst>
              <a:path w="7420609">
                <a:moveTo>
                  <a:pt x="0" y="0"/>
                </a:moveTo>
                <a:lnTo>
                  <a:pt x="7420356" y="0"/>
                </a:lnTo>
              </a:path>
            </a:pathLst>
          </a:custGeom>
          <a:ln w="27432">
            <a:solidFill>
              <a:srgbClr val="A0B8D4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256031" y="2935223"/>
            <a:ext cx="0" cy="1024255"/>
          </a:xfrm>
          <a:custGeom>
            <a:avLst/>
            <a:gdLst/>
            <a:ahLst/>
            <a:cxnLst/>
            <a:rect l="l" t="t" r="r" b="b"/>
            <a:pathLst>
              <a:path h="1024254">
                <a:moveTo>
                  <a:pt x="0" y="1024127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354329" y="3493008"/>
            <a:ext cx="0" cy="466725"/>
          </a:xfrm>
          <a:custGeom>
            <a:avLst/>
            <a:gdLst/>
            <a:ahLst/>
            <a:cxnLst/>
            <a:rect l="l" t="t" r="r" b="b"/>
            <a:pathLst>
              <a:path h="466725">
                <a:moveTo>
                  <a:pt x="0" y="466343"/>
                </a:moveTo>
                <a:lnTo>
                  <a:pt x="0" y="0"/>
                </a:lnTo>
              </a:path>
            </a:pathLst>
          </a:custGeom>
          <a:ln w="13716">
            <a:solidFill>
              <a:srgbClr val="13131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443483" y="2756916"/>
            <a:ext cx="0" cy="1833880"/>
          </a:xfrm>
          <a:custGeom>
            <a:avLst/>
            <a:gdLst/>
            <a:ahLst/>
            <a:cxnLst/>
            <a:rect l="l" t="t" r="r" b="b"/>
            <a:pathLst>
              <a:path h="1833879">
                <a:moveTo>
                  <a:pt x="0" y="1833371"/>
                </a:moveTo>
                <a:lnTo>
                  <a:pt x="0" y="0"/>
                </a:lnTo>
              </a:path>
            </a:pathLst>
          </a:custGeom>
          <a:ln w="9144">
            <a:solidFill>
              <a:srgbClr val="83838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8803385" y="2455164"/>
            <a:ext cx="0" cy="996950"/>
          </a:xfrm>
          <a:custGeom>
            <a:avLst/>
            <a:gdLst/>
            <a:ahLst/>
            <a:cxnLst/>
            <a:rect l="l" t="t" r="r" b="b"/>
            <a:pathLst>
              <a:path h="996950">
                <a:moveTo>
                  <a:pt x="0" y="996696"/>
                </a:moveTo>
                <a:lnTo>
                  <a:pt x="0" y="0"/>
                </a:lnTo>
              </a:path>
            </a:pathLst>
          </a:custGeom>
          <a:ln w="22860">
            <a:solidFill>
              <a:srgbClr val="93939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3346703" y="2592323"/>
            <a:ext cx="5363210" cy="0"/>
          </a:xfrm>
          <a:custGeom>
            <a:avLst/>
            <a:gdLst/>
            <a:ahLst/>
            <a:cxnLst/>
            <a:rect l="l" t="t" r="r" b="b"/>
            <a:pathLst>
              <a:path w="5363209">
                <a:moveTo>
                  <a:pt x="0" y="0"/>
                </a:moveTo>
                <a:lnTo>
                  <a:pt x="5362956" y="0"/>
                </a:lnTo>
              </a:path>
            </a:pathLst>
          </a:custGeom>
          <a:ln w="9144">
            <a:solidFill>
              <a:srgbClr val="B8B8B8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7420356" y="4793741"/>
            <a:ext cx="1339850" cy="0"/>
          </a:xfrm>
          <a:custGeom>
            <a:avLst/>
            <a:gdLst/>
            <a:ahLst/>
            <a:cxnLst/>
            <a:rect l="l" t="t" r="r" b="b"/>
            <a:pathLst>
              <a:path w="1339850">
                <a:moveTo>
                  <a:pt x="0" y="0"/>
                </a:moveTo>
                <a:lnTo>
                  <a:pt x="1339596" y="0"/>
                </a:lnTo>
              </a:path>
            </a:pathLst>
          </a:custGeom>
          <a:ln w="4572">
            <a:solidFill>
              <a:srgbClr val="0F0F1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32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13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441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552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133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51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376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18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507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66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62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51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485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30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193023" y="2267711"/>
            <a:ext cx="585216" cy="146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28600" y="3959352"/>
            <a:ext cx="7210044" cy="859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7850123" y="4741164"/>
            <a:ext cx="429768" cy="77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1133855" y="2290572"/>
            <a:ext cx="7420609" cy="0"/>
          </a:xfrm>
          <a:custGeom>
            <a:avLst/>
            <a:gdLst/>
            <a:ahLst/>
            <a:cxnLst/>
            <a:rect l="l" t="t" r="r" b="b"/>
            <a:pathLst>
              <a:path w="7420609">
                <a:moveTo>
                  <a:pt x="0" y="0"/>
                </a:moveTo>
                <a:lnTo>
                  <a:pt x="7420356" y="0"/>
                </a:lnTo>
              </a:path>
            </a:pathLst>
          </a:custGeom>
          <a:ln w="27432">
            <a:solidFill>
              <a:srgbClr val="A0B8D4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256031" y="2935223"/>
            <a:ext cx="0" cy="1024255"/>
          </a:xfrm>
          <a:custGeom>
            <a:avLst/>
            <a:gdLst/>
            <a:ahLst/>
            <a:cxnLst/>
            <a:rect l="l" t="t" r="r" b="b"/>
            <a:pathLst>
              <a:path h="1024254">
                <a:moveTo>
                  <a:pt x="0" y="1024127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354329" y="3493008"/>
            <a:ext cx="0" cy="466725"/>
          </a:xfrm>
          <a:custGeom>
            <a:avLst/>
            <a:gdLst/>
            <a:ahLst/>
            <a:cxnLst/>
            <a:rect l="l" t="t" r="r" b="b"/>
            <a:pathLst>
              <a:path h="466725">
                <a:moveTo>
                  <a:pt x="0" y="466343"/>
                </a:moveTo>
                <a:lnTo>
                  <a:pt x="0" y="0"/>
                </a:lnTo>
              </a:path>
            </a:pathLst>
          </a:custGeom>
          <a:ln w="13716">
            <a:solidFill>
              <a:srgbClr val="13131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443483" y="2756916"/>
            <a:ext cx="0" cy="1833880"/>
          </a:xfrm>
          <a:custGeom>
            <a:avLst/>
            <a:gdLst/>
            <a:ahLst/>
            <a:cxnLst/>
            <a:rect l="l" t="t" r="r" b="b"/>
            <a:pathLst>
              <a:path h="1833879">
                <a:moveTo>
                  <a:pt x="0" y="1833371"/>
                </a:moveTo>
                <a:lnTo>
                  <a:pt x="0" y="0"/>
                </a:lnTo>
              </a:path>
            </a:pathLst>
          </a:custGeom>
          <a:ln w="9144">
            <a:solidFill>
              <a:srgbClr val="83838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8803385" y="2455164"/>
            <a:ext cx="0" cy="996950"/>
          </a:xfrm>
          <a:custGeom>
            <a:avLst/>
            <a:gdLst/>
            <a:ahLst/>
            <a:cxnLst/>
            <a:rect l="l" t="t" r="r" b="b"/>
            <a:pathLst>
              <a:path h="996950">
                <a:moveTo>
                  <a:pt x="0" y="996696"/>
                </a:moveTo>
                <a:lnTo>
                  <a:pt x="0" y="0"/>
                </a:lnTo>
              </a:path>
            </a:pathLst>
          </a:custGeom>
          <a:ln w="22860">
            <a:solidFill>
              <a:srgbClr val="93939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3346703" y="2592323"/>
            <a:ext cx="5363210" cy="0"/>
          </a:xfrm>
          <a:custGeom>
            <a:avLst/>
            <a:gdLst/>
            <a:ahLst/>
            <a:cxnLst/>
            <a:rect l="l" t="t" r="r" b="b"/>
            <a:pathLst>
              <a:path w="5363209">
                <a:moveTo>
                  <a:pt x="0" y="0"/>
                </a:moveTo>
                <a:lnTo>
                  <a:pt x="5362956" y="0"/>
                </a:lnTo>
              </a:path>
            </a:pathLst>
          </a:custGeom>
          <a:ln w="9144">
            <a:solidFill>
              <a:srgbClr val="B8B8B8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7420356" y="4793741"/>
            <a:ext cx="1339850" cy="0"/>
          </a:xfrm>
          <a:custGeom>
            <a:avLst/>
            <a:gdLst/>
            <a:ahLst/>
            <a:cxnLst/>
            <a:rect l="l" t="t" r="r" b="b"/>
            <a:pathLst>
              <a:path w="1339850">
                <a:moveTo>
                  <a:pt x="0" y="0"/>
                </a:moveTo>
                <a:lnTo>
                  <a:pt x="1339596" y="0"/>
                </a:lnTo>
              </a:path>
            </a:pathLst>
          </a:custGeom>
          <a:ln w="4572">
            <a:solidFill>
              <a:srgbClr val="0F0F1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044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8342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17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6828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227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193023" y="2267711"/>
            <a:ext cx="585216" cy="146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28600" y="3959352"/>
            <a:ext cx="7210044" cy="859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7850123" y="4741164"/>
            <a:ext cx="429768" cy="77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1133855" y="2290572"/>
            <a:ext cx="7420609" cy="0"/>
          </a:xfrm>
          <a:custGeom>
            <a:avLst/>
            <a:gdLst/>
            <a:ahLst/>
            <a:cxnLst/>
            <a:rect l="l" t="t" r="r" b="b"/>
            <a:pathLst>
              <a:path w="7420609">
                <a:moveTo>
                  <a:pt x="0" y="0"/>
                </a:moveTo>
                <a:lnTo>
                  <a:pt x="7420356" y="0"/>
                </a:lnTo>
              </a:path>
            </a:pathLst>
          </a:custGeom>
          <a:ln w="27432">
            <a:solidFill>
              <a:srgbClr val="A0B8D4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256031" y="2935223"/>
            <a:ext cx="0" cy="1024255"/>
          </a:xfrm>
          <a:custGeom>
            <a:avLst/>
            <a:gdLst/>
            <a:ahLst/>
            <a:cxnLst/>
            <a:rect l="l" t="t" r="r" b="b"/>
            <a:pathLst>
              <a:path h="1024254">
                <a:moveTo>
                  <a:pt x="0" y="1024127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354329" y="3493008"/>
            <a:ext cx="0" cy="466725"/>
          </a:xfrm>
          <a:custGeom>
            <a:avLst/>
            <a:gdLst/>
            <a:ahLst/>
            <a:cxnLst/>
            <a:rect l="l" t="t" r="r" b="b"/>
            <a:pathLst>
              <a:path h="466725">
                <a:moveTo>
                  <a:pt x="0" y="466343"/>
                </a:moveTo>
                <a:lnTo>
                  <a:pt x="0" y="0"/>
                </a:lnTo>
              </a:path>
            </a:pathLst>
          </a:custGeom>
          <a:ln w="13716">
            <a:solidFill>
              <a:srgbClr val="13131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443483" y="2756916"/>
            <a:ext cx="0" cy="1833880"/>
          </a:xfrm>
          <a:custGeom>
            <a:avLst/>
            <a:gdLst/>
            <a:ahLst/>
            <a:cxnLst/>
            <a:rect l="l" t="t" r="r" b="b"/>
            <a:pathLst>
              <a:path h="1833879">
                <a:moveTo>
                  <a:pt x="0" y="1833371"/>
                </a:moveTo>
                <a:lnTo>
                  <a:pt x="0" y="0"/>
                </a:lnTo>
              </a:path>
            </a:pathLst>
          </a:custGeom>
          <a:ln w="9144">
            <a:solidFill>
              <a:srgbClr val="83838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8803385" y="2455164"/>
            <a:ext cx="0" cy="996950"/>
          </a:xfrm>
          <a:custGeom>
            <a:avLst/>
            <a:gdLst/>
            <a:ahLst/>
            <a:cxnLst/>
            <a:rect l="l" t="t" r="r" b="b"/>
            <a:pathLst>
              <a:path h="996950">
                <a:moveTo>
                  <a:pt x="0" y="996696"/>
                </a:moveTo>
                <a:lnTo>
                  <a:pt x="0" y="0"/>
                </a:lnTo>
              </a:path>
            </a:pathLst>
          </a:custGeom>
          <a:ln w="22860">
            <a:solidFill>
              <a:srgbClr val="93939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3346703" y="2592323"/>
            <a:ext cx="5363210" cy="0"/>
          </a:xfrm>
          <a:custGeom>
            <a:avLst/>
            <a:gdLst/>
            <a:ahLst/>
            <a:cxnLst/>
            <a:rect l="l" t="t" r="r" b="b"/>
            <a:pathLst>
              <a:path w="5363209">
                <a:moveTo>
                  <a:pt x="0" y="0"/>
                </a:moveTo>
                <a:lnTo>
                  <a:pt x="5362956" y="0"/>
                </a:lnTo>
              </a:path>
            </a:pathLst>
          </a:custGeom>
          <a:ln w="9144">
            <a:solidFill>
              <a:srgbClr val="B8B8B8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7420356" y="4793741"/>
            <a:ext cx="1339850" cy="0"/>
          </a:xfrm>
          <a:custGeom>
            <a:avLst/>
            <a:gdLst/>
            <a:ahLst/>
            <a:cxnLst/>
            <a:rect l="l" t="t" r="r" b="b"/>
            <a:pathLst>
              <a:path w="1339850">
                <a:moveTo>
                  <a:pt x="0" y="0"/>
                </a:moveTo>
                <a:lnTo>
                  <a:pt x="1339596" y="0"/>
                </a:lnTo>
              </a:path>
            </a:pathLst>
          </a:custGeom>
          <a:ln w="4572">
            <a:solidFill>
              <a:srgbClr val="0F0F1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408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53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7569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000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53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193023" y="2267711"/>
            <a:ext cx="585216" cy="146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28600" y="3959352"/>
            <a:ext cx="7210044" cy="859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7850123" y="4741164"/>
            <a:ext cx="429768" cy="77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1133855" y="2290572"/>
            <a:ext cx="7420609" cy="0"/>
          </a:xfrm>
          <a:custGeom>
            <a:avLst/>
            <a:gdLst/>
            <a:ahLst/>
            <a:cxnLst/>
            <a:rect l="l" t="t" r="r" b="b"/>
            <a:pathLst>
              <a:path w="7420609">
                <a:moveTo>
                  <a:pt x="0" y="0"/>
                </a:moveTo>
                <a:lnTo>
                  <a:pt x="7420356" y="0"/>
                </a:lnTo>
              </a:path>
            </a:pathLst>
          </a:custGeom>
          <a:ln w="27432">
            <a:solidFill>
              <a:srgbClr val="A0B8D4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256031" y="2935223"/>
            <a:ext cx="0" cy="1024255"/>
          </a:xfrm>
          <a:custGeom>
            <a:avLst/>
            <a:gdLst/>
            <a:ahLst/>
            <a:cxnLst/>
            <a:rect l="l" t="t" r="r" b="b"/>
            <a:pathLst>
              <a:path h="1024254">
                <a:moveTo>
                  <a:pt x="0" y="1024127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354329" y="3493008"/>
            <a:ext cx="0" cy="466725"/>
          </a:xfrm>
          <a:custGeom>
            <a:avLst/>
            <a:gdLst/>
            <a:ahLst/>
            <a:cxnLst/>
            <a:rect l="l" t="t" r="r" b="b"/>
            <a:pathLst>
              <a:path h="466725">
                <a:moveTo>
                  <a:pt x="0" y="466343"/>
                </a:moveTo>
                <a:lnTo>
                  <a:pt x="0" y="0"/>
                </a:lnTo>
              </a:path>
            </a:pathLst>
          </a:custGeom>
          <a:ln w="13716">
            <a:solidFill>
              <a:srgbClr val="13131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443483" y="2756916"/>
            <a:ext cx="0" cy="1833880"/>
          </a:xfrm>
          <a:custGeom>
            <a:avLst/>
            <a:gdLst/>
            <a:ahLst/>
            <a:cxnLst/>
            <a:rect l="l" t="t" r="r" b="b"/>
            <a:pathLst>
              <a:path h="1833879">
                <a:moveTo>
                  <a:pt x="0" y="1833371"/>
                </a:moveTo>
                <a:lnTo>
                  <a:pt x="0" y="0"/>
                </a:lnTo>
              </a:path>
            </a:pathLst>
          </a:custGeom>
          <a:ln w="9144">
            <a:solidFill>
              <a:srgbClr val="83838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8803385" y="2455164"/>
            <a:ext cx="0" cy="996950"/>
          </a:xfrm>
          <a:custGeom>
            <a:avLst/>
            <a:gdLst/>
            <a:ahLst/>
            <a:cxnLst/>
            <a:rect l="l" t="t" r="r" b="b"/>
            <a:pathLst>
              <a:path h="996950">
                <a:moveTo>
                  <a:pt x="0" y="996696"/>
                </a:moveTo>
                <a:lnTo>
                  <a:pt x="0" y="0"/>
                </a:lnTo>
              </a:path>
            </a:pathLst>
          </a:custGeom>
          <a:ln w="22860">
            <a:solidFill>
              <a:srgbClr val="93939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3346703" y="2592323"/>
            <a:ext cx="5363210" cy="0"/>
          </a:xfrm>
          <a:custGeom>
            <a:avLst/>
            <a:gdLst/>
            <a:ahLst/>
            <a:cxnLst/>
            <a:rect l="l" t="t" r="r" b="b"/>
            <a:pathLst>
              <a:path w="5363209">
                <a:moveTo>
                  <a:pt x="0" y="0"/>
                </a:moveTo>
                <a:lnTo>
                  <a:pt x="5362956" y="0"/>
                </a:lnTo>
              </a:path>
            </a:pathLst>
          </a:custGeom>
          <a:ln w="9144">
            <a:solidFill>
              <a:srgbClr val="B8B8B8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7420356" y="4793741"/>
            <a:ext cx="1339850" cy="0"/>
          </a:xfrm>
          <a:custGeom>
            <a:avLst/>
            <a:gdLst/>
            <a:ahLst/>
            <a:cxnLst/>
            <a:rect l="l" t="t" r="r" b="b"/>
            <a:pathLst>
              <a:path w="1339850">
                <a:moveTo>
                  <a:pt x="0" y="0"/>
                </a:moveTo>
                <a:lnTo>
                  <a:pt x="1339596" y="0"/>
                </a:lnTo>
              </a:path>
            </a:pathLst>
          </a:custGeom>
          <a:ln w="4572">
            <a:solidFill>
              <a:srgbClr val="0F0F1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6420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967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71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3840480"/>
            <a:ext cx="6400799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5786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6883" y="87627"/>
            <a:ext cx="7590234" cy="432747"/>
          </a:xfrm>
        </p:spPr>
        <p:txBody>
          <a:bodyPr lIns="0" tIns="0" rIns="0" bIns="0"/>
          <a:lstStyle>
            <a:lvl1pPr>
              <a:defRPr sz="2812" b="0" i="0">
                <a:solidFill>
                  <a:srgbClr val="01127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96641" y="1480616"/>
            <a:ext cx="5750719" cy="486928"/>
          </a:xfrm>
        </p:spPr>
        <p:txBody>
          <a:bodyPr lIns="0" tIns="0" rIns="0" bIns="0"/>
          <a:lstStyle>
            <a:lvl1pPr>
              <a:defRPr sz="3164" b="0" i="0">
                <a:solidFill>
                  <a:schemeClr val="bg1"/>
                </a:solidFill>
                <a:latin typeface="Century"/>
                <a:cs typeface="Century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10681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6883" y="87627"/>
            <a:ext cx="7590234" cy="432747"/>
          </a:xfrm>
        </p:spPr>
        <p:txBody>
          <a:bodyPr lIns="0" tIns="0" rIns="0" bIns="0"/>
          <a:lstStyle>
            <a:lvl1pPr>
              <a:defRPr sz="2812" b="0" i="0">
                <a:solidFill>
                  <a:srgbClr val="01127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15831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6883" y="87627"/>
            <a:ext cx="7590234" cy="432747"/>
          </a:xfrm>
        </p:spPr>
        <p:txBody>
          <a:bodyPr lIns="0" tIns="0" rIns="0" bIns="0"/>
          <a:lstStyle>
            <a:lvl1pPr>
              <a:defRPr sz="2812" b="0" i="0">
                <a:solidFill>
                  <a:srgbClr val="01127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402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2409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7560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92754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193023" y="2267711"/>
            <a:ext cx="585216" cy="146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28600" y="3959352"/>
            <a:ext cx="7210044" cy="859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850123" y="4741164"/>
            <a:ext cx="429768" cy="77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133855" y="2290572"/>
            <a:ext cx="7420609" cy="0"/>
          </a:xfrm>
          <a:custGeom>
            <a:avLst/>
            <a:gdLst/>
            <a:ahLst/>
            <a:cxnLst/>
            <a:rect l="l" t="t" r="r" b="b"/>
            <a:pathLst>
              <a:path w="7420609">
                <a:moveTo>
                  <a:pt x="0" y="0"/>
                </a:moveTo>
                <a:lnTo>
                  <a:pt x="7420356" y="0"/>
                </a:lnTo>
              </a:path>
            </a:pathLst>
          </a:custGeom>
          <a:ln w="27432">
            <a:solidFill>
              <a:srgbClr val="A0B8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56031" y="2935223"/>
            <a:ext cx="0" cy="1024255"/>
          </a:xfrm>
          <a:custGeom>
            <a:avLst/>
            <a:gdLst/>
            <a:ahLst/>
            <a:cxnLst/>
            <a:rect l="l" t="t" r="r" b="b"/>
            <a:pathLst>
              <a:path h="1024254">
                <a:moveTo>
                  <a:pt x="0" y="1024127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54329" y="3493008"/>
            <a:ext cx="0" cy="466725"/>
          </a:xfrm>
          <a:custGeom>
            <a:avLst/>
            <a:gdLst/>
            <a:ahLst/>
            <a:cxnLst/>
            <a:rect l="l" t="t" r="r" b="b"/>
            <a:pathLst>
              <a:path h="466725">
                <a:moveTo>
                  <a:pt x="0" y="466343"/>
                </a:moveTo>
                <a:lnTo>
                  <a:pt x="0" y="0"/>
                </a:lnTo>
              </a:path>
            </a:pathLst>
          </a:custGeom>
          <a:ln w="13716">
            <a:solidFill>
              <a:srgbClr val="13131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443483" y="2756916"/>
            <a:ext cx="0" cy="1833880"/>
          </a:xfrm>
          <a:custGeom>
            <a:avLst/>
            <a:gdLst/>
            <a:ahLst/>
            <a:cxnLst/>
            <a:rect l="l" t="t" r="r" b="b"/>
            <a:pathLst>
              <a:path h="1833879">
                <a:moveTo>
                  <a:pt x="0" y="1833371"/>
                </a:moveTo>
                <a:lnTo>
                  <a:pt x="0" y="0"/>
                </a:lnTo>
              </a:path>
            </a:pathLst>
          </a:custGeom>
          <a:ln w="9144">
            <a:solidFill>
              <a:srgbClr val="8383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8803385" y="2455164"/>
            <a:ext cx="0" cy="996950"/>
          </a:xfrm>
          <a:custGeom>
            <a:avLst/>
            <a:gdLst/>
            <a:ahLst/>
            <a:cxnLst/>
            <a:rect l="l" t="t" r="r" b="b"/>
            <a:pathLst>
              <a:path h="996950">
                <a:moveTo>
                  <a:pt x="0" y="996696"/>
                </a:moveTo>
                <a:lnTo>
                  <a:pt x="0" y="0"/>
                </a:lnTo>
              </a:path>
            </a:pathLst>
          </a:custGeom>
          <a:ln w="22860">
            <a:solidFill>
              <a:srgbClr val="939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3346703" y="2592323"/>
            <a:ext cx="5363210" cy="0"/>
          </a:xfrm>
          <a:custGeom>
            <a:avLst/>
            <a:gdLst/>
            <a:ahLst/>
            <a:cxnLst/>
            <a:rect l="l" t="t" r="r" b="b"/>
            <a:pathLst>
              <a:path w="5363209">
                <a:moveTo>
                  <a:pt x="0" y="0"/>
                </a:moveTo>
                <a:lnTo>
                  <a:pt x="5362956" y="0"/>
                </a:lnTo>
              </a:path>
            </a:pathLst>
          </a:custGeom>
          <a:ln w="9144">
            <a:solidFill>
              <a:srgbClr val="B8B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7420356" y="4793741"/>
            <a:ext cx="1339850" cy="0"/>
          </a:xfrm>
          <a:custGeom>
            <a:avLst/>
            <a:gdLst/>
            <a:ahLst/>
            <a:cxnLst/>
            <a:rect l="l" t="t" r="r" b="b"/>
            <a:pathLst>
              <a:path w="1339850">
                <a:moveTo>
                  <a:pt x="0" y="0"/>
                </a:moveTo>
                <a:lnTo>
                  <a:pt x="1339596" y="0"/>
                </a:lnTo>
              </a:path>
            </a:pathLst>
          </a:custGeom>
          <a:ln w="4572">
            <a:solidFill>
              <a:srgbClr val="0F0F1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7502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67948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9120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9FF9-BCBD-49CF-AE6B-01B16EE3843D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66F9-716C-4AC8-A527-AF22AECCD5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77020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9FF9-BCBD-49CF-AE6B-01B16EE3843D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66F9-716C-4AC8-A527-AF22AECCD5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92628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9FF9-BCBD-49CF-AE6B-01B16EE3843D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66F9-716C-4AC8-A527-AF22AECCD5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86742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9FF9-BCBD-49CF-AE6B-01B16EE3843D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66F9-716C-4AC8-A527-AF22AECCD5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9048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1923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9FF9-BCBD-49CF-AE6B-01B16EE3843D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66F9-716C-4AC8-A527-AF22AECCD5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50858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9FF9-BCBD-49CF-AE6B-01B16EE3843D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66F9-716C-4AC8-A527-AF22AECCD5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0091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9FF9-BCBD-49CF-AE6B-01B16EE3843D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66F9-716C-4AC8-A527-AF22AECCD5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56513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9FF9-BCBD-49CF-AE6B-01B16EE3843D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66F9-716C-4AC8-A527-AF22AECCD5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81119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9FF9-BCBD-49CF-AE6B-01B16EE3843D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66F9-716C-4AC8-A527-AF22AECCD5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6239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9FF9-BCBD-49CF-AE6B-01B16EE3843D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66F9-716C-4AC8-A527-AF22AECCD5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94288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9FF9-BCBD-49CF-AE6B-01B16EE3843D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66F9-716C-4AC8-A527-AF22AECCD5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4944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193023" y="2267711"/>
            <a:ext cx="585216" cy="146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28600" y="3959352"/>
            <a:ext cx="7210044" cy="859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7850123" y="4741164"/>
            <a:ext cx="429768" cy="77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1133855" y="2290572"/>
            <a:ext cx="7420609" cy="0"/>
          </a:xfrm>
          <a:custGeom>
            <a:avLst/>
            <a:gdLst/>
            <a:ahLst/>
            <a:cxnLst/>
            <a:rect l="l" t="t" r="r" b="b"/>
            <a:pathLst>
              <a:path w="7420609">
                <a:moveTo>
                  <a:pt x="0" y="0"/>
                </a:moveTo>
                <a:lnTo>
                  <a:pt x="7420356" y="0"/>
                </a:lnTo>
              </a:path>
            </a:pathLst>
          </a:custGeom>
          <a:ln w="27432">
            <a:solidFill>
              <a:srgbClr val="A0B8D4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256031" y="2935223"/>
            <a:ext cx="0" cy="1024255"/>
          </a:xfrm>
          <a:custGeom>
            <a:avLst/>
            <a:gdLst/>
            <a:ahLst/>
            <a:cxnLst/>
            <a:rect l="l" t="t" r="r" b="b"/>
            <a:pathLst>
              <a:path h="1024254">
                <a:moveTo>
                  <a:pt x="0" y="1024127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354329" y="3493008"/>
            <a:ext cx="0" cy="466725"/>
          </a:xfrm>
          <a:custGeom>
            <a:avLst/>
            <a:gdLst/>
            <a:ahLst/>
            <a:cxnLst/>
            <a:rect l="l" t="t" r="r" b="b"/>
            <a:pathLst>
              <a:path h="466725">
                <a:moveTo>
                  <a:pt x="0" y="466343"/>
                </a:moveTo>
                <a:lnTo>
                  <a:pt x="0" y="0"/>
                </a:lnTo>
              </a:path>
            </a:pathLst>
          </a:custGeom>
          <a:ln w="13716">
            <a:solidFill>
              <a:srgbClr val="13131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443483" y="2756916"/>
            <a:ext cx="0" cy="1833880"/>
          </a:xfrm>
          <a:custGeom>
            <a:avLst/>
            <a:gdLst/>
            <a:ahLst/>
            <a:cxnLst/>
            <a:rect l="l" t="t" r="r" b="b"/>
            <a:pathLst>
              <a:path h="1833879">
                <a:moveTo>
                  <a:pt x="0" y="1833371"/>
                </a:moveTo>
                <a:lnTo>
                  <a:pt x="0" y="0"/>
                </a:lnTo>
              </a:path>
            </a:pathLst>
          </a:custGeom>
          <a:ln w="9144">
            <a:solidFill>
              <a:srgbClr val="83838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8803385" y="2455164"/>
            <a:ext cx="0" cy="996950"/>
          </a:xfrm>
          <a:custGeom>
            <a:avLst/>
            <a:gdLst/>
            <a:ahLst/>
            <a:cxnLst/>
            <a:rect l="l" t="t" r="r" b="b"/>
            <a:pathLst>
              <a:path h="996950">
                <a:moveTo>
                  <a:pt x="0" y="996696"/>
                </a:moveTo>
                <a:lnTo>
                  <a:pt x="0" y="0"/>
                </a:lnTo>
              </a:path>
            </a:pathLst>
          </a:custGeom>
          <a:ln w="22860">
            <a:solidFill>
              <a:srgbClr val="93939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3346703" y="2592323"/>
            <a:ext cx="5363210" cy="0"/>
          </a:xfrm>
          <a:custGeom>
            <a:avLst/>
            <a:gdLst/>
            <a:ahLst/>
            <a:cxnLst/>
            <a:rect l="l" t="t" r="r" b="b"/>
            <a:pathLst>
              <a:path w="5363209">
                <a:moveTo>
                  <a:pt x="0" y="0"/>
                </a:moveTo>
                <a:lnTo>
                  <a:pt x="5362956" y="0"/>
                </a:lnTo>
              </a:path>
            </a:pathLst>
          </a:custGeom>
          <a:ln w="9144">
            <a:solidFill>
              <a:srgbClr val="B8B8B8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7420356" y="4793741"/>
            <a:ext cx="1339850" cy="0"/>
          </a:xfrm>
          <a:custGeom>
            <a:avLst/>
            <a:gdLst/>
            <a:ahLst/>
            <a:cxnLst/>
            <a:rect l="l" t="t" r="r" b="b"/>
            <a:pathLst>
              <a:path w="1339850">
                <a:moveTo>
                  <a:pt x="0" y="0"/>
                </a:moveTo>
                <a:lnTo>
                  <a:pt x="1339596" y="0"/>
                </a:lnTo>
              </a:path>
            </a:pathLst>
          </a:custGeom>
          <a:ln w="4572">
            <a:solidFill>
              <a:srgbClr val="0F0F1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623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33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259262"/>
            <a:ext cx="8986520" cy="1077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69" y="1881099"/>
            <a:ext cx="8074660" cy="3749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6883" y="87627"/>
            <a:ext cx="7590234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01127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96641" y="1480616"/>
            <a:ext cx="5750719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chemeClr val="bg1"/>
                </a:solidFill>
                <a:latin typeface="Century"/>
                <a:cs typeface="Century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1" y="6377940"/>
            <a:ext cx="29260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3099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6575" y="225295"/>
            <a:ext cx="8270849" cy="53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84172" y="1997599"/>
            <a:ext cx="6375654" cy="3368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127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C9FF9-BCBD-49CF-AE6B-01B16EE3843D}" type="datetimeFigureOut">
              <a:rPr lang="hu-HU" smtClean="0"/>
              <a:t>2019. 12. 04.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C66F9-716C-4AC8-A527-AF22AECCD5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485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6575" y="225295"/>
            <a:ext cx="8270849" cy="53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84172" y="1997599"/>
            <a:ext cx="6375654" cy="3368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8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6575" y="225295"/>
            <a:ext cx="8270849" cy="53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84172" y="1997599"/>
            <a:ext cx="6375654" cy="3368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6575" y="225295"/>
            <a:ext cx="8270849" cy="53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84172" y="1997599"/>
            <a:ext cx="6375654" cy="3368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9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127666"/>
            <a:ext cx="8986520" cy="2159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93" y="2220527"/>
            <a:ext cx="9125813" cy="4572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59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127666"/>
            <a:ext cx="8986520" cy="2159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93" y="2220527"/>
            <a:ext cx="9125813" cy="4572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0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6575" y="225295"/>
            <a:ext cx="8270849" cy="53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84172" y="1997599"/>
            <a:ext cx="6375654" cy="3368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76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6575" y="225295"/>
            <a:ext cx="8270849" cy="53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84172" y="1997599"/>
            <a:ext cx="6375654" cy="3368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93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6575" y="225295"/>
            <a:ext cx="8270849" cy="53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84172" y="1997599"/>
            <a:ext cx="6375654" cy="3368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45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5" Type="http://schemas.openxmlformats.org/officeDocument/2006/relationships/image" Target="../media/image43.jp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10" Type="http://schemas.openxmlformats.org/officeDocument/2006/relationships/image" Target="../media/image48.png"/><Relationship Id="rId19" Type="http://schemas.openxmlformats.org/officeDocument/2006/relationships/image" Target="../media/image57.jp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2.png"/><Relationship Id="rId21" Type="http://schemas.openxmlformats.org/officeDocument/2006/relationships/image" Target="../media/image90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5.jp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24" Type="http://schemas.openxmlformats.org/officeDocument/2006/relationships/image" Target="../media/image93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10" Type="http://schemas.openxmlformats.org/officeDocument/2006/relationships/image" Target="../media/image79.png"/><Relationship Id="rId19" Type="http://schemas.openxmlformats.org/officeDocument/2006/relationships/image" Target="../media/image88.jpg"/><Relationship Id="rId4" Type="http://schemas.openxmlformats.org/officeDocument/2006/relationships/image" Target="../media/image73.jpg"/><Relationship Id="rId9" Type="http://schemas.openxmlformats.org/officeDocument/2006/relationships/image" Target="../media/image78.png"/><Relationship Id="rId14" Type="http://schemas.openxmlformats.org/officeDocument/2006/relationships/image" Target="../media/image83.jpg"/><Relationship Id="rId22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26" Type="http://schemas.openxmlformats.org/officeDocument/2006/relationships/image" Target="../media/image117.png"/><Relationship Id="rId39" Type="http://schemas.openxmlformats.org/officeDocument/2006/relationships/image" Target="../media/image130.png"/><Relationship Id="rId21" Type="http://schemas.openxmlformats.org/officeDocument/2006/relationships/image" Target="../media/image112.png"/><Relationship Id="rId34" Type="http://schemas.openxmlformats.org/officeDocument/2006/relationships/image" Target="../media/image125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07.png"/><Relationship Id="rId20" Type="http://schemas.openxmlformats.org/officeDocument/2006/relationships/image" Target="../media/image111.png"/><Relationship Id="rId29" Type="http://schemas.openxmlformats.org/officeDocument/2006/relationships/image" Target="../media/image120.png"/><Relationship Id="rId41" Type="http://schemas.openxmlformats.org/officeDocument/2006/relationships/image" Target="../media/image13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7.jpg"/><Relationship Id="rId11" Type="http://schemas.openxmlformats.org/officeDocument/2006/relationships/image" Target="../media/image102.png"/><Relationship Id="rId24" Type="http://schemas.openxmlformats.org/officeDocument/2006/relationships/image" Target="../media/image115.png"/><Relationship Id="rId32" Type="http://schemas.openxmlformats.org/officeDocument/2006/relationships/image" Target="../media/image123.png"/><Relationship Id="rId37" Type="http://schemas.openxmlformats.org/officeDocument/2006/relationships/image" Target="../media/image128.png"/><Relationship Id="rId40" Type="http://schemas.openxmlformats.org/officeDocument/2006/relationships/image" Target="../media/image131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23" Type="http://schemas.openxmlformats.org/officeDocument/2006/relationships/image" Target="../media/image114.png"/><Relationship Id="rId28" Type="http://schemas.openxmlformats.org/officeDocument/2006/relationships/image" Target="../media/image119.png"/><Relationship Id="rId36" Type="http://schemas.openxmlformats.org/officeDocument/2006/relationships/image" Target="../media/image127.png"/><Relationship Id="rId10" Type="http://schemas.openxmlformats.org/officeDocument/2006/relationships/image" Target="../media/image101.jpg"/><Relationship Id="rId19" Type="http://schemas.openxmlformats.org/officeDocument/2006/relationships/image" Target="../media/image110.png"/><Relationship Id="rId31" Type="http://schemas.openxmlformats.org/officeDocument/2006/relationships/image" Target="../media/image122.png"/><Relationship Id="rId4" Type="http://schemas.openxmlformats.org/officeDocument/2006/relationships/image" Target="../media/image95.jp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Relationship Id="rId22" Type="http://schemas.openxmlformats.org/officeDocument/2006/relationships/image" Target="../media/image113.png"/><Relationship Id="rId27" Type="http://schemas.openxmlformats.org/officeDocument/2006/relationships/image" Target="../media/image118.png"/><Relationship Id="rId30" Type="http://schemas.openxmlformats.org/officeDocument/2006/relationships/image" Target="../media/image121.png"/><Relationship Id="rId35" Type="http://schemas.openxmlformats.org/officeDocument/2006/relationships/image" Target="../media/image126.png"/><Relationship Id="rId8" Type="http://schemas.openxmlformats.org/officeDocument/2006/relationships/image" Target="../media/image99.jpg"/><Relationship Id="rId3" Type="http://schemas.openxmlformats.org/officeDocument/2006/relationships/image" Target="../media/image94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5" Type="http://schemas.openxmlformats.org/officeDocument/2006/relationships/image" Target="../media/image116.png"/><Relationship Id="rId33" Type="http://schemas.openxmlformats.org/officeDocument/2006/relationships/image" Target="../media/image124.png"/><Relationship Id="rId38" Type="http://schemas.openxmlformats.org/officeDocument/2006/relationships/image" Target="../media/image12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jp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36.png"/><Relationship Id="rId11" Type="http://schemas.openxmlformats.org/officeDocument/2006/relationships/image" Target="../media/image141.jp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8.png"/><Relationship Id="rId21" Type="http://schemas.openxmlformats.org/officeDocument/2006/relationships/image" Target="../media/image163.png"/><Relationship Id="rId42" Type="http://schemas.openxmlformats.org/officeDocument/2006/relationships/image" Target="../media/image184.png"/><Relationship Id="rId47" Type="http://schemas.openxmlformats.org/officeDocument/2006/relationships/image" Target="../media/image189.png"/><Relationship Id="rId63" Type="http://schemas.openxmlformats.org/officeDocument/2006/relationships/image" Target="../media/image205.png"/><Relationship Id="rId68" Type="http://schemas.openxmlformats.org/officeDocument/2006/relationships/image" Target="../media/image210.png"/><Relationship Id="rId84" Type="http://schemas.openxmlformats.org/officeDocument/2006/relationships/image" Target="../media/image226.png"/><Relationship Id="rId16" Type="http://schemas.openxmlformats.org/officeDocument/2006/relationships/image" Target="../media/image158.png"/><Relationship Id="rId11" Type="http://schemas.openxmlformats.org/officeDocument/2006/relationships/image" Target="../media/image153.png"/><Relationship Id="rId32" Type="http://schemas.openxmlformats.org/officeDocument/2006/relationships/image" Target="../media/image174.png"/><Relationship Id="rId37" Type="http://schemas.openxmlformats.org/officeDocument/2006/relationships/image" Target="../media/image179.png"/><Relationship Id="rId53" Type="http://schemas.openxmlformats.org/officeDocument/2006/relationships/image" Target="../media/image195.png"/><Relationship Id="rId58" Type="http://schemas.openxmlformats.org/officeDocument/2006/relationships/image" Target="../media/image200.png"/><Relationship Id="rId74" Type="http://schemas.openxmlformats.org/officeDocument/2006/relationships/image" Target="../media/image216.png"/><Relationship Id="rId79" Type="http://schemas.openxmlformats.org/officeDocument/2006/relationships/image" Target="../media/image221.png"/><Relationship Id="rId5" Type="http://schemas.openxmlformats.org/officeDocument/2006/relationships/image" Target="../media/image147.jpg"/><Relationship Id="rId19" Type="http://schemas.openxmlformats.org/officeDocument/2006/relationships/image" Target="../media/image161.png"/><Relationship Id="rId14" Type="http://schemas.openxmlformats.org/officeDocument/2006/relationships/image" Target="../media/image156.png"/><Relationship Id="rId22" Type="http://schemas.openxmlformats.org/officeDocument/2006/relationships/image" Target="../media/image164.png"/><Relationship Id="rId27" Type="http://schemas.openxmlformats.org/officeDocument/2006/relationships/image" Target="../media/image169.png"/><Relationship Id="rId30" Type="http://schemas.openxmlformats.org/officeDocument/2006/relationships/image" Target="../media/image172.png"/><Relationship Id="rId35" Type="http://schemas.openxmlformats.org/officeDocument/2006/relationships/image" Target="../media/image177.png"/><Relationship Id="rId43" Type="http://schemas.openxmlformats.org/officeDocument/2006/relationships/image" Target="../media/image185.png"/><Relationship Id="rId48" Type="http://schemas.openxmlformats.org/officeDocument/2006/relationships/image" Target="../media/image190.png"/><Relationship Id="rId56" Type="http://schemas.openxmlformats.org/officeDocument/2006/relationships/image" Target="../media/image198.png"/><Relationship Id="rId64" Type="http://schemas.openxmlformats.org/officeDocument/2006/relationships/image" Target="../media/image206.png"/><Relationship Id="rId69" Type="http://schemas.openxmlformats.org/officeDocument/2006/relationships/image" Target="../media/image211.png"/><Relationship Id="rId77" Type="http://schemas.openxmlformats.org/officeDocument/2006/relationships/image" Target="../media/image219.png"/><Relationship Id="rId8" Type="http://schemas.openxmlformats.org/officeDocument/2006/relationships/image" Target="../media/image150.jpg"/><Relationship Id="rId51" Type="http://schemas.openxmlformats.org/officeDocument/2006/relationships/image" Target="../media/image193.png"/><Relationship Id="rId72" Type="http://schemas.openxmlformats.org/officeDocument/2006/relationships/image" Target="../media/image214.png"/><Relationship Id="rId80" Type="http://schemas.openxmlformats.org/officeDocument/2006/relationships/image" Target="../media/image222.png"/><Relationship Id="rId85" Type="http://schemas.openxmlformats.org/officeDocument/2006/relationships/image" Target="../media/image227.png"/><Relationship Id="rId3" Type="http://schemas.openxmlformats.org/officeDocument/2006/relationships/image" Target="../media/image145.jpg"/><Relationship Id="rId12" Type="http://schemas.openxmlformats.org/officeDocument/2006/relationships/image" Target="../media/image154.png"/><Relationship Id="rId17" Type="http://schemas.openxmlformats.org/officeDocument/2006/relationships/image" Target="../media/image159.png"/><Relationship Id="rId25" Type="http://schemas.openxmlformats.org/officeDocument/2006/relationships/image" Target="../media/image167.png"/><Relationship Id="rId33" Type="http://schemas.openxmlformats.org/officeDocument/2006/relationships/image" Target="../media/image175.png"/><Relationship Id="rId38" Type="http://schemas.openxmlformats.org/officeDocument/2006/relationships/image" Target="../media/image180.png"/><Relationship Id="rId46" Type="http://schemas.openxmlformats.org/officeDocument/2006/relationships/image" Target="../media/image188.png"/><Relationship Id="rId59" Type="http://schemas.openxmlformats.org/officeDocument/2006/relationships/image" Target="../media/image201.png"/><Relationship Id="rId67" Type="http://schemas.openxmlformats.org/officeDocument/2006/relationships/image" Target="../media/image209.png"/><Relationship Id="rId20" Type="http://schemas.openxmlformats.org/officeDocument/2006/relationships/image" Target="../media/image162.png"/><Relationship Id="rId41" Type="http://schemas.openxmlformats.org/officeDocument/2006/relationships/image" Target="../media/image183.png"/><Relationship Id="rId54" Type="http://schemas.openxmlformats.org/officeDocument/2006/relationships/image" Target="../media/image196.png"/><Relationship Id="rId62" Type="http://schemas.openxmlformats.org/officeDocument/2006/relationships/image" Target="../media/image204.png"/><Relationship Id="rId70" Type="http://schemas.openxmlformats.org/officeDocument/2006/relationships/image" Target="../media/image212.png"/><Relationship Id="rId75" Type="http://schemas.openxmlformats.org/officeDocument/2006/relationships/image" Target="../media/image217.png"/><Relationship Id="rId83" Type="http://schemas.openxmlformats.org/officeDocument/2006/relationships/image" Target="../media/image225.png"/><Relationship Id="rId88" Type="http://schemas.openxmlformats.org/officeDocument/2006/relationships/image" Target="../media/image23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8.jpg"/><Relationship Id="rId15" Type="http://schemas.openxmlformats.org/officeDocument/2006/relationships/image" Target="../media/image157.png"/><Relationship Id="rId23" Type="http://schemas.openxmlformats.org/officeDocument/2006/relationships/image" Target="../media/image165.png"/><Relationship Id="rId28" Type="http://schemas.openxmlformats.org/officeDocument/2006/relationships/image" Target="../media/image170.png"/><Relationship Id="rId36" Type="http://schemas.openxmlformats.org/officeDocument/2006/relationships/image" Target="../media/image178.png"/><Relationship Id="rId49" Type="http://schemas.openxmlformats.org/officeDocument/2006/relationships/image" Target="../media/image191.png"/><Relationship Id="rId57" Type="http://schemas.openxmlformats.org/officeDocument/2006/relationships/image" Target="../media/image199.png"/><Relationship Id="rId10" Type="http://schemas.openxmlformats.org/officeDocument/2006/relationships/image" Target="../media/image152.png"/><Relationship Id="rId31" Type="http://schemas.openxmlformats.org/officeDocument/2006/relationships/image" Target="../media/image173.png"/><Relationship Id="rId44" Type="http://schemas.openxmlformats.org/officeDocument/2006/relationships/image" Target="../media/image186.png"/><Relationship Id="rId52" Type="http://schemas.openxmlformats.org/officeDocument/2006/relationships/image" Target="../media/image194.png"/><Relationship Id="rId60" Type="http://schemas.openxmlformats.org/officeDocument/2006/relationships/image" Target="../media/image202.png"/><Relationship Id="rId65" Type="http://schemas.openxmlformats.org/officeDocument/2006/relationships/image" Target="../media/image207.png"/><Relationship Id="rId73" Type="http://schemas.openxmlformats.org/officeDocument/2006/relationships/image" Target="../media/image215.png"/><Relationship Id="rId78" Type="http://schemas.openxmlformats.org/officeDocument/2006/relationships/image" Target="../media/image220.png"/><Relationship Id="rId81" Type="http://schemas.openxmlformats.org/officeDocument/2006/relationships/image" Target="../media/image223.png"/><Relationship Id="rId86" Type="http://schemas.openxmlformats.org/officeDocument/2006/relationships/image" Target="../media/image228.png"/><Relationship Id="rId4" Type="http://schemas.openxmlformats.org/officeDocument/2006/relationships/image" Target="../media/image146.jpg"/><Relationship Id="rId9" Type="http://schemas.openxmlformats.org/officeDocument/2006/relationships/image" Target="../media/image151.png"/><Relationship Id="rId13" Type="http://schemas.openxmlformats.org/officeDocument/2006/relationships/image" Target="../media/image155.png"/><Relationship Id="rId18" Type="http://schemas.openxmlformats.org/officeDocument/2006/relationships/image" Target="../media/image160.png"/><Relationship Id="rId39" Type="http://schemas.openxmlformats.org/officeDocument/2006/relationships/image" Target="../media/image181.png"/><Relationship Id="rId34" Type="http://schemas.openxmlformats.org/officeDocument/2006/relationships/image" Target="../media/image176.png"/><Relationship Id="rId50" Type="http://schemas.openxmlformats.org/officeDocument/2006/relationships/image" Target="../media/image192.png"/><Relationship Id="rId55" Type="http://schemas.openxmlformats.org/officeDocument/2006/relationships/image" Target="../media/image197.png"/><Relationship Id="rId76" Type="http://schemas.openxmlformats.org/officeDocument/2006/relationships/image" Target="../media/image218.png"/><Relationship Id="rId7" Type="http://schemas.openxmlformats.org/officeDocument/2006/relationships/image" Target="../media/image149.jpg"/><Relationship Id="rId71" Type="http://schemas.openxmlformats.org/officeDocument/2006/relationships/image" Target="../media/image213.png"/><Relationship Id="rId2" Type="http://schemas.openxmlformats.org/officeDocument/2006/relationships/notesSlide" Target="../notesSlides/notesSlide17.xml"/><Relationship Id="rId29" Type="http://schemas.openxmlformats.org/officeDocument/2006/relationships/image" Target="../media/image171.png"/><Relationship Id="rId24" Type="http://schemas.openxmlformats.org/officeDocument/2006/relationships/image" Target="../media/image166.png"/><Relationship Id="rId40" Type="http://schemas.openxmlformats.org/officeDocument/2006/relationships/image" Target="../media/image182.png"/><Relationship Id="rId45" Type="http://schemas.openxmlformats.org/officeDocument/2006/relationships/image" Target="../media/image187.png"/><Relationship Id="rId66" Type="http://schemas.openxmlformats.org/officeDocument/2006/relationships/image" Target="../media/image208.png"/><Relationship Id="rId87" Type="http://schemas.openxmlformats.org/officeDocument/2006/relationships/image" Target="../media/image229.png"/><Relationship Id="rId61" Type="http://schemas.openxmlformats.org/officeDocument/2006/relationships/image" Target="../media/image203.png"/><Relationship Id="rId82" Type="http://schemas.openxmlformats.org/officeDocument/2006/relationships/image" Target="../media/image22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13" Type="http://schemas.openxmlformats.org/officeDocument/2006/relationships/image" Target="../media/image60.png"/><Relationship Id="rId3" Type="http://schemas.openxmlformats.org/officeDocument/2006/relationships/image" Target="../media/image231.png"/><Relationship Id="rId7" Type="http://schemas.openxmlformats.org/officeDocument/2006/relationships/image" Target="../media/image235.png"/><Relationship Id="rId12" Type="http://schemas.openxmlformats.org/officeDocument/2006/relationships/image" Target="../media/image2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34.png"/><Relationship Id="rId11" Type="http://schemas.openxmlformats.org/officeDocument/2006/relationships/image" Target="../media/image239.png"/><Relationship Id="rId5" Type="http://schemas.openxmlformats.org/officeDocument/2006/relationships/image" Target="../media/image233.png"/><Relationship Id="rId15" Type="http://schemas.openxmlformats.org/officeDocument/2006/relationships/image" Target="../media/image62.png"/><Relationship Id="rId10" Type="http://schemas.openxmlformats.org/officeDocument/2006/relationships/image" Target="../media/image238.png"/><Relationship Id="rId4" Type="http://schemas.openxmlformats.org/officeDocument/2006/relationships/image" Target="../media/image232.jpg"/><Relationship Id="rId9" Type="http://schemas.openxmlformats.org/officeDocument/2006/relationships/image" Target="../media/image237.png"/><Relationship Id="rId1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uturesoft.org/MAR-Wiz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5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Relationship Id="rId5" Type="http://schemas.openxmlformats.org/officeDocument/2006/relationships/hyperlink" Target="https://www.youtube.com/watch?v=SuAxDVBt7kQ" TargetMode="External"/><Relationship Id="rId4" Type="http://schemas.openxmlformats.org/officeDocument/2006/relationships/hyperlink" Target="https://www.youtube.com/watch?t=240&amp;amp;v=2pp17E4E-O8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58.png"/><Relationship Id="rId4" Type="http://schemas.openxmlformats.org/officeDocument/2006/relationships/image" Target="../media/image25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infostart.hu/tudomany/2018/11/27/genmodositott-csecsemok-tudomanyos-szenzacio-vagy-botrany" TargetMode="External"/><Relationship Id="rId1" Type="http://schemas.openxmlformats.org/officeDocument/2006/relationships/slideLayout" Target="../slideLayouts/slideLayout5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986520" cy="6093976"/>
          </a:xfrm>
        </p:spPr>
        <p:txBody>
          <a:bodyPr/>
          <a:lstStyle/>
          <a:p>
            <a:r>
              <a:rPr lang="hu-HU" sz="3600" dirty="0" err="1"/>
              <a:t>Transzgénikus</a:t>
            </a:r>
            <a:r>
              <a:rPr lang="hu-HU" sz="3600" dirty="0"/>
              <a:t> organizmusok</a:t>
            </a:r>
            <a:br>
              <a:rPr lang="hu-HU" sz="3600" dirty="0"/>
            </a:br>
            <a:br>
              <a:rPr lang="hu-HU" sz="3600" dirty="0"/>
            </a:br>
            <a:r>
              <a:rPr lang="hu-HU" sz="3600" dirty="0"/>
              <a:t>Összefoglaló</a:t>
            </a:r>
            <a:r>
              <a:rPr lang="en-US" sz="3600" dirty="0"/>
              <a:t> - </a:t>
            </a:r>
            <a:r>
              <a:rPr lang="hu-HU" sz="3600" dirty="0" err="1"/>
              <a:t>Transzgénikus</a:t>
            </a:r>
            <a:r>
              <a:rPr lang="hu-HU" sz="3600" dirty="0"/>
              <a:t> állatok </a:t>
            </a:r>
            <a:br>
              <a:rPr lang="hu-HU" sz="3600" dirty="0"/>
            </a:br>
            <a:br>
              <a:rPr lang="en-US" sz="3600" dirty="0"/>
            </a:br>
            <a:r>
              <a:rPr lang="en-US" sz="3600" dirty="0" err="1"/>
              <a:t>Transzgénikus</a:t>
            </a:r>
            <a:r>
              <a:rPr lang="en-US" sz="3600" dirty="0"/>
              <a:t> </a:t>
            </a:r>
            <a:r>
              <a:rPr lang="en-US" sz="3600" dirty="0" err="1"/>
              <a:t>állatmodellek</a:t>
            </a:r>
            <a:br>
              <a:rPr lang="hu-HU" sz="3600" dirty="0"/>
            </a:br>
            <a:r>
              <a:rPr lang="hu-HU" sz="3600" dirty="0"/>
              <a:t>Előállítási technológiák</a:t>
            </a:r>
            <a:br>
              <a:rPr lang="hu-HU" sz="3600" dirty="0"/>
            </a:br>
            <a:r>
              <a:rPr lang="hu-HU" sz="3600" dirty="0"/>
              <a:t>	- mi az eredeti biológiai alap?</a:t>
            </a:r>
            <a:br>
              <a:rPr lang="hu-HU" sz="3600" dirty="0"/>
            </a:br>
            <a:r>
              <a:rPr lang="hu-HU" sz="3600" dirty="0"/>
              <a:t>	- hogyan történik?</a:t>
            </a:r>
            <a:br>
              <a:rPr lang="hu-HU" sz="3600" dirty="0"/>
            </a:br>
            <a:r>
              <a:rPr lang="hu-HU" sz="3600" dirty="0"/>
              <a:t>	- hogyan követjük?</a:t>
            </a:r>
            <a:br>
              <a:rPr lang="hu-HU" sz="3600" dirty="0"/>
            </a:br>
            <a:r>
              <a:rPr lang="hu-HU" sz="3600" dirty="0"/>
              <a:t>Előnyök/hátrányok</a:t>
            </a:r>
            <a:br>
              <a:rPr lang="hu-HU" sz="3600" dirty="0"/>
            </a:br>
            <a:r>
              <a:rPr lang="hu-HU" sz="3600" dirty="0"/>
              <a:t>Alkalmazási példák</a:t>
            </a:r>
            <a:endParaRPr lang="en-US" sz="36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5105400" y="6096000"/>
            <a:ext cx="3367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Vértessy</a:t>
            </a:r>
            <a:r>
              <a:rPr lang="hu-HU" dirty="0"/>
              <a:t> Beáta, 201</a:t>
            </a:r>
            <a:r>
              <a:rPr lang="en-US" dirty="0"/>
              <a:t>9</a:t>
            </a:r>
            <a:r>
              <a:rPr lang="hu-HU" dirty="0"/>
              <a:t>. </a:t>
            </a:r>
            <a:r>
              <a:rPr lang="en-US" dirty="0" err="1"/>
              <a:t>december</a:t>
            </a:r>
            <a:r>
              <a:rPr lang="en-US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22121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2400" y="473075"/>
            <a:ext cx="883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Megoldás: genetikai modellszervezetek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827584" y="2276872"/>
            <a:ext cx="490390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Bakt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é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riumok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(1996-tól)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Élesztő (egysejtű)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Caenorhabditis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elegans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(fonalféreg)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Drosophila 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melanogaster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(rovar)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Danio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rerio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(hal)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Mus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musculus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(emlős)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Arabidopsis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thaliana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(növény)</a:t>
            </a:r>
          </a:p>
        </p:txBody>
      </p:sp>
    </p:spTree>
    <p:extLst>
      <p:ext uri="{BB962C8B-B14F-4D97-AF65-F5344CB8AC3E}">
        <p14:creationId xmlns:p14="http://schemas.microsoft.com/office/powerpoint/2010/main" val="312348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Text Box 11"/>
          <p:cNvSpPr txBox="1">
            <a:spLocks noChangeArrowheads="1"/>
          </p:cNvSpPr>
          <p:nvPr/>
        </p:nvSpPr>
        <p:spPr bwMode="auto">
          <a:xfrm rot="-1610254">
            <a:off x="1565275" y="2317750"/>
            <a:ext cx="621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96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Genetika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989138"/>
            <a:ext cx="4284662" cy="281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4913313"/>
            <a:ext cx="4284662" cy="146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25" y="1339850"/>
            <a:ext cx="3679825" cy="532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859338" y="3860800"/>
            <a:ext cx="4284662" cy="28082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52413" y="115888"/>
            <a:ext cx="86407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Génfunkciók és az egyedfejlődés alapvető kérdéseinek tanulmányozása genetikai modell szervezeteken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076700"/>
            <a:ext cx="3698875" cy="255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395288" y="1557338"/>
            <a:ext cx="3816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Caenorhabditis elegans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5076825" y="3573463"/>
            <a:ext cx="3382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Drosophila melanogaster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5148263" y="6237288"/>
            <a:ext cx="2592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Mus musculus</a:t>
            </a:r>
          </a:p>
        </p:txBody>
      </p:sp>
    </p:spTree>
    <p:extLst>
      <p:ext uri="{BB962C8B-B14F-4D97-AF65-F5344CB8AC3E}">
        <p14:creationId xmlns:p14="http://schemas.microsoft.com/office/powerpoint/2010/main" val="1727894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349500"/>
            <a:ext cx="7200900" cy="278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84213" y="549275"/>
            <a:ext cx="7272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… és természetesen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484438" y="1916113"/>
            <a:ext cx="4319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Arabidopsis thaliana</a:t>
            </a:r>
          </a:p>
        </p:txBody>
      </p:sp>
    </p:spTree>
    <p:extLst>
      <p:ext uri="{BB962C8B-B14F-4D97-AF65-F5344CB8AC3E}">
        <p14:creationId xmlns:p14="http://schemas.microsoft.com/office/powerpoint/2010/main" val="4130723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7561263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1403350" y="735087"/>
            <a:ext cx="640873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Morfológiai mutáns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fenotípusok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4857750" y="3206750"/>
            <a:ext cx="577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vad</a:t>
            </a:r>
          </a:p>
        </p:txBody>
      </p:sp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7380288" y="32131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dumpy</a:t>
            </a: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2627313" y="5294313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</a:t>
            </a:r>
          </a:p>
        </p:txBody>
      </p:sp>
      <p:sp>
        <p:nvSpPr>
          <p:cNvPr id="140295" name="Text Box 7"/>
          <p:cNvSpPr txBox="1">
            <a:spLocks noChangeArrowheads="1"/>
          </p:cNvSpPr>
          <p:nvPr/>
        </p:nvSpPr>
        <p:spPr bwMode="auto">
          <a:xfrm>
            <a:off x="7548563" y="5294313"/>
            <a:ext cx="66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</a:t>
            </a:r>
          </a:p>
        </p:txBody>
      </p:sp>
    </p:spTree>
    <p:extLst>
      <p:ext uri="{BB962C8B-B14F-4D97-AF65-F5344CB8AC3E}">
        <p14:creationId xmlns:p14="http://schemas.microsoft.com/office/powerpoint/2010/main" val="2418788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9144000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25" name="Text Box 5"/>
          <p:cNvSpPr txBox="1">
            <a:spLocks noChangeArrowheads="1"/>
          </p:cNvSpPr>
          <p:nvPr/>
        </p:nvSpPr>
        <p:spPr bwMode="auto">
          <a:xfrm>
            <a:off x="0" y="404813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Az embrió burka (</a:t>
            </a:r>
            <a:r>
              <a:rPr kumimoji="0" lang="hu-H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egg</a:t>
            </a:r>
            <a:r>
              <a:rPr kumimoji="0" lang="hu-H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shell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 átlátszó: fénymikroszkóp segítségével az egyedfejlődés nyomon követhető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39552" y="1700808"/>
            <a:ext cx="7882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Genetikai vizsgálatok egyedi sejtszinten (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at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single-cell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level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14119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915816" y="255360"/>
            <a:ext cx="3177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Expressziós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analízis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67544" y="836712"/>
            <a:ext cx="8352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IKOR?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(az egyedfejlődés mely stádiumában) 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HOL?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(mely sejtekben) fejeződik ki egy gén</a:t>
            </a:r>
          </a:p>
        </p:txBody>
      </p:sp>
      <p:pic>
        <p:nvPicPr>
          <p:cNvPr id="48130" name="Picture 2" descr="http://www.lablife.org/g?a=seqa&amp;m=draw_circular_map&amp;id=products_g1102.pxwynM57jGEKw0VeQRQTKdJ1PlY-_plasmid_sequence_a559db39622dcfaa5f43a558e7fe89cea47aa1df_10&amp;mtime=12718989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6" y="1531675"/>
            <a:ext cx="5030336" cy="503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619672" y="6093296"/>
            <a:ext cx="1931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Expressziós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vektor</a:t>
            </a:r>
          </a:p>
        </p:txBody>
      </p:sp>
      <p:pic>
        <p:nvPicPr>
          <p:cNvPr id="48132" name="Picture 4" descr="http://www.nobelprize.org/nobel_prizes/chemistry/laureates/2008/che_illpress_2008_gfp_prot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826" y="2186106"/>
            <a:ext cx="3843670" cy="285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618210" y="5147900"/>
            <a:ext cx="310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GFP: </a:t>
            </a:r>
            <a:r>
              <a:rPr kumimoji="0" lang="hu-H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green</a:t>
            </a:r>
            <a:r>
              <a:rPr kumimoji="0" lang="hu-HU" sz="1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fluorescent</a:t>
            </a:r>
            <a:r>
              <a:rPr kumimoji="0" lang="hu-HU" sz="1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protein</a:t>
            </a:r>
          </a:p>
        </p:txBody>
      </p:sp>
    </p:spTree>
    <p:extLst>
      <p:ext uri="{BB962C8B-B14F-4D97-AF65-F5344CB8AC3E}">
        <p14:creationId xmlns:p14="http://schemas.microsoft.com/office/powerpoint/2010/main" val="4074433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11471" y="349811"/>
            <a:ext cx="5505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Fluoreszcens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fehérjék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felhasználása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http://tsienlab.ucsd.edu/HTML/Images/IMAGE%20-%20Rendered%20GFP%20-%20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0768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conncoll.edu/ccacad/zimmer/GFP-ww/images/Aequor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2112921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Jobbra nyíl 4"/>
          <p:cNvSpPr/>
          <p:nvPr/>
        </p:nvSpPr>
        <p:spPr>
          <a:xfrm>
            <a:off x="2483768" y="2129080"/>
            <a:ext cx="540060" cy="2955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Jobbra nyíl 7"/>
          <p:cNvSpPr/>
          <p:nvPr/>
        </p:nvSpPr>
        <p:spPr>
          <a:xfrm>
            <a:off x="5364088" y="2132856"/>
            <a:ext cx="540060" cy="2955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851920" y="3212976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GFP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92" y="1316038"/>
            <a:ext cx="2532510" cy="1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6396919" y="3212976"/>
            <a:ext cx="2135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Escherichia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coli</a:t>
            </a:r>
          </a:p>
        </p:txBody>
      </p:sp>
      <p:sp>
        <p:nvSpPr>
          <p:cNvPr id="12" name="Jobbra nyíl 11"/>
          <p:cNvSpPr/>
          <p:nvPr/>
        </p:nvSpPr>
        <p:spPr>
          <a:xfrm>
            <a:off x="251520" y="5077633"/>
            <a:ext cx="540060" cy="2955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18" y="3995712"/>
            <a:ext cx="28575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zövegdoboz 13"/>
          <p:cNvSpPr txBox="1"/>
          <p:nvPr/>
        </p:nvSpPr>
        <p:spPr>
          <a:xfrm>
            <a:off x="917849" y="6485274"/>
            <a:ext cx="3078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Caenorhabditis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elegans</a:t>
            </a:r>
            <a:endParaRPr kumimoji="0" lang="hu-HU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Jobbra nyíl 14"/>
          <p:cNvSpPr/>
          <p:nvPr/>
        </p:nvSpPr>
        <p:spPr>
          <a:xfrm>
            <a:off x="4463988" y="5085184"/>
            <a:ext cx="540060" cy="2955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5598369" y="5045114"/>
            <a:ext cx="2063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Minden más ….</a:t>
            </a:r>
          </a:p>
        </p:txBody>
      </p:sp>
    </p:spTree>
    <p:extLst>
      <p:ext uri="{BB962C8B-B14F-4D97-AF65-F5344CB8AC3E}">
        <p14:creationId xmlns:p14="http://schemas.microsoft.com/office/powerpoint/2010/main" val="952422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268538" y="188913"/>
            <a:ext cx="4608512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Drosophila </a:t>
            </a:r>
            <a:r>
              <a:rPr kumimoji="0" lang="hu-H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melanogaster</a:t>
            </a:r>
            <a:endParaRPr kumimoji="0" lang="hu-HU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(gyümölcslégy – muslica)</a:t>
            </a:r>
          </a:p>
        </p:txBody>
      </p:sp>
      <p:pic>
        <p:nvPicPr>
          <p:cNvPr id="59394" name="Picture 2" descr="http://www.animalresearch.info/assets/imgpool/drosophila200px_istock_jane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42" y="1170554"/>
            <a:ext cx="7188304" cy="564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257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2268538" y="188913"/>
            <a:ext cx="460851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  <a:r>
              <a:rPr kumimoji="0" lang="hu-H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Drosophila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életciklusa</a:t>
            </a: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836613"/>
            <a:ext cx="5976938" cy="5976937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924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403350" y="188913"/>
            <a:ext cx="6408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</a:t>
            </a:r>
            <a:r>
              <a:rPr kumimoji="0" lang="hu-H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Drosophila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embrió korai fejlődése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996950"/>
            <a:ext cx="8459787" cy="574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641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90800" y="2286000"/>
            <a:ext cx="4587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Transzgénikus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modellek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350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83561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254293" y="375047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UAS-Gal4 rendszer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10" y="2232856"/>
            <a:ext cx="3972907" cy="23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29288" y="5226784"/>
            <a:ext cx="444217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Gal4 élesztő transzkripciós faktor, ami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megfelelő DNS-szekvenciához köt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célgén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promóterében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(UAS – 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upstream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activating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sequence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 és elindítja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génexpressziót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5985932" y="4715852"/>
            <a:ext cx="2572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dpp-Gal4,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UAS-eyeless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133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www.bu.edu/zgct/files/2012/06/zebrafi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7513"/>
            <a:ext cx="9144000" cy="462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881473" y="348367"/>
            <a:ext cx="3381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Zebrahal (</a:t>
            </a:r>
            <a:r>
              <a:rPr kumimoji="0" lang="hu-H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Danio</a:t>
            </a:r>
            <a:r>
              <a:rPr kumimoji="0" lang="hu-H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rerio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15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" y="825432"/>
            <a:ext cx="9130328" cy="605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059832" y="18864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Korai egyedfejlődés</a:t>
            </a:r>
          </a:p>
        </p:txBody>
      </p:sp>
    </p:spTree>
    <p:extLst>
      <p:ext uri="{BB962C8B-B14F-4D97-AF65-F5344CB8AC3E}">
        <p14:creationId xmlns:p14="http://schemas.microsoft.com/office/powerpoint/2010/main" val="1965317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4"/>
            <a:ext cx="6801622" cy="686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042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771525"/>
            <a:ext cx="8096250" cy="531495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1416"/>
            <a:ext cx="9168461" cy="525658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80F4C2-0586-4415-8A3C-1B93F68ABCA3}"/>
              </a:ext>
            </a:extLst>
          </p:cNvPr>
          <p:cNvSpPr txBox="1"/>
          <p:nvPr/>
        </p:nvSpPr>
        <p:spPr>
          <a:xfrm>
            <a:off x="523875" y="94970"/>
            <a:ext cx="7033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Zebrahalban</a:t>
            </a:r>
            <a:r>
              <a:rPr lang="en-US" sz="2800" dirty="0"/>
              <a:t> </a:t>
            </a:r>
            <a:r>
              <a:rPr lang="en-US" sz="2800" dirty="0" err="1"/>
              <a:t>siRNS</a:t>
            </a:r>
            <a:r>
              <a:rPr lang="en-US" sz="2800" dirty="0"/>
              <a:t> </a:t>
            </a:r>
            <a:r>
              <a:rPr lang="en-US" sz="2800" dirty="0" err="1"/>
              <a:t>csendesítés</a:t>
            </a:r>
            <a:r>
              <a:rPr lang="en-US" sz="2800" dirty="0"/>
              <a:t> - MORPHOLINO</a:t>
            </a:r>
          </a:p>
        </p:txBody>
      </p:sp>
    </p:spTree>
    <p:extLst>
      <p:ext uri="{BB962C8B-B14F-4D97-AF65-F5344CB8AC3E}">
        <p14:creationId xmlns:p14="http://schemas.microsoft.com/office/powerpoint/2010/main" val="2152774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9820" y="125015"/>
            <a:ext cx="6349008" cy="3839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363" y="182294"/>
            <a:ext cx="8326637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3985">
              <a:lnSpc>
                <a:spcPts val="3361"/>
              </a:lnSpc>
            </a:pPr>
            <a:r>
              <a:rPr spc="-120" dirty="0"/>
              <a:t>T</a:t>
            </a:r>
            <a:r>
              <a:rPr spc="-11" dirty="0"/>
              <a:t>r</a:t>
            </a:r>
            <a:r>
              <a:rPr spc="-18" dirty="0"/>
              <a:t>a</a:t>
            </a:r>
            <a:r>
              <a:rPr dirty="0"/>
              <a:t>ns</a:t>
            </a:r>
            <a:r>
              <a:rPr spc="-18" dirty="0"/>
              <a:t>z</a:t>
            </a:r>
            <a:r>
              <a:rPr spc="-14" dirty="0"/>
              <a:t>g</a:t>
            </a:r>
            <a:r>
              <a:rPr spc="-18" dirty="0"/>
              <a:t>é</a:t>
            </a:r>
            <a:r>
              <a:rPr spc="-14" dirty="0"/>
              <a:t>ni</a:t>
            </a:r>
            <a:r>
              <a:rPr dirty="0"/>
              <a:t>kus </a:t>
            </a:r>
            <a:r>
              <a:rPr spc="-14" dirty="0"/>
              <a:t>állat</a:t>
            </a:r>
            <a:r>
              <a:rPr dirty="0"/>
              <a:t>ok </a:t>
            </a:r>
            <a:r>
              <a:rPr spc="-14" dirty="0"/>
              <a:t>el</a:t>
            </a:r>
            <a:r>
              <a:rPr dirty="0">
                <a:latin typeface="Times New Roman"/>
                <a:cs typeface="Times New Roman"/>
              </a:rPr>
              <a:t>ő</a:t>
            </a:r>
            <a:r>
              <a:rPr spc="-14" dirty="0"/>
              <a:t>állítá</a:t>
            </a:r>
            <a:r>
              <a:rPr dirty="0"/>
              <a:t>s</a:t>
            </a:r>
            <a:r>
              <a:rPr spc="-11" dirty="0"/>
              <a:t>i</a:t>
            </a:r>
            <a:r>
              <a:rPr spc="-4" dirty="0"/>
              <a:t> </a:t>
            </a:r>
            <a:r>
              <a:rPr spc="-14" dirty="0"/>
              <a:t>lehet</a:t>
            </a:r>
            <a:r>
              <a:rPr dirty="0">
                <a:latin typeface="Times New Roman"/>
                <a:cs typeface="Times New Roman"/>
              </a:rPr>
              <a:t>ő</a:t>
            </a:r>
            <a:r>
              <a:rPr dirty="0"/>
              <a:t>s</a:t>
            </a:r>
            <a:r>
              <a:rPr spc="-18" dirty="0"/>
              <a:t>é</a:t>
            </a:r>
            <a:r>
              <a:rPr spc="-14" dirty="0"/>
              <a:t>g</a:t>
            </a:r>
            <a:r>
              <a:rPr spc="-18" dirty="0"/>
              <a:t>e</a:t>
            </a:r>
            <a:r>
              <a:rPr spc="-11" dirty="0"/>
              <a:t>i</a:t>
            </a:r>
          </a:p>
        </p:txBody>
      </p:sp>
      <p:sp>
        <p:nvSpPr>
          <p:cNvPr id="4" name="object 4"/>
          <p:cNvSpPr/>
          <p:nvPr/>
        </p:nvSpPr>
        <p:spPr>
          <a:xfrm>
            <a:off x="348258" y="742630"/>
            <a:ext cx="185947" cy="2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8258" y="1331989"/>
            <a:ext cx="185947" cy="2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8258" y="1921348"/>
            <a:ext cx="185947" cy="2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8258" y="2510708"/>
            <a:ext cx="185947" cy="2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8258" y="3100067"/>
            <a:ext cx="185947" cy="2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8258" y="3689426"/>
            <a:ext cx="185947" cy="2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8258" y="4278786"/>
            <a:ext cx="185947" cy="2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8258" y="4868145"/>
            <a:ext cx="185947" cy="2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8258" y="5457505"/>
            <a:ext cx="185947" cy="2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0321" y="572301"/>
            <a:ext cx="7003107" cy="5257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477097" lvl="0" indent="0" algn="l" defTabSz="914400" rtl="0" eaLnBrk="1" fontAlgn="auto" latinLnBrk="0" hangingPunct="1">
              <a:lnSpc>
                <a:spcPts val="4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9" b="1" i="0" u="none" strike="noStrike" kern="1200" cap="none" spc="0" normalizeH="0" baseline="0" noProof="0" dirty="0">
                <a:ln>
                  <a:noFill/>
                </a:ln>
                <a:solidFill>
                  <a:srgbClr val="01127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DNS </a:t>
            </a:r>
            <a:r>
              <a:rPr kumimoji="0" sz="2109" b="1" i="0" u="none" strike="noStrike" kern="1200" cap="none" spc="-14" normalizeH="0" baseline="0" noProof="0" dirty="0">
                <a:ln>
                  <a:noFill/>
                </a:ln>
                <a:solidFill>
                  <a:srgbClr val="01127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mik</a:t>
            </a:r>
            <a:r>
              <a:rPr kumimoji="0" sz="2109" b="1" i="0" u="none" strike="noStrike" kern="1200" cap="none" spc="-49" normalizeH="0" baseline="0" noProof="0" dirty="0">
                <a:ln>
                  <a:noFill/>
                </a:ln>
                <a:solidFill>
                  <a:srgbClr val="01127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2109" b="1" i="0" u="none" strike="noStrike" kern="1200" cap="none" spc="-11" normalizeH="0" baseline="0" noProof="0" dirty="0">
                <a:ln>
                  <a:noFill/>
                </a:ln>
                <a:solidFill>
                  <a:srgbClr val="01127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oi</a:t>
            </a:r>
            <a:r>
              <a:rPr kumimoji="0" sz="2109" b="1" i="0" u="none" strike="noStrike" kern="1200" cap="none" spc="0" normalizeH="0" baseline="0" noProof="0" dirty="0">
                <a:ln>
                  <a:noFill/>
                </a:ln>
                <a:solidFill>
                  <a:srgbClr val="01127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109" b="1" i="0" u="none" strike="noStrike" kern="1200" cap="none" spc="-7" normalizeH="0" baseline="0" noProof="0" dirty="0">
                <a:ln>
                  <a:noFill/>
                </a:ln>
                <a:solidFill>
                  <a:srgbClr val="01127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j</a:t>
            </a:r>
            <a:r>
              <a:rPr kumimoji="0" sz="2109" b="1" i="0" u="none" strike="noStrike" kern="1200" cap="none" spc="-14" normalizeH="0" baseline="0" noProof="0" dirty="0">
                <a:ln>
                  <a:noFill/>
                </a:ln>
                <a:solidFill>
                  <a:srgbClr val="01127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1" i="0" u="none" strike="noStrike" kern="1200" cap="none" spc="0" normalizeH="0" baseline="0" noProof="0" dirty="0">
                <a:ln>
                  <a:noFill/>
                </a:ln>
                <a:solidFill>
                  <a:srgbClr val="01127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</a:t>
            </a:r>
            <a:r>
              <a:rPr kumimoji="0" sz="2109" b="1" i="0" u="none" strike="noStrike" kern="1200" cap="none" spc="-11" normalizeH="0" baseline="0" noProof="0" dirty="0">
                <a:ln>
                  <a:noFill/>
                </a:ln>
                <a:solidFill>
                  <a:srgbClr val="01127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tál</a:t>
            </a:r>
            <a:r>
              <a:rPr kumimoji="0" sz="2109" b="1" i="0" u="none" strike="noStrike" kern="1200" cap="none" spc="0" normalizeH="0" baseline="0" noProof="0" dirty="0">
                <a:ln>
                  <a:noFill/>
                </a:ln>
                <a:solidFill>
                  <a:srgbClr val="01127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ás 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ermium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kö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tít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tt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é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nb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vit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R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troví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rus 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kö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tít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tt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é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nb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vit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 </a:t>
            </a:r>
            <a:r>
              <a:rPr kumimoji="0" sz="2109" b="0" i="0" u="none" strike="noStrike" kern="1200" cap="none" spc="-18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Le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ntiví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rus 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kö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tít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tt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é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nb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vit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endParaRPr kumimoji="0" sz="210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929" marR="1360390" lvl="0" indent="0" algn="l" defTabSz="914400" rtl="0" eaLnBrk="1" fontAlgn="auto" latinLnBrk="0" hangingPunct="1">
              <a:lnSpc>
                <a:spcPts val="4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9" b="0" i="0" u="none" strike="noStrike" kern="1200" cap="none" spc="-9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ns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po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on-t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ns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po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zá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109" b="0" i="0" u="none" strike="noStrike" kern="1200" cap="none" spc="-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nds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ze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 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lh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á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á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á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 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inikro</a:t>
            </a:r>
            <a:r>
              <a:rPr kumimoji="0" sz="2109" b="0" i="0" u="none" strike="noStrike" kern="1200" cap="none" spc="-2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os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zómá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 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lh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á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á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á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endParaRPr kumimoji="0" sz="210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929" marR="0" lvl="0" indent="0" algn="l" defTabSz="914400" rtl="0" eaLnBrk="1" fontAlgn="auto" latinLnBrk="0" hangingPunct="1">
              <a:lnSpc>
                <a:spcPct val="100000"/>
              </a:lnSpc>
              <a:spcBef>
                <a:spcPts val="160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DNS 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inj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kt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á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á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 s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erma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togóniumba</a:t>
            </a:r>
            <a:endParaRPr kumimoji="0" sz="210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929" marR="3572" lvl="0" indent="0" algn="l" defTabSz="914400" rtl="0" eaLnBrk="1" fontAlgn="auto" latinLnBrk="0" hangingPunct="1">
              <a:lnSpc>
                <a:spcPct val="18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9" b="0" i="0" u="none" strike="noStrike" kern="1200" cap="none" spc="-9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ns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é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ni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kus S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é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 </a:t>
            </a:r>
            <a:r>
              <a:rPr kumimoji="0" sz="2109" b="0" i="0" u="none" strike="noStrike" kern="1200" cap="none" spc="-18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 s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jt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kbő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109" b="0" i="0" u="none" strike="noStrike" kern="1200" cap="none" spc="-18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á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tült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é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 </a:t>
            </a:r>
            <a:r>
              <a:rPr kumimoji="0" sz="2109" b="0" i="0" u="none" strike="noStrike" kern="1200" cap="none" spc="-11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klóno</a:t>
            </a:r>
            <a:r>
              <a:rPr kumimoji="0" sz="2109" b="0" i="0" u="none" strike="noStrike" kern="1200" cap="none" spc="-14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zá</a:t>
            </a:r>
            <a:r>
              <a:rPr kumimoji="0" sz="2109" b="0" i="0" u="none" strike="noStrike" kern="1200" cap="none" spc="0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ss</a:t>
            </a:r>
            <a:r>
              <a:rPr kumimoji="0" sz="2109" b="0" i="0" u="none" strike="noStrike" kern="1200" cap="none" spc="-14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2109" b="0" i="0" u="none" strike="noStrike" kern="1200" cap="none" spc="-7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endParaRPr kumimoji="0" lang="en-US" sz="2109" b="0" i="0" u="none" strike="noStrike" kern="1200" cap="none" spc="-11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929" marR="3572" lvl="0" indent="0" algn="l" defTabSz="914400" rtl="0" eaLnBrk="1" fontAlgn="auto" latinLnBrk="0" hangingPunct="1">
              <a:lnSpc>
                <a:spcPct val="18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9" b="0" i="0" u="none" strike="noStrike" kern="1200" cap="none" spc="-11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</a:t>
            </a:r>
            <a:r>
              <a:rPr kumimoji="0" sz="2109" b="0" i="0" u="none" strike="noStrike" kern="1200" cap="none" spc="-14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é</a:t>
            </a:r>
            <a:r>
              <a:rPr kumimoji="0" sz="2109" b="0" i="0" u="none" strike="noStrike" kern="1200" cap="none" spc="-7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r>
              <a:rPr kumimoji="0" sz="2109" b="0" i="0" u="none" strike="noStrike" kern="1200" cap="none" spc="-14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109" b="0" i="0" u="none" strike="noStrike" kern="1200" cap="none" spc="-11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ott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é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nb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vit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tr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ns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é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ni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kus </a:t>
            </a:r>
            <a:r>
              <a:rPr kumimoji="0" sz="2109" b="0" i="0" u="none" strike="noStrike" kern="1200" cap="none" spc="-18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 s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jtvon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 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lh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á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á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á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endParaRPr kumimoji="0" sz="210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48258" y="6046863"/>
            <a:ext cx="185947" cy="2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18422" y="6599039"/>
            <a:ext cx="151805" cy="1785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8421" y="5965194"/>
            <a:ext cx="5863233" cy="75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9" b="0" i="0" u="none" strike="noStrike" kern="1200" cap="none" spc="-91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ns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é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ni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kus s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erma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togóni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á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li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 őss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jt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 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ült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é</a:t>
            </a:r>
            <a:r>
              <a:rPr kumimoji="0" sz="2109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é</a:t>
            </a:r>
            <a:r>
              <a:rPr kumimoji="0" sz="2109" b="0" i="0" u="none" strike="noStrike" kern="1200" cap="none" spc="-11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</a:t>
            </a:r>
            <a:r>
              <a:rPr kumimoji="0" sz="2109" b="0" i="0" u="none" strike="noStrike" kern="1200" cap="none" spc="-14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9" b="0" i="0" u="none" strike="noStrike" kern="1200" cap="none" spc="-7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endParaRPr kumimoji="0" sz="210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709081" marR="0" lvl="0" indent="0" algn="ctr" defTabSz="914400" rtl="0" eaLnBrk="1" fontAlgn="auto" latinLnBrk="0" hangingPunct="1">
              <a:lnSpc>
                <a:spcPct val="100000"/>
              </a:lnSpc>
              <a:spcBef>
                <a:spcPts val="182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66" b="0" i="1" u="none" strike="noStrike" kern="1200" cap="none" spc="-7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LilyUPC"/>
                <a:ea typeface="+mn-ea"/>
                <a:cs typeface="LilyUPC"/>
              </a:rPr>
              <a:t>2</a:t>
            </a:r>
            <a:endParaRPr kumimoji="0" sz="12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lyUPC"/>
              <a:ea typeface="+mn-ea"/>
              <a:cs typeface="LilyUP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70727" y="6544799"/>
            <a:ext cx="295125" cy="2705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8" b="0" i="0" u="none" strike="noStrike" kern="1200" cap="none" spc="0" normalizeH="0" baseline="0" noProof="0" dirty="0">
                <a:ln>
                  <a:noFill/>
                </a:ln>
                <a:solidFill>
                  <a:srgbClr val="3D3E3F"/>
                </a:solidFill>
                <a:effectLst/>
                <a:uLnTx/>
                <a:uFillTx/>
                <a:latin typeface="Monotype Corsiva"/>
                <a:ea typeface="+mn-ea"/>
                <a:cs typeface="Monotype Corsiva"/>
              </a:rPr>
              <a:t>GE</a:t>
            </a:r>
            <a:endParaRPr kumimoji="0" sz="175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/>
              <a:ea typeface="+mn-ea"/>
              <a:cs typeface="Monotype Corsiv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045399" y="634008"/>
            <a:ext cx="1651992" cy="22056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098977" y="660797"/>
            <a:ext cx="1562695" cy="21341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066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9391" y="250031"/>
            <a:ext cx="7518797" cy="3839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6246" y="61613"/>
            <a:ext cx="7267406" cy="562254"/>
          </a:xfrm>
          <a:prstGeom prst="rect">
            <a:avLst/>
          </a:prstGeom>
        </p:spPr>
        <p:txBody>
          <a:bodyPr vert="horz" wrap="square" lIns="0" tIns="125016" rIns="0" bIns="0" rtlCol="0">
            <a:spAutoFit/>
          </a:bodyPr>
          <a:lstStyle/>
          <a:p>
            <a:pPr marL="53576">
              <a:lnSpc>
                <a:spcPts val="3361"/>
              </a:lnSpc>
            </a:pPr>
            <a:r>
              <a:rPr spc="-120" dirty="0"/>
              <a:t>T</a:t>
            </a:r>
            <a:r>
              <a:rPr spc="-11" dirty="0"/>
              <a:t>r</a:t>
            </a:r>
            <a:r>
              <a:rPr spc="-18" dirty="0"/>
              <a:t>a</a:t>
            </a:r>
            <a:r>
              <a:rPr dirty="0"/>
              <a:t>ns</a:t>
            </a:r>
            <a:r>
              <a:rPr spc="-18" dirty="0"/>
              <a:t>z</a:t>
            </a:r>
            <a:r>
              <a:rPr spc="-14" dirty="0"/>
              <a:t>g</a:t>
            </a:r>
            <a:r>
              <a:rPr spc="-18" dirty="0"/>
              <a:t>é</a:t>
            </a:r>
            <a:r>
              <a:rPr spc="-14" dirty="0"/>
              <a:t>ni</a:t>
            </a:r>
            <a:r>
              <a:rPr dirty="0"/>
              <a:t>kus </a:t>
            </a:r>
            <a:r>
              <a:rPr spc="-18" dirty="0"/>
              <a:t>e</a:t>
            </a:r>
            <a:r>
              <a:rPr spc="-14" dirty="0"/>
              <a:t>g</a:t>
            </a:r>
            <a:r>
              <a:rPr spc="-18" dirty="0"/>
              <a:t>e</a:t>
            </a:r>
            <a:r>
              <a:rPr spc="-11" dirty="0"/>
              <a:t>r</a:t>
            </a:r>
            <a:r>
              <a:rPr spc="-18" dirty="0"/>
              <a:t>e</a:t>
            </a:r>
            <a:r>
              <a:rPr dirty="0"/>
              <a:t>k </a:t>
            </a:r>
            <a:r>
              <a:rPr spc="-14" dirty="0"/>
              <a:t>el</a:t>
            </a:r>
            <a:r>
              <a:rPr dirty="0">
                <a:latin typeface="Times New Roman"/>
                <a:cs typeface="Times New Roman"/>
              </a:rPr>
              <a:t>ő</a:t>
            </a:r>
            <a:r>
              <a:rPr spc="-14" dirty="0"/>
              <a:t>állítá</a:t>
            </a:r>
            <a:r>
              <a:rPr dirty="0"/>
              <a:t>s</a:t>
            </a:r>
            <a:r>
              <a:rPr spc="-14" dirty="0"/>
              <a:t>a</a:t>
            </a:r>
            <a:r>
              <a:rPr spc="-4" dirty="0"/>
              <a:t> </a:t>
            </a:r>
            <a:r>
              <a:rPr spc="-21" dirty="0"/>
              <a:t>mi</a:t>
            </a:r>
            <a:r>
              <a:rPr spc="-14" dirty="0"/>
              <a:t>kro-injektálá</a:t>
            </a:r>
            <a:r>
              <a:rPr dirty="0"/>
              <a:t>ss</a:t>
            </a:r>
            <a:r>
              <a:rPr spc="-18" dirty="0"/>
              <a:t>a</a:t>
            </a:r>
            <a:r>
              <a:rPr spc="-11" dirty="0"/>
              <a:t>l</a:t>
            </a:r>
          </a:p>
        </p:txBody>
      </p:sp>
      <p:sp>
        <p:nvSpPr>
          <p:cNvPr id="4" name="object 4"/>
          <p:cNvSpPr/>
          <p:nvPr/>
        </p:nvSpPr>
        <p:spPr>
          <a:xfrm>
            <a:off x="166250" y="4409765"/>
            <a:ext cx="3020467" cy="1932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3242" y="4464844"/>
            <a:ext cx="2839641" cy="17502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3242" y="4464844"/>
            <a:ext cx="2839641" cy="1750219"/>
          </a:xfrm>
          <a:custGeom>
            <a:avLst/>
            <a:gdLst/>
            <a:ahLst/>
            <a:cxnLst/>
            <a:rect l="l" t="t" r="r" b="b"/>
            <a:pathLst>
              <a:path w="4038600" h="2489200">
                <a:moveTo>
                  <a:pt x="0" y="0"/>
                </a:moveTo>
                <a:lnTo>
                  <a:pt x="4038600" y="0"/>
                </a:lnTo>
                <a:lnTo>
                  <a:pt x="4038600" y="2489199"/>
                </a:lnTo>
                <a:lnTo>
                  <a:pt x="0" y="24891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23098" y="2259509"/>
            <a:ext cx="1605540" cy="4066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59842" y="3247660"/>
            <a:ext cx="769293" cy="582662"/>
          </a:xfrm>
          <a:custGeom>
            <a:avLst/>
            <a:gdLst/>
            <a:ahLst/>
            <a:cxnLst/>
            <a:rect l="l" t="t" r="r" b="b"/>
            <a:pathLst>
              <a:path w="1094104" h="828675">
                <a:moveTo>
                  <a:pt x="0" y="828648"/>
                </a:moveTo>
                <a:lnTo>
                  <a:pt x="1093697" y="828648"/>
                </a:lnTo>
                <a:lnTo>
                  <a:pt x="1093697" y="0"/>
                </a:lnTo>
                <a:lnTo>
                  <a:pt x="0" y="0"/>
                </a:lnTo>
                <a:lnTo>
                  <a:pt x="0" y="8286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59975" y="3247911"/>
            <a:ext cx="769293" cy="582662"/>
          </a:xfrm>
          <a:custGeom>
            <a:avLst/>
            <a:gdLst/>
            <a:ahLst/>
            <a:cxnLst/>
            <a:rect l="l" t="t" r="r" b="b"/>
            <a:pathLst>
              <a:path w="1094104" h="828675">
                <a:moveTo>
                  <a:pt x="0" y="828626"/>
                </a:moveTo>
                <a:lnTo>
                  <a:pt x="1093698" y="828626"/>
                </a:lnTo>
                <a:lnTo>
                  <a:pt x="1093698" y="0"/>
                </a:lnTo>
                <a:lnTo>
                  <a:pt x="0" y="0"/>
                </a:lnTo>
              </a:path>
            </a:pathLst>
          </a:custGeom>
          <a:ln w="14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48693" y="3680477"/>
            <a:ext cx="780455" cy="150019"/>
          </a:xfrm>
          <a:custGeom>
            <a:avLst/>
            <a:gdLst/>
            <a:ahLst/>
            <a:cxnLst/>
            <a:rect l="l" t="t" r="r" b="b"/>
            <a:pathLst>
              <a:path w="1109979" h="213360">
                <a:moveTo>
                  <a:pt x="1109525" y="0"/>
                </a:moveTo>
                <a:lnTo>
                  <a:pt x="15855" y="0"/>
                </a:lnTo>
                <a:lnTo>
                  <a:pt x="79223" y="23632"/>
                </a:lnTo>
                <a:lnTo>
                  <a:pt x="0" y="94669"/>
                </a:lnTo>
                <a:lnTo>
                  <a:pt x="79223" y="173612"/>
                </a:lnTo>
                <a:lnTo>
                  <a:pt x="15855" y="213085"/>
                </a:lnTo>
                <a:lnTo>
                  <a:pt x="1109525" y="213085"/>
                </a:lnTo>
                <a:lnTo>
                  <a:pt x="1109525" y="0"/>
                </a:lnTo>
                <a:close/>
              </a:path>
            </a:pathLst>
          </a:custGeom>
          <a:solidFill>
            <a:srgbClr val="949494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148817" y="3680713"/>
            <a:ext cx="780455" cy="150019"/>
          </a:xfrm>
          <a:custGeom>
            <a:avLst/>
            <a:gdLst/>
            <a:ahLst/>
            <a:cxnLst/>
            <a:rect l="l" t="t" r="r" b="b"/>
            <a:pathLst>
              <a:path w="1109979" h="213360">
                <a:moveTo>
                  <a:pt x="15867" y="0"/>
                </a:moveTo>
                <a:lnTo>
                  <a:pt x="1109565" y="0"/>
                </a:lnTo>
                <a:lnTo>
                  <a:pt x="1109565" y="213085"/>
                </a:lnTo>
                <a:lnTo>
                  <a:pt x="15867" y="213085"/>
                </a:lnTo>
                <a:lnTo>
                  <a:pt x="79254" y="173599"/>
                </a:lnTo>
                <a:lnTo>
                  <a:pt x="0" y="94657"/>
                </a:lnTo>
                <a:lnTo>
                  <a:pt x="79254" y="23629"/>
                </a:lnTo>
                <a:lnTo>
                  <a:pt x="15867" y="0"/>
                </a:lnTo>
                <a:close/>
              </a:path>
            </a:pathLst>
          </a:custGeom>
          <a:ln w="140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59842" y="3236561"/>
            <a:ext cx="769293" cy="150019"/>
          </a:xfrm>
          <a:custGeom>
            <a:avLst/>
            <a:gdLst/>
            <a:ahLst/>
            <a:cxnLst/>
            <a:rect l="l" t="t" r="r" b="b"/>
            <a:pathLst>
              <a:path w="1094104" h="213360">
                <a:moveTo>
                  <a:pt x="1093669" y="0"/>
                </a:moveTo>
                <a:lnTo>
                  <a:pt x="0" y="0"/>
                </a:lnTo>
                <a:lnTo>
                  <a:pt x="87181" y="142046"/>
                </a:lnTo>
                <a:lnTo>
                  <a:pt x="0" y="213112"/>
                </a:lnTo>
                <a:lnTo>
                  <a:pt x="1093669" y="213112"/>
                </a:lnTo>
                <a:lnTo>
                  <a:pt x="1093669" y="0"/>
                </a:lnTo>
                <a:close/>
              </a:path>
            </a:pathLst>
          </a:custGeom>
          <a:solidFill>
            <a:srgbClr val="949494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59975" y="3236801"/>
            <a:ext cx="769293" cy="150019"/>
          </a:xfrm>
          <a:custGeom>
            <a:avLst/>
            <a:gdLst/>
            <a:ahLst/>
            <a:cxnLst/>
            <a:rect l="l" t="t" r="r" b="b"/>
            <a:pathLst>
              <a:path w="1094104" h="213360">
                <a:moveTo>
                  <a:pt x="0" y="213085"/>
                </a:moveTo>
                <a:lnTo>
                  <a:pt x="1093698" y="213085"/>
                </a:lnTo>
                <a:lnTo>
                  <a:pt x="1093698" y="0"/>
                </a:lnTo>
                <a:lnTo>
                  <a:pt x="0" y="0"/>
                </a:lnTo>
                <a:lnTo>
                  <a:pt x="87174" y="142056"/>
                </a:lnTo>
                <a:lnTo>
                  <a:pt x="0" y="213085"/>
                </a:lnTo>
                <a:close/>
              </a:path>
            </a:pathLst>
          </a:custGeom>
          <a:ln w="140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59974" y="3386627"/>
            <a:ext cx="66973" cy="294233"/>
          </a:xfrm>
          <a:custGeom>
            <a:avLst/>
            <a:gdLst/>
            <a:ahLst/>
            <a:cxnLst/>
            <a:rect l="l" t="t" r="r" b="b"/>
            <a:pathLst>
              <a:path w="95250" h="418464">
                <a:moveTo>
                  <a:pt x="0" y="0"/>
                </a:moveTo>
                <a:lnTo>
                  <a:pt x="95094" y="102543"/>
                </a:lnTo>
                <a:lnTo>
                  <a:pt x="79282" y="149914"/>
                </a:lnTo>
                <a:lnTo>
                  <a:pt x="7948" y="181513"/>
                </a:lnTo>
                <a:lnTo>
                  <a:pt x="95094" y="236714"/>
                </a:lnTo>
                <a:lnTo>
                  <a:pt x="7948" y="323514"/>
                </a:lnTo>
                <a:lnTo>
                  <a:pt x="71334" y="386684"/>
                </a:lnTo>
                <a:lnTo>
                  <a:pt x="0" y="418256"/>
                </a:lnTo>
              </a:path>
            </a:pathLst>
          </a:custGeom>
          <a:ln w="140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894906" y="2982923"/>
            <a:ext cx="1063972" cy="1059507"/>
          </a:xfrm>
          <a:custGeom>
            <a:avLst/>
            <a:gdLst/>
            <a:ahLst/>
            <a:cxnLst/>
            <a:rect l="l" t="t" r="r" b="b"/>
            <a:pathLst>
              <a:path w="1513204" h="1506854">
                <a:moveTo>
                  <a:pt x="756552" y="0"/>
                </a:moveTo>
                <a:lnTo>
                  <a:pt x="694500" y="2497"/>
                </a:lnTo>
                <a:lnTo>
                  <a:pt x="633829" y="9860"/>
                </a:lnTo>
                <a:lnTo>
                  <a:pt x="574735" y="21894"/>
                </a:lnTo>
                <a:lnTo>
                  <a:pt x="517413" y="38407"/>
                </a:lnTo>
                <a:lnTo>
                  <a:pt x="462056" y="59203"/>
                </a:lnTo>
                <a:lnTo>
                  <a:pt x="408861" y="84088"/>
                </a:lnTo>
                <a:lnTo>
                  <a:pt x="358020" y="112870"/>
                </a:lnTo>
                <a:lnTo>
                  <a:pt x="309730" y="145354"/>
                </a:lnTo>
                <a:lnTo>
                  <a:pt x="264185" y="181346"/>
                </a:lnTo>
                <a:lnTo>
                  <a:pt x="221578" y="220652"/>
                </a:lnTo>
                <a:lnTo>
                  <a:pt x="182106" y="263079"/>
                </a:lnTo>
                <a:lnTo>
                  <a:pt x="145962" y="308432"/>
                </a:lnTo>
                <a:lnTo>
                  <a:pt x="113342" y="356517"/>
                </a:lnTo>
                <a:lnTo>
                  <a:pt x="84439" y="407141"/>
                </a:lnTo>
                <a:lnTo>
                  <a:pt x="59449" y="460110"/>
                </a:lnTo>
                <a:lnTo>
                  <a:pt x="38566" y="515229"/>
                </a:lnTo>
                <a:lnTo>
                  <a:pt x="21985" y="572305"/>
                </a:lnTo>
                <a:lnTo>
                  <a:pt x="9901" y="631144"/>
                </a:lnTo>
                <a:lnTo>
                  <a:pt x="2507" y="691552"/>
                </a:lnTo>
                <a:lnTo>
                  <a:pt x="0" y="753336"/>
                </a:lnTo>
                <a:lnTo>
                  <a:pt x="2507" y="815119"/>
                </a:lnTo>
                <a:lnTo>
                  <a:pt x="9901" y="875528"/>
                </a:lnTo>
                <a:lnTo>
                  <a:pt x="21985" y="934368"/>
                </a:lnTo>
                <a:lnTo>
                  <a:pt x="38566" y="991445"/>
                </a:lnTo>
                <a:lnTo>
                  <a:pt x="59449" y="1046566"/>
                </a:lnTo>
                <a:lnTo>
                  <a:pt x="84439" y="1099537"/>
                </a:lnTo>
                <a:lnTo>
                  <a:pt x="113342" y="1150162"/>
                </a:lnTo>
                <a:lnTo>
                  <a:pt x="145962" y="1198250"/>
                </a:lnTo>
                <a:lnTo>
                  <a:pt x="182106" y="1243605"/>
                </a:lnTo>
                <a:lnTo>
                  <a:pt x="221578" y="1286033"/>
                </a:lnTo>
                <a:lnTo>
                  <a:pt x="264185" y="1325341"/>
                </a:lnTo>
                <a:lnTo>
                  <a:pt x="309730" y="1361335"/>
                </a:lnTo>
                <a:lnTo>
                  <a:pt x="358020" y="1393821"/>
                </a:lnTo>
                <a:lnTo>
                  <a:pt x="408861" y="1422605"/>
                </a:lnTo>
                <a:lnTo>
                  <a:pt x="462056" y="1447492"/>
                </a:lnTo>
                <a:lnTo>
                  <a:pt x="517413" y="1468290"/>
                </a:lnTo>
                <a:lnTo>
                  <a:pt x="574735" y="1484803"/>
                </a:lnTo>
                <a:lnTo>
                  <a:pt x="633829" y="1496838"/>
                </a:lnTo>
                <a:lnTo>
                  <a:pt x="694500" y="1504202"/>
                </a:lnTo>
                <a:lnTo>
                  <a:pt x="756552" y="1506700"/>
                </a:lnTo>
                <a:lnTo>
                  <a:pt x="818593" y="1504202"/>
                </a:lnTo>
                <a:lnTo>
                  <a:pt x="879253" y="1496838"/>
                </a:lnTo>
                <a:lnTo>
                  <a:pt x="938336" y="1484803"/>
                </a:lnTo>
                <a:lnTo>
                  <a:pt x="995649" y="1468290"/>
                </a:lnTo>
                <a:lnTo>
                  <a:pt x="1050996" y="1447492"/>
                </a:lnTo>
                <a:lnTo>
                  <a:pt x="1104184" y="1422605"/>
                </a:lnTo>
                <a:lnTo>
                  <a:pt x="1155016" y="1393821"/>
                </a:lnTo>
                <a:lnTo>
                  <a:pt x="1203299" y="1361335"/>
                </a:lnTo>
                <a:lnTo>
                  <a:pt x="1248839" y="1325341"/>
                </a:lnTo>
                <a:lnTo>
                  <a:pt x="1291439" y="1286033"/>
                </a:lnTo>
                <a:lnTo>
                  <a:pt x="1330906" y="1243605"/>
                </a:lnTo>
                <a:lnTo>
                  <a:pt x="1367046" y="1198250"/>
                </a:lnTo>
                <a:lnTo>
                  <a:pt x="1399662" y="1150162"/>
                </a:lnTo>
                <a:lnTo>
                  <a:pt x="1428561" y="1099537"/>
                </a:lnTo>
                <a:lnTo>
                  <a:pt x="1453549" y="1046566"/>
                </a:lnTo>
                <a:lnTo>
                  <a:pt x="1474429" y="991445"/>
                </a:lnTo>
                <a:lnTo>
                  <a:pt x="1491009" y="934368"/>
                </a:lnTo>
                <a:lnTo>
                  <a:pt x="1503092" y="875528"/>
                </a:lnTo>
                <a:lnTo>
                  <a:pt x="1510485" y="815119"/>
                </a:lnTo>
                <a:lnTo>
                  <a:pt x="1512992" y="753336"/>
                </a:lnTo>
                <a:lnTo>
                  <a:pt x="1510485" y="691552"/>
                </a:lnTo>
                <a:lnTo>
                  <a:pt x="1503092" y="631144"/>
                </a:lnTo>
                <a:lnTo>
                  <a:pt x="1491009" y="572305"/>
                </a:lnTo>
                <a:lnTo>
                  <a:pt x="1474429" y="515229"/>
                </a:lnTo>
                <a:lnTo>
                  <a:pt x="1453549" y="460110"/>
                </a:lnTo>
                <a:lnTo>
                  <a:pt x="1428561" y="407141"/>
                </a:lnTo>
                <a:lnTo>
                  <a:pt x="1399662" y="356517"/>
                </a:lnTo>
                <a:lnTo>
                  <a:pt x="1367046" y="308432"/>
                </a:lnTo>
                <a:lnTo>
                  <a:pt x="1330906" y="263079"/>
                </a:lnTo>
                <a:lnTo>
                  <a:pt x="1291439" y="220652"/>
                </a:lnTo>
                <a:lnTo>
                  <a:pt x="1248839" y="181346"/>
                </a:lnTo>
                <a:lnTo>
                  <a:pt x="1203299" y="145354"/>
                </a:lnTo>
                <a:lnTo>
                  <a:pt x="1155016" y="112870"/>
                </a:lnTo>
                <a:lnTo>
                  <a:pt x="1104184" y="84088"/>
                </a:lnTo>
                <a:lnTo>
                  <a:pt x="1050996" y="59203"/>
                </a:lnTo>
                <a:lnTo>
                  <a:pt x="995649" y="38407"/>
                </a:lnTo>
                <a:lnTo>
                  <a:pt x="938336" y="21894"/>
                </a:lnTo>
                <a:lnTo>
                  <a:pt x="879253" y="9860"/>
                </a:lnTo>
                <a:lnTo>
                  <a:pt x="818593" y="2497"/>
                </a:lnTo>
                <a:lnTo>
                  <a:pt x="756552" y="0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895074" y="2983186"/>
            <a:ext cx="1063972" cy="1059507"/>
          </a:xfrm>
          <a:custGeom>
            <a:avLst/>
            <a:gdLst/>
            <a:ahLst/>
            <a:cxnLst/>
            <a:rect l="l" t="t" r="r" b="b"/>
            <a:pathLst>
              <a:path w="1513204" h="1506854">
                <a:moveTo>
                  <a:pt x="756555" y="1506609"/>
                </a:moveTo>
                <a:lnTo>
                  <a:pt x="818596" y="1504111"/>
                </a:lnTo>
                <a:lnTo>
                  <a:pt x="879256" y="1496749"/>
                </a:lnTo>
                <a:lnTo>
                  <a:pt x="938339" y="1484714"/>
                </a:lnTo>
                <a:lnTo>
                  <a:pt x="995652" y="1468202"/>
                </a:lnTo>
                <a:lnTo>
                  <a:pt x="1050999" y="1447406"/>
                </a:lnTo>
                <a:lnTo>
                  <a:pt x="1104187" y="1422521"/>
                </a:lnTo>
                <a:lnTo>
                  <a:pt x="1155020" y="1393740"/>
                </a:lnTo>
                <a:lnTo>
                  <a:pt x="1203303" y="1361257"/>
                </a:lnTo>
                <a:lnTo>
                  <a:pt x="1248843" y="1325266"/>
                </a:lnTo>
                <a:lnTo>
                  <a:pt x="1291443" y="1285961"/>
                </a:lnTo>
                <a:lnTo>
                  <a:pt x="1330911" y="1243535"/>
                </a:lnTo>
                <a:lnTo>
                  <a:pt x="1367050" y="1198184"/>
                </a:lnTo>
                <a:lnTo>
                  <a:pt x="1399667" y="1150101"/>
                </a:lnTo>
                <a:lnTo>
                  <a:pt x="1428566" y="1099479"/>
                </a:lnTo>
                <a:lnTo>
                  <a:pt x="1453554" y="1046513"/>
                </a:lnTo>
                <a:lnTo>
                  <a:pt x="1474434" y="991396"/>
                </a:lnTo>
                <a:lnTo>
                  <a:pt x="1491014" y="934323"/>
                </a:lnTo>
                <a:lnTo>
                  <a:pt x="1503097" y="875487"/>
                </a:lnTo>
                <a:lnTo>
                  <a:pt x="1510490" y="815083"/>
                </a:lnTo>
                <a:lnTo>
                  <a:pt x="1512998" y="753304"/>
                </a:lnTo>
                <a:lnTo>
                  <a:pt x="1510490" y="691521"/>
                </a:lnTo>
                <a:lnTo>
                  <a:pt x="1503097" y="631114"/>
                </a:lnTo>
                <a:lnTo>
                  <a:pt x="1491014" y="572276"/>
                </a:lnTo>
                <a:lnTo>
                  <a:pt x="1474434" y="515201"/>
                </a:lnTo>
                <a:lnTo>
                  <a:pt x="1453554" y="460084"/>
                </a:lnTo>
                <a:lnTo>
                  <a:pt x="1428566" y="407117"/>
                </a:lnTo>
                <a:lnTo>
                  <a:pt x="1399667" y="356495"/>
                </a:lnTo>
                <a:lnTo>
                  <a:pt x="1367050" y="308412"/>
                </a:lnTo>
                <a:lnTo>
                  <a:pt x="1330911" y="263061"/>
                </a:lnTo>
                <a:lnTo>
                  <a:pt x="1291443" y="220637"/>
                </a:lnTo>
                <a:lnTo>
                  <a:pt x="1248843" y="181333"/>
                </a:lnTo>
                <a:lnTo>
                  <a:pt x="1203303" y="145343"/>
                </a:lnTo>
                <a:lnTo>
                  <a:pt x="1155020" y="112862"/>
                </a:lnTo>
                <a:lnTo>
                  <a:pt x="1104187" y="84082"/>
                </a:lnTo>
                <a:lnTo>
                  <a:pt x="1050999" y="59198"/>
                </a:lnTo>
                <a:lnTo>
                  <a:pt x="995652" y="38403"/>
                </a:lnTo>
                <a:lnTo>
                  <a:pt x="938339" y="21893"/>
                </a:lnTo>
                <a:lnTo>
                  <a:pt x="879256" y="9859"/>
                </a:lnTo>
                <a:lnTo>
                  <a:pt x="818596" y="2497"/>
                </a:lnTo>
                <a:lnTo>
                  <a:pt x="756555" y="0"/>
                </a:lnTo>
                <a:lnTo>
                  <a:pt x="694498" y="2497"/>
                </a:lnTo>
                <a:lnTo>
                  <a:pt x="633824" y="9859"/>
                </a:lnTo>
                <a:lnTo>
                  <a:pt x="574727" y="21893"/>
                </a:lnTo>
                <a:lnTo>
                  <a:pt x="517403" y="38403"/>
                </a:lnTo>
                <a:lnTo>
                  <a:pt x="462045" y="59198"/>
                </a:lnTo>
                <a:lnTo>
                  <a:pt x="408849" y="84082"/>
                </a:lnTo>
                <a:lnTo>
                  <a:pt x="358009" y="112862"/>
                </a:lnTo>
                <a:lnTo>
                  <a:pt x="309719" y="145343"/>
                </a:lnTo>
                <a:lnTo>
                  <a:pt x="264174" y="181333"/>
                </a:lnTo>
                <a:lnTo>
                  <a:pt x="221568" y="220637"/>
                </a:lnTo>
                <a:lnTo>
                  <a:pt x="182097" y="263061"/>
                </a:lnTo>
                <a:lnTo>
                  <a:pt x="145954" y="308412"/>
                </a:lnTo>
                <a:lnTo>
                  <a:pt x="113335" y="356495"/>
                </a:lnTo>
                <a:lnTo>
                  <a:pt x="84434" y="407117"/>
                </a:lnTo>
                <a:lnTo>
                  <a:pt x="59445" y="460084"/>
                </a:lnTo>
                <a:lnTo>
                  <a:pt x="38564" y="515201"/>
                </a:lnTo>
                <a:lnTo>
                  <a:pt x="21984" y="572276"/>
                </a:lnTo>
                <a:lnTo>
                  <a:pt x="9900" y="631114"/>
                </a:lnTo>
                <a:lnTo>
                  <a:pt x="2507" y="691521"/>
                </a:lnTo>
                <a:lnTo>
                  <a:pt x="0" y="753304"/>
                </a:lnTo>
                <a:lnTo>
                  <a:pt x="2507" y="815083"/>
                </a:lnTo>
                <a:lnTo>
                  <a:pt x="9900" y="875487"/>
                </a:lnTo>
                <a:lnTo>
                  <a:pt x="21984" y="934323"/>
                </a:lnTo>
                <a:lnTo>
                  <a:pt x="38564" y="991396"/>
                </a:lnTo>
                <a:lnTo>
                  <a:pt x="59445" y="1046513"/>
                </a:lnTo>
                <a:lnTo>
                  <a:pt x="84434" y="1099479"/>
                </a:lnTo>
                <a:lnTo>
                  <a:pt x="113335" y="1150101"/>
                </a:lnTo>
                <a:lnTo>
                  <a:pt x="145954" y="1198184"/>
                </a:lnTo>
                <a:lnTo>
                  <a:pt x="182097" y="1243535"/>
                </a:lnTo>
                <a:lnTo>
                  <a:pt x="221568" y="1285961"/>
                </a:lnTo>
                <a:lnTo>
                  <a:pt x="264174" y="1325266"/>
                </a:lnTo>
                <a:lnTo>
                  <a:pt x="309719" y="1361257"/>
                </a:lnTo>
                <a:lnTo>
                  <a:pt x="358009" y="1393740"/>
                </a:lnTo>
                <a:lnTo>
                  <a:pt x="408849" y="1422521"/>
                </a:lnTo>
                <a:lnTo>
                  <a:pt x="462045" y="1447406"/>
                </a:lnTo>
                <a:lnTo>
                  <a:pt x="517403" y="1468202"/>
                </a:lnTo>
                <a:lnTo>
                  <a:pt x="574727" y="1484714"/>
                </a:lnTo>
                <a:lnTo>
                  <a:pt x="633824" y="1496749"/>
                </a:lnTo>
                <a:lnTo>
                  <a:pt x="694498" y="1504111"/>
                </a:lnTo>
                <a:lnTo>
                  <a:pt x="756555" y="1506609"/>
                </a:lnTo>
                <a:close/>
              </a:path>
            </a:pathLst>
          </a:custGeom>
          <a:ln w="20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948083" y="3035878"/>
            <a:ext cx="957709" cy="953691"/>
          </a:xfrm>
          <a:custGeom>
            <a:avLst/>
            <a:gdLst/>
            <a:ahLst/>
            <a:cxnLst/>
            <a:rect l="l" t="t" r="r" b="b"/>
            <a:pathLst>
              <a:path w="1362075" h="1356360">
                <a:moveTo>
                  <a:pt x="680924" y="0"/>
                </a:moveTo>
                <a:lnTo>
                  <a:pt x="625079" y="2247"/>
                </a:lnTo>
                <a:lnTo>
                  <a:pt x="570477" y="8874"/>
                </a:lnTo>
                <a:lnTo>
                  <a:pt x="517293" y="19706"/>
                </a:lnTo>
                <a:lnTo>
                  <a:pt x="465703" y="34568"/>
                </a:lnTo>
                <a:lnTo>
                  <a:pt x="415881" y="53286"/>
                </a:lnTo>
                <a:lnTo>
                  <a:pt x="368004" y="75685"/>
                </a:lnTo>
                <a:lnTo>
                  <a:pt x="322246" y="101590"/>
                </a:lnTo>
                <a:lnTo>
                  <a:pt x="278783" y="130827"/>
                </a:lnTo>
                <a:lnTo>
                  <a:pt x="237790" y="163222"/>
                </a:lnTo>
                <a:lnTo>
                  <a:pt x="199441" y="198599"/>
                </a:lnTo>
                <a:lnTo>
                  <a:pt x="163913" y="236784"/>
                </a:lnTo>
                <a:lnTo>
                  <a:pt x="131381" y="277603"/>
                </a:lnTo>
                <a:lnTo>
                  <a:pt x="102020" y="320882"/>
                </a:lnTo>
                <a:lnTo>
                  <a:pt x="76005" y="366444"/>
                </a:lnTo>
                <a:lnTo>
                  <a:pt x="53511" y="414117"/>
                </a:lnTo>
                <a:lnTo>
                  <a:pt x="34714" y="463725"/>
                </a:lnTo>
                <a:lnTo>
                  <a:pt x="19790" y="515094"/>
                </a:lnTo>
                <a:lnTo>
                  <a:pt x="8912" y="568050"/>
                </a:lnTo>
                <a:lnTo>
                  <a:pt x="2257" y="622417"/>
                </a:lnTo>
                <a:lnTo>
                  <a:pt x="0" y="678021"/>
                </a:lnTo>
                <a:lnTo>
                  <a:pt x="2257" y="733625"/>
                </a:lnTo>
                <a:lnTo>
                  <a:pt x="8912" y="787992"/>
                </a:lnTo>
                <a:lnTo>
                  <a:pt x="19790" y="840947"/>
                </a:lnTo>
                <a:lnTo>
                  <a:pt x="34714" y="892316"/>
                </a:lnTo>
                <a:lnTo>
                  <a:pt x="53511" y="941924"/>
                </a:lnTo>
                <a:lnTo>
                  <a:pt x="76005" y="989597"/>
                </a:lnTo>
                <a:lnTo>
                  <a:pt x="102020" y="1035160"/>
                </a:lnTo>
                <a:lnTo>
                  <a:pt x="131381" y="1078438"/>
                </a:lnTo>
                <a:lnTo>
                  <a:pt x="163913" y="1119257"/>
                </a:lnTo>
                <a:lnTo>
                  <a:pt x="199441" y="1157443"/>
                </a:lnTo>
                <a:lnTo>
                  <a:pt x="237790" y="1192820"/>
                </a:lnTo>
                <a:lnTo>
                  <a:pt x="278783" y="1225214"/>
                </a:lnTo>
                <a:lnTo>
                  <a:pt x="322246" y="1254452"/>
                </a:lnTo>
                <a:lnTo>
                  <a:pt x="368004" y="1280357"/>
                </a:lnTo>
                <a:lnTo>
                  <a:pt x="415881" y="1302755"/>
                </a:lnTo>
                <a:lnTo>
                  <a:pt x="465703" y="1321473"/>
                </a:lnTo>
                <a:lnTo>
                  <a:pt x="517293" y="1336335"/>
                </a:lnTo>
                <a:lnTo>
                  <a:pt x="570477" y="1347167"/>
                </a:lnTo>
                <a:lnTo>
                  <a:pt x="625079" y="1353794"/>
                </a:lnTo>
                <a:lnTo>
                  <a:pt x="680924" y="1356042"/>
                </a:lnTo>
                <a:lnTo>
                  <a:pt x="736757" y="1353794"/>
                </a:lnTo>
                <a:lnTo>
                  <a:pt x="791347" y="1347167"/>
                </a:lnTo>
                <a:lnTo>
                  <a:pt x="844520" y="1336335"/>
                </a:lnTo>
                <a:lnTo>
                  <a:pt x="896099" y="1321473"/>
                </a:lnTo>
                <a:lnTo>
                  <a:pt x="945910" y="1302755"/>
                </a:lnTo>
                <a:lnTo>
                  <a:pt x="993777" y="1280357"/>
                </a:lnTo>
                <a:lnTo>
                  <a:pt x="1039526" y="1254452"/>
                </a:lnTo>
                <a:lnTo>
                  <a:pt x="1082980" y="1225214"/>
                </a:lnTo>
                <a:lnTo>
                  <a:pt x="1123965" y="1192820"/>
                </a:lnTo>
                <a:lnTo>
                  <a:pt x="1162306" y="1157443"/>
                </a:lnTo>
                <a:lnTo>
                  <a:pt x="1197827" y="1119257"/>
                </a:lnTo>
                <a:lnTo>
                  <a:pt x="1230352" y="1078438"/>
                </a:lnTo>
                <a:lnTo>
                  <a:pt x="1259708" y="1035160"/>
                </a:lnTo>
                <a:lnTo>
                  <a:pt x="1285718" y="989597"/>
                </a:lnTo>
                <a:lnTo>
                  <a:pt x="1308207" y="941924"/>
                </a:lnTo>
                <a:lnTo>
                  <a:pt x="1327000" y="892316"/>
                </a:lnTo>
                <a:lnTo>
                  <a:pt x="1341922" y="840947"/>
                </a:lnTo>
                <a:lnTo>
                  <a:pt x="1352798" y="787992"/>
                </a:lnTo>
                <a:lnTo>
                  <a:pt x="1359452" y="733625"/>
                </a:lnTo>
                <a:lnTo>
                  <a:pt x="1361709" y="678021"/>
                </a:lnTo>
                <a:lnTo>
                  <a:pt x="1359452" y="622417"/>
                </a:lnTo>
                <a:lnTo>
                  <a:pt x="1352798" y="568050"/>
                </a:lnTo>
                <a:lnTo>
                  <a:pt x="1341922" y="515094"/>
                </a:lnTo>
                <a:lnTo>
                  <a:pt x="1327000" y="463725"/>
                </a:lnTo>
                <a:lnTo>
                  <a:pt x="1308207" y="414117"/>
                </a:lnTo>
                <a:lnTo>
                  <a:pt x="1285718" y="366444"/>
                </a:lnTo>
                <a:lnTo>
                  <a:pt x="1259708" y="320882"/>
                </a:lnTo>
                <a:lnTo>
                  <a:pt x="1230352" y="277603"/>
                </a:lnTo>
                <a:lnTo>
                  <a:pt x="1197827" y="236784"/>
                </a:lnTo>
                <a:lnTo>
                  <a:pt x="1162306" y="198599"/>
                </a:lnTo>
                <a:lnTo>
                  <a:pt x="1123965" y="163222"/>
                </a:lnTo>
                <a:lnTo>
                  <a:pt x="1082980" y="130827"/>
                </a:lnTo>
                <a:lnTo>
                  <a:pt x="1039526" y="101590"/>
                </a:lnTo>
                <a:lnTo>
                  <a:pt x="993777" y="75685"/>
                </a:lnTo>
                <a:lnTo>
                  <a:pt x="945910" y="53286"/>
                </a:lnTo>
                <a:lnTo>
                  <a:pt x="896099" y="34568"/>
                </a:lnTo>
                <a:lnTo>
                  <a:pt x="844520" y="19706"/>
                </a:lnTo>
                <a:lnTo>
                  <a:pt x="791347" y="8874"/>
                </a:lnTo>
                <a:lnTo>
                  <a:pt x="736757" y="2247"/>
                </a:lnTo>
                <a:lnTo>
                  <a:pt x="6809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948244" y="3036126"/>
            <a:ext cx="957709" cy="953691"/>
          </a:xfrm>
          <a:custGeom>
            <a:avLst/>
            <a:gdLst/>
            <a:ahLst/>
            <a:cxnLst/>
            <a:rect l="l" t="t" r="r" b="b"/>
            <a:pathLst>
              <a:path w="1362075" h="1356360">
                <a:moveTo>
                  <a:pt x="680936" y="1355993"/>
                </a:moveTo>
                <a:lnTo>
                  <a:pt x="736774" y="1353745"/>
                </a:lnTo>
                <a:lnTo>
                  <a:pt x="791369" y="1347119"/>
                </a:lnTo>
                <a:lnTo>
                  <a:pt x="844544" y="1336288"/>
                </a:lnTo>
                <a:lnTo>
                  <a:pt x="896126" y="1321427"/>
                </a:lnTo>
                <a:lnTo>
                  <a:pt x="945939" y="1302711"/>
                </a:lnTo>
                <a:lnTo>
                  <a:pt x="993808" y="1280314"/>
                </a:lnTo>
                <a:lnTo>
                  <a:pt x="1039557" y="1254411"/>
                </a:lnTo>
                <a:lnTo>
                  <a:pt x="1083012" y="1225176"/>
                </a:lnTo>
                <a:lnTo>
                  <a:pt x="1123997" y="1192784"/>
                </a:lnTo>
                <a:lnTo>
                  <a:pt x="1162337" y="1157409"/>
                </a:lnTo>
                <a:lnTo>
                  <a:pt x="1197857" y="1119227"/>
                </a:lnTo>
                <a:lnTo>
                  <a:pt x="1230382" y="1078410"/>
                </a:lnTo>
                <a:lnTo>
                  <a:pt x="1259737" y="1035134"/>
                </a:lnTo>
                <a:lnTo>
                  <a:pt x="1285746" y="989574"/>
                </a:lnTo>
                <a:lnTo>
                  <a:pt x="1308234" y="941904"/>
                </a:lnTo>
                <a:lnTo>
                  <a:pt x="1327026" y="892298"/>
                </a:lnTo>
                <a:lnTo>
                  <a:pt x="1341947" y="840931"/>
                </a:lnTo>
                <a:lnTo>
                  <a:pt x="1352822" y="787978"/>
                </a:lnTo>
                <a:lnTo>
                  <a:pt x="1359475" y="733613"/>
                </a:lnTo>
                <a:lnTo>
                  <a:pt x="1361732" y="678010"/>
                </a:lnTo>
                <a:lnTo>
                  <a:pt x="1359475" y="622407"/>
                </a:lnTo>
                <a:lnTo>
                  <a:pt x="1352822" y="568041"/>
                </a:lnTo>
                <a:lnTo>
                  <a:pt x="1341947" y="515087"/>
                </a:lnTo>
                <a:lnTo>
                  <a:pt x="1327026" y="463719"/>
                </a:lnTo>
                <a:lnTo>
                  <a:pt x="1308234" y="414112"/>
                </a:lnTo>
                <a:lnTo>
                  <a:pt x="1285746" y="366440"/>
                </a:lnTo>
                <a:lnTo>
                  <a:pt x="1259737" y="320878"/>
                </a:lnTo>
                <a:lnTo>
                  <a:pt x="1230382" y="277600"/>
                </a:lnTo>
                <a:lnTo>
                  <a:pt x="1197857" y="236782"/>
                </a:lnTo>
                <a:lnTo>
                  <a:pt x="1162337" y="198597"/>
                </a:lnTo>
                <a:lnTo>
                  <a:pt x="1123997" y="163220"/>
                </a:lnTo>
                <a:lnTo>
                  <a:pt x="1083012" y="130826"/>
                </a:lnTo>
                <a:lnTo>
                  <a:pt x="1039557" y="101589"/>
                </a:lnTo>
                <a:lnTo>
                  <a:pt x="993808" y="75684"/>
                </a:lnTo>
                <a:lnTo>
                  <a:pt x="945939" y="53286"/>
                </a:lnTo>
                <a:lnTo>
                  <a:pt x="896126" y="34568"/>
                </a:lnTo>
                <a:lnTo>
                  <a:pt x="844544" y="19706"/>
                </a:lnTo>
                <a:lnTo>
                  <a:pt x="791369" y="8874"/>
                </a:lnTo>
                <a:lnTo>
                  <a:pt x="736774" y="2247"/>
                </a:lnTo>
                <a:lnTo>
                  <a:pt x="680936" y="0"/>
                </a:lnTo>
                <a:lnTo>
                  <a:pt x="625089" y="2247"/>
                </a:lnTo>
                <a:lnTo>
                  <a:pt x="570486" y="8874"/>
                </a:lnTo>
                <a:lnTo>
                  <a:pt x="517301" y="19706"/>
                </a:lnTo>
                <a:lnTo>
                  <a:pt x="465710" y="34568"/>
                </a:lnTo>
                <a:lnTo>
                  <a:pt x="415887" y="53286"/>
                </a:lnTo>
                <a:lnTo>
                  <a:pt x="368009" y="75684"/>
                </a:lnTo>
                <a:lnTo>
                  <a:pt x="322250" y="101589"/>
                </a:lnTo>
                <a:lnTo>
                  <a:pt x="278786" y="130826"/>
                </a:lnTo>
                <a:lnTo>
                  <a:pt x="237792" y="163220"/>
                </a:lnTo>
                <a:lnTo>
                  <a:pt x="199443" y="198597"/>
                </a:lnTo>
                <a:lnTo>
                  <a:pt x="163915" y="236782"/>
                </a:lnTo>
                <a:lnTo>
                  <a:pt x="131382" y="277600"/>
                </a:lnTo>
                <a:lnTo>
                  <a:pt x="102021" y="320878"/>
                </a:lnTo>
                <a:lnTo>
                  <a:pt x="76005" y="366440"/>
                </a:lnTo>
                <a:lnTo>
                  <a:pt x="53512" y="414112"/>
                </a:lnTo>
                <a:lnTo>
                  <a:pt x="34715" y="463719"/>
                </a:lnTo>
                <a:lnTo>
                  <a:pt x="19790" y="515087"/>
                </a:lnTo>
                <a:lnTo>
                  <a:pt x="8912" y="568041"/>
                </a:lnTo>
                <a:lnTo>
                  <a:pt x="2257" y="622407"/>
                </a:lnTo>
                <a:lnTo>
                  <a:pt x="0" y="678010"/>
                </a:lnTo>
                <a:lnTo>
                  <a:pt x="2257" y="733613"/>
                </a:lnTo>
                <a:lnTo>
                  <a:pt x="8912" y="787978"/>
                </a:lnTo>
                <a:lnTo>
                  <a:pt x="19790" y="840931"/>
                </a:lnTo>
                <a:lnTo>
                  <a:pt x="34715" y="892298"/>
                </a:lnTo>
                <a:lnTo>
                  <a:pt x="53512" y="941904"/>
                </a:lnTo>
                <a:lnTo>
                  <a:pt x="76005" y="989574"/>
                </a:lnTo>
                <a:lnTo>
                  <a:pt x="102021" y="1035134"/>
                </a:lnTo>
                <a:lnTo>
                  <a:pt x="131382" y="1078410"/>
                </a:lnTo>
                <a:lnTo>
                  <a:pt x="163915" y="1119227"/>
                </a:lnTo>
                <a:lnTo>
                  <a:pt x="199443" y="1157409"/>
                </a:lnTo>
                <a:lnTo>
                  <a:pt x="237792" y="1192784"/>
                </a:lnTo>
                <a:lnTo>
                  <a:pt x="278786" y="1225176"/>
                </a:lnTo>
                <a:lnTo>
                  <a:pt x="322250" y="1254411"/>
                </a:lnTo>
                <a:lnTo>
                  <a:pt x="368009" y="1280314"/>
                </a:lnTo>
                <a:lnTo>
                  <a:pt x="415887" y="1302711"/>
                </a:lnTo>
                <a:lnTo>
                  <a:pt x="465710" y="1321427"/>
                </a:lnTo>
                <a:lnTo>
                  <a:pt x="517301" y="1336288"/>
                </a:lnTo>
                <a:lnTo>
                  <a:pt x="570486" y="1347119"/>
                </a:lnTo>
                <a:lnTo>
                  <a:pt x="625089" y="1353745"/>
                </a:lnTo>
                <a:lnTo>
                  <a:pt x="680936" y="1355993"/>
                </a:lnTo>
                <a:close/>
              </a:path>
            </a:pathLst>
          </a:custGeom>
          <a:ln w="20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972041" y="3059735"/>
            <a:ext cx="909935" cy="905917"/>
          </a:xfrm>
          <a:custGeom>
            <a:avLst/>
            <a:gdLst/>
            <a:ahLst/>
            <a:cxnLst/>
            <a:rect l="l" t="t" r="r" b="b"/>
            <a:pathLst>
              <a:path w="1294129" h="1288414">
                <a:moveTo>
                  <a:pt x="646850" y="0"/>
                </a:moveTo>
                <a:lnTo>
                  <a:pt x="593798" y="2135"/>
                </a:lnTo>
                <a:lnTo>
                  <a:pt x="541927" y="8430"/>
                </a:lnTo>
                <a:lnTo>
                  <a:pt x="491404" y="18720"/>
                </a:lnTo>
                <a:lnTo>
                  <a:pt x="442395" y="32838"/>
                </a:lnTo>
                <a:lnTo>
                  <a:pt x="395066" y="50619"/>
                </a:lnTo>
                <a:lnTo>
                  <a:pt x="349585" y="71897"/>
                </a:lnTo>
                <a:lnTo>
                  <a:pt x="306117" y="96506"/>
                </a:lnTo>
                <a:lnTo>
                  <a:pt x="264828" y="124280"/>
                </a:lnTo>
                <a:lnTo>
                  <a:pt x="225886" y="155053"/>
                </a:lnTo>
                <a:lnTo>
                  <a:pt x="189457" y="188660"/>
                </a:lnTo>
                <a:lnTo>
                  <a:pt x="155708" y="224935"/>
                </a:lnTo>
                <a:lnTo>
                  <a:pt x="124804" y="263711"/>
                </a:lnTo>
                <a:lnTo>
                  <a:pt x="96912" y="304824"/>
                </a:lnTo>
                <a:lnTo>
                  <a:pt x="72200" y="348107"/>
                </a:lnTo>
                <a:lnTo>
                  <a:pt x="50832" y="393394"/>
                </a:lnTo>
                <a:lnTo>
                  <a:pt x="32976" y="440519"/>
                </a:lnTo>
                <a:lnTo>
                  <a:pt x="18799" y="489318"/>
                </a:lnTo>
                <a:lnTo>
                  <a:pt x="8466" y="539623"/>
                </a:lnTo>
                <a:lnTo>
                  <a:pt x="2144" y="591270"/>
                </a:lnTo>
                <a:lnTo>
                  <a:pt x="0" y="644091"/>
                </a:lnTo>
                <a:lnTo>
                  <a:pt x="2144" y="696913"/>
                </a:lnTo>
                <a:lnTo>
                  <a:pt x="8466" y="748559"/>
                </a:lnTo>
                <a:lnTo>
                  <a:pt x="18799" y="798863"/>
                </a:lnTo>
                <a:lnTo>
                  <a:pt x="32976" y="847661"/>
                </a:lnTo>
                <a:lnTo>
                  <a:pt x="50832" y="894785"/>
                </a:lnTo>
                <a:lnTo>
                  <a:pt x="72200" y="940070"/>
                </a:lnTo>
                <a:lnTo>
                  <a:pt x="96912" y="983351"/>
                </a:lnTo>
                <a:lnTo>
                  <a:pt x="124804" y="1024462"/>
                </a:lnTo>
                <a:lnTo>
                  <a:pt x="155708" y="1063236"/>
                </a:lnTo>
                <a:lnTo>
                  <a:pt x="189457" y="1099509"/>
                </a:lnTo>
                <a:lnTo>
                  <a:pt x="225886" y="1133113"/>
                </a:lnTo>
                <a:lnTo>
                  <a:pt x="264828" y="1163885"/>
                </a:lnTo>
                <a:lnTo>
                  <a:pt x="306117" y="1191657"/>
                </a:lnTo>
                <a:lnTo>
                  <a:pt x="349585" y="1216264"/>
                </a:lnTo>
                <a:lnTo>
                  <a:pt x="395066" y="1237540"/>
                </a:lnTo>
                <a:lnTo>
                  <a:pt x="442395" y="1255319"/>
                </a:lnTo>
                <a:lnTo>
                  <a:pt x="491404" y="1269436"/>
                </a:lnTo>
                <a:lnTo>
                  <a:pt x="541927" y="1279725"/>
                </a:lnTo>
                <a:lnTo>
                  <a:pt x="593798" y="1286020"/>
                </a:lnTo>
                <a:lnTo>
                  <a:pt x="646850" y="1288155"/>
                </a:lnTo>
                <a:lnTo>
                  <a:pt x="699890" y="1286020"/>
                </a:lnTo>
                <a:lnTo>
                  <a:pt x="751750" y="1279725"/>
                </a:lnTo>
                <a:lnTo>
                  <a:pt x="802264" y="1269436"/>
                </a:lnTo>
                <a:lnTo>
                  <a:pt x="851264" y="1255319"/>
                </a:lnTo>
                <a:lnTo>
                  <a:pt x="898585" y="1237540"/>
                </a:lnTo>
                <a:lnTo>
                  <a:pt x="944060" y="1216264"/>
                </a:lnTo>
                <a:lnTo>
                  <a:pt x="987523" y="1191657"/>
                </a:lnTo>
                <a:lnTo>
                  <a:pt x="1028806" y="1163885"/>
                </a:lnTo>
                <a:lnTo>
                  <a:pt x="1067744" y="1133113"/>
                </a:lnTo>
                <a:lnTo>
                  <a:pt x="1104169" y="1099509"/>
                </a:lnTo>
                <a:lnTo>
                  <a:pt x="1137916" y="1063236"/>
                </a:lnTo>
                <a:lnTo>
                  <a:pt x="1168818" y="1024462"/>
                </a:lnTo>
                <a:lnTo>
                  <a:pt x="1196707" y="983351"/>
                </a:lnTo>
                <a:lnTo>
                  <a:pt x="1221419" y="940070"/>
                </a:lnTo>
                <a:lnTo>
                  <a:pt x="1242785" y="894785"/>
                </a:lnTo>
                <a:lnTo>
                  <a:pt x="1260640" y="847661"/>
                </a:lnTo>
                <a:lnTo>
                  <a:pt x="1274818" y="798863"/>
                </a:lnTo>
                <a:lnTo>
                  <a:pt x="1285150" y="748559"/>
                </a:lnTo>
                <a:lnTo>
                  <a:pt x="1291472" y="696913"/>
                </a:lnTo>
                <a:lnTo>
                  <a:pt x="1293616" y="644091"/>
                </a:lnTo>
                <a:lnTo>
                  <a:pt x="1291472" y="591270"/>
                </a:lnTo>
                <a:lnTo>
                  <a:pt x="1285150" y="539623"/>
                </a:lnTo>
                <a:lnTo>
                  <a:pt x="1274818" y="489318"/>
                </a:lnTo>
                <a:lnTo>
                  <a:pt x="1260640" y="440519"/>
                </a:lnTo>
                <a:lnTo>
                  <a:pt x="1242785" y="393394"/>
                </a:lnTo>
                <a:lnTo>
                  <a:pt x="1221419" y="348107"/>
                </a:lnTo>
                <a:lnTo>
                  <a:pt x="1196707" y="304824"/>
                </a:lnTo>
                <a:lnTo>
                  <a:pt x="1168818" y="263711"/>
                </a:lnTo>
                <a:lnTo>
                  <a:pt x="1137916" y="224935"/>
                </a:lnTo>
                <a:lnTo>
                  <a:pt x="1104169" y="188660"/>
                </a:lnTo>
                <a:lnTo>
                  <a:pt x="1067744" y="155053"/>
                </a:lnTo>
                <a:lnTo>
                  <a:pt x="1028806" y="124280"/>
                </a:lnTo>
                <a:lnTo>
                  <a:pt x="987523" y="96506"/>
                </a:lnTo>
                <a:lnTo>
                  <a:pt x="944060" y="71897"/>
                </a:lnTo>
                <a:lnTo>
                  <a:pt x="898585" y="50619"/>
                </a:lnTo>
                <a:lnTo>
                  <a:pt x="851264" y="32838"/>
                </a:lnTo>
                <a:lnTo>
                  <a:pt x="802264" y="18720"/>
                </a:lnTo>
                <a:lnTo>
                  <a:pt x="751750" y="8430"/>
                </a:lnTo>
                <a:lnTo>
                  <a:pt x="699890" y="2135"/>
                </a:lnTo>
                <a:lnTo>
                  <a:pt x="6468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972202" y="3060002"/>
            <a:ext cx="909935" cy="905917"/>
          </a:xfrm>
          <a:custGeom>
            <a:avLst/>
            <a:gdLst/>
            <a:ahLst/>
            <a:cxnLst/>
            <a:rect l="l" t="t" r="r" b="b"/>
            <a:pathLst>
              <a:path w="1294129" h="1288414">
                <a:moveTo>
                  <a:pt x="646861" y="1288079"/>
                </a:moveTo>
                <a:lnTo>
                  <a:pt x="699900" y="1285944"/>
                </a:lnTo>
                <a:lnTo>
                  <a:pt x="751760" y="1279649"/>
                </a:lnTo>
                <a:lnTo>
                  <a:pt x="802274" y="1269360"/>
                </a:lnTo>
                <a:lnTo>
                  <a:pt x="851276" y="1255243"/>
                </a:lnTo>
                <a:lnTo>
                  <a:pt x="898599" y="1237463"/>
                </a:lnTo>
                <a:lnTo>
                  <a:pt x="944076" y="1216187"/>
                </a:lnTo>
                <a:lnTo>
                  <a:pt x="987541" y="1191580"/>
                </a:lnTo>
                <a:lnTo>
                  <a:pt x="1028827" y="1163809"/>
                </a:lnTo>
                <a:lnTo>
                  <a:pt x="1067768" y="1133038"/>
                </a:lnTo>
                <a:lnTo>
                  <a:pt x="1104196" y="1099434"/>
                </a:lnTo>
                <a:lnTo>
                  <a:pt x="1137946" y="1063163"/>
                </a:lnTo>
                <a:lnTo>
                  <a:pt x="1168851" y="1024390"/>
                </a:lnTo>
                <a:lnTo>
                  <a:pt x="1196744" y="983282"/>
                </a:lnTo>
                <a:lnTo>
                  <a:pt x="1221458" y="940003"/>
                </a:lnTo>
                <a:lnTo>
                  <a:pt x="1242828" y="894721"/>
                </a:lnTo>
                <a:lnTo>
                  <a:pt x="1260685" y="847601"/>
                </a:lnTo>
                <a:lnTo>
                  <a:pt x="1274865" y="798808"/>
                </a:lnTo>
                <a:lnTo>
                  <a:pt x="1285199" y="748508"/>
                </a:lnTo>
                <a:lnTo>
                  <a:pt x="1291522" y="696868"/>
                </a:lnTo>
                <a:lnTo>
                  <a:pt x="1293666" y="644053"/>
                </a:lnTo>
                <a:lnTo>
                  <a:pt x="1291522" y="591231"/>
                </a:lnTo>
                <a:lnTo>
                  <a:pt x="1285199" y="539584"/>
                </a:lnTo>
                <a:lnTo>
                  <a:pt x="1274865" y="489279"/>
                </a:lnTo>
                <a:lnTo>
                  <a:pt x="1260685" y="440482"/>
                </a:lnTo>
                <a:lnTo>
                  <a:pt x="1242828" y="393358"/>
                </a:lnTo>
                <a:lnTo>
                  <a:pt x="1221458" y="348073"/>
                </a:lnTo>
                <a:lnTo>
                  <a:pt x="1196744" y="304793"/>
                </a:lnTo>
                <a:lnTo>
                  <a:pt x="1168851" y="263683"/>
                </a:lnTo>
                <a:lnTo>
                  <a:pt x="1137946" y="224909"/>
                </a:lnTo>
                <a:lnTo>
                  <a:pt x="1104196" y="188638"/>
                </a:lnTo>
                <a:lnTo>
                  <a:pt x="1067768" y="155034"/>
                </a:lnTo>
                <a:lnTo>
                  <a:pt x="1028827" y="124264"/>
                </a:lnTo>
                <a:lnTo>
                  <a:pt x="987541" y="96493"/>
                </a:lnTo>
                <a:lnTo>
                  <a:pt x="944076" y="71887"/>
                </a:lnTo>
                <a:lnTo>
                  <a:pt x="898599" y="50612"/>
                </a:lnTo>
                <a:lnTo>
                  <a:pt x="851276" y="32834"/>
                </a:lnTo>
                <a:lnTo>
                  <a:pt x="802274" y="18717"/>
                </a:lnTo>
                <a:lnTo>
                  <a:pt x="751760" y="8429"/>
                </a:lnTo>
                <a:lnTo>
                  <a:pt x="699900" y="2135"/>
                </a:lnTo>
                <a:lnTo>
                  <a:pt x="646861" y="0"/>
                </a:lnTo>
                <a:lnTo>
                  <a:pt x="593806" y="2135"/>
                </a:lnTo>
                <a:lnTo>
                  <a:pt x="541933" y="8429"/>
                </a:lnTo>
                <a:lnTo>
                  <a:pt x="491408" y="18717"/>
                </a:lnTo>
                <a:lnTo>
                  <a:pt x="442397" y="32834"/>
                </a:lnTo>
                <a:lnTo>
                  <a:pt x="395067" y="50612"/>
                </a:lnTo>
                <a:lnTo>
                  <a:pt x="349585" y="71887"/>
                </a:lnTo>
                <a:lnTo>
                  <a:pt x="306116" y="96493"/>
                </a:lnTo>
                <a:lnTo>
                  <a:pt x="264827" y="124264"/>
                </a:lnTo>
                <a:lnTo>
                  <a:pt x="225885" y="155034"/>
                </a:lnTo>
                <a:lnTo>
                  <a:pt x="189455" y="188638"/>
                </a:lnTo>
                <a:lnTo>
                  <a:pt x="155706" y="224909"/>
                </a:lnTo>
                <a:lnTo>
                  <a:pt x="124802" y="263683"/>
                </a:lnTo>
                <a:lnTo>
                  <a:pt x="96911" y="304793"/>
                </a:lnTo>
                <a:lnTo>
                  <a:pt x="72198" y="348073"/>
                </a:lnTo>
                <a:lnTo>
                  <a:pt x="50831" y="393358"/>
                </a:lnTo>
                <a:lnTo>
                  <a:pt x="32976" y="440482"/>
                </a:lnTo>
                <a:lnTo>
                  <a:pt x="18798" y="489279"/>
                </a:lnTo>
                <a:lnTo>
                  <a:pt x="8465" y="539584"/>
                </a:lnTo>
                <a:lnTo>
                  <a:pt x="2144" y="591231"/>
                </a:lnTo>
                <a:lnTo>
                  <a:pt x="0" y="644053"/>
                </a:lnTo>
                <a:lnTo>
                  <a:pt x="2144" y="696868"/>
                </a:lnTo>
                <a:lnTo>
                  <a:pt x="8465" y="748508"/>
                </a:lnTo>
                <a:lnTo>
                  <a:pt x="18798" y="798808"/>
                </a:lnTo>
                <a:lnTo>
                  <a:pt x="32976" y="847601"/>
                </a:lnTo>
                <a:lnTo>
                  <a:pt x="50831" y="894721"/>
                </a:lnTo>
                <a:lnTo>
                  <a:pt x="72198" y="940003"/>
                </a:lnTo>
                <a:lnTo>
                  <a:pt x="96911" y="983282"/>
                </a:lnTo>
                <a:lnTo>
                  <a:pt x="124802" y="1024390"/>
                </a:lnTo>
                <a:lnTo>
                  <a:pt x="155706" y="1063163"/>
                </a:lnTo>
                <a:lnTo>
                  <a:pt x="189455" y="1099434"/>
                </a:lnTo>
                <a:lnTo>
                  <a:pt x="225885" y="1133038"/>
                </a:lnTo>
                <a:lnTo>
                  <a:pt x="264827" y="1163809"/>
                </a:lnTo>
                <a:lnTo>
                  <a:pt x="306116" y="1191580"/>
                </a:lnTo>
                <a:lnTo>
                  <a:pt x="349585" y="1216187"/>
                </a:lnTo>
                <a:lnTo>
                  <a:pt x="395067" y="1237463"/>
                </a:lnTo>
                <a:lnTo>
                  <a:pt x="442397" y="1255243"/>
                </a:lnTo>
                <a:lnTo>
                  <a:pt x="491408" y="1269360"/>
                </a:lnTo>
                <a:lnTo>
                  <a:pt x="541933" y="1279649"/>
                </a:lnTo>
                <a:lnTo>
                  <a:pt x="593806" y="1285944"/>
                </a:lnTo>
                <a:lnTo>
                  <a:pt x="646861" y="1288079"/>
                </a:lnTo>
                <a:close/>
              </a:path>
            </a:pathLst>
          </a:custGeom>
          <a:ln w="20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778845" y="2939225"/>
            <a:ext cx="1063972" cy="1059507"/>
          </a:xfrm>
          <a:custGeom>
            <a:avLst/>
            <a:gdLst/>
            <a:ahLst/>
            <a:cxnLst/>
            <a:rect l="l" t="t" r="r" b="b"/>
            <a:pathLst>
              <a:path w="1513204" h="1506854">
                <a:moveTo>
                  <a:pt x="756525" y="0"/>
                </a:moveTo>
                <a:lnTo>
                  <a:pt x="694483" y="2497"/>
                </a:lnTo>
                <a:lnTo>
                  <a:pt x="633822" y="9861"/>
                </a:lnTo>
                <a:lnTo>
                  <a:pt x="574736" y="21896"/>
                </a:lnTo>
                <a:lnTo>
                  <a:pt x="517419" y="38409"/>
                </a:lnTo>
                <a:lnTo>
                  <a:pt x="462067" y="59206"/>
                </a:lnTo>
                <a:lnTo>
                  <a:pt x="408875" y="84094"/>
                </a:lnTo>
                <a:lnTo>
                  <a:pt x="358037" y="112877"/>
                </a:lnTo>
                <a:lnTo>
                  <a:pt x="309748" y="145362"/>
                </a:lnTo>
                <a:lnTo>
                  <a:pt x="264202" y="181355"/>
                </a:lnTo>
                <a:lnTo>
                  <a:pt x="221595" y="220663"/>
                </a:lnTo>
                <a:lnTo>
                  <a:pt x="182122" y="263090"/>
                </a:lnTo>
                <a:lnTo>
                  <a:pt x="145976" y="308444"/>
                </a:lnTo>
                <a:lnTo>
                  <a:pt x="113354" y="356530"/>
                </a:lnTo>
                <a:lnTo>
                  <a:pt x="84449" y="407153"/>
                </a:lnTo>
                <a:lnTo>
                  <a:pt x="59457" y="460121"/>
                </a:lnTo>
                <a:lnTo>
                  <a:pt x="38571" y="515240"/>
                </a:lnTo>
                <a:lnTo>
                  <a:pt x="21988" y="572314"/>
                </a:lnTo>
                <a:lnTo>
                  <a:pt x="9902" y="631151"/>
                </a:lnTo>
                <a:lnTo>
                  <a:pt x="2508" y="691556"/>
                </a:lnTo>
                <a:lnTo>
                  <a:pt x="0" y="753336"/>
                </a:lnTo>
                <a:lnTo>
                  <a:pt x="2508" y="815115"/>
                </a:lnTo>
                <a:lnTo>
                  <a:pt x="9902" y="875518"/>
                </a:lnTo>
                <a:lnTo>
                  <a:pt x="21988" y="934353"/>
                </a:lnTo>
                <a:lnTo>
                  <a:pt x="38571" y="991426"/>
                </a:lnTo>
                <a:lnTo>
                  <a:pt x="59457" y="1046541"/>
                </a:lnTo>
                <a:lnTo>
                  <a:pt x="84449" y="1099506"/>
                </a:lnTo>
                <a:lnTo>
                  <a:pt x="113354" y="1150126"/>
                </a:lnTo>
                <a:lnTo>
                  <a:pt x="145976" y="1198208"/>
                </a:lnTo>
                <a:lnTo>
                  <a:pt x="182122" y="1243557"/>
                </a:lnTo>
                <a:lnTo>
                  <a:pt x="221595" y="1285980"/>
                </a:lnTo>
                <a:lnTo>
                  <a:pt x="264202" y="1325284"/>
                </a:lnTo>
                <a:lnTo>
                  <a:pt x="309748" y="1361273"/>
                </a:lnTo>
                <a:lnTo>
                  <a:pt x="358037" y="1393754"/>
                </a:lnTo>
                <a:lnTo>
                  <a:pt x="408875" y="1422534"/>
                </a:lnTo>
                <a:lnTo>
                  <a:pt x="462067" y="1447417"/>
                </a:lnTo>
                <a:lnTo>
                  <a:pt x="517419" y="1468212"/>
                </a:lnTo>
                <a:lnTo>
                  <a:pt x="574736" y="1484723"/>
                </a:lnTo>
                <a:lnTo>
                  <a:pt x="633822" y="1496756"/>
                </a:lnTo>
                <a:lnTo>
                  <a:pt x="694483" y="1504119"/>
                </a:lnTo>
                <a:lnTo>
                  <a:pt x="756525" y="1506616"/>
                </a:lnTo>
                <a:lnTo>
                  <a:pt x="818566" y="1504119"/>
                </a:lnTo>
                <a:lnTo>
                  <a:pt x="879227" y="1496756"/>
                </a:lnTo>
                <a:lnTo>
                  <a:pt x="938313" y="1484723"/>
                </a:lnTo>
                <a:lnTo>
                  <a:pt x="995629" y="1468212"/>
                </a:lnTo>
                <a:lnTo>
                  <a:pt x="1050981" y="1447417"/>
                </a:lnTo>
                <a:lnTo>
                  <a:pt x="1104173" y="1422534"/>
                </a:lnTo>
                <a:lnTo>
                  <a:pt x="1155011" y="1393754"/>
                </a:lnTo>
                <a:lnTo>
                  <a:pt x="1203300" y="1361273"/>
                </a:lnTo>
                <a:lnTo>
                  <a:pt x="1248846" y="1325284"/>
                </a:lnTo>
                <a:lnTo>
                  <a:pt x="1291453" y="1285980"/>
                </a:lnTo>
                <a:lnTo>
                  <a:pt x="1330926" y="1243557"/>
                </a:lnTo>
                <a:lnTo>
                  <a:pt x="1367072" y="1198208"/>
                </a:lnTo>
                <a:lnTo>
                  <a:pt x="1399694" y="1150126"/>
                </a:lnTo>
                <a:lnTo>
                  <a:pt x="1428599" y="1099506"/>
                </a:lnTo>
                <a:lnTo>
                  <a:pt x="1453591" y="1046541"/>
                </a:lnTo>
                <a:lnTo>
                  <a:pt x="1474476" y="991426"/>
                </a:lnTo>
                <a:lnTo>
                  <a:pt x="1491059" y="934353"/>
                </a:lnTo>
                <a:lnTo>
                  <a:pt x="1503146" y="875518"/>
                </a:lnTo>
                <a:lnTo>
                  <a:pt x="1510540" y="815115"/>
                </a:lnTo>
                <a:lnTo>
                  <a:pt x="1513048" y="753336"/>
                </a:lnTo>
                <a:lnTo>
                  <a:pt x="1510540" y="691556"/>
                </a:lnTo>
                <a:lnTo>
                  <a:pt x="1503146" y="631151"/>
                </a:lnTo>
                <a:lnTo>
                  <a:pt x="1491059" y="572314"/>
                </a:lnTo>
                <a:lnTo>
                  <a:pt x="1474476" y="515240"/>
                </a:lnTo>
                <a:lnTo>
                  <a:pt x="1453591" y="460121"/>
                </a:lnTo>
                <a:lnTo>
                  <a:pt x="1428599" y="407153"/>
                </a:lnTo>
                <a:lnTo>
                  <a:pt x="1399694" y="356530"/>
                </a:lnTo>
                <a:lnTo>
                  <a:pt x="1367072" y="308444"/>
                </a:lnTo>
                <a:lnTo>
                  <a:pt x="1330926" y="263090"/>
                </a:lnTo>
                <a:lnTo>
                  <a:pt x="1291453" y="220663"/>
                </a:lnTo>
                <a:lnTo>
                  <a:pt x="1248846" y="181355"/>
                </a:lnTo>
                <a:lnTo>
                  <a:pt x="1203300" y="145362"/>
                </a:lnTo>
                <a:lnTo>
                  <a:pt x="1155011" y="112877"/>
                </a:lnTo>
                <a:lnTo>
                  <a:pt x="1104173" y="84094"/>
                </a:lnTo>
                <a:lnTo>
                  <a:pt x="1050981" y="59206"/>
                </a:lnTo>
                <a:lnTo>
                  <a:pt x="995629" y="38409"/>
                </a:lnTo>
                <a:lnTo>
                  <a:pt x="938313" y="21896"/>
                </a:lnTo>
                <a:lnTo>
                  <a:pt x="879227" y="9861"/>
                </a:lnTo>
                <a:lnTo>
                  <a:pt x="818566" y="2497"/>
                </a:lnTo>
                <a:lnTo>
                  <a:pt x="756525" y="0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778914" y="2939479"/>
            <a:ext cx="1063972" cy="1059507"/>
          </a:xfrm>
          <a:custGeom>
            <a:avLst/>
            <a:gdLst/>
            <a:ahLst/>
            <a:cxnLst/>
            <a:rect l="l" t="t" r="r" b="b"/>
            <a:pathLst>
              <a:path w="1513204" h="1506854">
                <a:moveTo>
                  <a:pt x="756583" y="1506553"/>
                </a:moveTo>
                <a:lnTo>
                  <a:pt x="818625" y="1504056"/>
                </a:lnTo>
                <a:lnTo>
                  <a:pt x="879286" y="1496694"/>
                </a:lnTo>
                <a:lnTo>
                  <a:pt x="938372" y="1484661"/>
                </a:lnTo>
                <a:lnTo>
                  <a:pt x="995689" y="1468152"/>
                </a:lnTo>
                <a:lnTo>
                  <a:pt x="1051041" y="1447359"/>
                </a:lnTo>
                <a:lnTo>
                  <a:pt x="1104233" y="1422477"/>
                </a:lnTo>
                <a:lnTo>
                  <a:pt x="1155072" y="1393700"/>
                </a:lnTo>
                <a:lnTo>
                  <a:pt x="1203361" y="1361220"/>
                </a:lnTo>
                <a:lnTo>
                  <a:pt x="1248907" y="1325233"/>
                </a:lnTo>
                <a:lnTo>
                  <a:pt x="1291514" y="1285933"/>
                </a:lnTo>
                <a:lnTo>
                  <a:pt x="1330987" y="1243512"/>
                </a:lnTo>
                <a:lnTo>
                  <a:pt x="1367133" y="1198164"/>
                </a:lnTo>
                <a:lnTo>
                  <a:pt x="1399756" y="1150085"/>
                </a:lnTo>
                <a:lnTo>
                  <a:pt x="1428661" y="1099467"/>
                </a:lnTo>
                <a:lnTo>
                  <a:pt x="1453653" y="1046504"/>
                </a:lnTo>
                <a:lnTo>
                  <a:pt x="1474538" y="991390"/>
                </a:lnTo>
                <a:lnTo>
                  <a:pt x="1491122" y="934320"/>
                </a:lnTo>
                <a:lnTo>
                  <a:pt x="1503208" y="875486"/>
                </a:lnTo>
                <a:lnTo>
                  <a:pt x="1510602" y="815083"/>
                </a:lnTo>
                <a:lnTo>
                  <a:pt x="1513111" y="753304"/>
                </a:lnTo>
                <a:lnTo>
                  <a:pt x="1510602" y="691529"/>
                </a:lnTo>
                <a:lnTo>
                  <a:pt x="1503208" y="631128"/>
                </a:lnTo>
                <a:lnTo>
                  <a:pt x="1491122" y="572294"/>
                </a:lnTo>
                <a:lnTo>
                  <a:pt x="1474538" y="515223"/>
                </a:lnTo>
                <a:lnTo>
                  <a:pt x="1453653" y="460107"/>
                </a:lnTo>
                <a:lnTo>
                  <a:pt x="1428661" y="407142"/>
                </a:lnTo>
                <a:lnTo>
                  <a:pt x="1399756" y="356520"/>
                </a:lnTo>
                <a:lnTo>
                  <a:pt x="1367133" y="308436"/>
                </a:lnTo>
                <a:lnTo>
                  <a:pt x="1330987" y="263084"/>
                </a:lnTo>
                <a:lnTo>
                  <a:pt x="1291514" y="220658"/>
                </a:lnTo>
                <a:lnTo>
                  <a:pt x="1248907" y="181352"/>
                </a:lnTo>
                <a:lnTo>
                  <a:pt x="1203361" y="145360"/>
                </a:lnTo>
                <a:lnTo>
                  <a:pt x="1155072" y="112875"/>
                </a:lnTo>
                <a:lnTo>
                  <a:pt x="1104233" y="84092"/>
                </a:lnTo>
                <a:lnTo>
                  <a:pt x="1051041" y="59206"/>
                </a:lnTo>
                <a:lnTo>
                  <a:pt x="995689" y="38409"/>
                </a:lnTo>
                <a:lnTo>
                  <a:pt x="938372" y="21896"/>
                </a:lnTo>
                <a:lnTo>
                  <a:pt x="879286" y="9860"/>
                </a:lnTo>
                <a:lnTo>
                  <a:pt x="818625" y="2497"/>
                </a:lnTo>
                <a:lnTo>
                  <a:pt x="756583" y="0"/>
                </a:lnTo>
                <a:lnTo>
                  <a:pt x="694537" y="2497"/>
                </a:lnTo>
                <a:lnTo>
                  <a:pt x="633872" y="9860"/>
                </a:lnTo>
                <a:lnTo>
                  <a:pt x="574781" y="21896"/>
                </a:lnTo>
                <a:lnTo>
                  <a:pt x="517461" y="38409"/>
                </a:lnTo>
                <a:lnTo>
                  <a:pt x="462105" y="59206"/>
                </a:lnTo>
                <a:lnTo>
                  <a:pt x="408908" y="84092"/>
                </a:lnTo>
                <a:lnTo>
                  <a:pt x="358066" y="112875"/>
                </a:lnTo>
                <a:lnTo>
                  <a:pt x="309773" y="145360"/>
                </a:lnTo>
                <a:lnTo>
                  <a:pt x="264224" y="181352"/>
                </a:lnTo>
                <a:lnTo>
                  <a:pt x="221614" y="220658"/>
                </a:lnTo>
                <a:lnTo>
                  <a:pt x="182137" y="263084"/>
                </a:lnTo>
                <a:lnTo>
                  <a:pt x="145989" y="308436"/>
                </a:lnTo>
                <a:lnTo>
                  <a:pt x="113363" y="356520"/>
                </a:lnTo>
                <a:lnTo>
                  <a:pt x="84456" y="407142"/>
                </a:lnTo>
                <a:lnTo>
                  <a:pt x="59462" y="460107"/>
                </a:lnTo>
                <a:lnTo>
                  <a:pt x="38575" y="515223"/>
                </a:lnTo>
                <a:lnTo>
                  <a:pt x="21990" y="572294"/>
                </a:lnTo>
                <a:lnTo>
                  <a:pt x="9903" y="631128"/>
                </a:lnTo>
                <a:lnTo>
                  <a:pt x="2508" y="691529"/>
                </a:lnTo>
                <a:lnTo>
                  <a:pt x="0" y="753304"/>
                </a:lnTo>
                <a:lnTo>
                  <a:pt x="2508" y="815083"/>
                </a:lnTo>
                <a:lnTo>
                  <a:pt x="9903" y="875486"/>
                </a:lnTo>
                <a:lnTo>
                  <a:pt x="21990" y="934320"/>
                </a:lnTo>
                <a:lnTo>
                  <a:pt x="38575" y="991390"/>
                </a:lnTo>
                <a:lnTo>
                  <a:pt x="59462" y="1046504"/>
                </a:lnTo>
                <a:lnTo>
                  <a:pt x="84456" y="1099467"/>
                </a:lnTo>
                <a:lnTo>
                  <a:pt x="113363" y="1150085"/>
                </a:lnTo>
                <a:lnTo>
                  <a:pt x="145989" y="1198164"/>
                </a:lnTo>
                <a:lnTo>
                  <a:pt x="182137" y="1243512"/>
                </a:lnTo>
                <a:lnTo>
                  <a:pt x="221614" y="1285933"/>
                </a:lnTo>
                <a:lnTo>
                  <a:pt x="264224" y="1325233"/>
                </a:lnTo>
                <a:lnTo>
                  <a:pt x="309773" y="1361220"/>
                </a:lnTo>
                <a:lnTo>
                  <a:pt x="358066" y="1393700"/>
                </a:lnTo>
                <a:lnTo>
                  <a:pt x="408908" y="1422477"/>
                </a:lnTo>
                <a:lnTo>
                  <a:pt x="462105" y="1447359"/>
                </a:lnTo>
                <a:lnTo>
                  <a:pt x="517461" y="1468152"/>
                </a:lnTo>
                <a:lnTo>
                  <a:pt x="574781" y="1484661"/>
                </a:lnTo>
                <a:lnTo>
                  <a:pt x="633872" y="1496694"/>
                </a:lnTo>
                <a:lnTo>
                  <a:pt x="694537" y="1504056"/>
                </a:lnTo>
                <a:lnTo>
                  <a:pt x="756583" y="1506553"/>
                </a:lnTo>
                <a:close/>
              </a:path>
            </a:pathLst>
          </a:custGeom>
          <a:ln w="20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161005" y="1594466"/>
            <a:ext cx="601972" cy="7174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935083" y="5102225"/>
            <a:ext cx="601972" cy="7174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700479" y="5360311"/>
            <a:ext cx="303409" cy="3610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076377" y="5360311"/>
            <a:ext cx="303409" cy="3610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388441" y="5360311"/>
            <a:ext cx="303409" cy="3610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824349" y="1552867"/>
            <a:ext cx="601972" cy="7174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294930" y="1053704"/>
            <a:ext cx="3250406" cy="524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6724" algn="ctr" defTabSz="642915"/>
            <a:r>
              <a:rPr sz="3410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endParaRPr sz="341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173745" y="5851745"/>
            <a:ext cx="141982" cy="141536"/>
          </a:xfrm>
          <a:custGeom>
            <a:avLst/>
            <a:gdLst/>
            <a:ahLst/>
            <a:cxnLst/>
            <a:rect l="l" t="t" r="r" b="b"/>
            <a:pathLst>
              <a:path w="201929" h="201295">
                <a:moveTo>
                  <a:pt x="106239" y="0"/>
                </a:moveTo>
                <a:lnTo>
                  <a:pt x="62169" y="8430"/>
                </a:lnTo>
                <a:lnTo>
                  <a:pt x="27721" y="31519"/>
                </a:lnTo>
                <a:lnTo>
                  <a:pt x="5954" y="65600"/>
                </a:lnTo>
                <a:lnTo>
                  <a:pt x="0" y="92615"/>
                </a:lnTo>
                <a:lnTo>
                  <a:pt x="906" y="108439"/>
                </a:lnTo>
                <a:lnTo>
                  <a:pt x="14344" y="150097"/>
                </a:lnTo>
                <a:lnTo>
                  <a:pt x="41079" y="180897"/>
                </a:lnTo>
                <a:lnTo>
                  <a:pt x="77541" y="198089"/>
                </a:lnTo>
                <a:lnTo>
                  <a:pt x="100583" y="200747"/>
                </a:lnTo>
                <a:lnTo>
                  <a:pt x="115216" y="199697"/>
                </a:lnTo>
                <a:lnTo>
                  <a:pt x="154624" y="185128"/>
                </a:lnTo>
                <a:lnTo>
                  <a:pt x="184194" y="156521"/>
                </a:lnTo>
                <a:lnTo>
                  <a:pt x="199945" y="117850"/>
                </a:lnTo>
                <a:lnTo>
                  <a:pt x="201436" y="103411"/>
                </a:lnTo>
                <a:lnTo>
                  <a:pt x="200426" y="88320"/>
                </a:lnTo>
                <a:lnTo>
                  <a:pt x="186250" y="48086"/>
                </a:lnTo>
                <a:lnTo>
                  <a:pt x="158314" y="18093"/>
                </a:lnTo>
                <a:lnTo>
                  <a:pt x="120424" y="1793"/>
                </a:lnTo>
                <a:lnTo>
                  <a:pt x="1062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173889" y="5851899"/>
            <a:ext cx="141982" cy="141536"/>
          </a:xfrm>
          <a:custGeom>
            <a:avLst/>
            <a:gdLst/>
            <a:ahLst/>
            <a:cxnLst/>
            <a:rect l="l" t="t" r="r" b="b"/>
            <a:pathLst>
              <a:path w="201929" h="201295">
                <a:moveTo>
                  <a:pt x="100558" y="200723"/>
                </a:moveTo>
                <a:lnTo>
                  <a:pt x="142359" y="191717"/>
                </a:lnTo>
                <a:lnTo>
                  <a:pt x="175650" y="167347"/>
                </a:lnTo>
                <a:lnTo>
                  <a:pt x="196450" y="131589"/>
                </a:lnTo>
                <a:lnTo>
                  <a:pt x="201410" y="103386"/>
                </a:lnTo>
                <a:lnTo>
                  <a:pt x="200400" y="88293"/>
                </a:lnTo>
                <a:lnTo>
                  <a:pt x="186220" y="48061"/>
                </a:lnTo>
                <a:lnTo>
                  <a:pt x="158278" y="18077"/>
                </a:lnTo>
                <a:lnTo>
                  <a:pt x="120380" y="1789"/>
                </a:lnTo>
                <a:lnTo>
                  <a:pt x="106192" y="0"/>
                </a:lnTo>
                <a:lnTo>
                  <a:pt x="90623" y="955"/>
                </a:lnTo>
                <a:lnTo>
                  <a:pt x="49426" y="14683"/>
                </a:lnTo>
                <a:lnTo>
                  <a:pt x="18877" y="41851"/>
                </a:lnTo>
                <a:lnTo>
                  <a:pt x="2037" y="78796"/>
                </a:lnTo>
                <a:lnTo>
                  <a:pt x="0" y="92650"/>
                </a:lnTo>
                <a:lnTo>
                  <a:pt x="907" y="108467"/>
                </a:lnTo>
                <a:lnTo>
                  <a:pt x="14352" y="150112"/>
                </a:lnTo>
                <a:lnTo>
                  <a:pt x="41099" y="180903"/>
                </a:lnTo>
                <a:lnTo>
                  <a:pt x="77578" y="198079"/>
                </a:lnTo>
                <a:lnTo>
                  <a:pt x="100558" y="200723"/>
                </a:lnTo>
                <a:close/>
              </a:path>
            </a:pathLst>
          </a:custGeom>
          <a:ln w="140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204062" y="6044248"/>
            <a:ext cx="91976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757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204206" y="6044375"/>
            <a:ext cx="91976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747" y="0"/>
                </a:lnTo>
              </a:path>
            </a:pathLst>
          </a:custGeom>
          <a:ln w="14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244468" y="5992895"/>
            <a:ext cx="0" cy="91976"/>
          </a:xfrm>
          <a:custGeom>
            <a:avLst/>
            <a:gdLst/>
            <a:ahLst/>
            <a:cxnLst/>
            <a:rect l="l" t="t" r="r" b="b"/>
            <a:pathLst>
              <a:path h="130809">
                <a:moveTo>
                  <a:pt x="0" y="0"/>
                </a:moveTo>
                <a:lnTo>
                  <a:pt x="0" y="130202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244594" y="5993032"/>
            <a:ext cx="0" cy="91976"/>
          </a:xfrm>
          <a:custGeom>
            <a:avLst/>
            <a:gdLst/>
            <a:ahLst/>
            <a:cxnLst/>
            <a:rect l="l" t="t" r="r" b="b"/>
            <a:pathLst>
              <a:path h="130809">
                <a:moveTo>
                  <a:pt x="0" y="0"/>
                </a:moveTo>
                <a:lnTo>
                  <a:pt x="0" y="130213"/>
                </a:lnTo>
              </a:path>
            </a:pathLst>
          </a:custGeom>
          <a:ln w="140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719640" y="1757221"/>
            <a:ext cx="283964" cy="282625"/>
          </a:xfrm>
          <a:custGeom>
            <a:avLst/>
            <a:gdLst/>
            <a:ahLst/>
            <a:cxnLst/>
            <a:rect l="l" t="t" r="r" b="b"/>
            <a:pathLst>
              <a:path w="403860" h="401955">
                <a:moveTo>
                  <a:pt x="201776" y="0"/>
                </a:moveTo>
                <a:lnTo>
                  <a:pt x="153293" y="5843"/>
                </a:lnTo>
                <a:lnTo>
                  <a:pt x="109057" y="22440"/>
                </a:lnTo>
                <a:lnTo>
                  <a:pt x="70470" y="48390"/>
                </a:lnTo>
                <a:lnTo>
                  <a:pt x="38937" y="82293"/>
                </a:lnTo>
                <a:lnTo>
                  <a:pt x="15859" y="122749"/>
                </a:lnTo>
                <a:lnTo>
                  <a:pt x="2641" y="168356"/>
                </a:lnTo>
                <a:lnTo>
                  <a:pt x="0" y="200931"/>
                </a:lnTo>
                <a:lnTo>
                  <a:pt x="669" y="217398"/>
                </a:lnTo>
                <a:lnTo>
                  <a:pt x="10288" y="264401"/>
                </a:lnTo>
                <a:lnTo>
                  <a:pt x="30235" y="306722"/>
                </a:lnTo>
                <a:lnTo>
                  <a:pt x="59106" y="342961"/>
                </a:lnTo>
                <a:lnTo>
                  <a:pt x="95498" y="371715"/>
                </a:lnTo>
                <a:lnTo>
                  <a:pt x="138007" y="391584"/>
                </a:lnTo>
                <a:lnTo>
                  <a:pt x="185230" y="401167"/>
                </a:lnTo>
                <a:lnTo>
                  <a:pt x="201776" y="401834"/>
                </a:lnTo>
                <a:lnTo>
                  <a:pt x="218317" y="401167"/>
                </a:lnTo>
                <a:lnTo>
                  <a:pt x="265528" y="391584"/>
                </a:lnTo>
                <a:lnTo>
                  <a:pt x="308025" y="371715"/>
                </a:lnTo>
                <a:lnTo>
                  <a:pt x="344406" y="342961"/>
                </a:lnTo>
                <a:lnTo>
                  <a:pt x="373268" y="306722"/>
                </a:lnTo>
                <a:lnTo>
                  <a:pt x="393209" y="264401"/>
                </a:lnTo>
                <a:lnTo>
                  <a:pt x="402826" y="217398"/>
                </a:lnTo>
                <a:lnTo>
                  <a:pt x="403495" y="200931"/>
                </a:lnTo>
                <a:lnTo>
                  <a:pt x="402826" y="184461"/>
                </a:lnTo>
                <a:lnTo>
                  <a:pt x="393209" y="137448"/>
                </a:lnTo>
                <a:lnTo>
                  <a:pt x="373268" y="95120"/>
                </a:lnTo>
                <a:lnTo>
                  <a:pt x="344406" y="58877"/>
                </a:lnTo>
                <a:lnTo>
                  <a:pt x="308025" y="30120"/>
                </a:lnTo>
                <a:lnTo>
                  <a:pt x="265528" y="10250"/>
                </a:lnTo>
                <a:lnTo>
                  <a:pt x="218317" y="666"/>
                </a:lnTo>
                <a:lnTo>
                  <a:pt x="201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719720" y="1757529"/>
            <a:ext cx="283964" cy="282625"/>
          </a:xfrm>
          <a:custGeom>
            <a:avLst/>
            <a:gdLst/>
            <a:ahLst/>
            <a:cxnLst/>
            <a:rect l="l" t="t" r="r" b="b"/>
            <a:pathLst>
              <a:path w="403860" h="401955">
                <a:moveTo>
                  <a:pt x="201772" y="401811"/>
                </a:moveTo>
                <a:lnTo>
                  <a:pt x="250251" y="395967"/>
                </a:lnTo>
                <a:lnTo>
                  <a:pt x="294482" y="379371"/>
                </a:lnTo>
                <a:lnTo>
                  <a:pt x="333062" y="353423"/>
                </a:lnTo>
                <a:lnTo>
                  <a:pt x="364589" y="319523"/>
                </a:lnTo>
                <a:lnTo>
                  <a:pt x="387661" y="279073"/>
                </a:lnTo>
                <a:lnTo>
                  <a:pt x="400876" y="233474"/>
                </a:lnTo>
                <a:lnTo>
                  <a:pt x="403516" y="200905"/>
                </a:lnTo>
                <a:lnTo>
                  <a:pt x="402848" y="184438"/>
                </a:lnTo>
                <a:lnTo>
                  <a:pt x="393231" y="137434"/>
                </a:lnTo>
                <a:lnTo>
                  <a:pt x="373289" y="95112"/>
                </a:lnTo>
                <a:lnTo>
                  <a:pt x="344424" y="58873"/>
                </a:lnTo>
                <a:lnTo>
                  <a:pt x="308039" y="30119"/>
                </a:lnTo>
                <a:lnTo>
                  <a:pt x="265536" y="10249"/>
                </a:lnTo>
                <a:lnTo>
                  <a:pt x="218317" y="666"/>
                </a:lnTo>
                <a:lnTo>
                  <a:pt x="201772" y="0"/>
                </a:lnTo>
                <a:lnTo>
                  <a:pt x="185227" y="666"/>
                </a:lnTo>
                <a:lnTo>
                  <a:pt x="138005" y="10249"/>
                </a:lnTo>
                <a:lnTo>
                  <a:pt x="95497" y="30119"/>
                </a:lnTo>
                <a:lnTo>
                  <a:pt x="59106" y="58873"/>
                </a:lnTo>
                <a:lnTo>
                  <a:pt x="30235" y="95112"/>
                </a:lnTo>
                <a:lnTo>
                  <a:pt x="10288" y="137434"/>
                </a:lnTo>
                <a:lnTo>
                  <a:pt x="669" y="184438"/>
                </a:lnTo>
                <a:lnTo>
                  <a:pt x="0" y="200905"/>
                </a:lnTo>
                <a:lnTo>
                  <a:pt x="669" y="217372"/>
                </a:lnTo>
                <a:lnTo>
                  <a:pt x="10288" y="264377"/>
                </a:lnTo>
                <a:lnTo>
                  <a:pt x="30235" y="306699"/>
                </a:lnTo>
                <a:lnTo>
                  <a:pt x="59106" y="342937"/>
                </a:lnTo>
                <a:lnTo>
                  <a:pt x="95497" y="371692"/>
                </a:lnTo>
                <a:lnTo>
                  <a:pt x="138005" y="391561"/>
                </a:lnTo>
                <a:lnTo>
                  <a:pt x="185227" y="401144"/>
                </a:lnTo>
                <a:lnTo>
                  <a:pt x="201772" y="401811"/>
                </a:lnTo>
                <a:close/>
              </a:path>
            </a:pathLst>
          </a:custGeom>
          <a:ln w="140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780702" y="2142406"/>
            <a:ext cx="183952" cy="0"/>
          </a:xfrm>
          <a:custGeom>
            <a:avLst/>
            <a:gdLst/>
            <a:ahLst/>
            <a:cxnLst/>
            <a:rect l="l" t="t" r="r" b="b"/>
            <a:pathLst>
              <a:path w="261620">
                <a:moveTo>
                  <a:pt x="0" y="0"/>
                </a:moveTo>
                <a:lnTo>
                  <a:pt x="261546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780796" y="2142699"/>
            <a:ext cx="183952" cy="0"/>
          </a:xfrm>
          <a:custGeom>
            <a:avLst/>
            <a:gdLst/>
            <a:ahLst/>
            <a:cxnLst/>
            <a:rect l="l" t="t" r="r" b="b"/>
            <a:pathLst>
              <a:path w="261620">
                <a:moveTo>
                  <a:pt x="0" y="0"/>
                </a:moveTo>
                <a:lnTo>
                  <a:pt x="261551" y="0"/>
                </a:lnTo>
              </a:path>
            </a:pathLst>
          </a:custGeom>
          <a:ln w="14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861513" y="2039761"/>
            <a:ext cx="0" cy="183505"/>
          </a:xfrm>
          <a:custGeom>
            <a:avLst/>
            <a:gdLst/>
            <a:ahLst/>
            <a:cxnLst/>
            <a:rect l="l" t="t" r="r" b="b"/>
            <a:pathLst>
              <a:path h="260985">
                <a:moveTo>
                  <a:pt x="0" y="0"/>
                </a:moveTo>
                <a:lnTo>
                  <a:pt x="0" y="260433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861591" y="2040053"/>
            <a:ext cx="0" cy="183505"/>
          </a:xfrm>
          <a:custGeom>
            <a:avLst/>
            <a:gdLst/>
            <a:ahLst/>
            <a:cxnLst/>
            <a:rect l="l" t="t" r="r" b="b"/>
            <a:pathLst>
              <a:path h="260985">
                <a:moveTo>
                  <a:pt x="0" y="0"/>
                </a:moveTo>
                <a:lnTo>
                  <a:pt x="0" y="260427"/>
                </a:lnTo>
              </a:path>
            </a:pathLst>
          </a:custGeom>
          <a:ln w="140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357894" y="1773918"/>
            <a:ext cx="283964" cy="282625"/>
          </a:xfrm>
          <a:custGeom>
            <a:avLst/>
            <a:gdLst/>
            <a:ahLst/>
            <a:cxnLst/>
            <a:rect l="l" t="t" r="r" b="b"/>
            <a:pathLst>
              <a:path w="403859" h="401955">
                <a:moveTo>
                  <a:pt x="201720" y="0"/>
                </a:moveTo>
                <a:lnTo>
                  <a:pt x="153250" y="5836"/>
                </a:lnTo>
                <a:lnTo>
                  <a:pt x="109026" y="22417"/>
                </a:lnTo>
                <a:lnTo>
                  <a:pt x="70450" y="48347"/>
                </a:lnTo>
                <a:lnTo>
                  <a:pt x="38925" y="82232"/>
                </a:lnTo>
                <a:lnTo>
                  <a:pt x="15854" y="122676"/>
                </a:lnTo>
                <a:lnTo>
                  <a:pt x="2640" y="168286"/>
                </a:lnTo>
                <a:lnTo>
                  <a:pt x="0" y="200874"/>
                </a:lnTo>
                <a:lnTo>
                  <a:pt x="668" y="217344"/>
                </a:lnTo>
                <a:lnTo>
                  <a:pt x="10285" y="264352"/>
                </a:lnTo>
                <a:lnTo>
                  <a:pt x="30226" y="306670"/>
                </a:lnTo>
                <a:lnTo>
                  <a:pt x="59089" y="342900"/>
                </a:lnTo>
                <a:lnTo>
                  <a:pt x="95470" y="371644"/>
                </a:lnTo>
                <a:lnTo>
                  <a:pt x="137968" y="391504"/>
                </a:lnTo>
                <a:lnTo>
                  <a:pt x="185178" y="401083"/>
                </a:lnTo>
                <a:lnTo>
                  <a:pt x="201720" y="401749"/>
                </a:lnTo>
                <a:lnTo>
                  <a:pt x="218273" y="401083"/>
                </a:lnTo>
                <a:lnTo>
                  <a:pt x="265510" y="391504"/>
                </a:lnTo>
                <a:lnTo>
                  <a:pt x="308022" y="371644"/>
                </a:lnTo>
                <a:lnTo>
                  <a:pt x="344409" y="342900"/>
                </a:lnTo>
                <a:lnTo>
                  <a:pt x="373273" y="306670"/>
                </a:lnTo>
                <a:lnTo>
                  <a:pt x="393212" y="264352"/>
                </a:lnTo>
                <a:lnTo>
                  <a:pt x="402826" y="217344"/>
                </a:lnTo>
                <a:lnTo>
                  <a:pt x="403495" y="200874"/>
                </a:lnTo>
                <a:lnTo>
                  <a:pt x="402826" y="184397"/>
                </a:lnTo>
                <a:lnTo>
                  <a:pt x="393212" y="137375"/>
                </a:lnTo>
                <a:lnTo>
                  <a:pt x="373273" y="95053"/>
                </a:lnTo>
                <a:lnTo>
                  <a:pt x="344409" y="58827"/>
                </a:lnTo>
                <a:lnTo>
                  <a:pt x="308022" y="30090"/>
                </a:lnTo>
                <a:lnTo>
                  <a:pt x="265510" y="10238"/>
                </a:lnTo>
                <a:lnTo>
                  <a:pt x="218273" y="665"/>
                </a:lnTo>
                <a:lnTo>
                  <a:pt x="2017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358028" y="1774203"/>
            <a:ext cx="283964" cy="282625"/>
          </a:xfrm>
          <a:custGeom>
            <a:avLst/>
            <a:gdLst/>
            <a:ahLst/>
            <a:cxnLst/>
            <a:rect l="l" t="t" r="r" b="b"/>
            <a:pathLst>
              <a:path w="403859" h="401955">
                <a:moveTo>
                  <a:pt x="201744" y="401754"/>
                </a:moveTo>
                <a:lnTo>
                  <a:pt x="250234" y="395915"/>
                </a:lnTo>
                <a:lnTo>
                  <a:pt x="294472" y="379327"/>
                </a:lnTo>
                <a:lnTo>
                  <a:pt x="333058" y="353390"/>
                </a:lnTo>
                <a:lnTo>
                  <a:pt x="364588" y="319503"/>
                </a:lnTo>
                <a:lnTo>
                  <a:pt x="387661" y="279065"/>
                </a:lnTo>
                <a:lnTo>
                  <a:pt x="400876" y="233472"/>
                </a:lnTo>
                <a:lnTo>
                  <a:pt x="403516" y="200905"/>
                </a:lnTo>
                <a:lnTo>
                  <a:pt x="402848" y="184423"/>
                </a:lnTo>
                <a:lnTo>
                  <a:pt x="393230" y="137391"/>
                </a:lnTo>
                <a:lnTo>
                  <a:pt x="373288" y="95062"/>
                </a:lnTo>
                <a:lnTo>
                  <a:pt x="344421" y="58831"/>
                </a:lnTo>
                <a:lnTo>
                  <a:pt x="308031" y="30092"/>
                </a:lnTo>
                <a:lnTo>
                  <a:pt x="265522" y="10239"/>
                </a:lnTo>
                <a:lnTo>
                  <a:pt x="218293" y="665"/>
                </a:lnTo>
                <a:lnTo>
                  <a:pt x="201744" y="0"/>
                </a:lnTo>
                <a:lnTo>
                  <a:pt x="185202" y="665"/>
                </a:lnTo>
                <a:lnTo>
                  <a:pt x="137991" y="10239"/>
                </a:lnTo>
                <a:lnTo>
                  <a:pt x="95489" y="30092"/>
                </a:lnTo>
                <a:lnTo>
                  <a:pt x="59102" y="58831"/>
                </a:lnTo>
                <a:lnTo>
                  <a:pt x="30234" y="95062"/>
                </a:lnTo>
                <a:lnTo>
                  <a:pt x="10288" y="137391"/>
                </a:lnTo>
                <a:lnTo>
                  <a:pt x="669" y="184423"/>
                </a:lnTo>
                <a:lnTo>
                  <a:pt x="0" y="200905"/>
                </a:lnTo>
                <a:lnTo>
                  <a:pt x="669" y="217371"/>
                </a:lnTo>
                <a:lnTo>
                  <a:pt x="10288" y="264371"/>
                </a:lnTo>
                <a:lnTo>
                  <a:pt x="30234" y="306683"/>
                </a:lnTo>
                <a:lnTo>
                  <a:pt x="59102" y="342909"/>
                </a:lnTo>
                <a:lnTo>
                  <a:pt x="95489" y="371651"/>
                </a:lnTo>
                <a:lnTo>
                  <a:pt x="137991" y="391510"/>
                </a:lnTo>
                <a:lnTo>
                  <a:pt x="185202" y="401088"/>
                </a:lnTo>
                <a:lnTo>
                  <a:pt x="201744" y="401754"/>
                </a:lnTo>
                <a:close/>
              </a:path>
            </a:pathLst>
          </a:custGeom>
          <a:ln w="140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583468" y="1732312"/>
            <a:ext cx="83939" cy="83493"/>
          </a:xfrm>
          <a:custGeom>
            <a:avLst/>
            <a:gdLst/>
            <a:ahLst/>
            <a:cxnLst/>
            <a:rect l="l" t="t" r="r" b="b"/>
            <a:pathLst>
              <a:path w="119379" h="118744">
                <a:moveTo>
                  <a:pt x="0" y="118399"/>
                </a:moveTo>
                <a:lnTo>
                  <a:pt x="118910" y="0"/>
                </a:lnTo>
              </a:path>
            </a:pathLst>
          </a:custGeom>
          <a:ln w="140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614540" y="1698906"/>
            <a:ext cx="85725" cy="85279"/>
          </a:xfrm>
          <a:custGeom>
            <a:avLst/>
            <a:gdLst/>
            <a:ahLst/>
            <a:cxnLst/>
            <a:rect l="l" t="t" r="r" b="b"/>
            <a:pathLst>
              <a:path w="121920" h="121285">
                <a:moveTo>
                  <a:pt x="121790" y="0"/>
                </a:moveTo>
                <a:lnTo>
                  <a:pt x="36267" y="0"/>
                </a:lnTo>
                <a:lnTo>
                  <a:pt x="0" y="36123"/>
                </a:lnTo>
                <a:lnTo>
                  <a:pt x="85467" y="36123"/>
                </a:lnTo>
                <a:lnTo>
                  <a:pt x="85467" y="121283"/>
                </a:lnTo>
                <a:lnTo>
                  <a:pt x="121790" y="85131"/>
                </a:lnTo>
                <a:lnTo>
                  <a:pt x="1217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489283" y="3629284"/>
            <a:ext cx="264765" cy="169218"/>
          </a:xfrm>
          <a:custGeom>
            <a:avLst/>
            <a:gdLst/>
            <a:ahLst/>
            <a:cxnLst/>
            <a:rect l="l" t="t" r="r" b="b"/>
            <a:pathLst>
              <a:path w="376554" h="240664">
                <a:moveTo>
                  <a:pt x="203761" y="0"/>
                </a:moveTo>
                <a:lnTo>
                  <a:pt x="149010" y="3834"/>
                </a:lnTo>
                <a:lnTo>
                  <a:pt x="100955" y="15051"/>
                </a:lnTo>
                <a:lnTo>
                  <a:pt x="60810" y="32608"/>
                </a:lnTo>
                <a:lnTo>
                  <a:pt x="29792" y="55462"/>
                </a:lnTo>
                <a:lnTo>
                  <a:pt x="4733" y="92377"/>
                </a:lnTo>
                <a:lnTo>
                  <a:pt x="0" y="112901"/>
                </a:lnTo>
                <a:lnTo>
                  <a:pt x="722" y="125049"/>
                </a:lnTo>
                <a:lnTo>
                  <a:pt x="18053" y="169238"/>
                </a:lnTo>
                <a:lnTo>
                  <a:pt x="55240" y="204674"/>
                </a:lnTo>
                <a:lnTo>
                  <a:pt x="93552" y="224139"/>
                </a:lnTo>
                <a:lnTo>
                  <a:pt x="138767" y="236442"/>
                </a:lnTo>
                <a:lnTo>
                  <a:pt x="187917" y="240627"/>
                </a:lnTo>
                <a:lnTo>
                  <a:pt x="205447" y="240112"/>
                </a:lnTo>
                <a:lnTo>
                  <a:pt x="255026" y="232754"/>
                </a:lnTo>
                <a:lnTo>
                  <a:pt x="298603" y="217631"/>
                </a:lnTo>
                <a:lnTo>
                  <a:pt x="334264" y="195973"/>
                </a:lnTo>
                <a:lnTo>
                  <a:pt x="366188" y="159053"/>
                </a:lnTo>
                <a:lnTo>
                  <a:pt x="375932" y="126924"/>
                </a:lnTo>
                <a:lnTo>
                  <a:pt x="375203" y="114834"/>
                </a:lnTo>
                <a:lnTo>
                  <a:pt x="357836" y="70805"/>
                </a:lnTo>
                <a:lnTo>
                  <a:pt x="320592" y="35446"/>
                </a:lnTo>
                <a:lnTo>
                  <a:pt x="282214" y="16009"/>
                </a:lnTo>
                <a:lnTo>
                  <a:pt x="236911" y="3728"/>
                </a:lnTo>
                <a:lnTo>
                  <a:pt x="203761" y="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489451" y="3629510"/>
            <a:ext cx="264765" cy="169218"/>
          </a:xfrm>
          <a:custGeom>
            <a:avLst/>
            <a:gdLst/>
            <a:ahLst/>
            <a:cxnLst/>
            <a:rect l="l" t="t" r="r" b="b"/>
            <a:pathLst>
              <a:path w="376554" h="240664">
                <a:moveTo>
                  <a:pt x="187934" y="240613"/>
                </a:moveTo>
                <a:lnTo>
                  <a:pt x="239091" y="236116"/>
                </a:lnTo>
                <a:lnTo>
                  <a:pt x="284885" y="223445"/>
                </a:lnTo>
                <a:lnTo>
                  <a:pt x="323401" y="203831"/>
                </a:lnTo>
                <a:lnTo>
                  <a:pt x="352725" y="178503"/>
                </a:lnTo>
                <a:lnTo>
                  <a:pt x="374213" y="137970"/>
                </a:lnTo>
                <a:lnTo>
                  <a:pt x="375968" y="126933"/>
                </a:lnTo>
                <a:lnTo>
                  <a:pt x="375238" y="114843"/>
                </a:lnTo>
                <a:lnTo>
                  <a:pt x="357872" y="70814"/>
                </a:lnTo>
                <a:lnTo>
                  <a:pt x="320630" y="35454"/>
                </a:lnTo>
                <a:lnTo>
                  <a:pt x="282255" y="16015"/>
                </a:lnTo>
                <a:lnTo>
                  <a:pt x="236954" y="3731"/>
                </a:lnTo>
                <a:lnTo>
                  <a:pt x="203807" y="0"/>
                </a:lnTo>
                <a:lnTo>
                  <a:pt x="184886" y="393"/>
                </a:lnTo>
                <a:lnTo>
                  <a:pt x="132227" y="6802"/>
                </a:lnTo>
                <a:lnTo>
                  <a:pt x="86668" y="20243"/>
                </a:lnTo>
                <a:lnTo>
                  <a:pt x="49425" y="39676"/>
                </a:lnTo>
                <a:lnTo>
                  <a:pt x="14801" y="73106"/>
                </a:lnTo>
                <a:lnTo>
                  <a:pt x="0" y="112869"/>
                </a:lnTo>
                <a:lnTo>
                  <a:pt x="721" y="125018"/>
                </a:lnTo>
                <a:lnTo>
                  <a:pt x="18049" y="169209"/>
                </a:lnTo>
                <a:lnTo>
                  <a:pt x="55231" y="204647"/>
                </a:lnTo>
                <a:lnTo>
                  <a:pt x="93539" y="224115"/>
                </a:lnTo>
                <a:lnTo>
                  <a:pt x="138749" y="236422"/>
                </a:lnTo>
                <a:lnTo>
                  <a:pt x="187934" y="240613"/>
                </a:lnTo>
                <a:close/>
              </a:path>
            </a:pathLst>
          </a:custGeom>
          <a:ln w="20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630901" y="3569484"/>
            <a:ext cx="1927991" cy="2441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631085" y="3569720"/>
            <a:ext cx="1928366" cy="244227"/>
          </a:xfrm>
          <a:custGeom>
            <a:avLst/>
            <a:gdLst/>
            <a:ahLst/>
            <a:cxnLst/>
            <a:rect l="l" t="t" r="r" b="b"/>
            <a:pathLst>
              <a:path w="2742565" h="347345">
                <a:moveTo>
                  <a:pt x="7919" y="165742"/>
                </a:moveTo>
                <a:lnTo>
                  <a:pt x="935216" y="118371"/>
                </a:lnTo>
                <a:lnTo>
                  <a:pt x="1149193" y="0"/>
                </a:lnTo>
                <a:lnTo>
                  <a:pt x="2694603" y="0"/>
                </a:lnTo>
                <a:lnTo>
                  <a:pt x="2575693" y="63114"/>
                </a:lnTo>
                <a:lnTo>
                  <a:pt x="2742122" y="110457"/>
                </a:lnTo>
                <a:lnTo>
                  <a:pt x="2551962" y="181485"/>
                </a:lnTo>
                <a:lnTo>
                  <a:pt x="2694603" y="228800"/>
                </a:lnTo>
                <a:lnTo>
                  <a:pt x="2551962" y="299885"/>
                </a:lnTo>
                <a:lnTo>
                  <a:pt x="2647056" y="347227"/>
                </a:lnTo>
                <a:lnTo>
                  <a:pt x="1149193" y="347227"/>
                </a:lnTo>
                <a:lnTo>
                  <a:pt x="935216" y="252514"/>
                </a:lnTo>
                <a:lnTo>
                  <a:pt x="0" y="213085"/>
                </a:lnTo>
              </a:path>
            </a:pathLst>
          </a:custGeom>
          <a:ln w="14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962676" y="3569484"/>
            <a:ext cx="596216" cy="2441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962901" y="3569720"/>
            <a:ext cx="596503" cy="244227"/>
          </a:xfrm>
          <a:custGeom>
            <a:avLst/>
            <a:gdLst/>
            <a:ahLst/>
            <a:cxnLst/>
            <a:rect l="l" t="t" r="r" b="b"/>
            <a:pathLst>
              <a:path w="848359" h="347345">
                <a:moveTo>
                  <a:pt x="0" y="0"/>
                </a:moveTo>
                <a:lnTo>
                  <a:pt x="800464" y="0"/>
                </a:lnTo>
                <a:lnTo>
                  <a:pt x="681553" y="63114"/>
                </a:lnTo>
                <a:lnTo>
                  <a:pt x="847983" y="110457"/>
                </a:lnTo>
                <a:lnTo>
                  <a:pt x="657822" y="181485"/>
                </a:lnTo>
                <a:lnTo>
                  <a:pt x="800464" y="228800"/>
                </a:lnTo>
                <a:lnTo>
                  <a:pt x="657822" y="299885"/>
                </a:lnTo>
                <a:lnTo>
                  <a:pt x="752916" y="347227"/>
                </a:lnTo>
                <a:lnTo>
                  <a:pt x="0" y="347227"/>
                </a:lnTo>
              </a:path>
            </a:pathLst>
          </a:custGeom>
          <a:ln w="14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379264" y="4448533"/>
            <a:ext cx="511528" cy="85015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381800" y="4455683"/>
            <a:ext cx="524769" cy="843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616256" y="4524989"/>
            <a:ext cx="290661" cy="467469"/>
          </a:xfrm>
          <a:custGeom>
            <a:avLst/>
            <a:gdLst/>
            <a:ahLst/>
            <a:cxnLst/>
            <a:rect l="l" t="t" r="r" b="b"/>
            <a:pathLst>
              <a:path w="413384" h="664845">
                <a:moveTo>
                  <a:pt x="412889" y="0"/>
                </a:moveTo>
                <a:lnTo>
                  <a:pt x="382526" y="19523"/>
                </a:lnTo>
                <a:lnTo>
                  <a:pt x="0" y="664482"/>
                </a:lnTo>
                <a:lnTo>
                  <a:pt x="31773" y="641954"/>
                </a:lnTo>
                <a:lnTo>
                  <a:pt x="4128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379391" y="4448724"/>
            <a:ext cx="527745" cy="850553"/>
          </a:xfrm>
          <a:custGeom>
            <a:avLst/>
            <a:gdLst/>
            <a:ahLst/>
            <a:cxnLst/>
            <a:rect l="l" t="t" r="r" b="b"/>
            <a:pathLst>
              <a:path w="750570" h="1209675">
                <a:moveTo>
                  <a:pt x="0" y="1193646"/>
                </a:moveTo>
                <a:lnTo>
                  <a:pt x="215498" y="784174"/>
                </a:lnTo>
                <a:lnTo>
                  <a:pt x="218767" y="662379"/>
                </a:lnTo>
                <a:lnTo>
                  <a:pt x="611969" y="0"/>
                </a:lnTo>
                <a:lnTo>
                  <a:pt x="609038" y="67015"/>
                </a:lnTo>
                <a:lnTo>
                  <a:pt x="671833" y="7745"/>
                </a:lnTo>
                <a:lnTo>
                  <a:pt x="654133" y="107314"/>
                </a:lnTo>
                <a:lnTo>
                  <a:pt x="710868" y="58231"/>
                </a:lnTo>
                <a:lnTo>
                  <a:pt x="705316" y="137454"/>
                </a:lnTo>
                <a:lnTo>
                  <a:pt x="749988" y="108717"/>
                </a:lnTo>
                <a:lnTo>
                  <a:pt x="368850" y="750694"/>
                </a:lnTo>
                <a:lnTo>
                  <a:pt x="273445" y="818299"/>
                </a:lnTo>
                <a:lnTo>
                  <a:pt x="18489" y="1209053"/>
                </a:lnTo>
              </a:path>
            </a:pathLst>
          </a:custGeom>
          <a:ln w="202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666352" y="4448533"/>
            <a:ext cx="224443" cy="2944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720417" y="4455684"/>
            <a:ext cx="186152" cy="29617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762199" y="4524989"/>
            <a:ext cx="144661" cy="227261"/>
          </a:xfrm>
          <a:custGeom>
            <a:avLst/>
            <a:gdLst/>
            <a:ahLst/>
            <a:cxnLst/>
            <a:rect l="l" t="t" r="r" b="b"/>
            <a:pathLst>
              <a:path w="205740" h="323215">
                <a:moveTo>
                  <a:pt x="205326" y="0"/>
                </a:moveTo>
                <a:lnTo>
                  <a:pt x="175009" y="19494"/>
                </a:lnTo>
                <a:lnTo>
                  <a:pt x="0" y="314569"/>
                </a:lnTo>
                <a:lnTo>
                  <a:pt x="13757" y="322665"/>
                </a:lnTo>
                <a:lnTo>
                  <a:pt x="2053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666483" y="4448724"/>
            <a:ext cx="240655" cy="303609"/>
          </a:xfrm>
          <a:custGeom>
            <a:avLst/>
            <a:gdLst/>
            <a:ahLst/>
            <a:cxnLst/>
            <a:rect l="l" t="t" r="r" b="b"/>
            <a:pathLst>
              <a:path w="342265" h="431800">
                <a:moveTo>
                  <a:pt x="0" y="343102"/>
                </a:moveTo>
                <a:lnTo>
                  <a:pt x="203660" y="0"/>
                </a:lnTo>
                <a:lnTo>
                  <a:pt x="200729" y="67015"/>
                </a:lnTo>
                <a:lnTo>
                  <a:pt x="263524" y="7745"/>
                </a:lnTo>
                <a:lnTo>
                  <a:pt x="245824" y="107314"/>
                </a:lnTo>
                <a:lnTo>
                  <a:pt x="302560" y="58231"/>
                </a:lnTo>
                <a:lnTo>
                  <a:pt x="297007" y="137454"/>
                </a:lnTo>
                <a:lnTo>
                  <a:pt x="341680" y="108717"/>
                </a:lnTo>
                <a:lnTo>
                  <a:pt x="150110" y="431389"/>
                </a:lnTo>
              </a:path>
            </a:pathLst>
          </a:custGeom>
          <a:ln w="202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510173" y="5045598"/>
            <a:ext cx="1471166" cy="710357"/>
          </a:xfrm>
          <a:custGeom>
            <a:avLst/>
            <a:gdLst/>
            <a:ahLst/>
            <a:cxnLst/>
            <a:rect l="l" t="t" r="r" b="b"/>
            <a:pathLst>
              <a:path w="2092325" h="1010284">
                <a:moveTo>
                  <a:pt x="0" y="1010083"/>
                </a:moveTo>
                <a:lnTo>
                  <a:pt x="2092229" y="1010083"/>
                </a:lnTo>
                <a:lnTo>
                  <a:pt x="2092229" y="0"/>
                </a:lnTo>
                <a:lnTo>
                  <a:pt x="0" y="0"/>
                </a:lnTo>
                <a:lnTo>
                  <a:pt x="0" y="1010083"/>
                </a:lnTo>
                <a:close/>
              </a:path>
            </a:pathLst>
          </a:custGeom>
          <a:solidFill>
            <a:srgbClr val="E2E2E2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510374" y="5045776"/>
            <a:ext cx="1471166" cy="710357"/>
          </a:xfrm>
          <a:custGeom>
            <a:avLst/>
            <a:gdLst/>
            <a:ahLst/>
            <a:cxnLst/>
            <a:rect l="l" t="t" r="r" b="b"/>
            <a:pathLst>
              <a:path w="2092325" h="1010284">
                <a:moveTo>
                  <a:pt x="0" y="1010056"/>
                </a:moveTo>
                <a:lnTo>
                  <a:pt x="2092273" y="1010056"/>
                </a:lnTo>
                <a:lnTo>
                  <a:pt x="2092273" y="0"/>
                </a:lnTo>
                <a:lnTo>
                  <a:pt x="0" y="0"/>
                </a:lnTo>
                <a:lnTo>
                  <a:pt x="0" y="1010056"/>
                </a:lnTo>
                <a:close/>
              </a:path>
            </a:pathLst>
          </a:custGeom>
          <a:ln w="140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825244" y="5101047"/>
            <a:ext cx="66973" cy="0"/>
          </a:xfrm>
          <a:custGeom>
            <a:avLst/>
            <a:gdLst/>
            <a:ahLst/>
            <a:cxnLst/>
            <a:rect l="l" t="t" r="r" b="b"/>
            <a:pathLst>
              <a:path w="95250">
                <a:moveTo>
                  <a:pt x="0" y="0"/>
                </a:moveTo>
                <a:lnTo>
                  <a:pt x="95082" y="0"/>
                </a:lnTo>
              </a:path>
            </a:pathLst>
          </a:custGeom>
          <a:ln w="3175">
            <a:solidFill>
              <a:srgbClr val="E2E2E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825502" y="5072878"/>
            <a:ext cx="66973" cy="56704"/>
          </a:xfrm>
          <a:custGeom>
            <a:avLst/>
            <a:gdLst/>
            <a:ahLst/>
            <a:cxnLst/>
            <a:rect l="l" t="t" r="r" b="b"/>
            <a:pathLst>
              <a:path w="95250" h="80645">
                <a:moveTo>
                  <a:pt x="0" y="80626"/>
                </a:moveTo>
                <a:lnTo>
                  <a:pt x="95069" y="80626"/>
                </a:lnTo>
                <a:lnTo>
                  <a:pt x="95069" y="0"/>
                </a:lnTo>
                <a:lnTo>
                  <a:pt x="0" y="0"/>
                </a:lnTo>
                <a:lnTo>
                  <a:pt x="0" y="806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702663" y="5101047"/>
            <a:ext cx="66973" cy="0"/>
          </a:xfrm>
          <a:custGeom>
            <a:avLst/>
            <a:gdLst/>
            <a:ahLst/>
            <a:cxnLst/>
            <a:rect l="l" t="t" r="r" b="b"/>
            <a:pathLst>
              <a:path w="95250">
                <a:moveTo>
                  <a:pt x="0" y="0"/>
                </a:moveTo>
                <a:lnTo>
                  <a:pt x="95054" y="0"/>
                </a:lnTo>
              </a:path>
            </a:pathLst>
          </a:custGeom>
          <a:ln w="3175">
            <a:solidFill>
              <a:srgbClr val="E2E2E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702915" y="5072878"/>
            <a:ext cx="66973" cy="56704"/>
          </a:xfrm>
          <a:custGeom>
            <a:avLst/>
            <a:gdLst/>
            <a:ahLst/>
            <a:cxnLst/>
            <a:rect l="l" t="t" r="r" b="b"/>
            <a:pathLst>
              <a:path w="95250" h="80645">
                <a:moveTo>
                  <a:pt x="0" y="80626"/>
                </a:moveTo>
                <a:lnTo>
                  <a:pt x="95035" y="80626"/>
                </a:lnTo>
                <a:lnTo>
                  <a:pt x="95035" y="0"/>
                </a:lnTo>
                <a:lnTo>
                  <a:pt x="0" y="0"/>
                </a:lnTo>
                <a:lnTo>
                  <a:pt x="0" y="806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580064" y="5101047"/>
            <a:ext cx="66973" cy="0"/>
          </a:xfrm>
          <a:custGeom>
            <a:avLst/>
            <a:gdLst/>
            <a:ahLst/>
            <a:cxnLst/>
            <a:rect l="l" t="t" r="r" b="b"/>
            <a:pathLst>
              <a:path w="95250">
                <a:moveTo>
                  <a:pt x="0" y="0"/>
                </a:moveTo>
                <a:lnTo>
                  <a:pt x="95110" y="0"/>
                </a:lnTo>
              </a:path>
            </a:pathLst>
          </a:custGeom>
          <a:ln w="3175">
            <a:solidFill>
              <a:srgbClr val="E2E2E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580304" y="5072878"/>
            <a:ext cx="66973" cy="56704"/>
          </a:xfrm>
          <a:custGeom>
            <a:avLst/>
            <a:gdLst/>
            <a:ahLst/>
            <a:cxnLst/>
            <a:rect l="l" t="t" r="r" b="b"/>
            <a:pathLst>
              <a:path w="95250" h="80645">
                <a:moveTo>
                  <a:pt x="0" y="80626"/>
                </a:moveTo>
                <a:lnTo>
                  <a:pt x="95094" y="80626"/>
                </a:lnTo>
                <a:lnTo>
                  <a:pt x="95094" y="0"/>
                </a:lnTo>
                <a:lnTo>
                  <a:pt x="0" y="0"/>
                </a:lnTo>
                <a:lnTo>
                  <a:pt x="0" y="806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7468593" y="5101047"/>
            <a:ext cx="66973" cy="0"/>
          </a:xfrm>
          <a:custGeom>
            <a:avLst/>
            <a:gdLst/>
            <a:ahLst/>
            <a:cxnLst/>
            <a:rect l="l" t="t" r="r" b="b"/>
            <a:pathLst>
              <a:path w="95250">
                <a:moveTo>
                  <a:pt x="0" y="0"/>
                </a:moveTo>
                <a:lnTo>
                  <a:pt x="95194" y="0"/>
                </a:lnTo>
              </a:path>
            </a:pathLst>
          </a:custGeom>
          <a:ln w="3175">
            <a:solidFill>
              <a:srgbClr val="E2E2E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468832" y="5072878"/>
            <a:ext cx="66973" cy="56704"/>
          </a:xfrm>
          <a:custGeom>
            <a:avLst/>
            <a:gdLst/>
            <a:ahLst/>
            <a:cxnLst/>
            <a:rect l="l" t="t" r="r" b="b"/>
            <a:pathLst>
              <a:path w="95250" h="80645">
                <a:moveTo>
                  <a:pt x="0" y="80626"/>
                </a:moveTo>
                <a:lnTo>
                  <a:pt x="95181" y="80626"/>
                </a:lnTo>
                <a:lnTo>
                  <a:pt x="95181" y="0"/>
                </a:lnTo>
                <a:lnTo>
                  <a:pt x="0" y="0"/>
                </a:lnTo>
                <a:lnTo>
                  <a:pt x="0" y="806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357182" y="5101047"/>
            <a:ext cx="66973" cy="0"/>
          </a:xfrm>
          <a:custGeom>
            <a:avLst/>
            <a:gdLst/>
            <a:ahLst/>
            <a:cxnLst/>
            <a:rect l="l" t="t" r="r" b="b"/>
            <a:pathLst>
              <a:path w="95250">
                <a:moveTo>
                  <a:pt x="0" y="0"/>
                </a:moveTo>
                <a:lnTo>
                  <a:pt x="95138" y="0"/>
                </a:lnTo>
              </a:path>
            </a:pathLst>
          </a:custGeom>
          <a:ln w="3175">
            <a:solidFill>
              <a:srgbClr val="E2E2E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7357420" y="5072878"/>
            <a:ext cx="66973" cy="56704"/>
          </a:xfrm>
          <a:custGeom>
            <a:avLst/>
            <a:gdLst/>
            <a:ahLst/>
            <a:cxnLst/>
            <a:rect l="l" t="t" r="r" b="b"/>
            <a:pathLst>
              <a:path w="95250" h="80645">
                <a:moveTo>
                  <a:pt x="0" y="80626"/>
                </a:moveTo>
                <a:lnTo>
                  <a:pt x="95150" y="80626"/>
                </a:lnTo>
                <a:lnTo>
                  <a:pt x="95150" y="0"/>
                </a:lnTo>
                <a:lnTo>
                  <a:pt x="0" y="0"/>
                </a:lnTo>
                <a:lnTo>
                  <a:pt x="0" y="806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245751" y="5101047"/>
            <a:ext cx="66973" cy="0"/>
          </a:xfrm>
          <a:custGeom>
            <a:avLst/>
            <a:gdLst/>
            <a:ahLst/>
            <a:cxnLst/>
            <a:rect l="l" t="t" r="r" b="b"/>
            <a:pathLst>
              <a:path w="95250">
                <a:moveTo>
                  <a:pt x="0" y="0"/>
                </a:moveTo>
                <a:lnTo>
                  <a:pt x="95051" y="0"/>
                </a:lnTo>
              </a:path>
            </a:pathLst>
          </a:custGeom>
          <a:ln w="3175">
            <a:solidFill>
              <a:srgbClr val="E2E2E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7245968" y="5072878"/>
            <a:ext cx="66973" cy="56704"/>
          </a:xfrm>
          <a:custGeom>
            <a:avLst/>
            <a:gdLst/>
            <a:ahLst/>
            <a:cxnLst/>
            <a:rect l="l" t="t" r="r" b="b"/>
            <a:pathLst>
              <a:path w="95250" h="80645">
                <a:moveTo>
                  <a:pt x="0" y="80626"/>
                </a:moveTo>
                <a:lnTo>
                  <a:pt x="95066" y="80626"/>
                </a:lnTo>
                <a:lnTo>
                  <a:pt x="95066" y="0"/>
                </a:lnTo>
                <a:lnTo>
                  <a:pt x="0" y="0"/>
                </a:lnTo>
                <a:lnTo>
                  <a:pt x="0" y="806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134279" y="5101047"/>
            <a:ext cx="66973" cy="0"/>
          </a:xfrm>
          <a:custGeom>
            <a:avLst/>
            <a:gdLst/>
            <a:ahLst/>
            <a:cxnLst/>
            <a:rect l="l" t="t" r="r" b="b"/>
            <a:pathLst>
              <a:path w="95250">
                <a:moveTo>
                  <a:pt x="0" y="0"/>
                </a:moveTo>
                <a:lnTo>
                  <a:pt x="95082" y="0"/>
                </a:lnTo>
              </a:path>
            </a:pathLst>
          </a:custGeom>
          <a:ln w="3175">
            <a:solidFill>
              <a:srgbClr val="E2E2E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134516" y="5072878"/>
            <a:ext cx="66973" cy="56704"/>
          </a:xfrm>
          <a:custGeom>
            <a:avLst/>
            <a:gdLst/>
            <a:ahLst/>
            <a:cxnLst/>
            <a:rect l="l" t="t" r="r" b="b"/>
            <a:pathLst>
              <a:path w="95250" h="80645">
                <a:moveTo>
                  <a:pt x="0" y="80626"/>
                </a:moveTo>
                <a:lnTo>
                  <a:pt x="95066" y="80626"/>
                </a:lnTo>
                <a:lnTo>
                  <a:pt x="95066" y="0"/>
                </a:lnTo>
                <a:lnTo>
                  <a:pt x="0" y="0"/>
                </a:lnTo>
                <a:lnTo>
                  <a:pt x="0" y="806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7022810" y="5101047"/>
            <a:ext cx="66973" cy="0"/>
          </a:xfrm>
          <a:custGeom>
            <a:avLst/>
            <a:gdLst/>
            <a:ahLst/>
            <a:cxnLst/>
            <a:rect l="l" t="t" r="r" b="b"/>
            <a:pathLst>
              <a:path w="95250">
                <a:moveTo>
                  <a:pt x="0" y="0"/>
                </a:moveTo>
                <a:lnTo>
                  <a:pt x="95166" y="0"/>
                </a:lnTo>
              </a:path>
            </a:pathLst>
          </a:custGeom>
          <a:ln w="3175">
            <a:solidFill>
              <a:srgbClr val="E2E2E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7023044" y="5072878"/>
            <a:ext cx="66973" cy="56704"/>
          </a:xfrm>
          <a:custGeom>
            <a:avLst/>
            <a:gdLst/>
            <a:ahLst/>
            <a:cxnLst/>
            <a:rect l="l" t="t" r="r" b="b"/>
            <a:pathLst>
              <a:path w="95250" h="80645">
                <a:moveTo>
                  <a:pt x="0" y="80626"/>
                </a:moveTo>
                <a:lnTo>
                  <a:pt x="95150" y="80626"/>
                </a:lnTo>
                <a:lnTo>
                  <a:pt x="95150" y="0"/>
                </a:lnTo>
                <a:lnTo>
                  <a:pt x="0" y="0"/>
                </a:lnTo>
                <a:lnTo>
                  <a:pt x="0" y="806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6900249" y="5101047"/>
            <a:ext cx="66973" cy="0"/>
          </a:xfrm>
          <a:custGeom>
            <a:avLst/>
            <a:gdLst/>
            <a:ahLst/>
            <a:cxnLst/>
            <a:rect l="l" t="t" r="r" b="b"/>
            <a:pathLst>
              <a:path w="95250">
                <a:moveTo>
                  <a:pt x="0" y="0"/>
                </a:moveTo>
                <a:lnTo>
                  <a:pt x="95138" y="0"/>
                </a:lnTo>
              </a:path>
            </a:pathLst>
          </a:custGeom>
          <a:ln w="3175">
            <a:solidFill>
              <a:srgbClr val="E2E2E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900455" y="5072878"/>
            <a:ext cx="66973" cy="56704"/>
          </a:xfrm>
          <a:custGeom>
            <a:avLst/>
            <a:gdLst/>
            <a:ahLst/>
            <a:cxnLst/>
            <a:rect l="l" t="t" r="r" b="b"/>
            <a:pathLst>
              <a:path w="95250" h="80645">
                <a:moveTo>
                  <a:pt x="0" y="80626"/>
                </a:moveTo>
                <a:lnTo>
                  <a:pt x="95150" y="80626"/>
                </a:lnTo>
                <a:lnTo>
                  <a:pt x="95150" y="0"/>
                </a:lnTo>
                <a:lnTo>
                  <a:pt x="0" y="0"/>
                </a:lnTo>
                <a:lnTo>
                  <a:pt x="0" y="806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6777670" y="5101047"/>
            <a:ext cx="66973" cy="0"/>
          </a:xfrm>
          <a:custGeom>
            <a:avLst/>
            <a:gdLst/>
            <a:ahLst/>
            <a:cxnLst/>
            <a:rect l="l" t="t" r="r" b="b"/>
            <a:pathLst>
              <a:path w="95250">
                <a:moveTo>
                  <a:pt x="0" y="0"/>
                </a:moveTo>
                <a:lnTo>
                  <a:pt x="95109" y="0"/>
                </a:lnTo>
              </a:path>
            </a:pathLst>
          </a:custGeom>
          <a:ln w="3175">
            <a:solidFill>
              <a:srgbClr val="E2E2E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6777886" y="5072878"/>
            <a:ext cx="66973" cy="56704"/>
          </a:xfrm>
          <a:custGeom>
            <a:avLst/>
            <a:gdLst/>
            <a:ahLst/>
            <a:cxnLst/>
            <a:rect l="l" t="t" r="r" b="b"/>
            <a:pathLst>
              <a:path w="95250" h="80645">
                <a:moveTo>
                  <a:pt x="0" y="80626"/>
                </a:moveTo>
                <a:lnTo>
                  <a:pt x="95122" y="80626"/>
                </a:lnTo>
                <a:lnTo>
                  <a:pt x="95122" y="0"/>
                </a:lnTo>
                <a:lnTo>
                  <a:pt x="0" y="0"/>
                </a:lnTo>
                <a:lnTo>
                  <a:pt x="0" y="806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6666218" y="5101047"/>
            <a:ext cx="66973" cy="0"/>
          </a:xfrm>
          <a:custGeom>
            <a:avLst/>
            <a:gdLst/>
            <a:ahLst/>
            <a:cxnLst/>
            <a:rect l="l" t="t" r="r" b="b"/>
            <a:pathLst>
              <a:path w="95250">
                <a:moveTo>
                  <a:pt x="0" y="0"/>
                </a:moveTo>
                <a:lnTo>
                  <a:pt x="95083" y="0"/>
                </a:lnTo>
              </a:path>
            </a:pathLst>
          </a:custGeom>
          <a:ln w="3175">
            <a:solidFill>
              <a:srgbClr val="E2E2E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6666434" y="5072878"/>
            <a:ext cx="66973" cy="56704"/>
          </a:xfrm>
          <a:custGeom>
            <a:avLst/>
            <a:gdLst/>
            <a:ahLst/>
            <a:cxnLst/>
            <a:rect l="l" t="t" r="r" b="b"/>
            <a:pathLst>
              <a:path w="95250" h="80645">
                <a:moveTo>
                  <a:pt x="0" y="80626"/>
                </a:moveTo>
                <a:lnTo>
                  <a:pt x="95097" y="80626"/>
                </a:lnTo>
                <a:lnTo>
                  <a:pt x="95097" y="0"/>
                </a:lnTo>
                <a:lnTo>
                  <a:pt x="0" y="0"/>
                </a:lnTo>
                <a:lnTo>
                  <a:pt x="0" y="806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6554768" y="5101047"/>
            <a:ext cx="66973" cy="0"/>
          </a:xfrm>
          <a:custGeom>
            <a:avLst/>
            <a:gdLst/>
            <a:ahLst/>
            <a:cxnLst/>
            <a:rect l="l" t="t" r="r" b="b"/>
            <a:pathLst>
              <a:path w="95250">
                <a:moveTo>
                  <a:pt x="0" y="0"/>
                </a:moveTo>
                <a:lnTo>
                  <a:pt x="95138" y="0"/>
                </a:lnTo>
              </a:path>
            </a:pathLst>
          </a:custGeom>
          <a:ln w="3175">
            <a:solidFill>
              <a:srgbClr val="E2E2E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6554982" y="5072878"/>
            <a:ext cx="66973" cy="56704"/>
          </a:xfrm>
          <a:custGeom>
            <a:avLst/>
            <a:gdLst/>
            <a:ahLst/>
            <a:cxnLst/>
            <a:rect l="l" t="t" r="r" b="b"/>
            <a:pathLst>
              <a:path w="95250" h="80645">
                <a:moveTo>
                  <a:pt x="0" y="80626"/>
                </a:moveTo>
                <a:lnTo>
                  <a:pt x="95122" y="80626"/>
                </a:lnTo>
                <a:lnTo>
                  <a:pt x="95122" y="0"/>
                </a:lnTo>
                <a:lnTo>
                  <a:pt x="0" y="0"/>
                </a:lnTo>
                <a:lnTo>
                  <a:pt x="0" y="806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2683276" y="2203947"/>
            <a:ext cx="2842320" cy="388441"/>
          </a:xfrm>
          <a:custGeom>
            <a:avLst/>
            <a:gdLst/>
            <a:ahLst/>
            <a:cxnLst/>
            <a:rect l="l" t="t" r="r" b="b"/>
            <a:pathLst>
              <a:path w="4042409" h="552450">
                <a:moveTo>
                  <a:pt x="0" y="63198"/>
                </a:moveTo>
                <a:lnTo>
                  <a:pt x="1093669" y="552399"/>
                </a:lnTo>
                <a:lnTo>
                  <a:pt x="4041877" y="0"/>
                </a:lnTo>
              </a:path>
            </a:pathLst>
          </a:custGeom>
          <a:ln w="14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3418831" y="2592352"/>
            <a:ext cx="33486" cy="233958"/>
          </a:xfrm>
          <a:custGeom>
            <a:avLst/>
            <a:gdLst/>
            <a:ahLst/>
            <a:cxnLst/>
            <a:rect l="l" t="t" r="r" b="b"/>
            <a:pathLst>
              <a:path w="47625" h="332739">
                <a:moveTo>
                  <a:pt x="47547" y="0"/>
                </a:moveTo>
                <a:lnTo>
                  <a:pt x="0" y="332578"/>
                </a:lnTo>
              </a:path>
            </a:pathLst>
          </a:custGeom>
          <a:ln w="140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3378461" y="2787817"/>
            <a:ext cx="89743" cy="116086"/>
          </a:xfrm>
          <a:custGeom>
            <a:avLst/>
            <a:gdLst/>
            <a:ahLst/>
            <a:cxnLst/>
            <a:rect l="l" t="t" r="r" b="b"/>
            <a:pathLst>
              <a:path w="127635" h="165100">
                <a:moveTo>
                  <a:pt x="0" y="0"/>
                </a:moveTo>
                <a:lnTo>
                  <a:pt x="41468" y="164553"/>
                </a:lnTo>
                <a:lnTo>
                  <a:pt x="111149" y="45970"/>
                </a:lnTo>
                <a:lnTo>
                  <a:pt x="58450" y="45970"/>
                </a:lnTo>
                <a:lnTo>
                  <a:pt x="0" y="0"/>
                </a:lnTo>
                <a:close/>
              </a:path>
              <a:path w="127635" h="165100">
                <a:moveTo>
                  <a:pt x="127499" y="18145"/>
                </a:moveTo>
                <a:lnTo>
                  <a:pt x="58450" y="45970"/>
                </a:lnTo>
                <a:lnTo>
                  <a:pt x="111149" y="45970"/>
                </a:lnTo>
                <a:lnTo>
                  <a:pt x="127499" y="181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4960470" y="4044533"/>
            <a:ext cx="208062" cy="296912"/>
          </a:xfrm>
          <a:custGeom>
            <a:avLst/>
            <a:gdLst/>
            <a:ahLst/>
            <a:cxnLst/>
            <a:rect l="l" t="t" r="r" b="b"/>
            <a:pathLst>
              <a:path w="295909" h="422275">
                <a:moveTo>
                  <a:pt x="295655" y="0"/>
                </a:moveTo>
                <a:lnTo>
                  <a:pt x="0" y="421848"/>
                </a:lnTo>
              </a:path>
            </a:pathLst>
          </a:custGeom>
          <a:ln w="140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4916473" y="4289195"/>
            <a:ext cx="99566" cy="116979"/>
          </a:xfrm>
          <a:custGeom>
            <a:avLst/>
            <a:gdLst/>
            <a:ahLst/>
            <a:cxnLst/>
            <a:rect l="l" t="t" r="r" b="b"/>
            <a:pathLst>
              <a:path w="141604" h="166370">
                <a:moveTo>
                  <a:pt x="34467" y="0"/>
                </a:moveTo>
                <a:lnTo>
                  <a:pt x="0" y="166128"/>
                </a:lnTo>
                <a:lnTo>
                  <a:pt x="141414" y="71542"/>
                </a:lnTo>
                <a:lnTo>
                  <a:pt x="67052" y="66732"/>
                </a:lnTo>
                <a:lnTo>
                  <a:pt x="344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7045755" y="2754116"/>
            <a:ext cx="0" cy="664815"/>
          </a:xfrm>
          <a:custGeom>
            <a:avLst/>
            <a:gdLst/>
            <a:ahLst/>
            <a:cxnLst/>
            <a:rect l="l" t="t" r="r" b="b"/>
            <a:pathLst>
              <a:path h="945514">
                <a:moveTo>
                  <a:pt x="0" y="0"/>
                </a:moveTo>
                <a:lnTo>
                  <a:pt x="0" y="945117"/>
                </a:lnTo>
              </a:path>
            </a:pathLst>
          </a:custGeom>
          <a:ln w="140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7000236" y="3386406"/>
            <a:ext cx="90636" cy="110728"/>
          </a:xfrm>
          <a:custGeom>
            <a:avLst/>
            <a:gdLst/>
            <a:ahLst/>
            <a:cxnLst/>
            <a:rect l="l" t="t" r="r" b="b"/>
            <a:pathLst>
              <a:path w="128904" h="157479">
                <a:moveTo>
                  <a:pt x="0" y="0"/>
                </a:moveTo>
                <a:lnTo>
                  <a:pt x="64437" y="156985"/>
                </a:lnTo>
                <a:lnTo>
                  <a:pt x="113619" y="37219"/>
                </a:lnTo>
                <a:lnTo>
                  <a:pt x="64437" y="37219"/>
                </a:lnTo>
                <a:lnTo>
                  <a:pt x="0" y="0"/>
                </a:lnTo>
                <a:close/>
              </a:path>
              <a:path w="128904" h="157479">
                <a:moveTo>
                  <a:pt x="128903" y="0"/>
                </a:moveTo>
                <a:lnTo>
                  <a:pt x="64437" y="37219"/>
                </a:lnTo>
                <a:lnTo>
                  <a:pt x="113619" y="37219"/>
                </a:lnTo>
                <a:lnTo>
                  <a:pt x="1289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6793879" y="5890327"/>
            <a:ext cx="0" cy="281732"/>
          </a:xfrm>
          <a:custGeom>
            <a:avLst/>
            <a:gdLst/>
            <a:ahLst/>
            <a:cxnLst/>
            <a:rect l="l" t="t" r="r" b="b"/>
            <a:pathLst>
              <a:path h="400684">
                <a:moveTo>
                  <a:pt x="0" y="400660"/>
                </a:moveTo>
                <a:lnTo>
                  <a:pt x="0" y="0"/>
                </a:lnTo>
              </a:path>
            </a:pathLst>
          </a:custGeom>
          <a:ln w="140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6748335" y="5811856"/>
            <a:ext cx="90636" cy="110728"/>
          </a:xfrm>
          <a:custGeom>
            <a:avLst/>
            <a:gdLst/>
            <a:ahLst/>
            <a:cxnLst/>
            <a:rect l="l" t="t" r="r" b="b"/>
            <a:pathLst>
              <a:path w="128904" h="157479">
                <a:moveTo>
                  <a:pt x="64465" y="0"/>
                </a:moveTo>
                <a:lnTo>
                  <a:pt x="0" y="157012"/>
                </a:lnTo>
                <a:lnTo>
                  <a:pt x="64465" y="119735"/>
                </a:lnTo>
                <a:lnTo>
                  <a:pt x="113583" y="119735"/>
                </a:lnTo>
                <a:lnTo>
                  <a:pt x="64465" y="0"/>
                </a:lnTo>
                <a:close/>
              </a:path>
              <a:path w="128904" h="157479">
                <a:moveTo>
                  <a:pt x="113583" y="119735"/>
                </a:moveTo>
                <a:lnTo>
                  <a:pt x="64465" y="119735"/>
                </a:lnTo>
                <a:lnTo>
                  <a:pt x="128875" y="157012"/>
                </a:lnTo>
                <a:lnTo>
                  <a:pt x="113583" y="1197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7813652" y="5890327"/>
            <a:ext cx="0" cy="104924"/>
          </a:xfrm>
          <a:custGeom>
            <a:avLst/>
            <a:gdLst/>
            <a:ahLst/>
            <a:cxnLst/>
            <a:rect l="l" t="t" r="r" b="b"/>
            <a:pathLst>
              <a:path h="149225">
                <a:moveTo>
                  <a:pt x="0" y="149016"/>
                </a:moveTo>
                <a:lnTo>
                  <a:pt x="0" y="0"/>
                </a:lnTo>
              </a:path>
            </a:pathLst>
          </a:custGeom>
          <a:ln w="140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7768095" y="5811856"/>
            <a:ext cx="90636" cy="110728"/>
          </a:xfrm>
          <a:custGeom>
            <a:avLst/>
            <a:gdLst/>
            <a:ahLst/>
            <a:cxnLst/>
            <a:rect l="l" t="t" r="r" b="b"/>
            <a:pathLst>
              <a:path w="128904" h="157479">
                <a:moveTo>
                  <a:pt x="64438" y="0"/>
                </a:moveTo>
                <a:lnTo>
                  <a:pt x="0" y="157012"/>
                </a:lnTo>
                <a:lnTo>
                  <a:pt x="64438" y="119735"/>
                </a:lnTo>
                <a:lnTo>
                  <a:pt x="113533" y="119735"/>
                </a:lnTo>
                <a:lnTo>
                  <a:pt x="64438" y="0"/>
                </a:lnTo>
                <a:close/>
              </a:path>
              <a:path w="128904" h="157479">
                <a:moveTo>
                  <a:pt x="113533" y="119735"/>
                </a:moveTo>
                <a:lnTo>
                  <a:pt x="64438" y="119735"/>
                </a:lnTo>
                <a:lnTo>
                  <a:pt x="128818" y="157012"/>
                </a:lnTo>
                <a:lnTo>
                  <a:pt x="113533" y="1197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7679866" y="5890327"/>
            <a:ext cx="0" cy="104924"/>
          </a:xfrm>
          <a:custGeom>
            <a:avLst/>
            <a:gdLst/>
            <a:ahLst/>
            <a:cxnLst/>
            <a:rect l="l" t="t" r="r" b="b"/>
            <a:pathLst>
              <a:path h="149225">
                <a:moveTo>
                  <a:pt x="0" y="149016"/>
                </a:moveTo>
                <a:lnTo>
                  <a:pt x="0" y="0"/>
                </a:lnTo>
              </a:path>
            </a:pathLst>
          </a:custGeom>
          <a:ln w="140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7634326" y="5811856"/>
            <a:ext cx="91082" cy="110728"/>
          </a:xfrm>
          <a:custGeom>
            <a:avLst/>
            <a:gdLst/>
            <a:ahLst/>
            <a:cxnLst/>
            <a:rect l="l" t="t" r="r" b="b"/>
            <a:pathLst>
              <a:path w="129540" h="157479">
                <a:moveTo>
                  <a:pt x="64437" y="0"/>
                </a:moveTo>
                <a:lnTo>
                  <a:pt x="0" y="157012"/>
                </a:lnTo>
                <a:lnTo>
                  <a:pt x="64437" y="119735"/>
                </a:lnTo>
                <a:lnTo>
                  <a:pt x="113619" y="119735"/>
                </a:lnTo>
                <a:lnTo>
                  <a:pt x="64437" y="0"/>
                </a:lnTo>
                <a:close/>
              </a:path>
              <a:path w="129540" h="157479">
                <a:moveTo>
                  <a:pt x="113619" y="119735"/>
                </a:moveTo>
                <a:lnTo>
                  <a:pt x="64437" y="119735"/>
                </a:lnTo>
                <a:lnTo>
                  <a:pt x="128931" y="157012"/>
                </a:lnTo>
                <a:lnTo>
                  <a:pt x="113619" y="1197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7546141" y="5890327"/>
            <a:ext cx="0" cy="104924"/>
          </a:xfrm>
          <a:custGeom>
            <a:avLst/>
            <a:gdLst/>
            <a:ahLst/>
            <a:cxnLst/>
            <a:rect l="l" t="t" r="r" b="b"/>
            <a:pathLst>
              <a:path h="149225">
                <a:moveTo>
                  <a:pt x="0" y="149016"/>
                </a:moveTo>
                <a:lnTo>
                  <a:pt x="0" y="0"/>
                </a:lnTo>
              </a:path>
            </a:pathLst>
          </a:custGeom>
          <a:ln w="140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7500617" y="5811856"/>
            <a:ext cx="90636" cy="110728"/>
          </a:xfrm>
          <a:custGeom>
            <a:avLst/>
            <a:gdLst/>
            <a:ahLst/>
            <a:cxnLst/>
            <a:rect l="l" t="t" r="r" b="b"/>
            <a:pathLst>
              <a:path w="128904" h="157479">
                <a:moveTo>
                  <a:pt x="64410" y="0"/>
                </a:moveTo>
                <a:lnTo>
                  <a:pt x="0" y="157012"/>
                </a:lnTo>
                <a:lnTo>
                  <a:pt x="64410" y="119735"/>
                </a:lnTo>
                <a:lnTo>
                  <a:pt x="113528" y="119735"/>
                </a:lnTo>
                <a:lnTo>
                  <a:pt x="64410" y="0"/>
                </a:lnTo>
                <a:close/>
              </a:path>
              <a:path w="128904" h="157479">
                <a:moveTo>
                  <a:pt x="113528" y="119735"/>
                </a:moveTo>
                <a:lnTo>
                  <a:pt x="64410" y="119735"/>
                </a:lnTo>
                <a:lnTo>
                  <a:pt x="128819" y="157012"/>
                </a:lnTo>
                <a:lnTo>
                  <a:pt x="113528" y="1197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7412433" y="5890327"/>
            <a:ext cx="0" cy="104924"/>
          </a:xfrm>
          <a:custGeom>
            <a:avLst/>
            <a:gdLst/>
            <a:ahLst/>
            <a:cxnLst/>
            <a:rect l="l" t="t" r="r" b="b"/>
            <a:pathLst>
              <a:path h="149225">
                <a:moveTo>
                  <a:pt x="0" y="149016"/>
                </a:moveTo>
                <a:lnTo>
                  <a:pt x="0" y="0"/>
                </a:lnTo>
              </a:path>
            </a:pathLst>
          </a:custGeom>
          <a:ln w="140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7366849" y="5811856"/>
            <a:ext cx="90636" cy="110728"/>
          </a:xfrm>
          <a:custGeom>
            <a:avLst/>
            <a:gdLst/>
            <a:ahLst/>
            <a:cxnLst/>
            <a:rect l="l" t="t" r="r" b="b"/>
            <a:pathLst>
              <a:path w="128904" h="157479">
                <a:moveTo>
                  <a:pt x="64494" y="0"/>
                </a:moveTo>
                <a:lnTo>
                  <a:pt x="0" y="157012"/>
                </a:lnTo>
                <a:lnTo>
                  <a:pt x="64494" y="119735"/>
                </a:lnTo>
                <a:lnTo>
                  <a:pt x="113613" y="119735"/>
                </a:lnTo>
                <a:lnTo>
                  <a:pt x="64494" y="0"/>
                </a:lnTo>
                <a:close/>
              </a:path>
              <a:path w="128904" h="157479">
                <a:moveTo>
                  <a:pt x="113613" y="119735"/>
                </a:moveTo>
                <a:lnTo>
                  <a:pt x="64494" y="119735"/>
                </a:lnTo>
                <a:lnTo>
                  <a:pt x="128905" y="157012"/>
                </a:lnTo>
                <a:lnTo>
                  <a:pt x="113613" y="1197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7278706" y="5890327"/>
            <a:ext cx="0" cy="104924"/>
          </a:xfrm>
          <a:custGeom>
            <a:avLst/>
            <a:gdLst/>
            <a:ahLst/>
            <a:cxnLst/>
            <a:rect l="l" t="t" r="r" b="b"/>
            <a:pathLst>
              <a:path h="149225">
                <a:moveTo>
                  <a:pt x="0" y="149016"/>
                </a:moveTo>
                <a:lnTo>
                  <a:pt x="0" y="0"/>
                </a:lnTo>
              </a:path>
            </a:pathLst>
          </a:custGeom>
          <a:ln w="140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7233140" y="5811856"/>
            <a:ext cx="90636" cy="110728"/>
          </a:xfrm>
          <a:custGeom>
            <a:avLst/>
            <a:gdLst/>
            <a:ahLst/>
            <a:cxnLst/>
            <a:rect l="l" t="t" r="r" b="b"/>
            <a:pathLst>
              <a:path w="128904" h="157479">
                <a:moveTo>
                  <a:pt x="64466" y="0"/>
                </a:moveTo>
                <a:lnTo>
                  <a:pt x="0" y="157012"/>
                </a:lnTo>
                <a:lnTo>
                  <a:pt x="64466" y="119735"/>
                </a:lnTo>
                <a:lnTo>
                  <a:pt x="113541" y="119735"/>
                </a:lnTo>
                <a:lnTo>
                  <a:pt x="64466" y="0"/>
                </a:lnTo>
                <a:close/>
              </a:path>
              <a:path w="128904" h="157479">
                <a:moveTo>
                  <a:pt x="113541" y="119735"/>
                </a:moveTo>
                <a:lnTo>
                  <a:pt x="64466" y="119735"/>
                </a:lnTo>
                <a:lnTo>
                  <a:pt x="128819" y="157012"/>
                </a:lnTo>
                <a:lnTo>
                  <a:pt x="113541" y="1197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7144960" y="5890327"/>
            <a:ext cx="0" cy="104924"/>
          </a:xfrm>
          <a:custGeom>
            <a:avLst/>
            <a:gdLst/>
            <a:ahLst/>
            <a:cxnLst/>
            <a:rect l="l" t="t" r="r" b="b"/>
            <a:pathLst>
              <a:path h="149225">
                <a:moveTo>
                  <a:pt x="0" y="149016"/>
                </a:moveTo>
                <a:lnTo>
                  <a:pt x="0" y="0"/>
                </a:lnTo>
              </a:path>
            </a:pathLst>
          </a:custGeom>
          <a:ln w="140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7099391" y="5811856"/>
            <a:ext cx="90636" cy="110728"/>
          </a:xfrm>
          <a:custGeom>
            <a:avLst/>
            <a:gdLst/>
            <a:ahLst/>
            <a:cxnLst/>
            <a:rect l="l" t="t" r="r" b="b"/>
            <a:pathLst>
              <a:path w="128904" h="157479">
                <a:moveTo>
                  <a:pt x="64465" y="0"/>
                </a:moveTo>
                <a:lnTo>
                  <a:pt x="0" y="157012"/>
                </a:lnTo>
                <a:lnTo>
                  <a:pt x="64465" y="119735"/>
                </a:lnTo>
                <a:lnTo>
                  <a:pt x="113561" y="119735"/>
                </a:lnTo>
                <a:lnTo>
                  <a:pt x="64465" y="0"/>
                </a:lnTo>
                <a:close/>
              </a:path>
              <a:path w="128904" h="157479">
                <a:moveTo>
                  <a:pt x="113561" y="119735"/>
                </a:moveTo>
                <a:lnTo>
                  <a:pt x="64465" y="119735"/>
                </a:lnTo>
                <a:lnTo>
                  <a:pt x="128846" y="157012"/>
                </a:lnTo>
                <a:lnTo>
                  <a:pt x="113561" y="1197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7011233" y="5890327"/>
            <a:ext cx="0" cy="104924"/>
          </a:xfrm>
          <a:custGeom>
            <a:avLst/>
            <a:gdLst/>
            <a:ahLst/>
            <a:cxnLst/>
            <a:rect l="l" t="t" r="r" b="b"/>
            <a:pathLst>
              <a:path h="149225">
                <a:moveTo>
                  <a:pt x="0" y="149016"/>
                </a:moveTo>
                <a:lnTo>
                  <a:pt x="0" y="0"/>
                </a:lnTo>
              </a:path>
            </a:pathLst>
          </a:custGeom>
          <a:ln w="140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6965683" y="5811856"/>
            <a:ext cx="90636" cy="110728"/>
          </a:xfrm>
          <a:custGeom>
            <a:avLst/>
            <a:gdLst/>
            <a:ahLst/>
            <a:cxnLst/>
            <a:rect l="l" t="t" r="r" b="b"/>
            <a:pathLst>
              <a:path w="128904" h="157479">
                <a:moveTo>
                  <a:pt x="64465" y="0"/>
                </a:moveTo>
                <a:lnTo>
                  <a:pt x="0" y="157012"/>
                </a:lnTo>
                <a:lnTo>
                  <a:pt x="64465" y="119735"/>
                </a:lnTo>
                <a:lnTo>
                  <a:pt x="113581" y="119735"/>
                </a:lnTo>
                <a:lnTo>
                  <a:pt x="64465" y="0"/>
                </a:lnTo>
                <a:close/>
              </a:path>
              <a:path w="128904" h="157479">
                <a:moveTo>
                  <a:pt x="113581" y="119735"/>
                </a:moveTo>
                <a:lnTo>
                  <a:pt x="64465" y="119735"/>
                </a:lnTo>
                <a:lnTo>
                  <a:pt x="128873" y="157012"/>
                </a:lnTo>
                <a:lnTo>
                  <a:pt x="113581" y="1197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6588414" y="5890327"/>
            <a:ext cx="0" cy="104924"/>
          </a:xfrm>
          <a:custGeom>
            <a:avLst/>
            <a:gdLst/>
            <a:ahLst/>
            <a:cxnLst/>
            <a:rect l="l" t="t" r="r" b="b"/>
            <a:pathLst>
              <a:path h="149225">
                <a:moveTo>
                  <a:pt x="0" y="149016"/>
                </a:moveTo>
                <a:lnTo>
                  <a:pt x="0" y="0"/>
                </a:lnTo>
              </a:path>
            </a:pathLst>
          </a:custGeom>
          <a:ln w="140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6542927" y="5811856"/>
            <a:ext cx="90636" cy="110728"/>
          </a:xfrm>
          <a:custGeom>
            <a:avLst/>
            <a:gdLst/>
            <a:ahLst/>
            <a:cxnLst/>
            <a:rect l="l" t="t" r="r" b="b"/>
            <a:pathLst>
              <a:path w="128904" h="157479">
                <a:moveTo>
                  <a:pt x="64411" y="0"/>
                </a:moveTo>
                <a:lnTo>
                  <a:pt x="0" y="157012"/>
                </a:lnTo>
                <a:lnTo>
                  <a:pt x="64411" y="119735"/>
                </a:lnTo>
                <a:lnTo>
                  <a:pt x="113528" y="119735"/>
                </a:lnTo>
                <a:lnTo>
                  <a:pt x="64411" y="0"/>
                </a:lnTo>
                <a:close/>
              </a:path>
              <a:path w="128904" h="157479">
                <a:moveTo>
                  <a:pt x="113528" y="119735"/>
                </a:moveTo>
                <a:lnTo>
                  <a:pt x="64411" y="119735"/>
                </a:lnTo>
                <a:lnTo>
                  <a:pt x="128819" y="157012"/>
                </a:lnTo>
                <a:lnTo>
                  <a:pt x="113528" y="1197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6019343" y="5522917"/>
            <a:ext cx="345579" cy="0"/>
          </a:xfrm>
          <a:custGeom>
            <a:avLst/>
            <a:gdLst/>
            <a:ahLst/>
            <a:cxnLst/>
            <a:rect l="l" t="t" r="r" b="b"/>
            <a:pathLst>
              <a:path w="491490">
                <a:moveTo>
                  <a:pt x="0" y="0"/>
                </a:moveTo>
                <a:lnTo>
                  <a:pt x="491339" y="0"/>
                </a:lnTo>
              </a:path>
            </a:pathLst>
          </a:custGeom>
          <a:ln w="14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6332440" y="5477647"/>
            <a:ext cx="111175" cy="90636"/>
          </a:xfrm>
          <a:custGeom>
            <a:avLst/>
            <a:gdLst/>
            <a:ahLst/>
            <a:cxnLst/>
            <a:rect l="l" t="t" r="r" b="b"/>
            <a:pathLst>
              <a:path w="158115" h="128904">
                <a:moveTo>
                  <a:pt x="0" y="0"/>
                </a:moveTo>
                <a:lnTo>
                  <a:pt x="37448" y="64173"/>
                </a:lnTo>
                <a:lnTo>
                  <a:pt x="0" y="128318"/>
                </a:lnTo>
                <a:lnTo>
                  <a:pt x="157693" y="6417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4588581" y="5522917"/>
            <a:ext cx="337989" cy="0"/>
          </a:xfrm>
          <a:custGeom>
            <a:avLst/>
            <a:gdLst/>
            <a:ahLst/>
            <a:cxnLst/>
            <a:rect l="l" t="t" r="r" b="b"/>
            <a:pathLst>
              <a:path w="480695">
                <a:moveTo>
                  <a:pt x="0" y="0"/>
                </a:moveTo>
                <a:lnTo>
                  <a:pt x="480347" y="0"/>
                </a:lnTo>
              </a:path>
            </a:pathLst>
          </a:custGeom>
          <a:ln w="14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4893977" y="5477647"/>
            <a:ext cx="111175" cy="90636"/>
          </a:xfrm>
          <a:custGeom>
            <a:avLst/>
            <a:gdLst/>
            <a:ahLst/>
            <a:cxnLst/>
            <a:rect l="l" t="t" r="r" b="b"/>
            <a:pathLst>
              <a:path w="158115" h="128904">
                <a:moveTo>
                  <a:pt x="0" y="0"/>
                </a:moveTo>
                <a:lnTo>
                  <a:pt x="37448" y="64173"/>
                </a:lnTo>
                <a:lnTo>
                  <a:pt x="0" y="128318"/>
                </a:lnTo>
                <a:lnTo>
                  <a:pt x="157664" y="6417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2832039" y="2992200"/>
            <a:ext cx="957709" cy="953691"/>
          </a:xfrm>
          <a:custGeom>
            <a:avLst/>
            <a:gdLst/>
            <a:ahLst/>
            <a:cxnLst/>
            <a:rect l="l" t="t" r="r" b="b"/>
            <a:pathLst>
              <a:path w="1362075" h="1356360">
                <a:moveTo>
                  <a:pt x="680869" y="0"/>
                </a:moveTo>
                <a:lnTo>
                  <a:pt x="625028" y="2247"/>
                </a:lnTo>
                <a:lnTo>
                  <a:pt x="570430" y="8873"/>
                </a:lnTo>
                <a:lnTo>
                  <a:pt x="517250" y="19703"/>
                </a:lnTo>
                <a:lnTo>
                  <a:pt x="465664" y="34563"/>
                </a:lnTo>
                <a:lnTo>
                  <a:pt x="415847" y="53278"/>
                </a:lnTo>
                <a:lnTo>
                  <a:pt x="367973" y="75673"/>
                </a:lnTo>
                <a:lnTo>
                  <a:pt x="322219" y="101575"/>
                </a:lnTo>
                <a:lnTo>
                  <a:pt x="278759" y="130809"/>
                </a:lnTo>
                <a:lnTo>
                  <a:pt x="237769" y="163200"/>
                </a:lnTo>
                <a:lnTo>
                  <a:pt x="199424" y="198574"/>
                </a:lnTo>
                <a:lnTo>
                  <a:pt x="163899" y="236756"/>
                </a:lnTo>
                <a:lnTo>
                  <a:pt x="131370" y="277573"/>
                </a:lnTo>
                <a:lnTo>
                  <a:pt x="102011" y="320849"/>
                </a:lnTo>
                <a:lnTo>
                  <a:pt x="75998" y="366410"/>
                </a:lnTo>
                <a:lnTo>
                  <a:pt x="53506" y="414081"/>
                </a:lnTo>
                <a:lnTo>
                  <a:pt x="34711" y="463689"/>
                </a:lnTo>
                <a:lnTo>
                  <a:pt x="19788" y="515059"/>
                </a:lnTo>
                <a:lnTo>
                  <a:pt x="8911" y="568015"/>
                </a:lnTo>
                <a:lnTo>
                  <a:pt x="2257" y="622385"/>
                </a:lnTo>
                <a:lnTo>
                  <a:pt x="0" y="677993"/>
                </a:lnTo>
                <a:lnTo>
                  <a:pt x="2257" y="733593"/>
                </a:lnTo>
                <a:lnTo>
                  <a:pt x="8911" y="787955"/>
                </a:lnTo>
                <a:lnTo>
                  <a:pt x="19788" y="840905"/>
                </a:lnTo>
                <a:lnTo>
                  <a:pt x="34711" y="892269"/>
                </a:lnTo>
                <a:lnTo>
                  <a:pt x="53506" y="941872"/>
                </a:lnTo>
                <a:lnTo>
                  <a:pt x="75998" y="989539"/>
                </a:lnTo>
                <a:lnTo>
                  <a:pt x="102011" y="1035096"/>
                </a:lnTo>
                <a:lnTo>
                  <a:pt x="131370" y="1078369"/>
                </a:lnTo>
                <a:lnTo>
                  <a:pt x="163899" y="1119182"/>
                </a:lnTo>
                <a:lnTo>
                  <a:pt x="199424" y="1157362"/>
                </a:lnTo>
                <a:lnTo>
                  <a:pt x="237769" y="1192735"/>
                </a:lnTo>
                <a:lnTo>
                  <a:pt x="278759" y="1225124"/>
                </a:lnTo>
                <a:lnTo>
                  <a:pt x="322219" y="1254357"/>
                </a:lnTo>
                <a:lnTo>
                  <a:pt x="367973" y="1280258"/>
                </a:lnTo>
                <a:lnTo>
                  <a:pt x="415847" y="1302653"/>
                </a:lnTo>
                <a:lnTo>
                  <a:pt x="465664" y="1321367"/>
                </a:lnTo>
                <a:lnTo>
                  <a:pt x="517250" y="1336227"/>
                </a:lnTo>
                <a:lnTo>
                  <a:pt x="570430" y="1347057"/>
                </a:lnTo>
                <a:lnTo>
                  <a:pt x="625028" y="1353683"/>
                </a:lnTo>
                <a:lnTo>
                  <a:pt x="680869" y="1355930"/>
                </a:lnTo>
                <a:lnTo>
                  <a:pt x="736710" y="1353683"/>
                </a:lnTo>
                <a:lnTo>
                  <a:pt x="791308" y="1347057"/>
                </a:lnTo>
                <a:lnTo>
                  <a:pt x="844488" y="1336227"/>
                </a:lnTo>
                <a:lnTo>
                  <a:pt x="896074" y="1321367"/>
                </a:lnTo>
                <a:lnTo>
                  <a:pt x="945891" y="1302653"/>
                </a:lnTo>
                <a:lnTo>
                  <a:pt x="993765" y="1280258"/>
                </a:lnTo>
                <a:lnTo>
                  <a:pt x="1039519" y="1254357"/>
                </a:lnTo>
                <a:lnTo>
                  <a:pt x="1082979" y="1225124"/>
                </a:lnTo>
                <a:lnTo>
                  <a:pt x="1123969" y="1192735"/>
                </a:lnTo>
                <a:lnTo>
                  <a:pt x="1162314" y="1157362"/>
                </a:lnTo>
                <a:lnTo>
                  <a:pt x="1197838" y="1119182"/>
                </a:lnTo>
                <a:lnTo>
                  <a:pt x="1230368" y="1078369"/>
                </a:lnTo>
                <a:lnTo>
                  <a:pt x="1259727" y="1035096"/>
                </a:lnTo>
                <a:lnTo>
                  <a:pt x="1285739" y="989539"/>
                </a:lnTo>
                <a:lnTo>
                  <a:pt x="1308231" y="941872"/>
                </a:lnTo>
                <a:lnTo>
                  <a:pt x="1327026" y="892269"/>
                </a:lnTo>
                <a:lnTo>
                  <a:pt x="1341950" y="840905"/>
                </a:lnTo>
                <a:lnTo>
                  <a:pt x="1352826" y="787955"/>
                </a:lnTo>
                <a:lnTo>
                  <a:pt x="1359481" y="733593"/>
                </a:lnTo>
                <a:lnTo>
                  <a:pt x="1361738" y="677993"/>
                </a:lnTo>
                <a:lnTo>
                  <a:pt x="1359481" y="622385"/>
                </a:lnTo>
                <a:lnTo>
                  <a:pt x="1352826" y="568015"/>
                </a:lnTo>
                <a:lnTo>
                  <a:pt x="1341950" y="515059"/>
                </a:lnTo>
                <a:lnTo>
                  <a:pt x="1327026" y="463689"/>
                </a:lnTo>
                <a:lnTo>
                  <a:pt x="1308231" y="414081"/>
                </a:lnTo>
                <a:lnTo>
                  <a:pt x="1285739" y="366410"/>
                </a:lnTo>
                <a:lnTo>
                  <a:pt x="1259727" y="320849"/>
                </a:lnTo>
                <a:lnTo>
                  <a:pt x="1230368" y="277573"/>
                </a:lnTo>
                <a:lnTo>
                  <a:pt x="1197838" y="236756"/>
                </a:lnTo>
                <a:lnTo>
                  <a:pt x="1162314" y="198574"/>
                </a:lnTo>
                <a:lnTo>
                  <a:pt x="1123969" y="163200"/>
                </a:lnTo>
                <a:lnTo>
                  <a:pt x="1082979" y="130809"/>
                </a:lnTo>
                <a:lnTo>
                  <a:pt x="1039519" y="101575"/>
                </a:lnTo>
                <a:lnTo>
                  <a:pt x="993765" y="75673"/>
                </a:lnTo>
                <a:lnTo>
                  <a:pt x="945891" y="53278"/>
                </a:lnTo>
                <a:lnTo>
                  <a:pt x="896074" y="34563"/>
                </a:lnTo>
                <a:lnTo>
                  <a:pt x="844488" y="19703"/>
                </a:lnTo>
                <a:lnTo>
                  <a:pt x="791308" y="8873"/>
                </a:lnTo>
                <a:lnTo>
                  <a:pt x="736710" y="2247"/>
                </a:lnTo>
                <a:lnTo>
                  <a:pt x="6808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2832123" y="2992439"/>
            <a:ext cx="957709" cy="953691"/>
          </a:xfrm>
          <a:custGeom>
            <a:avLst/>
            <a:gdLst/>
            <a:ahLst/>
            <a:cxnLst/>
            <a:rect l="l" t="t" r="r" b="b"/>
            <a:pathLst>
              <a:path w="1362075" h="1356360">
                <a:moveTo>
                  <a:pt x="680908" y="1355909"/>
                </a:moveTo>
                <a:lnTo>
                  <a:pt x="736747" y="1353661"/>
                </a:lnTo>
                <a:lnTo>
                  <a:pt x="791343" y="1347035"/>
                </a:lnTo>
                <a:lnTo>
                  <a:pt x="844521" y="1336205"/>
                </a:lnTo>
                <a:lnTo>
                  <a:pt x="896107" y="1321346"/>
                </a:lnTo>
                <a:lnTo>
                  <a:pt x="945924" y="1302632"/>
                </a:lnTo>
                <a:lnTo>
                  <a:pt x="993798" y="1280237"/>
                </a:lnTo>
                <a:lnTo>
                  <a:pt x="1039553" y="1254336"/>
                </a:lnTo>
                <a:lnTo>
                  <a:pt x="1083014" y="1225104"/>
                </a:lnTo>
                <a:lnTo>
                  <a:pt x="1124005" y="1192714"/>
                </a:lnTo>
                <a:lnTo>
                  <a:pt x="1162351" y="1157343"/>
                </a:lnTo>
                <a:lnTo>
                  <a:pt x="1197878" y="1119163"/>
                </a:lnTo>
                <a:lnTo>
                  <a:pt x="1230409" y="1078350"/>
                </a:lnTo>
                <a:lnTo>
                  <a:pt x="1259769" y="1035078"/>
                </a:lnTo>
                <a:lnTo>
                  <a:pt x="1285784" y="989522"/>
                </a:lnTo>
                <a:lnTo>
                  <a:pt x="1308277" y="941855"/>
                </a:lnTo>
                <a:lnTo>
                  <a:pt x="1327073" y="892253"/>
                </a:lnTo>
                <a:lnTo>
                  <a:pt x="1341998" y="840891"/>
                </a:lnTo>
                <a:lnTo>
                  <a:pt x="1352876" y="787942"/>
                </a:lnTo>
                <a:lnTo>
                  <a:pt x="1359531" y="733581"/>
                </a:lnTo>
                <a:lnTo>
                  <a:pt x="1361788" y="677982"/>
                </a:lnTo>
                <a:lnTo>
                  <a:pt x="1359531" y="622376"/>
                </a:lnTo>
                <a:lnTo>
                  <a:pt x="1352876" y="568007"/>
                </a:lnTo>
                <a:lnTo>
                  <a:pt x="1341998" y="515052"/>
                </a:lnTo>
                <a:lnTo>
                  <a:pt x="1327073" y="463683"/>
                </a:lnTo>
                <a:lnTo>
                  <a:pt x="1308277" y="414076"/>
                </a:lnTo>
                <a:lnTo>
                  <a:pt x="1285784" y="366406"/>
                </a:lnTo>
                <a:lnTo>
                  <a:pt x="1259769" y="320845"/>
                </a:lnTo>
                <a:lnTo>
                  <a:pt x="1230409" y="277570"/>
                </a:lnTo>
                <a:lnTo>
                  <a:pt x="1197878" y="236754"/>
                </a:lnTo>
                <a:lnTo>
                  <a:pt x="1162351" y="198572"/>
                </a:lnTo>
                <a:lnTo>
                  <a:pt x="1124005" y="163199"/>
                </a:lnTo>
                <a:lnTo>
                  <a:pt x="1083014" y="130808"/>
                </a:lnTo>
                <a:lnTo>
                  <a:pt x="1039553" y="101575"/>
                </a:lnTo>
                <a:lnTo>
                  <a:pt x="993798" y="75673"/>
                </a:lnTo>
                <a:lnTo>
                  <a:pt x="945924" y="53277"/>
                </a:lnTo>
                <a:lnTo>
                  <a:pt x="896107" y="34563"/>
                </a:lnTo>
                <a:lnTo>
                  <a:pt x="844521" y="19703"/>
                </a:lnTo>
                <a:lnTo>
                  <a:pt x="791343" y="8873"/>
                </a:lnTo>
                <a:lnTo>
                  <a:pt x="736747" y="2247"/>
                </a:lnTo>
                <a:lnTo>
                  <a:pt x="680908" y="0"/>
                </a:lnTo>
                <a:lnTo>
                  <a:pt x="625062" y="2247"/>
                </a:lnTo>
                <a:lnTo>
                  <a:pt x="570459" y="8873"/>
                </a:lnTo>
                <a:lnTo>
                  <a:pt x="517275" y="19703"/>
                </a:lnTo>
                <a:lnTo>
                  <a:pt x="465684" y="34563"/>
                </a:lnTo>
                <a:lnTo>
                  <a:pt x="415863" y="53277"/>
                </a:lnTo>
                <a:lnTo>
                  <a:pt x="367987" y="75673"/>
                </a:lnTo>
                <a:lnTo>
                  <a:pt x="322230" y="101575"/>
                </a:lnTo>
                <a:lnTo>
                  <a:pt x="278768" y="130808"/>
                </a:lnTo>
                <a:lnTo>
                  <a:pt x="237776" y="163199"/>
                </a:lnTo>
                <a:lnTo>
                  <a:pt x="199429" y="198572"/>
                </a:lnTo>
                <a:lnTo>
                  <a:pt x="163903" y="236754"/>
                </a:lnTo>
                <a:lnTo>
                  <a:pt x="131372" y="277570"/>
                </a:lnTo>
                <a:lnTo>
                  <a:pt x="102013" y="320845"/>
                </a:lnTo>
                <a:lnTo>
                  <a:pt x="75999" y="366406"/>
                </a:lnTo>
                <a:lnTo>
                  <a:pt x="53507" y="414076"/>
                </a:lnTo>
                <a:lnTo>
                  <a:pt x="34712" y="463683"/>
                </a:lnTo>
                <a:lnTo>
                  <a:pt x="19788" y="515052"/>
                </a:lnTo>
                <a:lnTo>
                  <a:pt x="8911" y="568007"/>
                </a:lnTo>
                <a:lnTo>
                  <a:pt x="2257" y="622376"/>
                </a:lnTo>
                <a:lnTo>
                  <a:pt x="0" y="677982"/>
                </a:lnTo>
                <a:lnTo>
                  <a:pt x="2257" y="733581"/>
                </a:lnTo>
                <a:lnTo>
                  <a:pt x="8911" y="787942"/>
                </a:lnTo>
                <a:lnTo>
                  <a:pt x="19788" y="840891"/>
                </a:lnTo>
                <a:lnTo>
                  <a:pt x="34712" y="892253"/>
                </a:lnTo>
                <a:lnTo>
                  <a:pt x="53507" y="941855"/>
                </a:lnTo>
                <a:lnTo>
                  <a:pt x="75999" y="989522"/>
                </a:lnTo>
                <a:lnTo>
                  <a:pt x="102013" y="1035078"/>
                </a:lnTo>
                <a:lnTo>
                  <a:pt x="131372" y="1078350"/>
                </a:lnTo>
                <a:lnTo>
                  <a:pt x="163903" y="1119163"/>
                </a:lnTo>
                <a:lnTo>
                  <a:pt x="199429" y="1157343"/>
                </a:lnTo>
                <a:lnTo>
                  <a:pt x="237776" y="1192714"/>
                </a:lnTo>
                <a:lnTo>
                  <a:pt x="278768" y="1225104"/>
                </a:lnTo>
                <a:lnTo>
                  <a:pt x="322230" y="1254336"/>
                </a:lnTo>
                <a:lnTo>
                  <a:pt x="367987" y="1280237"/>
                </a:lnTo>
                <a:lnTo>
                  <a:pt x="415863" y="1302632"/>
                </a:lnTo>
                <a:lnTo>
                  <a:pt x="465684" y="1321346"/>
                </a:lnTo>
                <a:lnTo>
                  <a:pt x="517275" y="1336205"/>
                </a:lnTo>
                <a:lnTo>
                  <a:pt x="570459" y="1347035"/>
                </a:lnTo>
                <a:lnTo>
                  <a:pt x="625062" y="1353661"/>
                </a:lnTo>
                <a:lnTo>
                  <a:pt x="680908" y="1355909"/>
                </a:lnTo>
                <a:close/>
              </a:path>
            </a:pathLst>
          </a:custGeom>
          <a:ln w="20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2855978" y="3016057"/>
            <a:ext cx="909935" cy="905917"/>
          </a:xfrm>
          <a:custGeom>
            <a:avLst/>
            <a:gdLst/>
            <a:ahLst/>
            <a:cxnLst/>
            <a:rect l="l" t="t" r="r" b="b"/>
            <a:pathLst>
              <a:path w="1294129" h="1288414">
                <a:moveTo>
                  <a:pt x="646823" y="0"/>
                </a:moveTo>
                <a:lnTo>
                  <a:pt x="593771" y="2134"/>
                </a:lnTo>
                <a:lnTo>
                  <a:pt x="541901" y="8429"/>
                </a:lnTo>
                <a:lnTo>
                  <a:pt x="491379" y="18717"/>
                </a:lnTo>
                <a:lnTo>
                  <a:pt x="442371" y="32833"/>
                </a:lnTo>
                <a:lnTo>
                  <a:pt x="395043" y="50611"/>
                </a:lnTo>
                <a:lnTo>
                  <a:pt x="349563" y="71886"/>
                </a:lnTo>
                <a:lnTo>
                  <a:pt x="306097" y="96491"/>
                </a:lnTo>
                <a:lnTo>
                  <a:pt x="264810" y="124262"/>
                </a:lnTo>
                <a:lnTo>
                  <a:pt x="225871" y="155032"/>
                </a:lnTo>
                <a:lnTo>
                  <a:pt x="189444" y="188636"/>
                </a:lnTo>
                <a:lnTo>
                  <a:pt x="155696" y="224907"/>
                </a:lnTo>
                <a:lnTo>
                  <a:pt x="124794" y="263681"/>
                </a:lnTo>
                <a:lnTo>
                  <a:pt x="96905" y="304791"/>
                </a:lnTo>
                <a:lnTo>
                  <a:pt x="72194" y="348072"/>
                </a:lnTo>
                <a:lnTo>
                  <a:pt x="50828" y="393358"/>
                </a:lnTo>
                <a:lnTo>
                  <a:pt x="32973" y="440484"/>
                </a:lnTo>
                <a:lnTo>
                  <a:pt x="18797" y="489283"/>
                </a:lnTo>
                <a:lnTo>
                  <a:pt x="8465" y="539589"/>
                </a:lnTo>
                <a:lnTo>
                  <a:pt x="2144" y="591238"/>
                </a:lnTo>
                <a:lnTo>
                  <a:pt x="0" y="644063"/>
                </a:lnTo>
                <a:lnTo>
                  <a:pt x="2144" y="696885"/>
                </a:lnTo>
                <a:lnTo>
                  <a:pt x="8465" y="748532"/>
                </a:lnTo>
                <a:lnTo>
                  <a:pt x="18797" y="798837"/>
                </a:lnTo>
                <a:lnTo>
                  <a:pt x="32973" y="847636"/>
                </a:lnTo>
                <a:lnTo>
                  <a:pt x="50828" y="894761"/>
                </a:lnTo>
                <a:lnTo>
                  <a:pt x="72194" y="940049"/>
                </a:lnTo>
                <a:lnTo>
                  <a:pt x="96905" y="983331"/>
                </a:lnTo>
                <a:lnTo>
                  <a:pt x="124794" y="1024444"/>
                </a:lnTo>
                <a:lnTo>
                  <a:pt x="155696" y="1063221"/>
                </a:lnTo>
                <a:lnTo>
                  <a:pt x="189444" y="1099495"/>
                </a:lnTo>
                <a:lnTo>
                  <a:pt x="225871" y="1133102"/>
                </a:lnTo>
                <a:lnTo>
                  <a:pt x="264810" y="1163876"/>
                </a:lnTo>
                <a:lnTo>
                  <a:pt x="306097" y="1191650"/>
                </a:lnTo>
                <a:lnTo>
                  <a:pt x="349563" y="1216259"/>
                </a:lnTo>
                <a:lnTo>
                  <a:pt x="395043" y="1237537"/>
                </a:lnTo>
                <a:lnTo>
                  <a:pt x="442371" y="1255318"/>
                </a:lnTo>
                <a:lnTo>
                  <a:pt x="491379" y="1269436"/>
                </a:lnTo>
                <a:lnTo>
                  <a:pt x="541901" y="1279726"/>
                </a:lnTo>
                <a:lnTo>
                  <a:pt x="593771" y="1286021"/>
                </a:lnTo>
                <a:lnTo>
                  <a:pt x="646823" y="1288157"/>
                </a:lnTo>
                <a:lnTo>
                  <a:pt x="699871" y="1286021"/>
                </a:lnTo>
                <a:lnTo>
                  <a:pt x="751738" y="1279726"/>
                </a:lnTo>
                <a:lnTo>
                  <a:pt x="802258" y="1269436"/>
                </a:lnTo>
                <a:lnTo>
                  <a:pt x="851264" y="1255318"/>
                </a:lnTo>
                <a:lnTo>
                  <a:pt x="898591" y="1237537"/>
                </a:lnTo>
                <a:lnTo>
                  <a:pt x="944070" y="1216259"/>
                </a:lnTo>
                <a:lnTo>
                  <a:pt x="987536" y="1191650"/>
                </a:lnTo>
                <a:lnTo>
                  <a:pt x="1028823" y="1163876"/>
                </a:lnTo>
                <a:lnTo>
                  <a:pt x="1067763" y="1133102"/>
                </a:lnTo>
                <a:lnTo>
                  <a:pt x="1104191" y="1099495"/>
                </a:lnTo>
                <a:lnTo>
                  <a:pt x="1137940" y="1063221"/>
                </a:lnTo>
                <a:lnTo>
                  <a:pt x="1168843" y="1024444"/>
                </a:lnTo>
                <a:lnTo>
                  <a:pt x="1196734" y="983331"/>
                </a:lnTo>
                <a:lnTo>
                  <a:pt x="1221446" y="940049"/>
                </a:lnTo>
                <a:lnTo>
                  <a:pt x="1242813" y="894761"/>
                </a:lnTo>
                <a:lnTo>
                  <a:pt x="1260669" y="847636"/>
                </a:lnTo>
                <a:lnTo>
                  <a:pt x="1274847" y="798837"/>
                </a:lnTo>
                <a:lnTo>
                  <a:pt x="1285179" y="748532"/>
                </a:lnTo>
                <a:lnTo>
                  <a:pt x="1291501" y="696885"/>
                </a:lnTo>
                <a:lnTo>
                  <a:pt x="1293646" y="644063"/>
                </a:lnTo>
                <a:lnTo>
                  <a:pt x="1291501" y="591238"/>
                </a:lnTo>
                <a:lnTo>
                  <a:pt x="1285179" y="539589"/>
                </a:lnTo>
                <a:lnTo>
                  <a:pt x="1274847" y="489283"/>
                </a:lnTo>
                <a:lnTo>
                  <a:pt x="1260669" y="440484"/>
                </a:lnTo>
                <a:lnTo>
                  <a:pt x="1242813" y="393358"/>
                </a:lnTo>
                <a:lnTo>
                  <a:pt x="1221446" y="348072"/>
                </a:lnTo>
                <a:lnTo>
                  <a:pt x="1196734" y="304791"/>
                </a:lnTo>
                <a:lnTo>
                  <a:pt x="1168843" y="263681"/>
                </a:lnTo>
                <a:lnTo>
                  <a:pt x="1137940" y="224907"/>
                </a:lnTo>
                <a:lnTo>
                  <a:pt x="1104191" y="188636"/>
                </a:lnTo>
                <a:lnTo>
                  <a:pt x="1067763" y="155032"/>
                </a:lnTo>
                <a:lnTo>
                  <a:pt x="1028823" y="124262"/>
                </a:lnTo>
                <a:lnTo>
                  <a:pt x="987536" y="96491"/>
                </a:lnTo>
                <a:lnTo>
                  <a:pt x="944070" y="71886"/>
                </a:lnTo>
                <a:lnTo>
                  <a:pt x="898591" y="50611"/>
                </a:lnTo>
                <a:lnTo>
                  <a:pt x="851264" y="32833"/>
                </a:lnTo>
                <a:lnTo>
                  <a:pt x="802258" y="18717"/>
                </a:lnTo>
                <a:lnTo>
                  <a:pt x="751738" y="8429"/>
                </a:lnTo>
                <a:lnTo>
                  <a:pt x="699871" y="2134"/>
                </a:lnTo>
                <a:lnTo>
                  <a:pt x="6468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2856062" y="3016295"/>
            <a:ext cx="909935" cy="905917"/>
          </a:xfrm>
          <a:custGeom>
            <a:avLst/>
            <a:gdLst/>
            <a:ahLst/>
            <a:cxnLst/>
            <a:rect l="l" t="t" r="r" b="b"/>
            <a:pathLst>
              <a:path w="1294129" h="1288414">
                <a:moveTo>
                  <a:pt x="646861" y="1288136"/>
                </a:moveTo>
                <a:lnTo>
                  <a:pt x="699908" y="1286000"/>
                </a:lnTo>
                <a:lnTo>
                  <a:pt x="751774" y="1279704"/>
                </a:lnTo>
                <a:lnTo>
                  <a:pt x="802294" y="1269414"/>
                </a:lnTo>
                <a:lnTo>
                  <a:pt x="851300" y="1255296"/>
                </a:lnTo>
                <a:lnTo>
                  <a:pt x="898627" y="1237515"/>
                </a:lnTo>
                <a:lnTo>
                  <a:pt x="944107" y="1216236"/>
                </a:lnTo>
                <a:lnTo>
                  <a:pt x="987574" y="1191627"/>
                </a:lnTo>
                <a:lnTo>
                  <a:pt x="1028861" y="1163853"/>
                </a:lnTo>
                <a:lnTo>
                  <a:pt x="1067803" y="1133080"/>
                </a:lnTo>
                <a:lnTo>
                  <a:pt x="1104232" y="1099473"/>
                </a:lnTo>
                <a:lnTo>
                  <a:pt x="1137981" y="1063198"/>
                </a:lnTo>
                <a:lnTo>
                  <a:pt x="1168886" y="1024422"/>
                </a:lnTo>
                <a:lnTo>
                  <a:pt x="1196778" y="983310"/>
                </a:lnTo>
                <a:lnTo>
                  <a:pt x="1221491" y="940028"/>
                </a:lnTo>
                <a:lnTo>
                  <a:pt x="1242859" y="894742"/>
                </a:lnTo>
                <a:lnTo>
                  <a:pt x="1260716" y="847617"/>
                </a:lnTo>
                <a:lnTo>
                  <a:pt x="1274894" y="798820"/>
                </a:lnTo>
                <a:lnTo>
                  <a:pt x="1285228" y="748517"/>
                </a:lnTo>
                <a:lnTo>
                  <a:pt x="1291550" y="696873"/>
                </a:lnTo>
                <a:lnTo>
                  <a:pt x="1293695" y="644053"/>
                </a:lnTo>
                <a:lnTo>
                  <a:pt x="1291550" y="591231"/>
                </a:lnTo>
                <a:lnTo>
                  <a:pt x="1285228" y="539584"/>
                </a:lnTo>
                <a:lnTo>
                  <a:pt x="1274894" y="489279"/>
                </a:lnTo>
                <a:lnTo>
                  <a:pt x="1260716" y="440482"/>
                </a:lnTo>
                <a:lnTo>
                  <a:pt x="1242859" y="393358"/>
                </a:lnTo>
                <a:lnTo>
                  <a:pt x="1221491" y="348073"/>
                </a:lnTo>
                <a:lnTo>
                  <a:pt x="1196778" y="304793"/>
                </a:lnTo>
                <a:lnTo>
                  <a:pt x="1168886" y="263683"/>
                </a:lnTo>
                <a:lnTo>
                  <a:pt x="1137981" y="224909"/>
                </a:lnTo>
                <a:lnTo>
                  <a:pt x="1104232" y="188638"/>
                </a:lnTo>
                <a:lnTo>
                  <a:pt x="1067803" y="155034"/>
                </a:lnTo>
                <a:lnTo>
                  <a:pt x="1028861" y="124264"/>
                </a:lnTo>
                <a:lnTo>
                  <a:pt x="987574" y="96493"/>
                </a:lnTo>
                <a:lnTo>
                  <a:pt x="944107" y="71887"/>
                </a:lnTo>
                <a:lnTo>
                  <a:pt x="898627" y="50612"/>
                </a:lnTo>
                <a:lnTo>
                  <a:pt x="851300" y="32834"/>
                </a:lnTo>
                <a:lnTo>
                  <a:pt x="802294" y="18717"/>
                </a:lnTo>
                <a:lnTo>
                  <a:pt x="751774" y="8429"/>
                </a:lnTo>
                <a:lnTo>
                  <a:pt x="699908" y="2135"/>
                </a:lnTo>
                <a:lnTo>
                  <a:pt x="646861" y="0"/>
                </a:lnTo>
                <a:lnTo>
                  <a:pt x="593806" y="2135"/>
                </a:lnTo>
                <a:lnTo>
                  <a:pt x="541933" y="8429"/>
                </a:lnTo>
                <a:lnTo>
                  <a:pt x="491408" y="18717"/>
                </a:lnTo>
                <a:lnTo>
                  <a:pt x="442397" y="32834"/>
                </a:lnTo>
                <a:lnTo>
                  <a:pt x="395067" y="50612"/>
                </a:lnTo>
                <a:lnTo>
                  <a:pt x="349585" y="71887"/>
                </a:lnTo>
                <a:lnTo>
                  <a:pt x="306116" y="96493"/>
                </a:lnTo>
                <a:lnTo>
                  <a:pt x="264827" y="124264"/>
                </a:lnTo>
                <a:lnTo>
                  <a:pt x="225885" y="155034"/>
                </a:lnTo>
                <a:lnTo>
                  <a:pt x="189455" y="188638"/>
                </a:lnTo>
                <a:lnTo>
                  <a:pt x="155706" y="224909"/>
                </a:lnTo>
                <a:lnTo>
                  <a:pt x="124802" y="263683"/>
                </a:lnTo>
                <a:lnTo>
                  <a:pt x="96911" y="304793"/>
                </a:lnTo>
                <a:lnTo>
                  <a:pt x="72198" y="348073"/>
                </a:lnTo>
                <a:lnTo>
                  <a:pt x="50831" y="393358"/>
                </a:lnTo>
                <a:lnTo>
                  <a:pt x="32976" y="440482"/>
                </a:lnTo>
                <a:lnTo>
                  <a:pt x="18798" y="489279"/>
                </a:lnTo>
                <a:lnTo>
                  <a:pt x="8465" y="539584"/>
                </a:lnTo>
                <a:lnTo>
                  <a:pt x="2144" y="591231"/>
                </a:lnTo>
                <a:lnTo>
                  <a:pt x="0" y="644053"/>
                </a:lnTo>
                <a:lnTo>
                  <a:pt x="2144" y="696873"/>
                </a:lnTo>
                <a:lnTo>
                  <a:pt x="8465" y="748517"/>
                </a:lnTo>
                <a:lnTo>
                  <a:pt x="18798" y="798820"/>
                </a:lnTo>
                <a:lnTo>
                  <a:pt x="32976" y="847617"/>
                </a:lnTo>
                <a:lnTo>
                  <a:pt x="50831" y="894742"/>
                </a:lnTo>
                <a:lnTo>
                  <a:pt x="72198" y="940028"/>
                </a:lnTo>
                <a:lnTo>
                  <a:pt x="96911" y="983310"/>
                </a:lnTo>
                <a:lnTo>
                  <a:pt x="124802" y="1024422"/>
                </a:lnTo>
                <a:lnTo>
                  <a:pt x="155706" y="1063198"/>
                </a:lnTo>
                <a:lnTo>
                  <a:pt x="189455" y="1099473"/>
                </a:lnTo>
                <a:lnTo>
                  <a:pt x="225885" y="1133080"/>
                </a:lnTo>
                <a:lnTo>
                  <a:pt x="264827" y="1163853"/>
                </a:lnTo>
                <a:lnTo>
                  <a:pt x="306116" y="1191627"/>
                </a:lnTo>
                <a:lnTo>
                  <a:pt x="349585" y="1216236"/>
                </a:lnTo>
                <a:lnTo>
                  <a:pt x="395067" y="1237515"/>
                </a:lnTo>
                <a:lnTo>
                  <a:pt x="442397" y="1255296"/>
                </a:lnTo>
                <a:lnTo>
                  <a:pt x="491408" y="1269414"/>
                </a:lnTo>
                <a:lnTo>
                  <a:pt x="541933" y="1279704"/>
                </a:lnTo>
                <a:lnTo>
                  <a:pt x="593806" y="1286000"/>
                </a:lnTo>
                <a:lnTo>
                  <a:pt x="646861" y="1288136"/>
                </a:lnTo>
                <a:close/>
              </a:path>
            </a:pathLst>
          </a:custGeom>
          <a:ln w="20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3347443" y="3630012"/>
            <a:ext cx="264765" cy="169218"/>
          </a:xfrm>
          <a:custGeom>
            <a:avLst/>
            <a:gdLst/>
            <a:ahLst/>
            <a:cxnLst/>
            <a:rect l="l" t="t" r="r" b="b"/>
            <a:pathLst>
              <a:path w="376554" h="240664">
                <a:moveTo>
                  <a:pt x="203778" y="0"/>
                </a:moveTo>
                <a:lnTo>
                  <a:pt x="149011" y="3830"/>
                </a:lnTo>
                <a:lnTo>
                  <a:pt x="100948" y="15035"/>
                </a:lnTo>
                <a:lnTo>
                  <a:pt x="60802" y="32577"/>
                </a:lnTo>
                <a:lnTo>
                  <a:pt x="29786" y="55421"/>
                </a:lnTo>
                <a:lnTo>
                  <a:pt x="4732" y="92338"/>
                </a:lnTo>
                <a:lnTo>
                  <a:pt x="0" y="112873"/>
                </a:lnTo>
                <a:lnTo>
                  <a:pt x="721" y="125022"/>
                </a:lnTo>
                <a:lnTo>
                  <a:pt x="18037" y="169211"/>
                </a:lnTo>
                <a:lnTo>
                  <a:pt x="55201" y="204647"/>
                </a:lnTo>
                <a:lnTo>
                  <a:pt x="93501" y="224116"/>
                </a:lnTo>
                <a:lnTo>
                  <a:pt x="138715" y="236429"/>
                </a:lnTo>
                <a:lnTo>
                  <a:pt x="188003" y="240630"/>
                </a:lnTo>
                <a:lnTo>
                  <a:pt x="205515" y="240115"/>
                </a:lnTo>
                <a:lnTo>
                  <a:pt x="255064" y="232756"/>
                </a:lnTo>
                <a:lnTo>
                  <a:pt x="298633" y="217631"/>
                </a:lnTo>
                <a:lnTo>
                  <a:pt x="334301" y="195968"/>
                </a:lnTo>
                <a:lnTo>
                  <a:pt x="366241" y="159037"/>
                </a:lnTo>
                <a:lnTo>
                  <a:pt x="375990" y="126896"/>
                </a:lnTo>
                <a:lnTo>
                  <a:pt x="375259" y="114796"/>
                </a:lnTo>
                <a:lnTo>
                  <a:pt x="357873" y="70751"/>
                </a:lnTo>
                <a:lnTo>
                  <a:pt x="320602" y="35401"/>
                </a:lnTo>
                <a:lnTo>
                  <a:pt x="282212" y="15981"/>
                </a:lnTo>
                <a:lnTo>
                  <a:pt x="236912" y="3718"/>
                </a:lnTo>
                <a:lnTo>
                  <a:pt x="203778" y="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3347546" y="3630237"/>
            <a:ext cx="264765" cy="169218"/>
          </a:xfrm>
          <a:custGeom>
            <a:avLst/>
            <a:gdLst/>
            <a:ahLst/>
            <a:cxnLst/>
            <a:rect l="l" t="t" r="r" b="b"/>
            <a:pathLst>
              <a:path w="376554" h="240664">
                <a:moveTo>
                  <a:pt x="187994" y="240616"/>
                </a:moveTo>
                <a:lnTo>
                  <a:pt x="239107" y="236120"/>
                </a:lnTo>
                <a:lnTo>
                  <a:pt x="284885" y="223448"/>
                </a:lnTo>
                <a:lnTo>
                  <a:pt x="323402" y="203829"/>
                </a:lnTo>
                <a:lnTo>
                  <a:pt x="352737" y="178492"/>
                </a:lnTo>
                <a:lnTo>
                  <a:pt x="374242" y="137937"/>
                </a:lnTo>
                <a:lnTo>
                  <a:pt x="375999" y="126892"/>
                </a:lnTo>
                <a:lnTo>
                  <a:pt x="375269" y="114794"/>
                </a:lnTo>
                <a:lnTo>
                  <a:pt x="357883" y="70754"/>
                </a:lnTo>
                <a:lnTo>
                  <a:pt x="320612" y="35406"/>
                </a:lnTo>
                <a:lnTo>
                  <a:pt x="282222" y="15985"/>
                </a:lnTo>
                <a:lnTo>
                  <a:pt x="236923" y="3720"/>
                </a:lnTo>
                <a:lnTo>
                  <a:pt x="203790" y="0"/>
                </a:lnTo>
                <a:lnTo>
                  <a:pt x="184864" y="393"/>
                </a:lnTo>
                <a:lnTo>
                  <a:pt x="132196" y="6797"/>
                </a:lnTo>
                <a:lnTo>
                  <a:pt x="86635" y="20229"/>
                </a:lnTo>
                <a:lnTo>
                  <a:pt x="49395" y="39652"/>
                </a:lnTo>
                <a:lnTo>
                  <a:pt x="14783" y="73077"/>
                </a:lnTo>
                <a:lnTo>
                  <a:pt x="0" y="112853"/>
                </a:lnTo>
                <a:lnTo>
                  <a:pt x="721" y="125002"/>
                </a:lnTo>
                <a:lnTo>
                  <a:pt x="18040" y="169193"/>
                </a:lnTo>
                <a:lnTo>
                  <a:pt x="55206" y="204632"/>
                </a:lnTo>
                <a:lnTo>
                  <a:pt x="93507" y="224102"/>
                </a:lnTo>
                <a:lnTo>
                  <a:pt x="138718" y="236416"/>
                </a:lnTo>
                <a:lnTo>
                  <a:pt x="187994" y="240616"/>
                </a:lnTo>
                <a:close/>
              </a:path>
            </a:pathLst>
          </a:custGeom>
          <a:ln w="20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5285005" y="3371372"/>
            <a:ext cx="283964" cy="282625"/>
          </a:xfrm>
          <a:custGeom>
            <a:avLst/>
            <a:gdLst/>
            <a:ahLst/>
            <a:cxnLst/>
            <a:rect l="l" t="t" r="r" b="b"/>
            <a:pathLst>
              <a:path w="403859" h="401954">
                <a:moveTo>
                  <a:pt x="201745" y="0"/>
                </a:moveTo>
                <a:lnTo>
                  <a:pt x="153247" y="5838"/>
                </a:lnTo>
                <a:lnTo>
                  <a:pt x="109009" y="22423"/>
                </a:lnTo>
                <a:lnTo>
                  <a:pt x="70430" y="48357"/>
                </a:lnTo>
                <a:lnTo>
                  <a:pt x="38910" y="82244"/>
                </a:lnTo>
                <a:lnTo>
                  <a:pt x="15846" y="122689"/>
                </a:lnTo>
                <a:lnTo>
                  <a:pt x="2639" y="168293"/>
                </a:lnTo>
                <a:lnTo>
                  <a:pt x="0" y="200874"/>
                </a:lnTo>
                <a:lnTo>
                  <a:pt x="668" y="217340"/>
                </a:lnTo>
                <a:lnTo>
                  <a:pt x="10280" y="264342"/>
                </a:lnTo>
                <a:lnTo>
                  <a:pt x="30213" y="306658"/>
                </a:lnTo>
                <a:lnTo>
                  <a:pt x="59070" y="342890"/>
                </a:lnTo>
                <a:lnTo>
                  <a:pt x="95451" y="371638"/>
                </a:lnTo>
                <a:lnTo>
                  <a:pt x="137958" y="391502"/>
                </a:lnTo>
                <a:lnTo>
                  <a:pt x="185192" y="401082"/>
                </a:lnTo>
                <a:lnTo>
                  <a:pt x="201745" y="401749"/>
                </a:lnTo>
                <a:lnTo>
                  <a:pt x="218287" y="401082"/>
                </a:lnTo>
                <a:lnTo>
                  <a:pt x="265489" y="391502"/>
                </a:lnTo>
                <a:lnTo>
                  <a:pt x="307971" y="371638"/>
                </a:lnTo>
                <a:lnTo>
                  <a:pt x="344334" y="342890"/>
                </a:lnTo>
                <a:lnTo>
                  <a:pt x="373178" y="306658"/>
                </a:lnTo>
                <a:lnTo>
                  <a:pt x="393104" y="264342"/>
                </a:lnTo>
                <a:lnTo>
                  <a:pt x="402713" y="217340"/>
                </a:lnTo>
                <a:lnTo>
                  <a:pt x="403381" y="200874"/>
                </a:lnTo>
                <a:lnTo>
                  <a:pt x="402713" y="184401"/>
                </a:lnTo>
                <a:lnTo>
                  <a:pt x="393104" y="137386"/>
                </a:lnTo>
                <a:lnTo>
                  <a:pt x="373178" y="95066"/>
                </a:lnTo>
                <a:lnTo>
                  <a:pt x="344334" y="58838"/>
                </a:lnTo>
                <a:lnTo>
                  <a:pt x="307971" y="30097"/>
                </a:lnTo>
                <a:lnTo>
                  <a:pt x="265489" y="10241"/>
                </a:lnTo>
                <a:lnTo>
                  <a:pt x="218287" y="665"/>
                </a:lnTo>
                <a:lnTo>
                  <a:pt x="2017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5285175" y="3371610"/>
            <a:ext cx="283964" cy="282625"/>
          </a:xfrm>
          <a:custGeom>
            <a:avLst/>
            <a:gdLst/>
            <a:ahLst/>
            <a:cxnLst/>
            <a:rect l="l" t="t" r="r" b="b"/>
            <a:pathLst>
              <a:path w="403859" h="401954">
                <a:moveTo>
                  <a:pt x="201744" y="401726"/>
                </a:moveTo>
                <a:lnTo>
                  <a:pt x="250210" y="395886"/>
                </a:lnTo>
                <a:lnTo>
                  <a:pt x="294424" y="379299"/>
                </a:lnTo>
                <a:lnTo>
                  <a:pt x="332988" y="353362"/>
                </a:lnTo>
                <a:lnTo>
                  <a:pt x="364499" y="319475"/>
                </a:lnTo>
                <a:lnTo>
                  <a:pt x="387558" y="279037"/>
                </a:lnTo>
                <a:lnTo>
                  <a:pt x="400765" y="233444"/>
                </a:lnTo>
                <a:lnTo>
                  <a:pt x="403404" y="200877"/>
                </a:lnTo>
                <a:lnTo>
                  <a:pt x="402735" y="184403"/>
                </a:lnTo>
                <a:lnTo>
                  <a:pt x="393124" y="137387"/>
                </a:lnTo>
                <a:lnTo>
                  <a:pt x="373194" y="95066"/>
                </a:lnTo>
                <a:lnTo>
                  <a:pt x="344344" y="58838"/>
                </a:lnTo>
                <a:lnTo>
                  <a:pt x="307976" y="30097"/>
                </a:lnTo>
                <a:lnTo>
                  <a:pt x="265489" y="10241"/>
                </a:lnTo>
                <a:lnTo>
                  <a:pt x="218285" y="665"/>
                </a:lnTo>
                <a:lnTo>
                  <a:pt x="201744" y="0"/>
                </a:lnTo>
                <a:lnTo>
                  <a:pt x="185191" y="665"/>
                </a:lnTo>
                <a:lnTo>
                  <a:pt x="137958" y="10241"/>
                </a:lnTo>
                <a:lnTo>
                  <a:pt x="95452" y="30097"/>
                </a:lnTo>
                <a:lnTo>
                  <a:pt x="59071" y="58838"/>
                </a:lnTo>
                <a:lnTo>
                  <a:pt x="30214" y="95066"/>
                </a:lnTo>
                <a:lnTo>
                  <a:pt x="10280" y="137387"/>
                </a:lnTo>
                <a:lnTo>
                  <a:pt x="668" y="184403"/>
                </a:lnTo>
                <a:lnTo>
                  <a:pt x="0" y="200877"/>
                </a:lnTo>
                <a:lnTo>
                  <a:pt x="668" y="217343"/>
                </a:lnTo>
                <a:lnTo>
                  <a:pt x="10280" y="264343"/>
                </a:lnTo>
                <a:lnTo>
                  <a:pt x="30214" y="306655"/>
                </a:lnTo>
                <a:lnTo>
                  <a:pt x="59071" y="342881"/>
                </a:lnTo>
                <a:lnTo>
                  <a:pt x="95452" y="371623"/>
                </a:lnTo>
                <a:lnTo>
                  <a:pt x="137958" y="391482"/>
                </a:lnTo>
                <a:lnTo>
                  <a:pt x="185191" y="401060"/>
                </a:lnTo>
                <a:lnTo>
                  <a:pt x="201744" y="401726"/>
                </a:lnTo>
                <a:close/>
              </a:path>
            </a:pathLst>
          </a:custGeom>
          <a:ln w="80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3168902" y="3327695"/>
            <a:ext cx="283964" cy="282625"/>
          </a:xfrm>
          <a:custGeom>
            <a:avLst/>
            <a:gdLst/>
            <a:ahLst/>
            <a:cxnLst/>
            <a:rect l="l" t="t" r="r" b="b"/>
            <a:pathLst>
              <a:path w="403860" h="401954">
                <a:moveTo>
                  <a:pt x="201776" y="0"/>
                </a:moveTo>
                <a:lnTo>
                  <a:pt x="153284" y="5835"/>
                </a:lnTo>
                <a:lnTo>
                  <a:pt x="109045" y="22411"/>
                </a:lnTo>
                <a:lnTo>
                  <a:pt x="70459" y="48335"/>
                </a:lnTo>
                <a:lnTo>
                  <a:pt x="38929" y="82213"/>
                </a:lnTo>
                <a:lnTo>
                  <a:pt x="15855" y="122652"/>
                </a:lnTo>
                <a:lnTo>
                  <a:pt x="2640" y="168258"/>
                </a:lnTo>
                <a:lnTo>
                  <a:pt x="0" y="200845"/>
                </a:lnTo>
                <a:lnTo>
                  <a:pt x="668" y="217322"/>
                </a:lnTo>
                <a:lnTo>
                  <a:pt x="10286" y="264344"/>
                </a:lnTo>
                <a:lnTo>
                  <a:pt x="30229" y="306666"/>
                </a:lnTo>
                <a:lnTo>
                  <a:pt x="59096" y="342892"/>
                </a:lnTo>
                <a:lnTo>
                  <a:pt x="95486" y="371629"/>
                </a:lnTo>
                <a:lnTo>
                  <a:pt x="137996" y="391481"/>
                </a:lnTo>
                <a:lnTo>
                  <a:pt x="185226" y="401054"/>
                </a:lnTo>
                <a:lnTo>
                  <a:pt x="201776" y="401720"/>
                </a:lnTo>
                <a:lnTo>
                  <a:pt x="218321" y="401054"/>
                </a:lnTo>
                <a:lnTo>
                  <a:pt x="265541" y="391481"/>
                </a:lnTo>
                <a:lnTo>
                  <a:pt x="308045" y="371629"/>
                </a:lnTo>
                <a:lnTo>
                  <a:pt x="344430" y="342892"/>
                </a:lnTo>
                <a:lnTo>
                  <a:pt x="373295" y="306666"/>
                </a:lnTo>
                <a:lnTo>
                  <a:pt x="393237" y="264344"/>
                </a:lnTo>
                <a:lnTo>
                  <a:pt x="402854" y="217322"/>
                </a:lnTo>
                <a:lnTo>
                  <a:pt x="403523" y="200845"/>
                </a:lnTo>
                <a:lnTo>
                  <a:pt x="402854" y="184368"/>
                </a:lnTo>
                <a:lnTo>
                  <a:pt x="393237" y="137349"/>
                </a:lnTo>
                <a:lnTo>
                  <a:pt x="373295" y="95033"/>
                </a:lnTo>
                <a:lnTo>
                  <a:pt x="344430" y="58813"/>
                </a:lnTo>
                <a:lnTo>
                  <a:pt x="308045" y="30082"/>
                </a:lnTo>
                <a:lnTo>
                  <a:pt x="265541" y="10235"/>
                </a:lnTo>
                <a:lnTo>
                  <a:pt x="218321" y="665"/>
                </a:lnTo>
                <a:lnTo>
                  <a:pt x="2017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3168996" y="3327924"/>
            <a:ext cx="283964" cy="282625"/>
          </a:xfrm>
          <a:custGeom>
            <a:avLst/>
            <a:gdLst/>
            <a:ahLst/>
            <a:cxnLst/>
            <a:rect l="l" t="t" r="r" b="b"/>
            <a:pathLst>
              <a:path w="403860" h="401954">
                <a:moveTo>
                  <a:pt x="201800" y="401726"/>
                </a:moveTo>
                <a:lnTo>
                  <a:pt x="250279" y="395890"/>
                </a:lnTo>
                <a:lnTo>
                  <a:pt x="294510" y="379309"/>
                </a:lnTo>
                <a:lnTo>
                  <a:pt x="333090" y="353379"/>
                </a:lnTo>
                <a:lnTo>
                  <a:pt x="364618" y="319494"/>
                </a:lnTo>
                <a:lnTo>
                  <a:pt x="387690" y="279048"/>
                </a:lnTo>
                <a:lnTo>
                  <a:pt x="400904" y="233437"/>
                </a:lnTo>
                <a:lnTo>
                  <a:pt x="403545" y="200849"/>
                </a:lnTo>
                <a:lnTo>
                  <a:pt x="402876" y="184371"/>
                </a:lnTo>
                <a:lnTo>
                  <a:pt x="393259" y="137351"/>
                </a:lnTo>
                <a:lnTo>
                  <a:pt x="373317" y="95034"/>
                </a:lnTo>
                <a:lnTo>
                  <a:pt x="344452" y="58813"/>
                </a:lnTo>
                <a:lnTo>
                  <a:pt x="308067" y="30083"/>
                </a:lnTo>
                <a:lnTo>
                  <a:pt x="265564" y="10235"/>
                </a:lnTo>
                <a:lnTo>
                  <a:pt x="218345" y="665"/>
                </a:lnTo>
                <a:lnTo>
                  <a:pt x="201800" y="0"/>
                </a:lnTo>
                <a:lnTo>
                  <a:pt x="185251" y="665"/>
                </a:lnTo>
                <a:lnTo>
                  <a:pt x="138019" y="10235"/>
                </a:lnTo>
                <a:lnTo>
                  <a:pt x="95505" y="30083"/>
                </a:lnTo>
                <a:lnTo>
                  <a:pt x="59109" y="58813"/>
                </a:lnTo>
                <a:lnTo>
                  <a:pt x="30236" y="95034"/>
                </a:lnTo>
                <a:lnTo>
                  <a:pt x="10288" y="137351"/>
                </a:lnTo>
                <a:lnTo>
                  <a:pt x="669" y="184371"/>
                </a:lnTo>
                <a:lnTo>
                  <a:pt x="0" y="200849"/>
                </a:lnTo>
                <a:lnTo>
                  <a:pt x="669" y="217327"/>
                </a:lnTo>
                <a:lnTo>
                  <a:pt x="10288" y="264350"/>
                </a:lnTo>
                <a:lnTo>
                  <a:pt x="30236" y="306672"/>
                </a:lnTo>
                <a:lnTo>
                  <a:pt x="59109" y="342899"/>
                </a:lnTo>
                <a:lnTo>
                  <a:pt x="95505" y="371635"/>
                </a:lnTo>
                <a:lnTo>
                  <a:pt x="138019" y="391488"/>
                </a:lnTo>
                <a:lnTo>
                  <a:pt x="185251" y="401061"/>
                </a:lnTo>
                <a:lnTo>
                  <a:pt x="201800" y="401726"/>
                </a:lnTo>
                <a:close/>
              </a:path>
            </a:pathLst>
          </a:custGeom>
          <a:ln w="80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1640382" y="3626700"/>
            <a:ext cx="2131963" cy="5996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>
              <a:lnSpc>
                <a:spcPts val="1477"/>
              </a:lnSpc>
            </a:pPr>
            <a:r>
              <a:rPr sz="1230" spc="4" dirty="0">
                <a:solidFill>
                  <a:prstClr val="black"/>
                </a:solidFill>
                <a:latin typeface="Times New Roman"/>
                <a:cs typeface="Times New Roman"/>
              </a:rPr>
              <a:t>pronucleus</a:t>
            </a:r>
            <a:endParaRPr sz="123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 defTabSz="642915">
              <a:lnSpc>
                <a:spcPts val="1477"/>
              </a:lnSpc>
            </a:pPr>
            <a:r>
              <a:rPr sz="1230" spc="4" dirty="0">
                <a:solidFill>
                  <a:prstClr val="black"/>
                </a:solidFill>
                <a:latin typeface="Times New Roman"/>
                <a:cs typeface="Times New Roman"/>
              </a:rPr>
              <a:t>from spermatozoa</a:t>
            </a:r>
            <a:endParaRPr sz="123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03670" defTabSz="642915">
              <a:spcBef>
                <a:spcPts val="161"/>
              </a:spcBef>
            </a:pPr>
            <a:r>
              <a:rPr sz="1230" spc="4" dirty="0">
                <a:solidFill>
                  <a:prstClr val="black"/>
                </a:solidFill>
                <a:latin typeface="Times New Roman"/>
                <a:cs typeface="Times New Roman"/>
              </a:rPr>
              <a:t>one cell embryo</a:t>
            </a:r>
            <a:endParaRPr sz="123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4240122" y="3894262"/>
            <a:ext cx="501402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defTabSz="642915"/>
            <a:r>
              <a:rPr sz="1230" spc="4" dirty="0">
                <a:solidFill>
                  <a:prstClr val="black"/>
                </a:solidFill>
                <a:latin typeface="Times New Roman"/>
                <a:cs typeface="Times New Roman"/>
              </a:rPr>
              <a:t>holding pipette</a:t>
            </a:r>
            <a:endParaRPr sz="123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1741436" y="2729063"/>
            <a:ext cx="1534567" cy="839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575944" defTabSz="642915">
              <a:lnSpc>
                <a:spcPct val="170600"/>
              </a:lnSpc>
            </a:pPr>
            <a:r>
              <a:rPr sz="1230" spc="4" dirty="0">
                <a:solidFill>
                  <a:prstClr val="black"/>
                </a:solidFill>
                <a:latin typeface="Times New Roman"/>
                <a:cs typeface="Times New Roman"/>
              </a:rPr>
              <a:t>superovulation pronucleus</a:t>
            </a:r>
            <a:endParaRPr sz="123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 defTabSz="642915">
              <a:lnSpc>
                <a:spcPts val="1473"/>
              </a:lnSpc>
            </a:pPr>
            <a:r>
              <a:rPr sz="1230" spc="4" dirty="0">
                <a:solidFill>
                  <a:prstClr val="black"/>
                </a:solidFill>
                <a:latin typeface="Times New Roman"/>
                <a:cs typeface="Times New Roman"/>
              </a:rPr>
              <a:t>from oocyte</a:t>
            </a:r>
            <a:endParaRPr sz="123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6396708" y="3899931"/>
            <a:ext cx="940296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defTabSz="642915"/>
            <a:r>
              <a:rPr sz="1230" spc="4" dirty="0">
                <a:solidFill>
                  <a:prstClr val="black"/>
                </a:solidFill>
                <a:latin typeface="Times New Roman"/>
                <a:cs typeface="Times New Roman"/>
              </a:rPr>
              <a:t>microinjection pipette</a:t>
            </a:r>
            <a:endParaRPr sz="123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3227063" y="4462450"/>
            <a:ext cx="1340346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defTabSz="642915"/>
            <a:r>
              <a:rPr sz="1230" spc="4" dirty="0">
                <a:solidFill>
                  <a:prstClr val="black"/>
                </a:solidFill>
                <a:latin typeface="Times New Roman"/>
                <a:cs typeface="Times New Roman"/>
              </a:rPr>
              <a:t>embryo implantation into oviduct of pseudopregnant</a:t>
            </a:r>
            <a:endParaRPr sz="123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3227063" y="5023553"/>
            <a:ext cx="448270" cy="1892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230" spc="4" dirty="0">
                <a:solidFill>
                  <a:prstClr val="black"/>
                </a:solidFill>
                <a:latin typeface="Times New Roman"/>
                <a:cs typeface="Times New Roman"/>
              </a:rPr>
              <a:t>female</a:t>
            </a:r>
            <a:endParaRPr sz="123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6579362" y="4854417"/>
            <a:ext cx="1358205" cy="1892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230" spc="4" dirty="0">
                <a:solidFill>
                  <a:prstClr val="black"/>
                </a:solidFill>
                <a:latin typeface="Times New Roman"/>
                <a:cs typeface="Times New Roman"/>
              </a:rPr>
              <a:t>Southern or </a:t>
            </a:r>
            <a:r>
              <a:rPr sz="1230" spc="7" dirty="0">
                <a:solidFill>
                  <a:prstClr val="black"/>
                </a:solidFill>
                <a:latin typeface="Times New Roman"/>
                <a:cs typeface="Times New Roman"/>
              </a:rPr>
              <a:t>PCR</a:t>
            </a:r>
            <a:r>
              <a:rPr sz="1230" spc="4" dirty="0">
                <a:solidFill>
                  <a:prstClr val="black"/>
                </a:solidFill>
                <a:latin typeface="Times New Roman"/>
                <a:cs typeface="Times New Roman"/>
              </a:rPr>
              <a:t> test</a:t>
            </a:r>
            <a:endParaRPr sz="123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6233820" y="5991900"/>
            <a:ext cx="466130" cy="1892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230" spc="4" dirty="0">
                <a:solidFill>
                  <a:prstClr val="black"/>
                </a:solidFill>
                <a:latin typeface="Times New Roman"/>
                <a:cs typeface="Times New Roman"/>
              </a:rPr>
              <a:t>control</a:t>
            </a:r>
            <a:endParaRPr sz="123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7132032" y="2817880"/>
            <a:ext cx="886271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defTabSz="642915"/>
            <a:r>
              <a:rPr sz="1230" spc="28" dirty="0">
                <a:solidFill>
                  <a:prstClr val="black"/>
                </a:solidFill>
                <a:latin typeface="Times New Roman"/>
                <a:cs typeface="Times New Roman"/>
              </a:rPr>
              <a:t>isolate</a:t>
            </a:r>
            <a:r>
              <a:rPr sz="1230" spc="4" dirty="0">
                <a:solidFill>
                  <a:prstClr val="black"/>
                </a:solidFill>
                <a:latin typeface="Times New Roman"/>
                <a:cs typeface="Times New Roman"/>
              </a:rPr>
              <a:t>d</a:t>
            </a:r>
            <a:r>
              <a:rPr sz="1230" spc="5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30" spc="28" dirty="0">
                <a:solidFill>
                  <a:prstClr val="black"/>
                </a:solidFill>
                <a:latin typeface="Times New Roman"/>
                <a:cs typeface="Times New Roman"/>
              </a:rPr>
              <a:t>gen</a:t>
            </a:r>
            <a:r>
              <a:rPr sz="1230" spc="4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12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30" spc="25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1230" spc="4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1230" spc="5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30" spc="28" dirty="0">
                <a:solidFill>
                  <a:prstClr val="black"/>
                </a:solidFill>
                <a:latin typeface="Times New Roman"/>
                <a:cs typeface="Times New Roman"/>
              </a:rPr>
              <a:t>solutio</a:t>
            </a:r>
            <a:r>
              <a:rPr sz="1230" spc="4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endParaRPr sz="123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5262477" y="5770167"/>
            <a:ext cx="597843" cy="1892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230" spc="4" dirty="0">
                <a:solidFill>
                  <a:prstClr val="black"/>
                </a:solidFill>
                <a:latin typeface="Times New Roman"/>
                <a:cs typeface="Times New Roman"/>
              </a:rPr>
              <a:t>offspring</a:t>
            </a:r>
            <a:endParaRPr sz="123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2510193" y="3720237"/>
            <a:ext cx="740718" cy="43308"/>
          </a:xfrm>
          <a:custGeom>
            <a:avLst/>
            <a:gdLst/>
            <a:ahLst/>
            <a:cxnLst/>
            <a:rect l="l" t="t" r="r" b="b"/>
            <a:pathLst>
              <a:path w="1053464" h="61595">
                <a:moveTo>
                  <a:pt x="0" y="61262"/>
                </a:moveTo>
                <a:lnTo>
                  <a:pt x="1053337" y="0"/>
                </a:lnTo>
              </a:path>
            </a:pathLst>
          </a:custGeom>
          <a:ln w="14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3216839" y="3673712"/>
            <a:ext cx="112961" cy="90190"/>
          </a:xfrm>
          <a:custGeom>
            <a:avLst/>
            <a:gdLst/>
            <a:ahLst/>
            <a:cxnLst/>
            <a:rect l="l" t="t" r="r" b="b"/>
            <a:pathLst>
              <a:path w="160654" h="128270">
                <a:moveTo>
                  <a:pt x="4975" y="0"/>
                </a:moveTo>
                <a:lnTo>
                  <a:pt x="39837" y="65578"/>
                </a:lnTo>
                <a:lnTo>
                  <a:pt x="0" y="128234"/>
                </a:lnTo>
                <a:lnTo>
                  <a:pt x="160053" y="70137"/>
                </a:lnTo>
                <a:lnTo>
                  <a:pt x="49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2554128" y="3263656"/>
            <a:ext cx="540693" cy="120997"/>
          </a:xfrm>
          <a:custGeom>
            <a:avLst/>
            <a:gdLst/>
            <a:ahLst/>
            <a:cxnLst/>
            <a:rect l="l" t="t" r="r" b="b"/>
            <a:pathLst>
              <a:path w="768985" h="172085">
                <a:moveTo>
                  <a:pt x="0" y="0"/>
                </a:moveTo>
                <a:lnTo>
                  <a:pt x="768759" y="171467"/>
                </a:lnTo>
              </a:path>
            </a:pathLst>
          </a:custGeom>
          <a:ln w="140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3050414" y="3331414"/>
            <a:ext cx="119658" cy="86617"/>
          </a:xfrm>
          <a:custGeom>
            <a:avLst/>
            <a:gdLst/>
            <a:ahLst/>
            <a:cxnLst/>
            <a:rect l="l" t="t" r="r" b="b"/>
            <a:pathLst>
              <a:path w="170179" h="123189">
                <a:moveTo>
                  <a:pt x="38094" y="0"/>
                </a:moveTo>
                <a:lnTo>
                  <a:pt x="54794" y="72332"/>
                </a:lnTo>
                <a:lnTo>
                  <a:pt x="0" y="122577"/>
                </a:lnTo>
                <a:lnTo>
                  <a:pt x="169697" y="107695"/>
                </a:lnTo>
                <a:lnTo>
                  <a:pt x="380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6759976" y="5383902"/>
            <a:ext cx="95548" cy="0"/>
          </a:xfrm>
          <a:custGeom>
            <a:avLst/>
            <a:gdLst/>
            <a:ahLst/>
            <a:cxnLst/>
            <a:rect l="l" t="t" r="r" b="b"/>
            <a:pathLst>
              <a:path w="135890">
                <a:moveTo>
                  <a:pt x="0" y="0"/>
                </a:moveTo>
                <a:lnTo>
                  <a:pt x="135848" y="0"/>
                </a:lnTo>
              </a:path>
            </a:pathLst>
          </a:custGeom>
          <a:ln w="3175">
            <a:solidFill>
              <a:srgbClr val="E2E2E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6760190" y="5354534"/>
            <a:ext cx="95548" cy="59382"/>
          </a:xfrm>
          <a:custGeom>
            <a:avLst/>
            <a:gdLst/>
            <a:ahLst/>
            <a:cxnLst/>
            <a:rect l="l" t="t" r="r" b="b"/>
            <a:pathLst>
              <a:path w="135890" h="84454">
                <a:moveTo>
                  <a:pt x="0" y="83993"/>
                </a:moveTo>
                <a:lnTo>
                  <a:pt x="135851" y="83993"/>
                </a:lnTo>
                <a:lnTo>
                  <a:pt x="135851" y="0"/>
                </a:lnTo>
                <a:lnTo>
                  <a:pt x="0" y="0"/>
                </a:lnTo>
                <a:lnTo>
                  <a:pt x="0" y="839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6759976" y="5300661"/>
            <a:ext cx="95548" cy="0"/>
          </a:xfrm>
          <a:custGeom>
            <a:avLst/>
            <a:gdLst/>
            <a:ahLst/>
            <a:cxnLst/>
            <a:rect l="l" t="t" r="r" b="b"/>
            <a:pathLst>
              <a:path w="135890">
                <a:moveTo>
                  <a:pt x="0" y="0"/>
                </a:moveTo>
                <a:lnTo>
                  <a:pt x="135848" y="0"/>
                </a:lnTo>
              </a:path>
            </a:pathLst>
          </a:custGeom>
          <a:ln w="3175">
            <a:solidFill>
              <a:srgbClr val="E2E2E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6760190" y="5271303"/>
            <a:ext cx="95548" cy="59382"/>
          </a:xfrm>
          <a:custGeom>
            <a:avLst/>
            <a:gdLst/>
            <a:ahLst/>
            <a:cxnLst/>
            <a:rect l="l" t="t" r="r" b="b"/>
            <a:pathLst>
              <a:path w="135890" h="84454">
                <a:moveTo>
                  <a:pt x="0" y="83993"/>
                </a:moveTo>
                <a:lnTo>
                  <a:pt x="135851" y="83993"/>
                </a:lnTo>
                <a:lnTo>
                  <a:pt x="135851" y="0"/>
                </a:lnTo>
                <a:lnTo>
                  <a:pt x="0" y="0"/>
                </a:lnTo>
                <a:lnTo>
                  <a:pt x="0" y="839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2242402" y="998198"/>
            <a:ext cx="3431232" cy="14577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2294930" y="1053703"/>
            <a:ext cx="3250406" cy="127694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2294930" y="1053703"/>
            <a:ext cx="3250406" cy="1276945"/>
          </a:xfrm>
          <a:custGeom>
            <a:avLst/>
            <a:gdLst/>
            <a:ahLst/>
            <a:cxnLst/>
            <a:rect l="l" t="t" r="r" b="b"/>
            <a:pathLst>
              <a:path w="4622800" h="1816100">
                <a:moveTo>
                  <a:pt x="0" y="0"/>
                </a:moveTo>
                <a:lnTo>
                  <a:pt x="4622800" y="0"/>
                </a:lnTo>
                <a:lnTo>
                  <a:pt x="4622800" y="1816099"/>
                </a:lnTo>
                <a:lnTo>
                  <a:pt x="0" y="18160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3706870" y="5037394"/>
            <a:ext cx="959857" cy="91306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3759398" y="5089922"/>
            <a:ext cx="776883" cy="73223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3759398" y="5089922"/>
            <a:ext cx="776883" cy="732234"/>
          </a:xfrm>
          <a:custGeom>
            <a:avLst/>
            <a:gdLst/>
            <a:ahLst/>
            <a:cxnLst/>
            <a:rect l="l" t="t" r="r" b="b"/>
            <a:pathLst>
              <a:path w="1104900" h="1041400">
                <a:moveTo>
                  <a:pt x="0" y="0"/>
                </a:moveTo>
                <a:lnTo>
                  <a:pt x="1104900" y="0"/>
                </a:lnTo>
                <a:lnTo>
                  <a:pt x="1104900" y="1041400"/>
                </a:lnTo>
                <a:lnTo>
                  <a:pt x="0" y="10414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5001507" y="5242777"/>
            <a:ext cx="665345" cy="63624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5054203" y="5295305"/>
            <a:ext cx="482203" cy="4554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5054203" y="5295305"/>
            <a:ext cx="482203" cy="455414"/>
          </a:xfrm>
          <a:custGeom>
            <a:avLst/>
            <a:gdLst/>
            <a:ahLst/>
            <a:cxnLst/>
            <a:rect l="l" t="t" r="r" b="b"/>
            <a:pathLst>
              <a:path w="685800" h="647700">
                <a:moveTo>
                  <a:pt x="0" y="0"/>
                </a:moveTo>
                <a:lnTo>
                  <a:pt x="685800" y="0"/>
                </a:lnTo>
                <a:lnTo>
                  <a:pt x="685800" y="647700"/>
                </a:lnTo>
                <a:lnTo>
                  <a:pt x="0" y="6477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6679586" y="6186232"/>
            <a:ext cx="2286000" cy="6058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230" spc="4" dirty="0">
                <a:solidFill>
                  <a:prstClr val="black"/>
                </a:solidFill>
                <a:latin typeface="Times New Roman"/>
                <a:cs typeface="Times New Roman"/>
              </a:rPr>
              <a:t>transgenic</a:t>
            </a:r>
            <a:endParaRPr sz="123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642915">
              <a:spcBef>
                <a:spcPts val="1"/>
              </a:spcBef>
            </a:pPr>
            <a:endParaRPr sz="949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3572" algn="r" defTabSz="642915"/>
            <a:r>
              <a:rPr sz="1758" dirty="0">
                <a:solidFill>
                  <a:srgbClr val="3D3E3F"/>
                </a:solidFill>
                <a:latin typeface="Monotype Corsiva"/>
                <a:cs typeface="Monotype Corsiva"/>
              </a:rPr>
              <a:t>GE</a:t>
            </a:r>
            <a:endParaRPr sz="1758">
              <a:solidFill>
                <a:prstClr val="black"/>
              </a:solidFill>
              <a:latin typeface="Monotype Corsiva"/>
              <a:cs typeface="Monotype Corsiva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6969303" y="5992058"/>
            <a:ext cx="944761" cy="1892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230" spc="4" dirty="0">
                <a:solidFill>
                  <a:prstClr val="black"/>
                </a:solidFill>
                <a:latin typeface="Times New Roman"/>
                <a:cs typeface="Times New Roman"/>
              </a:rPr>
              <a:t>non transgenic</a:t>
            </a:r>
            <a:endParaRPr sz="123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6036469" y="2012387"/>
            <a:ext cx="722412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06" spc="-70" dirty="0">
                <a:solidFill>
                  <a:srgbClr val="011279"/>
                </a:solidFill>
                <a:latin typeface="Century"/>
                <a:cs typeface="Century"/>
              </a:rPr>
              <a:t>Promoter</a:t>
            </a:r>
            <a:endParaRPr sz="1406">
              <a:solidFill>
                <a:prstClr val="black"/>
              </a:solidFill>
              <a:latin typeface="Century"/>
              <a:cs typeface="Century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6983016" y="2012387"/>
            <a:ext cx="781794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06" spc="-134" dirty="0">
                <a:solidFill>
                  <a:srgbClr val="011279"/>
                </a:solidFill>
                <a:latin typeface="Century"/>
                <a:cs typeface="Century"/>
              </a:rPr>
              <a:t>T</a:t>
            </a:r>
            <a:r>
              <a:rPr sz="1406" spc="-91" dirty="0">
                <a:solidFill>
                  <a:srgbClr val="011279"/>
                </a:solidFill>
                <a:latin typeface="Century"/>
                <a:cs typeface="Century"/>
              </a:rPr>
              <a:t>ranszgén</a:t>
            </a:r>
            <a:endParaRPr sz="1406">
              <a:solidFill>
                <a:prstClr val="black"/>
              </a:solidFill>
              <a:latin typeface="Century"/>
              <a:cs typeface="Century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7956352" y="2012387"/>
            <a:ext cx="482650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06" spc="-60" dirty="0">
                <a:solidFill>
                  <a:srgbClr val="011279"/>
                </a:solidFill>
                <a:latin typeface="Century"/>
                <a:cs typeface="Century"/>
              </a:rPr>
              <a:t>Poli</a:t>
            </a:r>
            <a:r>
              <a:rPr sz="1406" spc="-42" dirty="0">
                <a:solidFill>
                  <a:srgbClr val="011279"/>
                </a:solidFill>
                <a:latin typeface="Century"/>
                <a:cs typeface="Century"/>
              </a:rPr>
              <a:t> </a:t>
            </a:r>
            <a:r>
              <a:rPr sz="1406" spc="-32" dirty="0">
                <a:solidFill>
                  <a:srgbClr val="011279"/>
                </a:solidFill>
                <a:latin typeface="Century"/>
                <a:cs typeface="Century"/>
              </a:rPr>
              <a:t>A</a:t>
            </a:r>
            <a:endParaRPr sz="1406">
              <a:solidFill>
                <a:prstClr val="black"/>
              </a:solidFill>
              <a:latin typeface="Century"/>
              <a:cs typeface="Century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6804422" y="830461"/>
            <a:ext cx="267891" cy="53578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6804422" y="830461"/>
            <a:ext cx="267891" cy="535781"/>
          </a:xfrm>
          <a:custGeom>
            <a:avLst/>
            <a:gdLst/>
            <a:ahLst/>
            <a:cxnLst/>
            <a:rect l="l" t="t" r="r" b="b"/>
            <a:pathLst>
              <a:path w="381000" h="762000">
                <a:moveTo>
                  <a:pt x="325203" y="111592"/>
                </a:moveTo>
                <a:lnTo>
                  <a:pt x="345290" y="158817"/>
                </a:lnTo>
                <a:lnTo>
                  <a:pt x="360913" y="210480"/>
                </a:lnTo>
                <a:lnTo>
                  <a:pt x="372072" y="265471"/>
                </a:lnTo>
                <a:lnTo>
                  <a:pt x="378768" y="322680"/>
                </a:lnTo>
                <a:lnTo>
                  <a:pt x="381000" y="380999"/>
                </a:lnTo>
                <a:lnTo>
                  <a:pt x="380442" y="410228"/>
                </a:lnTo>
                <a:lnTo>
                  <a:pt x="375978" y="468131"/>
                </a:lnTo>
                <a:lnTo>
                  <a:pt x="367050" y="524370"/>
                </a:lnTo>
                <a:lnTo>
                  <a:pt x="353659" y="577835"/>
                </a:lnTo>
                <a:lnTo>
                  <a:pt x="335805" y="627418"/>
                </a:lnTo>
                <a:lnTo>
                  <a:pt x="313709" y="671609"/>
                </a:lnTo>
                <a:lnTo>
                  <a:pt x="288918" y="707319"/>
                </a:lnTo>
                <a:lnTo>
                  <a:pt x="248264" y="744145"/>
                </a:lnTo>
                <a:lnTo>
                  <a:pt x="205114" y="760884"/>
                </a:lnTo>
                <a:lnTo>
                  <a:pt x="190499" y="762000"/>
                </a:lnTo>
                <a:lnTo>
                  <a:pt x="175885" y="760884"/>
                </a:lnTo>
                <a:lnTo>
                  <a:pt x="132735" y="744145"/>
                </a:lnTo>
                <a:lnTo>
                  <a:pt x="92081" y="707319"/>
                </a:lnTo>
                <a:lnTo>
                  <a:pt x="67290" y="671609"/>
                </a:lnTo>
                <a:lnTo>
                  <a:pt x="45194" y="627418"/>
                </a:lnTo>
                <a:lnTo>
                  <a:pt x="27340" y="577835"/>
                </a:lnTo>
                <a:lnTo>
                  <a:pt x="13949" y="524370"/>
                </a:lnTo>
                <a:lnTo>
                  <a:pt x="5021" y="468131"/>
                </a:lnTo>
                <a:lnTo>
                  <a:pt x="557" y="410228"/>
                </a:lnTo>
                <a:lnTo>
                  <a:pt x="0" y="380999"/>
                </a:lnTo>
                <a:lnTo>
                  <a:pt x="557" y="351770"/>
                </a:lnTo>
                <a:lnTo>
                  <a:pt x="5021" y="293868"/>
                </a:lnTo>
                <a:lnTo>
                  <a:pt x="13949" y="237629"/>
                </a:lnTo>
                <a:lnTo>
                  <a:pt x="27340" y="184163"/>
                </a:lnTo>
                <a:lnTo>
                  <a:pt x="45194" y="134580"/>
                </a:lnTo>
                <a:lnTo>
                  <a:pt x="67290" y="90389"/>
                </a:lnTo>
                <a:lnTo>
                  <a:pt x="92081" y="54680"/>
                </a:lnTo>
                <a:lnTo>
                  <a:pt x="132735" y="17854"/>
                </a:lnTo>
                <a:lnTo>
                  <a:pt x="175885" y="1115"/>
                </a:lnTo>
                <a:lnTo>
                  <a:pt x="190499" y="0"/>
                </a:lnTo>
                <a:lnTo>
                  <a:pt x="205114" y="1115"/>
                </a:lnTo>
                <a:lnTo>
                  <a:pt x="248264" y="17854"/>
                </a:lnTo>
                <a:lnTo>
                  <a:pt x="288918" y="54680"/>
                </a:lnTo>
                <a:lnTo>
                  <a:pt x="313709" y="90389"/>
                </a:lnTo>
                <a:lnTo>
                  <a:pt x="325203" y="111592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5982891" y="1607344"/>
            <a:ext cx="830461" cy="30360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6813352" y="1607344"/>
            <a:ext cx="1116211" cy="30360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7920633" y="1607344"/>
            <a:ext cx="562570" cy="30360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6939787" y="1303735"/>
            <a:ext cx="7590" cy="293340"/>
          </a:xfrm>
          <a:custGeom>
            <a:avLst/>
            <a:gdLst/>
            <a:ahLst/>
            <a:cxnLst/>
            <a:rect l="l" t="t" r="r" b="b"/>
            <a:pathLst>
              <a:path w="10795" h="417194">
                <a:moveTo>
                  <a:pt x="0" y="416585"/>
                </a:moveTo>
                <a:lnTo>
                  <a:pt x="325" y="403890"/>
                </a:lnTo>
                <a:lnTo>
                  <a:pt x="10681" y="0"/>
                </a:lnTo>
              </a:path>
            </a:pathLst>
          </a:custGeom>
          <a:ln w="25400">
            <a:solidFill>
              <a:srgbClr val="011279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6897716" y="1565197"/>
            <a:ext cx="85725" cy="87064"/>
          </a:xfrm>
          <a:custGeom>
            <a:avLst/>
            <a:gdLst/>
            <a:ahLst/>
            <a:cxnLst/>
            <a:rect l="l" t="t" r="r" b="b"/>
            <a:pathLst>
              <a:path w="121920" h="123825">
                <a:moveTo>
                  <a:pt x="0" y="0"/>
                </a:moveTo>
                <a:lnTo>
                  <a:pt x="57814" y="123442"/>
                </a:lnTo>
                <a:lnTo>
                  <a:pt x="106486" y="32033"/>
                </a:lnTo>
                <a:lnTo>
                  <a:pt x="60158" y="32033"/>
                </a:lnTo>
                <a:lnTo>
                  <a:pt x="0" y="0"/>
                </a:lnTo>
                <a:close/>
              </a:path>
              <a:path w="121920" h="123825">
                <a:moveTo>
                  <a:pt x="121879" y="3125"/>
                </a:moveTo>
                <a:lnTo>
                  <a:pt x="60158" y="32033"/>
                </a:lnTo>
                <a:lnTo>
                  <a:pt x="106486" y="32033"/>
                </a:lnTo>
                <a:lnTo>
                  <a:pt x="121879" y="3125"/>
                </a:lnTo>
                <a:close/>
              </a:path>
            </a:pathLst>
          </a:custGeom>
          <a:solidFill>
            <a:srgbClr val="0112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5528359" y="5242777"/>
            <a:ext cx="665345" cy="63624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5581055" y="5295305"/>
            <a:ext cx="482203" cy="4554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5581055" y="5295305"/>
            <a:ext cx="482203" cy="455414"/>
          </a:xfrm>
          <a:custGeom>
            <a:avLst/>
            <a:gdLst/>
            <a:ahLst/>
            <a:cxnLst/>
            <a:rect l="l" t="t" r="r" b="b"/>
            <a:pathLst>
              <a:path w="685800" h="647700">
                <a:moveTo>
                  <a:pt x="0" y="0"/>
                </a:moveTo>
                <a:lnTo>
                  <a:pt x="685800" y="0"/>
                </a:lnTo>
                <a:lnTo>
                  <a:pt x="685800" y="647700"/>
                </a:lnTo>
                <a:lnTo>
                  <a:pt x="0" y="6477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6875860" y="890337"/>
            <a:ext cx="136178" cy="4081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8929" algn="just" defTabSz="642915">
              <a:lnSpc>
                <a:spcPct val="73500"/>
              </a:lnSpc>
            </a:pPr>
            <a:r>
              <a:rPr sz="1195" spc="-18" dirty="0">
                <a:solidFill>
                  <a:srgbClr val="FFFFFF"/>
                </a:solidFill>
                <a:latin typeface="Century"/>
                <a:cs typeface="Century"/>
              </a:rPr>
              <a:t>A T G</a:t>
            </a:r>
            <a:endParaRPr sz="1195">
              <a:solidFill>
                <a:prstClr val="black"/>
              </a:solidFill>
              <a:latin typeface="Century"/>
              <a:cs typeface="Century"/>
            </a:endParaRPr>
          </a:p>
        </p:txBody>
      </p:sp>
    </p:spTree>
    <p:extLst>
      <p:ext uri="{BB962C8B-B14F-4D97-AF65-F5344CB8AC3E}">
        <p14:creationId xmlns:p14="http://schemas.microsoft.com/office/powerpoint/2010/main" val="4129899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678606"/>
            <a:ext cx="8967470" cy="5833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50490">
              <a:lnSpc>
                <a:spcPct val="100000"/>
              </a:lnSpc>
            </a:pPr>
            <a:r>
              <a:rPr sz="2800" b="1" spc="-20" dirty="0">
                <a:latin typeface="Arial"/>
                <a:cs typeface="Arial"/>
              </a:rPr>
              <a:t>L</a:t>
            </a:r>
            <a:r>
              <a:rPr sz="2800" b="1" spc="-30" dirty="0">
                <a:latin typeface="Arial"/>
                <a:cs typeface="Arial"/>
              </a:rPr>
              <a:t>E</a:t>
            </a:r>
            <a:r>
              <a:rPr sz="2800" b="1" spc="-20" dirty="0">
                <a:latin typeface="Arial"/>
                <a:cs typeface="Arial"/>
              </a:rPr>
              <a:t>NTIVÍRUS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V</a:t>
            </a:r>
            <a:r>
              <a:rPr sz="2800" b="1" spc="-35" dirty="0">
                <a:latin typeface="Arial"/>
                <a:cs typeface="Arial"/>
              </a:rPr>
              <a:t>E</a:t>
            </a:r>
            <a:r>
              <a:rPr sz="2800" b="1" spc="-20" dirty="0">
                <a:latin typeface="Arial"/>
                <a:cs typeface="Arial"/>
              </a:rPr>
              <a:t>KTOR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6"/>
              </a:spcBef>
            </a:pPr>
            <a:endParaRPr sz="3700">
              <a:latin typeface="Times New Roman"/>
              <a:cs typeface="Times New Roman"/>
            </a:endParaRPr>
          </a:p>
          <a:p>
            <a:pPr marL="355600" indent="-342900">
              <a:lnSpc>
                <a:spcPts val="3195"/>
              </a:lnSpc>
              <a:buFont typeface="Arial"/>
              <a:buChar char="•"/>
              <a:tabLst>
                <a:tab pos="355600" algn="l"/>
              </a:tabLst>
            </a:pPr>
            <a:r>
              <a:rPr sz="2800" b="1" spc="-25" dirty="0">
                <a:latin typeface="Arial"/>
                <a:cs typeface="Arial"/>
              </a:rPr>
              <a:t>A</a:t>
            </a:r>
            <a:r>
              <a:rPr sz="2800" b="1" spc="-15" dirty="0">
                <a:latin typeface="Arial"/>
                <a:cs typeface="Arial"/>
              </a:rPr>
              <a:t> re</a:t>
            </a:r>
            <a:r>
              <a:rPr sz="2800" b="1" spc="-5" dirty="0">
                <a:latin typeface="Arial"/>
                <a:cs typeface="Arial"/>
              </a:rPr>
              <a:t>t</a:t>
            </a:r>
            <a:r>
              <a:rPr sz="2800" b="1" spc="-15" dirty="0">
                <a:latin typeface="Arial"/>
                <a:cs typeface="Arial"/>
              </a:rPr>
              <a:t>rovírusok</a:t>
            </a:r>
            <a:r>
              <a:rPr sz="2800" b="1" spc="10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cs</a:t>
            </a:r>
            <a:r>
              <a:rPr sz="2800" b="1" spc="-15" dirty="0">
                <a:latin typeface="Arial"/>
                <a:cs typeface="Arial"/>
              </a:rPr>
              <a:t>aládjába</a:t>
            </a:r>
            <a:r>
              <a:rPr sz="2800" b="1" spc="25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ta</a:t>
            </a:r>
            <a:r>
              <a:rPr sz="2800" b="1" spc="-10" dirty="0">
                <a:latin typeface="Arial"/>
                <a:cs typeface="Arial"/>
              </a:rPr>
              <a:t>r</a:t>
            </a:r>
            <a:r>
              <a:rPr sz="2800" b="1" spc="-15" dirty="0">
                <a:latin typeface="Arial"/>
                <a:cs typeface="Arial"/>
              </a:rPr>
              <a:t>tozó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lentivírusok</a:t>
            </a:r>
            <a:endParaRPr sz="2800">
              <a:latin typeface="Arial"/>
              <a:cs typeface="Arial"/>
            </a:endParaRPr>
          </a:p>
          <a:p>
            <a:pPr marL="355600">
              <a:lnSpc>
                <a:spcPts val="3025"/>
              </a:lnSpc>
            </a:pPr>
            <a:r>
              <a:rPr sz="2800" b="1" spc="-15" dirty="0">
                <a:latin typeface="Arial"/>
                <a:cs typeface="Arial"/>
              </a:rPr>
              <a:t>vi</a:t>
            </a:r>
            <a:r>
              <a:rPr sz="2800" b="1" spc="-10" dirty="0">
                <a:latin typeface="Arial"/>
                <a:cs typeface="Arial"/>
              </a:rPr>
              <a:t>s</a:t>
            </a:r>
            <a:r>
              <a:rPr sz="2800" b="1" spc="-20" dirty="0">
                <a:latin typeface="Arial"/>
                <a:cs typeface="Arial"/>
              </a:rPr>
              <a:t>zon</a:t>
            </a:r>
            <a:r>
              <a:rPr sz="2800" b="1" spc="-55" dirty="0">
                <a:latin typeface="Arial"/>
                <a:cs typeface="Arial"/>
              </a:rPr>
              <a:t>y</a:t>
            </a:r>
            <a:r>
              <a:rPr sz="2800" b="1" spc="-15" dirty="0">
                <a:latin typeface="Arial"/>
                <a:cs typeface="Arial"/>
              </a:rPr>
              <a:t>lag</a:t>
            </a:r>
            <a:r>
              <a:rPr sz="2800" b="1" spc="35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na</a:t>
            </a:r>
            <a:r>
              <a:rPr sz="2800" b="1" spc="-15" dirty="0">
                <a:latin typeface="Arial"/>
                <a:cs typeface="Arial"/>
              </a:rPr>
              <a:t>g</a:t>
            </a:r>
            <a:r>
              <a:rPr sz="2800" b="1" spc="-20" dirty="0">
                <a:latin typeface="Arial"/>
                <a:cs typeface="Arial"/>
              </a:rPr>
              <a:t>y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menn</a:t>
            </a:r>
            <a:r>
              <a:rPr sz="2800" b="1" spc="-45" dirty="0">
                <a:latin typeface="Arial"/>
                <a:cs typeface="Arial"/>
              </a:rPr>
              <a:t>y</a:t>
            </a:r>
            <a:r>
              <a:rPr sz="2800" b="1" spc="-15" dirty="0">
                <a:latin typeface="Arial"/>
                <a:cs typeface="Arial"/>
              </a:rPr>
              <a:t>is</a:t>
            </a:r>
            <a:r>
              <a:rPr sz="2800" b="1" dirty="0">
                <a:latin typeface="Arial"/>
                <a:cs typeface="Arial"/>
              </a:rPr>
              <a:t>é</a:t>
            </a:r>
            <a:r>
              <a:rPr sz="2800" b="1" spc="-20" dirty="0">
                <a:latin typeface="Arial"/>
                <a:cs typeface="Arial"/>
              </a:rPr>
              <a:t>gű</a:t>
            </a:r>
            <a:r>
              <a:rPr sz="2800" b="1" spc="35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genet</a:t>
            </a:r>
            <a:r>
              <a:rPr sz="2800" b="1" spc="-5" dirty="0">
                <a:latin typeface="Arial"/>
                <a:cs typeface="Arial"/>
              </a:rPr>
              <a:t>i</a:t>
            </a:r>
            <a:r>
              <a:rPr sz="2800" b="1" spc="-20" dirty="0">
                <a:latin typeface="Arial"/>
                <a:cs typeface="Arial"/>
              </a:rPr>
              <a:t>k</a:t>
            </a:r>
            <a:r>
              <a:rPr sz="2800" b="1" spc="-15" dirty="0">
                <a:latin typeface="Arial"/>
                <a:cs typeface="Arial"/>
              </a:rPr>
              <a:t>a</a:t>
            </a:r>
            <a:r>
              <a:rPr sz="2800" b="1" spc="-10" dirty="0">
                <a:latin typeface="Arial"/>
                <a:cs typeface="Arial"/>
              </a:rPr>
              <a:t>i</a:t>
            </a:r>
            <a:r>
              <a:rPr sz="2800" b="1" spc="10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információt</a:t>
            </a:r>
            <a:endParaRPr sz="2800">
              <a:latin typeface="Arial"/>
              <a:cs typeface="Arial"/>
            </a:endParaRPr>
          </a:p>
          <a:p>
            <a:pPr marL="355600" marR="1563370">
              <a:lnSpc>
                <a:spcPts val="3020"/>
              </a:lnSpc>
              <a:spcBef>
                <a:spcPts val="215"/>
              </a:spcBef>
            </a:pPr>
            <a:r>
              <a:rPr sz="2800" b="1" spc="-10" dirty="0">
                <a:latin typeface="Arial"/>
                <a:cs typeface="Arial"/>
              </a:rPr>
              <a:t>/7-</a:t>
            </a:r>
            <a:r>
              <a:rPr sz="2800" b="1" spc="-20" dirty="0">
                <a:latin typeface="Arial"/>
                <a:cs typeface="Arial"/>
              </a:rPr>
              <a:t>8</a:t>
            </a:r>
            <a:r>
              <a:rPr sz="2800" b="1" spc="-15" dirty="0">
                <a:latin typeface="Arial"/>
                <a:cs typeface="Arial"/>
              </a:rPr>
              <a:t>kb/ </a:t>
            </a:r>
            <a:r>
              <a:rPr sz="2800" b="1" spc="-20" dirty="0">
                <a:latin typeface="Arial"/>
                <a:cs typeface="Arial"/>
              </a:rPr>
              <a:t>k</a:t>
            </a:r>
            <a:r>
              <a:rPr sz="2800" b="1" spc="-15" dirty="0">
                <a:latin typeface="Arial"/>
                <a:cs typeface="Arial"/>
              </a:rPr>
              <a:t>é</a:t>
            </a:r>
            <a:r>
              <a:rPr sz="2800" b="1" spc="-20" dirty="0">
                <a:latin typeface="Arial"/>
                <a:cs typeface="Arial"/>
              </a:rPr>
              <a:t>pes</a:t>
            </a:r>
            <a:r>
              <a:rPr sz="2800" b="1" spc="-15" dirty="0">
                <a:latin typeface="Arial"/>
                <a:cs typeface="Arial"/>
              </a:rPr>
              <a:t>e</a:t>
            </a:r>
            <a:r>
              <a:rPr sz="2800" b="1" spc="-20" dirty="0">
                <a:latin typeface="Arial"/>
                <a:cs typeface="Arial"/>
              </a:rPr>
              <a:t>k</a:t>
            </a:r>
            <a:r>
              <a:rPr sz="2800" b="1" spc="25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bejut</a:t>
            </a:r>
            <a:r>
              <a:rPr sz="2800" b="1" spc="-5" dirty="0">
                <a:latin typeface="Arial"/>
                <a:cs typeface="Arial"/>
              </a:rPr>
              <a:t>t</a:t>
            </a:r>
            <a:r>
              <a:rPr sz="2800" b="1" spc="-20" dirty="0">
                <a:latin typeface="Arial"/>
                <a:cs typeface="Arial"/>
              </a:rPr>
              <a:t>a</a:t>
            </a:r>
            <a:r>
              <a:rPr sz="2800" b="1" spc="-5" dirty="0">
                <a:latin typeface="Arial"/>
                <a:cs typeface="Arial"/>
              </a:rPr>
              <a:t>t</a:t>
            </a:r>
            <a:r>
              <a:rPr sz="2800" b="1" spc="-15" dirty="0">
                <a:latin typeface="Arial"/>
                <a:cs typeface="Arial"/>
              </a:rPr>
              <a:t>ni</a:t>
            </a:r>
            <a:r>
              <a:rPr sz="2800" b="1" spc="10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az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spc="-25" dirty="0">
                <a:latin typeface="Arial"/>
                <a:cs typeface="Arial"/>
              </a:rPr>
              <a:t>em</a:t>
            </a:r>
            <a:r>
              <a:rPr sz="2800" b="1" spc="-5" dirty="0">
                <a:latin typeface="Arial"/>
                <a:cs typeface="Arial"/>
              </a:rPr>
              <a:t>l</a:t>
            </a:r>
            <a:r>
              <a:rPr sz="2800" b="1" spc="-20" dirty="0">
                <a:latin typeface="Arial"/>
                <a:cs typeface="Arial"/>
              </a:rPr>
              <a:t>ős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sej</a:t>
            </a:r>
            <a:r>
              <a:rPr sz="2800" b="1" dirty="0">
                <a:latin typeface="Arial"/>
                <a:cs typeface="Arial"/>
              </a:rPr>
              <a:t>t</a:t>
            </a:r>
            <a:r>
              <a:rPr sz="2800" b="1" spc="-20" dirty="0">
                <a:latin typeface="Arial"/>
                <a:cs typeface="Arial"/>
              </a:rPr>
              <a:t>ek</a:t>
            </a:r>
            <a:r>
              <a:rPr sz="2800" b="1" spc="-10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geno</a:t>
            </a:r>
            <a:r>
              <a:rPr sz="2800" b="1" spc="-35" dirty="0">
                <a:latin typeface="Arial"/>
                <a:cs typeface="Arial"/>
              </a:rPr>
              <a:t>m</a:t>
            </a:r>
            <a:r>
              <a:rPr sz="2800" b="1" spc="-15" dirty="0">
                <a:latin typeface="Arial"/>
                <a:cs typeface="Arial"/>
              </a:rPr>
              <a:t>jába</a:t>
            </a:r>
            <a:r>
              <a:rPr sz="2800" b="1" spc="-10" dirty="0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ts val="3190"/>
              </a:lnSpc>
              <a:spcBef>
                <a:spcPts val="295"/>
              </a:spcBef>
              <a:buFont typeface="Arial"/>
              <a:buChar char="•"/>
              <a:tabLst>
                <a:tab pos="355600" algn="l"/>
              </a:tabLst>
            </a:pPr>
            <a:r>
              <a:rPr sz="2800" b="1" spc="-15" dirty="0">
                <a:latin typeface="Arial"/>
                <a:cs typeface="Arial"/>
              </a:rPr>
              <a:t>Lentivírusok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például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a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HIV,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SI</a:t>
            </a:r>
            <a:r>
              <a:rPr sz="2800" b="1" spc="-30" dirty="0">
                <a:latin typeface="Arial"/>
                <a:cs typeface="Arial"/>
              </a:rPr>
              <a:t>V</a:t>
            </a:r>
            <a:r>
              <a:rPr sz="2800" b="1" spc="-10" dirty="0">
                <a:latin typeface="Arial"/>
                <a:cs typeface="Arial"/>
              </a:rPr>
              <a:t>,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sz="2800" b="1" spc="-40" dirty="0">
                <a:latin typeface="Arial"/>
                <a:cs typeface="Arial"/>
              </a:rPr>
              <a:t>C</a:t>
            </a:r>
            <a:r>
              <a:rPr sz="2800" b="1" spc="-15" dirty="0">
                <a:latin typeface="Arial"/>
                <a:cs typeface="Arial"/>
              </a:rPr>
              <a:t>aprine</a:t>
            </a:r>
            <a:r>
              <a:rPr sz="2800" b="1" spc="20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ar</a:t>
            </a:r>
            <a:r>
              <a:rPr sz="2800" b="1" spc="-5" dirty="0">
                <a:latin typeface="Arial"/>
                <a:cs typeface="Arial"/>
              </a:rPr>
              <a:t>t</a:t>
            </a:r>
            <a:r>
              <a:rPr sz="2800" b="1" spc="-15" dirty="0">
                <a:latin typeface="Arial"/>
                <a:cs typeface="Arial"/>
              </a:rPr>
              <a:t>hritis</a:t>
            </a:r>
            <a:endParaRPr sz="2800">
              <a:latin typeface="Arial"/>
              <a:cs typeface="Arial"/>
            </a:endParaRPr>
          </a:p>
          <a:p>
            <a:pPr marL="355600">
              <a:lnSpc>
                <a:spcPts val="3190"/>
              </a:lnSpc>
            </a:pPr>
            <a:r>
              <a:rPr sz="2800" b="1" spc="-20" dirty="0">
                <a:latin typeface="Arial"/>
                <a:cs typeface="Arial"/>
              </a:rPr>
              <a:t>enc</a:t>
            </a:r>
            <a:r>
              <a:rPr sz="2800" b="1" spc="-15" dirty="0">
                <a:latin typeface="Arial"/>
                <a:cs typeface="Arial"/>
              </a:rPr>
              <a:t>e</a:t>
            </a:r>
            <a:r>
              <a:rPr sz="2800" b="1" spc="-20" dirty="0">
                <a:latin typeface="Arial"/>
                <a:cs typeface="Arial"/>
              </a:rPr>
              <a:t>p</a:t>
            </a:r>
            <a:r>
              <a:rPr sz="2800" b="1" spc="-30" dirty="0">
                <a:latin typeface="Arial"/>
                <a:cs typeface="Arial"/>
              </a:rPr>
              <a:t>h</a:t>
            </a:r>
            <a:r>
              <a:rPr sz="2800" b="1" spc="-15" dirty="0">
                <a:latin typeface="Arial"/>
                <a:cs typeface="Arial"/>
              </a:rPr>
              <a:t>al</a:t>
            </a:r>
            <a:r>
              <a:rPr sz="2800" b="1" spc="-5" dirty="0">
                <a:latin typeface="Arial"/>
                <a:cs typeface="Arial"/>
              </a:rPr>
              <a:t>i</a:t>
            </a:r>
            <a:r>
              <a:rPr sz="2800" b="1" spc="-15" dirty="0">
                <a:latin typeface="Arial"/>
                <a:cs typeface="Arial"/>
              </a:rPr>
              <a:t>tis</a:t>
            </a:r>
            <a:r>
              <a:rPr sz="2800" b="1" spc="20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vi</a:t>
            </a:r>
            <a:r>
              <a:rPr sz="2800" b="1" spc="-10" dirty="0">
                <a:latin typeface="Arial"/>
                <a:cs typeface="Arial"/>
              </a:rPr>
              <a:t>r</a:t>
            </a:r>
            <a:r>
              <a:rPr sz="2800" b="1" spc="-15" dirty="0">
                <a:latin typeface="Arial"/>
                <a:cs typeface="Arial"/>
              </a:rPr>
              <a:t>us,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sz="2800" b="1" spc="-35" dirty="0">
                <a:latin typeface="Arial"/>
                <a:cs typeface="Arial"/>
              </a:rPr>
              <a:t>E</a:t>
            </a:r>
            <a:r>
              <a:rPr sz="2800" b="1" spc="-20" dirty="0">
                <a:latin typeface="Arial"/>
                <a:cs typeface="Arial"/>
              </a:rPr>
              <a:t>q</a:t>
            </a:r>
            <a:r>
              <a:rPr sz="2800" b="1" spc="-30" dirty="0">
                <a:latin typeface="Arial"/>
                <a:cs typeface="Arial"/>
              </a:rPr>
              <a:t>u</a:t>
            </a:r>
            <a:r>
              <a:rPr sz="2800" b="1" spc="-15" dirty="0">
                <a:latin typeface="Arial"/>
                <a:cs typeface="Arial"/>
              </a:rPr>
              <a:t>ine</a:t>
            </a:r>
            <a:r>
              <a:rPr sz="2800" b="1" spc="25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infe</a:t>
            </a:r>
            <a:r>
              <a:rPr sz="2800" b="1" spc="-20" dirty="0">
                <a:latin typeface="Arial"/>
                <a:cs typeface="Arial"/>
              </a:rPr>
              <a:t>c</a:t>
            </a:r>
            <a:r>
              <a:rPr sz="2800" b="1" spc="-5" dirty="0">
                <a:latin typeface="Arial"/>
                <a:cs typeface="Arial"/>
              </a:rPr>
              <a:t>t</a:t>
            </a:r>
            <a:r>
              <a:rPr sz="2800" b="1" spc="-15" dirty="0">
                <a:latin typeface="Arial"/>
                <a:cs typeface="Arial"/>
              </a:rPr>
              <a:t>ious</a:t>
            </a:r>
            <a:r>
              <a:rPr sz="2800" b="1" spc="20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anemia</a:t>
            </a:r>
            <a:r>
              <a:rPr sz="2800" b="1" spc="10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v</a:t>
            </a:r>
            <a:r>
              <a:rPr sz="2800" b="1" spc="-5" dirty="0">
                <a:latin typeface="Arial"/>
                <a:cs typeface="Arial"/>
              </a:rPr>
              <a:t>i</a:t>
            </a:r>
            <a:r>
              <a:rPr sz="2800" b="1" spc="-15" dirty="0">
                <a:latin typeface="Arial"/>
                <a:cs typeface="Arial"/>
              </a:rPr>
              <a:t>rus</a:t>
            </a:r>
            <a:endParaRPr sz="2800">
              <a:latin typeface="Arial"/>
              <a:cs typeface="Arial"/>
            </a:endParaRPr>
          </a:p>
          <a:p>
            <a:pPr marL="355600" marR="464184" indent="-342900">
              <a:lnSpc>
                <a:spcPct val="9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</a:tabLst>
            </a:pPr>
            <a:r>
              <a:rPr sz="2800" b="1" spc="-25" dirty="0">
                <a:latin typeface="Arial"/>
                <a:cs typeface="Arial"/>
              </a:rPr>
              <a:t>A</a:t>
            </a:r>
            <a:r>
              <a:rPr sz="2800" b="1" spc="-15" dirty="0">
                <a:latin typeface="Arial"/>
                <a:cs typeface="Arial"/>
              </a:rPr>
              <a:t> re</a:t>
            </a:r>
            <a:r>
              <a:rPr sz="2800" b="1" spc="-10" dirty="0">
                <a:latin typeface="Arial"/>
                <a:cs typeface="Arial"/>
              </a:rPr>
              <a:t>tr</a:t>
            </a:r>
            <a:r>
              <a:rPr sz="2800" b="1" spc="-15" dirty="0">
                <a:latin typeface="Arial"/>
                <a:cs typeface="Arial"/>
              </a:rPr>
              <a:t>ovírus</a:t>
            </a:r>
            <a:r>
              <a:rPr sz="2800" b="1" spc="-20" dirty="0">
                <a:latin typeface="Arial"/>
                <a:cs typeface="Arial"/>
              </a:rPr>
              <a:t>ok</a:t>
            </a:r>
            <a:r>
              <a:rPr sz="2800" b="1" spc="10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között</a:t>
            </a:r>
            <a:r>
              <a:rPr sz="2800" b="1" spc="30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eg</a:t>
            </a:r>
            <a:r>
              <a:rPr sz="2800" b="1" spc="-55" dirty="0">
                <a:latin typeface="Arial"/>
                <a:cs typeface="Arial"/>
              </a:rPr>
              <a:t>y</a:t>
            </a:r>
            <a:r>
              <a:rPr sz="2800" b="1" spc="-10" dirty="0">
                <a:latin typeface="Arial"/>
                <a:cs typeface="Arial"/>
              </a:rPr>
              <a:t>e</a:t>
            </a:r>
            <a:r>
              <a:rPr sz="2800" b="1" spc="-20" dirty="0">
                <a:latin typeface="Arial"/>
                <a:cs typeface="Arial"/>
              </a:rPr>
              <a:t>d</a:t>
            </a:r>
            <a:r>
              <a:rPr sz="2800" b="1" spc="-30" dirty="0">
                <a:latin typeface="Arial"/>
                <a:cs typeface="Arial"/>
              </a:rPr>
              <a:t>ü</a:t>
            </a:r>
            <a:r>
              <a:rPr sz="2800" b="1" spc="-15" dirty="0">
                <a:latin typeface="Arial"/>
                <a:cs typeface="Arial"/>
              </a:rPr>
              <a:t>lá</a:t>
            </a:r>
            <a:r>
              <a:rPr sz="2800" b="1" spc="-5" dirty="0">
                <a:latin typeface="Arial"/>
                <a:cs typeface="Arial"/>
              </a:rPr>
              <a:t>l</a:t>
            </a:r>
            <a:r>
              <a:rPr sz="2800" b="1" spc="-15" dirty="0">
                <a:latin typeface="Arial"/>
                <a:cs typeface="Arial"/>
              </a:rPr>
              <a:t>ló</a:t>
            </a:r>
            <a:r>
              <a:rPr sz="2800" b="1" spc="45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tulajdo</a:t>
            </a:r>
            <a:r>
              <a:rPr sz="2800" b="1" spc="-35" dirty="0">
                <a:latin typeface="Arial"/>
                <a:cs typeface="Arial"/>
              </a:rPr>
              <a:t>n</a:t>
            </a:r>
            <a:r>
              <a:rPr sz="2800" b="1" spc="-20" dirty="0">
                <a:latin typeface="Arial"/>
                <a:cs typeface="Arial"/>
              </a:rPr>
              <a:t>s</a:t>
            </a:r>
            <a:r>
              <a:rPr sz="2800" b="1" spc="-15" dirty="0">
                <a:latin typeface="Arial"/>
                <a:cs typeface="Arial"/>
              </a:rPr>
              <a:t>á</a:t>
            </a:r>
            <a:r>
              <a:rPr sz="2800" b="1" spc="-20" dirty="0">
                <a:latin typeface="Arial"/>
                <a:cs typeface="Arial"/>
              </a:rPr>
              <a:t>g</a:t>
            </a:r>
            <a:r>
              <a:rPr sz="2800" b="1" spc="-30" dirty="0">
                <a:latin typeface="Arial"/>
                <a:cs typeface="Arial"/>
              </a:rPr>
              <a:t>u</a:t>
            </a:r>
            <a:r>
              <a:rPr sz="2800" b="1" spc="-20" dirty="0">
                <a:latin typeface="Arial"/>
                <a:cs typeface="Arial"/>
              </a:rPr>
              <a:t>k</a:t>
            </a:r>
            <a:r>
              <a:rPr sz="2800" b="1" spc="-15" dirty="0">
                <a:latin typeface="Arial"/>
                <a:cs typeface="Arial"/>
              </a:rPr>
              <a:t> h</a:t>
            </a:r>
            <a:r>
              <a:rPr sz="2800" b="1" spc="-35" dirty="0">
                <a:latin typeface="Arial"/>
                <a:cs typeface="Arial"/>
              </a:rPr>
              <a:t>o</a:t>
            </a:r>
            <a:r>
              <a:rPr sz="2800" b="1" spc="-20" dirty="0">
                <a:latin typeface="Arial"/>
                <a:cs typeface="Arial"/>
              </a:rPr>
              <a:t>gy</a:t>
            </a:r>
            <a:r>
              <a:rPr sz="2800" b="1" spc="10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nem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osztódó</a:t>
            </a:r>
            <a:r>
              <a:rPr sz="2800" b="1" spc="10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se</a:t>
            </a:r>
            <a:r>
              <a:rPr sz="2800" b="1" spc="-5" dirty="0">
                <a:latin typeface="Arial"/>
                <a:cs typeface="Arial"/>
              </a:rPr>
              <a:t>j</a:t>
            </a:r>
            <a:r>
              <a:rPr sz="2800" b="1" spc="-15" dirty="0">
                <a:latin typeface="Arial"/>
                <a:cs typeface="Arial"/>
              </a:rPr>
              <a:t>tek</a:t>
            </a:r>
            <a:r>
              <a:rPr sz="2800" b="1" spc="-20" dirty="0">
                <a:latin typeface="Arial"/>
                <a:cs typeface="Arial"/>
              </a:rPr>
              <a:t>ben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is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képes</a:t>
            </a:r>
            <a:r>
              <a:rPr sz="2800" b="1" spc="-15" dirty="0">
                <a:latin typeface="Arial"/>
                <a:cs typeface="Arial"/>
              </a:rPr>
              <a:t>e</a:t>
            </a:r>
            <a:r>
              <a:rPr sz="2800" b="1" spc="-20" dirty="0">
                <a:latin typeface="Arial"/>
                <a:cs typeface="Arial"/>
              </a:rPr>
              <a:t>k</a:t>
            </a:r>
            <a:r>
              <a:rPr sz="2800" b="1" spc="-10" dirty="0">
                <a:latin typeface="Arial"/>
                <a:cs typeface="Arial"/>
              </a:rPr>
              <a:t> r</a:t>
            </a:r>
            <a:r>
              <a:rPr sz="2800" b="1" spc="-15" dirty="0">
                <a:latin typeface="Arial"/>
                <a:cs typeface="Arial"/>
              </a:rPr>
              <a:t>eplikálód</a:t>
            </a:r>
            <a:r>
              <a:rPr sz="2800" b="1" spc="-35" dirty="0">
                <a:latin typeface="Arial"/>
                <a:cs typeface="Arial"/>
              </a:rPr>
              <a:t>n</a:t>
            </a:r>
            <a:r>
              <a:rPr sz="2800" b="1" spc="-10" dirty="0">
                <a:latin typeface="Arial"/>
                <a:cs typeface="Arial"/>
              </a:rPr>
              <a:t>i.</a:t>
            </a:r>
            <a:endParaRPr sz="2800">
              <a:latin typeface="Arial"/>
              <a:cs typeface="Arial"/>
            </a:endParaRPr>
          </a:p>
          <a:p>
            <a:pPr marL="355600" marR="772795" indent="-342900">
              <a:lnSpc>
                <a:spcPct val="9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</a:tabLst>
            </a:pPr>
            <a:r>
              <a:rPr sz="2800" b="1" spc="-20" dirty="0">
                <a:latin typeface="Arial"/>
                <a:cs typeface="Arial"/>
              </a:rPr>
              <a:t>Az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sz="2800" b="1" spc="-35" dirty="0">
                <a:latin typeface="Arial"/>
                <a:cs typeface="Arial"/>
              </a:rPr>
              <a:t>u</a:t>
            </a:r>
            <a:r>
              <a:rPr sz="2800" b="1" spc="-15" dirty="0">
                <a:latin typeface="Arial"/>
                <a:cs typeface="Arial"/>
              </a:rPr>
              <a:t>tóbbi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é</a:t>
            </a:r>
            <a:r>
              <a:rPr sz="2800" b="1" spc="-15" dirty="0">
                <a:latin typeface="Arial"/>
                <a:cs typeface="Arial"/>
              </a:rPr>
              <a:t>v</a:t>
            </a:r>
            <a:r>
              <a:rPr sz="2800" b="1" spc="-20" dirty="0">
                <a:latin typeface="Arial"/>
                <a:cs typeface="Arial"/>
              </a:rPr>
              <a:t>ek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kuta</a:t>
            </a:r>
            <a:r>
              <a:rPr sz="2800" b="1" spc="-10" dirty="0">
                <a:latin typeface="Arial"/>
                <a:cs typeface="Arial"/>
              </a:rPr>
              <a:t>t</a:t>
            </a:r>
            <a:r>
              <a:rPr sz="2800" b="1" spc="-15" dirty="0">
                <a:latin typeface="Arial"/>
                <a:cs typeface="Arial"/>
              </a:rPr>
              <a:t>ási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e</a:t>
            </a:r>
            <a:r>
              <a:rPr sz="2800" b="1" spc="-10" dirty="0">
                <a:latin typeface="Arial"/>
                <a:cs typeface="Arial"/>
              </a:rPr>
              <a:t>r</a:t>
            </a:r>
            <a:r>
              <a:rPr sz="2800" b="1" spc="-20" dirty="0">
                <a:latin typeface="Arial"/>
                <a:cs typeface="Arial"/>
              </a:rPr>
              <a:t>edmé</a:t>
            </a:r>
            <a:r>
              <a:rPr sz="2800" b="1" spc="-15" dirty="0">
                <a:latin typeface="Arial"/>
                <a:cs typeface="Arial"/>
              </a:rPr>
              <a:t>n</a:t>
            </a:r>
            <a:r>
              <a:rPr sz="2800" b="1" spc="-55" dirty="0">
                <a:latin typeface="Arial"/>
                <a:cs typeface="Arial"/>
              </a:rPr>
              <a:t>y</a:t>
            </a:r>
            <a:r>
              <a:rPr sz="2800" b="1" spc="-15" dirty="0">
                <a:latin typeface="Arial"/>
                <a:cs typeface="Arial"/>
              </a:rPr>
              <a:t>ei</a:t>
            </a:r>
            <a:r>
              <a:rPr sz="2800" b="1" spc="40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al</a:t>
            </a:r>
            <a:r>
              <a:rPr sz="2800" b="1" spc="-10" dirty="0">
                <a:latin typeface="Arial"/>
                <a:cs typeface="Arial"/>
              </a:rPr>
              <a:t>a</a:t>
            </a:r>
            <a:r>
              <a:rPr sz="2800" b="1" spc="-15" dirty="0">
                <a:latin typeface="Arial"/>
                <a:cs typeface="Arial"/>
              </a:rPr>
              <a:t>pján</a:t>
            </a:r>
            <a:r>
              <a:rPr sz="2800" b="1" spc="10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az eg</a:t>
            </a:r>
            <a:r>
              <a:rPr sz="2800" b="1" spc="-55" dirty="0">
                <a:latin typeface="Arial"/>
                <a:cs typeface="Arial"/>
              </a:rPr>
              <a:t>y</a:t>
            </a:r>
            <a:r>
              <a:rPr sz="2800" b="1" spc="-15" dirty="0">
                <a:latin typeface="Arial"/>
                <a:cs typeface="Arial"/>
              </a:rPr>
              <a:t>ik</a:t>
            </a:r>
            <a:r>
              <a:rPr sz="2800" b="1" spc="25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leghaték</a:t>
            </a:r>
            <a:r>
              <a:rPr sz="2800" b="1" spc="-20" dirty="0">
                <a:latin typeface="Arial"/>
                <a:cs typeface="Arial"/>
              </a:rPr>
              <a:t>ony</a:t>
            </a:r>
            <a:r>
              <a:rPr sz="2800" b="1" spc="-15" dirty="0">
                <a:latin typeface="Arial"/>
                <a:cs typeface="Arial"/>
              </a:rPr>
              <a:t>a</a:t>
            </a:r>
            <a:r>
              <a:rPr sz="2800" b="1" spc="-20" dirty="0">
                <a:latin typeface="Arial"/>
                <a:cs typeface="Arial"/>
              </a:rPr>
              <a:t>bb</a:t>
            </a:r>
            <a:r>
              <a:rPr sz="2800" b="1" spc="35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génszál</a:t>
            </a:r>
            <a:r>
              <a:rPr sz="2800" b="1" spc="-5" dirty="0">
                <a:latin typeface="Arial"/>
                <a:cs typeface="Arial"/>
              </a:rPr>
              <a:t>l</a:t>
            </a:r>
            <a:r>
              <a:rPr sz="2800" b="1" spc="-15" dirty="0">
                <a:latin typeface="Arial"/>
                <a:cs typeface="Arial"/>
              </a:rPr>
              <a:t>ító</a:t>
            </a:r>
            <a:r>
              <a:rPr sz="2800" b="1" spc="10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ve</a:t>
            </a:r>
            <a:r>
              <a:rPr sz="2800" b="1" spc="-15" dirty="0">
                <a:latin typeface="Arial"/>
                <a:cs typeface="Arial"/>
              </a:rPr>
              <a:t>ktorokká</a:t>
            </a:r>
            <a:r>
              <a:rPr sz="2800" b="1" spc="-10" dirty="0">
                <a:latin typeface="Arial"/>
                <a:cs typeface="Arial"/>
              </a:rPr>
              <a:t> f</a:t>
            </a:r>
            <a:r>
              <a:rPr sz="2800" b="1" spc="-15" dirty="0">
                <a:latin typeface="Arial"/>
                <a:cs typeface="Arial"/>
              </a:rPr>
              <a:t>ejlődtek</a:t>
            </a:r>
            <a:endParaRPr sz="2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4001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8000" y="573087"/>
            <a:ext cx="8128000" cy="609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2312" y="549338"/>
            <a:ext cx="5257800" cy="792480"/>
          </a:xfrm>
          <a:custGeom>
            <a:avLst/>
            <a:gdLst/>
            <a:ahLst/>
            <a:cxnLst/>
            <a:rect l="l" t="t" r="r" b="b"/>
            <a:pathLst>
              <a:path w="5257800" h="792480">
                <a:moveTo>
                  <a:pt x="0" y="792162"/>
                </a:moveTo>
                <a:lnTo>
                  <a:pt x="5257800" y="792162"/>
                </a:lnTo>
                <a:lnTo>
                  <a:pt x="5257800" y="0"/>
                </a:lnTo>
                <a:lnTo>
                  <a:pt x="0" y="0"/>
                </a:lnTo>
                <a:lnTo>
                  <a:pt x="0" y="792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2312" y="549338"/>
            <a:ext cx="5257800" cy="792480"/>
          </a:xfrm>
          <a:custGeom>
            <a:avLst/>
            <a:gdLst/>
            <a:ahLst/>
            <a:cxnLst/>
            <a:rect l="l" t="t" r="r" b="b"/>
            <a:pathLst>
              <a:path w="5257800" h="792480">
                <a:moveTo>
                  <a:pt x="0" y="792162"/>
                </a:moveTo>
                <a:lnTo>
                  <a:pt x="5257800" y="792162"/>
                </a:lnTo>
                <a:lnTo>
                  <a:pt x="5257800" y="0"/>
                </a:lnTo>
                <a:lnTo>
                  <a:pt x="0" y="0"/>
                </a:lnTo>
                <a:lnTo>
                  <a:pt x="0" y="792162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84551" y="2179701"/>
            <a:ext cx="1440180" cy="457200"/>
          </a:xfrm>
          <a:custGeom>
            <a:avLst/>
            <a:gdLst/>
            <a:ahLst/>
            <a:cxnLst/>
            <a:rect l="l" t="t" r="r" b="b"/>
            <a:pathLst>
              <a:path w="1440179" h="457200">
                <a:moveTo>
                  <a:pt x="0" y="457200"/>
                </a:moveTo>
                <a:lnTo>
                  <a:pt x="1439799" y="457200"/>
                </a:lnTo>
                <a:lnTo>
                  <a:pt x="1439799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76425" y="3822636"/>
            <a:ext cx="1729105" cy="274955"/>
          </a:xfrm>
          <a:custGeom>
            <a:avLst/>
            <a:gdLst/>
            <a:ahLst/>
            <a:cxnLst/>
            <a:rect l="l" t="t" r="r" b="b"/>
            <a:pathLst>
              <a:path w="1729104" h="274954">
                <a:moveTo>
                  <a:pt x="0" y="274637"/>
                </a:moveTo>
                <a:lnTo>
                  <a:pt x="1728851" y="274637"/>
                </a:lnTo>
                <a:lnTo>
                  <a:pt x="1728851" y="0"/>
                </a:lnTo>
                <a:lnTo>
                  <a:pt x="0" y="0"/>
                </a:lnTo>
                <a:lnTo>
                  <a:pt x="0" y="2746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47926" y="4938712"/>
            <a:ext cx="1729105" cy="274955"/>
          </a:xfrm>
          <a:custGeom>
            <a:avLst/>
            <a:gdLst/>
            <a:ahLst/>
            <a:cxnLst/>
            <a:rect l="l" t="t" r="r" b="b"/>
            <a:pathLst>
              <a:path w="1729104" h="274954">
                <a:moveTo>
                  <a:pt x="0" y="274637"/>
                </a:moveTo>
                <a:lnTo>
                  <a:pt x="1728724" y="274637"/>
                </a:lnTo>
                <a:lnTo>
                  <a:pt x="1728724" y="0"/>
                </a:lnTo>
                <a:lnTo>
                  <a:pt x="0" y="0"/>
                </a:lnTo>
                <a:lnTo>
                  <a:pt x="0" y="2746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95600" y="6035675"/>
            <a:ext cx="2447925" cy="457200"/>
          </a:xfrm>
          <a:custGeom>
            <a:avLst/>
            <a:gdLst/>
            <a:ahLst/>
            <a:cxnLst/>
            <a:rect l="l" t="t" r="r" b="b"/>
            <a:pathLst>
              <a:path w="2447925" h="457200">
                <a:moveTo>
                  <a:pt x="0" y="457200"/>
                </a:moveTo>
                <a:lnTo>
                  <a:pt x="2447925" y="457200"/>
                </a:lnTo>
                <a:lnTo>
                  <a:pt x="2447925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67401" y="5289550"/>
            <a:ext cx="1687830" cy="824230"/>
          </a:xfrm>
          <a:custGeom>
            <a:avLst/>
            <a:gdLst/>
            <a:ahLst/>
            <a:cxnLst/>
            <a:rect l="l" t="t" r="r" b="b"/>
            <a:pathLst>
              <a:path w="1687829" h="824229">
                <a:moveTo>
                  <a:pt x="0" y="823912"/>
                </a:moveTo>
                <a:lnTo>
                  <a:pt x="1687449" y="823912"/>
                </a:lnTo>
                <a:lnTo>
                  <a:pt x="1687449" y="0"/>
                </a:lnTo>
                <a:lnTo>
                  <a:pt x="0" y="0"/>
                </a:lnTo>
                <a:lnTo>
                  <a:pt x="0" y="823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92775" y="3716273"/>
            <a:ext cx="1727200" cy="549275"/>
          </a:xfrm>
          <a:custGeom>
            <a:avLst/>
            <a:gdLst/>
            <a:ahLst/>
            <a:cxnLst/>
            <a:rect l="l" t="t" r="r" b="b"/>
            <a:pathLst>
              <a:path w="1727200" h="549275">
                <a:moveTo>
                  <a:pt x="0" y="549275"/>
                </a:moveTo>
                <a:lnTo>
                  <a:pt x="1727200" y="549275"/>
                </a:lnTo>
                <a:lnTo>
                  <a:pt x="1727200" y="0"/>
                </a:lnTo>
                <a:lnTo>
                  <a:pt x="0" y="0"/>
                </a:lnTo>
                <a:lnTo>
                  <a:pt x="0" y="5492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05501" y="2781363"/>
            <a:ext cx="1727200" cy="732155"/>
          </a:xfrm>
          <a:custGeom>
            <a:avLst/>
            <a:gdLst/>
            <a:ahLst/>
            <a:cxnLst/>
            <a:rect l="l" t="t" r="r" b="b"/>
            <a:pathLst>
              <a:path w="1727200" h="732154">
                <a:moveTo>
                  <a:pt x="0" y="731837"/>
                </a:moveTo>
                <a:lnTo>
                  <a:pt x="1727200" y="731837"/>
                </a:lnTo>
                <a:lnTo>
                  <a:pt x="1727200" y="0"/>
                </a:lnTo>
                <a:lnTo>
                  <a:pt x="0" y="0"/>
                </a:lnTo>
                <a:lnTo>
                  <a:pt x="0" y="7318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84776" y="1773301"/>
            <a:ext cx="1727200" cy="549275"/>
          </a:xfrm>
          <a:custGeom>
            <a:avLst/>
            <a:gdLst/>
            <a:ahLst/>
            <a:cxnLst/>
            <a:rect l="l" t="t" r="r" b="b"/>
            <a:pathLst>
              <a:path w="1727200" h="549275">
                <a:moveTo>
                  <a:pt x="0" y="549275"/>
                </a:moveTo>
                <a:lnTo>
                  <a:pt x="1727200" y="549275"/>
                </a:lnTo>
                <a:lnTo>
                  <a:pt x="1727200" y="0"/>
                </a:lnTo>
                <a:lnTo>
                  <a:pt x="0" y="0"/>
                </a:lnTo>
                <a:lnTo>
                  <a:pt x="0" y="5492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112135" y="1831897"/>
            <a:ext cx="3061970" cy="767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1812289">
              <a:lnSpc>
                <a:spcPct val="100000"/>
              </a:lnSpc>
            </a:pPr>
            <a:r>
              <a:rPr sz="1200" b="1" dirty="0">
                <a:solidFill>
                  <a:srgbClr val="FF3300"/>
                </a:solidFill>
                <a:latin typeface="Times New Roman"/>
                <a:cs typeface="Times New Roman"/>
              </a:rPr>
              <a:t>Ví</a:t>
            </a:r>
            <a:r>
              <a:rPr sz="1200" b="1" spc="-5" dirty="0">
                <a:solidFill>
                  <a:srgbClr val="FF3300"/>
                </a:solidFill>
                <a:latin typeface="Times New Roman"/>
                <a:cs typeface="Times New Roman"/>
              </a:rPr>
              <a:t>r</a:t>
            </a:r>
            <a:r>
              <a:rPr sz="1200" b="1" dirty="0">
                <a:solidFill>
                  <a:srgbClr val="FF3300"/>
                </a:solidFill>
                <a:latin typeface="Times New Roman"/>
                <a:cs typeface="Times New Roman"/>
              </a:rPr>
              <a:t>us</a:t>
            </a:r>
            <a:r>
              <a:rPr sz="1200" b="1" spc="-15" dirty="0">
                <a:solidFill>
                  <a:srgbClr val="FF3300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3300"/>
                </a:solidFill>
                <a:latin typeface="Times New Roman"/>
                <a:cs typeface="Times New Roman"/>
              </a:rPr>
              <a:t>össz</a:t>
            </a:r>
            <a:r>
              <a:rPr sz="1200" b="1" spc="-10" dirty="0">
                <a:solidFill>
                  <a:srgbClr val="FF3300"/>
                </a:solidFill>
                <a:latin typeface="Times New Roman"/>
                <a:cs typeface="Times New Roman"/>
              </a:rPr>
              <a:t>e</a:t>
            </a:r>
            <a:r>
              <a:rPr sz="1200" b="1" dirty="0">
                <a:solidFill>
                  <a:srgbClr val="FF3300"/>
                </a:solidFill>
                <a:latin typeface="Times New Roman"/>
                <a:cs typeface="Times New Roman"/>
              </a:rPr>
              <a:t>s</a:t>
            </a:r>
            <a:r>
              <a:rPr sz="1200" b="1" spc="-5" dirty="0">
                <a:solidFill>
                  <a:srgbClr val="FF3300"/>
                </a:solidFill>
                <a:latin typeface="Times New Roman"/>
                <a:cs typeface="Times New Roman"/>
              </a:rPr>
              <a:t>ze</a:t>
            </a:r>
            <a:r>
              <a:rPr sz="1200" b="1" spc="-30" dirty="0">
                <a:solidFill>
                  <a:srgbClr val="FF3300"/>
                </a:solidFill>
                <a:latin typeface="Times New Roman"/>
                <a:cs typeface="Times New Roman"/>
              </a:rPr>
              <a:t>r</a:t>
            </a:r>
            <a:r>
              <a:rPr sz="1200" b="1" spc="-5" dirty="0">
                <a:solidFill>
                  <a:srgbClr val="FF3300"/>
                </a:solidFill>
                <a:latin typeface="Times New Roman"/>
                <a:cs typeface="Times New Roman"/>
              </a:rPr>
              <a:t>e</a:t>
            </a:r>
            <a:r>
              <a:rPr sz="1200" b="1" dirty="0">
                <a:solidFill>
                  <a:srgbClr val="FF3300"/>
                </a:solidFill>
                <a:latin typeface="Times New Roman"/>
                <a:cs typeface="Times New Roman"/>
              </a:rPr>
              <a:t>lés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6"/>
              </a:spcBef>
            </a:pPr>
            <a:endParaRPr sz="1500">
              <a:latin typeface="Times New Roman"/>
              <a:cs typeface="Times New Roman"/>
            </a:endParaRPr>
          </a:p>
          <a:p>
            <a:pPr marL="302260" marR="2081530" indent="-289560">
              <a:lnSpc>
                <a:spcPct val="100000"/>
              </a:lnSpc>
            </a:pPr>
            <a:r>
              <a:rPr sz="1200" b="1" dirty="0">
                <a:latin typeface="Times New Roman"/>
                <a:cs typeface="Times New Roman"/>
              </a:rPr>
              <a:t>B</a:t>
            </a:r>
            <a:r>
              <a:rPr sz="1200" b="1" spc="-5" dirty="0">
                <a:latin typeface="Times New Roman"/>
                <a:cs typeface="Times New Roman"/>
              </a:rPr>
              <a:t>e</a:t>
            </a:r>
            <a:r>
              <a:rPr sz="1200" b="1" dirty="0">
                <a:latin typeface="Times New Roman"/>
                <a:cs typeface="Times New Roman"/>
              </a:rPr>
              <a:t>lép a ví</a:t>
            </a:r>
            <a:r>
              <a:rPr sz="1200" b="1" spc="-5" dirty="0">
                <a:latin typeface="Times New Roman"/>
                <a:cs typeface="Times New Roman"/>
              </a:rPr>
              <a:t>r</a:t>
            </a:r>
            <a:r>
              <a:rPr sz="1200" b="1" dirty="0">
                <a:latin typeface="Times New Roman"/>
                <a:cs typeface="Times New Roman"/>
              </a:rPr>
              <a:t>us</a:t>
            </a:r>
            <a:r>
              <a:rPr sz="1200" b="1" spc="-1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a s</a:t>
            </a:r>
            <a:r>
              <a:rPr sz="1200" b="1" spc="-5" dirty="0">
                <a:latin typeface="Times New Roman"/>
                <a:cs typeface="Times New Roman"/>
              </a:rPr>
              <a:t>e</a:t>
            </a:r>
            <a:r>
              <a:rPr sz="1200" b="1" dirty="0">
                <a:latin typeface="Times New Roman"/>
                <a:cs typeface="Times New Roman"/>
              </a:rPr>
              <a:t>j</a:t>
            </a:r>
            <a:r>
              <a:rPr sz="1200" b="1" spc="-10" dirty="0">
                <a:latin typeface="Times New Roman"/>
                <a:cs typeface="Times New Roman"/>
              </a:rPr>
              <a:t>t</a:t>
            </a:r>
            <a:r>
              <a:rPr sz="1200" b="1" dirty="0">
                <a:latin typeface="Times New Roman"/>
                <a:cs typeface="Times New Roman"/>
              </a:rPr>
              <a:t>be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64257" y="3881931"/>
            <a:ext cx="135382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Times New Roman"/>
                <a:cs typeface="Times New Roman"/>
              </a:rPr>
              <a:t>D</a:t>
            </a:r>
            <a:r>
              <a:rPr sz="1200" b="1" spc="-5" dirty="0">
                <a:latin typeface="Times New Roman"/>
                <a:cs typeface="Times New Roman"/>
              </a:rPr>
              <a:t>N</a:t>
            </a:r>
            <a:r>
              <a:rPr sz="1200" b="1" dirty="0">
                <a:latin typeface="Times New Roman"/>
                <a:cs typeface="Times New Roman"/>
              </a:rPr>
              <a:t>S</a:t>
            </a:r>
            <a:r>
              <a:rPr sz="1200" b="1" spc="-2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kópia</a:t>
            </a:r>
            <a:r>
              <a:rPr sz="1200" b="1" spc="-2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lé</a:t>
            </a:r>
            <a:r>
              <a:rPr sz="1200" b="1" spc="-10" dirty="0">
                <a:latin typeface="Times New Roman"/>
                <a:cs typeface="Times New Roman"/>
              </a:rPr>
              <a:t>t</a:t>
            </a:r>
            <a:r>
              <a:rPr sz="1200" b="1" spc="-30" dirty="0">
                <a:latin typeface="Times New Roman"/>
                <a:cs typeface="Times New Roman"/>
              </a:rPr>
              <a:t>r</a:t>
            </a:r>
            <a:r>
              <a:rPr sz="1200" b="1" spc="-5" dirty="0">
                <a:latin typeface="Times New Roman"/>
                <a:cs typeface="Times New Roman"/>
              </a:rPr>
              <a:t>e</a:t>
            </a:r>
            <a:r>
              <a:rPr sz="1200" b="1" dirty="0">
                <a:latin typeface="Times New Roman"/>
                <a:cs typeface="Times New Roman"/>
              </a:rPr>
              <a:t>jötte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05025" y="4998134"/>
            <a:ext cx="4476115" cy="528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Times New Roman"/>
                <a:cs typeface="Times New Roman"/>
              </a:rPr>
              <a:t>D</a:t>
            </a:r>
            <a:r>
              <a:rPr sz="1200" b="1" spc="-5" dirty="0">
                <a:latin typeface="Times New Roman"/>
                <a:cs typeface="Times New Roman"/>
              </a:rPr>
              <a:t>N</a:t>
            </a:r>
            <a:r>
              <a:rPr sz="1200" b="1" dirty="0">
                <a:latin typeface="Times New Roman"/>
                <a:cs typeface="Times New Roman"/>
              </a:rPr>
              <a:t>S</a:t>
            </a:r>
            <a:r>
              <a:rPr sz="1200" b="1" spc="-2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2. sz</a:t>
            </a:r>
            <a:r>
              <a:rPr sz="1200" b="1" spc="-5" dirty="0">
                <a:latin typeface="Times New Roman"/>
                <a:cs typeface="Times New Roman"/>
              </a:rPr>
              <a:t>á</a:t>
            </a:r>
            <a:r>
              <a:rPr sz="1200" b="1" dirty="0">
                <a:latin typeface="Times New Roman"/>
                <a:cs typeface="Times New Roman"/>
              </a:rPr>
              <a:t>la </a:t>
            </a:r>
            <a:r>
              <a:rPr sz="1200" b="1" spc="5" dirty="0">
                <a:latin typeface="Times New Roman"/>
                <a:cs typeface="Times New Roman"/>
              </a:rPr>
              <a:t>k</a:t>
            </a:r>
            <a:r>
              <a:rPr sz="1200" b="1" dirty="0">
                <a:latin typeface="Times New Roman"/>
                <a:cs typeface="Times New Roman"/>
              </a:rPr>
              <a:t>ialakul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7"/>
              </a:spcBef>
            </a:pPr>
            <a:endParaRPr sz="11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1200" b="1" dirty="0">
                <a:solidFill>
                  <a:srgbClr val="FF3300"/>
                </a:solidFill>
                <a:latin typeface="Times New Roman"/>
                <a:cs typeface="Times New Roman"/>
              </a:rPr>
              <a:t>R</a:t>
            </a:r>
            <a:r>
              <a:rPr sz="1200" b="1" spc="-5" dirty="0">
                <a:solidFill>
                  <a:srgbClr val="FF3300"/>
                </a:solidFill>
                <a:latin typeface="Times New Roman"/>
                <a:cs typeface="Times New Roman"/>
              </a:rPr>
              <a:t>N</a:t>
            </a:r>
            <a:r>
              <a:rPr sz="1200" b="1" dirty="0">
                <a:solidFill>
                  <a:srgbClr val="FF3300"/>
                </a:solidFill>
                <a:latin typeface="Times New Roman"/>
                <a:cs typeface="Times New Roman"/>
              </a:rPr>
              <a:t>S</a:t>
            </a:r>
            <a:r>
              <a:rPr sz="1200" b="1" spc="-25" dirty="0">
                <a:solidFill>
                  <a:srgbClr val="FF3300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3300"/>
                </a:solidFill>
                <a:latin typeface="Times New Roman"/>
                <a:cs typeface="Times New Roman"/>
              </a:rPr>
              <a:t>á</a:t>
            </a:r>
            <a:r>
              <a:rPr sz="1200" b="1" spc="-5" dirty="0">
                <a:solidFill>
                  <a:srgbClr val="FF3300"/>
                </a:solidFill>
                <a:latin typeface="Times New Roman"/>
                <a:cs typeface="Times New Roman"/>
              </a:rPr>
              <a:t>t</a:t>
            </a:r>
            <a:r>
              <a:rPr sz="1200" b="1" dirty="0">
                <a:solidFill>
                  <a:srgbClr val="FF3300"/>
                </a:solidFill>
                <a:latin typeface="Times New Roman"/>
                <a:cs typeface="Times New Roman"/>
              </a:rPr>
              <a:t>írás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76194" y="6095389"/>
            <a:ext cx="2086610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9915" marR="5080" indent="-577850">
              <a:lnSpc>
                <a:spcPct val="100000"/>
              </a:lnSpc>
            </a:pPr>
            <a:r>
              <a:rPr sz="1200" b="1" dirty="0">
                <a:latin typeface="Times New Roman"/>
                <a:cs typeface="Times New Roman"/>
              </a:rPr>
              <a:t>B</a:t>
            </a:r>
            <a:r>
              <a:rPr sz="1200" b="1" spc="-5" dirty="0">
                <a:latin typeface="Times New Roman"/>
                <a:cs typeface="Times New Roman"/>
              </a:rPr>
              <a:t>eé</a:t>
            </a:r>
            <a:r>
              <a:rPr sz="1200" b="1" dirty="0">
                <a:latin typeface="Times New Roman"/>
                <a:cs typeface="Times New Roman"/>
              </a:rPr>
              <a:t>pülés</a:t>
            </a:r>
            <a:r>
              <a:rPr sz="1200" b="1" spc="-1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a k</a:t>
            </a:r>
            <a:r>
              <a:rPr sz="1200" b="1" spc="-30" dirty="0">
                <a:latin typeface="Times New Roman"/>
                <a:cs typeface="Times New Roman"/>
              </a:rPr>
              <a:t>r</a:t>
            </a:r>
            <a:r>
              <a:rPr sz="1200" b="1" dirty="0">
                <a:latin typeface="Times New Roman"/>
                <a:cs typeface="Times New Roman"/>
              </a:rPr>
              <a:t>o</a:t>
            </a:r>
            <a:r>
              <a:rPr sz="1200" b="1" spc="-20" dirty="0">
                <a:latin typeface="Times New Roman"/>
                <a:cs typeface="Times New Roman"/>
              </a:rPr>
              <a:t>m</a:t>
            </a:r>
            <a:r>
              <a:rPr sz="1200" b="1" dirty="0">
                <a:latin typeface="Times New Roman"/>
                <a:cs typeface="Times New Roman"/>
              </a:rPr>
              <a:t>oszó</a:t>
            </a:r>
            <a:r>
              <a:rPr sz="1200" b="1" spc="-20" dirty="0">
                <a:latin typeface="Times New Roman"/>
                <a:cs typeface="Times New Roman"/>
              </a:rPr>
              <a:t>m</a:t>
            </a:r>
            <a:r>
              <a:rPr sz="1200" b="1" dirty="0">
                <a:latin typeface="Times New Roman"/>
                <a:cs typeface="Times New Roman"/>
              </a:rPr>
              <a:t>ába,vagy </a:t>
            </a:r>
            <a:r>
              <a:rPr sz="1200" b="1" spc="-5" dirty="0">
                <a:latin typeface="Times New Roman"/>
                <a:cs typeface="Times New Roman"/>
              </a:rPr>
              <a:t>c</a:t>
            </a:r>
            <a:r>
              <a:rPr sz="1200" b="1" dirty="0">
                <a:latin typeface="Times New Roman"/>
                <a:cs typeface="Times New Roman"/>
              </a:rPr>
              <a:t>irk</a:t>
            </a:r>
            <a:r>
              <a:rPr sz="1200" b="1" spc="5" dirty="0">
                <a:latin typeface="Times New Roman"/>
                <a:cs typeface="Times New Roman"/>
              </a:rPr>
              <a:t>u</a:t>
            </a:r>
            <a:r>
              <a:rPr sz="1200" b="1" dirty="0">
                <a:latin typeface="Times New Roman"/>
                <a:cs typeface="Times New Roman"/>
              </a:rPr>
              <a:t>lari</a:t>
            </a:r>
            <a:r>
              <a:rPr sz="1200" b="1" spc="-5" dirty="0">
                <a:latin typeface="Times New Roman"/>
                <a:cs typeface="Times New Roman"/>
              </a:rPr>
              <a:t>z</a:t>
            </a:r>
            <a:r>
              <a:rPr sz="1200" b="1" dirty="0">
                <a:latin typeface="Times New Roman"/>
                <a:cs typeface="Times New Roman"/>
              </a:rPr>
              <a:t>á</a:t>
            </a:r>
            <a:r>
              <a:rPr sz="1200" b="1" spc="-5" dirty="0">
                <a:latin typeface="Times New Roman"/>
                <a:cs typeface="Times New Roman"/>
              </a:rPr>
              <a:t>c</a:t>
            </a:r>
            <a:r>
              <a:rPr sz="1200" b="1" dirty="0">
                <a:latin typeface="Times New Roman"/>
                <a:cs typeface="Times New Roman"/>
              </a:rPr>
              <a:t>ió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69278" y="3775505"/>
            <a:ext cx="77660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85" dirty="0">
                <a:solidFill>
                  <a:srgbClr val="FF3300"/>
                </a:solidFill>
                <a:latin typeface="Times New Roman"/>
                <a:cs typeface="Times New Roman"/>
              </a:rPr>
              <a:t>T</a:t>
            </a:r>
            <a:r>
              <a:rPr sz="1200" b="1" spc="-5" dirty="0">
                <a:solidFill>
                  <a:srgbClr val="FF3300"/>
                </a:solidFill>
                <a:latin typeface="Times New Roman"/>
                <a:cs typeface="Times New Roman"/>
              </a:rPr>
              <a:t>r</a:t>
            </a:r>
            <a:r>
              <a:rPr sz="1200" b="1" dirty="0">
                <a:solidFill>
                  <a:srgbClr val="FF3300"/>
                </a:solidFill>
                <a:latin typeface="Times New Roman"/>
                <a:cs typeface="Times New Roman"/>
              </a:rPr>
              <a:t>ans</a:t>
            </a:r>
            <a:r>
              <a:rPr sz="1200" b="1" spc="-5" dirty="0">
                <a:solidFill>
                  <a:srgbClr val="FF3300"/>
                </a:solidFill>
                <a:latin typeface="Times New Roman"/>
                <a:cs typeface="Times New Roman"/>
              </a:rPr>
              <a:t>z</a:t>
            </a:r>
            <a:r>
              <a:rPr sz="1200" b="1" dirty="0">
                <a:solidFill>
                  <a:srgbClr val="FF3300"/>
                </a:solidFill>
                <a:latin typeface="Times New Roman"/>
                <a:cs typeface="Times New Roman"/>
              </a:rPr>
              <a:t>láció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27014" y="2840150"/>
            <a:ext cx="885190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0160">
              <a:lnSpc>
                <a:spcPct val="100000"/>
              </a:lnSpc>
            </a:pPr>
            <a:r>
              <a:rPr sz="1200" b="1" spc="-85" dirty="0">
                <a:solidFill>
                  <a:srgbClr val="FF3300"/>
                </a:solidFill>
                <a:latin typeface="Times New Roman"/>
                <a:cs typeface="Times New Roman"/>
              </a:rPr>
              <a:t>T</a:t>
            </a:r>
            <a:r>
              <a:rPr sz="1200" b="1" spc="-5" dirty="0">
                <a:solidFill>
                  <a:srgbClr val="FF3300"/>
                </a:solidFill>
                <a:latin typeface="Times New Roman"/>
                <a:cs typeface="Times New Roman"/>
              </a:rPr>
              <a:t>r</a:t>
            </a:r>
            <a:r>
              <a:rPr sz="1200" b="1" dirty="0">
                <a:solidFill>
                  <a:srgbClr val="FF3300"/>
                </a:solidFill>
                <a:latin typeface="Times New Roman"/>
                <a:cs typeface="Times New Roman"/>
              </a:rPr>
              <a:t>ans</a:t>
            </a:r>
            <a:r>
              <a:rPr sz="1200" b="1" spc="-5" dirty="0">
                <a:solidFill>
                  <a:srgbClr val="FF3300"/>
                </a:solidFill>
                <a:latin typeface="Times New Roman"/>
                <a:cs typeface="Times New Roman"/>
              </a:rPr>
              <a:t>z</a:t>
            </a:r>
            <a:r>
              <a:rPr sz="1200" b="1" dirty="0">
                <a:solidFill>
                  <a:srgbClr val="FF3300"/>
                </a:solidFill>
                <a:latin typeface="Times New Roman"/>
                <a:cs typeface="Times New Roman"/>
              </a:rPr>
              <a:t>po</a:t>
            </a:r>
            <a:r>
              <a:rPr sz="1200" b="1" spc="-5" dirty="0">
                <a:solidFill>
                  <a:srgbClr val="FF3300"/>
                </a:solidFill>
                <a:latin typeface="Times New Roman"/>
                <a:cs typeface="Times New Roman"/>
              </a:rPr>
              <a:t>r</a:t>
            </a:r>
            <a:r>
              <a:rPr sz="1200" b="1" dirty="0">
                <a:solidFill>
                  <a:srgbClr val="FF3300"/>
                </a:solidFill>
                <a:latin typeface="Times New Roman"/>
                <a:cs typeface="Times New Roman"/>
              </a:rPr>
              <a:t>t</a:t>
            </a:r>
            <a:r>
              <a:rPr sz="1200" b="1" spc="-20" dirty="0">
                <a:solidFill>
                  <a:srgbClr val="FF3300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3300"/>
                </a:solidFill>
                <a:latin typeface="Times New Roman"/>
                <a:cs typeface="Times New Roman"/>
              </a:rPr>
              <a:t>a </a:t>
            </a:r>
            <a:r>
              <a:rPr sz="1200" b="1" spc="-20" dirty="0">
                <a:solidFill>
                  <a:srgbClr val="FF3300"/>
                </a:solidFill>
                <a:latin typeface="Times New Roman"/>
                <a:cs typeface="Times New Roman"/>
              </a:rPr>
              <a:t>m</a:t>
            </a:r>
            <a:r>
              <a:rPr sz="1200" b="1" spc="-5" dirty="0">
                <a:solidFill>
                  <a:srgbClr val="FF3300"/>
                </a:solidFill>
                <a:latin typeface="Times New Roman"/>
                <a:cs typeface="Times New Roman"/>
              </a:rPr>
              <a:t>e</a:t>
            </a:r>
            <a:r>
              <a:rPr sz="1200" b="1" spc="-20" dirty="0">
                <a:solidFill>
                  <a:srgbClr val="FF3300"/>
                </a:solidFill>
                <a:latin typeface="Times New Roman"/>
                <a:cs typeface="Times New Roman"/>
              </a:rPr>
              <a:t>m</a:t>
            </a:r>
            <a:r>
              <a:rPr sz="1200" b="1" dirty="0">
                <a:solidFill>
                  <a:srgbClr val="FF3300"/>
                </a:solidFill>
                <a:latin typeface="Times New Roman"/>
                <a:cs typeface="Times New Roman"/>
              </a:rPr>
              <a:t>b</a:t>
            </a:r>
            <a:r>
              <a:rPr sz="1200" b="1" spc="-5" dirty="0">
                <a:solidFill>
                  <a:srgbClr val="FF3300"/>
                </a:solidFill>
                <a:latin typeface="Times New Roman"/>
                <a:cs typeface="Times New Roman"/>
              </a:rPr>
              <a:t>r</a:t>
            </a:r>
            <a:r>
              <a:rPr sz="1200" b="1" dirty="0">
                <a:solidFill>
                  <a:srgbClr val="FF3300"/>
                </a:solidFill>
                <a:latin typeface="Times New Roman"/>
                <a:cs typeface="Times New Roman"/>
              </a:rPr>
              <a:t>ánhoz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676650" y="2565400"/>
            <a:ext cx="1440180" cy="549275"/>
          </a:xfrm>
          <a:custGeom>
            <a:avLst/>
            <a:gdLst/>
            <a:ahLst/>
            <a:cxnLst/>
            <a:rect l="l" t="t" r="r" b="b"/>
            <a:pathLst>
              <a:path w="1440179" h="549275">
                <a:moveTo>
                  <a:pt x="0" y="549275"/>
                </a:moveTo>
                <a:lnTo>
                  <a:pt x="1439926" y="549275"/>
                </a:lnTo>
                <a:lnTo>
                  <a:pt x="1439926" y="0"/>
                </a:lnTo>
                <a:lnTo>
                  <a:pt x="0" y="0"/>
                </a:lnTo>
                <a:lnTo>
                  <a:pt x="0" y="5492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968241" y="2624377"/>
            <a:ext cx="855980" cy="452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99060">
              <a:lnSpc>
                <a:spcPct val="150000"/>
              </a:lnSpc>
            </a:pPr>
            <a:r>
              <a:rPr sz="1200" b="1" dirty="0">
                <a:latin typeface="Times New Roman"/>
                <a:cs typeface="Times New Roman"/>
              </a:rPr>
              <a:t>E</a:t>
            </a:r>
            <a:r>
              <a:rPr sz="1200" b="1" spc="-20" dirty="0">
                <a:latin typeface="Times New Roman"/>
                <a:cs typeface="Times New Roman"/>
              </a:rPr>
              <a:t>m</a:t>
            </a:r>
            <a:r>
              <a:rPr sz="1200" b="1" dirty="0">
                <a:latin typeface="Times New Roman"/>
                <a:cs typeface="Times New Roman"/>
              </a:rPr>
              <a:t>lőss</a:t>
            </a:r>
            <a:r>
              <a:rPr sz="1200" b="1" spc="-5" dirty="0">
                <a:latin typeface="Times New Roman"/>
                <a:cs typeface="Times New Roman"/>
              </a:rPr>
              <a:t>e</a:t>
            </a:r>
            <a:r>
              <a:rPr sz="1200" b="1" dirty="0">
                <a:latin typeface="Times New Roman"/>
                <a:cs typeface="Times New Roman"/>
              </a:rPr>
              <a:t>jt k</a:t>
            </a:r>
            <a:r>
              <a:rPr sz="1200" b="1" spc="-30" dirty="0">
                <a:latin typeface="Times New Roman"/>
                <a:cs typeface="Times New Roman"/>
              </a:rPr>
              <a:t>r</a:t>
            </a:r>
            <a:r>
              <a:rPr sz="1200" b="1" dirty="0">
                <a:latin typeface="Times New Roman"/>
                <a:cs typeface="Times New Roman"/>
              </a:rPr>
              <a:t>o</a:t>
            </a:r>
            <a:r>
              <a:rPr sz="1200" b="1" spc="-20" dirty="0">
                <a:latin typeface="Times New Roman"/>
                <a:cs typeface="Times New Roman"/>
              </a:rPr>
              <a:t>m</a:t>
            </a:r>
            <a:r>
              <a:rPr sz="1200" b="1" dirty="0">
                <a:latin typeface="Times New Roman"/>
                <a:cs typeface="Times New Roman"/>
              </a:rPr>
              <a:t>oszó</a:t>
            </a:r>
            <a:r>
              <a:rPr sz="1200" b="1" spc="-20" dirty="0">
                <a:latin typeface="Times New Roman"/>
                <a:cs typeface="Times New Roman"/>
              </a:rPr>
              <a:t>m</a:t>
            </a:r>
            <a:r>
              <a:rPr sz="1200" b="1" dirty="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980176" y="549338"/>
            <a:ext cx="2592705" cy="287655"/>
          </a:xfrm>
          <a:custGeom>
            <a:avLst/>
            <a:gdLst/>
            <a:ahLst/>
            <a:cxnLst/>
            <a:rect l="l" t="t" r="r" b="b"/>
            <a:pathLst>
              <a:path w="2592704" h="287655">
                <a:moveTo>
                  <a:pt x="0" y="287337"/>
                </a:moveTo>
                <a:lnTo>
                  <a:pt x="2592324" y="287337"/>
                </a:lnTo>
                <a:lnTo>
                  <a:pt x="2592324" y="0"/>
                </a:lnTo>
                <a:lnTo>
                  <a:pt x="0" y="0"/>
                </a:lnTo>
                <a:lnTo>
                  <a:pt x="0" y="2873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790185" y="4431919"/>
            <a:ext cx="1118870" cy="872490"/>
          </a:xfrm>
          <a:custGeom>
            <a:avLst/>
            <a:gdLst/>
            <a:ahLst/>
            <a:cxnLst/>
            <a:rect l="l" t="t" r="r" b="b"/>
            <a:pathLst>
              <a:path w="1118870" h="872489">
                <a:moveTo>
                  <a:pt x="957588" y="806235"/>
                </a:moveTo>
                <a:lnTo>
                  <a:pt x="927608" y="854709"/>
                </a:lnTo>
                <a:lnTo>
                  <a:pt x="1118489" y="871981"/>
                </a:lnTo>
                <a:lnTo>
                  <a:pt x="1087114" y="821181"/>
                </a:lnTo>
                <a:lnTo>
                  <a:pt x="982090" y="821181"/>
                </a:lnTo>
                <a:lnTo>
                  <a:pt x="957588" y="806235"/>
                </a:lnTo>
                <a:close/>
              </a:path>
              <a:path w="1118870" h="872489">
                <a:moveTo>
                  <a:pt x="987660" y="757610"/>
                </a:moveTo>
                <a:lnTo>
                  <a:pt x="957588" y="806235"/>
                </a:lnTo>
                <a:lnTo>
                  <a:pt x="982090" y="821181"/>
                </a:lnTo>
                <a:lnTo>
                  <a:pt x="1011936" y="772413"/>
                </a:lnTo>
                <a:lnTo>
                  <a:pt x="987660" y="757610"/>
                </a:lnTo>
                <a:close/>
              </a:path>
              <a:path w="1118870" h="872489">
                <a:moveTo>
                  <a:pt x="1017777" y="708913"/>
                </a:moveTo>
                <a:lnTo>
                  <a:pt x="987660" y="757610"/>
                </a:lnTo>
                <a:lnTo>
                  <a:pt x="1011936" y="772413"/>
                </a:lnTo>
                <a:lnTo>
                  <a:pt x="982090" y="821181"/>
                </a:lnTo>
                <a:lnTo>
                  <a:pt x="1087114" y="821181"/>
                </a:lnTo>
                <a:lnTo>
                  <a:pt x="1017777" y="708913"/>
                </a:lnTo>
                <a:close/>
              </a:path>
              <a:path w="1118870" h="872489">
                <a:moveTo>
                  <a:pt x="11175" y="0"/>
                </a:moveTo>
                <a:lnTo>
                  <a:pt x="2286" y="42798"/>
                </a:lnTo>
                <a:lnTo>
                  <a:pt x="0" y="75564"/>
                </a:lnTo>
                <a:lnTo>
                  <a:pt x="1269" y="93598"/>
                </a:lnTo>
                <a:lnTo>
                  <a:pt x="10287" y="132714"/>
                </a:lnTo>
                <a:lnTo>
                  <a:pt x="29463" y="173608"/>
                </a:lnTo>
                <a:lnTo>
                  <a:pt x="51562" y="206247"/>
                </a:lnTo>
                <a:lnTo>
                  <a:pt x="80899" y="240664"/>
                </a:lnTo>
                <a:lnTo>
                  <a:pt x="118490" y="277748"/>
                </a:lnTo>
                <a:lnTo>
                  <a:pt x="148589" y="304037"/>
                </a:lnTo>
                <a:lnTo>
                  <a:pt x="183768" y="332104"/>
                </a:lnTo>
                <a:lnTo>
                  <a:pt x="225551" y="362838"/>
                </a:lnTo>
                <a:lnTo>
                  <a:pt x="273938" y="395858"/>
                </a:lnTo>
                <a:lnTo>
                  <a:pt x="327660" y="430783"/>
                </a:lnTo>
                <a:lnTo>
                  <a:pt x="385825" y="467486"/>
                </a:lnTo>
                <a:lnTo>
                  <a:pt x="512952" y="544575"/>
                </a:lnTo>
                <a:lnTo>
                  <a:pt x="943990" y="797940"/>
                </a:lnTo>
                <a:lnTo>
                  <a:pt x="957588" y="806235"/>
                </a:lnTo>
                <a:lnTo>
                  <a:pt x="987660" y="757610"/>
                </a:lnTo>
                <a:lnTo>
                  <a:pt x="973201" y="748791"/>
                </a:lnTo>
                <a:lnTo>
                  <a:pt x="509777" y="476122"/>
                </a:lnTo>
                <a:lnTo>
                  <a:pt x="416178" y="419099"/>
                </a:lnTo>
                <a:lnTo>
                  <a:pt x="358648" y="382777"/>
                </a:lnTo>
                <a:lnTo>
                  <a:pt x="305815" y="348360"/>
                </a:lnTo>
                <a:lnTo>
                  <a:pt x="258952" y="316483"/>
                </a:lnTo>
                <a:lnTo>
                  <a:pt x="218821" y="287146"/>
                </a:lnTo>
                <a:lnTo>
                  <a:pt x="185800" y="260730"/>
                </a:lnTo>
                <a:lnTo>
                  <a:pt x="145161" y="224408"/>
                </a:lnTo>
                <a:lnTo>
                  <a:pt x="113664" y="191896"/>
                </a:lnTo>
                <a:lnTo>
                  <a:pt x="84581" y="154050"/>
                </a:lnTo>
                <a:lnTo>
                  <a:pt x="64642" y="114807"/>
                </a:lnTo>
                <a:lnTo>
                  <a:pt x="57150" y="76961"/>
                </a:lnTo>
                <a:lnTo>
                  <a:pt x="57403" y="64769"/>
                </a:lnTo>
                <a:lnTo>
                  <a:pt x="58674" y="52196"/>
                </a:lnTo>
                <a:lnTo>
                  <a:pt x="60705" y="39750"/>
                </a:lnTo>
                <a:lnTo>
                  <a:pt x="63500" y="26796"/>
                </a:lnTo>
                <a:lnTo>
                  <a:pt x="66801" y="13461"/>
                </a:lnTo>
                <a:lnTo>
                  <a:pt x="111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23189" y="101064"/>
            <a:ext cx="856678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latin typeface="Times New Roman"/>
                <a:cs typeface="Times New Roman"/>
              </a:rPr>
              <a:t>A</a:t>
            </a:r>
            <a:r>
              <a:rPr sz="2400" b="1" spc="-14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len</a:t>
            </a:r>
            <a:r>
              <a:rPr sz="2400" b="1" spc="5" dirty="0">
                <a:latin typeface="Times New Roman"/>
                <a:cs typeface="Times New Roman"/>
              </a:rPr>
              <a:t>t</a:t>
            </a:r>
            <a:r>
              <a:rPr sz="2400" b="1" dirty="0">
                <a:latin typeface="Times New Roman"/>
                <a:cs typeface="Times New Roman"/>
              </a:rPr>
              <a:t>iv</a:t>
            </a:r>
            <a:r>
              <a:rPr sz="2400" b="1" spc="5" dirty="0">
                <a:latin typeface="Times New Roman"/>
                <a:cs typeface="Times New Roman"/>
              </a:rPr>
              <a:t>í</a:t>
            </a:r>
            <a:r>
              <a:rPr sz="2400" b="1" dirty="0">
                <a:latin typeface="Times New Roman"/>
                <a:cs typeface="Times New Roman"/>
              </a:rPr>
              <a:t>rus</a:t>
            </a:r>
            <a:r>
              <a:rPr sz="2400" b="1" spc="-3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életci</a:t>
            </a:r>
            <a:r>
              <a:rPr sz="2400" b="1" spc="5" dirty="0">
                <a:latin typeface="Times New Roman"/>
                <a:cs typeface="Times New Roman"/>
              </a:rPr>
              <a:t>k</a:t>
            </a:r>
            <a:r>
              <a:rPr sz="2400" b="1" dirty="0">
                <a:latin typeface="Times New Roman"/>
                <a:cs typeface="Times New Roman"/>
              </a:rPr>
              <a:t>lusa,</a:t>
            </a:r>
            <a:r>
              <a:rPr sz="2400" b="1" spc="-4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és ennek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felhas</a:t>
            </a:r>
            <a:r>
              <a:rPr sz="2400" b="1" spc="-20" dirty="0">
                <a:latin typeface="Times New Roman"/>
                <a:cs typeface="Times New Roman"/>
              </a:rPr>
              <a:t>z</a:t>
            </a:r>
            <a:r>
              <a:rPr sz="2400" b="1" dirty="0">
                <a:latin typeface="Times New Roman"/>
                <a:cs typeface="Times New Roman"/>
              </a:rPr>
              <a:t>nálása</a:t>
            </a:r>
            <a:r>
              <a:rPr sz="2400" b="1" spc="1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a trans</a:t>
            </a:r>
            <a:r>
              <a:rPr sz="2400" b="1" spc="-25" dirty="0">
                <a:latin typeface="Times New Roman"/>
                <a:cs typeface="Times New Roman"/>
              </a:rPr>
              <a:t>z</a:t>
            </a:r>
            <a:r>
              <a:rPr sz="2400" b="1" dirty="0">
                <a:latin typeface="Times New Roman"/>
                <a:cs typeface="Times New Roman"/>
              </a:rPr>
              <a:t>gene</a:t>
            </a:r>
            <a:r>
              <a:rPr sz="2400" b="1" spc="-20" dirty="0">
                <a:latin typeface="Times New Roman"/>
                <a:cs typeface="Times New Roman"/>
              </a:rPr>
              <a:t>z</a:t>
            </a:r>
            <a:r>
              <a:rPr sz="2400" b="1" dirty="0">
                <a:latin typeface="Times New Roman"/>
                <a:cs typeface="Times New Roman"/>
              </a:rPr>
              <a:t>isben</a:t>
            </a:r>
            <a:endParaRPr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49164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37867" y="2946797"/>
            <a:ext cx="3027164" cy="3536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45791" y="1457705"/>
            <a:ext cx="2709844" cy="3722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7203" y="1509117"/>
            <a:ext cx="2527102" cy="35450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8594" y="2946797"/>
            <a:ext cx="2527102" cy="35450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84102" y="1360519"/>
            <a:ext cx="4343400" cy="924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06" spc="-158" dirty="0">
                <a:solidFill>
                  <a:srgbClr val="011279"/>
                </a:solidFill>
                <a:latin typeface="Century"/>
                <a:cs typeface="Century"/>
              </a:rPr>
              <a:t>L</a:t>
            </a:r>
            <a:r>
              <a:rPr sz="1406" spc="-21" dirty="0">
                <a:solidFill>
                  <a:srgbClr val="011279"/>
                </a:solidFill>
                <a:latin typeface="Century"/>
                <a:cs typeface="Century"/>
              </a:rPr>
              <a:t>TR</a:t>
            </a:r>
            <a:endParaRPr sz="1406">
              <a:solidFill>
                <a:prstClr val="black"/>
              </a:solidFill>
              <a:latin typeface="Century"/>
              <a:cs typeface="Century"/>
            </a:endParaRPr>
          </a:p>
          <a:p>
            <a:pPr defTabSz="642915">
              <a:spcBef>
                <a:spcPts val="31"/>
              </a:spcBef>
            </a:pPr>
            <a:endParaRPr sz="2039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669792" marR="3572" indent="366104" defTabSz="642915">
              <a:lnSpc>
                <a:spcPct val="76400"/>
              </a:lnSpc>
            </a:pPr>
            <a:r>
              <a:rPr sz="1687" dirty="0">
                <a:solidFill>
                  <a:srgbClr val="000643"/>
                </a:solidFill>
                <a:latin typeface="Century"/>
                <a:cs typeface="Century"/>
              </a:rPr>
              <a:t>DNS</a:t>
            </a:r>
            <a:r>
              <a:rPr sz="1687" spc="-49" dirty="0">
                <a:solidFill>
                  <a:srgbClr val="000643"/>
                </a:solidFill>
                <a:latin typeface="Century"/>
                <a:cs typeface="Century"/>
              </a:rPr>
              <a:t> </a:t>
            </a:r>
            <a:r>
              <a:rPr sz="1687" spc="-116" dirty="0">
                <a:solidFill>
                  <a:srgbClr val="000643"/>
                </a:solidFill>
                <a:latin typeface="Century"/>
                <a:cs typeface="Century"/>
              </a:rPr>
              <a:t>és</a:t>
            </a:r>
            <a:r>
              <a:rPr sz="1687" spc="-49" dirty="0">
                <a:solidFill>
                  <a:srgbClr val="000643"/>
                </a:solidFill>
                <a:latin typeface="Century"/>
                <a:cs typeface="Century"/>
              </a:rPr>
              <a:t> </a:t>
            </a:r>
            <a:r>
              <a:rPr sz="1687" spc="-225" dirty="0">
                <a:solidFill>
                  <a:srgbClr val="000643"/>
                </a:solidFill>
                <a:latin typeface="Century"/>
                <a:cs typeface="Century"/>
              </a:rPr>
              <a:t>L</a:t>
            </a:r>
            <a:r>
              <a:rPr sz="1687" spc="-39" dirty="0">
                <a:solidFill>
                  <a:srgbClr val="000643"/>
                </a:solidFill>
                <a:latin typeface="Century"/>
                <a:cs typeface="Century"/>
              </a:rPr>
              <a:t>V</a:t>
            </a:r>
            <a:r>
              <a:rPr sz="1687" spc="-49" dirty="0">
                <a:solidFill>
                  <a:srgbClr val="000643"/>
                </a:solidFill>
                <a:latin typeface="Century"/>
                <a:cs typeface="Century"/>
              </a:rPr>
              <a:t> </a:t>
            </a:r>
            <a:r>
              <a:rPr sz="1687" spc="-120" dirty="0">
                <a:solidFill>
                  <a:srgbClr val="000643"/>
                </a:solidFill>
                <a:latin typeface="Century"/>
                <a:cs typeface="Century"/>
              </a:rPr>
              <a:t>injektálás</a:t>
            </a:r>
            <a:r>
              <a:rPr sz="1687" spc="-70" dirty="0">
                <a:solidFill>
                  <a:srgbClr val="000643"/>
                </a:solidFill>
                <a:latin typeface="Century"/>
                <a:cs typeface="Century"/>
              </a:rPr>
              <a:t> </a:t>
            </a:r>
            <a:r>
              <a:rPr sz="1687" spc="-105" dirty="0">
                <a:solidFill>
                  <a:srgbClr val="000643"/>
                </a:solidFill>
                <a:latin typeface="Century"/>
                <a:cs typeface="Century"/>
              </a:rPr>
              <a:t>módszerének</a:t>
            </a:r>
            <a:r>
              <a:rPr sz="1687" spc="-49" dirty="0">
                <a:solidFill>
                  <a:srgbClr val="000643"/>
                </a:solidFill>
                <a:latin typeface="Century"/>
                <a:cs typeface="Century"/>
              </a:rPr>
              <a:t> </a:t>
            </a:r>
            <a:r>
              <a:rPr sz="1687" spc="-109" dirty="0">
                <a:solidFill>
                  <a:srgbClr val="000643"/>
                </a:solidFill>
                <a:latin typeface="Century"/>
                <a:cs typeface="Century"/>
              </a:rPr>
              <a:t>összehasonlítása</a:t>
            </a:r>
            <a:endParaRPr sz="1687">
              <a:solidFill>
                <a:prstClr val="black"/>
              </a:solidFill>
              <a:latin typeface="Century"/>
              <a:cs typeface="Century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9360" y="212643"/>
            <a:ext cx="7966621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48469" marR="3572" indent="-2839540" defTabSz="642915">
              <a:lnSpc>
                <a:spcPts val="3305"/>
              </a:lnSpc>
            </a:pPr>
            <a:r>
              <a:rPr sz="2812" spc="-120" dirty="0">
                <a:solidFill>
                  <a:srgbClr val="011279"/>
                </a:solidFill>
                <a:latin typeface="Times New Roman"/>
                <a:cs typeface="Times New Roman"/>
              </a:rPr>
              <a:t>T</a:t>
            </a:r>
            <a:r>
              <a:rPr sz="2812" spc="-11" dirty="0">
                <a:solidFill>
                  <a:srgbClr val="011279"/>
                </a:solidFill>
                <a:latin typeface="Times New Roman"/>
                <a:cs typeface="Times New Roman"/>
              </a:rPr>
              <a:t>r</a:t>
            </a:r>
            <a:r>
              <a:rPr sz="2812" spc="-18" dirty="0">
                <a:solidFill>
                  <a:srgbClr val="011279"/>
                </a:solidFill>
                <a:latin typeface="Times New Roman"/>
                <a:cs typeface="Times New Roman"/>
              </a:rPr>
              <a:t>a</a:t>
            </a:r>
            <a:r>
              <a:rPr sz="2812" dirty="0">
                <a:solidFill>
                  <a:srgbClr val="011279"/>
                </a:solidFill>
                <a:latin typeface="Times New Roman"/>
                <a:cs typeface="Times New Roman"/>
              </a:rPr>
              <a:t>ns</a:t>
            </a:r>
            <a:r>
              <a:rPr sz="2812" spc="-18" dirty="0">
                <a:solidFill>
                  <a:srgbClr val="011279"/>
                </a:solidFill>
                <a:latin typeface="Times New Roman"/>
                <a:cs typeface="Times New Roman"/>
              </a:rPr>
              <a:t>z</a:t>
            </a:r>
            <a:r>
              <a:rPr sz="2812" spc="-14" dirty="0">
                <a:solidFill>
                  <a:srgbClr val="011279"/>
                </a:solidFill>
                <a:latin typeface="Times New Roman"/>
                <a:cs typeface="Times New Roman"/>
              </a:rPr>
              <a:t>g</a:t>
            </a:r>
            <a:r>
              <a:rPr sz="2812" spc="-18" dirty="0">
                <a:solidFill>
                  <a:srgbClr val="011279"/>
                </a:solidFill>
                <a:latin typeface="Times New Roman"/>
                <a:cs typeface="Times New Roman"/>
              </a:rPr>
              <a:t>é</a:t>
            </a:r>
            <a:r>
              <a:rPr sz="2812" spc="-14" dirty="0">
                <a:solidFill>
                  <a:srgbClr val="011279"/>
                </a:solidFill>
                <a:latin typeface="Times New Roman"/>
                <a:cs typeface="Times New Roman"/>
              </a:rPr>
              <a:t>ni</a:t>
            </a:r>
            <a:r>
              <a:rPr sz="2812" dirty="0">
                <a:solidFill>
                  <a:srgbClr val="011279"/>
                </a:solidFill>
                <a:latin typeface="Times New Roman"/>
                <a:cs typeface="Times New Roman"/>
              </a:rPr>
              <a:t>kus </a:t>
            </a:r>
            <a:r>
              <a:rPr sz="2812" spc="-18" dirty="0">
                <a:solidFill>
                  <a:srgbClr val="011279"/>
                </a:solidFill>
                <a:latin typeface="Times New Roman"/>
                <a:cs typeface="Times New Roman"/>
              </a:rPr>
              <a:t>e</a:t>
            </a:r>
            <a:r>
              <a:rPr sz="2812" spc="-14" dirty="0">
                <a:solidFill>
                  <a:srgbClr val="011279"/>
                </a:solidFill>
                <a:latin typeface="Times New Roman"/>
                <a:cs typeface="Times New Roman"/>
              </a:rPr>
              <a:t>g</a:t>
            </a:r>
            <a:r>
              <a:rPr sz="2812" spc="-18" dirty="0">
                <a:solidFill>
                  <a:srgbClr val="011279"/>
                </a:solidFill>
                <a:latin typeface="Times New Roman"/>
                <a:cs typeface="Times New Roman"/>
              </a:rPr>
              <a:t>e</a:t>
            </a:r>
            <a:r>
              <a:rPr sz="2812" spc="-11" dirty="0">
                <a:solidFill>
                  <a:srgbClr val="011279"/>
                </a:solidFill>
                <a:latin typeface="Times New Roman"/>
                <a:cs typeface="Times New Roman"/>
              </a:rPr>
              <a:t>r</a:t>
            </a:r>
            <a:r>
              <a:rPr sz="2812" spc="-18" dirty="0">
                <a:solidFill>
                  <a:srgbClr val="011279"/>
                </a:solidFill>
                <a:latin typeface="Times New Roman"/>
                <a:cs typeface="Times New Roman"/>
              </a:rPr>
              <a:t>e</a:t>
            </a:r>
            <a:r>
              <a:rPr sz="2812" dirty="0">
                <a:solidFill>
                  <a:srgbClr val="011279"/>
                </a:solidFill>
                <a:latin typeface="Times New Roman"/>
                <a:cs typeface="Times New Roman"/>
              </a:rPr>
              <a:t>k </a:t>
            </a:r>
            <a:r>
              <a:rPr sz="2812" spc="-14" dirty="0">
                <a:solidFill>
                  <a:srgbClr val="011279"/>
                </a:solidFill>
                <a:latin typeface="Times New Roman"/>
                <a:cs typeface="Times New Roman"/>
              </a:rPr>
              <a:t>el</a:t>
            </a:r>
            <a:r>
              <a:rPr sz="2812" dirty="0">
                <a:solidFill>
                  <a:srgbClr val="011279"/>
                </a:solidFill>
                <a:latin typeface="Times New Roman"/>
                <a:cs typeface="Times New Roman"/>
              </a:rPr>
              <a:t>ő</a:t>
            </a:r>
            <a:r>
              <a:rPr sz="2812" spc="-14" dirty="0">
                <a:solidFill>
                  <a:srgbClr val="011279"/>
                </a:solidFill>
                <a:latin typeface="Times New Roman"/>
                <a:cs typeface="Times New Roman"/>
              </a:rPr>
              <a:t>állítá</a:t>
            </a:r>
            <a:r>
              <a:rPr sz="2812" dirty="0">
                <a:solidFill>
                  <a:srgbClr val="011279"/>
                </a:solidFill>
                <a:latin typeface="Times New Roman"/>
                <a:cs typeface="Times New Roman"/>
              </a:rPr>
              <a:t>s</a:t>
            </a:r>
            <a:r>
              <a:rPr sz="2812" spc="-14" dirty="0">
                <a:solidFill>
                  <a:srgbClr val="011279"/>
                </a:solidFill>
                <a:latin typeface="Times New Roman"/>
                <a:cs typeface="Times New Roman"/>
              </a:rPr>
              <a:t>a</a:t>
            </a:r>
            <a:r>
              <a:rPr sz="2812" spc="-4" dirty="0">
                <a:solidFill>
                  <a:srgbClr val="011279"/>
                </a:solidFill>
                <a:latin typeface="Times New Roman"/>
                <a:cs typeface="Times New Roman"/>
              </a:rPr>
              <a:t> </a:t>
            </a:r>
            <a:r>
              <a:rPr sz="2812" spc="-14" dirty="0">
                <a:solidFill>
                  <a:srgbClr val="011279"/>
                </a:solidFill>
                <a:latin typeface="Times New Roman"/>
                <a:cs typeface="Times New Roman"/>
              </a:rPr>
              <a:t>lent</a:t>
            </a:r>
            <a:r>
              <a:rPr sz="2812" spc="-11" dirty="0">
                <a:solidFill>
                  <a:srgbClr val="011279"/>
                </a:solidFill>
                <a:latin typeface="Times New Roman"/>
                <a:cs typeface="Times New Roman"/>
              </a:rPr>
              <a:t>i</a:t>
            </a:r>
            <a:r>
              <a:rPr sz="2812" spc="-4" dirty="0">
                <a:solidFill>
                  <a:srgbClr val="011279"/>
                </a:solidFill>
                <a:latin typeface="Times New Roman"/>
                <a:cs typeface="Times New Roman"/>
              </a:rPr>
              <a:t> </a:t>
            </a:r>
            <a:r>
              <a:rPr sz="2812" spc="-14" dirty="0">
                <a:solidFill>
                  <a:srgbClr val="011279"/>
                </a:solidFill>
                <a:latin typeface="Times New Roman"/>
                <a:cs typeface="Times New Roman"/>
              </a:rPr>
              <a:t>ví</a:t>
            </a:r>
            <a:r>
              <a:rPr sz="2812" dirty="0">
                <a:solidFill>
                  <a:srgbClr val="011279"/>
                </a:solidFill>
                <a:latin typeface="Times New Roman"/>
                <a:cs typeface="Times New Roman"/>
              </a:rPr>
              <a:t>rus </a:t>
            </a:r>
            <a:r>
              <a:rPr sz="2812" spc="-14" dirty="0">
                <a:solidFill>
                  <a:srgbClr val="011279"/>
                </a:solidFill>
                <a:latin typeface="Times New Roman"/>
                <a:cs typeface="Times New Roman"/>
              </a:rPr>
              <a:t>v</a:t>
            </a:r>
            <a:r>
              <a:rPr sz="2812" spc="-18" dirty="0">
                <a:solidFill>
                  <a:srgbClr val="011279"/>
                </a:solidFill>
                <a:latin typeface="Times New Roman"/>
                <a:cs typeface="Times New Roman"/>
              </a:rPr>
              <a:t>e</a:t>
            </a:r>
            <a:r>
              <a:rPr sz="2812" spc="-14" dirty="0">
                <a:solidFill>
                  <a:srgbClr val="011279"/>
                </a:solidFill>
                <a:latin typeface="Times New Roman"/>
                <a:cs typeface="Times New Roman"/>
              </a:rPr>
              <a:t>kt</a:t>
            </a:r>
            <a:r>
              <a:rPr sz="2812" dirty="0">
                <a:solidFill>
                  <a:srgbClr val="011279"/>
                </a:solidFill>
                <a:latin typeface="Times New Roman"/>
                <a:cs typeface="Times New Roman"/>
              </a:rPr>
              <a:t>or (</a:t>
            </a:r>
            <a:r>
              <a:rPr sz="2812" spc="-278" dirty="0">
                <a:solidFill>
                  <a:srgbClr val="011279"/>
                </a:solidFill>
                <a:latin typeface="Times New Roman"/>
                <a:cs typeface="Times New Roman"/>
              </a:rPr>
              <a:t>L</a:t>
            </a:r>
            <a:r>
              <a:rPr sz="2812" dirty="0">
                <a:solidFill>
                  <a:srgbClr val="011279"/>
                </a:solidFill>
                <a:latin typeface="Times New Roman"/>
                <a:cs typeface="Times New Roman"/>
              </a:rPr>
              <a:t>V) </a:t>
            </a:r>
            <a:r>
              <a:rPr sz="2812" spc="-14" dirty="0">
                <a:solidFill>
                  <a:srgbClr val="011279"/>
                </a:solidFill>
                <a:latin typeface="Times New Roman"/>
                <a:cs typeface="Times New Roman"/>
              </a:rPr>
              <a:t>t</a:t>
            </a:r>
            <a:r>
              <a:rPr sz="2812" spc="-11" dirty="0">
                <a:solidFill>
                  <a:srgbClr val="011279"/>
                </a:solidFill>
                <a:latin typeface="Times New Roman"/>
                <a:cs typeface="Times New Roman"/>
              </a:rPr>
              <a:t>r</a:t>
            </a:r>
            <a:r>
              <a:rPr sz="2812" spc="-18" dirty="0">
                <a:solidFill>
                  <a:srgbClr val="011279"/>
                </a:solidFill>
                <a:latin typeface="Times New Roman"/>
                <a:cs typeface="Times New Roman"/>
              </a:rPr>
              <a:t>a</a:t>
            </a:r>
            <a:r>
              <a:rPr sz="2812" dirty="0">
                <a:solidFill>
                  <a:srgbClr val="011279"/>
                </a:solidFill>
                <a:latin typeface="Times New Roman"/>
                <a:cs typeface="Times New Roman"/>
              </a:rPr>
              <a:t>ns</a:t>
            </a:r>
            <a:r>
              <a:rPr sz="2812" spc="-18" dirty="0">
                <a:solidFill>
                  <a:srgbClr val="011279"/>
                </a:solidFill>
                <a:latin typeface="Times New Roman"/>
                <a:cs typeface="Times New Roman"/>
              </a:rPr>
              <a:t>z</a:t>
            </a:r>
            <a:r>
              <a:rPr sz="2812" spc="-14" dirty="0">
                <a:solidFill>
                  <a:srgbClr val="011279"/>
                </a:solidFill>
                <a:latin typeface="Times New Roman"/>
                <a:cs typeface="Times New Roman"/>
              </a:rPr>
              <a:t>dukcióv</a:t>
            </a:r>
            <a:r>
              <a:rPr sz="2812" spc="-18" dirty="0">
                <a:solidFill>
                  <a:srgbClr val="011279"/>
                </a:solidFill>
                <a:latin typeface="Times New Roman"/>
                <a:cs typeface="Times New Roman"/>
              </a:rPr>
              <a:t>a</a:t>
            </a:r>
            <a:r>
              <a:rPr sz="2812" spc="-11" dirty="0">
                <a:solidFill>
                  <a:srgbClr val="011279"/>
                </a:solidFill>
                <a:latin typeface="Times New Roman"/>
                <a:cs typeface="Times New Roman"/>
              </a:rPr>
              <a:t>l</a:t>
            </a:r>
            <a:endParaRPr sz="28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1805" y="2512449"/>
            <a:ext cx="1157734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06" spc="-21" dirty="0">
                <a:solidFill>
                  <a:srgbClr val="011279"/>
                </a:solidFill>
                <a:latin typeface="Century"/>
                <a:cs typeface="Century"/>
              </a:rPr>
              <a:t>CAG</a:t>
            </a:r>
            <a:r>
              <a:rPr sz="1406" spc="-42" dirty="0">
                <a:solidFill>
                  <a:srgbClr val="011279"/>
                </a:solidFill>
                <a:latin typeface="Century"/>
                <a:cs typeface="Century"/>
              </a:rPr>
              <a:t> </a:t>
            </a:r>
            <a:r>
              <a:rPr sz="1406" spc="-70" dirty="0">
                <a:solidFill>
                  <a:srgbClr val="011279"/>
                </a:solidFill>
                <a:latin typeface="Century"/>
                <a:cs typeface="Century"/>
              </a:rPr>
              <a:t>Promoter</a:t>
            </a:r>
            <a:endParaRPr sz="1406">
              <a:solidFill>
                <a:prstClr val="black"/>
              </a:solidFill>
              <a:latin typeface="Century"/>
              <a:cs typeface="Century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50219" y="2521379"/>
            <a:ext cx="962174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06" spc="-63" dirty="0">
                <a:solidFill>
                  <a:srgbClr val="011279"/>
                </a:solidFill>
                <a:latin typeface="Century"/>
                <a:cs typeface="Century"/>
              </a:rPr>
              <a:t>Riporter</a:t>
            </a:r>
            <a:r>
              <a:rPr sz="1406" spc="-42" dirty="0">
                <a:solidFill>
                  <a:srgbClr val="011279"/>
                </a:solidFill>
                <a:latin typeface="Century"/>
                <a:cs typeface="Century"/>
              </a:rPr>
              <a:t> </a:t>
            </a:r>
            <a:r>
              <a:rPr sz="1406" spc="-88" dirty="0">
                <a:solidFill>
                  <a:srgbClr val="011279"/>
                </a:solidFill>
                <a:latin typeface="Century"/>
                <a:cs typeface="Century"/>
              </a:rPr>
              <a:t>gén</a:t>
            </a:r>
            <a:endParaRPr sz="1406">
              <a:solidFill>
                <a:prstClr val="black"/>
              </a:solidFill>
              <a:latin typeface="Century"/>
              <a:cs typeface="Century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1867" y="1910953"/>
            <a:ext cx="276820" cy="3036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62633" y="1910953"/>
            <a:ext cx="1178719" cy="3036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41352" y="1910953"/>
            <a:ext cx="275906" cy="3036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955602" y="2109174"/>
            <a:ext cx="7590" cy="293340"/>
          </a:xfrm>
          <a:custGeom>
            <a:avLst/>
            <a:gdLst/>
            <a:ahLst/>
            <a:cxnLst/>
            <a:rect l="l" t="t" r="r" b="b"/>
            <a:pathLst>
              <a:path w="10794" h="417195">
                <a:moveTo>
                  <a:pt x="10681" y="0"/>
                </a:moveTo>
                <a:lnTo>
                  <a:pt x="10356" y="12695"/>
                </a:lnTo>
                <a:lnTo>
                  <a:pt x="0" y="416585"/>
                </a:lnTo>
              </a:path>
            </a:pathLst>
          </a:custGeom>
          <a:ln w="25400">
            <a:solidFill>
              <a:srgbClr val="011279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919485" y="2053829"/>
            <a:ext cx="85725" cy="87064"/>
          </a:xfrm>
          <a:custGeom>
            <a:avLst/>
            <a:gdLst/>
            <a:ahLst/>
            <a:cxnLst/>
            <a:rect l="l" t="t" r="r" b="b"/>
            <a:pathLst>
              <a:path w="121919" h="123825">
                <a:moveTo>
                  <a:pt x="106876" y="91409"/>
                </a:moveTo>
                <a:lnTo>
                  <a:pt x="61720" y="91409"/>
                </a:lnTo>
                <a:lnTo>
                  <a:pt x="121879" y="123442"/>
                </a:lnTo>
                <a:lnTo>
                  <a:pt x="106876" y="91409"/>
                </a:lnTo>
                <a:close/>
              </a:path>
              <a:path w="121919" h="123825">
                <a:moveTo>
                  <a:pt x="64065" y="0"/>
                </a:moveTo>
                <a:lnTo>
                  <a:pt x="0" y="120317"/>
                </a:lnTo>
                <a:lnTo>
                  <a:pt x="61720" y="91409"/>
                </a:lnTo>
                <a:lnTo>
                  <a:pt x="106876" y="91409"/>
                </a:lnTo>
                <a:lnTo>
                  <a:pt x="64065" y="0"/>
                </a:lnTo>
                <a:close/>
              </a:path>
            </a:pathLst>
          </a:custGeom>
          <a:solidFill>
            <a:srgbClr val="0112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92969" y="1910953"/>
            <a:ext cx="214313" cy="30360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25078" y="2190663"/>
            <a:ext cx="291108" cy="283071"/>
          </a:xfrm>
          <a:custGeom>
            <a:avLst/>
            <a:gdLst/>
            <a:ahLst/>
            <a:cxnLst/>
            <a:rect l="l" t="t" r="r" b="b"/>
            <a:pathLst>
              <a:path w="414019" h="402589">
                <a:moveTo>
                  <a:pt x="413465" y="0"/>
                </a:moveTo>
                <a:lnTo>
                  <a:pt x="404362" y="8856"/>
                </a:lnTo>
                <a:lnTo>
                  <a:pt x="0" y="402290"/>
                </a:lnTo>
              </a:path>
            </a:pathLst>
          </a:custGeom>
          <a:ln w="25400">
            <a:solidFill>
              <a:srgbClr val="011279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64145" y="2152055"/>
            <a:ext cx="91529" cy="90636"/>
          </a:xfrm>
          <a:custGeom>
            <a:avLst/>
            <a:gdLst/>
            <a:ahLst/>
            <a:cxnLst/>
            <a:rect l="l" t="t" r="r" b="b"/>
            <a:pathLst>
              <a:path w="130175" h="128905">
                <a:moveTo>
                  <a:pt x="129893" y="0"/>
                </a:moveTo>
                <a:lnTo>
                  <a:pt x="0" y="41329"/>
                </a:lnTo>
                <a:lnTo>
                  <a:pt x="64356" y="63766"/>
                </a:lnTo>
                <a:lnTo>
                  <a:pt x="85021" y="128713"/>
                </a:lnTo>
                <a:lnTo>
                  <a:pt x="129893" y="0"/>
                </a:lnTo>
                <a:close/>
              </a:path>
            </a:pathLst>
          </a:custGeom>
          <a:solidFill>
            <a:srgbClr val="0112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40807" y="1598414"/>
            <a:ext cx="491579" cy="368796"/>
          </a:xfrm>
          <a:custGeom>
            <a:avLst/>
            <a:gdLst/>
            <a:ahLst/>
            <a:cxnLst/>
            <a:rect l="l" t="t" r="r" b="b"/>
            <a:pathLst>
              <a:path w="699135" h="524510">
                <a:moveTo>
                  <a:pt x="0" y="524256"/>
                </a:moveTo>
                <a:lnTo>
                  <a:pt x="10160" y="516636"/>
                </a:lnTo>
                <a:lnTo>
                  <a:pt x="699007" y="0"/>
                </a:lnTo>
              </a:path>
            </a:pathLst>
          </a:custGeom>
          <a:ln w="25400">
            <a:solidFill>
              <a:srgbClr val="011279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96515" y="1914524"/>
            <a:ext cx="94655" cy="85725"/>
          </a:xfrm>
          <a:custGeom>
            <a:avLst/>
            <a:gdLst/>
            <a:ahLst/>
            <a:cxnLst/>
            <a:rect l="l" t="t" r="r" b="b"/>
            <a:pathLst>
              <a:path w="134619" h="121919">
                <a:moveTo>
                  <a:pt x="60960" y="0"/>
                </a:moveTo>
                <a:lnTo>
                  <a:pt x="0" y="121920"/>
                </a:lnTo>
                <a:lnTo>
                  <a:pt x="134112" y="97536"/>
                </a:lnTo>
                <a:lnTo>
                  <a:pt x="73152" y="67055"/>
                </a:lnTo>
                <a:lnTo>
                  <a:pt x="60960" y="0"/>
                </a:lnTo>
                <a:close/>
              </a:path>
            </a:pathLst>
          </a:custGeom>
          <a:solidFill>
            <a:srgbClr val="0112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875235" y="1607344"/>
            <a:ext cx="533995" cy="345132"/>
          </a:xfrm>
          <a:custGeom>
            <a:avLst/>
            <a:gdLst/>
            <a:ahLst/>
            <a:cxnLst/>
            <a:rect l="l" t="t" r="r" b="b"/>
            <a:pathLst>
              <a:path w="759460" h="490855">
                <a:moveTo>
                  <a:pt x="759364" y="490666"/>
                </a:moveTo>
                <a:lnTo>
                  <a:pt x="748697" y="483774"/>
                </a:lnTo>
                <a:lnTo>
                  <a:pt x="0" y="0"/>
                </a:lnTo>
              </a:path>
            </a:pathLst>
          </a:custGeom>
          <a:ln w="25400">
            <a:solidFill>
              <a:srgbClr val="011279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360400" y="1899866"/>
            <a:ext cx="95548" cy="82600"/>
          </a:xfrm>
          <a:custGeom>
            <a:avLst/>
            <a:gdLst/>
            <a:ahLst/>
            <a:cxnLst/>
            <a:rect l="l" t="t" r="r" b="b"/>
            <a:pathLst>
              <a:path w="135889" h="117475">
                <a:moveTo>
                  <a:pt x="66167" y="0"/>
                </a:moveTo>
                <a:lnTo>
                  <a:pt x="58684" y="67743"/>
                </a:lnTo>
                <a:lnTo>
                  <a:pt x="0" y="102402"/>
                </a:lnTo>
                <a:lnTo>
                  <a:pt x="135486" y="117368"/>
                </a:lnTo>
                <a:lnTo>
                  <a:pt x="66167" y="0"/>
                </a:lnTo>
                <a:close/>
              </a:path>
            </a:pathLst>
          </a:custGeom>
          <a:solidFill>
            <a:srgbClr val="0112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482953" y="5520609"/>
            <a:ext cx="2482900" cy="12459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295115" indent="3572" algn="ctr" defTabSz="642915">
              <a:lnSpc>
                <a:spcPct val="78100"/>
              </a:lnSpc>
            </a:pPr>
            <a:r>
              <a:rPr sz="1687" dirty="0">
                <a:solidFill>
                  <a:srgbClr val="000643"/>
                </a:solidFill>
                <a:latin typeface="Century"/>
                <a:cs typeface="Century"/>
              </a:rPr>
              <a:t>DNS</a:t>
            </a:r>
            <a:r>
              <a:rPr sz="1687" spc="-49" dirty="0">
                <a:solidFill>
                  <a:srgbClr val="000643"/>
                </a:solidFill>
                <a:latin typeface="Century"/>
                <a:cs typeface="Century"/>
              </a:rPr>
              <a:t> </a:t>
            </a:r>
            <a:r>
              <a:rPr sz="1687" spc="-116" dirty="0">
                <a:solidFill>
                  <a:srgbClr val="000643"/>
                </a:solidFill>
                <a:latin typeface="Century"/>
                <a:cs typeface="Century"/>
              </a:rPr>
              <a:t>és</a:t>
            </a:r>
            <a:r>
              <a:rPr sz="1687" spc="-49" dirty="0">
                <a:solidFill>
                  <a:srgbClr val="000643"/>
                </a:solidFill>
                <a:latin typeface="Century"/>
                <a:cs typeface="Century"/>
              </a:rPr>
              <a:t> </a:t>
            </a:r>
            <a:r>
              <a:rPr sz="1687" spc="-225" dirty="0">
                <a:solidFill>
                  <a:srgbClr val="000643"/>
                </a:solidFill>
                <a:latin typeface="Century"/>
                <a:cs typeface="Century"/>
              </a:rPr>
              <a:t>L</a:t>
            </a:r>
            <a:r>
              <a:rPr sz="1687" spc="-39" dirty="0">
                <a:solidFill>
                  <a:srgbClr val="000643"/>
                </a:solidFill>
                <a:latin typeface="Century"/>
                <a:cs typeface="Century"/>
              </a:rPr>
              <a:t>V</a:t>
            </a:r>
            <a:r>
              <a:rPr sz="1687" spc="-49" dirty="0">
                <a:solidFill>
                  <a:srgbClr val="000643"/>
                </a:solidFill>
                <a:latin typeface="Century"/>
                <a:cs typeface="Century"/>
              </a:rPr>
              <a:t> </a:t>
            </a:r>
            <a:r>
              <a:rPr sz="1687" spc="-120" dirty="0">
                <a:solidFill>
                  <a:srgbClr val="000643"/>
                </a:solidFill>
                <a:latin typeface="Century"/>
                <a:cs typeface="Century"/>
              </a:rPr>
              <a:t>injektálás</a:t>
            </a:r>
            <a:r>
              <a:rPr sz="1687" spc="-70" dirty="0">
                <a:solidFill>
                  <a:srgbClr val="000643"/>
                </a:solidFill>
                <a:latin typeface="Century"/>
                <a:cs typeface="Century"/>
              </a:rPr>
              <a:t> </a:t>
            </a:r>
            <a:r>
              <a:rPr sz="1687" spc="-120" dirty="0">
                <a:solidFill>
                  <a:srgbClr val="000643"/>
                </a:solidFill>
                <a:latin typeface="Century"/>
                <a:cs typeface="Century"/>
              </a:rPr>
              <a:t>hatékonyságának</a:t>
            </a:r>
            <a:r>
              <a:rPr sz="1687" spc="-105" dirty="0">
                <a:solidFill>
                  <a:srgbClr val="000643"/>
                </a:solidFill>
                <a:latin typeface="Century"/>
                <a:cs typeface="Century"/>
              </a:rPr>
              <a:t> összehasonlítása</a:t>
            </a:r>
            <a:r>
              <a:rPr sz="1687" spc="-49" dirty="0">
                <a:solidFill>
                  <a:srgbClr val="000643"/>
                </a:solidFill>
                <a:latin typeface="Century"/>
                <a:cs typeface="Century"/>
              </a:rPr>
              <a:t> </a:t>
            </a:r>
            <a:r>
              <a:rPr sz="1687" spc="-67" dirty="0">
                <a:solidFill>
                  <a:srgbClr val="000643"/>
                </a:solidFill>
                <a:latin typeface="Century"/>
                <a:cs typeface="Century"/>
              </a:rPr>
              <a:t>(sertés)</a:t>
            </a:r>
            <a:endParaRPr sz="1687">
              <a:solidFill>
                <a:prstClr val="black"/>
              </a:solidFill>
              <a:latin typeface="Century"/>
              <a:cs typeface="Century"/>
            </a:endParaRPr>
          </a:p>
          <a:p>
            <a:pPr defTabSz="642915">
              <a:spcBef>
                <a:spcPts val="7"/>
              </a:spcBef>
            </a:pPr>
            <a:endParaRPr sz="239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3572" algn="r" defTabSz="642915"/>
            <a:r>
              <a:rPr sz="1758" dirty="0">
                <a:solidFill>
                  <a:srgbClr val="3D3E3F"/>
                </a:solidFill>
                <a:latin typeface="Monotype Corsiva"/>
                <a:cs typeface="Monotype Corsiva"/>
              </a:rPr>
              <a:t>GE</a:t>
            </a:r>
            <a:endParaRPr sz="1758">
              <a:solidFill>
                <a:prstClr val="black"/>
              </a:solidFill>
              <a:latin typeface="Monotype Corsiv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3672571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955"/>
            <a:ext cx="5184775" cy="232092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827584" y="548680"/>
            <a:ext cx="20393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GENETIKA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67544" y="2996952"/>
            <a:ext cx="86764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 mai biológiai kutatások integráló diszciplínája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(a legutóbbi 10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orvosbiológiai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Nobel díj közül 6-ot genetikai kutatásokért ítélték oda)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Alapvető célja:	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az öröklődés törvényszerűségeinek  feltárása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gének és géntermékek biológiai funkciójának meghatározása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Eszköztára:	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funkció elrontása -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mutagenezis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szerkezet (információ) meghatározása -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szekvenálás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04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9959" rIns="0" bIns="0" rtlCol="0">
            <a:spAutoFit/>
          </a:bodyPr>
          <a:lstStyle/>
          <a:p>
            <a:pPr marL="2987040">
              <a:lnSpc>
                <a:spcPct val="100000"/>
              </a:lnSpc>
            </a:pPr>
            <a:r>
              <a:rPr sz="2600" b="1" dirty="0">
                <a:latin typeface="Arial"/>
                <a:cs typeface="Arial"/>
              </a:rPr>
              <a:t>T</a:t>
            </a:r>
            <a:r>
              <a:rPr sz="2600" b="1" spc="5" dirty="0">
                <a:latin typeface="Arial"/>
                <a:cs typeface="Arial"/>
              </a:rPr>
              <a:t>R</a:t>
            </a:r>
            <a:r>
              <a:rPr sz="2600" b="1" dirty="0">
                <a:latin typeface="Arial"/>
                <a:cs typeface="Arial"/>
              </a:rPr>
              <a:t>A</a:t>
            </a:r>
            <a:r>
              <a:rPr sz="2600" b="1" spc="5" dirty="0">
                <a:latin typeface="Arial"/>
                <a:cs typeface="Arial"/>
              </a:rPr>
              <a:t>N</a:t>
            </a:r>
            <a:r>
              <a:rPr sz="2600" b="1" dirty="0">
                <a:latin typeface="Arial"/>
                <a:cs typeface="Arial"/>
              </a:rPr>
              <a:t>SZPOZO</a:t>
            </a:r>
            <a:r>
              <a:rPr sz="2600" b="1" spc="-15" dirty="0">
                <a:latin typeface="Arial"/>
                <a:cs typeface="Arial"/>
              </a:rPr>
              <a:t>N</a:t>
            </a:r>
            <a:r>
              <a:rPr sz="2600" b="1" dirty="0">
                <a:latin typeface="Arial"/>
                <a:cs typeface="Arial"/>
              </a:rPr>
              <a:t>OK</a:t>
            </a:r>
            <a:endParaRPr sz="2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1647094"/>
            <a:ext cx="133350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Mozgó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21510" y="1647094"/>
            <a:ext cx="134620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etikai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03575" y="1647094"/>
            <a:ext cx="2042160" cy="659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9915" marR="0" lvl="0" indent="0" algn="l" defTabSz="914400" rtl="0" eaLnBrk="1" fontAlgn="auto" latinLnBrk="0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eleme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;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5765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	ge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om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an,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54777" y="1647094"/>
            <a:ext cx="122682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képesek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94042" y="1647094"/>
            <a:ext cx="187071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áthe</a:t>
            </a:r>
            <a:r>
              <a:rPr kumimoji="0" sz="24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ező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1640" y="1976658"/>
            <a:ext cx="258000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ranszp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nálód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45633" y="1976658"/>
            <a:ext cx="215900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megváltoztat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03642" y="1976658"/>
            <a:ext cx="125984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hel</a:t>
            </a:r>
            <a:r>
              <a:rPr kumimoji="0" sz="2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ü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1640" y="2305843"/>
            <a:ext cx="293878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58519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egy	kr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moszómán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59251" y="2305843"/>
            <a:ext cx="337185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26490" algn="l"/>
                <a:tab pos="2141855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ü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l,	vagy	átugor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28154" y="2305843"/>
            <a:ext cx="173545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57885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egy	másik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1640" y="2635027"/>
            <a:ext cx="8645525" cy="989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ts val="25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kromoszómára. </a:t>
            </a:r>
            <a:r>
              <a:rPr kumimoji="0" sz="2400" b="1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400" b="1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egy </a:t>
            </a:r>
            <a:r>
              <a:rPr kumimoji="0" sz="2400" b="1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moz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ó </a:t>
            </a:r>
            <a:r>
              <a:rPr kumimoji="0" sz="2400" b="1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eti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 </a:t>
            </a:r>
            <a:r>
              <a:rPr kumimoji="0" sz="2400" b="1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elem </a:t>
            </a:r>
            <a:r>
              <a:rPr kumimoji="0" sz="2400" b="1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egy </a:t>
            </a:r>
            <a:r>
              <a:rPr kumimoji="0" sz="2400" b="1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génbe épü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 </a:t>
            </a:r>
            <a:r>
              <a:rPr kumimoji="0" sz="2400" b="1" i="0" u="none" strike="noStrike" kern="1200" cap="none" spc="3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sz="2400" b="1" i="0" u="none" strike="noStrike" kern="1200" cap="none" spc="3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akko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  </a:t>
            </a:r>
            <a:r>
              <a:rPr kumimoji="0" sz="2400" b="1" i="0" u="none" strike="noStrike" kern="1200" cap="none" spc="-3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annak </a:t>
            </a:r>
            <a:r>
              <a:rPr kumimoji="0" sz="2400" b="1" i="0" u="none" strike="noStrike" kern="1200" cap="none" spc="3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mutációját </a:t>
            </a:r>
            <a:r>
              <a:rPr kumimoji="0" sz="2400" b="1" i="0" u="none" strike="noStrike" kern="1200" cap="none" spc="3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ok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zhatja </a:t>
            </a:r>
            <a:r>
              <a:rPr kumimoji="0" sz="2400" b="1" i="0" u="none" strike="noStrike" kern="1200" cap="none" spc="3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 </a:t>
            </a:r>
            <a:r>
              <a:rPr kumimoji="0" sz="2400" b="1" i="0" u="none" strike="noStrike" kern="1200" cap="none" spc="3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ntán mutációk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jelentős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részét tran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zpoz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nok ok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zzák)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739" y="4098321"/>
            <a:ext cx="488251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  <a:tab pos="1689100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Genom	̴</a:t>
            </a:r>
            <a:r>
              <a:rPr kumimoji="0" sz="2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24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r>
              <a:rPr kumimoji="0" sz="24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400" b="1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fehérjét</a:t>
            </a:r>
            <a:r>
              <a:rPr kumimoji="0" sz="2400" b="1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kó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ol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ó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25592" y="4098321"/>
            <a:ext cx="103251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400" b="1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töb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14896" y="4098321"/>
            <a:ext cx="264985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̴</a:t>
            </a:r>
            <a:r>
              <a:rPr kumimoji="0" sz="2400" b="1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</a:t>
            </a:r>
            <a:r>
              <a:rPr kumimoji="0" sz="24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r>
              <a:rPr kumimoji="0" sz="2400" b="1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é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jét</a:t>
            </a:r>
            <a:r>
              <a:rPr kumimoji="0" sz="2400" b="1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nem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1640" y="4427639"/>
            <a:ext cx="8643620" cy="2211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ts val="25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ó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ló </a:t>
            </a:r>
            <a:r>
              <a:rPr kumimoji="0" sz="2400" b="1" i="0" u="none" strike="noStrike" kern="1200" cap="none" spc="-3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é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gió </a:t>
            </a:r>
            <a:r>
              <a:rPr kumimoji="0" sz="2400" b="1" i="0" u="none" strike="noStrike" kern="1200" cap="none" spc="-3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 </a:t>
            </a:r>
            <a:r>
              <a:rPr kumimoji="0" sz="2400" b="1" i="0" u="none" strike="noStrike" kern="1200" cap="none" spc="-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ráb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</a:t>
            </a:r>
            <a:r>
              <a:rPr kumimoji="0" sz="2400" b="1" i="0" u="none" strike="noStrike" kern="1200" cap="none" spc="-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ezt  </a:t>
            </a:r>
            <a:r>
              <a:rPr kumimoji="0" sz="24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ul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ladék </a:t>
            </a:r>
            <a:r>
              <a:rPr kumimoji="0" sz="2400" b="1" i="0" u="none" strike="noStrike" kern="1200" cap="none" spc="-3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DN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2400" b="1" i="0" u="none" strike="noStrike" kern="1200" cap="none" spc="-3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zt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é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k, mivel </a:t>
            </a:r>
            <a:r>
              <a:rPr kumimoji="0" sz="2400" b="1" i="0" u="none" strike="noStrike" kern="1200" cap="none" spc="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azt </a:t>
            </a:r>
            <a:r>
              <a:rPr kumimoji="0" sz="2400" b="1" i="0" u="none" strike="noStrike" kern="1200" cap="none" spc="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gon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á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k, </a:t>
            </a:r>
            <a:r>
              <a:rPr kumimoji="0" sz="2400" b="1" i="0" u="none" strike="noStrike" kern="1200" cap="none" spc="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hog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 </a:t>
            </a:r>
            <a:r>
              <a:rPr kumimoji="0" sz="2400" b="1" i="0" u="none" strike="noStrike" kern="1200" cap="none" spc="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incs </a:t>
            </a:r>
            <a:r>
              <a:rPr kumimoji="0" sz="2400" b="1" i="0" u="none" strike="noStrike" kern="1200" cap="none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ciója </a:t>
            </a:r>
            <a:r>
              <a:rPr kumimoji="0" sz="2400" b="1" i="0" u="none" strike="noStrike" kern="1200" cap="none" spc="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 </a:t>
            </a:r>
            <a:r>
              <a:rPr kumimoji="0" sz="2400" b="1" i="0" u="none" strike="noStrike" kern="1200" cap="none" spc="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ára </a:t>
            </a:r>
            <a:r>
              <a:rPr kumimoji="0" sz="2400" b="1" i="0" u="none" strike="noStrike" kern="1200" cap="none" spc="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á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 tudjuk,</a:t>
            </a:r>
            <a:r>
              <a:rPr kumimoji="0" sz="24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hog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 ezek a régiók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almaznak -többek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köz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ö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6850" marR="0" lvl="0" indent="-184150" algn="just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 typeface="Arial"/>
              <a:buChar char="-"/>
              <a:tabLst>
                <a:tab pos="197485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zpoz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6850" marR="0" lvl="0" indent="-184150" algn="just" defTabSz="914400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 typeface="Arial"/>
              <a:buChar char="-"/>
              <a:tabLst>
                <a:tab pos="197485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sz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á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ozó</a:t>
            </a:r>
            <a:r>
              <a:rPr kumimoji="0" sz="24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régió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461645" lvl="0" indent="0" algn="r" defTabSz="914400" rtl="0" eaLnBrk="1" fontAlgn="auto" latinLnBrk="0" hangingPunct="1">
              <a:lnSpc>
                <a:spcPct val="100000"/>
              </a:lnSpc>
              <a:spcBef>
                <a:spcPts val="18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43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4186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1228" y="266500"/>
            <a:ext cx="6244590" cy="1230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Transzpo</a:t>
            </a:r>
            <a:r>
              <a:rPr kumimoji="0" sz="4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</a:t>
            </a: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onok</a:t>
            </a:r>
            <a:r>
              <a:rPr kumimoji="0" sz="4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általános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52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je</a:t>
            </a:r>
            <a:r>
              <a:rPr kumimoji="0" sz="4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</a:t>
            </a:r>
            <a:r>
              <a:rPr kumimoji="0" sz="4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zői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661809"/>
            <a:ext cx="8072755" cy="4131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3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csopo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osz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ják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anszpoz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noka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87375" marR="0" lvl="1" indent="-231775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/>
              <a:buChar char="-"/>
              <a:tabLst>
                <a:tab pos="588010" algn="l"/>
              </a:tabLst>
              <a:defRPr/>
            </a:pP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autonóm:</a:t>
            </a:r>
            <a:r>
              <a:rPr kumimoji="0" sz="3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kódo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</a:t>
            </a:r>
            <a:r>
              <a:rPr kumimoji="0" sz="3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3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ranszpozáz enzimet</a:t>
            </a:r>
            <a:r>
              <a:rPr kumimoji="0" sz="3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87375" marR="0" lvl="1" indent="-231775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/>
              <a:buChar char="-"/>
              <a:tabLst>
                <a:tab pos="588010" algn="l"/>
              </a:tabLst>
              <a:defRPr/>
            </a:pP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m-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autonó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sz="3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hiányz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3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anszpozáz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gén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ts val="342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  <a:tab pos="2719705" algn="l"/>
                <a:tab pos="4765040" algn="l"/>
                <a:tab pos="7125970" algn="l"/>
              </a:tabLst>
              <a:defRPr/>
            </a:pP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Transz</a:t>
            </a:r>
            <a:r>
              <a:rPr kumimoji="0" sz="3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ozáz	ak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ivit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á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ss</a:t>
            </a:r>
            <a:r>
              <a:rPr kumimoji="0" sz="3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	ren</a:t>
            </a:r>
            <a:r>
              <a:rPr kumimoji="0" sz="3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3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zhet	RN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0" algn="l" defTabSz="914400" rtl="0" eaLnBrk="1" fontAlgn="auto" latinLnBrk="0" hangingPunct="1">
              <a:lnSpc>
                <a:spcPts val="34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moleku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3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és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fehé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je</a:t>
            </a:r>
            <a:r>
              <a:rPr kumimoji="0" sz="3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s.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ts val="342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  <a:tab pos="3256279" algn="l"/>
                <a:tab pos="6703695" algn="l"/>
              </a:tabLst>
              <a:defRPr/>
            </a:pP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3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utonóm	transz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3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onok</a:t>
            </a:r>
            <a:r>
              <a:rPr kumimoji="0" sz="3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ka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	hozh</a:t>
            </a:r>
            <a:r>
              <a:rPr kumimoji="0" sz="3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tó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0" algn="l" defTabSz="914400" rtl="0" eaLnBrk="1" fontAlgn="auto" latinLnBrk="0" hangingPunct="1">
              <a:lnSpc>
                <a:spcPts val="34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létre</a:t>
            </a:r>
            <a:r>
              <a:rPr kumimoji="0" sz="3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bil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anszge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ezis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5080" lvl="0" indent="-342900" algn="l" defTabSz="914400" rtl="0" eaLnBrk="1" fontAlgn="auto" latinLnBrk="0" hangingPunct="1">
              <a:lnSpc>
                <a:spcPts val="3240"/>
              </a:lnSpc>
              <a:spcBef>
                <a:spcPts val="76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Röv</a:t>
            </a:r>
            <a:r>
              <a:rPr kumimoji="0" sz="3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3000" b="0" i="0" u="none" strike="noStrike" kern="1200" cap="none" spc="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ide</a:t>
            </a:r>
            <a:r>
              <a:rPr kumimoji="0" sz="3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ű</a:t>
            </a:r>
            <a:r>
              <a:rPr kumimoji="0" sz="3000" b="0" i="0" u="none" strike="noStrike" kern="1200" cap="none" spc="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fenn</a:t>
            </a:r>
            <a:r>
              <a:rPr kumimoji="0" sz="3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ására</a:t>
            </a:r>
            <a:r>
              <a:rPr kumimoji="0" sz="3000" b="0" i="0" u="none" strike="noStrike" kern="1200" cap="none" spc="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anszp</a:t>
            </a:r>
            <a:r>
              <a:rPr kumimoji="0" sz="3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záz</a:t>
            </a:r>
            <a:r>
              <a:rPr kumimoji="0" sz="3000" b="0" i="0" u="none" strike="noStrike" kern="1200" cap="none" spc="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mR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 in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ektálás</a:t>
            </a:r>
            <a:r>
              <a:rPr kumimoji="0" sz="3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á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3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alka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mazzák.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11718" y="6460594"/>
            <a:ext cx="19621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44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9325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10891" y="69351"/>
            <a:ext cx="6275338" cy="5410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>
              <a:tabLst>
                <a:tab pos="2410483" algn="l"/>
              </a:tabLst>
            </a:pPr>
            <a:r>
              <a:rPr sz="3516" spc="-151" dirty="0">
                <a:solidFill>
                  <a:srgbClr val="2C1376"/>
                </a:solidFill>
                <a:latin typeface="Times New Roman"/>
                <a:cs typeface="Times New Roman"/>
              </a:rPr>
              <a:t>T</a:t>
            </a:r>
            <a:r>
              <a:rPr sz="3516" spc="-14" dirty="0">
                <a:solidFill>
                  <a:srgbClr val="2C1376"/>
                </a:solidFill>
                <a:latin typeface="Times New Roman"/>
                <a:cs typeface="Times New Roman"/>
              </a:rPr>
              <a:t>r</a:t>
            </a:r>
            <a:r>
              <a:rPr sz="3516" spc="-21" dirty="0">
                <a:solidFill>
                  <a:srgbClr val="2C1376"/>
                </a:solidFill>
                <a:latin typeface="Times New Roman"/>
                <a:cs typeface="Times New Roman"/>
              </a:rPr>
              <a:t>a</a:t>
            </a:r>
            <a:r>
              <a:rPr sz="3516" dirty="0">
                <a:solidFill>
                  <a:srgbClr val="2C1376"/>
                </a:solidFill>
                <a:latin typeface="Times New Roman"/>
                <a:cs typeface="Times New Roman"/>
              </a:rPr>
              <a:t>ns</a:t>
            </a:r>
            <a:r>
              <a:rPr sz="3516" spc="-21" dirty="0">
                <a:solidFill>
                  <a:srgbClr val="2C1376"/>
                </a:solidFill>
                <a:latin typeface="Times New Roman"/>
                <a:cs typeface="Times New Roman"/>
              </a:rPr>
              <a:t>z</a:t>
            </a:r>
            <a:r>
              <a:rPr sz="3516" spc="-18" dirty="0">
                <a:solidFill>
                  <a:srgbClr val="2C1376"/>
                </a:solidFill>
                <a:latin typeface="Times New Roman"/>
                <a:cs typeface="Times New Roman"/>
              </a:rPr>
              <a:t>po</a:t>
            </a:r>
            <a:r>
              <a:rPr sz="3516" spc="-21" dirty="0">
                <a:solidFill>
                  <a:srgbClr val="2C1376"/>
                </a:solidFill>
                <a:latin typeface="Times New Roman"/>
                <a:cs typeface="Times New Roman"/>
              </a:rPr>
              <a:t>z</a:t>
            </a:r>
            <a:r>
              <a:rPr sz="3516" dirty="0">
                <a:solidFill>
                  <a:srgbClr val="2C1376"/>
                </a:solidFill>
                <a:latin typeface="Times New Roman"/>
                <a:cs typeface="Times New Roman"/>
              </a:rPr>
              <a:t>on	</a:t>
            </a:r>
            <a:r>
              <a:rPr sz="3516" spc="-18" dirty="0">
                <a:solidFill>
                  <a:srgbClr val="2C1376"/>
                </a:solidFill>
                <a:latin typeface="Times New Roman"/>
                <a:cs typeface="Times New Roman"/>
              </a:rPr>
              <a:t>kö</a:t>
            </a:r>
            <a:r>
              <a:rPr sz="3516" spc="-21" dirty="0">
                <a:solidFill>
                  <a:srgbClr val="2C1376"/>
                </a:solidFill>
                <a:latin typeface="Times New Roman"/>
                <a:cs typeface="Times New Roman"/>
              </a:rPr>
              <a:t>z</a:t>
            </a:r>
            <a:r>
              <a:rPr sz="3516" spc="-18" dirty="0">
                <a:solidFill>
                  <a:srgbClr val="2C1376"/>
                </a:solidFill>
                <a:latin typeface="Times New Roman"/>
                <a:cs typeface="Times New Roman"/>
              </a:rPr>
              <a:t>vetítet</a:t>
            </a:r>
            <a:r>
              <a:rPr sz="3516" spc="-11" dirty="0">
                <a:solidFill>
                  <a:srgbClr val="2C1376"/>
                </a:solidFill>
                <a:latin typeface="Times New Roman"/>
                <a:cs typeface="Times New Roman"/>
              </a:rPr>
              <a:t>t</a:t>
            </a:r>
            <a:r>
              <a:rPr sz="3516" spc="-4" dirty="0">
                <a:solidFill>
                  <a:srgbClr val="2C1376"/>
                </a:solidFill>
                <a:latin typeface="Times New Roman"/>
                <a:cs typeface="Times New Roman"/>
              </a:rPr>
              <a:t> </a:t>
            </a:r>
            <a:r>
              <a:rPr sz="3516" spc="-18" dirty="0">
                <a:solidFill>
                  <a:srgbClr val="2C1376"/>
                </a:solidFill>
                <a:latin typeface="Times New Roman"/>
                <a:cs typeface="Times New Roman"/>
              </a:rPr>
              <a:t>g</a:t>
            </a:r>
            <a:r>
              <a:rPr sz="3516" spc="-21" dirty="0">
                <a:solidFill>
                  <a:srgbClr val="2C1376"/>
                </a:solidFill>
                <a:latin typeface="Times New Roman"/>
                <a:cs typeface="Times New Roman"/>
              </a:rPr>
              <a:t>é</a:t>
            </a:r>
            <a:r>
              <a:rPr sz="3516" spc="-18" dirty="0">
                <a:solidFill>
                  <a:srgbClr val="2C1376"/>
                </a:solidFill>
                <a:latin typeface="Times New Roman"/>
                <a:cs typeface="Times New Roman"/>
              </a:rPr>
              <a:t>nb</a:t>
            </a:r>
            <a:r>
              <a:rPr sz="3516" spc="-21" dirty="0">
                <a:solidFill>
                  <a:srgbClr val="2C1376"/>
                </a:solidFill>
                <a:latin typeface="Times New Roman"/>
                <a:cs typeface="Times New Roman"/>
              </a:rPr>
              <a:t>e</a:t>
            </a:r>
            <a:r>
              <a:rPr sz="3516" spc="-18" dirty="0">
                <a:solidFill>
                  <a:srgbClr val="2C1376"/>
                </a:solidFill>
                <a:latin typeface="Times New Roman"/>
                <a:cs typeface="Times New Roman"/>
              </a:rPr>
              <a:t>vite</a:t>
            </a:r>
            <a:r>
              <a:rPr sz="3516" spc="-11" dirty="0">
                <a:solidFill>
                  <a:srgbClr val="2C1376"/>
                </a:solidFill>
                <a:latin typeface="Times New Roman"/>
                <a:cs typeface="Times New Roman"/>
              </a:rPr>
              <a:t>l</a:t>
            </a:r>
            <a:endParaRPr sz="3516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21594" y="669727"/>
            <a:ext cx="6500813" cy="5965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70727" y="6544799"/>
            <a:ext cx="295125" cy="2705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758" dirty="0">
                <a:solidFill>
                  <a:srgbClr val="3D3E3F"/>
                </a:solidFill>
                <a:latin typeface="Monotype Corsiva"/>
                <a:cs typeface="Monotype Corsiva"/>
              </a:rPr>
              <a:t>GE</a:t>
            </a:r>
            <a:endParaRPr sz="1758">
              <a:solidFill>
                <a:prstClr val="black"/>
              </a:solidFill>
              <a:latin typeface="Monotype Corsiva"/>
              <a:cs typeface="Monotype Corsiv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42B0E8-947C-4CE2-BCA5-637B1A333F88}"/>
              </a:ext>
            </a:extLst>
          </p:cNvPr>
          <p:cNvSpPr txBox="1"/>
          <p:nvPr/>
        </p:nvSpPr>
        <p:spPr>
          <a:xfrm>
            <a:off x="2333182" y="2819400"/>
            <a:ext cx="2238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GOI – gene of interest</a:t>
            </a:r>
          </a:p>
        </p:txBody>
      </p:sp>
    </p:spTree>
    <p:extLst>
      <p:ext uri="{BB962C8B-B14F-4D97-AF65-F5344CB8AC3E}">
        <p14:creationId xmlns:p14="http://schemas.microsoft.com/office/powerpoint/2010/main" val="1394241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9820" y="125015"/>
            <a:ext cx="6349008" cy="3839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363" y="182294"/>
            <a:ext cx="6318647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3985">
              <a:lnSpc>
                <a:spcPts val="3361"/>
              </a:lnSpc>
            </a:pPr>
            <a:r>
              <a:rPr spc="-120" dirty="0"/>
              <a:t>T</a:t>
            </a:r>
            <a:r>
              <a:rPr spc="-11" dirty="0"/>
              <a:t>r</a:t>
            </a:r>
            <a:r>
              <a:rPr spc="-18" dirty="0"/>
              <a:t>a</a:t>
            </a:r>
            <a:r>
              <a:rPr dirty="0"/>
              <a:t>ns</a:t>
            </a:r>
            <a:r>
              <a:rPr spc="-18" dirty="0"/>
              <a:t>z</a:t>
            </a:r>
            <a:r>
              <a:rPr spc="-14" dirty="0"/>
              <a:t>g</a:t>
            </a:r>
            <a:r>
              <a:rPr spc="-18" dirty="0"/>
              <a:t>é</a:t>
            </a:r>
            <a:r>
              <a:rPr spc="-14" dirty="0"/>
              <a:t>ni</a:t>
            </a:r>
            <a:r>
              <a:rPr dirty="0"/>
              <a:t>kus </a:t>
            </a:r>
            <a:r>
              <a:rPr spc="-14" dirty="0"/>
              <a:t>állat</a:t>
            </a:r>
            <a:r>
              <a:rPr dirty="0"/>
              <a:t>ok </a:t>
            </a:r>
            <a:r>
              <a:rPr spc="-14" dirty="0"/>
              <a:t>el</a:t>
            </a:r>
            <a:r>
              <a:rPr dirty="0">
                <a:latin typeface="Times New Roman"/>
                <a:cs typeface="Times New Roman"/>
              </a:rPr>
              <a:t>ő</a:t>
            </a:r>
            <a:r>
              <a:rPr spc="-14" dirty="0"/>
              <a:t>állítá</a:t>
            </a:r>
            <a:r>
              <a:rPr dirty="0"/>
              <a:t>s</a:t>
            </a:r>
            <a:r>
              <a:rPr spc="-11" dirty="0"/>
              <a:t>i</a:t>
            </a:r>
            <a:r>
              <a:rPr spc="-4" dirty="0"/>
              <a:t> </a:t>
            </a:r>
            <a:r>
              <a:rPr spc="-14" dirty="0"/>
              <a:t>lehet</a:t>
            </a:r>
            <a:r>
              <a:rPr dirty="0">
                <a:latin typeface="Times New Roman"/>
                <a:cs typeface="Times New Roman"/>
              </a:rPr>
              <a:t>ő</a:t>
            </a:r>
            <a:r>
              <a:rPr dirty="0"/>
              <a:t>s</a:t>
            </a:r>
            <a:r>
              <a:rPr spc="-18" dirty="0"/>
              <a:t>é</a:t>
            </a:r>
            <a:r>
              <a:rPr spc="-14" dirty="0"/>
              <a:t>g</a:t>
            </a:r>
            <a:r>
              <a:rPr spc="-18" dirty="0"/>
              <a:t>e</a:t>
            </a:r>
            <a:r>
              <a:rPr spc="-11" dirty="0"/>
              <a:t>i</a:t>
            </a:r>
          </a:p>
        </p:txBody>
      </p:sp>
      <p:sp>
        <p:nvSpPr>
          <p:cNvPr id="4" name="object 4"/>
          <p:cNvSpPr/>
          <p:nvPr/>
        </p:nvSpPr>
        <p:spPr>
          <a:xfrm>
            <a:off x="348258" y="742630"/>
            <a:ext cx="185947" cy="2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348258" y="1331989"/>
            <a:ext cx="185947" cy="2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348258" y="1921348"/>
            <a:ext cx="185947" cy="2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348258" y="2510708"/>
            <a:ext cx="185947" cy="2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348258" y="3100067"/>
            <a:ext cx="185947" cy="2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348258" y="3689426"/>
            <a:ext cx="185947" cy="2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348258" y="4278786"/>
            <a:ext cx="185947" cy="2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348258" y="4868145"/>
            <a:ext cx="185947" cy="2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348258" y="5457505"/>
            <a:ext cx="185947" cy="2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 txBox="1"/>
          <p:nvPr/>
        </p:nvSpPr>
        <p:spPr>
          <a:xfrm>
            <a:off x="765721" y="641427"/>
            <a:ext cx="7003107" cy="5257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477097">
              <a:lnSpc>
                <a:spcPts val="4640"/>
              </a:lnSpc>
            </a:pPr>
            <a:r>
              <a:rPr sz="2109" b="1" dirty="0">
                <a:solidFill>
                  <a:srgbClr val="011279"/>
                </a:solidFill>
                <a:latin typeface="Times New Roman"/>
                <a:cs typeface="Times New Roman"/>
              </a:rPr>
              <a:t>DNS </a:t>
            </a:r>
            <a:r>
              <a:rPr sz="2109" b="1" spc="-14" dirty="0">
                <a:solidFill>
                  <a:srgbClr val="011279"/>
                </a:solidFill>
                <a:latin typeface="Times New Roman"/>
                <a:cs typeface="Times New Roman"/>
              </a:rPr>
              <a:t>mik</a:t>
            </a:r>
            <a:r>
              <a:rPr sz="2109" b="1" spc="-49" dirty="0">
                <a:solidFill>
                  <a:srgbClr val="011279"/>
                </a:solidFill>
                <a:latin typeface="Times New Roman"/>
                <a:cs typeface="Times New Roman"/>
              </a:rPr>
              <a:t>r</a:t>
            </a:r>
            <a:r>
              <a:rPr sz="2109" b="1" spc="-11" dirty="0">
                <a:solidFill>
                  <a:srgbClr val="011279"/>
                </a:solidFill>
                <a:latin typeface="Times New Roman"/>
                <a:cs typeface="Times New Roman"/>
              </a:rPr>
              <a:t>oi</a:t>
            </a:r>
            <a:r>
              <a:rPr sz="2109" b="1" dirty="0">
                <a:solidFill>
                  <a:srgbClr val="011279"/>
                </a:solidFill>
                <a:latin typeface="Times New Roman"/>
                <a:cs typeface="Times New Roman"/>
              </a:rPr>
              <a:t>n</a:t>
            </a:r>
            <a:r>
              <a:rPr sz="2109" b="1" spc="-7" dirty="0">
                <a:solidFill>
                  <a:srgbClr val="011279"/>
                </a:solidFill>
                <a:latin typeface="Times New Roman"/>
                <a:cs typeface="Times New Roman"/>
              </a:rPr>
              <a:t>j</a:t>
            </a:r>
            <a:r>
              <a:rPr sz="2109" b="1" spc="-14" dirty="0">
                <a:solidFill>
                  <a:srgbClr val="011279"/>
                </a:solidFill>
                <a:latin typeface="Times New Roman"/>
                <a:cs typeface="Times New Roman"/>
              </a:rPr>
              <a:t>e</a:t>
            </a:r>
            <a:r>
              <a:rPr sz="2109" b="1" dirty="0">
                <a:solidFill>
                  <a:srgbClr val="011279"/>
                </a:solidFill>
                <a:latin typeface="Times New Roman"/>
                <a:cs typeface="Times New Roman"/>
              </a:rPr>
              <a:t>k</a:t>
            </a:r>
            <a:r>
              <a:rPr sz="2109" b="1" spc="-11" dirty="0">
                <a:solidFill>
                  <a:srgbClr val="011279"/>
                </a:solidFill>
                <a:latin typeface="Times New Roman"/>
                <a:cs typeface="Times New Roman"/>
              </a:rPr>
              <a:t>tál</a:t>
            </a:r>
            <a:r>
              <a:rPr sz="2109" b="1" dirty="0">
                <a:solidFill>
                  <a:srgbClr val="011279"/>
                </a:solidFill>
                <a:latin typeface="Times New Roman"/>
                <a:cs typeface="Times New Roman"/>
              </a:rPr>
              <a:t>ás 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S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p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ermium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 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kö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z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v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tít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tt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 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g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é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nb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vit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l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 R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troví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rus 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kö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z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v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tít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tt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 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g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é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nb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vit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l </a:t>
            </a:r>
            <a:r>
              <a:rPr sz="2109" spc="-18" dirty="0">
                <a:solidFill>
                  <a:srgbClr val="424242"/>
                </a:solidFill>
                <a:latin typeface="Times New Roman"/>
                <a:cs typeface="Times New Roman"/>
              </a:rPr>
              <a:t>Le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ntiví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rus 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kö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z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v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tít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tt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 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g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é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nb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vit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l</a:t>
            </a:r>
            <a:endParaRPr sz="2109" dirty="0">
              <a:latin typeface="Times New Roman"/>
              <a:cs typeface="Times New Roman"/>
            </a:endParaRPr>
          </a:p>
          <a:p>
            <a:pPr marL="8929" marR="1360390">
              <a:lnSpc>
                <a:spcPts val="4640"/>
              </a:lnSpc>
            </a:pPr>
            <a:r>
              <a:rPr sz="2109" spc="-91" dirty="0">
                <a:solidFill>
                  <a:srgbClr val="424242"/>
                </a:solidFill>
                <a:latin typeface="Times New Roman"/>
                <a:cs typeface="Times New Roman"/>
              </a:rPr>
              <a:t>T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r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a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ns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z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po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z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on-t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r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a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ns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z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po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zá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s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z</a:t>
            </a:r>
            <a:r>
              <a:rPr sz="2109" spc="-4" dirty="0">
                <a:solidFill>
                  <a:srgbClr val="424242"/>
                </a:solidFill>
                <a:latin typeface="Times New Roman"/>
                <a:cs typeface="Times New Roman"/>
              </a:rPr>
              <a:t> 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r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nds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ze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r 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f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lh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a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s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z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n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á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l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á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s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á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v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a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l 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M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inikro</a:t>
            </a:r>
            <a:r>
              <a:rPr sz="2109" spc="-21" dirty="0">
                <a:solidFill>
                  <a:srgbClr val="424242"/>
                </a:solidFill>
                <a:latin typeface="Times New Roman"/>
                <a:cs typeface="Times New Roman"/>
              </a:rPr>
              <a:t>m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os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zómá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k 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f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lh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a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s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z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n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á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l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á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s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á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v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a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l</a:t>
            </a:r>
            <a:endParaRPr sz="2109" dirty="0">
              <a:latin typeface="Times New Roman"/>
              <a:cs typeface="Times New Roman"/>
            </a:endParaRPr>
          </a:p>
          <a:p>
            <a:pPr marL="8929">
              <a:spcBef>
                <a:spcPts val="1603"/>
              </a:spcBef>
            </a:pP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DNS 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inj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kt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á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l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á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s s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p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erma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togóniumba</a:t>
            </a:r>
            <a:endParaRPr sz="2109" dirty="0">
              <a:latin typeface="Times New Roman"/>
              <a:cs typeface="Times New Roman"/>
            </a:endParaRPr>
          </a:p>
          <a:p>
            <a:pPr marL="8929" marR="3572">
              <a:lnSpc>
                <a:spcPct val="183300"/>
              </a:lnSpc>
            </a:pPr>
            <a:r>
              <a:rPr sz="2109" spc="-91" dirty="0">
                <a:solidFill>
                  <a:srgbClr val="424242"/>
                </a:solidFill>
                <a:latin typeface="Times New Roman"/>
                <a:cs typeface="Times New Roman"/>
              </a:rPr>
              <a:t>T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r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a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ns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z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g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é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ni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kus S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C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 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é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s </a:t>
            </a:r>
            <a:r>
              <a:rPr sz="2109" spc="-18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S s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jt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kbő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l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 </a:t>
            </a:r>
            <a:r>
              <a:rPr sz="2109" spc="-18" dirty="0">
                <a:solidFill>
                  <a:srgbClr val="424242"/>
                </a:solidFill>
                <a:latin typeface="Times New Roman"/>
                <a:cs typeface="Times New Roman"/>
              </a:rPr>
              <a:t>m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a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g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á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tült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t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é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s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s </a:t>
            </a:r>
            <a:r>
              <a:rPr sz="2109" spc="-11" dirty="0" err="1">
                <a:solidFill>
                  <a:srgbClr val="424242"/>
                </a:solidFill>
                <a:latin typeface="Times New Roman"/>
                <a:cs typeface="Times New Roman"/>
              </a:rPr>
              <a:t>klóno</a:t>
            </a:r>
            <a:r>
              <a:rPr sz="2109" spc="-14" dirty="0" err="1">
                <a:solidFill>
                  <a:srgbClr val="424242"/>
                </a:solidFill>
                <a:latin typeface="Times New Roman"/>
                <a:cs typeface="Times New Roman"/>
              </a:rPr>
              <a:t>zá</a:t>
            </a:r>
            <a:r>
              <a:rPr sz="2109" dirty="0" err="1">
                <a:solidFill>
                  <a:srgbClr val="424242"/>
                </a:solidFill>
                <a:latin typeface="Times New Roman"/>
                <a:cs typeface="Times New Roman"/>
              </a:rPr>
              <a:t>ss</a:t>
            </a:r>
            <a:r>
              <a:rPr sz="2109" spc="-14" dirty="0" err="1">
                <a:solidFill>
                  <a:srgbClr val="424242"/>
                </a:solidFill>
                <a:latin typeface="Times New Roman"/>
                <a:cs typeface="Times New Roman"/>
              </a:rPr>
              <a:t>a</a:t>
            </a:r>
            <a:r>
              <a:rPr sz="2109" spc="-7" dirty="0" err="1">
                <a:solidFill>
                  <a:srgbClr val="424242"/>
                </a:solidFill>
                <a:latin typeface="Times New Roman"/>
                <a:cs typeface="Times New Roman"/>
              </a:rPr>
              <a:t>l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 </a:t>
            </a:r>
            <a:endParaRPr lang="en-US" sz="2109" spc="-11" dirty="0">
              <a:solidFill>
                <a:srgbClr val="424242"/>
              </a:solidFill>
              <a:latin typeface="Times New Roman"/>
              <a:cs typeface="Times New Roman"/>
            </a:endParaRPr>
          </a:p>
          <a:p>
            <a:pPr marL="8929" marR="3572">
              <a:lnSpc>
                <a:spcPct val="183300"/>
              </a:lnSpc>
            </a:pPr>
            <a:r>
              <a:rPr sz="2109" spc="-11" dirty="0" err="1">
                <a:solidFill>
                  <a:srgbClr val="424242"/>
                </a:solidFill>
                <a:latin typeface="Times New Roman"/>
                <a:cs typeface="Times New Roman"/>
              </a:rPr>
              <a:t>C</a:t>
            </a:r>
            <a:r>
              <a:rPr sz="2109" spc="-14" dirty="0" err="1">
                <a:solidFill>
                  <a:srgbClr val="424242"/>
                </a:solidFill>
                <a:latin typeface="Times New Roman"/>
                <a:cs typeface="Times New Roman"/>
              </a:rPr>
              <a:t>é</a:t>
            </a:r>
            <a:r>
              <a:rPr sz="2109" spc="-7" dirty="0" err="1">
                <a:solidFill>
                  <a:srgbClr val="424242"/>
                </a:solidFill>
                <a:latin typeface="Times New Roman"/>
                <a:cs typeface="Times New Roman"/>
              </a:rPr>
              <a:t>l</a:t>
            </a:r>
            <a:r>
              <a:rPr sz="2109" spc="-14" dirty="0" err="1">
                <a:solidFill>
                  <a:srgbClr val="424242"/>
                </a:solidFill>
                <a:latin typeface="Times New Roman"/>
                <a:cs typeface="Times New Roman"/>
              </a:rPr>
              <a:t>z</a:t>
            </a:r>
            <a:r>
              <a:rPr sz="2109" spc="-11" dirty="0" err="1">
                <a:solidFill>
                  <a:srgbClr val="424242"/>
                </a:solidFill>
                <a:latin typeface="Times New Roman"/>
                <a:cs typeface="Times New Roman"/>
              </a:rPr>
              <a:t>ott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 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g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é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nb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vit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l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 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tr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a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ns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z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g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é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ni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kus </a:t>
            </a:r>
            <a:r>
              <a:rPr sz="2109" spc="-18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S s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jtvon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a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l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a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k 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f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e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lh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a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s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z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n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á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l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á</a:t>
            </a:r>
            <a:r>
              <a:rPr sz="2109" dirty="0">
                <a:solidFill>
                  <a:srgbClr val="424242"/>
                </a:solidFill>
                <a:latin typeface="Times New Roman"/>
                <a:cs typeface="Times New Roman"/>
              </a:rPr>
              <a:t>s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á</a:t>
            </a:r>
            <a:r>
              <a:rPr sz="2109" spc="-11" dirty="0">
                <a:solidFill>
                  <a:srgbClr val="424242"/>
                </a:solidFill>
                <a:latin typeface="Times New Roman"/>
                <a:cs typeface="Times New Roman"/>
              </a:rPr>
              <a:t>v</a:t>
            </a:r>
            <a:r>
              <a:rPr sz="2109" spc="-14" dirty="0">
                <a:solidFill>
                  <a:srgbClr val="424242"/>
                </a:solidFill>
                <a:latin typeface="Times New Roman"/>
                <a:cs typeface="Times New Roman"/>
              </a:rPr>
              <a:t>a</a:t>
            </a:r>
            <a:r>
              <a:rPr sz="2109" spc="-7" dirty="0">
                <a:solidFill>
                  <a:srgbClr val="424242"/>
                </a:solidFill>
                <a:latin typeface="Times New Roman"/>
                <a:cs typeface="Times New Roman"/>
              </a:rPr>
              <a:t>l</a:t>
            </a:r>
            <a:endParaRPr sz="2109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48258" y="6046863"/>
            <a:ext cx="185947" cy="2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4518422" y="6599039"/>
            <a:ext cx="151805" cy="1785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 txBox="1"/>
          <p:nvPr/>
        </p:nvSpPr>
        <p:spPr>
          <a:xfrm>
            <a:off x="785812" y="6044146"/>
            <a:ext cx="5863233" cy="75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109" spc="-91" dirty="0">
                <a:solidFill>
                  <a:srgbClr val="515151"/>
                </a:solidFill>
                <a:latin typeface="Times New Roman"/>
                <a:cs typeface="Times New Roman"/>
              </a:rPr>
              <a:t>T</a:t>
            </a:r>
            <a:r>
              <a:rPr sz="2109" spc="-7" dirty="0">
                <a:solidFill>
                  <a:srgbClr val="515151"/>
                </a:solidFill>
                <a:latin typeface="Times New Roman"/>
                <a:cs typeface="Times New Roman"/>
              </a:rPr>
              <a:t>r</a:t>
            </a:r>
            <a:r>
              <a:rPr sz="2109" spc="-14" dirty="0">
                <a:solidFill>
                  <a:srgbClr val="515151"/>
                </a:solidFill>
                <a:latin typeface="Times New Roman"/>
                <a:cs typeface="Times New Roman"/>
              </a:rPr>
              <a:t>a</a:t>
            </a:r>
            <a:r>
              <a:rPr sz="2109" dirty="0">
                <a:solidFill>
                  <a:srgbClr val="515151"/>
                </a:solidFill>
                <a:latin typeface="Times New Roman"/>
                <a:cs typeface="Times New Roman"/>
              </a:rPr>
              <a:t>ns</a:t>
            </a:r>
            <a:r>
              <a:rPr sz="2109" spc="-14" dirty="0">
                <a:solidFill>
                  <a:srgbClr val="515151"/>
                </a:solidFill>
                <a:latin typeface="Times New Roman"/>
                <a:cs typeface="Times New Roman"/>
              </a:rPr>
              <a:t>z</a:t>
            </a:r>
            <a:r>
              <a:rPr sz="2109" spc="-11" dirty="0">
                <a:solidFill>
                  <a:srgbClr val="515151"/>
                </a:solidFill>
                <a:latin typeface="Times New Roman"/>
                <a:cs typeface="Times New Roman"/>
              </a:rPr>
              <a:t>g</a:t>
            </a:r>
            <a:r>
              <a:rPr sz="2109" spc="-14" dirty="0">
                <a:solidFill>
                  <a:srgbClr val="515151"/>
                </a:solidFill>
                <a:latin typeface="Times New Roman"/>
                <a:cs typeface="Times New Roman"/>
              </a:rPr>
              <a:t>é</a:t>
            </a:r>
            <a:r>
              <a:rPr sz="2109" spc="-11" dirty="0">
                <a:solidFill>
                  <a:srgbClr val="515151"/>
                </a:solidFill>
                <a:latin typeface="Times New Roman"/>
                <a:cs typeface="Times New Roman"/>
              </a:rPr>
              <a:t>ni</a:t>
            </a:r>
            <a:r>
              <a:rPr sz="2109" dirty="0">
                <a:solidFill>
                  <a:srgbClr val="515151"/>
                </a:solidFill>
                <a:latin typeface="Times New Roman"/>
                <a:cs typeface="Times New Roman"/>
              </a:rPr>
              <a:t>kus s</a:t>
            </a:r>
            <a:r>
              <a:rPr sz="2109" spc="-11" dirty="0">
                <a:solidFill>
                  <a:srgbClr val="515151"/>
                </a:solidFill>
                <a:latin typeface="Times New Roman"/>
                <a:cs typeface="Times New Roman"/>
              </a:rPr>
              <a:t>p</a:t>
            </a:r>
            <a:r>
              <a:rPr sz="2109" spc="-14" dirty="0">
                <a:solidFill>
                  <a:srgbClr val="515151"/>
                </a:solidFill>
                <a:latin typeface="Times New Roman"/>
                <a:cs typeface="Times New Roman"/>
              </a:rPr>
              <a:t>erma</a:t>
            </a:r>
            <a:r>
              <a:rPr sz="2109" spc="-11" dirty="0">
                <a:solidFill>
                  <a:srgbClr val="515151"/>
                </a:solidFill>
                <a:latin typeface="Times New Roman"/>
                <a:cs typeface="Times New Roman"/>
              </a:rPr>
              <a:t>togóni</a:t>
            </a:r>
            <a:r>
              <a:rPr sz="2109" spc="-14" dirty="0">
                <a:solidFill>
                  <a:srgbClr val="515151"/>
                </a:solidFill>
                <a:latin typeface="Times New Roman"/>
                <a:cs typeface="Times New Roman"/>
              </a:rPr>
              <a:t>á</a:t>
            </a:r>
            <a:r>
              <a:rPr sz="2109" spc="-7" dirty="0">
                <a:solidFill>
                  <a:srgbClr val="515151"/>
                </a:solidFill>
                <a:latin typeface="Times New Roman"/>
                <a:cs typeface="Times New Roman"/>
              </a:rPr>
              <a:t>li</a:t>
            </a:r>
            <a:r>
              <a:rPr sz="2109" dirty="0">
                <a:solidFill>
                  <a:srgbClr val="515151"/>
                </a:solidFill>
                <a:latin typeface="Times New Roman"/>
                <a:cs typeface="Times New Roman"/>
              </a:rPr>
              <a:t>s őss</a:t>
            </a:r>
            <a:r>
              <a:rPr sz="2109" spc="-14" dirty="0">
                <a:solidFill>
                  <a:srgbClr val="515151"/>
                </a:solidFill>
                <a:latin typeface="Times New Roman"/>
                <a:cs typeface="Times New Roman"/>
              </a:rPr>
              <a:t>e</a:t>
            </a:r>
            <a:r>
              <a:rPr sz="2109" spc="-7" dirty="0">
                <a:solidFill>
                  <a:srgbClr val="515151"/>
                </a:solidFill>
                <a:latin typeface="Times New Roman"/>
                <a:cs typeface="Times New Roman"/>
              </a:rPr>
              <a:t>jt</a:t>
            </a:r>
            <a:r>
              <a:rPr sz="2109" spc="-14" dirty="0">
                <a:solidFill>
                  <a:srgbClr val="515151"/>
                </a:solidFill>
                <a:latin typeface="Times New Roman"/>
                <a:cs typeface="Times New Roman"/>
              </a:rPr>
              <a:t>e</a:t>
            </a:r>
            <a:r>
              <a:rPr sz="2109" dirty="0">
                <a:solidFill>
                  <a:srgbClr val="515151"/>
                </a:solidFill>
                <a:latin typeface="Times New Roman"/>
                <a:cs typeface="Times New Roman"/>
              </a:rPr>
              <a:t>k </a:t>
            </a:r>
            <a:r>
              <a:rPr sz="2109" spc="-11" dirty="0">
                <a:solidFill>
                  <a:srgbClr val="515151"/>
                </a:solidFill>
                <a:latin typeface="Times New Roman"/>
                <a:cs typeface="Times New Roman"/>
              </a:rPr>
              <a:t>b</a:t>
            </a:r>
            <a:r>
              <a:rPr sz="2109" spc="-14" dirty="0">
                <a:solidFill>
                  <a:srgbClr val="515151"/>
                </a:solidFill>
                <a:latin typeface="Times New Roman"/>
                <a:cs typeface="Times New Roman"/>
              </a:rPr>
              <a:t>e</a:t>
            </a:r>
            <a:r>
              <a:rPr sz="2109" spc="-11" dirty="0">
                <a:solidFill>
                  <a:srgbClr val="515151"/>
                </a:solidFill>
                <a:latin typeface="Times New Roman"/>
                <a:cs typeface="Times New Roman"/>
              </a:rPr>
              <a:t>ült</a:t>
            </a:r>
            <a:r>
              <a:rPr sz="2109" spc="-14" dirty="0">
                <a:solidFill>
                  <a:srgbClr val="515151"/>
                </a:solidFill>
                <a:latin typeface="Times New Roman"/>
                <a:cs typeface="Times New Roman"/>
              </a:rPr>
              <a:t>e</a:t>
            </a:r>
            <a:r>
              <a:rPr sz="2109" spc="-7" dirty="0">
                <a:solidFill>
                  <a:srgbClr val="515151"/>
                </a:solidFill>
                <a:latin typeface="Times New Roman"/>
                <a:cs typeface="Times New Roman"/>
              </a:rPr>
              <a:t>t</a:t>
            </a:r>
            <a:r>
              <a:rPr sz="2109" spc="-14" dirty="0">
                <a:solidFill>
                  <a:srgbClr val="515151"/>
                </a:solidFill>
                <a:latin typeface="Times New Roman"/>
                <a:cs typeface="Times New Roman"/>
              </a:rPr>
              <a:t>é</a:t>
            </a:r>
            <a:r>
              <a:rPr sz="2109" dirty="0">
                <a:solidFill>
                  <a:srgbClr val="515151"/>
                </a:solidFill>
                <a:latin typeface="Times New Roman"/>
                <a:cs typeface="Times New Roman"/>
              </a:rPr>
              <a:t>s</a:t>
            </a:r>
            <a:r>
              <a:rPr sz="2109" spc="-14" dirty="0">
                <a:solidFill>
                  <a:srgbClr val="515151"/>
                </a:solidFill>
                <a:latin typeface="Times New Roman"/>
                <a:cs typeface="Times New Roman"/>
              </a:rPr>
              <a:t>é</a:t>
            </a:r>
            <a:r>
              <a:rPr sz="2109" spc="-11" dirty="0">
                <a:solidFill>
                  <a:srgbClr val="515151"/>
                </a:solidFill>
                <a:latin typeface="Times New Roman"/>
                <a:cs typeface="Times New Roman"/>
              </a:rPr>
              <a:t>v</a:t>
            </a:r>
            <a:r>
              <a:rPr sz="2109" spc="-14" dirty="0">
                <a:solidFill>
                  <a:srgbClr val="515151"/>
                </a:solidFill>
                <a:latin typeface="Times New Roman"/>
                <a:cs typeface="Times New Roman"/>
              </a:rPr>
              <a:t>e</a:t>
            </a:r>
            <a:r>
              <a:rPr sz="2109" spc="-7" dirty="0">
                <a:solidFill>
                  <a:srgbClr val="515151"/>
                </a:solidFill>
                <a:latin typeface="Times New Roman"/>
                <a:cs typeface="Times New Roman"/>
              </a:rPr>
              <a:t>l</a:t>
            </a:r>
            <a:endParaRPr sz="2109" dirty="0">
              <a:latin typeface="Times New Roman"/>
              <a:cs typeface="Times New Roman"/>
            </a:endParaRPr>
          </a:p>
          <a:p>
            <a:pPr marL="1709081" algn="ctr">
              <a:spcBef>
                <a:spcPts val="1828"/>
              </a:spcBef>
            </a:pPr>
            <a:r>
              <a:rPr sz="1266" i="1" spc="-7" dirty="0">
                <a:solidFill>
                  <a:srgbClr val="515151"/>
                </a:solidFill>
                <a:latin typeface="LilyUPC"/>
                <a:cs typeface="LilyUPC"/>
              </a:rPr>
              <a:t>2</a:t>
            </a:r>
            <a:endParaRPr sz="1266" dirty="0">
              <a:latin typeface="LilyUPC"/>
              <a:cs typeface="LilyUP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70727" y="6544799"/>
            <a:ext cx="295125" cy="2705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758" dirty="0">
                <a:solidFill>
                  <a:srgbClr val="3D3E3F"/>
                </a:solidFill>
                <a:latin typeface="Monotype Corsiva"/>
                <a:cs typeface="Monotype Corsiva"/>
              </a:rPr>
              <a:t>GE</a:t>
            </a:r>
            <a:endParaRPr sz="1758">
              <a:latin typeface="Monotype Corsiva"/>
              <a:cs typeface="Monotype Corsiv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045399" y="634008"/>
            <a:ext cx="1651992" cy="22056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6098977" y="660797"/>
            <a:ext cx="1562695" cy="21341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  <p:extLst>
      <p:ext uri="{BB962C8B-B14F-4D97-AF65-F5344CB8AC3E}">
        <p14:creationId xmlns:p14="http://schemas.microsoft.com/office/powerpoint/2010/main" val="30573716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4711" y="266221"/>
            <a:ext cx="8051899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55487" marR="3572" indent="-1446558" defTabSz="642915">
              <a:lnSpc>
                <a:spcPts val="3305"/>
              </a:lnSpc>
            </a:pPr>
            <a:r>
              <a:rPr sz="2812" dirty="0">
                <a:solidFill>
                  <a:srgbClr val="011279"/>
                </a:solidFill>
                <a:latin typeface="Times New Roman"/>
                <a:cs typeface="Times New Roman"/>
              </a:rPr>
              <a:t>P</a:t>
            </a:r>
            <a:r>
              <a:rPr sz="2812" spc="-21" dirty="0">
                <a:solidFill>
                  <a:srgbClr val="011279"/>
                </a:solidFill>
                <a:latin typeface="Times New Roman"/>
                <a:cs typeface="Times New Roman"/>
              </a:rPr>
              <a:t>L</a:t>
            </a:r>
            <a:r>
              <a:rPr sz="2812" dirty="0">
                <a:solidFill>
                  <a:srgbClr val="011279"/>
                </a:solidFill>
                <a:latin typeface="Times New Roman"/>
                <a:cs typeface="Times New Roman"/>
              </a:rPr>
              <a:t>URIPO</a:t>
            </a:r>
            <a:r>
              <a:rPr sz="2812" spc="-21" dirty="0">
                <a:solidFill>
                  <a:srgbClr val="011279"/>
                </a:solidFill>
                <a:latin typeface="Times New Roman"/>
                <a:cs typeface="Times New Roman"/>
              </a:rPr>
              <a:t>TE</a:t>
            </a:r>
            <a:r>
              <a:rPr sz="2812" dirty="0">
                <a:solidFill>
                  <a:srgbClr val="011279"/>
                </a:solidFill>
                <a:latin typeface="Times New Roman"/>
                <a:cs typeface="Times New Roman"/>
              </a:rPr>
              <a:t>NS </a:t>
            </a:r>
            <a:r>
              <a:rPr sz="2812" spc="-21" dirty="0">
                <a:solidFill>
                  <a:srgbClr val="011279"/>
                </a:solidFill>
                <a:latin typeface="Times New Roman"/>
                <a:cs typeface="Times New Roman"/>
              </a:rPr>
              <a:t>E</a:t>
            </a:r>
            <a:r>
              <a:rPr sz="2812" dirty="0">
                <a:solidFill>
                  <a:srgbClr val="011279"/>
                </a:solidFill>
                <a:latin typeface="Times New Roman"/>
                <a:cs typeface="Times New Roman"/>
              </a:rPr>
              <a:t>MBRIONÁ</a:t>
            </a:r>
            <a:r>
              <a:rPr sz="2812" spc="-21" dirty="0">
                <a:solidFill>
                  <a:srgbClr val="011279"/>
                </a:solidFill>
                <a:latin typeface="Times New Roman"/>
                <a:cs typeface="Times New Roman"/>
              </a:rPr>
              <a:t>L</a:t>
            </a:r>
            <a:r>
              <a:rPr sz="2812" dirty="0">
                <a:solidFill>
                  <a:srgbClr val="011279"/>
                </a:solidFill>
                <a:latin typeface="Times New Roman"/>
                <a:cs typeface="Times New Roman"/>
              </a:rPr>
              <a:t>IS </a:t>
            </a:r>
            <a:r>
              <a:rPr sz="2812" spc="-21" dirty="0">
                <a:solidFill>
                  <a:srgbClr val="011279"/>
                </a:solidFill>
                <a:latin typeface="Times New Roman"/>
                <a:cs typeface="Times New Roman"/>
              </a:rPr>
              <a:t>ERE</a:t>
            </a:r>
            <a:r>
              <a:rPr sz="2812" dirty="0">
                <a:solidFill>
                  <a:srgbClr val="011279"/>
                </a:solidFill>
                <a:latin typeface="Times New Roman"/>
                <a:cs typeface="Times New Roman"/>
              </a:rPr>
              <a:t>D</a:t>
            </a:r>
            <a:r>
              <a:rPr sz="2812" spc="-21" dirty="0">
                <a:solidFill>
                  <a:srgbClr val="011279"/>
                </a:solidFill>
                <a:latin typeface="Times New Roman"/>
                <a:cs typeface="Times New Roman"/>
              </a:rPr>
              <a:t>ET</a:t>
            </a:r>
            <a:r>
              <a:rPr sz="2812" dirty="0">
                <a:solidFill>
                  <a:srgbClr val="011279"/>
                </a:solidFill>
                <a:latin typeface="Times New Roman"/>
                <a:cs typeface="Times New Roman"/>
              </a:rPr>
              <a:t>Ű ŐSS</a:t>
            </a:r>
            <a:r>
              <a:rPr sz="2812" spc="-21" dirty="0">
                <a:solidFill>
                  <a:srgbClr val="011279"/>
                </a:solidFill>
                <a:latin typeface="Times New Roman"/>
                <a:cs typeface="Times New Roman"/>
              </a:rPr>
              <a:t>E</a:t>
            </a:r>
            <a:r>
              <a:rPr sz="2812" dirty="0">
                <a:solidFill>
                  <a:srgbClr val="011279"/>
                </a:solidFill>
                <a:latin typeface="Times New Roman"/>
                <a:cs typeface="Times New Roman"/>
              </a:rPr>
              <a:t>J</a:t>
            </a:r>
            <a:r>
              <a:rPr sz="2812" spc="-278" dirty="0">
                <a:solidFill>
                  <a:srgbClr val="011279"/>
                </a:solidFill>
                <a:latin typeface="Times New Roman"/>
                <a:cs typeface="Times New Roman"/>
              </a:rPr>
              <a:t>T</a:t>
            </a:r>
            <a:r>
              <a:rPr sz="2812" dirty="0">
                <a:solidFill>
                  <a:srgbClr val="011279"/>
                </a:solidFill>
                <a:latin typeface="Times New Roman"/>
                <a:cs typeface="Times New Roman"/>
              </a:rPr>
              <a:t>- VONA</a:t>
            </a:r>
            <a:r>
              <a:rPr sz="2812" spc="-21" dirty="0">
                <a:solidFill>
                  <a:srgbClr val="011279"/>
                </a:solidFill>
                <a:latin typeface="Times New Roman"/>
                <a:cs typeface="Times New Roman"/>
              </a:rPr>
              <a:t>L</a:t>
            </a:r>
            <a:r>
              <a:rPr sz="2812" dirty="0">
                <a:solidFill>
                  <a:srgbClr val="011279"/>
                </a:solidFill>
                <a:latin typeface="Times New Roman"/>
                <a:cs typeface="Times New Roman"/>
              </a:rPr>
              <a:t>AK </a:t>
            </a:r>
            <a:r>
              <a:rPr sz="2812" spc="-11" dirty="0">
                <a:solidFill>
                  <a:srgbClr val="011279"/>
                </a:solidFill>
                <a:latin typeface="Times New Roman"/>
                <a:cs typeface="Times New Roman"/>
              </a:rPr>
              <a:t>(</a:t>
            </a:r>
            <a:r>
              <a:rPr sz="2812" spc="-21" dirty="0">
                <a:solidFill>
                  <a:srgbClr val="011279"/>
                </a:solidFill>
                <a:latin typeface="Times New Roman"/>
                <a:cs typeface="Times New Roman"/>
              </a:rPr>
              <a:t>E</a:t>
            </a:r>
            <a:r>
              <a:rPr sz="2812" dirty="0">
                <a:solidFill>
                  <a:srgbClr val="011279"/>
                </a:solidFill>
                <a:latin typeface="Times New Roman"/>
                <a:cs typeface="Times New Roman"/>
              </a:rPr>
              <a:t>S S</a:t>
            </a:r>
            <a:r>
              <a:rPr sz="2812" spc="-21" dirty="0">
                <a:solidFill>
                  <a:srgbClr val="011279"/>
                </a:solidFill>
                <a:latin typeface="Times New Roman"/>
                <a:cs typeface="Times New Roman"/>
              </a:rPr>
              <a:t>E</a:t>
            </a:r>
            <a:r>
              <a:rPr sz="2812" dirty="0">
                <a:solidFill>
                  <a:srgbClr val="011279"/>
                </a:solidFill>
                <a:latin typeface="Times New Roman"/>
                <a:cs typeface="Times New Roman"/>
              </a:rPr>
              <a:t>J</a:t>
            </a:r>
            <a:r>
              <a:rPr sz="2812" spc="-21" dirty="0">
                <a:solidFill>
                  <a:srgbClr val="011279"/>
                </a:solidFill>
                <a:latin typeface="Times New Roman"/>
                <a:cs typeface="Times New Roman"/>
              </a:rPr>
              <a:t>T</a:t>
            </a:r>
            <a:r>
              <a:rPr sz="2812" dirty="0">
                <a:solidFill>
                  <a:srgbClr val="011279"/>
                </a:solidFill>
                <a:latin typeface="Times New Roman"/>
                <a:cs typeface="Times New Roman"/>
              </a:rPr>
              <a:t>VONA</a:t>
            </a:r>
            <a:r>
              <a:rPr sz="2812" spc="-21" dirty="0">
                <a:solidFill>
                  <a:srgbClr val="011279"/>
                </a:solidFill>
                <a:latin typeface="Times New Roman"/>
                <a:cs typeface="Times New Roman"/>
              </a:rPr>
              <a:t>L</a:t>
            </a:r>
            <a:r>
              <a:rPr sz="2812" dirty="0">
                <a:solidFill>
                  <a:srgbClr val="011279"/>
                </a:solidFill>
                <a:latin typeface="Times New Roman"/>
                <a:cs typeface="Times New Roman"/>
              </a:rPr>
              <a:t>AK)</a:t>
            </a:r>
            <a:endParaRPr sz="28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26221" y="2060460"/>
            <a:ext cx="2012155" cy="15537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77633" y="2116336"/>
            <a:ext cx="1830586" cy="13751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32484" y="2232422"/>
            <a:ext cx="4000500" cy="32682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00125" y="3312914"/>
            <a:ext cx="866180" cy="1518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0125" y="3285290"/>
            <a:ext cx="850999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06" spc="-7" dirty="0">
                <a:solidFill>
                  <a:srgbClr val="011279"/>
                </a:solidFill>
                <a:latin typeface="Times New Roman"/>
                <a:cs typeface="Times New Roman"/>
              </a:rPr>
              <a:t>blastociszta</a:t>
            </a:r>
            <a:endParaRPr sz="1406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15000" y="1598414"/>
            <a:ext cx="1535906" cy="1875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20425" y="1451074"/>
            <a:ext cx="2044898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223" defTabSz="642915"/>
            <a:r>
              <a:rPr sz="1406" spc="-7" dirty="0">
                <a:solidFill>
                  <a:srgbClr val="011279"/>
                </a:solidFill>
                <a:latin typeface="Times New Roman"/>
                <a:cs typeface="Times New Roman"/>
              </a:rPr>
              <a:t>Letapadt ICM cs</a:t>
            </a:r>
            <a:r>
              <a:rPr sz="1406" spc="-11" dirty="0">
                <a:solidFill>
                  <a:srgbClr val="011279"/>
                </a:solidFill>
                <a:latin typeface="Times New Roman"/>
                <a:cs typeface="Times New Roman"/>
              </a:rPr>
              <a:t>omó</a:t>
            </a:r>
            <a:endParaRPr sz="1406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50281" y="5965031"/>
            <a:ext cx="1196578" cy="1875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42828" y="5862340"/>
            <a:ext cx="1535906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43" defTabSz="642915"/>
            <a:r>
              <a:rPr sz="1406" spc="-11" dirty="0">
                <a:solidFill>
                  <a:srgbClr val="011279"/>
                </a:solidFill>
                <a:latin typeface="Times New Roman"/>
                <a:cs typeface="Times New Roman"/>
              </a:rPr>
              <a:t>ES s</a:t>
            </a:r>
            <a:r>
              <a:rPr sz="1406" spc="-7" dirty="0">
                <a:solidFill>
                  <a:srgbClr val="011279"/>
                </a:solidFill>
                <a:latin typeface="Times New Roman"/>
                <a:cs typeface="Times New Roman"/>
              </a:rPr>
              <a:t>ejt kolóniák</a:t>
            </a:r>
            <a:endParaRPr sz="1406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86125" y="1830586"/>
            <a:ext cx="357188" cy="15180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09409" y="1549301"/>
            <a:ext cx="102691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6364" defTabSz="642915">
              <a:lnSpc>
                <a:spcPts val="1680"/>
              </a:lnSpc>
            </a:pPr>
            <a:r>
              <a:rPr sz="1406" dirty="0">
                <a:solidFill>
                  <a:srgbClr val="011279"/>
                </a:solidFill>
                <a:latin typeface="Times New Roman"/>
                <a:cs typeface="Times New Roman"/>
              </a:rPr>
              <a:t>ICM</a:t>
            </a:r>
            <a:endParaRPr sz="1406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52305" y="2223492"/>
            <a:ext cx="1035844" cy="15180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43375" y="2195868"/>
            <a:ext cx="1029593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06" spc="-7" dirty="0">
                <a:solidFill>
                  <a:srgbClr val="011279"/>
                </a:solidFill>
                <a:latin typeface="Times New Roman"/>
                <a:cs typeface="Times New Roman"/>
              </a:rPr>
              <a:t>trofektoderma</a:t>
            </a:r>
            <a:endParaRPr sz="1406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32672" y="3312914"/>
            <a:ext cx="553641" cy="1875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23742" y="3285290"/>
            <a:ext cx="553641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06" spc="-7" dirty="0">
                <a:solidFill>
                  <a:srgbClr val="011279"/>
                </a:solidFill>
                <a:latin typeface="Times New Roman"/>
                <a:cs typeface="Times New Roman"/>
              </a:rPr>
              <a:t>tripszin</a:t>
            </a:r>
            <a:endParaRPr sz="1406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223742" y="4705946"/>
            <a:ext cx="553641" cy="1875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14812" y="4678322"/>
            <a:ext cx="553641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06" spc="-7" dirty="0">
                <a:solidFill>
                  <a:srgbClr val="011279"/>
                </a:solidFill>
                <a:latin typeface="Times New Roman"/>
                <a:cs typeface="Times New Roman"/>
              </a:rPr>
              <a:t>tripszin</a:t>
            </a:r>
            <a:endParaRPr sz="1406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036594" y="5518547"/>
            <a:ext cx="1107281" cy="1875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670581" y="5424785"/>
            <a:ext cx="2044898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5658" defTabSz="642915"/>
            <a:r>
              <a:rPr sz="1406" spc="-11" dirty="0">
                <a:solidFill>
                  <a:srgbClr val="011279"/>
                </a:solidFill>
                <a:latin typeface="Times New Roman"/>
                <a:cs typeface="Times New Roman"/>
              </a:rPr>
              <a:t>ES s</a:t>
            </a:r>
            <a:r>
              <a:rPr sz="1406" spc="-7" dirty="0">
                <a:solidFill>
                  <a:srgbClr val="011279"/>
                </a:solidFill>
                <a:latin typeface="Times New Roman"/>
                <a:cs typeface="Times New Roman"/>
              </a:rPr>
              <a:t>ejt kolónia</a:t>
            </a:r>
            <a:endParaRPr sz="1406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998308" y="4740647"/>
            <a:ext cx="538460" cy="70098"/>
          </a:xfrm>
          <a:custGeom>
            <a:avLst/>
            <a:gdLst/>
            <a:ahLst/>
            <a:cxnLst/>
            <a:rect l="l" t="t" r="r" b="b"/>
            <a:pathLst>
              <a:path w="765809" h="99695">
                <a:moveTo>
                  <a:pt x="611127" y="0"/>
                </a:moveTo>
                <a:lnTo>
                  <a:pt x="611127" y="24914"/>
                </a:lnTo>
                <a:lnTo>
                  <a:pt x="0" y="24914"/>
                </a:lnTo>
                <a:lnTo>
                  <a:pt x="0" y="74744"/>
                </a:lnTo>
                <a:lnTo>
                  <a:pt x="611127" y="74744"/>
                </a:lnTo>
                <a:lnTo>
                  <a:pt x="611127" y="99658"/>
                </a:lnTo>
                <a:lnTo>
                  <a:pt x="765512" y="49829"/>
                </a:lnTo>
                <a:lnTo>
                  <a:pt x="611127" y="0"/>
                </a:lnTo>
                <a:close/>
              </a:path>
            </a:pathLst>
          </a:custGeom>
          <a:solidFill>
            <a:srgbClr val="AB15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851924" y="3796590"/>
            <a:ext cx="1404640" cy="1429643"/>
          </a:xfrm>
          <a:custGeom>
            <a:avLst/>
            <a:gdLst/>
            <a:ahLst/>
            <a:cxnLst/>
            <a:rect l="l" t="t" r="r" b="b"/>
            <a:pathLst>
              <a:path w="1997709" h="2033270">
                <a:moveTo>
                  <a:pt x="0" y="0"/>
                </a:moveTo>
                <a:lnTo>
                  <a:pt x="1997417" y="0"/>
                </a:lnTo>
                <a:lnTo>
                  <a:pt x="1997417" y="2033036"/>
                </a:lnTo>
                <a:lnTo>
                  <a:pt x="0" y="203303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845162" y="3789828"/>
            <a:ext cx="1493731" cy="15187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849070" y="3795117"/>
            <a:ext cx="1410891" cy="14287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69961" y="4307483"/>
            <a:ext cx="1589484" cy="169664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23305" y="4357687"/>
            <a:ext cx="1410891" cy="151804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268516" y="5125640"/>
            <a:ext cx="1285875" cy="126801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52917" y="1693220"/>
            <a:ext cx="1727779" cy="161030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05445" y="1741289"/>
            <a:ext cx="1544836" cy="143768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05445" y="1741289"/>
            <a:ext cx="1544836" cy="1437680"/>
          </a:xfrm>
          <a:custGeom>
            <a:avLst/>
            <a:gdLst/>
            <a:ahLst/>
            <a:cxnLst/>
            <a:rect l="l" t="t" r="r" b="b"/>
            <a:pathLst>
              <a:path w="2197100" h="2044700">
                <a:moveTo>
                  <a:pt x="0" y="0"/>
                </a:moveTo>
                <a:lnTo>
                  <a:pt x="2197100" y="0"/>
                </a:lnTo>
                <a:lnTo>
                  <a:pt x="2197100" y="2044699"/>
                </a:lnTo>
                <a:lnTo>
                  <a:pt x="0" y="204469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000192" y="3344803"/>
            <a:ext cx="539635" cy="7007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866430" y="3062883"/>
            <a:ext cx="1196578" cy="18752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857501" y="3035259"/>
            <a:ext cx="1198363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06" spc="-7" dirty="0">
                <a:solidFill>
                  <a:srgbClr val="011279"/>
                </a:solidFill>
                <a:latin typeface="Times New Roman"/>
                <a:cs typeface="Times New Roman"/>
              </a:rPr>
              <a:t>tápláló sejt réteg</a:t>
            </a:r>
            <a:endParaRPr sz="1406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412823" y="3671362"/>
            <a:ext cx="196453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>
              <a:lnSpc>
                <a:spcPts val="1652"/>
              </a:lnSpc>
            </a:pPr>
            <a:r>
              <a:rPr sz="1406" spc="513" dirty="0">
                <a:solidFill>
                  <a:srgbClr val="A8C3DF"/>
                </a:solidFill>
                <a:latin typeface="Lucida Sans"/>
                <a:cs typeface="Lucida Sans"/>
              </a:rPr>
              <a:t>•</a:t>
            </a:r>
            <a:endParaRPr sz="1406">
              <a:solidFill>
                <a:prstClr val="black"/>
              </a:solidFill>
              <a:latin typeface="Lucida Sans"/>
              <a:cs typeface="Lucida Sans"/>
            </a:endParaRPr>
          </a:p>
          <a:p>
            <a:pPr marL="8929" defTabSz="642915">
              <a:lnSpc>
                <a:spcPts val="1617"/>
              </a:lnSpc>
            </a:pPr>
            <a:r>
              <a:rPr sz="1406" spc="513" dirty="0">
                <a:solidFill>
                  <a:srgbClr val="A8C3DF"/>
                </a:solidFill>
                <a:latin typeface="Lucida Sans"/>
                <a:cs typeface="Lucida Sans"/>
              </a:rPr>
              <a:t>•</a:t>
            </a:r>
            <a:endParaRPr sz="1406">
              <a:solidFill>
                <a:prstClr val="black"/>
              </a:solidFill>
              <a:latin typeface="Lucida Sans"/>
              <a:cs typeface="Lucida Sans"/>
            </a:endParaRPr>
          </a:p>
          <a:p>
            <a:pPr marL="8929" defTabSz="642915">
              <a:lnSpc>
                <a:spcPts val="1617"/>
              </a:lnSpc>
            </a:pPr>
            <a:r>
              <a:rPr sz="1406" spc="513" dirty="0">
                <a:solidFill>
                  <a:srgbClr val="A8C3DF"/>
                </a:solidFill>
                <a:latin typeface="Lucida Sans"/>
                <a:cs typeface="Lucida Sans"/>
              </a:rPr>
              <a:t>•</a:t>
            </a:r>
            <a:endParaRPr sz="1406">
              <a:solidFill>
                <a:prstClr val="black"/>
              </a:solidFill>
              <a:latin typeface="Lucida Sans"/>
              <a:cs typeface="Lucida Sans"/>
            </a:endParaRPr>
          </a:p>
          <a:p>
            <a:pPr marL="8929" defTabSz="642915">
              <a:lnSpc>
                <a:spcPts val="1652"/>
              </a:lnSpc>
            </a:pPr>
            <a:r>
              <a:rPr sz="1406" spc="513" dirty="0">
                <a:solidFill>
                  <a:srgbClr val="A8C3DF"/>
                </a:solidFill>
                <a:latin typeface="Lucida Sans"/>
                <a:cs typeface="Lucida Sans"/>
              </a:rPr>
              <a:t>•</a:t>
            </a:r>
            <a:endParaRPr sz="1406">
              <a:solidFill>
                <a:prstClr val="black"/>
              </a:solidFill>
              <a:latin typeface="Lucida Sans"/>
              <a:cs typeface="Lucida San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714625" y="3669266"/>
            <a:ext cx="1789956" cy="820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446" marR="179480" indent="-7143" algn="ctr" defTabSz="642915">
              <a:lnSpc>
                <a:spcPts val="1617"/>
              </a:lnSpc>
            </a:pPr>
            <a:r>
              <a:rPr sz="1406" spc="-7" dirty="0">
                <a:solidFill>
                  <a:srgbClr val="011279"/>
                </a:solidFill>
                <a:latin typeface="Times New Roman"/>
                <a:cs typeface="Times New Roman"/>
              </a:rPr>
              <a:t>egér fibroblaszt teljes embrió kitéve tripszin</a:t>
            </a:r>
            <a:endParaRPr sz="1406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defTabSz="642915">
              <a:lnSpc>
                <a:spcPts val="1575"/>
              </a:lnSpc>
            </a:pPr>
            <a:r>
              <a:rPr sz="1406" spc="-11" dirty="0">
                <a:solidFill>
                  <a:srgbClr val="011279"/>
                </a:solidFill>
                <a:latin typeface="Times New Roman"/>
                <a:cs typeface="Times New Roman"/>
              </a:rPr>
              <a:t>mLI</a:t>
            </a:r>
            <a:r>
              <a:rPr sz="1406" spc="-112" dirty="0">
                <a:solidFill>
                  <a:srgbClr val="011279"/>
                </a:solidFill>
                <a:latin typeface="Times New Roman"/>
                <a:cs typeface="Times New Roman"/>
              </a:rPr>
              <a:t>F</a:t>
            </a:r>
            <a:r>
              <a:rPr sz="1406" dirty="0">
                <a:solidFill>
                  <a:srgbClr val="011279"/>
                </a:solidFill>
                <a:latin typeface="Times New Roman"/>
                <a:cs typeface="Times New Roman"/>
              </a:rPr>
              <a:t>, DM</a:t>
            </a:r>
            <a:r>
              <a:rPr sz="1406" spc="-11" dirty="0">
                <a:solidFill>
                  <a:srgbClr val="011279"/>
                </a:solidFill>
                <a:latin typeface="Times New Roman"/>
                <a:cs typeface="Times New Roman"/>
              </a:rPr>
              <a:t>E</a:t>
            </a:r>
            <a:r>
              <a:rPr sz="1406" dirty="0">
                <a:solidFill>
                  <a:srgbClr val="011279"/>
                </a:solidFill>
                <a:latin typeface="Times New Roman"/>
                <a:cs typeface="Times New Roman"/>
              </a:rPr>
              <a:t>M, 20%FCS</a:t>
            </a:r>
            <a:endParaRPr sz="1406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412420" y="2027039"/>
            <a:ext cx="106263" cy="287536"/>
          </a:xfrm>
          <a:custGeom>
            <a:avLst/>
            <a:gdLst/>
            <a:ahLst/>
            <a:cxnLst/>
            <a:rect l="l" t="t" r="r" b="b"/>
            <a:pathLst>
              <a:path w="151129" h="408939">
                <a:moveTo>
                  <a:pt x="0" y="408714"/>
                </a:moveTo>
                <a:lnTo>
                  <a:pt x="4390" y="396797"/>
                </a:lnTo>
                <a:lnTo>
                  <a:pt x="150579" y="0"/>
                </a:lnTo>
              </a:path>
            </a:pathLst>
          </a:custGeom>
          <a:ln w="25400">
            <a:solidFill>
              <a:srgbClr val="011279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382697" y="2271109"/>
            <a:ext cx="80814" cy="95548"/>
          </a:xfrm>
          <a:custGeom>
            <a:avLst/>
            <a:gdLst/>
            <a:ahLst/>
            <a:cxnLst/>
            <a:rect l="l" t="t" r="r" b="b"/>
            <a:pathLst>
              <a:path w="114935" h="135889">
                <a:moveTo>
                  <a:pt x="0" y="0"/>
                </a:moveTo>
                <a:lnTo>
                  <a:pt x="15053" y="135477"/>
                </a:lnTo>
                <a:lnTo>
                  <a:pt x="106391" y="49674"/>
                </a:lnTo>
                <a:lnTo>
                  <a:pt x="46664" y="49674"/>
                </a:lnTo>
                <a:lnTo>
                  <a:pt x="0" y="0"/>
                </a:lnTo>
                <a:close/>
              </a:path>
              <a:path w="114935" h="135889">
                <a:moveTo>
                  <a:pt x="114402" y="42148"/>
                </a:moveTo>
                <a:lnTo>
                  <a:pt x="46664" y="49674"/>
                </a:lnTo>
                <a:lnTo>
                  <a:pt x="106391" y="49674"/>
                </a:lnTo>
                <a:lnTo>
                  <a:pt x="114402" y="42148"/>
                </a:lnTo>
                <a:close/>
              </a:path>
            </a:pathLst>
          </a:custGeom>
          <a:solidFill>
            <a:srgbClr val="0112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640137" y="2303860"/>
            <a:ext cx="244673" cy="111175"/>
          </a:xfrm>
          <a:custGeom>
            <a:avLst/>
            <a:gdLst/>
            <a:ahLst/>
            <a:cxnLst/>
            <a:rect l="l" t="t" r="r" b="b"/>
            <a:pathLst>
              <a:path w="347979" h="158114">
                <a:moveTo>
                  <a:pt x="0" y="157919"/>
                </a:moveTo>
                <a:lnTo>
                  <a:pt x="11561" y="152664"/>
                </a:lnTo>
                <a:lnTo>
                  <a:pt x="347416" y="0"/>
                </a:lnTo>
              </a:path>
            </a:pathLst>
          </a:custGeom>
          <a:ln w="25400">
            <a:solidFill>
              <a:srgbClr val="011279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589735" y="2363312"/>
            <a:ext cx="95994" cy="78135"/>
          </a:xfrm>
          <a:custGeom>
            <a:avLst/>
            <a:gdLst/>
            <a:ahLst/>
            <a:cxnLst/>
            <a:rect l="l" t="t" r="r" b="b"/>
            <a:pathLst>
              <a:path w="136525" h="111125">
                <a:moveTo>
                  <a:pt x="85769" y="0"/>
                </a:moveTo>
                <a:lnTo>
                  <a:pt x="0" y="105944"/>
                </a:lnTo>
                <a:lnTo>
                  <a:pt x="136217" y="110992"/>
                </a:lnTo>
                <a:lnTo>
                  <a:pt x="83244" y="68108"/>
                </a:lnTo>
                <a:lnTo>
                  <a:pt x="85769" y="0"/>
                </a:lnTo>
                <a:close/>
              </a:path>
            </a:pathLst>
          </a:custGeom>
          <a:solidFill>
            <a:srgbClr val="0112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866930" y="1937742"/>
            <a:ext cx="705445" cy="824210"/>
          </a:xfrm>
          <a:custGeom>
            <a:avLst/>
            <a:gdLst/>
            <a:ahLst/>
            <a:cxnLst/>
            <a:rect l="l" t="t" r="r" b="b"/>
            <a:pathLst>
              <a:path w="1003300" h="1172210">
                <a:moveTo>
                  <a:pt x="1002907" y="1172072"/>
                </a:moveTo>
                <a:lnTo>
                  <a:pt x="994650" y="1162422"/>
                </a:lnTo>
                <a:lnTo>
                  <a:pt x="0" y="0"/>
                </a:lnTo>
              </a:path>
            </a:pathLst>
          </a:custGeom>
          <a:ln w="25400">
            <a:solidFill>
              <a:srgbClr val="011279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519792" y="2710920"/>
            <a:ext cx="88404" cy="93315"/>
          </a:xfrm>
          <a:custGeom>
            <a:avLst/>
            <a:gdLst/>
            <a:ahLst/>
            <a:cxnLst/>
            <a:rect l="l" t="t" r="r" b="b"/>
            <a:pathLst>
              <a:path w="125729" h="132714">
                <a:moveTo>
                  <a:pt x="92636" y="0"/>
                </a:moveTo>
                <a:lnTo>
                  <a:pt x="66135" y="62792"/>
                </a:lnTo>
                <a:lnTo>
                  <a:pt x="0" y="79265"/>
                </a:lnTo>
                <a:lnTo>
                  <a:pt x="125583" y="132269"/>
                </a:lnTo>
                <a:lnTo>
                  <a:pt x="92636" y="0"/>
                </a:lnTo>
                <a:close/>
              </a:path>
            </a:pathLst>
          </a:custGeom>
          <a:solidFill>
            <a:srgbClr val="0112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966138" y="1919883"/>
            <a:ext cx="222349" cy="380851"/>
          </a:xfrm>
          <a:custGeom>
            <a:avLst/>
            <a:gdLst/>
            <a:ahLst/>
            <a:cxnLst/>
            <a:rect l="l" t="t" r="r" b="b"/>
            <a:pathLst>
              <a:path w="316229" h="541654">
                <a:moveTo>
                  <a:pt x="0" y="541585"/>
                </a:moveTo>
                <a:lnTo>
                  <a:pt x="6399" y="530615"/>
                </a:lnTo>
                <a:lnTo>
                  <a:pt x="315925" y="0"/>
                </a:lnTo>
              </a:path>
            </a:pathLst>
          </a:custGeom>
          <a:ln w="25400">
            <a:solidFill>
              <a:srgbClr val="011279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938242" y="2252863"/>
            <a:ext cx="80367" cy="95994"/>
          </a:xfrm>
          <a:custGeom>
            <a:avLst/>
            <a:gdLst/>
            <a:ahLst/>
            <a:cxnLst/>
            <a:rect l="l" t="t" r="r" b="b"/>
            <a:pathLst>
              <a:path w="114300" h="136525">
                <a:moveTo>
                  <a:pt x="8774" y="0"/>
                </a:moveTo>
                <a:lnTo>
                  <a:pt x="0" y="136028"/>
                </a:lnTo>
                <a:lnTo>
                  <a:pt x="114086" y="61431"/>
                </a:lnTo>
                <a:lnTo>
                  <a:pt x="46073" y="57044"/>
                </a:lnTo>
                <a:lnTo>
                  <a:pt x="8774" y="0"/>
                </a:lnTo>
                <a:close/>
              </a:path>
            </a:pathLst>
          </a:custGeom>
          <a:solidFill>
            <a:srgbClr val="0112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821781" y="5470532"/>
            <a:ext cx="338435" cy="378619"/>
          </a:xfrm>
          <a:custGeom>
            <a:avLst/>
            <a:gdLst/>
            <a:ahLst/>
            <a:cxnLst/>
            <a:rect l="l" t="t" r="r" b="b"/>
            <a:pathLst>
              <a:path w="481329" h="538479">
                <a:moveTo>
                  <a:pt x="480933" y="0"/>
                </a:moveTo>
                <a:lnTo>
                  <a:pt x="472470" y="9469"/>
                </a:lnTo>
                <a:lnTo>
                  <a:pt x="0" y="538187"/>
                </a:lnTo>
              </a:path>
            </a:pathLst>
          </a:custGeom>
          <a:ln w="25400">
            <a:solidFill>
              <a:srgbClr val="011279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107746" y="5429250"/>
            <a:ext cx="89297" cy="92869"/>
          </a:xfrm>
          <a:custGeom>
            <a:avLst/>
            <a:gdLst/>
            <a:ahLst/>
            <a:cxnLst/>
            <a:rect l="l" t="t" r="r" b="b"/>
            <a:pathLst>
              <a:path w="127000" h="132079">
                <a:moveTo>
                  <a:pt x="126693" y="0"/>
                </a:moveTo>
                <a:lnTo>
                  <a:pt x="0" y="50290"/>
                </a:lnTo>
                <a:lnTo>
                  <a:pt x="65764" y="68182"/>
                </a:lnTo>
                <a:lnTo>
                  <a:pt x="90910" y="131530"/>
                </a:lnTo>
                <a:lnTo>
                  <a:pt x="126693" y="0"/>
                </a:lnTo>
                <a:close/>
              </a:path>
            </a:pathLst>
          </a:custGeom>
          <a:solidFill>
            <a:srgbClr val="0112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410582" y="5587210"/>
            <a:ext cx="955923" cy="271016"/>
          </a:xfrm>
          <a:custGeom>
            <a:avLst/>
            <a:gdLst/>
            <a:ahLst/>
            <a:cxnLst/>
            <a:rect l="l" t="t" r="r" b="b"/>
            <a:pathLst>
              <a:path w="1359535" h="385445">
                <a:moveTo>
                  <a:pt x="0" y="0"/>
                </a:moveTo>
                <a:lnTo>
                  <a:pt x="12219" y="3460"/>
                </a:lnTo>
                <a:lnTo>
                  <a:pt x="1359339" y="384945"/>
                </a:lnTo>
              </a:path>
            </a:pathLst>
          </a:custGeom>
          <a:ln w="25399">
            <a:solidFill>
              <a:srgbClr val="011279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357313" y="5554241"/>
            <a:ext cx="94208" cy="82600"/>
          </a:xfrm>
          <a:custGeom>
            <a:avLst/>
            <a:gdLst/>
            <a:ahLst/>
            <a:cxnLst/>
            <a:rect l="l" t="t" r="r" b="b"/>
            <a:pathLst>
              <a:path w="133985" h="117475">
                <a:moveTo>
                  <a:pt x="133916" y="0"/>
                </a:moveTo>
                <a:lnTo>
                  <a:pt x="0" y="25434"/>
                </a:lnTo>
                <a:lnTo>
                  <a:pt x="100697" y="117307"/>
                </a:lnTo>
                <a:lnTo>
                  <a:pt x="87980" y="50349"/>
                </a:lnTo>
                <a:lnTo>
                  <a:pt x="133916" y="0"/>
                </a:lnTo>
                <a:close/>
              </a:path>
            </a:pathLst>
          </a:custGeom>
          <a:solidFill>
            <a:srgbClr val="0112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259461" y="2491383"/>
            <a:ext cx="776883" cy="982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259461" y="2491383"/>
            <a:ext cx="776883" cy="98227"/>
          </a:xfrm>
          <a:custGeom>
            <a:avLst/>
            <a:gdLst/>
            <a:ahLst/>
            <a:cxnLst/>
            <a:rect l="l" t="t" r="r" b="b"/>
            <a:pathLst>
              <a:path w="1104900" h="139700">
                <a:moveTo>
                  <a:pt x="673100" y="110289"/>
                </a:moveTo>
                <a:lnTo>
                  <a:pt x="673100" y="139700"/>
                </a:lnTo>
                <a:lnTo>
                  <a:pt x="1104900" y="69850"/>
                </a:lnTo>
                <a:lnTo>
                  <a:pt x="673100" y="0"/>
                </a:lnTo>
                <a:lnTo>
                  <a:pt x="673100" y="29410"/>
                </a:lnTo>
                <a:lnTo>
                  <a:pt x="0" y="29410"/>
                </a:lnTo>
                <a:lnTo>
                  <a:pt x="0" y="110289"/>
                </a:lnTo>
                <a:lnTo>
                  <a:pt x="673100" y="110289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845349" y="3594611"/>
            <a:ext cx="124999" cy="50943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845348" y="3594611"/>
            <a:ext cx="125016" cy="509439"/>
          </a:xfrm>
          <a:custGeom>
            <a:avLst/>
            <a:gdLst/>
            <a:ahLst/>
            <a:cxnLst/>
            <a:rect l="l" t="t" r="r" b="b"/>
            <a:pathLst>
              <a:path w="177800" h="724535">
                <a:moveTo>
                  <a:pt x="44495" y="460303"/>
                </a:moveTo>
                <a:lnTo>
                  <a:pt x="0" y="459574"/>
                </a:lnTo>
                <a:lnTo>
                  <a:pt x="84568" y="724530"/>
                </a:lnTo>
                <a:lnTo>
                  <a:pt x="177776" y="462488"/>
                </a:lnTo>
                <a:lnTo>
                  <a:pt x="133280" y="461759"/>
                </a:lnTo>
                <a:lnTo>
                  <a:pt x="140826" y="1455"/>
                </a:lnTo>
                <a:lnTo>
                  <a:pt x="52041" y="0"/>
                </a:lnTo>
                <a:lnTo>
                  <a:pt x="44495" y="460303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845349" y="2648064"/>
            <a:ext cx="124999" cy="50943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845348" y="2648065"/>
            <a:ext cx="125016" cy="509439"/>
          </a:xfrm>
          <a:custGeom>
            <a:avLst/>
            <a:gdLst/>
            <a:ahLst/>
            <a:cxnLst/>
            <a:rect l="l" t="t" r="r" b="b"/>
            <a:pathLst>
              <a:path w="177800" h="724535">
                <a:moveTo>
                  <a:pt x="44495" y="460303"/>
                </a:moveTo>
                <a:lnTo>
                  <a:pt x="0" y="459574"/>
                </a:lnTo>
                <a:lnTo>
                  <a:pt x="84568" y="724530"/>
                </a:lnTo>
                <a:lnTo>
                  <a:pt x="177776" y="462488"/>
                </a:lnTo>
                <a:lnTo>
                  <a:pt x="133280" y="461759"/>
                </a:lnTo>
                <a:lnTo>
                  <a:pt x="140826" y="1455"/>
                </a:lnTo>
                <a:lnTo>
                  <a:pt x="52041" y="0"/>
                </a:lnTo>
                <a:lnTo>
                  <a:pt x="44495" y="460303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569392" y="5111083"/>
            <a:ext cx="536543" cy="29602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569392" y="5111084"/>
            <a:ext cx="536674" cy="296019"/>
          </a:xfrm>
          <a:custGeom>
            <a:avLst/>
            <a:gdLst/>
            <a:ahLst/>
            <a:cxnLst/>
            <a:rect l="l" t="t" r="r" b="b"/>
            <a:pathLst>
              <a:path w="763270" h="421004">
                <a:moveTo>
                  <a:pt x="364953" y="186709"/>
                </a:moveTo>
                <a:lnTo>
                  <a:pt x="351441" y="160586"/>
                </a:lnTo>
                <a:lnTo>
                  <a:pt x="0" y="421007"/>
                </a:lnTo>
                <a:lnTo>
                  <a:pt x="415623" y="284670"/>
                </a:lnTo>
                <a:lnTo>
                  <a:pt x="402111" y="258547"/>
                </a:lnTo>
                <a:lnTo>
                  <a:pt x="763082" y="71838"/>
                </a:lnTo>
                <a:lnTo>
                  <a:pt x="725925" y="0"/>
                </a:lnTo>
                <a:lnTo>
                  <a:pt x="364953" y="186709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7161609" y="4445437"/>
            <a:ext cx="266998" cy="734020"/>
          </a:xfrm>
          <a:custGeom>
            <a:avLst/>
            <a:gdLst/>
            <a:ahLst/>
            <a:cxnLst/>
            <a:rect l="l" t="t" r="r" b="b"/>
            <a:pathLst>
              <a:path w="379729" h="1043940">
                <a:moveTo>
                  <a:pt x="379491" y="0"/>
                </a:moveTo>
                <a:lnTo>
                  <a:pt x="375151" y="11935"/>
                </a:lnTo>
                <a:lnTo>
                  <a:pt x="0" y="1043600"/>
                </a:lnTo>
              </a:path>
            </a:pathLst>
          </a:custGeom>
          <a:ln w="25400">
            <a:solidFill>
              <a:srgbClr val="011279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377782" y="4393406"/>
            <a:ext cx="80814" cy="95548"/>
          </a:xfrm>
          <a:custGeom>
            <a:avLst/>
            <a:gdLst/>
            <a:ahLst/>
            <a:cxnLst/>
            <a:rect l="l" t="t" r="r" b="b"/>
            <a:pathLst>
              <a:path w="114934" h="135889">
                <a:moveTo>
                  <a:pt x="108870" y="85934"/>
                </a:moveTo>
                <a:lnTo>
                  <a:pt x="67704" y="85934"/>
                </a:lnTo>
                <a:lnTo>
                  <a:pt x="114579" y="135412"/>
                </a:lnTo>
                <a:lnTo>
                  <a:pt x="108870" y="85934"/>
                </a:lnTo>
                <a:close/>
              </a:path>
              <a:path w="114934" h="135889">
                <a:moveTo>
                  <a:pt x="98954" y="0"/>
                </a:moveTo>
                <a:lnTo>
                  <a:pt x="0" y="93747"/>
                </a:lnTo>
                <a:lnTo>
                  <a:pt x="67704" y="85934"/>
                </a:lnTo>
                <a:lnTo>
                  <a:pt x="108870" y="85934"/>
                </a:lnTo>
                <a:lnTo>
                  <a:pt x="98954" y="0"/>
                </a:lnTo>
                <a:close/>
              </a:path>
            </a:pathLst>
          </a:custGeom>
          <a:solidFill>
            <a:srgbClr val="0112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811892" y="4701270"/>
            <a:ext cx="590252" cy="1112193"/>
          </a:xfrm>
          <a:custGeom>
            <a:avLst/>
            <a:gdLst/>
            <a:ahLst/>
            <a:cxnLst/>
            <a:rect l="l" t="t" r="r" b="b"/>
            <a:pathLst>
              <a:path w="839470" h="1581784">
                <a:moveTo>
                  <a:pt x="0" y="0"/>
                </a:moveTo>
                <a:lnTo>
                  <a:pt x="5953" y="11217"/>
                </a:lnTo>
                <a:lnTo>
                  <a:pt x="839386" y="1581448"/>
                </a:lnTo>
              </a:path>
            </a:pathLst>
          </a:custGeom>
          <a:ln w="25400">
            <a:solidFill>
              <a:srgbClr val="011279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785938" y="4652368"/>
            <a:ext cx="78135" cy="95994"/>
          </a:xfrm>
          <a:custGeom>
            <a:avLst/>
            <a:gdLst/>
            <a:ahLst/>
            <a:cxnLst/>
            <a:rect l="l" t="t" r="r" b="b"/>
            <a:pathLst>
              <a:path w="111125" h="136525">
                <a:moveTo>
                  <a:pt x="0" y="0"/>
                </a:moveTo>
                <a:lnTo>
                  <a:pt x="3310" y="136270"/>
                </a:lnTo>
                <a:lnTo>
                  <a:pt x="42867" y="80769"/>
                </a:lnTo>
                <a:lnTo>
                  <a:pt x="111003" y="79113"/>
                </a:lnTo>
                <a:lnTo>
                  <a:pt x="0" y="0"/>
                </a:lnTo>
                <a:close/>
              </a:path>
            </a:pathLst>
          </a:custGeom>
          <a:solidFill>
            <a:srgbClr val="0112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009409" y="1549301"/>
            <a:ext cx="1026914" cy="378693"/>
          </a:xfrm>
          <a:prstGeom prst="rect">
            <a:avLst/>
          </a:prstGeom>
          <a:solidFill>
            <a:srgbClr val="5B9CD9"/>
          </a:solidFill>
        </p:spPr>
        <p:txBody>
          <a:bodyPr vert="horz" wrap="square" lIns="0" tIns="0" rIns="0" bIns="0" rtlCol="0">
            <a:spAutoFit/>
          </a:bodyPr>
          <a:lstStyle/>
          <a:p>
            <a:pPr marL="196000" defTabSz="642915"/>
            <a:r>
              <a:rPr sz="2461" spc="-18" dirty="0">
                <a:solidFill>
                  <a:srgbClr val="011279"/>
                </a:solidFill>
                <a:latin typeface="Century"/>
                <a:cs typeface="Century"/>
              </a:rPr>
              <a:t>ICM</a:t>
            </a:r>
            <a:endParaRPr sz="2461">
              <a:solidFill>
                <a:prstClr val="black"/>
              </a:solidFill>
              <a:latin typeface="Century"/>
              <a:cs typeface="Century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420425" y="1451075"/>
            <a:ext cx="2044898" cy="259623"/>
          </a:xfrm>
          <a:prstGeom prst="rect">
            <a:avLst/>
          </a:prstGeom>
          <a:solidFill>
            <a:srgbClr val="5B9CD9"/>
          </a:solidFill>
        </p:spPr>
        <p:txBody>
          <a:bodyPr vert="horz" wrap="square" lIns="0" tIns="0" rIns="0" bIns="0" rtlCol="0">
            <a:spAutoFit/>
          </a:bodyPr>
          <a:lstStyle/>
          <a:p>
            <a:pPr marL="499598" defTabSz="642915"/>
            <a:r>
              <a:rPr sz="1687" spc="-14" dirty="0">
                <a:solidFill>
                  <a:srgbClr val="011279"/>
                </a:solidFill>
                <a:latin typeface="Century"/>
                <a:cs typeface="Century"/>
              </a:rPr>
              <a:t>ICM</a:t>
            </a:r>
            <a:r>
              <a:rPr sz="1687" spc="-49" dirty="0">
                <a:solidFill>
                  <a:srgbClr val="011279"/>
                </a:solidFill>
                <a:latin typeface="Century"/>
                <a:cs typeface="Century"/>
              </a:rPr>
              <a:t> </a:t>
            </a:r>
            <a:r>
              <a:rPr sz="1687" spc="-67" dirty="0">
                <a:solidFill>
                  <a:srgbClr val="011279"/>
                </a:solidFill>
                <a:latin typeface="Century"/>
                <a:cs typeface="Century"/>
              </a:rPr>
              <a:t>csomó</a:t>
            </a:r>
            <a:endParaRPr sz="1687">
              <a:solidFill>
                <a:prstClr val="black"/>
              </a:solidFill>
              <a:latin typeface="Century"/>
              <a:cs typeface="Century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242828" y="5862340"/>
            <a:ext cx="1535906" cy="259623"/>
          </a:xfrm>
          <a:prstGeom prst="rect">
            <a:avLst/>
          </a:prstGeom>
          <a:solidFill>
            <a:srgbClr val="5B9CD9"/>
          </a:solidFill>
        </p:spPr>
        <p:txBody>
          <a:bodyPr vert="horz" wrap="square" lIns="0" tIns="0" rIns="0" bIns="0" rtlCol="0">
            <a:spAutoFit/>
          </a:bodyPr>
          <a:lstStyle/>
          <a:p>
            <a:pPr marL="42861" defTabSz="642915"/>
            <a:r>
              <a:rPr sz="1687" spc="-70" dirty="0">
                <a:solidFill>
                  <a:srgbClr val="011279"/>
                </a:solidFill>
                <a:latin typeface="Century"/>
                <a:cs typeface="Century"/>
              </a:rPr>
              <a:t>ES</a:t>
            </a:r>
            <a:r>
              <a:rPr sz="1687" spc="-49" dirty="0">
                <a:solidFill>
                  <a:srgbClr val="011279"/>
                </a:solidFill>
                <a:latin typeface="Century"/>
                <a:cs typeface="Century"/>
              </a:rPr>
              <a:t> </a:t>
            </a:r>
            <a:r>
              <a:rPr sz="1687" spc="-105" dirty="0">
                <a:solidFill>
                  <a:srgbClr val="011279"/>
                </a:solidFill>
                <a:latin typeface="Century"/>
                <a:cs typeface="Century"/>
              </a:rPr>
              <a:t>sejt</a:t>
            </a:r>
            <a:r>
              <a:rPr sz="1687" spc="-49" dirty="0">
                <a:solidFill>
                  <a:srgbClr val="011279"/>
                </a:solidFill>
                <a:latin typeface="Century"/>
                <a:cs typeface="Century"/>
              </a:rPr>
              <a:t> </a:t>
            </a:r>
            <a:r>
              <a:rPr sz="1687" spc="-84" dirty="0">
                <a:solidFill>
                  <a:srgbClr val="011279"/>
                </a:solidFill>
                <a:latin typeface="Century"/>
                <a:cs typeface="Century"/>
              </a:rPr>
              <a:t>kolóniák</a:t>
            </a:r>
            <a:endParaRPr sz="1687">
              <a:solidFill>
                <a:prstClr val="black"/>
              </a:solidFill>
              <a:latin typeface="Century"/>
              <a:cs typeface="Century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670581" y="5424786"/>
            <a:ext cx="2044898" cy="259623"/>
          </a:xfrm>
          <a:prstGeom prst="rect">
            <a:avLst/>
          </a:prstGeom>
          <a:solidFill>
            <a:srgbClr val="5B9CD9"/>
          </a:solidFill>
        </p:spPr>
        <p:txBody>
          <a:bodyPr vert="horz" wrap="square" lIns="0" tIns="0" rIns="0" bIns="0" rtlCol="0">
            <a:spAutoFit/>
          </a:bodyPr>
          <a:lstStyle/>
          <a:p>
            <a:pPr marL="356728" defTabSz="642915"/>
            <a:r>
              <a:rPr sz="1687" spc="-70" dirty="0">
                <a:solidFill>
                  <a:srgbClr val="011279"/>
                </a:solidFill>
                <a:latin typeface="Century"/>
                <a:cs typeface="Century"/>
              </a:rPr>
              <a:t>ES</a:t>
            </a:r>
            <a:r>
              <a:rPr sz="1687" spc="-49" dirty="0">
                <a:solidFill>
                  <a:srgbClr val="011279"/>
                </a:solidFill>
                <a:latin typeface="Century"/>
                <a:cs typeface="Century"/>
              </a:rPr>
              <a:t> </a:t>
            </a:r>
            <a:r>
              <a:rPr sz="1687" spc="-105" dirty="0">
                <a:solidFill>
                  <a:srgbClr val="011279"/>
                </a:solidFill>
                <a:latin typeface="Century"/>
                <a:cs typeface="Century"/>
              </a:rPr>
              <a:t>sejt</a:t>
            </a:r>
            <a:r>
              <a:rPr sz="1687" spc="-49" dirty="0">
                <a:solidFill>
                  <a:srgbClr val="011279"/>
                </a:solidFill>
                <a:latin typeface="Century"/>
                <a:cs typeface="Century"/>
              </a:rPr>
              <a:t> </a:t>
            </a:r>
            <a:r>
              <a:rPr sz="1687" spc="-84" dirty="0">
                <a:solidFill>
                  <a:srgbClr val="011279"/>
                </a:solidFill>
                <a:latin typeface="Century"/>
                <a:cs typeface="Century"/>
              </a:rPr>
              <a:t>kolónia</a:t>
            </a:r>
            <a:endParaRPr sz="1687">
              <a:solidFill>
                <a:prstClr val="black"/>
              </a:solidFill>
              <a:latin typeface="Century"/>
              <a:cs typeface="Century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087397" y="1919883"/>
            <a:ext cx="1841748" cy="721072"/>
          </a:xfrm>
          <a:custGeom>
            <a:avLst/>
            <a:gdLst/>
            <a:ahLst/>
            <a:cxnLst/>
            <a:rect l="l" t="t" r="r" b="b"/>
            <a:pathLst>
              <a:path w="2619375" h="1025525">
                <a:moveTo>
                  <a:pt x="0" y="1025394"/>
                </a:moveTo>
                <a:lnTo>
                  <a:pt x="11825" y="1020764"/>
                </a:lnTo>
                <a:lnTo>
                  <a:pt x="2619079" y="0"/>
                </a:lnTo>
              </a:path>
            </a:pathLst>
          </a:custGeom>
          <a:ln w="25399">
            <a:solidFill>
              <a:srgbClr val="011279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035844" y="2589881"/>
            <a:ext cx="95548" cy="79920"/>
          </a:xfrm>
          <a:custGeom>
            <a:avLst/>
            <a:gdLst/>
            <a:ahLst/>
            <a:cxnLst/>
            <a:rect l="l" t="t" r="r" b="b"/>
            <a:pathLst>
              <a:path w="135890" h="113664">
                <a:moveTo>
                  <a:pt x="91305" y="0"/>
                </a:moveTo>
                <a:lnTo>
                  <a:pt x="0" y="101212"/>
                </a:lnTo>
                <a:lnTo>
                  <a:pt x="135752" y="113529"/>
                </a:lnTo>
                <a:lnTo>
                  <a:pt x="85147" y="67876"/>
                </a:lnTo>
                <a:lnTo>
                  <a:pt x="91305" y="0"/>
                </a:lnTo>
                <a:close/>
              </a:path>
            </a:pathLst>
          </a:custGeom>
          <a:solidFill>
            <a:srgbClr val="0112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455914" y="6561728"/>
            <a:ext cx="223689" cy="1947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266" spc="7" dirty="0">
                <a:solidFill>
                  <a:srgbClr val="424242"/>
                </a:solidFill>
                <a:latin typeface="Lucida Sans"/>
                <a:cs typeface="Lucida Sans"/>
              </a:rPr>
              <a:t>11</a:t>
            </a:r>
            <a:endParaRPr sz="1266">
              <a:solidFill>
                <a:prstClr val="black"/>
              </a:solidFill>
              <a:latin typeface="Lucida Sans"/>
              <a:cs typeface="Lucida Sans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8670727" y="6544799"/>
            <a:ext cx="295125" cy="2705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758" dirty="0">
                <a:solidFill>
                  <a:srgbClr val="3D3E3F"/>
                </a:solidFill>
                <a:latin typeface="Monotype Corsiva"/>
                <a:cs typeface="Monotype Corsiva"/>
              </a:rPr>
              <a:t>GE</a:t>
            </a:r>
            <a:endParaRPr sz="1758">
              <a:solidFill>
                <a:prstClr val="black"/>
              </a:solidFill>
              <a:latin typeface="Monotype Corsiva"/>
              <a:cs typeface="Monotype Corsiva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9423466-F4B7-40D1-A8CB-C52C59FBB073}"/>
              </a:ext>
            </a:extLst>
          </p:cNvPr>
          <p:cNvSpPr txBox="1"/>
          <p:nvPr/>
        </p:nvSpPr>
        <p:spPr>
          <a:xfrm>
            <a:off x="652917" y="1219200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ICM – inner cell mass</a:t>
            </a:r>
          </a:p>
        </p:txBody>
      </p:sp>
    </p:spTree>
    <p:extLst>
      <p:ext uri="{BB962C8B-B14F-4D97-AF65-F5344CB8AC3E}">
        <p14:creationId xmlns:p14="http://schemas.microsoft.com/office/powerpoint/2010/main" val="39373666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28727" y="1321748"/>
            <a:ext cx="2232422" cy="0"/>
          </a:xfrm>
          <a:custGeom>
            <a:avLst/>
            <a:gdLst/>
            <a:ahLst/>
            <a:cxnLst/>
            <a:rect l="l" t="t" r="r" b="b"/>
            <a:pathLst>
              <a:path w="3175000">
                <a:moveTo>
                  <a:pt x="0" y="0"/>
                </a:moveTo>
                <a:lnTo>
                  <a:pt x="3174378" y="0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85192" y="1321748"/>
            <a:ext cx="180826" cy="0"/>
          </a:xfrm>
          <a:custGeom>
            <a:avLst/>
            <a:gdLst/>
            <a:ahLst/>
            <a:cxnLst/>
            <a:rect l="l" t="t" r="r" b="b"/>
            <a:pathLst>
              <a:path w="257175">
                <a:moveTo>
                  <a:pt x="0" y="0"/>
                </a:moveTo>
                <a:lnTo>
                  <a:pt x="256973" y="0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57088" y="1321748"/>
            <a:ext cx="170111" cy="0"/>
          </a:xfrm>
          <a:custGeom>
            <a:avLst/>
            <a:gdLst/>
            <a:ahLst/>
            <a:cxnLst/>
            <a:rect l="l" t="t" r="r" b="b"/>
            <a:pathLst>
              <a:path w="241935">
                <a:moveTo>
                  <a:pt x="0" y="0"/>
                </a:moveTo>
                <a:lnTo>
                  <a:pt x="241857" y="0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83268" y="1321748"/>
            <a:ext cx="411212" cy="0"/>
          </a:xfrm>
          <a:custGeom>
            <a:avLst/>
            <a:gdLst/>
            <a:ahLst/>
            <a:cxnLst/>
            <a:rect l="l" t="t" r="r" b="b"/>
            <a:pathLst>
              <a:path w="584835">
                <a:moveTo>
                  <a:pt x="0" y="0"/>
                </a:moveTo>
                <a:lnTo>
                  <a:pt x="584489" y="0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27144" y="1167524"/>
            <a:ext cx="1658243" cy="319236"/>
          </a:xfrm>
          <a:custGeom>
            <a:avLst/>
            <a:gdLst/>
            <a:ahLst/>
            <a:cxnLst/>
            <a:rect l="l" t="t" r="r" b="b"/>
            <a:pathLst>
              <a:path w="2358390" h="454025">
                <a:moveTo>
                  <a:pt x="0" y="0"/>
                </a:moveTo>
                <a:lnTo>
                  <a:pt x="2358111" y="0"/>
                </a:lnTo>
                <a:lnTo>
                  <a:pt x="2358111" y="453482"/>
                </a:lnTo>
                <a:lnTo>
                  <a:pt x="0" y="453482"/>
                </a:lnTo>
                <a:lnTo>
                  <a:pt x="0" y="0"/>
                </a:lnTo>
                <a:close/>
              </a:path>
            </a:pathLst>
          </a:custGeom>
          <a:solidFill>
            <a:srgbClr val="D81E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94238" y="1156896"/>
            <a:ext cx="1063079" cy="319236"/>
          </a:xfrm>
          <a:custGeom>
            <a:avLst/>
            <a:gdLst/>
            <a:ahLst/>
            <a:cxnLst/>
            <a:rect l="l" t="t" r="r" b="b"/>
            <a:pathLst>
              <a:path w="1511935" h="454025">
                <a:moveTo>
                  <a:pt x="0" y="0"/>
                </a:moveTo>
                <a:lnTo>
                  <a:pt x="1511609" y="0"/>
                </a:lnTo>
                <a:lnTo>
                  <a:pt x="1511609" y="453482"/>
                </a:lnTo>
                <a:lnTo>
                  <a:pt x="0" y="453482"/>
                </a:lnTo>
                <a:lnTo>
                  <a:pt x="0" y="0"/>
                </a:lnTo>
                <a:close/>
              </a:path>
            </a:pathLst>
          </a:custGeom>
          <a:solidFill>
            <a:srgbClr val="FF9995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65876" y="1146267"/>
            <a:ext cx="1063079" cy="319236"/>
          </a:xfrm>
          <a:custGeom>
            <a:avLst/>
            <a:gdLst/>
            <a:ahLst/>
            <a:cxnLst/>
            <a:rect l="l" t="t" r="r" b="b"/>
            <a:pathLst>
              <a:path w="1511934" h="454025">
                <a:moveTo>
                  <a:pt x="0" y="0"/>
                </a:moveTo>
                <a:lnTo>
                  <a:pt x="1511611" y="0"/>
                </a:lnTo>
                <a:lnTo>
                  <a:pt x="1511611" y="453482"/>
                </a:lnTo>
                <a:lnTo>
                  <a:pt x="0" y="453482"/>
                </a:lnTo>
                <a:lnTo>
                  <a:pt x="0" y="0"/>
                </a:lnTo>
                <a:close/>
              </a:path>
            </a:pathLst>
          </a:custGeom>
          <a:solidFill>
            <a:srgbClr val="AB15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91570" y="872738"/>
            <a:ext cx="282178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spc="-7" dirty="0">
                <a:solidFill>
                  <a:prstClr val="black"/>
                </a:solidFill>
                <a:latin typeface="Times New Roman"/>
                <a:cs typeface="Times New Roman"/>
              </a:rPr>
              <a:t>Exon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50282" y="881668"/>
            <a:ext cx="750540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spc="-7" dirty="0">
                <a:solidFill>
                  <a:prstClr val="black"/>
                </a:solidFill>
                <a:latin typeface="Times New Roman"/>
                <a:cs typeface="Times New Roman"/>
              </a:rPr>
              <a:t>homológ régió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57813" y="854879"/>
            <a:ext cx="750540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spc="-7" dirty="0">
                <a:solidFill>
                  <a:prstClr val="black"/>
                </a:solidFill>
                <a:latin typeface="Times New Roman"/>
                <a:cs typeface="Times New Roman"/>
              </a:rPr>
              <a:t>homológ régió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82467" y="1147763"/>
            <a:ext cx="207169" cy="5804"/>
          </a:xfrm>
          <a:custGeom>
            <a:avLst/>
            <a:gdLst/>
            <a:ahLst/>
            <a:cxnLst/>
            <a:rect l="l" t="t" r="r" b="b"/>
            <a:pathLst>
              <a:path w="294639" h="8255">
                <a:moveTo>
                  <a:pt x="294152" y="0"/>
                </a:moveTo>
                <a:lnTo>
                  <a:pt x="281457" y="343"/>
                </a:lnTo>
                <a:lnTo>
                  <a:pt x="0" y="7950"/>
                </a:lnTo>
              </a:path>
            </a:pathLst>
          </a:custGeom>
          <a:ln w="2539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957786" y="1105735"/>
            <a:ext cx="87064" cy="85725"/>
          </a:xfrm>
          <a:custGeom>
            <a:avLst/>
            <a:gdLst/>
            <a:ahLst/>
            <a:cxnLst/>
            <a:rect l="l" t="t" r="r" b="b"/>
            <a:pathLst>
              <a:path w="123825" h="121919">
                <a:moveTo>
                  <a:pt x="0" y="0"/>
                </a:moveTo>
                <a:lnTo>
                  <a:pt x="32115" y="60114"/>
                </a:lnTo>
                <a:lnTo>
                  <a:pt x="3294" y="121875"/>
                </a:lnTo>
                <a:lnTo>
                  <a:pt x="123522" y="57644"/>
                </a:lnTo>
                <a:lnTo>
                  <a:pt x="0" y="0"/>
                </a:lnTo>
                <a:close/>
              </a:path>
            </a:pathLst>
          </a:custGeom>
          <a:solidFill>
            <a:srgbClr val="424242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789553" y="1149810"/>
            <a:ext cx="0" cy="177254"/>
          </a:xfrm>
          <a:custGeom>
            <a:avLst/>
            <a:gdLst/>
            <a:ahLst/>
            <a:cxnLst/>
            <a:rect l="l" t="t" r="r" b="b"/>
            <a:pathLst>
              <a:path h="252094">
                <a:moveTo>
                  <a:pt x="0" y="251934"/>
                </a:moveTo>
                <a:lnTo>
                  <a:pt x="0" y="0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32360" y="899527"/>
            <a:ext cx="254050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84" spc="-4" dirty="0">
                <a:solidFill>
                  <a:prstClr val="black"/>
                </a:solidFill>
                <a:latin typeface="Times New Roman"/>
                <a:cs typeface="Times New Roman"/>
              </a:rPr>
              <a:t>tart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84039" y="1185279"/>
            <a:ext cx="566589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71435" defTabSz="642915">
              <a:lnSpc>
                <a:spcPts val="1125"/>
              </a:lnSpc>
            </a:pPr>
            <a:r>
              <a:rPr sz="984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sz="984" spc="-7" dirty="0">
                <a:solidFill>
                  <a:prstClr val="black"/>
                </a:solidFill>
                <a:latin typeface="Times New Roman"/>
                <a:cs typeface="Times New Roman"/>
              </a:rPr>
              <a:t>enomi</a:t>
            </a:r>
            <a:r>
              <a:rPr sz="984" spc="-4" dirty="0">
                <a:solidFill>
                  <a:prstClr val="black"/>
                </a:solidFill>
                <a:latin typeface="Times New Roman"/>
                <a:cs typeface="Times New Roman"/>
              </a:rPr>
              <a:t> s</a:t>
            </a:r>
            <a:r>
              <a:rPr sz="984" spc="-7" dirty="0">
                <a:solidFill>
                  <a:prstClr val="black"/>
                </a:solidFill>
                <a:latin typeface="Times New Roman"/>
                <a:cs typeface="Times New Roman"/>
              </a:rPr>
              <a:t>zekvencia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587489" y="2211180"/>
            <a:ext cx="1862733" cy="3125"/>
          </a:xfrm>
          <a:custGeom>
            <a:avLst/>
            <a:gdLst/>
            <a:ahLst/>
            <a:cxnLst/>
            <a:rect l="l" t="t" r="r" b="b"/>
            <a:pathLst>
              <a:path w="2649220" h="4444">
                <a:moveTo>
                  <a:pt x="0" y="4357"/>
                </a:moveTo>
                <a:lnTo>
                  <a:pt x="2649053" y="0"/>
                </a:lnTo>
              </a:path>
            </a:pathLst>
          </a:custGeom>
          <a:ln w="2539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228713" y="2212528"/>
            <a:ext cx="223242" cy="446"/>
          </a:xfrm>
          <a:custGeom>
            <a:avLst/>
            <a:gdLst/>
            <a:ahLst/>
            <a:cxnLst/>
            <a:rect l="l" t="t" r="r" b="b"/>
            <a:pathLst>
              <a:path w="317500" h="635">
                <a:moveTo>
                  <a:pt x="0" y="522"/>
                </a:moveTo>
                <a:lnTo>
                  <a:pt x="317493" y="0"/>
                </a:lnTo>
              </a:path>
            </a:pathLst>
          </a:custGeom>
          <a:ln w="2539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39030" y="2211538"/>
            <a:ext cx="1426964" cy="2679"/>
          </a:xfrm>
          <a:custGeom>
            <a:avLst/>
            <a:gdLst/>
            <a:ahLst/>
            <a:cxnLst/>
            <a:rect l="l" t="t" r="r" b="b"/>
            <a:pathLst>
              <a:path w="2029459" h="3810">
                <a:moveTo>
                  <a:pt x="0" y="3337"/>
                </a:moveTo>
                <a:lnTo>
                  <a:pt x="2029310" y="0"/>
                </a:lnTo>
              </a:path>
            </a:pathLst>
          </a:custGeom>
          <a:ln w="2539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157074" y="2212345"/>
            <a:ext cx="446484" cy="893"/>
          </a:xfrm>
          <a:custGeom>
            <a:avLst/>
            <a:gdLst/>
            <a:ahLst/>
            <a:cxnLst/>
            <a:rect l="l" t="t" r="r" b="b"/>
            <a:pathLst>
              <a:path w="635000" h="1269">
                <a:moveTo>
                  <a:pt x="0" y="1044"/>
                </a:moveTo>
                <a:lnTo>
                  <a:pt x="634932" y="0"/>
                </a:lnTo>
              </a:path>
            </a:pathLst>
          </a:custGeom>
          <a:ln w="2539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690328" y="2212379"/>
            <a:ext cx="404068" cy="893"/>
          </a:xfrm>
          <a:custGeom>
            <a:avLst/>
            <a:gdLst/>
            <a:ahLst/>
            <a:cxnLst/>
            <a:rect l="l" t="t" r="r" b="b"/>
            <a:pathLst>
              <a:path w="574675" h="1269">
                <a:moveTo>
                  <a:pt x="0" y="944"/>
                </a:moveTo>
                <a:lnTo>
                  <a:pt x="574469" y="0"/>
                </a:lnTo>
              </a:path>
            </a:pathLst>
          </a:custGeom>
          <a:ln w="2539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603485" y="2060318"/>
            <a:ext cx="1205508" cy="301377"/>
          </a:xfrm>
          <a:custGeom>
            <a:avLst/>
            <a:gdLst/>
            <a:ahLst/>
            <a:cxnLst/>
            <a:rect l="l" t="t" r="r" b="b"/>
            <a:pathLst>
              <a:path w="1714500" h="428625">
                <a:moveTo>
                  <a:pt x="1499707" y="0"/>
                </a:moveTo>
                <a:lnTo>
                  <a:pt x="214243" y="0"/>
                </a:lnTo>
                <a:lnTo>
                  <a:pt x="196672" y="710"/>
                </a:lnTo>
                <a:lnTo>
                  <a:pt x="146526" y="10922"/>
                </a:lnTo>
                <a:lnTo>
                  <a:pt x="101389" y="32098"/>
                </a:lnTo>
                <a:lnTo>
                  <a:pt x="62750" y="62750"/>
                </a:lnTo>
                <a:lnTo>
                  <a:pt x="32098" y="101389"/>
                </a:lnTo>
                <a:lnTo>
                  <a:pt x="10922" y="146526"/>
                </a:lnTo>
                <a:lnTo>
                  <a:pt x="710" y="196672"/>
                </a:lnTo>
                <a:lnTo>
                  <a:pt x="0" y="214243"/>
                </a:lnTo>
                <a:lnTo>
                  <a:pt x="710" y="231815"/>
                </a:lnTo>
                <a:lnTo>
                  <a:pt x="10922" y="281961"/>
                </a:lnTo>
                <a:lnTo>
                  <a:pt x="32098" y="327098"/>
                </a:lnTo>
                <a:lnTo>
                  <a:pt x="62750" y="365737"/>
                </a:lnTo>
                <a:lnTo>
                  <a:pt x="101389" y="396389"/>
                </a:lnTo>
                <a:lnTo>
                  <a:pt x="146526" y="417565"/>
                </a:lnTo>
                <a:lnTo>
                  <a:pt x="196672" y="427777"/>
                </a:lnTo>
                <a:lnTo>
                  <a:pt x="214243" y="428487"/>
                </a:lnTo>
                <a:lnTo>
                  <a:pt x="1499707" y="428487"/>
                </a:lnTo>
                <a:lnTo>
                  <a:pt x="1551193" y="422261"/>
                </a:lnTo>
                <a:lnTo>
                  <a:pt x="1598165" y="404574"/>
                </a:lnTo>
                <a:lnTo>
                  <a:pt x="1639135" y="376915"/>
                </a:lnTo>
                <a:lnTo>
                  <a:pt x="1672614" y="340773"/>
                </a:lnTo>
                <a:lnTo>
                  <a:pt x="1697115" y="297637"/>
                </a:lnTo>
                <a:lnTo>
                  <a:pt x="1711147" y="248995"/>
                </a:lnTo>
                <a:lnTo>
                  <a:pt x="1713951" y="214243"/>
                </a:lnTo>
                <a:lnTo>
                  <a:pt x="1713241" y="196672"/>
                </a:lnTo>
                <a:lnTo>
                  <a:pt x="1703029" y="146526"/>
                </a:lnTo>
                <a:lnTo>
                  <a:pt x="1681852" y="101389"/>
                </a:lnTo>
                <a:lnTo>
                  <a:pt x="1651201" y="62750"/>
                </a:lnTo>
                <a:lnTo>
                  <a:pt x="1612562" y="32098"/>
                </a:lnTo>
                <a:lnTo>
                  <a:pt x="1567425" y="10922"/>
                </a:lnTo>
                <a:lnTo>
                  <a:pt x="1517278" y="710"/>
                </a:lnTo>
                <a:lnTo>
                  <a:pt x="1499707" y="0"/>
                </a:lnTo>
                <a:close/>
              </a:path>
            </a:pathLst>
          </a:custGeom>
          <a:solidFill>
            <a:srgbClr val="407AAA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603485" y="2060318"/>
            <a:ext cx="135731" cy="301377"/>
          </a:xfrm>
          <a:custGeom>
            <a:avLst/>
            <a:gdLst/>
            <a:ahLst/>
            <a:cxnLst/>
            <a:rect l="l" t="t" r="r" b="b"/>
            <a:pathLst>
              <a:path w="193039" h="428625">
                <a:moveTo>
                  <a:pt x="0" y="0"/>
                </a:moveTo>
                <a:lnTo>
                  <a:pt x="192820" y="0"/>
                </a:lnTo>
                <a:lnTo>
                  <a:pt x="192820" y="428487"/>
                </a:lnTo>
                <a:lnTo>
                  <a:pt x="0" y="428487"/>
                </a:lnTo>
                <a:lnTo>
                  <a:pt x="0" y="0"/>
                </a:lnTo>
                <a:close/>
              </a:path>
            </a:pathLst>
          </a:custGeom>
          <a:solidFill>
            <a:srgbClr val="0044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451925" y="2028433"/>
            <a:ext cx="1205508" cy="301377"/>
          </a:xfrm>
          <a:custGeom>
            <a:avLst/>
            <a:gdLst/>
            <a:ahLst/>
            <a:cxnLst/>
            <a:rect l="l" t="t" r="r" b="b"/>
            <a:pathLst>
              <a:path w="1714500" h="428625">
                <a:moveTo>
                  <a:pt x="1499707" y="0"/>
                </a:moveTo>
                <a:lnTo>
                  <a:pt x="214243" y="0"/>
                </a:lnTo>
                <a:lnTo>
                  <a:pt x="196672" y="710"/>
                </a:lnTo>
                <a:lnTo>
                  <a:pt x="146526" y="10922"/>
                </a:lnTo>
                <a:lnTo>
                  <a:pt x="101389" y="32098"/>
                </a:lnTo>
                <a:lnTo>
                  <a:pt x="62750" y="62750"/>
                </a:lnTo>
                <a:lnTo>
                  <a:pt x="32098" y="101388"/>
                </a:lnTo>
                <a:lnTo>
                  <a:pt x="10922" y="146525"/>
                </a:lnTo>
                <a:lnTo>
                  <a:pt x="710" y="196672"/>
                </a:lnTo>
                <a:lnTo>
                  <a:pt x="0" y="214243"/>
                </a:lnTo>
                <a:lnTo>
                  <a:pt x="710" y="231815"/>
                </a:lnTo>
                <a:lnTo>
                  <a:pt x="10922" y="281961"/>
                </a:lnTo>
                <a:lnTo>
                  <a:pt x="32098" y="327098"/>
                </a:lnTo>
                <a:lnTo>
                  <a:pt x="62750" y="365737"/>
                </a:lnTo>
                <a:lnTo>
                  <a:pt x="101389" y="396389"/>
                </a:lnTo>
                <a:lnTo>
                  <a:pt x="146526" y="417565"/>
                </a:lnTo>
                <a:lnTo>
                  <a:pt x="196672" y="427777"/>
                </a:lnTo>
                <a:lnTo>
                  <a:pt x="214243" y="428487"/>
                </a:lnTo>
                <a:lnTo>
                  <a:pt x="1499707" y="428487"/>
                </a:lnTo>
                <a:lnTo>
                  <a:pt x="1551193" y="422261"/>
                </a:lnTo>
                <a:lnTo>
                  <a:pt x="1598165" y="404574"/>
                </a:lnTo>
                <a:lnTo>
                  <a:pt x="1639135" y="376915"/>
                </a:lnTo>
                <a:lnTo>
                  <a:pt x="1672614" y="340773"/>
                </a:lnTo>
                <a:lnTo>
                  <a:pt x="1697115" y="297637"/>
                </a:lnTo>
                <a:lnTo>
                  <a:pt x="1711147" y="248995"/>
                </a:lnTo>
                <a:lnTo>
                  <a:pt x="1713951" y="214243"/>
                </a:lnTo>
                <a:lnTo>
                  <a:pt x="1713241" y="196672"/>
                </a:lnTo>
                <a:lnTo>
                  <a:pt x="1703029" y="146525"/>
                </a:lnTo>
                <a:lnTo>
                  <a:pt x="1681852" y="101388"/>
                </a:lnTo>
                <a:lnTo>
                  <a:pt x="1651201" y="62750"/>
                </a:lnTo>
                <a:lnTo>
                  <a:pt x="1612562" y="32098"/>
                </a:lnTo>
                <a:lnTo>
                  <a:pt x="1567425" y="10922"/>
                </a:lnTo>
                <a:lnTo>
                  <a:pt x="1517278" y="710"/>
                </a:lnTo>
                <a:lnTo>
                  <a:pt x="1499707" y="0"/>
                </a:lnTo>
                <a:close/>
              </a:path>
            </a:pathLst>
          </a:custGeom>
          <a:solidFill>
            <a:srgbClr val="D6A8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451925" y="2028433"/>
            <a:ext cx="135731" cy="301377"/>
          </a:xfrm>
          <a:custGeom>
            <a:avLst/>
            <a:gdLst/>
            <a:ahLst/>
            <a:cxnLst/>
            <a:rect l="l" t="t" r="r" b="b"/>
            <a:pathLst>
              <a:path w="193040" h="428625">
                <a:moveTo>
                  <a:pt x="0" y="0"/>
                </a:moveTo>
                <a:lnTo>
                  <a:pt x="192820" y="0"/>
                </a:lnTo>
                <a:lnTo>
                  <a:pt x="192820" y="428487"/>
                </a:lnTo>
                <a:lnTo>
                  <a:pt x="0" y="428487"/>
                </a:lnTo>
                <a:lnTo>
                  <a:pt x="0" y="0"/>
                </a:lnTo>
                <a:close/>
              </a:path>
            </a:pathLst>
          </a:custGeom>
          <a:solidFill>
            <a:srgbClr val="AA79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165876" y="2049690"/>
            <a:ext cx="1063079" cy="319236"/>
          </a:xfrm>
          <a:custGeom>
            <a:avLst/>
            <a:gdLst/>
            <a:ahLst/>
            <a:cxnLst/>
            <a:rect l="l" t="t" r="r" b="b"/>
            <a:pathLst>
              <a:path w="1511934" h="454025">
                <a:moveTo>
                  <a:pt x="0" y="0"/>
                </a:moveTo>
                <a:lnTo>
                  <a:pt x="1511611" y="0"/>
                </a:lnTo>
                <a:lnTo>
                  <a:pt x="1511611" y="453482"/>
                </a:lnTo>
                <a:lnTo>
                  <a:pt x="0" y="453482"/>
                </a:lnTo>
                <a:lnTo>
                  <a:pt x="0" y="0"/>
                </a:lnTo>
                <a:close/>
              </a:path>
            </a:pathLst>
          </a:custGeom>
          <a:solidFill>
            <a:srgbClr val="AB15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094238" y="2049690"/>
            <a:ext cx="1063079" cy="319236"/>
          </a:xfrm>
          <a:custGeom>
            <a:avLst/>
            <a:gdLst/>
            <a:ahLst/>
            <a:cxnLst/>
            <a:rect l="l" t="t" r="r" b="b"/>
            <a:pathLst>
              <a:path w="1511935" h="454025">
                <a:moveTo>
                  <a:pt x="0" y="0"/>
                </a:moveTo>
                <a:lnTo>
                  <a:pt x="1511609" y="0"/>
                </a:lnTo>
                <a:lnTo>
                  <a:pt x="1511609" y="453482"/>
                </a:lnTo>
                <a:lnTo>
                  <a:pt x="0" y="453482"/>
                </a:lnTo>
                <a:lnTo>
                  <a:pt x="0" y="0"/>
                </a:lnTo>
                <a:close/>
              </a:path>
            </a:pathLst>
          </a:custGeom>
          <a:solidFill>
            <a:srgbClr val="FF9995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793096" y="2029929"/>
            <a:ext cx="207169" cy="5804"/>
          </a:xfrm>
          <a:custGeom>
            <a:avLst/>
            <a:gdLst/>
            <a:ahLst/>
            <a:cxnLst/>
            <a:rect l="l" t="t" r="r" b="b"/>
            <a:pathLst>
              <a:path w="294639" h="8255">
                <a:moveTo>
                  <a:pt x="294152" y="0"/>
                </a:moveTo>
                <a:lnTo>
                  <a:pt x="281457" y="343"/>
                </a:lnTo>
                <a:lnTo>
                  <a:pt x="0" y="7950"/>
                </a:lnTo>
              </a:path>
            </a:pathLst>
          </a:custGeom>
          <a:ln w="2539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968415" y="1987902"/>
            <a:ext cx="87064" cy="85725"/>
          </a:xfrm>
          <a:custGeom>
            <a:avLst/>
            <a:gdLst/>
            <a:ahLst/>
            <a:cxnLst/>
            <a:rect l="l" t="t" r="r" b="b"/>
            <a:pathLst>
              <a:path w="123825" h="121919">
                <a:moveTo>
                  <a:pt x="0" y="0"/>
                </a:moveTo>
                <a:lnTo>
                  <a:pt x="32115" y="60114"/>
                </a:lnTo>
                <a:lnTo>
                  <a:pt x="3293" y="121875"/>
                </a:lnTo>
                <a:lnTo>
                  <a:pt x="123521" y="57644"/>
                </a:lnTo>
                <a:lnTo>
                  <a:pt x="0" y="0"/>
                </a:lnTo>
                <a:close/>
              </a:path>
            </a:pathLst>
          </a:custGeom>
          <a:solidFill>
            <a:srgbClr val="424242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800182" y="2031976"/>
            <a:ext cx="0" cy="177254"/>
          </a:xfrm>
          <a:custGeom>
            <a:avLst/>
            <a:gdLst/>
            <a:ahLst/>
            <a:cxnLst/>
            <a:rect l="l" t="t" r="r" b="b"/>
            <a:pathLst>
              <a:path h="252094">
                <a:moveTo>
                  <a:pt x="0" y="251934"/>
                </a:moveTo>
                <a:lnTo>
                  <a:pt x="0" y="0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741289" y="1783567"/>
            <a:ext cx="254050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84" spc="-4" dirty="0">
                <a:solidFill>
                  <a:prstClr val="black"/>
                </a:solidFill>
                <a:latin typeface="Times New Roman"/>
                <a:cs typeface="Times New Roman"/>
              </a:rPr>
              <a:t>tart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187768" y="1494881"/>
            <a:ext cx="876002" cy="510332"/>
          </a:xfrm>
          <a:custGeom>
            <a:avLst/>
            <a:gdLst/>
            <a:ahLst/>
            <a:cxnLst/>
            <a:rect l="l" t="t" r="r" b="b"/>
            <a:pathLst>
              <a:path w="1245870" h="725805">
                <a:moveTo>
                  <a:pt x="0" y="24185"/>
                </a:moveTo>
                <a:lnTo>
                  <a:pt x="133021" y="0"/>
                </a:lnTo>
                <a:lnTo>
                  <a:pt x="1112544" y="725572"/>
                </a:lnTo>
                <a:lnTo>
                  <a:pt x="1245566" y="725572"/>
                </a:lnTo>
              </a:path>
            </a:pathLst>
          </a:custGeom>
          <a:ln w="25400">
            <a:solidFill>
              <a:srgbClr val="75B1D4"/>
            </a:solidFill>
            <a:prstDash val="lgDash"/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170762" y="1494881"/>
            <a:ext cx="901452" cy="510332"/>
          </a:xfrm>
          <a:custGeom>
            <a:avLst/>
            <a:gdLst/>
            <a:ahLst/>
            <a:cxnLst/>
            <a:rect l="l" t="t" r="r" b="b"/>
            <a:pathLst>
              <a:path w="1282064" h="725805">
                <a:moveTo>
                  <a:pt x="0" y="725572"/>
                </a:moveTo>
                <a:lnTo>
                  <a:pt x="145114" y="725572"/>
                </a:lnTo>
                <a:lnTo>
                  <a:pt x="1160916" y="12092"/>
                </a:lnTo>
                <a:lnTo>
                  <a:pt x="1281845" y="0"/>
                </a:lnTo>
              </a:path>
            </a:pathLst>
          </a:custGeom>
          <a:ln w="25400">
            <a:solidFill>
              <a:srgbClr val="75B1D4"/>
            </a:solidFill>
            <a:prstDash val="lgDash"/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257281" y="1497007"/>
            <a:ext cx="876002" cy="510332"/>
          </a:xfrm>
          <a:custGeom>
            <a:avLst/>
            <a:gdLst/>
            <a:ahLst/>
            <a:cxnLst/>
            <a:rect l="l" t="t" r="r" b="b"/>
            <a:pathLst>
              <a:path w="1245870" h="725805">
                <a:moveTo>
                  <a:pt x="0" y="24185"/>
                </a:moveTo>
                <a:lnTo>
                  <a:pt x="133021" y="0"/>
                </a:lnTo>
                <a:lnTo>
                  <a:pt x="1112544" y="725572"/>
                </a:lnTo>
                <a:lnTo>
                  <a:pt x="1245566" y="725572"/>
                </a:lnTo>
              </a:path>
            </a:pathLst>
          </a:custGeom>
          <a:ln w="25400">
            <a:solidFill>
              <a:srgbClr val="75B1D4"/>
            </a:solidFill>
            <a:prstDash val="lgDash"/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240276" y="1497007"/>
            <a:ext cx="901452" cy="510332"/>
          </a:xfrm>
          <a:custGeom>
            <a:avLst/>
            <a:gdLst/>
            <a:ahLst/>
            <a:cxnLst/>
            <a:rect l="l" t="t" r="r" b="b"/>
            <a:pathLst>
              <a:path w="1282065" h="725805">
                <a:moveTo>
                  <a:pt x="0" y="725572"/>
                </a:moveTo>
                <a:lnTo>
                  <a:pt x="145114" y="725572"/>
                </a:lnTo>
                <a:lnTo>
                  <a:pt x="1160916" y="12092"/>
                </a:lnTo>
                <a:lnTo>
                  <a:pt x="1281845" y="0"/>
                </a:lnTo>
              </a:path>
            </a:pathLst>
          </a:custGeom>
          <a:ln w="25400">
            <a:solidFill>
              <a:srgbClr val="75B1D4"/>
            </a:solidFill>
            <a:prstDash val="lgDash"/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57250" y="2140755"/>
            <a:ext cx="618827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dirty="0">
                <a:solidFill>
                  <a:prstClr val="black"/>
                </a:solidFill>
                <a:latin typeface="Times New Roman"/>
                <a:cs typeface="Times New Roman"/>
              </a:rPr>
              <a:t>DNS </a:t>
            </a:r>
            <a:r>
              <a:rPr sz="984" spc="-7" dirty="0">
                <a:solidFill>
                  <a:prstClr val="black"/>
                </a:solidFill>
                <a:latin typeface="Times New Roman"/>
                <a:cs typeface="Times New Roman"/>
              </a:rPr>
              <a:t>vektor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777258" y="1613904"/>
            <a:ext cx="705445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125011" defTabSz="642915">
              <a:lnSpc>
                <a:spcPts val="1125"/>
              </a:lnSpc>
            </a:pPr>
            <a:r>
              <a:rPr sz="984" spc="-7" dirty="0">
                <a:solidFill>
                  <a:srgbClr val="004479"/>
                </a:solidFill>
                <a:latin typeface="Times New Roman"/>
                <a:cs typeface="Times New Roman"/>
              </a:rPr>
              <a:t>homológ rekombináció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240995" y="2947911"/>
            <a:ext cx="2232422" cy="0"/>
          </a:xfrm>
          <a:custGeom>
            <a:avLst/>
            <a:gdLst/>
            <a:ahLst/>
            <a:cxnLst/>
            <a:rect l="l" t="t" r="r" b="b"/>
            <a:pathLst>
              <a:path w="3175000">
                <a:moveTo>
                  <a:pt x="0" y="0"/>
                </a:moveTo>
                <a:lnTo>
                  <a:pt x="3174380" y="0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760319" y="2947911"/>
            <a:ext cx="1418034" cy="0"/>
          </a:xfrm>
          <a:custGeom>
            <a:avLst/>
            <a:gdLst/>
            <a:ahLst/>
            <a:cxnLst/>
            <a:rect l="l" t="t" r="r" b="b"/>
            <a:pathLst>
              <a:path w="2016759">
                <a:moveTo>
                  <a:pt x="0" y="0"/>
                </a:moveTo>
                <a:lnTo>
                  <a:pt x="2016462" y="0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169356" y="2947911"/>
            <a:ext cx="455414" cy="0"/>
          </a:xfrm>
          <a:custGeom>
            <a:avLst/>
            <a:gdLst/>
            <a:ahLst/>
            <a:cxnLst/>
            <a:rect l="l" t="t" r="r" b="b"/>
            <a:pathLst>
              <a:path w="647700">
                <a:moveTo>
                  <a:pt x="0" y="0"/>
                </a:moveTo>
                <a:lnTo>
                  <a:pt x="647659" y="0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695537" y="2947911"/>
            <a:ext cx="411212" cy="0"/>
          </a:xfrm>
          <a:custGeom>
            <a:avLst/>
            <a:gdLst/>
            <a:ahLst/>
            <a:cxnLst/>
            <a:rect l="l" t="t" r="r" b="b"/>
            <a:pathLst>
              <a:path w="584835">
                <a:moveTo>
                  <a:pt x="0" y="0"/>
                </a:moveTo>
                <a:lnTo>
                  <a:pt x="584489" y="0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106506" y="2783057"/>
            <a:ext cx="1063079" cy="319236"/>
          </a:xfrm>
          <a:custGeom>
            <a:avLst/>
            <a:gdLst/>
            <a:ahLst/>
            <a:cxnLst/>
            <a:rect l="l" t="t" r="r" b="b"/>
            <a:pathLst>
              <a:path w="1511935" h="454025">
                <a:moveTo>
                  <a:pt x="0" y="0"/>
                </a:moveTo>
                <a:lnTo>
                  <a:pt x="1511609" y="0"/>
                </a:lnTo>
                <a:lnTo>
                  <a:pt x="1511609" y="453482"/>
                </a:lnTo>
                <a:lnTo>
                  <a:pt x="0" y="453482"/>
                </a:lnTo>
                <a:lnTo>
                  <a:pt x="0" y="0"/>
                </a:lnTo>
                <a:close/>
              </a:path>
            </a:pathLst>
          </a:custGeom>
          <a:solidFill>
            <a:srgbClr val="FF9995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178145" y="2772429"/>
            <a:ext cx="1063079" cy="319236"/>
          </a:xfrm>
          <a:custGeom>
            <a:avLst/>
            <a:gdLst/>
            <a:ahLst/>
            <a:cxnLst/>
            <a:rect l="l" t="t" r="r" b="b"/>
            <a:pathLst>
              <a:path w="1511934" h="454025">
                <a:moveTo>
                  <a:pt x="0" y="0"/>
                </a:moveTo>
                <a:lnTo>
                  <a:pt x="1511609" y="0"/>
                </a:lnTo>
                <a:lnTo>
                  <a:pt x="1511609" y="453482"/>
                </a:lnTo>
                <a:lnTo>
                  <a:pt x="0" y="453482"/>
                </a:lnTo>
                <a:lnTo>
                  <a:pt x="0" y="0"/>
                </a:lnTo>
                <a:close/>
              </a:path>
            </a:pathLst>
          </a:custGeom>
          <a:solidFill>
            <a:srgbClr val="AB15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794736" y="2773925"/>
            <a:ext cx="207169" cy="5804"/>
          </a:xfrm>
          <a:custGeom>
            <a:avLst/>
            <a:gdLst/>
            <a:ahLst/>
            <a:cxnLst/>
            <a:rect l="l" t="t" r="r" b="b"/>
            <a:pathLst>
              <a:path w="294639" h="8254">
                <a:moveTo>
                  <a:pt x="294152" y="0"/>
                </a:moveTo>
                <a:lnTo>
                  <a:pt x="281457" y="343"/>
                </a:lnTo>
                <a:lnTo>
                  <a:pt x="0" y="7950"/>
                </a:lnTo>
              </a:path>
            </a:pathLst>
          </a:custGeom>
          <a:ln w="2539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970054" y="2731897"/>
            <a:ext cx="87064" cy="85725"/>
          </a:xfrm>
          <a:custGeom>
            <a:avLst/>
            <a:gdLst/>
            <a:ahLst/>
            <a:cxnLst/>
            <a:rect l="l" t="t" r="r" b="b"/>
            <a:pathLst>
              <a:path w="123825" h="121920">
                <a:moveTo>
                  <a:pt x="0" y="0"/>
                </a:moveTo>
                <a:lnTo>
                  <a:pt x="32115" y="60114"/>
                </a:lnTo>
                <a:lnTo>
                  <a:pt x="3294" y="121875"/>
                </a:lnTo>
                <a:lnTo>
                  <a:pt x="123522" y="57644"/>
                </a:lnTo>
                <a:lnTo>
                  <a:pt x="0" y="0"/>
                </a:lnTo>
                <a:close/>
              </a:path>
            </a:pathLst>
          </a:custGeom>
          <a:solidFill>
            <a:srgbClr val="424242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801821" y="2775971"/>
            <a:ext cx="0" cy="177254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251934"/>
                </a:moveTo>
                <a:lnTo>
                  <a:pt x="0" y="0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741289" y="2524730"/>
            <a:ext cx="254050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84" spc="-4" dirty="0">
                <a:solidFill>
                  <a:prstClr val="black"/>
                </a:solidFill>
                <a:latin typeface="Times New Roman"/>
                <a:cs typeface="Times New Roman"/>
              </a:rPr>
              <a:t>tart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750969" y="2524730"/>
            <a:ext cx="247352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84" spc="-4" dirty="0">
                <a:solidFill>
                  <a:prstClr val="black"/>
                </a:solidFill>
                <a:latin typeface="Times New Roman"/>
                <a:cs typeface="Times New Roman"/>
              </a:rPr>
              <a:t>top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877785" y="2761799"/>
            <a:ext cx="0" cy="198686"/>
          </a:xfrm>
          <a:custGeom>
            <a:avLst/>
            <a:gdLst/>
            <a:ahLst/>
            <a:cxnLst/>
            <a:rect l="l" t="t" r="r" b="b"/>
            <a:pathLst>
              <a:path h="282575">
                <a:moveTo>
                  <a:pt x="0" y="0"/>
                </a:moveTo>
                <a:lnTo>
                  <a:pt x="0" y="282167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624742" y="2793685"/>
            <a:ext cx="1205508" cy="301377"/>
          </a:xfrm>
          <a:custGeom>
            <a:avLst/>
            <a:gdLst/>
            <a:ahLst/>
            <a:cxnLst/>
            <a:rect l="l" t="t" r="r" b="b"/>
            <a:pathLst>
              <a:path w="1714500" h="428625">
                <a:moveTo>
                  <a:pt x="1499707" y="0"/>
                </a:moveTo>
                <a:lnTo>
                  <a:pt x="214243" y="0"/>
                </a:lnTo>
                <a:lnTo>
                  <a:pt x="196672" y="710"/>
                </a:lnTo>
                <a:lnTo>
                  <a:pt x="146526" y="10922"/>
                </a:lnTo>
                <a:lnTo>
                  <a:pt x="101389" y="32098"/>
                </a:lnTo>
                <a:lnTo>
                  <a:pt x="62750" y="62750"/>
                </a:lnTo>
                <a:lnTo>
                  <a:pt x="32098" y="101388"/>
                </a:lnTo>
                <a:lnTo>
                  <a:pt x="10922" y="146525"/>
                </a:lnTo>
                <a:lnTo>
                  <a:pt x="710" y="196672"/>
                </a:lnTo>
                <a:lnTo>
                  <a:pt x="0" y="214243"/>
                </a:lnTo>
                <a:lnTo>
                  <a:pt x="710" y="231815"/>
                </a:lnTo>
                <a:lnTo>
                  <a:pt x="10922" y="281961"/>
                </a:lnTo>
                <a:lnTo>
                  <a:pt x="32098" y="327098"/>
                </a:lnTo>
                <a:lnTo>
                  <a:pt x="62750" y="365737"/>
                </a:lnTo>
                <a:lnTo>
                  <a:pt x="101389" y="396389"/>
                </a:lnTo>
                <a:lnTo>
                  <a:pt x="146526" y="417565"/>
                </a:lnTo>
                <a:lnTo>
                  <a:pt x="196672" y="427777"/>
                </a:lnTo>
                <a:lnTo>
                  <a:pt x="214243" y="428487"/>
                </a:lnTo>
                <a:lnTo>
                  <a:pt x="1499707" y="428487"/>
                </a:lnTo>
                <a:lnTo>
                  <a:pt x="1551193" y="422261"/>
                </a:lnTo>
                <a:lnTo>
                  <a:pt x="1598165" y="404574"/>
                </a:lnTo>
                <a:lnTo>
                  <a:pt x="1639135" y="376915"/>
                </a:lnTo>
                <a:lnTo>
                  <a:pt x="1672614" y="340773"/>
                </a:lnTo>
                <a:lnTo>
                  <a:pt x="1697115" y="297637"/>
                </a:lnTo>
                <a:lnTo>
                  <a:pt x="1711147" y="248995"/>
                </a:lnTo>
                <a:lnTo>
                  <a:pt x="1713951" y="214243"/>
                </a:lnTo>
                <a:lnTo>
                  <a:pt x="1713241" y="196672"/>
                </a:lnTo>
                <a:lnTo>
                  <a:pt x="1703029" y="146525"/>
                </a:lnTo>
                <a:lnTo>
                  <a:pt x="1681852" y="101388"/>
                </a:lnTo>
                <a:lnTo>
                  <a:pt x="1651201" y="62750"/>
                </a:lnTo>
                <a:lnTo>
                  <a:pt x="1612562" y="32098"/>
                </a:lnTo>
                <a:lnTo>
                  <a:pt x="1567425" y="10922"/>
                </a:lnTo>
                <a:lnTo>
                  <a:pt x="1517278" y="710"/>
                </a:lnTo>
                <a:lnTo>
                  <a:pt x="1499707" y="0"/>
                </a:lnTo>
                <a:close/>
              </a:path>
            </a:pathLst>
          </a:custGeom>
          <a:solidFill>
            <a:srgbClr val="407AAA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624742" y="2793685"/>
            <a:ext cx="135731" cy="301377"/>
          </a:xfrm>
          <a:custGeom>
            <a:avLst/>
            <a:gdLst/>
            <a:ahLst/>
            <a:cxnLst/>
            <a:rect l="l" t="t" r="r" b="b"/>
            <a:pathLst>
              <a:path w="193039" h="428625">
                <a:moveTo>
                  <a:pt x="0" y="0"/>
                </a:moveTo>
                <a:lnTo>
                  <a:pt x="192820" y="0"/>
                </a:lnTo>
                <a:lnTo>
                  <a:pt x="192820" y="428487"/>
                </a:lnTo>
                <a:lnTo>
                  <a:pt x="0" y="428487"/>
                </a:lnTo>
                <a:lnTo>
                  <a:pt x="0" y="0"/>
                </a:lnTo>
                <a:close/>
              </a:path>
            </a:pathLst>
          </a:custGeom>
          <a:solidFill>
            <a:srgbClr val="0044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886774" y="2017804"/>
            <a:ext cx="0" cy="198686"/>
          </a:xfrm>
          <a:custGeom>
            <a:avLst/>
            <a:gdLst/>
            <a:ahLst/>
            <a:cxnLst/>
            <a:rect l="l" t="t" r="r" b="b"/>
            <a:pathLst>
              <a:path h="282575">
                <a:moveTo>
                  <a:pt x="0" y="0"/>
                </a:moveTo>
                <a:lnTo>
                  <a:pt x="0" y="282167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886774" y="1135638"/>
            <a:ext cx="0" cy="198686"/>
          </a:xfrm>
          <a:custGeom>
            <a:avLst/>
            <a:gdLst/>
            <a:ahLst/>
            <a:cxnLst/>
            <a:rect l="l" t="t" r="r" b="b"/>
            <a:pathLst>
              <a:path h="282575">
                <a:moveTo>
                  <a:pt x="0" y="0"/>
                </a:moveTo>
                <a:lnTo>
                  <a:pt x="0" y="282167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92969" y="2792621"/>
            <a:ext cx="5364510" cy="7636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87" marR="4800876" indent="-169658" defTabSz="642915">
              <a:lnSpc>
                <a:spcPts val="1125"/>
              </a:lnSpc>
            </a:pPr>
            <a:r>
              <a:rPr sz="984" dirty="0">
                <a:solidFill>
                  <a:prstClr val="black"/>
                </a:solidFill>
                <a:latin typeface="Times New Roman"/>
                <a:cs typeface="Times New Roman"/>
              </a:rPr>
              <a:t>Módos</a:t>
            </a:r>
            <a:r>
              <a:rPr sz="984" spc="-4" dirty="0">
                <a:solidFill>
                  <a:prstClr val="black"/>
                </a:solidFill>
                <a:latin typeface="Times New Roman"/>
                <a:cs typeface="Times New Roman"/>
              </a:rPr>
              <a:t>ított allél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642915"/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642915">
              <a:spcBef>
                <a:spcPts val="22"/>
              </a:spcBef>
            </a:pPr>
            <a:endParaRPr sz="879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21502" defTabSz="642915"/>
            <a:r>
              <a:rPr sz="1266" b="1" spc="-11" dirty="0">
                <a:solidFill>
                  <a:prstClr val="black"/>
                </a:solidFill>
                <a:latin typeface="Times New Roman"/>
                <a:cs typeface="Times New Roman"/>
              </a:rPr>
              <a:t>HOMOLÓG REKOMBINÁCIÓ - CÉLZOTT</a:t>
            </a:r>
            <a:r>
              <a:rPr sz="1266" b="1" spc="-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66" b="1" spc="-11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sz="1266" b="1" dirty="0">
                <a:solidFill>
                  <a:prstClr val="black"/>
                </a:solidFill>
                <a:latin typeface="Times New Roman"/>
                <a:cs typeface="Times New Roman"/>
              </a:rPr>
              <a:t>ÉN</a:t>
            </a:r>
            <a:r>
              <a:rPr sz="1266" b="1" spc="-14" dirty="0">
                <a:solidFill>
                  <a:prstClr val="black"/>
                </a:solidFill>
                <a:latin typeface="Times New Roman"/>
                <a:cs typeface="Times New Roman"/>
              </a:rPr>
              <a:t>MÓ</a:t>
            </a:r>
            <a:r>
              <a:rPr sz="1266" b="1" dirty="0">
                <a:solidFill>
                  <a:prstClr val="black"/>
                </a:solidFill>
                <a:latin typeface="Times New Roman"/>
                <a:cs typeface="Times New Roman"/>
              </a:rPr>
              <a:t>D</a:t>
            </a:r>
            <a:r>
              <a:rPr sz="1266" b="1" spc="-11" dirty="0">
                <a:solidFill>
                  <a:prstClr val="black"/>
                </a:solidFill>
                <a:latin typeface="Times New Roman"/>
                <a:cs typeface="Times New Roman"/>
              </a:rPr>
              <a:t>O</a:t>
            </a:r>
            <a:r>
              <a:rPr sz="1266" b="1" dirty="0">
                <a:solidFill>
                  <a:prstClr val="black"/>
                </a:solidFill>
                <a:latin typeface="Times New Roman"/>
                <a:cs typeface="Times New Roman"/>
              </a:rPr>
              <a:t>SÍTÁS</a:t>
            </a:r>
            <a:endParaRPr sz="1266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759899" y="1783567"/>
            <a:ext cx="247352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84" spc="-4" dirty="0">
                <a:solidFill>
                  <a:prstClr val="black"/>
                </a:solidFill>
                <a:latin typeface="Times New Roman"/>
                <a:cs typeface="Times New Roman"/>
              </a:rPr>
              <a:t>top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759899" y="899527"/>
            <a:ext cx="247352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84" spc="-4" dirty="0">
                <a:solidFill>
                  <a:prstClr val="black"/>
                </a:solidFill>
                <a:latin typeface="Times New Roman"/>
                <a:cs typeface="Times New Roman"/>
              </a:rPr>
              <a:t>top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598665" y="2506871"/>
            <a:ext cx="1122015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spc="-7" dirty="0">
                <a:solidFill>
                  <a:prstClr val="black"/>
                </a:solidFill>
                <a:latin typeface="Times New Roman"/>
                <a:cs typeface="Times New Roman"/>
              </a:rPr>
              <a:t>pozitív szelekciós gén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366867" y="1685341"/>
            <a:ext cx="1142554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spc="-7" dirty="0">
                <a:solidFill>
                  <a:prstClr val="black"/>
                </a:solidFill>
                <a:latin typeface="Times New Roman"/>
                <a:cs typeface="Times New Roman"/>
              </a:rPr>
              <a:t>negatív szelekciós gén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138842" y="4406084"/>
            <a:ext cx="2150269" cy="0"/>
          </a:xfrm>
          <a:custGeom>
            <a:avLst/>
            <a:gdLst/>
            <a:ahLst/>
            <a:cxnLst/>
            <a:rect l="l" t="t" r="r" b="b"/>
            <a:pathLst>
              <a:path w="3058159">
                <a:moveTo>
                  <a:pt x="0" y="0"/>
                </a:moveTo>
                <a:lnTo>
                  <a:pt x="3057898" y="0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928263" y="4406083"/>
            <a:ext cx="187077" cy="0"/>
          </a:xfrm>
          <a:custGeom>
            <a:avLst/>
            <a:gdLst/>
            <a:ahLst/>
            <a:cxnLst/>
            <a:rect l="l" t="t" r="r" b="b"/>
            <a:pathLst>
              <a:path w="266065">
                <a:moveTo>
                  <a:pt x="0" y="0"/>
                </a:moveTo>
                <a:lnTo>
                  <a:pt x="265573" y="0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179917" y="4406083"/>
            <a:ext cx="1097012" cy="0"/>
          </a:xfrm>
          <a:custGeom>
            <a:avLst/>
            <a:gdLst/>
            <a:ahLst/>
            <a:cxnLst/>
            <a:rect l="l" t="t" r="r" b="b"/>
            <a:pathLst>
              <a:path w="1560195">
                <a:moveTo>
                  <a:pt x="0" y="0"/>
                </a:moveTo>
                <a:lnTo>
                  <a:pt x="1560107" y="0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760179" y="4406084"/>
            <a:ext cx="396032" cy="0"/>
          </a:xfrm>
          <a:custGeom>
            <a:avLst/>
            <a:gdLst/>
            <a:ahLst/>
            <a:cxnLst/>
            <a:rect l="l" t="t" r="r" b="b"/>
            <a:pathLst>
              <a:path w="563244">
                <a:moveTo>
                  <a:pt x="0" y="0"/>
                </a:moveTo>
                <a:lnTo>
                  <a:pt x="563041" y="0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114993" y="4226802"/>
            <a:ext cx="1024235" cy="307181"/>
          </a:xfrm>
          <a:custGeom>
            <a:avLst/>
            <a:gdLst/>
            <a:ahLst/>
            <a:cxnLst/>
            <a:rect l="l" t="t" r="r" b="b"/>
            <a:pathLst>
              <a:path w="1456690" h="436879">
                <a:moveTo>
                  <a:pt x="0" y="0"/>
                </a:moveTo>
                <a:lnTo>
                  <a:pt x="1456141" y="0"/>
                </a:lnTo>
                <a:lnTo>
                  <a:pt x="1456141" y="436841"/>
                </a:lnTo>
                <a:lnTo>
                  <a:pt x="0" y="436841"/>
                </a:lnTo>
                <a:lnTo>
                  <a:pt x="0" y="0"/>
                </a:lnTo>
                <a:close/>
              </a:path>
            </a:pathLst>
          </a:custGeom>
          <a:solidFill>
            <a:srgbClr val="8E2726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2156068" y="4247279"/>
            <a:ext cx="1024235" cy="307181"/>
          </a:xfrm>
          <a:custGeom>
            <a:avLst/>
            <a:gdLst/>
            <a:ahLst/>
            <a:cxnLst/>
            <a:rect l="l" t="t" r="r" b="b"/>
            <a:pathLst>
              <a:path w="1456689" h="436879">
                <a:moveTo>
                  <a:pt x="0" y="0"/>
                </a:moveTo>
                <a:lnTo>
                  <a:pt x="1456141" y="0"/>
                </a:lnTo>
                <a:lnTo>
                  <a:pt x="1456141" y="436843"/>
                </a:lnTo>
                <a:lnTo>
                  <a:pt x="0" y="436843"/>
                </a:lnTo>
                <a:lnTo>
                  <a:pt x="0" y="0"/>
                </a:lnTo>
                <a:close/>
              </a:path>
            </a:pathLst>
          </a:custGeom>
          <a:solidFill>
            <a:srgbClr val="FF9995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946922" y="4123145"/>
            <a:ext cx="323701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spc="-7" dirty="0">
                <a:solidFill>
                  <a:prstClr val="black"/>
                </a:solidFill>
                <a:latin typeface="Times New Roman"/>
                <a:cs typeface="Times New Roman"/>
              </a:rPr>
              <a:t>Intron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294930" y="3971340"/>
            <a:ext cx="750540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spc="-7" dirty="0">
                <a:solidFill>
                  <a:prstClr val="black"/>
                </a:solidFill>
                <a:latin typeface="Times New Roman"/>
                <a:cs typeface="Times New Roman"/>
              </a:rPr>
              <a:t>homológ régió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286375" y="3953480"/>
            <a:ext cx="750540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spc="-7" dirty="0">
                <a:solidFill>
                  <a:prstClr val="black"/>
                </a:solidFill>
                <a:latin typeface="Times New Roman"/>
                <a:cs typeface="Times New Roman"/>
              </a:rPr>
              <a:t>homológ régió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1855738" y="4238536"/>
            <a:ext cx="197346" cy="5358"/>
          </a:xfrm>
          <a:custGeom>
            <a:avLst/>
            <a:gdLst/>
            <a:ahLst/>
            <a:cxnLst/>
            <a:rect l="l" t="t" r="r" b="b"/>
            <a:pathLst>
              <a:path w="280669" h="7620">
                <a:moveTo>
                  <a:pt x="280470" y="0"/>
                </a:moveTo>
                <a:lnTo>
                  <a:pt x="267775" y="343"/>
                </a:lnTo>
                <a:lnTo>
                  <a:pt x="0" y="7580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2021437" y="4196510"/>
            <a:ext cx="87064" cy="85725"/>
          </a:xfrm>
          <a:custGeom>
            <a:avLst/>
            <a:gdLst/>
            <a:ahLst/>
            <a:cxnLst/>
            <a:rect l="l" t="t" r="r" b="b"/>
            <a:pathLst>
              <a:path w="123825" h="121920">
                <a:moveTo>
                  <a:pt x="0" y="0"/>
                </a:moveTo>
                <a:lnTo>
                  <a:pt x="32115" y="60114"/>
                </a:lnTo>
                <a:lnTo>
                  <a:pt x="3294" y="121875"/>
                </a:lnTo>
                <a:lnTo>
                  <a:pt x="123522" y="57642"/>
                </a:lnTo>
                <a:lnTo>
                  <a:pt x="0" y="0"/>
                </a:lnTo>
                <a:close/>
              </a:path>
            </a:pathLst>
          </a:custGeom>
          <a:solidFill>
            <a:srgbClr val="424242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862563" y="4240453"/>
            <a:ext cx="0" cy="171003"/>
          </a:xfrm>
          <a:custGeom>
            <a:avLst/>
            <a:gdLst/>
            <a:ahLst/>
            <a:cxnLst/>
            <a:rect l="l" t="t" r="r" b="b"/>
            <a:pathLst>
              <a:path h="243204">
                <a:moveTo>
                  <a:pt x="0" y="242690"/>
                </a:moveTo>
                <a:lnTo>
                  <a:pt x="0" y="0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803797" y="3998129"/>
            <a:ext cx="254050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84" spc="-4" dirty="0">
                <a:solidFill>
                  <a:prstClr val="black"/>
                </a:solidFill>
                <a:latin typeface="Times New Roman"/>
                <a:cs typeface="Times New Roman"/>
              </a:rPr>
              <a:t>tart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590235" y="3998129"/>
            <a:ext cx="247352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84" spc="-4" dirty="0">
                <a:solidFill>
                  <a:prstClr val="black"/>
                </a:solidFill>
                <a:latin typeface="Times New Roman"/>
                <a:cs typeface="Times New Roman"/>
              </a:rPr>
              <a:t>top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7715572" y="4226802"/>
            <a:ext cx="0" cy="191542"/>
          </a:xfrm>
          <a:custGeom>
            <a:avLst/>
            <a:gdLst/>
            <a:ahLst/>
            <a:cxnLst/>
            <a:rect l="l" t="t" r="r" b="b"/>
            <a:pathLst>
              <a:path h="272414">
                <a:moveTo>
                  <a:pt x="0" y="0"/>
                </a:moveTo>
                <a:lnTo>
                  <a:pt x="0" y="271813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48321" y="4203512"/>
            <a:ext cx="566589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71435" defTabSz="642915">
              <a:lnSpc>
                <a:spcPts val="1125"/>
              </a:lnSpc>
            </a:pPr>
            <a:r>
              <a:rPr sz="984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sz="984" spc="-7" dirty="0">
                <a:solidFill>
                  <a:prstClr val="black"/>
                </a:solidFill>
                <a:latin typeface="Times New Roman"/>
                <a:cs typeface="Times New Roman"/>
              </a:rPr>
              <a:t>enomi</a:t>
            </a:r>
            <a:r>
              <a:rPr sz="984" spc="-4" dirty="0">
                <a:solidFill>
                  <a:prstClr val="black"/>
                </a:solidFill>
                <a:latin typeface="Times New Roman"/>
                <a:cs typeface="Times New Roman"/>
              </a:rPr>
              <a:t> s</a:t>
            </a:r>
            <a:r>
              <a:rPr sz="984" spc="-7" dirty="0">
                <a:solidFill>
                  <a:prstClr val="black"/>
                </a:solidFill>
                <a:latin typeface="Times New Roman"/>
                <a:cs typeface="Times New Roman"/>
              </a:rPr>
              <a:t>zekvencia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6484441" y="5262879"/>
            <a:ext cx="1794421" cy="3125"/>
          </a:xfrm>
          <a:custGeom>
            <a:avLst/>
            <a:gdLst/>
            <a:ahLst/>
            <a:cxnLst/>
            <a:rect l="l" t="t" r="r" b="b"/>
            <a:pathLst>
              <a:path w="2552065" h="4445">
                <a:moveTo>
                  <a:pt x="0" y="4197"/>
                </a:moveTo>
                <a:lnTo>
                  <a:pt x="2551849" y="0"/>
                </a:lnTo>
              </a:path>
            </a:pathLst>
          </a:custGeom>
          <a:ln w="2539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6137249" y="5264176"/>
            <a:ext cx="216991" cy="446"/>
          </a:xfrm>
          <a:custGeom>
            <a:avLst/>
            <a:gdLst/>
            <a:ahLst/>
            <a:cxnLst/>
            <a:rect l="l" t="t" r="r" b="b"/>
            <a:pathLst>
              <a:path w="308609" h="634">
                <a:moveTo>
                  <a:pt x="0" y="506"/>
                </a:moveTo>
                <a:lnTo>
                  <a:pt x="308094" y="0"/>
                </a:lnTo>
              </a:path>
            </a:pathLst>
          </a:custGeom>
          <a:ln w="2539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4928248" y="5264202"/>
            <a:ext cx="185291" cy="446"/>
          </a:xfrm>
          <a:custGeom>
            <a:avLst/>
            <a:gdLst/>
            <a:ahLst/>
            <a:cxnLst/>
            <a:rect l="l" t="t" r="r" b="b"/>
            <a:pathLst>
              <a:path w="263525" h="634">
                <a:moveTo>
                  <a:pt x="0" y="433"/>
                </a:moveTo>
                <a:lnTo>
                  <a:pt x="263386" y="0"/>
                </a:lnTo>
              </a:path>
            </a:pathLst>
          </a:custGeom>
          <a:ln w="2539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3740489" y="5263912"/>
            <a:ext cx="536674" cy="893"/>
          </a:xfrm>
          <a:custGeom>
            <a:avLst/>
            <a:gdLst/>
            <a:ahLst/>
            <a:cxnLst/>
            <a:rect l="l" t="t" r="r" b="b"/>
            <a:pathLst>
              <a:path w="763270" h="1270">
                <a:moveTo>
                  <a:pt x="0" y="1254"/>
                </a:moveTo>
                <a:lnTo>
                  <a:pt x="762868" y="0"/>
                </a:lnTo>
              </a:path>
            </a:pathLst>
          </a:custGeom>
          <a:ln w="2539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3179904" y="5263999"/>
            <a:ext cx="430411" cy="893"/>
          </a:xfrm>
          <a:custGeom>
            <a:avLst/>
            <a:gdLst/>
            <a:ahLst/>
            <a:cxnLst/>
            <a:rect l="l" t="t" r="r" b="b"/>
            <a:pathLst>
              <a:path w="612139" h="1270">
                <a:moveTo>
                  <a:pt x="0" y="1006"/>
                </a:moveTo>
                <a:lnTo>
                  <a:pt x="611636" y="0"/>
                </a:lnTo>
              </a:path>
            </a:pathLst>
          </a:custGeom>
          <a:ln w="2539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766978" y="5264033"/>
            <a:ext cx="389334" cy="893"/>
          </a:xfrm>
          <a:custGeom>
            <a:avLst/>
            <a:gdLst/>
            <a:ahLst/>
            <a:cxnLst/>
            <a:rect l="l" t="t" r="r" b="b"/>
            <a:pathLst>
              <a:path w="553719" h="1270">
                <a:moveTo>
                  <a:pt x="0" y="910"/>
                </a:moveTo>
                <a:lnTo>
                  <a:pt x="553391" y="0"/>
                </a:lnTo>
              </a:path>
            </a:pathLst>
          </a:custGeom>
          <a:ln w="2539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3609934" y="5117551"/>
            <a:ext cx="531763" cy="290661"/>
          </a:xfrm>
          <a:custGeom>
            <a:avLst/>
            <a:gdLst/>
            <a:ahLst/>
            <a:cxnLst/>
            <a:rect l="l" t="t" r="r" b="b"/>
            <a:pathLst>
              <a:path w="756285" h="413384">
                <a:moveTo>
                  <a:pt x="549682" y="0"/>
                </a:moveTo>
                <a:lnTo>
                  <a:pt x="206382" y="0"/>
                </a:lnTo>
                <a:lnTo>
                  <a:pt x="189456" y="684"/>
                </a:lnTo>
                <a:lnTo>
                  <a:pt x="141150" y="10521"/>
                </a:lnTo>
                <a:lnTo>
                  <a:pt x="97669" y="30921"/>
                </a:lnTo>
                <a:lnTo>
                  <a:pt x="60448" y="60448"/>
                </a:lnTo>
                <a:lnTo>
                  <a:pt x="30921" y="97669"/>
                </a:lnTo>
                <a:lnTo>
                  <a:pt x="10521" y="141150"/>
                </a:lnTo>
                <a:lnTo>
                  <a:pt x="684" y="189456"/>
                </a:lnTo>
                <a:lnTo>
                  <a:pt x="0" y="206382"/>
                </a:lnTo>
                <a:lnTo>
                  <a:pt x="684" y="223309"/>
                </a:lnTo>
                <a:lnTo>
                  <a:pt x="10521" y="271615"/>
                </a:lnTo>
                <a:lnTo>
                  <a:pt x="30921" y="315096"/>
                </a:lnTo>
                <a:lnTo>
                  <a:pt x="60448" y="352317"/>
                </a:lnTo>
                <a:lnTo>
                  <a:pt x="97669" y="381844"/>
                </a:lnTo>
                <a:lnTo>
                  <a:pt x="141150" y="402243"/>
                </a:lnTo>
                <a:lnTo>
                  <a:pt x="189456" y="412081"/>
                </a:lnTo>
                <a:lnTo>
                  <a:pt x="206382" y="412765"/>
                </a:lnTo>
                <a:lnTo>
                  <a:pt x="549682" y="412765"/>
                </a:lnTo>
                <a:lnTo>
                  <a:pt x="599278" y="406767"/>
                </a:lnTo>
                <a:lnTo>
                  <a:pt x="644527" y="389729"/>
                </a:lnTo>
                <a:lnTo>
                  <a:pt x="683994" y="363085"/>
                </a:lnTo>
                <a:lnTo>
                  <a:pt x="716245" y="328269"/>
                </a:lnTo>
                <a:lnTo>
                  <a:pt x="739846" y="286716"/>
                </a:lnTo>
                <a:lnTo>
                  <a:pt x="753364" y="239859"/>
                </a:lnTo>
                <a:lnTo>
                  <a:pt x="756065" y="206382"/>
                </a:lnTo>
                <a:lnTo>
                  <a:pt x="755381" y="189456"/>
                </a:lnTo>
                <a:lnTo>
                  <a:pt x="745543" y="141150"/>
                </a:lnTo>
                <a:lnTo>
                  <a:pt x="725144" y="97669"/>
                </a:lnTo>
                <a:lnTo>
                  <a:pt x="695617" y="60448"/>
                </a:lnTo>
                <a:lnTo>
                  <a:pt x="658396" y="30921"/>
                </a:lnTo>
                <a:lnTo>
                  <a:pt x="614915" y="10521"/>
                </a:lnTo>
                <a:lnTo>
                  <a:pt x="566609" y="684"/>
                </a:lnTo>
                <a:lnTo>
                  <a:pt x="549682" y="0"/>
                </a:lnTo>
                <a:close/>
              </a:path>
            </a:pathLst>
          </a:custGeom>
          <a:solidFill>
            <a:srgbClr val="407AAA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3609934" y="5117551"/>
            <a:ext cx="130820" cy="290661"/>
          </a:xfrm>
          <a:custGeom>
            <a:avLst/>
            <a:gdLst/>
            <a:ahLst/>
            <a:cxnLst/>
            <a:rect l="l" t="t" r="r" b="b"/>
            <a:pathLst>
              <a:path w="186054" h="413384">
                <a:moveTo>
                  <a:pt x="0" y="0"/>
                </a:moveTo>
                <a:lnTo>
                  <a:pt x="185745" y="0"/>
                </a:lnTo>
                <a:lnTo>
                  <a:pt x="185745" y="412765"/>
                </a:lnTo>
                <a:lnTo>
                  <a:pt x="0" y="412765"/>
                </a:lnTo>
                <a:lnTo>
                  <a:pt x="0" y="0"/>
                </a:lnTo>
                <a:close/>
              </a:path>
            </a:pathLst>
          </a:custGeom>
          <a:solidFill>
            <a:srgbClr val="0044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6353852" y="5086836"/>
            <a:ext cx="1161306" cy="290661"/>
          </a:xfrm>
          <a:custGeom>
            <a:avLst/>
            <a:gdLst/>
            <a:ahLst/>
            <a:cxnLst/>
            <a:rect l="l" t="t" r="r" b="b"/>
            <a:pathLst>
              <a:path w="1651634" h="413384">
                <a:moveTo>
                  <a:pt x="1444675" y="0"/>
                </a:moveTo>
                <a:lnTo>
                  <a:pt x="206382" y="0"/>
                </a:lnTo>
                <a:lnTo>
                  <a:pt x="189455" y="684"/>
                </a:lnTo>
                <a:lnTo>
                  <a:pt x="141149" y="10521"/>
                </a:lnTo>
                <a:lnTo>
                  <a:pt x="97668" y="30921"/>
                </a:lnTo>
                <a:lnTo>
                  <a:pt x="60447" y="60448"/>
                </a:lnTo>
                <a:lnTo>
                  <a:pt x="30920" y="97669"/>
                </a:lnTo>
                <a:lnTo>
                  <a:pt x="10521" y="141150"/>
                </a:lnTo>
                <a:lnTo>
                  <a:pt x="684" y="189456"/>
                </a:lnTo>
                <a:lnTo>
                  <a:pt x="0" y="206382"/>
                </a:lnTo>
                <a:lnTo>
                  <a:pt x="684" y="223309"/>
                </a:lnTo>
                <a:lnTo>
                  <a:pt x="10521" y="271615"/>
                </a:lnTo>
                <a:lnTo>
                  <a:pt x="30920" y="315096"/>
                </a:lnTo>
                <a:lnTo>
                  <a:pt x="60447" y="352317"/>
                </a:lnTo>
                <a:lnTo>
                  <a:pt x="97668" y="381844"/>
                </a:lnTo>
                <a:lnTo>
                  <a:pt x="141149" y="402243"/>
                </a:lnTo>
                <a:lnTo>
                  <a:pt x="189455" y="412081"/>
                </a:lnTo>
                <a:lnTo>
                  <a:pt x="206382" y="412765"/>
                </a:lnTo>
                <a:lnTo>
                  <a:pt x="1444675" y="412765"/>
                </a:lnTo>
                <a:lnTo>
                  <a:pt x="1494272" y="406767"/>
                </a:lnTo>
                <a:lnTo>
                  <a:pt x="1539520" y="389729"/>
                </a:lnTo>
                <a:lnTo>
                  <a:pt x="1578987" y="363085"/>
                </a:lnTo>
                <a:lnTo>
                  <a:pt x="1611238" y="328269"/>
                </a:lnTo>
                <a:lnTo>
                  <a:pt x="1634839" y="286716"/>
                </a:lnTo>
                <a:lnTo>
                  <a:pt x="1648357" y="239859"/>
                </a:lnTo>
                <a:lnTo>
                  <a:pt x="1651058" y="206382"/>
                </a:lnTo>
                <a:lnTo>
                  <a:pt x="1650374" y="189456"/>
                </a:lnTo>
                <a:lnTo>
                  <a:pt x="1640536" y="141150"/>
                </a:lnTo>
                <a:lnTo>
                  <a:pt x="1620137" y="97669"/>
                </a:lnTo>
                <a:lnTo>
                  <a:pt x="1590610" y="60448"/>
                </a:lnTo>
                <a:lnTo>
                  <a:pt x="1553389" y="30921"/>
                </a:lnTo>
                <a:lnTo>
                  <a:pt x="1509908" y="10521"/>
                </a:lnTo>
                <a:lnTo>
                  <a:pt x="1461602" y="684"/>
                </a:lnTo>
                <a:lnTo>
                  <a:pt x="1444675" y="0"/>
                </a:lnTo>
                <a:close/>
              </a:path>
            </a:pathLst>
          </a:custGeom>
          <a:solidFill>
            <a:srgbClr val="D6A8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6353852" y="5086836"/>
            <a:ext cx="130820" cy="290661"/>
          </a:xfrm>
          <a:custGeom>
            <a:avLst/>
            <a:gdLst/>
            <a:ahLst/>
            <a:cxnLst/>
            <a:rect l="l" t="t" r="r" b="b"/>
            <a:pathLst>
              <a:path w="186054" h="413384">
                <a:moveTo>
                  <a:pt x="0" y="0"/>
                </a:moveTo>
                <a:lnTo>
                  <a:pt x="185743" y="0"/>
                </a:lnTo>
                <a:lnTo>
                  <a:pt x="185743" y="412765"/>
                </a:lnTo>
                <a:lnTo>
                  <a:pt x="0" y="412765"/>
                </a:lnTo>
                <a:lnTo>
                  <a:pt x="0" y="0"/>
                </a:lnTo>
                <a:close/>
              </a:path>
            </a:pathLst>
          </a:custGeom>
          <a:solidFill>
            <a:srgbClr val="AA79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2156068" y="5107313"/>
            <a:ext cx="1024235" cy="307181"/>
          </a:xfrm>
          <a:custGeom>
            <a:avLst/>
            <a:gdLst/>
            <a:ahLst/>
            <a:cxnLst/>
            <a:rect l="l" t="t" r="r" b="b"/>
            <a:pathLst>
              <a:path w="1456689" h="436879">
                <a:moveTo>
                  <a:pt x="0" y="0"/>
                </a:moveTo>
                <a:lnTo>
                  <a:pt x="1456142" y="0"/>
                </a:lnTo>
                <a:lnTo>
                  <a:pt x="1456142" y="436841"/>
                </a:lnTo>
                <a:lnTo>
                  <a:pt x="0" y="436841"/>
                </a:lnTo>
                <a:lnTo>
                  <a:pt x="0" y="0"/>
                </a:lnTo>
                <a:close/>
              </a:path>
            </a:pathLst>
          </a:custGeom>
          <a:solidFill>
            <a:srgbClr val="FF9995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1865976" y="5088331"/>
            <a:ext cx="197346" cy="5358"/>
          </a:xfrm>
          <a:custGeom>
            <a:avLst/>
            <a:gdLst/>
            <a:ahLst/>
            <a:cxnLst/>
            <a:rect l="l" t="t" r="r" b="b"/>
            <a:pathLst>
              <a:path w="280669" h="7620">
                <a:moveTo>
                  <a:pt x="280470" y="0"/>
                </a:moveTo>
                <a:lnTo>
                  <a:pt x="267775" y="343"/>
                </a:lnTo>
                <a:lnTo>
                  <a:pt x="0" y="7580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2031675" y="5046306"/>
            <a:ext cx="87064" cy="85725"/>
          </a:xfrm>
          <a:custGeom>
            <a:avLst/>
            <a:gdLst/>
            <a:ahLst/>
            <a:cxnLst/>
            <a:rect l="l" t="t" r="r" b="b"/>
            <a:pathLst>
              <a:path w="123825" h="121920">
                <a:moveTo>
                  <a:pt x="0" y="0"/>
                </a:moveTo>
                <a:lnTo>
                  <a:pt x="32117" y="60114"/>
                </a:lnTo>
                <a:lnTo>
                  <a:pt x="3294" y="121875"/>
                </a:lnTo>
                <a:lnTo>
                  <a:pt x="123522" y="57642"/>
                </a:lnTo>
                <a:lnTo>
                  <a:pt x="0" y="0"/>
                </a:lnTo>
                <a:close/>
              </a:path>
            </a:pathLst>
          </a:custGeom>
          <a:solidFill>
            <a:srgbClr val="424242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1872802" y="5090249"/>
            <a:ext cx="0" cy="171003"/>
          </a:xfrm>
          <a:custGeom>
            <a:avLst/>
            <a:gdLst/>
            <a:ahLst/>
            <a:cxnLst/>
            <a:rect l="l" t="t" r="r" b="b"/>
            <a:pathLst>
              <a:path h="243204">
                <a:moveTo>
                  <a:pt x="0" y="242690"/>
                </a:moveTo>
                <a:lnTo>
                  <a:pt x="0" y="0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812727" y="4855379"/>
            <a:ext cx="254050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84" spc="-4" dirty="0">
                <a:solidFill>
                  <a:prstClr val="black"/>
                </a:solidFill>
                <a:latin typeface="Times New Roman"/>
                <a:cs typeface="Times New Roman"/>
              </a:rPr>
              <a:t>tart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590235" y="4855379"/>
            <a:ext cx="247352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84" spc="-4" dirty="0">
                <a:solidFill>
                  <a:prstClr val="black"/>
                </a:solidFill>
                <a:latin typeface="Times New Roman"/>
                <a:cs typeface="Times New Roman"/>
              </a:rPr>
              <a:t>top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2246166" y="4572863"/>
            <a:ext cx="843855" cy="491579"/>
          </a:xfrm>
          <a:custGeom>
            <a:avLst/>
            <a:gdLst/>
            <a:ahLst/>
            <a:cxnLst/>
            <a:rect l="l" t="t" r="r" b="b"/>
            <a:pathLst>
              <a:path w="1200150" h="699134">
                <a:moveTo>
                  <a:pt x="0" y="23298"/>
                </a:moveTo>
                <a:lnTo>
                  <a:pt x="128140" y="0"/>
                </a:lnTo>
                <a:lnTo>
                  <a:pt x="1071720" y="698948"/>
                </a:lnTo>
                <a:lnTo>
                  <a:pt x="1199860" y="698948"/>
                </a:lnTo>
              </a:path>
            </a:pathLst>
          </a:custGeom>
          <a:ln w="25399">
            <a:solidFill>
              <a:srgbClr val="75B1D4"/>
            </a:solidFill>
            <a:prstDash val="lgDash"/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2229785" y="4572863"/>
            <a:ext cx="868412" cy="491579"/>
          </a:xfrm>
          <a:custGeom>
            <a:avLst/>
            <a:gdLst/>
            <a:ahLst/>
            <a:cxnLst/>
            <a:rect l="l" t="t" r="r" b="b"/>
            <a:pathLst>
              <a:path w="1235075" h="699134">
                <a:moveTo>
                  <a:pt x="0" y="698948"/>
                </a:moveTo>
                <a:lnTo>
                  <a:pt x="139789" y="698948"/>
                </a:lnTo>
                <a:lnTo>
                  <a:pt x="1118317" y="11649"/>
                </a:lnTo>
                <a:lnTo>
                  <a:pt x="1234808" y="0"/>
                </a:lnTo>
              </a:path>
            </a:pathLst>
          </a:custGeom>
          <a:ln w="25400">
            <a:solidFill>
              <a:srgbClr val="75B1D4"/>
            </a:solidFill>
            <a:prstDash val="lgDash"/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5203045" y="4574911"/>
            <a:ext cx="843855" cy="491579"/>
          </a:xfrm>
          <a:custGeom>
            <a:avLst/>
            <a:gdLst/>
            <a:ahLst/>
            <a:cxnLst/>
            <a:rect l="l" t="t" r="r" b="b"/>
            <a:pathLst>
              <a:path w="1200150" h="699134">
                <a:moveTo>
                  <a:pt x="0" y="23298"/>
                </a:moveTo>
                <a:lnTo>
                  <a:pt x="128140" y="0"/>
                </a:lnTo>
                <a:lnTo>
                  <a:pt x="1071720" y="698948"/>
                </a:lnTo>
                <a:lnTo>
                  <a:pt x="1199860" y="698948"/>
                </a:lnTo>
              </a:path>
            </a:pathLst>
          </a:custGeom>
          <a:ln w="25399">
            <a:solidFill>
              <a:srgbClr val="75B1D4"/>
            </a:solidFill>
            <a:prstDash val="lgDash"/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5186663" y="4574911"/>
            <a:ext cx="868412" cy="491579"/>
          </a:xfrm>
          <a:custGeom>
            <a:avLst/>
            <a:gdLst/>
            <a:ahLst/>
            <a:cxnLst/>
            <a:rect l="l" t="t" r="r" b="b"/>
            <a:pathLst>
              <a:path w="1235075" h="699134">
                <a:moveTo>
                  <a:pt x="0" y="698948"/>
                </a:moveTo>
                <a:lnTo>
                  <a:pt x="139789" y="698948"/>
                </a:lnTo>
                <a:lnTo>
                  <a:pt x="1118317" y="11649"/>
                </a:lnTo>
                <a:lnTo>
                  <a:pt x="1234808" y="0"/>
                </a:lnTo>
              </a:path>
            </a:pathLst>
          </a:custGeom>
          <a:ln w="25400">
            <a:solidFill>
              <a:srgbClr val="75B1D4"/>
            </a:solidFill>
            <a:prstDash val="lgDash"/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3768328" y="4632137"/>
            <a:ext cx="705445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116082" defTabSz="642915">
              <a:lnSpc>
                <a:spcPts val="1125"/>
              </a:lnSpc>
            </a:pPr>
            <a:r>
              <a:rPr sz="984" spc="-7" dirty="0">
                <a:solidFill>
                  <a:srgbClr val="004479"/>
                </a:solidFill>
                <a:latin typeface="Times New Roman"/>
                <a:cs typeface="Times New Roman"/>
              </a:rPr>
              <a:t>homológ rekombináció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5113414" y="5107313"/>
            <a:ext cx="1024235" cy="307181"/>
          </a:xfrm>
          <a:custGeom>
            <a:avLst/>
            <a:gdLst/>
            <a:ahLst/>
            <a:cxnLst/>
            <a:rect l="l" t="t" r="r" b="b"/>
            <a:pathLst>
              <a:path w="1456690" h="436879">
                <a:moveTo>
                  <a:pt x="0" y="0"/>
                </a:moveTo>
                <a:lnTo>
                  <a:pt x="1456141" y="0"/>
                </a:lnTo>
                <a:lnTo>
                  <a:pt x="1456141" y="436841"/>
                </a:lnTo>
                <a:lnTo>
                  <a:pt x="0" y="436841"/>
                </a:lnTo>
                <a:lnTo>
                  <a:pt x="0" y="0"/>
                </a:lnTo>
                <a:close/>
              </a:path>
            </a:pathLst>
          </a:custGeom>
          <a:solidFill>
            <a:srgbClr val="8E2726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6167966" y="5938417"/>
            <a:ext cx="602307" cy="1339"/>
          </a:xfrm>
          <a:custGeom>
            <a:avLst/>
            <a:gdLst/>
            <a:ahLst/>
            <a:cxnLst/>
            <a:rect l="l" t="t" r="r" b="b"/>
            <a:pathLst>
              <a:path w="856615" h="1904">
                <a:moveTo>
                  <a:pt x="0" y="1408"/>
                </a:moveTo>
                <a:lnTo>
                  <a:pt x="856266" y="0"/>
                </a:lnTo>
              </a:path>
            </a:pathLst>
          </a:custGeom>
          <a:ln w="2539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4928248" y="5938734"/>
            <a:ext cx="216098" cy="446"/>
          </a:xfrm>
          <a:custGeom>
            <a:avLst/>
            <a:gdLst/>
            <a:ahLst/>
            <a:cxnLst/>
            <a:rect l="l" t="t" r="r" b="b"/>
            <a:pathLst>
              <a:path w="307340" h="634">
                <a:moveTo>
                  <a:pt x="0" y="505"/>
                </a:moveTo>
                <a:lnTo>
                  <a:pt x="307070" y="0"/>
                </a:lnTo>
              </a:path>
            </a:pathLst>
          </a:custGeom>
          <a:ln w="2539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3769634" y="5938494"/>
            <a:ext cx="507653" cy="893"/>
          </a:xfrm>
          <a:custGeom>
            <a:avLst/>
            <a:gdLst/>
            <a:ahLst/>
            <a:cxnLst/>
            <a:rect l="l" t="t" r="r" b="b"/>
            <a:pathLst>
              <a:path w="721995" h="1270">
                <a:moveTo>
                  <a:pt x="0" y="1186"/>
                </a:moveTo>
                <a:lnTo>
                  <a:pt x="721418" y="0"/>
                </a:lnTo>
              </a:path>
            </a:pathLst>
          </a:custGeom>
          <a:ln w="2539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3209039" y="5938558"/>
            <a:ext cx="430411" cy="893"/>
          </a:xfrm>
          <a:custGeom>
            <a:avLst/>
            <a:gdLst/>
            <a:ahLst/>
            <a:cxnLst/>
            <a:rect l="l" t="t" r="r" b="b"/>
            <a:pathLst>
              <a:path w="612139" h="1270">
                <a:moveTo>
                  <a:pt x="0" y="1006"/>
                </a:moveTo>
                <a:lnTo>
                  <a:pt x="611637" y="0"/>
                </a:lnTo>
              </a:path>
            </a:pathLst>
          </a:custGeom>
          <a:ln w="2539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1796114" y="5938592"/>
            <a:ext cx="389334" cy="893"/>
          </a:xfrm>
          <a:custGeom>
            <a:avLst/>
            <a:gdLst/>
            <a:ahLst/>
            <a:cxnLst/>
            <a:rect l="l" t="t" r="r" b="b"/>
            <a:pathLst>
              <a:path w="553719" h="1270">
                <a:moveTo>
                  <a:pt x="0" y="910"/>
                </a:moveTo>
                <a:lnTo>
                  <a:pt x="553391" y="0"/>
                </a:lnTo>
              </a:path>
            </a:pathLst>
          </a:custGeom>
          <a:ln w="2539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3639070" y="5793292"/>
            <a:ext cx="579537" cy="290661"/>
          </a:xfrm>
          <a:custGeom>
            <a:avLst/>
            <a:gdLst/>
            <a:ahLst/>
            <a:cxnLst/>
            <a:rect l="l" t="t" r="r" b="b"/>
            <a:pathLst>
              <a:path w="824229" h="413384">
                <a:moveTo>
                  <a:pt x="617330" y="0"/>
                </a:moveTo>
                <a:lnTo>
                  <a:pt x="206382" y="0"/>
                </a:lnTo>
                <a:lnTo>
                  <a:pt x="189456" y="684"/>
                </a:lnTo>
                <a:lnTo>
                  <a:pt x="141150" y="10521"/>
                </a:lnTo>
                <a:lnTo>
                  <a:pt x="97669" y="30920"/>
                </a:lnTo>
                <a:lnTo>
                  <a:pt x="60448" y="60447"/>
                </a:lnTo>
                <a:lnTo>
                  <a:pt x="30921" y="97668"/>
                </a:lnTo>
                <a:lnTo>
                  <a:pt x="10521" y="141148"/>
                </a:lnTo>
                <a:lnTo>
                  <a:pt x="684" y="189454"/>
                </a:lnTo>
                <a:lnTo>
                  <a:pt x="0" y="206381"/>
                </a:lnTo>
                <a:lnTo>
                  <a:pt x="684" y="223307"/>
                </a:lnTo>
                <a:lnTo>
                  <a:pt x="10521" y="271614"/>
                </a:lnTo>
                <a:lnTo>
                  <a:pt x="30921" y="315095"/>
                </a:lnTo>
                <a:lnTo>
                  <a:pt x="60448" y="352316"/>
                </a:lnTo>
                <a:lnTo>
                  <a:pt x="97669" y="381843"/>
                </a:lnTo>
                <a:lnTo>
                  <a:pt x="141150" y="402242"/>
                </a:lnTo>
                <a:lnTo>
                  <a:pt x="189456" y="412080"/>
                </a:lnTo>
                <a:lnTo>
                  <a:pt x="206382" y="412764"/>
                </a:lnTo>
                <a:lnTo>
                  <a:pt x="617330" y="412764"/>
                </a:lnTo>
                <a:lnTo>
                  <a:pt x="666926" y="406766"/>
                </a:lnTo>
                <a:lnTo>
                  <a:pt x="712175" y="389728"/>
                </a:lnTo>
                <a:lnTo>
                  <a:pt x="751642" y="363084"/>
                </a:lnTo>
                <a:lnTo>
                  <a:pt x="783893" y="328268"/>
                </a:lnTo>
                <a:lnTo>
                  <a:pt x="807494" y="286715"/>
                </a:lnTo>
                <a:lnTo>
                  <a:pt x="821011" y="239857"/>
                </a:lnTo>
                <a:lnTo>
                  <a:pt x="823713" y="206381"/>
                </a:lnTo>
                <a:lnTo>
                  <a:pt x="823028" y="189454"/>
                </a:lnTo>
                <a:lnTo>
                  <a:pt x="813191" y="141148"/>
                </a:lnTo>
                <a:lnTo>
                  <a:pt x="792792" y="97668"/>
                </a:lnTo>
                <a:lnTo>
                  <a:pt x="763265" y="60447"/>
                </a:lnTo>
                <a:lnTo>
                  <a:pt x="726044" y="30920"/>
                </a:lnTo>
                <a:lnTo>
                  <a:pt x="682563" y="10521"/>
                </a:lnTo>
                <a:lnTo>
                  <a:pt x="634257" y="684"/>
                </a:lnTo>
                <a:lnTo>
                  <a:pt x="617330" y="0"/>
                </a:lnTo>
                <a:close/>
              </a:path>
            </a:pathLst>
          </a:custGeom>
          <a:solidFill>
            <a:srgbClr val="407AAA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3639070" y="5793292"/>
            <a:ext cx="130820" cy="290661"/>
          </a:xfrm>
          <a:custGeom>
            <a:avLst/>
            <a:gdLst/>
            <a:ahLst/>
            <a:cxnLst/>
            <a:rect l="l" t="t" r="r" b="b"/>
            <a:pathLst>
              <a:path w="186054" h="413384">
                <a:moveTo>
                  <a:pt x="0" y="0"/>
                </a:moveTo>
                <a:lnTo>
                  <a:pt x="185743" y="0"/>
                </a:lnTo>
                <a:lnTo>
                  <a:pt x="185743" y="412764"/>
                </a:lnTo>
                <a:lnTo>
                  <a:pt x="0" y="412764"/>
                </a:lnTo>
                <a:lnTo>
                  <a:pt x="0" y="0"/>
                </a:lnTo>
                <a:close/>
              </a:path>
            </a:pathLst>
          </a:custGeom>
          <a:solidFill>
            <a:srgbClr val="0044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2185203" y="5783053"/>
            <a:ext cx="1024235" cy="307181"/>
          </a:xfrm>
          <a:custGeom>
            <a:avLst/>
            <a:gdLst/>
            <a:ahLst/>
            <a:cxnLst/>
            <a:rect l="l" t="t" r="r" b="b"/>
            <a:pathLst>
              <a:path w="1456689" h="436879">
                <a:moveTo>
                  <a:pt x="0" y="0"/>
                </a:moveTo>
                <a:lnTo>
                  <a:pt x="1456141" y="0"/>
                </a:lnTo>
                <a:lnTo>
                  <a:pt x="1456141" y="436842"/>
                </a:lnTo>
                <a:lnTo>
                  <a:pt x="0" y="436842"/>
                </a:lnTo>
                <a:lnTo>
                  <a:pt x="0" y="0"/>
                </a:lnTo>
                <a:close/>
              </a:path>
            </a:pathLst>
          </a:custGeom>
          <a:solidFill>
            <a:srgbClr val="FF9995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1895112" y="5764073"/>
            <a:ext cx="197346" cy="5358"/>
          </a:xfrm>
          <a:custGeom>
            <a:avLst/>
            <a:gdLst/>
            <a:ahLst/>
            <a:cxnLst/>
            <a:rect l="l" t="t" r="r" b="b"/>
            <a:pathLst>
              <a:path w="280669" h="7620">
                <a:moveTo>
                  <a:pt x="280470" y="0"/>
                </a:moveTo>
                <a:lnTo>
                  <a:pt x="267775" y="343"/>
                </a:lnTo>
                <a:lnTo>
                  <a:pt x="0" y="7580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2060811" y="5722046"/>
            <a:ext cx="87064" cy="85725"/>
          </a:xfrm>
          <a:custGeom>
            <a:avLst/>
            <a:gdLst/>
            <a:ahLst/>
            <a:cxnLst/>
            <a:rect l="l" t="t" r="r" b="b"/>
            <a:pathLst>
              <a:path w="123825" h="121920">
                <a:moveTo>
                  <a:pt x="0" y="0"/>
                </a:moveTo>
                <a:lnTo>
                  <a:pt x="32117" y="60114"/>
                </a:lnTo>
                <a:lnTo>
                  <a:pt x="3294" y="121875"/>
                </a:lnTo>
                <a:lnTo>
                  <a:pt x="123522" y="57644"/>
                </a:lnTo>
                <a:lnTo>
                  <a:pt x="0" y="0"/>
                </a:lnTo>
                <a:close/>
              </a:path>
            </a:pathLst>
          </a:custGeom>
          <a:solidFill>
            <a:srgbClr val="424242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1901938" y="5765991"/>
            <a:ext cx="0" cy="171003"/>
          </a:xfrm>
          <a:custGeom>
            <a:avLst/>
            <a:gdLst/>
            <a:ahLst/>
            <a:cxnLst/>
            <a:rect l="l" t="t" r="r" b="b"/>
            <a:pathLst>
              <a:path h="243204">
                <a:moveTo>
                  <a:pt x="0" y="242690"/>
                </a:moveTo>
                <a:lnTo>
                  <a:pt x="0" y="0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6608235" y="5742099"/>
            <a:ext cx="0" cy="191542"/>
          </a:xfrm>
          <a:custGeom>
            <a:avLst/>
            <a:gdLst/>
            <a:ahLst/>
            <a:cxnLst/>
            <a:rect l="l" t="t" r="r" b="b"/>
            <a:pathLst>
              <a:path h="272415">
                <a:moveTo>
                  <a:pt x="0" y="0"/>
                </a:moveTo>
                <a:lnTo>
                  <a:pt x="0" y="271813"/>
                </a:lnTo>
              </a:path>
            </a:pathLst>
          </a:custGeom>
          <a:ln w="254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5144129" y="5783053"/>
            <a:ext cx="1024235" cy="307181"/>
          </a:xfrm>
          <a:custGeom>
            <a:avLst/>
            <a:gdLst/>
            <a:ahLst/>
            <a:cxnLst/>
            <a:rect l="l" t="t" r="r" b="b"/>
            <a:pathLst>
              <a:path w="1456690" h="436879">
                <a:moveTo>
                  <a:pt x="0" y="0"/>
                </a:moveTo>
                <a:lnTo>
                  <a:pt x="1456141" y="0"/>
                </a:lnTo>
                <a:lnTo>
                  <a:pt x="1456141" y="436842"/>
                </a:lnTo>
                <a:lnTo>
                  <a:pt x="0" y="436842"/>
                </a:lnTo>
                <a:lnTo>
                  <a:pt x="0" y="0"/>
                </a:lnTo>
                <a:close/>
              </a:path>
            </a:pathLst>
          </a:custGeom>
          <a:solidFill>
            <a:srgbClr val="8E2726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812602" y="5123269"/>
            <a:ext cx="3381226" cy="3926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dirty="0">
                <a:solidFill>
                  <a:prstClr val="black"/>
                </a:solidFill>
                <a:latin typeface="Times New Roman"/>
                <a:cs typeface="Times New Roman"/>
              </a:rPr>
              <a:t>DNS </a:t>
            </a:r>
            <a:r>
              <a:rPr sz="984" spc="-7" dirty="0">
                <a:solidFill>
                  <a:prstClr val="black"/>
                </a:solidFill>
                <a:latin typeface="Times New Roman"/>
                <a:cs typeface="Times New Roman"/>
              </a:rPr>
              <a:t>vektor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3572" algn="r" defTabSz="642915">
              <a:spcBef>
                <a:spcPts val="717"/>
              </a:spcBef>
            </a:pPr>
            <a:r>
              <a:rPr sz="984" spc="-7" dirty="0">
                <a:solidFill>
                  <a:prstClr val="black"/>
                </a:solidFill>
                <a:latin typeface="Times New Roman"/>
                <a:cs typeface="Times New Roman"/>
              </a:rPr>
              <a:t>pozitív szelekciós gén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5232797" y="5498316"/>
            <a:ext cx="841177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dirty="0">
                <a:solidFill>
                  <a:prstClr val="black"/>
                </a:solidFill>
                <a:latin typeface="Times New Roman"/>
                <a:cs typeface="Times New Roman"/>
              </a:rPr>
              <a:t>Módos</a:t>
            </a:r>
            <a:r>
              <a:rPr sz="984" spc="-4" dirty="0">
                <a:solidFill>
                  <a:prstClr val="black"/>
                </a:solidFill>
                <a:latin typeface="Times New Roman"/>
                <a:cs typeface="Times New Roman"/>
              </a:rPr>
              <a:t>ított </a:t>
            </a:r>
            <a:r>
              <a:rPr sz="984" spc="-7" dirty="0">
                <a:solidFill>
                  <a:prstClr val="black"/>
                </a:solidFill>
                <a:latin typeface="Times New Roman"/>
                <a:cs typeface="Times New Roman"/>
              </a:rPr>
              <a:t>exon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839516" y="5525105"/>
            <a:ext cx="254050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84" spc="-4" dirty="0">
                <a:solidFill>
                  <a:prstClr val="black"/>
                </a:solidFill>
                <a:latin typeface="Times New Roman"/>
                <a:cs typeface="Times New Roman"/>
              </a:rPr>
              <a:t>tart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6482953" y="5516176"/>
            <a:ext cx="247352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84" spc="-4" dirty="0">
                <a:solidFill>
                  <a:prstClr val="black"/>
                </a:solidFill>
                <a:latin typeface="Times New Roman"/>
                <a:cs typeface="Times New Roman"/>
              </a:rPr>
              <a:t>top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812602" y="5775137"/>
            <a:ext cx="567035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87" marR="3572" indent="-169658" defTabSz="642915">
              <a:lnSpc>
                <a:spcPts val="1125"/>
              </a:lnSpc>
            </a:pPr>
            <a:r>
              <a:rPr sz="984" dirty="0">
                <a:solidFill>
                  <a:prstClr val="black"/>
                </a:solidFill>
                <a:latin typeface="Times New Roman"/>
                <a:cs typeface="Times New Roman"/>
              </a:rPr>
              <a:t>Módos</a:t>
            </a:r>
            <a:r>
              <a:rPr sz="984" spc="-4" dirty="0">
                <a:solidFill>
                  <a:prstClr val="black"/>
                </a:solidFill>
                <a:latin typeface="Times New Roman"/>
                <a:cs typeface="Times New Roman"/>
              </a:rPr>
              <a:t>ított allél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6313289" y="4766082"/>
            <a:ext cx="1142554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spc="-7" dirty="0">
                <a:solidFill>
                  <a:prstClr val="black"/>
                </a:solidFill>
                <a:latin typeface="Times New Roman"/>
                <a:cs typeface="Times New Roman"/>
              </a:rPr>
              <a:t>negatív szelekciós gén</a:t>
            </a:r>
            <a:endParaRPr sz="98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2482454" y="227849"/>
            <a:ext cx="4176861" cy="1947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266" b="1" spc="-11" dirty="0">
                <a:solidFill>
                  <a:prstClr val="black"/>
                </a:solidFill>
                <a:latin typeface="Times New Roman"/>
                <a:cs typeface="Times New Roman"/>
              </a:rPr>
              <a:t>HOMOLÓG REKOMBINÁCIÓ - CÉLZOTT</a:t>
            </a:r>
            <a:r>
              <a:rPr sz="1266" b="1" spc="-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66" b="1" spc="-11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sz="1266" b="1" dirty="0">
                <a:solidFill>
                  <a:prstClr val="black"/>
                </a:solidFill>
                <a:latin typeface="Times New Roman"/>
                <a:cs typeface="Times New Roman"/>
              </a:rPr>
              <a:t>ÉN</a:t>
            </a:r>
            <a:r>
              <a:rPr sz="1266" b="1" spc="-11" dirty="0">
                <a:solidFill>
                  <a:prstClr val="black"/>
                </a:solidFill>
                <a:latin typeface="Times New Roman"/>
                <a:cs typeface="Times New Roman"/>
              </a:rPr>
              <a:t>K</a:t>
            </a:r>
            <a:r>
              <a:rPr sz="1266" b="1" dirty="0">
                <a:solidFill>
                  <a:prstClr val="black"/>
                </a:solidFill>
                <a:latin typeface="Times New Roman"/>
                <a:cs typeface="Times New Roman"/>
              </a:rPr>
              <a:t>IÜTÉS</a:t>
            </a:r>
            <a:endParaRPr sz="1266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8670727" y="6544799"/>
            <a:ext cx="295125" cy="2705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758" dirty="0">
                <a:solidFill>
                  <a:srgbClr val="3D3E3F"/>
                </a:solidFill>
                <a:latin typeface="Monotype Corsiva"/>
                <a:cs typeface="Monotype Corsiva"/>
              </a:rPr>
              <a:t>GE</a:t>
            </a:r>
            <a:endParaRPr sz="1758">
              <a:solidFill>
                <a:prstClr val="black"/>
              </a:solidFill>
              <a:latin typeface="Monotype Corsiva"/>
              <a:cs typeface="Monotype Corsiva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4276868" y="4219551"/>
            <a:ext cx="651421" cy="319236"/>
          </a:xfrm>
          <a:custGeom>
            <a:avLst/>
            <a:gdLst/>
            <a:ahLst/>
            <a:cxnLst/>
            <a:rect l="l" t="t" r="r" b="b"/>
            <a:pathLst>
              <a:path w="926465" h="454025">
                <a:moveTo>
                  <a:pt x="0" y="0"/>
                </a:moveTo>
                <a:lnTo>
                  <a:pt x="926428" y="0"/>
                </a:lnTo>
                <a:lnTo>
                  <a:pt x="926428" y="453482"/>
                </a:lnTo>
                <a:lnTo>
                  <a:pt x="0" y="453482"/>
                </a:lnTo>
                <a:lnTo>
                  <a:pt x="0" y="0"/>
                </a:lnTo>
                <a:close/>
              </a:path>
            </a:pathLst>
          </a:custGeom>
          <a:solidFill>
            <a:srgbClr val="D81E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4276868" y="5078523"/>
            <a:ext cx="651421" cy="319236"/>
          </a:xfrm>
          <a:custGeom>
            <a:avLst/>
            <a:gdLst/>
            <a:ahLst/>
            <a:cxnLst/>
            <a:rect l="l" t="t" r="r" b="b"/>
            <a:pathLst>
              <a:path w="926465" h="454025">
                <a:moveTo>
                  <a:pt x="0" y="0"/>
                </a:moveTo>
                <a:lnTo>
                  <a:pt x="926428" y="0"/>
                </a:lnTo>
                <a:lnTo>
                  <a:pt x="926428" y="453482"/>
                </a:lnTo>
                <a:lnTo>
                  <a:pt x="0" y="453482"/>
                </a:lnTo>
                <a:lnTo>
                  <a:pt x="0" y="0"/>
                </a:lnTo>
                <a:close/>
              </a:path>
            </a:pathLst>
          </a:custGeom>
          <a:solidFill>
            <a:srgbClr val="D81E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4276868" y="5759877"/>
            <a:ext cx="651421" cy="319236"/>
          </a:xfrm>
          <a:custGeom>
            <a:avLst/>
            <a:gdLst/>
            <a:ahLst/>
            <a:cxnLst/>
            <a:rect l="l" t="t" r="r" b="b"/>
            <a:pathLst>
              <a:path w="926465" h="454025">
                <a:moveTo>
                  <a:pt x="0" y="0"/>
                </a:moveTo>
                <a:lnTo>
                  <a:pt x="926428" y="0"/>
                </a:lnTo>
                <a:lnTo>
                  <a:pt x="926428" y="453482"/>
                </a:lnTo>
                <a:lnTo>
                  <a:pt x="0" y="453482"/>
                </a:lnTo>
                <a:lnTo>
                  <a:pt x="0" y="0"/>
                </a:lnTo>
                <a:close/>
              </a:path>
            </a:pathLst>
          </a:custGeom>
          <a:solidFill>
            <a:srgbClr val="D81E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4474584" y="5781084"/>
            <a:ext cx="256282" cy="276820"/>
          </a:xfrm>
          <a:custGeom>
            <a:avLst/>
            <a:gdLst/>
            <a:ahLst/>
            <a:cxnLst/>
            <a:rect l="l" t="t" r="r" b="b"/>
            <a:pathLst>
              <a:path w="364490" h="393700">
                <a:moveTo>
                  <a:pt x="216844" y="287387"/>
                </a:moveTo>
                <a:lnTo>
                  <a:pt x="147189" y="287387"/>
                </a:lnTo>
                <a:lnTo>
                  <a:pt x="182017" y="393158"/>
                </a:lnTo>
                <a:lnTo>
                  <a:pt x="216844" y="287387"/>
                </a:lnTo>
                <a:close/>
              </a:path>
              <a:path w="364490" h="393700">
                <a:moveTo>
                  <a:pt x="53310" y="57576"/>
                </a:moveTo>
                <a:lnTo>
                  <a:pt x="97936" y="158965"/>
                </a:lnTo>
                <a:lnTo>
                  <a:pt x="0" y="196579"/>
                </a:lnTo>
                <a:lnTo>
                  <a:pt x="97936" y="234193"/>
                </a:lnTo>
                <a:lnTo>
                  <a:pt x="53310" y="335581"/>
                </a:lnTo>
                <a:lnTo>
                  <a:pt x="147189" y="287387"/>
                </a:lnTo>
                <a:lnTo>
                  <a:pt x="289510" y="287387"/>
                </a:lnTo>
                <a:lnTo>
                  <a:pt x="266098" y="234193"/>
                </a:lnTo>
                <a:lnTo>
                  <a:pt x="364035" y="196579"/>
                </a:lnTo>
                <a:lnTo>
                  <a:pt x="266098" y="158965"/>
                </a:lnTo>
                <a:lnTo>
                  <a:pt x="289510" y="105771"/>
                </a:lnTo>
                <a:lnTo>
                  <a:pt x="147189" y="105771"/>
                </a:lnTo>
                <a:lnTo>
                  <a:pt x="53310" y="57576"/>
                </a:lnTo>
                <a:close/>
              </a:path>
              <a:path w="364490" h="393700">
                <a:moveTo>
                  <a:pt x="289510" y="287387"/>
                </a:moveTo>
                <a:lnTo>
                  <a:pt x="216844" y="287387"/>
                </a:lnTo>
                <a:lnTo>
                  <a:pt x="310723" y="335581"/>
                </a:lnTo>
                <a:lnTo>
                  <a:pt x="289510" y="287387"/>
                </a:lnTo>
                <a:close/>
              </a:path>
              <a:path w="364490" h="393700">
                <a:moveTo>
                  <a:pt x="182017" y="0"/>
                </a:moveTo>
                <a:lnTo>
                  <a:pt x="147189" y="105771"/>
                </a:lnTo>
                <a:lnTo>
                  <a:pt x="216844" y="105771"/>
                </a:lnTo>
                <a:lnTo>
                  <a:pt x="182017" y="0"/>
                </a:lnTo>
                <a:close/>
              </a:path>
              <a:path w="364490" h="393700">
                <a:moveTo>
                  <a:pt x="310723" y="57576"/>
                </a:moveTo>
                <a:lnTo>
                  <a:pt x="216844" y="105771"/>
                </a:lnTo>
                <a:lnTo>
                  <a:pt x="289510" y="105771"/>
                </a:lnTo>
                <a:lnTo>
                  <a:pt x="310723" y="57576"/>
                </a:lnTo>
                <a:close/>
              </a:path>
            </a:pathLst>
          </a:custGeom>
          <a:solidFill>
            <a:srgbClr val="A8D4A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4474584" y="5099730"/>
            <a:ext cx="256282" cy="276820"/>
          </a:xfrm>
          <a:custGeom>
            <a:avLst/>
            <a:gdLst/>
            <a:ahLst/>
            <a:cxnLst/>
            <a:rect l="l" t="t" r="r" b="b"/>
            <a:pathLst>
              <a:path w="364490" h="393700">
                <a:moveTo>
                  <a:pt x="216844" y="287387"/>
                </a:moveTo>
                <a:lnTo>
                  <a:pt x="147189" y="287387"/>
                </a:lnTo>
                <a:lnTo>
                  <a:pt x="182017" y="393157"/>
                </a:lnTo>
                <a:lnTo>
                  <a:pt x="216844" y="287387"/>
                </a:lnTo>
                <a:close/>
              </a:path>
              <a:path w="364490" h="393700">
                <a:moveTo>
                  <a:pt x="53310" y="57576"/>
                </a:moveTo>
                <a:lnTo>
                  <a:pt x="97936" y="158964"/>
                </a:lnTo>
                <a:lnTo>
                  <a:pt x="0" y="196579"/>
                </a:lnTo>
                <a:lnTo>
                  <a:pt x="97936" y="234193"/>
                </a:lnTo>
                <a:lnTo>
                  <a:pt x="53310" y="335580"/>
                </a:lnTo>
                <a:lnTo>
                  <a:pt x="147189" y="287387"/>
                </a:lnTo>
                <a:lnTo>
                  <a:pt x="289511" y="287387"/>
                </a:lnTo>
                <a:lnTo>
                  <a:pt x="266098" y="234193"/>
                </a:lnTo>
                <a:lnTo>
                  <a:pt x="364035" y="196579"/>
                </a:lnTo>
                <a:lnTo>
                  <a:pt x="266098" y="158964"/>
                </a:lnTo>
                <a:lnTo>
                  <a:pt x="289511" y="105770"/>
                </a:lnTo>
                <a:lnTo>
                  <a:pt x="147189" y="105770"/>
                </a:lnTo>
                <a:lnTo>
                  <a:pt x="53310" y="57576"/>
                </a:lnTo>
                <a:close/>
              </a:path>
              <a:path w="364490" h="393700">
                <a:moveTo>
                  <a:pt x="289511" y="287387"/>
                </a:moveTo>
                <a:lnTo>
                  <a:pt x="216844" y="287387"/>
                </a:lnTo>
                <a:lnTo>
                  <a:pt x="310723" y="335580"/>
                </a:lnTo>
                <a:lnTo>
                  <a:pt x="289511" y="287387"/>
                </a:lnTo>
                <a:close/>
              </a:path>
              <a:path w="364490" h="393700">
                <a:moveTo>
                  <a:pt x="182017" y="0"/>
                </a:moveTo>
                <a:lnTo>
                  <a:pt x="147189" y="105770"/>
                </a:lnTo>
                <a:lnTo>
                  <a:pt x="216844" y="105770"/>
                </a:lnTo>
                <a:lnTo>
                  <a:pt x="182017" y="0"/>
                </a:lnTo>
                <a:close/>
              </a:path>
              <a:path w="364490" h="393700">
                <a:moveTo>
                  <a:pt x="310723" y="57576"/>
                </a:moveTo>
                <a:lnTo>
                  <a:pt x="216844" y="105770"/>
                </a:lnTo>
                <a:lnTo>
                  <a:pt x="289511" y="105770"/>
                </a:lnTo>
                <a:lnTo>
                  <a:pt x="310723" y="57576"/>
                </a:lnTo>
                <a:close/>
              </a:path>
            </a:pathLst>
          </a:custGeom>
          <a:solidFill>
            <a:srgbClr val="A8D4A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6963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4726" y="4123535"/>
            <a:ext cx="2801126" cy="2492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8258" y="4161235"/>
            <a:ext cx="2589609" cy="22770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38324" y="4127684"/>
            <a:ext cx="2492437" cy="24924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71875" y="4161234"/>
            <a:ext cx="2286000" cy="2286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35090" y="4122921"/>
            <a:ext cx="2492437" cy="24924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68641" y="4161235"/>
            <a:ext cx="2286000" cy="22770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6372" y="899918"/>
            <a:ext cx="3259336" cy="24913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6453" y="937617"/>
            <a:ext cx="3045023" cy="227707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98476" y="232172"/>
            <a:ext cx="4982766" cy="38397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46246" y="61613"/>
            <a:ext cx="6912019" cy="531933"/>
          </a:xfrm>
          <a:prstGeom prst="rect">
            <a:avLst/>
          </a:prstGeom>
        </p:spPr>
        <p:txBody>
          <a:bodyPr vert="horz" wrap="square" lIns="0" tIns="98227" rIns="0" bIns="0" rtlCol="0">
            <a:spAutoFit/>
          </a:bodyPr>
          <a:lstStyle/>
          <a:p>
            <a:pPr marL="1321547"/>
            <a:r>
              <a:rPr dirty="0"/>
              <a:t>DNS </a:t>
            </a:r>
            <a:r>
              <a:rPr spc="-18" dirty="0" err="1"/>
              <a:t>ele</a:t>
            </a:r>
            <a:r>
              <a:rPr spc="-14" dirty="0" err="1"/>
              <a:t>ktroporálá</a:t>
            </a:r>
            <a:r>
              <a:rPr dirty="0" err="1"/>
              <a:t>s</a:t>
            </a:r>
            <a:r>
              <a:rPr dirty="0"/>
              <a:t> </a:t>
            </a:r>
            <a:r>
              <a:rPr spc="-21" dirty="0"/>
              <a:t>E</a:t>
            </a:r>
            <a:r>
              <a:rPr dirty="0"/>
              <a:t>S </a:t>
            </a:r>
            <a:r>
              <a:rPr dirty="0" err="1"/>
              <a:t>s</a:t>
            </a:r>
            <a:r>
              <a:rPr spc="-14" dirty="0" err="1"/>
              <a:t>ejtekbe</a:t>
            </a:r>
            <a:r>
              <a:rPr spc="-4" dirty="0"/>
              <a:t> </a:t>
            </a:r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669726" y="3737543"/>
            <a:ext cx="1721644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687" dirty="0">
                <a:solidFill>
                  <a:srgbClr val="263E0F"/>
                </a:solidFill>
                <a:latin typeface="Arial"/>
                <a:cs typeface="Arial"/>
              </a:rPr>
              <a:t>rezi</a:t>
            </a:r>
            <a:r>
              <a:rPr sz="1687" spc="-11" dirty="0">
                <a:solidFill>
                  <a:srgbClr val="263E0F"/>
                </a:solidFill>
                <a:latin typeface="Arial"/>
                <a:cs typeface="Arial"/>
              </a:rPr>
              <a:t>sztens</a:t>
            </a:r>
            <a:r>
              <a:rPr sz="1687" spc="-4" dirty="0">
                <a:solidFill>
                  <a:srgbClr val="263E0F"/>
                </a:solidFill>
                <a:latin typeface="Arial"/>
                <a:cs typeface="Arial"/>
              </a:rPr>
              <a:t> </a:t>
            </a:r>
            <a:r>
              <a:rPr sz="1687" dirty="0">
                <a:solidFill>
                  <a:srgbClr val="263E0F"/>
                </a:solidFill>
                <a:latin typeface="Arial"/>
                <a:cs typeface="Arial"/>
              </a:rPr>
              <a:t>kolónia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70102" y="3737543"/>
            <a:ext cx="1793081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kolónia</a:t>
            </a:r>
            <a:r>
              <a:rPr sz="1687" spc="-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87" spc="-7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ripszinben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719270" y="2627767"/>
            <a:ext cx="124569" cy="0"/>
          </a:xfrm>
          <a:custGeom>
            <a:avLst/>
            <a:gdLst/>
            <a:ahLst/>
            <a:cxnLst/>
            <a:rect l="l" t="t" r="r" b="b"/>
            <a:pathLst>
              <a:path w="177165">
                <a:moveTo>
                  <a:pt x="0" y="0"/>
                </a:moveTo>
                <a:lnTo>
                  <a:pt x="177018" y="0"/>
                </a:lnTo>
              </a:path>
            </a:pathLst>
          </a:custGeom>
          <a:ln w="127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996538" y="2627767"/>
            <a:ext cx="412998" cy="0"/>
          </a:xfrm>
          <a:custGeom>
            <a:avLst/>
            <a:gdLst/>
            <a:ahLst/>
            <a:cxnLst/>
            <a:rect l="l" t="t" r="r" b="b"/>
            <a:pathLst>
              <a:path w="587375">
                <a:moveTo>
                  <a:pt x="0" y="0"/>
                </a:moveTo>
                <a:lnTo>
                  <a:pt x="587214" y="0"/>
                </a:lnTo>
              </a:path>
            </a:pathLst>
          </a:custGeom>
          <a:ln w="127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882377" y="2627767"/>
            <a:ext cx="72330" cy="0"/>
          </a:xfrm>
          <a:custGeom>
            <a:avLst/>
            <a:gdLst/>
            <a:ahLst/>
            <a:cxnLst/>
            <a:rect l="l" t="t" r="r" b="b"/>
            <a:pathLst>
              <a:path w="102870">
                <a:moveTo>
                  <a:pt x="0" y="0"/>
                </a:moveTo>
                <a:lnTo>
                  <a:pt x="102871" y="0"/>
                </a:lnTo>
              </a:path>
            </a:pathLst>
          </a:custGeom>
          <a:ln w="127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502908" y="2627767"/>
            <a:ext cx="69652" cy="0"/>
          </a:xfrm>
          <a:custGeom>
            <a:avLst/>
            <a:gdLst/>
            <a:ahLst/>
            <a:cxnLst/>
            <a:rect l="l" t="t" r="r" b="b"/>
            <a:pathLst>
              <a:path w="99060">
                <a:moveTo>
                  <a:pt x="0" y="3"/>
                </a:moveTo>
                <a:lnTo>
                  <a:pt x="99019" y="3"/>
                </a:lnTo>
              </a:path>
            </a:pathLst>
          </a:custGeom>
          <a:ln w="127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572531" y="2576625"/>
            <a:ext cx="309860" cy="93315"/>
          </a:xfrm>
          <a:custGeom>
            <a:avLst/>
            <a:gdLst/>
            <a:ahLst/>
            <a:cxnLst/>
            <a:rect l="l" t="t" r="r" b="b"/>
            <a:pathLst>
              <a:path w="440689" h="132714">
                <a:moveTo>
                  <a:pt x="0" y="0"/>
                </a:moveTo>
                <a:lnTo>
                  <a:pt x="440669" y="0"/>
                </a:lnTo>
                <a:lnTo>
                  <a:pt x="440669" y="132200"/>
                </a:lnTo>
                <a:lnTo>
                  <a:pt x="0" y="132200"/>
                </a:lnTo>
                <a:lnTo>
                  <a:pt x="0" y="0"/>
                </a:lnTo>
                <a:close/>
              </a:path>
            </a:pathLst>
          </a:custGeom>
          <a:solidFill>
            <a:srgbClr val="FF9995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409424" y="2573839"/>
            <a:ext cx="309860" cy="93315"/>
          </a:xfrm>
          <a:custGeom>
            <a:avLst/>
            <a:gdLst/>
            <a:ahLst/>
            <a:cxnLst/>
            <a:rect l="l" t="t" r="r" b="b"/>
            <a:pathLst>
              <a:path w="440690" h="132714">
                <a:moveTo>
                  <a:pt x="0" y="0"/>
                </a:moveTo>
                <a:lnTo>
                  <a:pt x="440669" y="0"/>
                </a:lnTo>
                <a:lnTo>
                  <a:pt x="440669" y="132200"/>
                </a:lnTo>
                <a:lnTo>
                  <a:pt x="0" y="132200"/>
                </a:lnTo>
                <a:lnTo>
                  <a:pt x="0" y="0"/>
                </a:lnTo>
                <a:close/>
              </a:path>
            </a:pathLst>
          </a:custGeom>
          <a:solidFill>
            <a:srgbClr val="AB15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889125" y="2581127"/>
            <a:ext cx="87064" cy="93315"/>
          </a:xfrm>
          <a:custGeom>
            <a:avLst/>
            <a:gdLst/>
            <a:ahLst/>
            <a:cxnLst/>
            <a:rect l="l" t="t" r="r" b="b"/>
            <a:pathLst>
              <a:path w="123825" h="132714">
                <a:moveTo>
                  <a:pt x="0" y="0"/>
                </a:moveTo>
                <a:lnTo>
                  <a:pt x="0" y="132200"/>
                </a:lnTo>
                <a:lnTo>
                  <a:pt x="123388" y="70147"/>
                </a:lnTo>
                <a:lnTo>
                  <a:pt x="0" y="0"/>
                </a:lnTo>
                <a:close/>
              </a:path>
            </a:pathLst>
          </a:custGeom>
          <a:solidFill>
            <a:srgbClr val="D6A9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33638" y="2581127"/>
            <a:ext cx="87064" cy="93315"/>
          </a:xfrm>
          <a:custGeom>
            <a:avLst/>
            <a:gdLst/>
            <a:ahLst/>
            <a:cxnLst/>
            <a:rect l="l" t="t" r="r" b="b"/>
            <a:pathLst>
              <a:path w="123825" h="132714">
                <a:moveTo>
                  <a:pt x="0" y="0"/>
                </a:moveTo>
                <a:lnTo>
                  <a:pt x="0" y="132200"/>
                </a:lnTo>
                <a:lnTo>
                  <a:pt x="123386" y="70147"/>
                </a:lnTo>
                <a:lnTo>
                  <a:pt x="0" y="0"/>
                </a:lnTo>
                <a:close/>
              </a:path>
            </a:pathLst>
          </a:custGeom>
          <a:solidFill>
            <a:srgbClr val="D6A9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969283" y="2581127"/>
            <a:ext cx="371921" cy="93315"/>
          </a:xfrm>
          <a:custGeom>
            <a:avLst/>
            <a:gdLst/>
            <a:ahLst/>
            <a:cxnLst/>
            <a:rect l="l" t="t" r="r" b="b"/>
            <a:pathLst>
              <a:path w="528954" h="132714">
                <a:moveTo>
                  <a:pt x="462702" y="0"/>
                </a:moveTo>
                <a:lnTo>
                  <a:pt x="60787" y="210"/>
                </a:lnTo>
                <a:lnTo>
                  <a:pt x="22579" y="16348"/>
                </a:lnTo>
                <a:lnTo>
                  <a:pt x="1581" y="51660"/>
                </a:lnTo>
                <a:lnTo>
                  <a:pt x="0" y="66099"/>
                </a:lnTo>
                <a:lnTo>
                  <a:pt x="210" y="71414"/>
                </a:lnTo>
                <a:lnTo>
                  <a:pt x="16348" y="109621"/>
                </a:lnTo>
                <a:lnTo>
                  <a:pt x="51661" y="130618"/>
                </a:lnTo>
                <a:lnTo>
                  <a:pt x="66100" y="132200"/>
                </a:lnTo>
                <a:lnTo>
                  <a:pt x="468016" y="131990"/>
                </a:lnTo>
                <a:lnTo>
                  <a:pt x="506224" y="115852"/>
                </a:lnTo>
                <a:lnTo>
                  <a:pt x="527220" y="80539"/>
                </a:lnTo>
                <a:lnTo>
                  <a:pt x="528802" y="66099"/>
                </a:lnTo>
                <a:lnTo>
                  <a:pt x="528592" y="60787"/>
                </a:lnTo>
                <a:lnTo>
                  <a:pt x="512454" y="22578"/>
                </a:lnTo>
                <a:lnTo>
                  <a:pt x="477142" y="1581"/>
                </a:lnTo>
                <a:lnTo>
                  <a:pt x="462702" y="0"/>
                </a:lnTo>
                <a:close/>
              </a:path>
            </a:pathLst>
          </a:custGeom>
          <a:solidFill>
            <a:srgbClr val="3DA6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954708" y="2581127"/>
            <a:ext cx="41970" cy="93315"/>
          </a:xfrm>
          <a:custGeom>
            <a:avLst/>
            <a:gdLst/>
            <a:ahLst/>
            <a:cxnLst/>
            <a:rect l="l" t="t" r="r" b="b"/>
            <a:pathLst>
              <a:path w="59689" h="132714">
                <a:moveTo>
                  <a:pt x="0" y="0"/>
                </a:moveTo>
                <a:lnTo>
                  <a:pt x="59490" y="0"/>
                </a:lnTo>
                <a:lnTo>
                  <a:pt x="59490" y="132200"/>
                </a:lnTo>
                <a:lnTo>
                  <a:pt x="0" y="132200"/>
                </a:lnTo>
                <a:lnTo>
                  <a:pt x="0" y="0"/>
                </a:lnTo>
                <a:close/>
              </a:path>
            </a:pathLst>
          </a:custGeom>
          <a:solidFill>
            <a:srgbClr val="407742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773885" y="1053109"/>
            <a:ext cx="126159" cy="12302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773885" y="1053109"/>
            <a:ext cx="126355" cy="1230511"/>
          </a:xfrm>
          <a:custGeom>
            <a:avLst/>
            <a:gdLst/>
            <a:ahLst/>
            <a:cxnLst/>
            <a:rect l="l" t="t" r="r" b="b"/>
            <a:pathLst>
              <a:path w="179704" h="1750060">
                <a:moveTo>
                  <a:pt x="0" y="0"/>
                </a:moveTo>
                <a:lnTo>
                  <a:pt x="179427" y="0"/>
                </a:lnTo>
                <a:lnTo>
                  <a:pt x="179427" y="1749663"/>
                </a:lnTo>
                <a:lnTo>
                  <a:pt x="0" y="174966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427261" y="1053109"/>
            <a:ext cx="126159" cy="12302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427261" y="1053109"/>
            <a:ext cx="126355" cy="1230511"/>
          </a:xfrm>
          <a:custGeom>
            <a:avLst/>
            <a:gdLst/>
            <a:ahLst/>
            <a:cxnLst/>
            <a:rect l="l" t="t" r="r" b="b"/>
            <a:pathLst>
              <a:path w="179704" h="1750060">
                <a:moveTo>
                  <a:pt x="0" y="0"/>
                </a:moveTo>
                <a:lnTo>
                  <a:pt x="179427" y="0"/>
                </a:lnTo>
                <a:lnTo>
                  <a:pt x="179427" y="1749663"/>
                </a:lnTo>
                <a:lnTo>
                  <a:pt x="0" y="174966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933793" y="1094441"/>
            <a:ext cx="452072" cy="119117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937772" y="1080990"/>
            <a:ext cx="441573" cy="1201043"/>
          </a:xfrm>
          <a:custGeom>
            <a:avLst/>
            <a:gdLst/>
            <a:ahLst/>
            <a:cxnLst/>
            <a:rect l="l" t="t" r="r" b="b"/>
            <a:pathLst>
              <a:path w="628014" h="1708150">
                <a:moveTo>
                  <a:pt x="0" y="0"/>
                </a:moveTo>
                <a:lnTo>
                  <a:pt x="0" y="1708005"/>
                </a:lnTo>
                <a:lnTo>
                  <a:pt x="627995" y="1703496"/>
                </a:lnTo>
                <a:lnTo>
                  <a:pt x="627995" y="0"/>
                </a:lnTo>
              </a:path>
            </a:pathLst>
          </a:custGeom>
          <a:ln w="25400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206613" y="1552889"/>
            <a:ext cx="62231" cy="737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206612" y="1552888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309630" y="1977543"/>
            <a:ext cx="62231" cy="737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309630" y="1977543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108074" y="1544041"/>
            <a:ext cx="62231" cy="737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108073" y="1544041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300673" y="2052744"/>
            <a:ext cx="62231" cy="737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300672" y="2052743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000577" y="1672322"/>
            <a:ext cx="62231" cy="737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000576" y="1672322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018555" y="1514064"/>
            <a:ext cx="62231" cy="737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018555" y="1514064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002319" y="2153566"/>
            <a:ext cx="62231" cy="737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002318" y="2153566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085865" y="2143803"/>
            <a:ext cx="62231" cy="737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085865" y="2143802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305152" y="1765216"/>
            <a:ext cx="62231" cy="737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305151" y="1765216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278277" y="1614818"/>
            <a:ext cx="62231" cy="737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278277" y="1614817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982661" y="2057166"/>
            <a:ext cx="62231" cy="737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982660" y="2057166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040888" y="1791757"/>
            <a:ext cx="62231" cy="737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040888" y="1791757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969223" y="1835991"/>
            <a:ext cx="62231" cy="737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969223" y="1835992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182662" y="2006515"/>
            <a:ext cx="62231" cy="737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182662" y="2006514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072428" y="1913942"/>
            <a:ext cx="62231" cy="737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072427" y="1913942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946828" y="1575005"/>
            <a:ext cx="62231" cy="737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946828" y="1575005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170967" y="1919122"/>
            <a:ext cx="62231" cy="737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4170967" y="1919122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117032" y="1720981"/>
            <a:ext cx="62231" cy="737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117032" y="1720981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144528" y="1855359"/>
            <a:ext cx="62231" cy="737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144527" y="1855359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152864" y="2096978"/>
            <a:ext cx="62231" cy="737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4152864" y="2096978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4224342" y="2124275"/>
            <a:ext cx="62231" cy="737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4224342" y="2124274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3960265" y="1933309"/>
            <a:ext cx="62231" cy="737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3960264" y="1933309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4063283" y="2043896"/>
            <a:ext cx="62231" cy="737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4063283" y="2043896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4163377" y="1804111"/>
            <a:ext cx="62231" cy="737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4163377" y="1804111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4309630" y="2141214"/>
            <a:ext cx="62231" cy="737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4309630" y="2141213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4234856" y="1861456"/>
            <a:ext cx="62231" cy="737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4234855" y="1861455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4227265" y="1700217"/>
            <a:ext cx="62231" cy="737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4227265" y="1700216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4318588" y="1552889"/>
            <a:ext cx="62231" cy="737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4318589" y="1552888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4085678" y="1632511"/>
            <a:ext cx="62231" cy="737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4085678" y="1632511"/>
            <a:ext cx="62508" cy="74116"/>
          </a:xfrm>
          <a:custGeom>
            <a:avLst/>
            <a:gdLst/>
            <a:ahLst/>
            <a:cxnLst/>
            <a:rect l="l" t="t" r="r" b="b"/>
            <a:pathLst>
              <a:path w="88900" h="105410">
                <a:moveTo>
                  <a:pt x="75540" y="14504"/>
                </a:moveTo>
                <a:lnTo>
                  <a:pt x="82293" y="24874"/>
                </a:lnTo>
                <a:lnTo>
                  <a:pt x="86615" y="36503"/>
                </a:lnTo>
                <a:lnTo>
                  <a:pt x="88506" y="48838"/>
                </a:lnTo>
                <a:lnTo>
                  <a:pt x="87967" y="61326"/>
                </a:lnTo>
                <a:lnTo>
                  <a:pt x="69215" y="94950"/>
                </a:lnTo>
                <a:lnTo>
                  <a:pt x="47106" y="104851"/>
                </a:lnTo>
                <a:lnTo>
                  <a:pt x="36156" y="104603"/>
                </a:lnTo>
                <a:lnTo>
                  <a:pt x="3236" y="71142"/>
                </a:lnTo>
                <a:lnTo>
                  <a:pt x="0" y="46703"/>
                </a:lnTo>
                <a:lnTo>
                  <a:pt x="1936" y="34970"/>
                </a:lnTo>
                <a:lnTo>
                  <a:pt x="27887" y="4856"/>
                </a:lnTo>
                <a:lnTo>
                  <a:pt x="49617" y="0"/>
                </a:lnTo>
                <a:lnTo>
                  <a:pt x="59747" y="2499"/>
                </a:lnTo>
                <a:lnTo>
                  <a:pt x="68998" y="8039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5227613" y="1338235"/>
            <a:ext cx="1493044" cy="448270"/>
          </a:xfrm>
          <a:custGeom>
            <a:avLst/>
            <a:gdLst/>
            <a:ahLst/>
            <a:cxnLst/>
            <a:rect l="l" t="t" r="r" b="b"/>
            <a:pathLst>
              <a:path w="2123440" h="637539">
                <a:moveTo>
                  <a:pt x="1061719" y="0"/>
                </a:moveTo>
                <a:lnTo>
                  <a:pt x="980268" y="932"/>
                </a:lnTo>
                <a:lnTo>
                  <a:pt x="899204" y="3731"/>
                </a:lnTo>
                <a:lnTo>
                  <a:pt x="818912" y="8396"/>
                </a:lnTo>
                <a:lnTo>
                  <a:pt x="739780" y="14926"/>
                </a:lnTo>
                <a:lnTo>
                  <a:pt x="662193" y="23323"/>
                </a:lnTo>
                <a:lnTo>
                  <a:pt x="586538" y="33585"/>
                </a:lnTo>
                <a:lnTo>
                  <a:pt x="513202" y="45713"/>
                </a:lnTo>
                <a:lnTo>
                  <a:pt x="442571" y="59707"/>
                </a:lnTo>
                <a:lnTo>
                  <a:pt x="375032" y="75567"/>
                </a:lnTo>
                <a:lnTo>
                  <a:pt x="310970" y="93292"/>
                </a:lnTo>
                <a:lnTo>
                  <a:pt x="251885" y="112510"/>
                </a:lnTo>
                <a:lnTo>
                  <a:pt x="199020" y="132772"/>
                </a:lnTo>
                <a:lnTo>
                  <a:pt x="152375" y="153961"/>
                </a:lnTo>
                <a:lnTo>
                  <a:pt x="111949" y="175962"/>
                </a:lnTo>
                <a:lnTo>
                  <a:pt x="77742" y="198658"/>
                </a:lnTo>
                <a:lnTo>
                  <a:pt x="27987" y="245674"/>
                </a:lnTo>
                <a:lnTo>
                  <a:pt x="3109" y="294081"/>
                </a:lnTo>
                <a:lnTo>
                  <a:pt x="0" y="318516"/>
                </a:lnTo>
                <a:lnTo>
                  <a:pt x="3109" y="342951"/>
                </a:lnTo>
                <a:lnTo>
                  <a:pt x="27987" y="391358"/>
                </a:lnTo>
                <a:lnTo>
                  <a:pt x="77742" y="438374"/>
                </a:lnTo>
                <a:lnTo>
                  <a:pt x="111949" y="461070"/>
                </a:lnTo>
                <a:lnTo>
                  <a:pt x="152375" y="483071"/>
                </a:lnTo>
                <a:lnTo>
                  <a:pt x="199020" y="504260"/>
                </a:lnTo>
                <a:lnTo>
                  <a:pt x="251885" y="524522"/>
                </a:lnTo>
                <a:lnTo>
                  <a:pt x="310970" y="543741"/>
                </a:lnTo>
                <a:lnTo>
                  <a:pt x="375032" y="561466"/>
                </a:lnTo>
                <a:lnTo>
                  <a:pt x="442571" y="577326"/>
                </a:lnTo>
                <a:lnTo>
                  <a:pt x="513202" y="591320"/>
                </a:lnTo>
                <a:lnTo>
                  <a:pt x="586538" y="603447"/>
                </a:lnTo>
                <a:lnTo>
                  <a:pt x="662193" y="613710"/>
                </a:lnTo>
                <a:lnTo>
                  <a:pt x="739780" y="622106"/>
                </a:lnTo>
                <a:lnTo>
                  <a:pt x="818912" y="628636"/>
                </a:lnTo>
                <a:lnTo>
                  <a:pt x="899204" y="633301"/>
                </a:lnTo>
                <a:lnTo>
                  <a:pt x="980268" y="636100"/>
                </a:lnTo>
                <a:lnTo>
                  <a:pt x="1061719" y="637032"/>
                </a:lnTo>
                <a:lnTo>
                  <a:pt x="1143170" y="636100"/>
                </a:lnTo>
                <a:lnTo>
                  <a:pt x="1224235" y="633301"/>
                </a:lnTo>
                <a:lnTo>
                  <a:pt x="1304527" y="628636"/>
                </a:lnTo>
                <a:lnTo>
                  <a:pt x="1383659" y="622106"/>
                </a:lnTo>
                <a:lnTo>
                  <a:pt x="1461246" y="613710"/>
                </a:lnTo>
                <a:lnTo>
                  <a:pt x="1536900" y="603447"/>
                </a:lnTo>
                <a:lnTo>
                  <a:pt x="1610236" y="591320"/>
                </a:lnTo>
                <a:lnTo>
                  <a:pt x="1680867" y="577326"/>
                </a:lnTo>
                <a:lnTo>
                  <a:pt x="1748406" y="561466"/>
                </a:lnTo>
                <a:lnTo>
                  <a:pt x="1812468" y="543741"/>
                </a:lnTo>
                <a:lnTo>
                  <a:pt x="1871553" y="524522"/>
                </a:lnTo>
                <a:lnTo>
                  <a:pt x="1924419" y="504260"/>
                </a:lnTo>
                <a:lnTo>
                  <a:pt x="1971065" y="483071"/>
                </a:lnTo>
                <a:lnTo>
                  <a:pt x="2011491" y="461070"/>
                </a:lnTo>
                <a:lnTo>
                  <a:pt x="2045699" y="438374"/>
                </a:lnTo>
                <a:lnTo>
                  <a:pt x="2095454" y="391358"/>
                </a:lnTo>
                <a:lnTo>
                  <a:pt x="2120332" y="342951"/>
                </a:lnTo>
                <a:lnTo>
                  <a:pt x="2123442" y="318516"/>
                </a:lnTo>
                <a:lnTo>
                  <a:pt x="2120332" y="294081"/>
                </a:lnTo>
                <a:lnTo>
                  <a:pt x="2095454" y="245674"/>
                </a:lnTo>
                <a:lnTo>
                  <a:pt x="2045699" y="198658"/>
                </a:lnTo>
                <a:lnTo>
                  <a:pt x="2011491" y="175962"/>
                </a:lnTo>
                <a:lnTo>
                  <a:pt x="1971065" y="153961"/>
                </a:lnTo>
                <a:lnTo>
                  <a:pt x="1924419" y="132772"/>
                </a:lnTo>
                <a:lnTo>
                  <a:pt x="1871553" y="112510"/>
                </a:lnTo>
                <a:lnTo>
                  <a:pt x="1812468" y="93292"/>
                </a:lnTo>
                <a:lnTo>
                  <a:pt x="1748406" y="75567"/>
                </a:lnTo>
                <a:lnTo>
                  <a:pt x="1680867" y="59707"/>
                </a:lnTo>
                <a:lnTo>
                  <a:pt x="1610236" y="45713"/>
                </a:lnTo>
                <a:lnTo>
                  <a:pt x="1536900" y="33585"/>
                </a:lnTo>
                <a:lnTo>
                  <a:pt x="1461246" y="23323"/>
                </a:lnTo>
                <a:lnTo>
                  <a:pt x="1383659" y="14926"/>
                </a:lnTo>
                <a:lnTo>
                  <a:pt x="1304527" y="8396"/>
                </a:lnTo>
                <a:lnTo>
                  <a:pt x="1224235" y="3731"/>
                </a:lnTo>
                <a:lnTo>
                  <a:pt x="1143170" y="932"/>
                </a:lnTo>
                <a:lnTo>
                  <a:pt x="1061719" y="0"/>
                </a:lnTo>
                <a:close/>
              </a:path>
            </a:pathLst>
          </a:custGeom>
          <a:solidFill>
            <a:srgbClr val="D7AAA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5227614" y="1338235"/>
            <a:ext cx="1493044" cy="448270"/>
          </a:xfrm>
          <a:custGeom>
            <a:avLst/>
            <a:gdLst/>
            <a:ahLst/>
            <a:cxnLst/>
            <a:rect l="l" t="t" r="r" b="b"/>
            <a:pathLst>
              <a:path w="2123440" h="637539">
                <a:moveTo>
                  <a:pt x="1812469" y="543741"/>
                </a:moveTo>
                <a:lnTo>
                  <a:pt x="1871554" y="524522"/>
                </a:lnTo>
                <a:lnTo>
                  <a:pt x="1924419" y="504261"/>
                </a:lnTo>
                <a:lnTo>
                  <a:pt x="1971065" y="483071"/>
                </a:lnTo>
                <a:lnTo>
                  <a:pt x="2011492" y="461071"/>
                </a:lnTo>
                <a:lnTo>
                  <a:pt x="2045699" y="438374"/>
                </a:lnTo>
                <a:lnTo>
                  <a:pt x="2095455" y="391358"/>
                </a:lnTo>
                <a:lnTo>
                  <a:pt x="2120333" y="342952"/>
                </a:lnTo>
                <a:lnTo>
                  <a:pt x="2123443" y="318516"/>
                </a:lnTo>
                <a:lnTo>
                  <a:pt x="2120333" y="294081"/>
                </a:lnTo>
                <a:lnTo>
                  <a:pt x="2095455" y="245674"/>
                </a:lnTo>
                <a:lnTo>
                  <a:pt x="2045699" y="198659"/>
                </a:lnTo>
                <a:lnTo>
                  <a:pt x="2011492" y="175962"/>
                </a:lnTo>
                <a:lnTo>
                  <a:pt x="1971065" y="153961"/>
                </a:lnTo>
                <a:lnTo>
                  <a:pt x="1924419" y="132772"/>
                </a:lnTo>
                <a:lnTo>
                  <a:pt x="1871554" y="112510"/>
                </a:lnTo>
                <a:lnTo>
                  <a:pt x="1812469" y="93292"/>
                </a:lnTo>
                <a:lnTo>
                  <a:pt x="1748407" y="75566"/>
                </a:lnTo>
                <a:lnTo>
                  <a:pt x="1680867" y="59707"/>
                </a:lnTo>
                <a:lnTo>
                  <a:pt x="1610236" y="45713"/>
                </a:lnTo>
                <a:lnTo>
                  <a:pt x="1536900" y="33585"/>
                </a:lnTo>
                <a:lnTo>
                  <a:pt x="1461245" y="23323"/>
                </a:lnTo>
                <a:lnTo>
                  <a:pt x="1383659" y="14926"/>
                </a:lnTo>
                <a:lnTo>
                  <a:pt x="1304526" y="8396"/>
                </a:lnTo>
                <a:lnTo>
                  <a:pt x="1224235" y="3731"/>
                </a:lnTo>
                <a:lnTo>
                  <a:pt x="1143170" y="932"/>
                </a:lnTo>
                <a:lnTo>
                  <a:pt x="1061719" y="0"/>
                </a:lnTo>
                <a:lnTo>
                  <a:pt x="980268" y="932"/>
                </a:lnTo>
                <a:lnTo>
                  <a:pt x="899204" y="3731"/>
                </a:lnTo>
                <a:lnTo>
                  <a:pt x="818912" y="8396"/>
                </a:lnTo>
                <a:lnTo>
                  <a:pt x="739780" y="14926"/>
                </a:lnTo>
                <a:lnTo>
                  <a:pt x="662193" y="23323"/>
                </a:lnTo>
                <a:lnTo>
                  <a:pt x="586538" y="33585"/>
                </a:lnTo>
                <a:lnTo>
                  <a:pt x="513202" y="45713"/>
                </a:lnTo>
                <a:lnTo>
                  <a:pt x="442571" y="59707"/>
                </a:lnTo>
                <a:lnTo>
                  <a:pt x="375032" y="75566"/>
                </a:lnTo>
                <a:lnTo>
                  <a:pt x="310970" y="93292"/>
                </a:lnTo>
                <a:lnTo>
                  <a:pt x="251886" y="112510"/>
                </a:lnTo>
                <a:lnTo>
                  <a:pt x="199021" y="132772"/>
                </a:lnTo>
                <a:lnTo>
                  <a:pt x="152375" y="153961"/>
                </a:lnTo>
                <a:lnTo>
                  <a:pt x="111949" y="175962"/>
                </a:lnTo>
                <a:lnTo>
                  <a:pt x="77742" y="198659"/>
                </a:lnTo>
                <a:lnTo>
                  <a:pt x="27987" y="245674"/>
                </a:lnTo>
                <a:lnTo>
                  <a:pt x="3109" y="294081"/>
                </a:lnTo>
                <a:lnTo>
                  <a:pt x="0" y="318516"/>
                </a:lnTo>
                <a:lnTo>
                  <a:pt x="3109" y="342952"/>
                </a:lnTo>
                <a:lnTo>
                  <a:pt x="27987" y="391358"/>
                </a:lnTo>
                <a:lnTo>
                  <a:pt x="77742" y="438374"/>
                </a:lnTo>
                <a:lnTo>
                  <a:pt x="111949" y="461071"/>
                </a:lnTo>
                <a:lnTo>
                  <a:pt x="152375" y="483071"/>
                </a:lnTo>
                <a:lnTo>
                  <a:pt x="199021" y="504261"/>
                </a:lnTo>
                <a:lnTo>
                  <a:pt x="251886" y="524522"/>
                </a:lnTo>
                <a:lnTo>
                  <a:pt x="310970" y="543741"/>
                </a:lnTo>
                <a:lnTo>
                  <a:pt x="375032" y="561466"/>
                </a:lnTo>
                <a:lnTo>
                  <a:pt x="442571" y="577326"/>
                </a:lnTo>
                <a:lnTo>
                  <a:pt x="513202" y="591320"/>
                </a:lnTo>
                <a:lnTo>
                  <a:pt x="586538" y="603447"/>
                </a:lnTo>
                <a:lnTo>
                  <a:pt x="662193" y="613709"/>
                </a:lnTo>
                <a:lnTo>
                  <a:pt x="739780" y="622106"/>
                </a:lnTo>
                <a:lnTo>
                  <a:pt x="818912" y="628636"/>
                </a:lnTo>
                <a:lnTo>
                  <a:pt x="899204" y="633301"/>
                </a:lnTo>
                <a:lnTo>
                  <a:pt x="980268" y="636099"/>
                </a:lnTo>
                <a:lnTo>
                  <a:pt x="1061719" y="637032"/>
                </a:lnTo>
                <a:lnTo>
                  <a:pt x="1143170" y="636099"/>
                </a:lnTo>
                <a:lnTo>
                  <a:pt x="1224235" y="633301"/>
                </a:lnTo>
                <a:lnTo>
                  <a:pt x="1304526" y="628636"/>
                </a:lnTo>
                <a:lnTo>
                  <a:pt x="1383659" y="622106"/>
                </a:lnTo>
                <a:lnTo>
                  <a:pt x="1461245" y="613709"/>
                </a:lnTo>
                <a:lnTo>
                  <a:pt x="1536900" y="603447"/>
                </a:lnTo>
                <a:lnTo>
                  <a:pt x="1610236" y="591320"/>
                </a:lnTo>
                <a:lnTo>
                  <a:pt x="1680867" y="577326"/>
                </a:lnTo>
                <a:lnTo>
                  <a:pt x="1748407" y="561466"/>
                </a:lnTo>
                <a:lnTo>
                  <a:pt x="1812469" y="543741"/>
                </a:lnTo>
              </a:path>
            </a:pathLst>
          </a:custGeom>
          <a:ln w="1270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6361921" y="1496530"/>
            <a:ext cx="79691" cy="121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6361920" y="1496531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6057680" y="1496530"/>
            <a:ext cx="79692" cy="121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6057680" y="1496531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6182838" y="1547137"/>
            <a:ext cx="79692" cy="121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6182838" y="1547137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5949730" y="1575435"/>
            <a:ext cx="79691" cy="12163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5949728" y="1575434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5780766" y="1443671"/>
            <a:ext cx="79692" cy="12163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5780767" y="1443671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5507575" y="1499206"/>
            <a:ext cx="79692" cy="12163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5507575" y="1499206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50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5587757" y="1500752"/>
            <a:ext cx="268375" cy="29672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5666703" y="1580337"/>
            <a:ext cx="85263" cy="11232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5666702" y="1580337"/>
            <a:ext cx="85279" cy="112514"/>
          </a:xfrm>
          <a:custGeom>
            <a:avLst/>
            <a:gdLst/>
            <a:ahLst/>
            <a:cxnLst/>
            <a:rect l="l" t="t" r="r" b="b"/>
            <a:pathLst>
              <a:path w="121284" h="160019">
                <a:moveTo>
                  <a:pt x="103506" y="22700"/>
                </a:moveTo>
                <a:lnTo>
                  <a:pt x="120707" y="68778"/>
                </a:lnTo>
                <a:lnTo>
                  <a:pt x="121264" y="81488"/>
                </a:lnTo>
                <a:lnTo>
                  <a:pt x="120323" y="94166"/>
                </a:lnTo>
                <a:lnTo>
                  <a:pt x="98690" y="140989"/>
                </a:lnTo>
                <a:lnTo>
                  <a:pt x="56233" y="159746"/>
                </a:lnTo>
                <a:lnTo>
                  <a:pt x="45815" y="157898"/>
                </a:lnTo>
                <a:lnTo>
                  <a:pt x="11542" y="127234"/>
                </a:lnTo>
                <a:lnTo>
                  <a:pt x="0" y="78684"/>
                </a:lnTo>
                <a:lnTo>
                  <a:pt x="856" y="66042"/>
                </a:lnTo>
                <a:lnTo>
                  <a:pt x="22227" y="19187"/>
                </a:lnTo>
                <a:lnTo>
                  <a:pt x="64660" y="0"/>
                </a:lnTo>
                <a:lnTo>
                  <a:pt x="75050" y="1732"/>
                </a:lnTo>
                <a:lnTo>
                  <a:pt x="84971" y="5947"/>
                </a:lnTo>
                <a:lnTo>
                  <a:pt x="94230" y="12580"/>
                </a:lnTo>
                <a:lnTo>
                  <a:pt x="102638" y="215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7376604" y="3065856"/>
            <a:ext cx="1493044" cy="448270"/>
          </a:xfrm>
          <a:custGeom>
            <a:avLst/>
            <a:gdLst/>
            <a:ahLst/>
            <a:cxnLst/>
            <a:rect l="l" t="t" r="r" b="b"/>
            <a:pathLst>
              <a:path w="2123440" h="637539">
                <a:moveTo>
                  <a:pt x="1061719" y="0"/>
                </a:moveTo>
                <a:lnTo>
                  <a:pt x="980268" y="932"/>
                </a:lnTo>
                <a:lnTo>
                  <a:pt x="899204" y="3731"/>
                </a:lnTo>
                <a:lnTo>
                  <a:pt x="818912" y="8396"/>
                </a:lnTo>
                <a:lnTo>
                  <a:pt x="739780" y="14926"/>
                </a:lnTo>
                <a:lnTo>
                  <a:pt x="662193" y="23323"/>
                </a:lnTo>
                <a:lnTo>
                  <a:pt x="586538" y="33585"/>
                </a:lnTo>
                <a:lnTo>
                  <a:pt x="513202" y="45713"/>
                </a:lnTo>
                <a:lnTo>
                  <a:pt x="442571" y="59707"/>
                </a:lnTo>
                <a:lnTo>
                  <a:pt x="375032" y="75567"/>
                </a:lnTo>
                <a:lnTo>
                  <a:pt x="310970" y="93292"/>
                </a:lnTo>
                <a:lnTo>
                  <a:pt x="251885" y="112511"/>
                </a:lnTo>
                <a:lnTo>
                  <a:pt x="199020" y="132772"/>
                </a:lnTo>
                <a:lnTo>
                  <a:pt x="152375" y="153962"/>
                </a:lnTo>
                <a:lnTo>
                  <a:pt x="111949" y="175962"/>
                </a:lnTo>
                <a:lnTo>
                  <a:pt x="77742" y="198659"/>
                </a:lnTo>
                <a:lnTo>
                  <a:pt x="27987" y="245674"/>
                </a:lnTo>
                <a:lnTo>
                  <a:pt x="3109" y="294081"/>
                </a:lnTo>
                <a:lnTo>
                  <a:pt x="0" y="318516"/>
                </a:lnTo>
                <a:lnTo>
                  <a:pt x="3109" y="342952"/>
                </a:lnTo>
                <a:lnTo>
                  <a:pt x="27987" y="391359"/>
                </a:lnTo>
                <a:lnTo>
                  <a:pt x="77742" y="438374"/>
                </a:lnTo>
                <a:lnTo>
                  <a:pt x="111949" y="461070"/>
                </a:lnTo>
                <a:lnTo>
                  <a:pt x="152375" y="483071"/>
                </a:lnTo>
                <a:lnTo>
                  <a:pt x="199020" y="504261"/>
                </a:lnTo>
                <a:lnTo>
                  <a:pt x="251885" y="524522"/>
                </a:lnTo>
                <a:lnTo>
                  <a:pt x="310970" y="543741"/>
                </a:lnTo>
                <a:lnTo>
                  <a:pt x="375032" y="561466"/>
                </a:lnTo>
                <a:lnTo>
                  <a:pt x="442571" y="577326"/>
                </a:lnTo>
                <a:lnTo>
                  <a:pt x="513202" y="591320"/>
                </a:lnTo>
                <a:lnTo>
                  <a:pt x="586538" y="603447"/>
                </a:lnTo>
                <a:lnTo>
                  <a:pt x="662193" y="613710"/>
                </a:lnTo>
                <a:lnTo>
                  <a:pt x="739780" y="622106"/>
                </a:lnTo>
                <a:lnTo>
                  <a:pt x="818912" y="628636"/>
                </a:lnTo>
                <a:lnTo>
                  <a:pt x="899204" y="633301"/>
                </a:lnTo>
                <a:lnTo>
                  <a:pt x="980268" y="636100"/>
                </a:lnTo>
                <a:lnTo>
                  <a:pt x="1061719" y="637032"/>
                </a:lnTo>
                <a:lnTo>
                  <a:pt x="1143170" y="636100"/>
                </a:lnTo>
                <a:lnTo>
                  <a:pt x="1224235" y="633301"/>
                </a:lnTo>
                <a:lnTo>
                  <a:pt x="1304527" y="628636"/>
                </a:lnTo>
                <a:lnTo>
                  <a:pt x="1383659" y="622106"/>
                </a:lnTo>
                <a:lnTo>
                  <a:pt x="1461246" y="613710"/>
                </a:lnTo>
                <a:lnTo>
                  <a:pt x="1536900" y="603447"/>
                </a:lnTo>
                <a:lnTo>
                  <a:pt x="1610236" y="591320"/>
                </a:lnTo>
                <a:lnTo>
                  <a:pt x="1680867" y="577326"/>
                </a:lnTo>
                <a:lnTo>
                  <a:pt x="1748406" y="561466"/>
                </a:lnTo>
                <a:lnTo>
                  <a:pt x="1812468" y="543741"/>
                </a:lnTo>
                <a:lnTo>
                  <a:pt x="1871554" y="524522"/>
                </a:lnTo>
                <a:lnTo>
                  <a:pt x="1924420" y="504261"/>
                </a:lnTo>
                <a:lnTo>
                  <a:pt x="1971066" y="483071"/>
                </a:lnTo>
                <a:lnTo>
                  <a:pt x="2011493" y="461070"/>
                </a:lnTo>
                <a:lnTo>
                  <a:pt x="2045701" y="438374"/>
                </a:lnTo>
                <a:lnTo>
                  <a:pt x="2095457" y="391359"/>
                </a:lnTo>
                <a:lnTo>
                  <a:pt x="2120335" y="342952"/>
                </a:lnTo>
                <a:lnTo>
                  <a:pt x="2123445" y="318516"/>
                </a:lnTo>
                <a:lnTo>
                  <a:pt x="2120335" y="294081"/>
                </a:lnTo>
                <a:lnTo>
                  <a:pt x="2095457" y="245674"/>
                </a:lnTo>
                <a:lnTo>
                  <a:pt x="2045701" y="198659"/>
                </a:lnTo>
                <a:lnTo>
                  <a:pt x="2011493" y="175962"/>
                </a:lnTo>
                <a:lnTo>
                  <a:pt x="1971066" y="153962"/>
                </a:lnTo>
                <a:lnTo>
                  <a:pt x="1924420" y="132772"/>
                </a:lnTo>
                <a:lnTo>
                  <a:pt x="1871554" y="112511"/>
                </a:lnTo>
                <a:lnTo>
                  <a:pt x="1812468" y="93292"/>
                </a:lnTo>
                <a:lnTo>
                  <a:pt x="1748406" y="75567"/>
                </a:lnTo>
                <a:lnTo>
                  <a:pt x="1680867" y="59707"/>
                </a:lnTo>
                <a:lnTo>
                  <a:pt x="1610236" y="45713"/>
                </a:lnTo>
                <a:lnTo>
                  <a:pt x="1536900" y="33585"/>
                </a:lnTo>
                <a:lnTo>
                  <a:pt x="1461246" y="23323"/>
                </a:lnTo>
                <a:lnTo>
                  <a:pt x="1383659" y="14926"/>
                </a:lnTo>
                <a:lnTo>
                  <a:pt x="1304527" y="8396"/>
                </a:lnTo>
                <a:lnTo>
                  <a:pt x="1224235" y="3731"/>
                </a:lnTo>
                <a:lnTo>
                  <a:pt x="1143170" y="932"/>
                </a:lnTo>
                <a:lnTo>
                  <a:pt x="1061719" y="0"/>
                </a:lnTo>
                <a:close/>
              </a:path>
            </a:pathLst>
          </a:custGeom>
          <a:solidFill>
            <a:srgbClr val="D7AAA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7376604" y="3065855"/>
            <a:ext cx="1493044" cy="448270"/>
          </a:xfrm>
          <a:custGeom>
            <a:avLst/>
            <a:gdLst/>
            <a:ahLst/>
            <a:cxnLst/>
            <a:rect l="l" t="t" r="r" b="b"/>
            <a:pathLst>
              <a:path w="2123440" h="637539">
                <a:moveTo>
                  <a:pt x="1812469" y="543741"/>
                </a:moveTo>
                <a:lnTo>
                  <a:pt x="1871554" y="524523"/>
                </a:lnTo>
                <a:lnTo>
                  <a:pt x="1924419" y="504261"/>
                </a:lnTo>
                <a:lnTo>
                  <a:pt x="1971065" y="483071"/>
                </a:lnTo>
                <a:lnTo>
                  <a:pt x="2011492" y="461071"/>
                </a:lnTo>
                <a:lnTo>
                  <a:pt x="2045699" y="438374"/>
                </a:lnTo>
                <a:lnTo>
                  <a:pt x="2095455" y="391359"/>
                </a:lnTo>
                <a:lnTo>
                  <a:pt x="2120333" y="342952"/>
                </a:lnTo>
                <a:lnTo>
                  <a:pt x="2123443" y="318517"/>
                </a:lnTo>
                <a:lnTo>
                  <a:pt x="2120333" y="294081"/>
                </a:lnTo>
                <a:lnTo>
                  <a:pt x="2095455" y="245674"/>
                </a:lnTo>
                <a:lnTo>
                  <a:pt x="2045699" y="198659"/>
                </a:lnTo>
                <a:lnTo>
                  <a:pt x="2011492" y="175962"/>
                </a:lnTo>
                <a:lnTo>
                  <a:pt x="1971065" y="153962"/>
                </a:lnTo>
                <a:lnTo>
                  <a:pt x="1924419" y="132772"/>
                </a:lnTo>
                <a:lnTo>
                  <a:pt x="1871554" y="112511"/>
                </a:lnTo>
                <a:lnTo>
                  <a:pt x="1812469" y="93292"/>
                </a:lnTo>
                <a:lnTo>
                  <a:pt x="1748407" y="75567"/>
                </a:lnTo>
                <a:lnTo>
                  <a:pt x="1680867" y="59707"/>
                </a:lnTo>
                <a:lnTo>
                  <a:pt x="1610236" y="45713"/>
                </a:lnTo>
                <a:lnTo>
                  <a:pt x="1536900" y="33585"/>
                </a:lnTo>
                <a:lnTo>
                  <a:pt x="1461246" y="23323"/>
                </a:lnTo>
                <a:lnTo>
                  <a:pt x="1383659" y="14926"/>
                </a:lnTo>
                <a:lnTo>
                  <a:pt x="1304526" y="8396"/>
                </a:lnTo>
                <a:lnTo>
                  <a:pt x="1224235" y="3731"/>
                </a:lnTo>
                <a:lnTo>
                  <a:pt x="1143170" y="932"/>
                </a:lnTo>
                <a:lnTo>
                  <a:pt x="1061719" y="0"/>
                </a:lnTo>
                <a:lnTo>
                  <a:pt x="980268" y="932"/>
                </a:lnTo>
                <a:lnTo>
                  <a:pt x="899204" y="3731"/>
                </a:lnTo>
                <a:lnTo>
                  <a:pt x="818912" y="8396"/>
                </a:lnTo>
                <a:lnTo>
                  <a:pt x="739780" y="14926"/>
                </a:lnTo>
                <a:lnTo>
                  <a:pt x="662193" y="23323"/>
                </a:lnTo>
                <a:lnTo>
                  <a:pt x="586538" y="33585"/>
                </a:lnTo>
                <a:lnTo>
                  <a:pt x="513202" y="45713"/>
                </a:lnTo>
                <a:lnTo>
                  <a:pt x="442571" y="59707"/>
                </a:lnTo>
                <a:lnTo>
                  <a:pt x="375032" y="75567"/>
                </a:lnTo>
                <a:lnTo>
                  <a:pt x="310970" y="93292"/>
                </a:lnTo>
                <a:lnTo>
                  <a:pt x="251886" y="112511"/>
                </a:lnTo>
                <a:lnTo>
                  <a:pt x="199021" y="132772"/>
                </a:lnTo>
                <a:lnTo>
                  <a:pt x="152375" y="153962"/>
                </a:lnTo>
                <a:lnTo>
                  <a:pt x="111949" y="175962"/>
                </a:lnTo>
                <a:lnTo>
                  <a:pt x="77742" y="198659"/>
                </a:lnTo>
                <a:lnTo>
                  <a:pt x="27987" y="245674"/>
                </a:lnTo>
                <a:lnTo>
                  <a:pt x="3109" y="294081"/>
                </a:lnTo>
                <a:lnTo>
                  <a:pt x="0" y="318517"/>
                </a:lnTo>
                <a:lnTo>
                  <a:pt x="3109" y="342952"/>
                </a:lnTo>
                <a:lnTo>
                  <a:pt x="27987" y="391359"/>
                </a:lnTo>
                <a:lnTo>
                  <a:pt x="77742" y="438374"/>
                </a:lnTo>
                <a:lnTo>
                  <a:pt x="111949" y="461071"/>
                </a:lnTo>
                <a:lnTo>
                  <a:pt x="152375" y="483071"/>
                </a:lnTo>
                <a:lnTo>
                  <a:pt x="199021" y="504261"/>
                </a:lnTo>
                <a:lnTo>
                  <a:pt x="251886" y="524523"/>
                </a:lnTo>
                <a:lnTo>
                  <a:pt x="310970" y="543741"/>
                </a:lnTo>
                <a:lnTo>
                  <a:pt x="375032" y="561466"/>
                </a:lnTo>
                <a:lnTo>
                  <a:pt x="442571" y="577326"/>
                </a:lnTo>
                <a:lnTo>
                  <a:pt x="513202" y="591320"/>
                </a:lnTo>
                <a:lnTo>
                  <a:pt x="586538" y="603448"/>
                </a:lnTo>
                <a:lnTo>
                  <a:pt x="662193" y="613710"/>
                </a:lnTo>
                <a:lnTo>
                  <a:pt x="739780" y="622106"/>
                </a:lnTo>
                <a:lnTo>
                  <a:pt x="818912" y="628636"/>
                </a:lnTo>
                <a:lnTo>
                  <a:pt x="899204" y="633301"/>
                </a:lnTo>
                <a:lnTo>
                  <a:pt x="980268" y="636100"/>
                </a:lnTo>
                <a:lnTo>
                  <a:pt x="1061719" y="637032"/>
                </a:lnTo>
                <a:lnTo>
                  <a:pt x="1143170" y="636100"/>
                </a:lnTo>
                <a:lnTo>
                  <a:pt x="1224235" y="633301"/>
                </a:lnTo>
                <a:lnTo>
                  <a:pt x="1304526" y="628636"/>
                </a:lnTo>
                <a:lnTo>
                  <a:pt x="1383659" y="622106"/>
                </a:lnTo>
                <a:lnTo>
                  <a:pt x="1461246" y="613710"/>
                </a:lnTo>
                <a:lnTo>
                  <a:pt x="1536900" y="603448"/>
                </a:lnTo>
                <a:lnTo>
                  <a:pt x="1610236" y="591320"/>
                </a:lnTo>
                <a:lnTo>
                  <a:pt x="1680867" y="577326"/>
                </a:lnTo>
                <a:lnTo>
                  <a:pt x="1748407" y="561466"/>
                </a:lnTo>
                <a:lnTo>
                  <a:pt x="1812469" y="543741"/>
                </a:lnTo>
              </a:path>
            </a:pathLst>
          </a:custGeom>
          <a:ln w="1270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7845160" y="3077454"/>
            <a:ext cx="268375" cy="29672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7924106" y="3157039"/>
            <a:ext cx="85263" cy="11232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7924106" y="3157039"/>
            <a:ext cx="85279" cy="112514"/>
          </a:xfrm>
          <a:custGeom>
            <a:avLst/>
            <a:gdLst/>
            <a:ahLst/>
            <a:cxnLst/>
            <a:rect l="l" t="t" r="r" b="b"/>
            <a:pathLst>
              <a:path w="121284" h="160020">
                <a:moveTo>
                  <a:pt x="103506" y="22700"/>
                </a:moveTo>
                <a:lnTo>
                  <a:pt x="120707" y="68778"/>
                </a:lnTo>
                <a:lnTo>
                  <a:pt x="121264" y="81488"/>
                </a:lnTo>
                <a:lnTo>
                  <a:pt x="120323" y="94166"/>
                </a:lnTo>
                <a:lnTo>
                  <a:pt x="98690" y="140989"/>
                </a:lnTo>
                <a:lnTo>
                  <a:pt x="56233" y="159746"/>
                </a:lnTo>
                <a:lnTo>
                  <a:pt x="45815" y="157898"/>
                </a:lnTo>
                <a:lnTo>
                  <a:pt x="11542" y="127234"/>
                </a:lnTo>
                <a:lnTo>
                  <a:pt x="0" y="78684"/>
                </a:lnTo>
                <a:lnTo>
                  <a:pt x="856" y="66042"/>
                </a:lnTo>
                <a:lnTo>
                  <a:pt x="22227" y="19187"/>
                </a:lnTo>
                <a:lnTo>
                  <a:pt x="64660" y="0"/>
                </a:lnTo>
                <a:lnTo>
                  <a:pt x="75050" y="1732"/>
                </a:lnTo>
                <a:lnTo>
                  <a:pt x="84971" y="5947"/>
                </a:lnTo>
                <a:lnTo>
                  <a:pt x="94230" y="12580"/>
                </a:lnTo>
                <a:lnTo>
                  <a:pt x="102638" y="215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7500243" y="3163894"/>
            <a:ext cx="268375" cy="29672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7579189" y="3243479"/>
            <a:ext cx="85263" cy="11232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7579188" y="3243478"/>
            <a:ext cx="85279" cy="112514"/>
          </a:xfrm>
          <a:custGeom>
            <a:avLst/>
            <a:gdLst/>
            <a:ahLst/>
            <a:cxnLst/>
            <a:rect l="l" t="t" r="r" b="b"/>
            <a:pathLst>
              <a:path w="121284" h="160020">
                <a:moveTo>
                  <a:pt x="103506" y="22700"/>
                </a:moveTo>
                <a:lnTo>
                  <a:pt x="120707" y="68778"/>
                </a:lnTo>
                <a:lnTo>
                  <a:pt x="121264" y="81488"/>
                </a:lnTo>
                <a:lnTo>
                  <a:pt x="120323" y="94166"/>
                </a:lnTo>
                <a:lnTo>
                  <a:pt x="98690" y="140989"/>
                </a:lnTo>
                <a:lnTo>
                  <a:pt x="56233" y="159746"/>
                </a:lnTo>
                <a:lnTo>
                  <a:pt x="45815" y="157898"/>
                </a:lnTo>
                <a:lnTo>
                  <a:pt x="11542" y="127234"/>
                </a:lnTo>
                <a:lnTo>
                  <a:pt x="0" y="78684"/>
                </a:lnTo>
                <a:lnTo>
                  <a:pt x="856" y="66042"/>
                </a:lnTo>
                <a:lnTo>
                  <a:pt x="22227" y="19187"/>
                </a:lnTo>
                <a:lnTo>
                  <a:pt x="64660" y="0"/>
                </a:lnTo>
                <a:lnTo>
                  <a:pt x="75050" y="1732"/>
                </a:lnTo>
                <a:lnTo>
                  <a:pt x="84971" y="5947"/>
                </a:lnTo>
                <a:lnTo>
                  <a:pt x="94230" y="12580"/>
                </a:lnTo>
                <a:lnTo>
                  <a:pt x="102638" y="215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7732494" y="3228373"/>
            <a:ext cx="268375" cy="29672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7811440" y="3307957"/>
            <a:ext cx="85263" cy="11232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7811440" y="3307957"/>
            <a:ext cx="85279" cy="112514"/>
          </a:xfrm>
          <a:custGeom>
            <a:avLst/>
            <a:gdLst/>
            <a:ahLst/>
            <a:cxnLst/>
            <a:rect l="l" t="t" r="r" b="b"/>
            <a:pathLst>
              <a:path w="121284" h="160020">
                <a:moveTo>
                  <a:pt x="103506" y="22700"/>
                </a:moveTo>
                <a:lnTo>
                  <a:pt x="120707" y="68778"/>
                </a:lnTo>
                <a:lnTo>
                  <a:pt x="121264" y="81488"/>
                </a:lnTo>
                <a:lnTo>
                  <a:pt x="120323" y="94166"/>
                </a:lnTo>
                <a:lnTo>
                  <a:pt x="98690" y="140989"/>
                </a:lnTo>
                <a:lnTo>
                  <a:pt x="56233" y="159746"/>
                </a:lnTo>
                <a:lnTo>
                  <a:pt x="45815" y="157898"/>
                </a:lnTo>
                <a:lnTo>
                  <a:pt x="11542" y="127234"/>
                </a:lnTo>
                <a:lnTo>
                  <a:pt x="0" y="78684"/>
                </a:lnTo>
                <a:lnTo>
                  <a:pt x="856" y="66042"/>
                </a:lnTo>
                <a:lnTo>
                  <a:pt x="22227" y="19187"/>
                </a:lnTo>
                <a:lnTo>
                  <a:pt x="64660" y="0"/>
                </a:lnTo>
                <a:lnTo>
                  <a:pt x="75050" y="1732"/>
                </a:lnTo>
                <a:lnTo>
                  <a:pt x="84971" y="5947"/>
                </a:lnTo>
                <a:lnTo>
                  <a:pt x="94230" y="12580"/>
                </a:lnTo>
                <a:lnTo>
                  <a:pt x="102638" y="215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8191310" y="3079391"/>
            <a:ext cx="268375" cy="29672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8270255" y="3158976"/>
            <a:ext cx="85264" cy="11232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8270255" y="3158975"/>
            <a:ext cx="85279" cy="112514"/>
          </a:xfrm>
          <a:custGeom>
            <a:avLst/>
            <a:gdLst/>
            <a:ahLst/>
            <a:cxnLst/>
            <a:rect l="l" t="t" r="r" b="b"/>
            <a:pathLst>
              <a:path w="121284" h="160020">
                <a:moveTo>
                  <a:pt x="103506" y="22700"/>
                </a:moveTo>
                <a:lnTo>
                  <a:pt x="120707" y="68778"/>
                </a:lnTo>
                <a:lnTo>
                  <a:pt x="121264" y="81488"/>
                </a:lnTo>
                <a:lnTo>
                  <a:pt x="120323" y="94166"/>
                </a:lnTo>
                <a:lnTo>
                  <a:pt x="98690" y="140989"/>
                </a:lnTo>
                <a:lnTo>
                  <a:pt x="56233" y="159746"/>
                </a:lnTo>
                <a:lnTo>
                  <a:pt x="45815" y="157898"/>
                </a:lnTo>
                <a:lnTo>
                  <a:pt x="11542" y="127234"/>
                </a:lnTo>
                <a:lnTo>
                  <a:pt x="0" y="78684"/>
                </a:lnTo>
                <a:lnTo>
                  <a:pt x="856" y="66042"/>
                </a:lnTo>
                <a:lnTo>
                  <a:pt x="22227" y="19187"/>
                </a:lnTo>
                <a:lnTo>
                  <a:pt x="64660" y="0"/>
                </a:lnTo>
                <a:lnTo>
                  <a:pt x="75050" y="1732"/>
                </a:lnTo>
                <a:lnTo>
                  <a:pt x="84971" y="5947"/>
                </a:lnTo>
                <a:lnTo>
                  <a:pt x="94230" y="12580"/>
                </a:lnTo>
                <a:lnTo>
                  <a:pt x="102638" y="215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8503190" y="3179610"/>
            <a:ext cx="268375" cy="29672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8582135" y="3259196"/>
            <a:ext cx="85264" cy="11232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8582134" y="3259195"/>
            <a:ext cx="85279" cy="112514"/>
          </a:xfrm>
          <a:custGeom>
            <a:avLst/>
            <a:gdLst/>
            <a:ahLst/>
            <a:cxnLst/>
            <a:rect l="l" t="t" r="r" b="b"/>
            <a:pathLst>
              <a:path w="121284" h="160020">
                <a:moveTo>
                  <a:pt x="103506" y="22700"/>
                </a:moveTo>
                <a:lnTo>
                  <a:pt x="120707" y="68778"/>
                </a:lnTo>
                <a:lnTo>
                  <a:pt x="121264" y="81488"/>
                </a:lnTo>
                <a:lnTo>
                  <a:pt x="120323" y="94166"/>
                </a:lnTo>
                <a:lnTo>
                  <a:pt x="98690" y="140989"/>
                </a:lnTo>
                <a:lnTo>
                  <a:pt x="56233" y="159746"/>
                </a:lnTo>
                <a:lnTo>
                  <a:pt x="45815" y="157898"/>
                </a:lnTo>
                <a:lnTo>
                  <a:pt x="11542" y="127234"/>
                </a:lnTo>
                <a:lnTo>
                  <a:pt x="0" y="78684"/>
                </a:lnTo>
                <a:lnTo>
                  <a:pt x="856" y="66042"/>
                </a:lnTo>
                <a:lnTo>
                  <a:pt x="22227" y="19187"/>
                </a:lnTo>
                <a:lnTo>
                  <a:pt x="64660" y="0"/>
                </a:lnTo>
                <a:lnTo>
                  <a:pt x="75050" y="1732"/>
                </a:lnTo>
                <a:lnTo>
                  <a:pt x="84971" y="5947"/>
                </a:lnTo>
                <a:lnTo>
                  <a:pt x="94230" y="12580"/>
                </a:lnTo>
                <a:lnTo>
                  <a:pt x="102638" y="215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8111420" y="3246536"/>
            <a:ext cx="268375" cy="29672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8190365" y="3326122"/>
            <a:ext cx="85264" cy="11232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8190364" y="3326121"/>
            <a:ext cx="85279" cy="112514"/>
          </a:xfrm>
          <a:custGeom>
            <a:avLst/>
            <a:gdLst/>
            <a:ahLst/>
            <a:cxnLst/>
            <a:rect l="l" t="t" r="r" b="b"/>
            <a:pathLst>
              <a:path w="121284" h="160020">
                <a:moveTo>
                  <a:pt x="103506" y="22700"/>
                </a:moveTo>
                <a:lnTo>
                  <a:pt x="120707" y="68778"/>
                </a:lnTo>
                <a:lnTo>
                  <a:pt x="121264" y="81488"/>
                </a:lnTo>
                <a:lnTo>
                  <a:pt x="120323" y="94166"/>
                </a:lnTo>
                <a:lnTo>
                  <a:pt x="98690" y="140989"/>
                </a:lnTo>
                <a:lnTo>
                  <a:pt x="56233" y="159746"/>
                </a:lnTo>
                <a:lnTo>
                  <a:pt x="45815" y="157898"/>
                </a:lnTo>
                <a:lnTo>
                  <a:pt x="11542" y="127234"/>
                </a:lnTo>
                <a:lnTo>
                  <a:pt x="0" y="78684"/>
                </a:lnTo>
                <a:lnTo>
                  <a:pt x="856" y="66042"/>
                </a:lnTo>
                <a:lnTo>
                  <a:pt x="22227" y="19187"/>
                </a:lnTo>
                <a:lnTo>
                  <a:pt x="64660" y="0"/>
                </a:lnTo>
                <a:lnTo>
                  <a:pt x="75050" y="1732"/>
                </a:lnTo>
                <a:lnTo>
                  <a:pt x="84971" y="5947"/>
                </a:lnTo>
                <a:lnTo>
                  <a:pt x="94230" y="12580"/>
                </a:lnTo>
                <a:lnTo>
                  <a:pt x="102638" y="215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5253949" y="3073871"/>
            <a:ext cx="1493044" cy="448270"/>
          </a:xfrm>
          <a:custGeom>
            <a:avLst/>
            <a:gdLst/>
            <a:ahLst/>
            <a:cxnLst/>
            <a:rect l="l" t="t" r="r" b="b"/>
            <a:pathLst>
              <a:path w="2123440" h="637539">
                <a:moveTo>
                  <a:pt x="1061720" y="0"/>
                </a:moveTo>
                <a:lnTo>
                  <a:pt x="980269" y="932"/>
                </a:lnTo>
                <a:lnTo>
                  <a:pt x="899204" y="3731"/>
                </a:lnTo>
                <a:lnTo>
                  <a:pt x="818913" y="8396"/>
                </a:lnTo>
                <a:lnTo>
                  <a:pt x="739780" y="14926"/>
                </a:lnTo>
                <a:lnTo>
                  <a:pt x="662194" y="23322"/>
                </a:lnTo>
                <a:lnTo>
                  <a:pt x="586539" y="33584"/>
                </a:lnTo>
                <a:lnTo>
                  <a:pt x="513203" y="45712"/>
                </a:lnTo>
                <a:lnTo>
                  <a:pt x="442572" y="59706"/>
                </a:lnTo>
                <a:lnTo>
                  <a:pt x="375033" y="75566"/>
                </a:lnTo>
                <a:lnTo>
                  <a:pt x="310971" y="93291"/>
                </a:lnTo>
                <a:lnTo>
                  <a:pt x="251886" y="112510"/>
                </a:lnTo>
                <a:lnTo>
                  <a:pt x="199021" y="132771"/>
                </a:lnTo>
                <a:lnTo>
                  <a:pt x="152375" y="153961"/>
                </a:lnTo>
                <a:lnTo>
                  <a:pt x="111949" y="175961"/>
                </a:lnTo>
                <a:lnTo>
                  <a:pt x="77742" y="198658"/>
                </a:lnTo>
                <a:lnTo>
                  <a:pt x="27987" y="245673"/>
                </a:lnTo>
                <a:lnTo>
                  <a:pt x="3109" y="294080"/>
                </a:lnTo>
                <a:lnTo>
                  <a:pt x="0" y="318516"/>
                </a:lnTo>
                <a:lnTo>
                  <a:pt x="3109" y="342951"/>
                </a:lnTo>
                <a:lnTo>
                  <a:pt x="27987" y="391358"/>
                </a:lnTo>
                <a:lnTo>
                  <a:pt x="77742" y="438374"/>
                </a:lnTo>
                <a:lnTo>
                  <a:pt x="111949" y="461070"/>
                </a:lnTo>
                <a:lnTo>
                  <a:pt x="152375" y="483071"/>
                </a:lnTo>
                <a:lnTo>
                  <a:pt x="199021" y="504260"/>
                </a:lnTo>
                <a:lnTo>
                  <a:pt x="251886" y="524522"/>
                </a:lnTo>
                <a:lnTo>
                  <a:pt x="310971" y="543741"/>
                </a:lnTo>
                <a:lnTo>
                  <a:pt x="375033" y="561466"/>
                </a:lnTo>
                <a:lnTo>
                  <a:pt x="442572" y="577326"/>
                </a:lnTo>
                <a:lnTo>
                  <a:pt x="513203" y="591319"/>
                </a:lnTo>
                <a:lnTo>
                  <a:pt x="586539" y="603447"/>
                </a:lnTo>
                <a:lnTo>
                  <a:pt x="662194" y="613709"/>
                </a:lnTo>
                <a:lnTo>
                  <a:pt x="739780" y="622105"/>
                </a:lnTo>
                <a:lnTo>
                  <a:pt x="818913" y="628636"/>
                </a:lnTo>
                <a:lnTo>
                  <a:pt x="899204" y="633300"/>
                </a:lnTo>
                <a:lnTo>
                  <a:pt x="980269" y="636099"/>
                </a:lnTo>
                <a:lnTo>
                  <a:pt x="1061720" y="637032"/>
                </a:lnTo>
                <a:lnTo>
                  <a:pt x="1143171" y="636099"/>
                </a:lnTo>
                <a:lnTo>
                  <a:pt x="1224235" y="633300"/>
                </a:lnTo>
                <a:lnTo>
                  <a:pt x="1304527" y="628636"/>
                </a:lnTo>
                <a:lnTo>
                  <a:pt x="1383659" y="622105"/>
                </a:lnTo>
                <a:lnTo>
                  <a:pt x="1461246" y="613709"/>
                </a:lnTo>
                <a:lnTo>
                  <a:pt x="1536900" y="603447"/>
                </a:lnTo>
                <a:lnTo>
                  <a:pt x="1610236" y="591319"/>
                </a:lnTo>
                <a:lnTo>
                  <a:pt x="1680867" y="577326"/>
                </a:lnTo>
                <a:lnTo>
                  <a:pt x="1748407" y="561466"/>
                </a:lnTo>
                <a:lnTo>
                  <a:pt x="1812469" y="543741"/>
                </a:lnTo>
                <a:lnTo>
                  <a:pt x="1871554" y="524522"/>
                </a:lnTo>
                <a:lnTo>
                  <a:pt x="1924419" y="504260"/>
                </a:lnTo>
                <a:lnTo>
                  <a:pt x="1971065" y="483071"/>
                </a:lnTo>
                <a:lnTo>
                  <a:pt x="2011492" y="461070"/>
                </a:lnTo>
                <a:lnTo>
                  <a:pt x="2045699" y="438374"/>
                </a:lnTo>
                <a:lnTo>
                  <a:pt x="2095454" y="391358"/>
                </a:lnTo>
                <a:lnTo>
                  <a:pt x="2120332" y="342951"/>
                </a:lnTo>
                <a:lnTo>
                  <a:pt x="2123442" y="318516"/>
                </a:lnTo>
                <a:lnTo>
                  <a:pt x="2120332" y="294080"/>
                </a:lnTo>
                <a:lnTo>
                  <a:pt x="2095454" y="245673"/>
                </a:lnTo>
                <a:lnTo>
                  <a:pt x="2045699" y="198658"/>
                </a:lnTo>
                <a:lnTo>
                  <a:pt x="2011492" y="175961"/>
                </a:lnTo>
                <a:lnTo>
                  <a:pt x="1971065" y="153961"/>
                </a:lnTo>
                <a:lnTo>
                  <a:pt x="1924419" y="132771"/>
                </a:lnTo>
                <a:lnTo>
                  <a:pt x="1871554" y="112510"/>
                </a:lnTo>
                <a:lnTo>
                  <a:pt x="1812469" y="93291"/>
                </a:lnTo>
                <a:lnTo>
                  <a:pt x="1748407" y="75566"/>
                </a:lnTo>
                <a:lnTo>
                  <a:pt x="1680867" y="59706"/>
                </a:lnTo>
                <a:lnTo>
                  <a:pt x="1610236" y="45712"/>
                </a:lnTo>
                <a:lnTo>
                  <a:pt x="1536900" y="33584"/>
                </a:lnTo>
                <a:lnTo>
                  <a:pt x="1461246" y="23322"/>
                </a:lnTo>
                <a:lnTo>
                  <a:pt x="1383659" y="14926"/>
                </a:lnTo>
                <a:lnTo>
                  <a:pt x="1304527" y="8396"/>
                </a:lnTo>
                <a:lnTo>
                  <a:pt x="1224235" y="3731"/>
                </a:lnTo>
                <a:lnTo>
                  <a:pt x="1143171" y="932"/>
                </a:lnTo>
                <a:lnTo>
                  <a:pt x="1061720" y="0"/>
                </a:lnTo>
                <a:close/>
              </a:path>
            </a:pathLst>
          </a:custGeom>
          <a:solidFill>
            <a:srgbClr val="D7AAA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5253949" y="3073871"/>
            <a:ext cx="1493044" cy="448270"/>
          </a:xfrm>
          <a:custGeom>
            <a:avLst/>
            <a:gdLst/>
            <a:ahLst/>
            <a:cxnLst/>
            <a:rect l="l" t="t" r="r" b="b"/>
            <a:pathLst>
              <a:path w="2123440" h="637539">
                <a:moveTo>
                  <a:pt x="1812469" y="543741"/>
                </a:moveTo>
                <a:lnTo>
                  <a:pt x="1871554" y="524523"/>
                </a:lnTo>
                <a:lnTo>
                  <a:pt x="1924419" y="504261"/>
                </a:lnTo>
                <a:lnTo>
                  <a:pt x="1971065" y="483071"/>
                </a:lnTo>
                <a:lnTo>
                  <a:pt x="2011492" y="461071"/>
                </a:lnTo>
                <a:lnTo>
                  <a:pt x="2045699" y="438374"/>
                </a:lnTo>
                <a:lnTo>
                  <a:pt x="2095455" y="391358"/>
                </a:lnTo>
                <a:lnTo>
                  <a:pt x="2120333" y="342951"/>
                </a:lnTo>
                <a:lnTo>
                  <a:pt x="2123443" y="318516"/>
                </a:lnTo>
                <a:lnTo>
                  <a:pt x="2120333" y="294081"/>
                </a:lnTo>
                <a:lnTo>
                  <a:pt x="2095455" y="245674"/>
                </a:lnTo>
                <a:lnTo>
                  <a:pt x="2045699" y="198658"/>
                </a:lnTo>
                <a:lnTo>
                  <a:pt x="2011492" y="175962"/>
                </a:lnTo>
                <a:lnTo>
                  <a:pt x="1971065" y="153961"/>
                </a:lnTo>
                <a:lnTo>
                  <a:pt x="1924419" y="132772"/>
                </a:lnTo>
                <a:lnTo>
                  <a:pt x="1871554" y="112510"/>
                </a:lnTo>
                <a:lnTo>
                  <a:pt x="1812469" y="93291"/>
                </a:lnTo>
                <a:lnTo>
                  <a:pt x="1748407" y="75566"/>
                </a:lnTo>
                <a:lnTo>
                  <a:pt x="1680867" y="59706"/>
                </a:lnTo>
                <a:lnTo>
                  <a:pt x="1610236" y="45713"/>
                </a:lnTo>
                <a:lnTo>
                  <a:pt x="1536900" y="33585"/>
                </a:lnTo>
                <a:lnTo>
                  <a:pt x="1461246" y="23322"/>
                </a:lnTo>
                <a:lnTo>
                  <a:pt x="1383659" y="14926"/>
                </a:lnTo>
                <a:lnTo>
                  <a:pt x="1304527" y="8396"/>
                </a:lnTo>
                <a:lnTo>
                  <a:pt x="1224235" y="3731"/>
                </a:lnTo>
                <a:lnTo>
                  <a:pt x="1143170" y="932"/>
                </a:lnTo>
                <a:lnTo>
                  <a:pt x="1061719" y="0"/>
                </a:lnTo>
                <a:lnTo>
                  <a:pt x="980268" y="932"/>
                </a:lnTo>
                <a:lnTo>
                  <a:pt x="899204" y="3731"/>
                </a:lnTo>
                <a:lnTo>
                  <a:pt x="818912" y="8396"/>
                </a:lnTo>
                <a:lnTo>
                  <a:pt x="739780" y="14926"/>
                </a:lnTo>
                <a:lnTo>
                  <a:pt x="662193" y="23322"/>
                </a:lnTo>
                <a:lnTo>
                  <a:pt x="586539" y="33585"/>
                </a:lnTo>
                <a:lnTo>
                  <a:pt x="513203" y="45713"/>
                </a:lnTo>
                <a:lnTo>
                  <a:pt x="442572" y="59706"/>
                </a:lnTo>
                <a:lnTo>
                  <a:pt x="375032" y="75566"/>
                </a:lnTo>
                <a:lnTo>
                  <a:pt x="310970" y="93291"/>
                </a:lnTo>
                <a:lnTo>
                  <a:pt x="251886" y="112510"/>
                </a:lnTo>
                <a:lnTo>
                  <a:pt x="199021" y="132772"/>
                </a:lnTo>
                <a:lnTo>
                  <a:pt x="152375" y="153961"/>
                </a:lnTo>
                <a:lnTo>
                  <a:pt x="111949" y="175962"/>
                </a:lnTo>
                <a:lnTo>
                  <a:pt x="77742" y="198658"/>
                </a:lnTo>
                <a:lnTo>
                  <a:pt x="27987" y="245674"/>
                </a:lnTo>
                <a:lnTo>
                  <a:pt x="3109" y="294081"/>
                </a:lnTo>
                <a:lnTo>
                  <a:pt x="0" y="318516"/>
                </a:lnTo>
                <a:lnTo>
                  <a:pt x="3109" y="342951"/>
                </a:lnTo>
                <a:lnTo>
                  <a:pt x="27987" y="391358"/>
                </a:lnTo>
                <a:lnTo>
                  <a:pt x="77742" y="438374"/>
                </a:lnTo>
                <a:lnTo>
                  <a:pt x="111949" y="461071"/>
                </a:lnTo>
                <a:lnTo>
                  <a:pt x="152375" y="483071"/>
                </a:lnTo>
                <a:lnTo>
                  <a:pt x="199021" y="504261"/>
                </a:lnTo>
                <a:lnTo>
                  <a:pt x="251886" y="524523"/>
                </a:lnTo>
                <a:lnTo>
                  <a:pt x="310970" y="543741"/>
                </a:lnTo>
                <a:lnTo>
                  <a:pt x="375032" y="561466"/>
                </a:lnTo>
                <a:lnTo>
                  <a:pt x="442572" y="577326"/>
                </a:lnTo>
                <a:lnTo>
                  <a:pt x="513203" y="591320"/>
                </a:lnTo>
                <a:lnTo>
                  <a:pt x="586539" y="603448"/>
                </a:lnTo>
                <a:lnTo>
                  <a:pt x="662193" y="613710"/>
                </a:lnTo>
                <a:lnTo>
                  <a:pt x="739780" y="622106"/>
                </a:lnTo>
                <a:lnTo>
                  <a:pt x="818912" y="628636"/>
                </a:lnTo>
                <a:lnTo>
                  <a:pt x="899204" y="633301"/>
                </a:lnTo>
                <a:lnTo>
                  <a:pt x="980268" y="636100"/>
                </a:lnTo>
                <a:lnTo>
                  <a:pt x="1061719" y="637032"/>
                </a:lnTo>
                <a:lnTo>
                  <a:pt x="1143170" y="636100"/>
                </a:lnTo>
                <a:lnTo>
                  <a:pt x="1224235" y="633301"/>
                </a:lnTo>
                <a:lnTo>
                  <a:pt x="1304527" y="628636"/>
                </a:lnTo>
                <a:lnTo>
                  <a:pt x="1383659" y="622106"/>
                </a:lnTo>
                <a:lnTo>
                  <a:pt x="1461246" y="613710"/>
                </a:lnTo>
                <a:lnTo>
                  <a:pt x="1536900" y="603448"/>
                </a:lnTo>
                <a:lnTo>
                  <a:pt x="1610236" y="591320"/>
                </a:lnTo>
                <a:lnTo>
                  <a:pt x="1680867" y="577326"/>
                </a:lnTo>
                <a:lnTo>
                  <a:pt x="1748407" y="561466"/>
                </a:lnTo>
                <a:lnTo>
                  <a:pt x="1812469" y="543741"/>
                </a:lnTo>
              </a:path>
            </a:pathLst>
          </a:custGeom>
          <a:ln w="1270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5422492" y="3149163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5502057" y="3228461"/>
            <a:ext cx="86958" cy="8525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5502057" y="3228461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5354483" y="3149163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5434048" y="3228461"/>
            <a:ext cx="86958" cy="8525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5434048" y="3228461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5354483" y="3210106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5434048" y="3289403"/>
            <a:ext cx="86958" cy="8525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5434048" y="3289404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5478135" y="3222295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5557700" y="3301593"/>
            <a:ext cx="86958" cy="8525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5557700" y="3301592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5478135" y="3149163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5557700" y="3228461"/>
            <a:ext cx="86958" cy="8525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5557700" y="3228461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5422492" y="3210106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5502057" y="3289403"/>
            <a:ext cx="86958" cy="8525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5502057" y="3289404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5422492" y="3100408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5502057" y="3179705"/>
            <a:ext cx="86958" cy="8525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5502057" y="3179706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5686644" y="3086383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5766208" y="3165681"/>
            <a:ext cx="86959" cy="8525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5766208" y="3165681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5618634" y="3086383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5698199" y="3165681"/>
            <a:ext cx="86958" cy="8525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5698199" y="3165681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5618634" y="3147326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5698199" y="3226623"/>
            <a:ext cx="86958" cy="8525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5698199" y="3226624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5742286" y="3159514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5821851" y="3238813"/>
            <a:ext cx="86958" cy="8525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5821851" y="3238813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5742286" y="3086383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5821851" y="3165681"/>
            <a:ext cx="86958" cy="8525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5821851" y="3165681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5686644" y="3147326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5766208" y="3226623"/>
            <a:ext cx="86959" cy="8525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5766208" y="3226624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5686644" y="3037628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5766208" y="3116925"/>
            <a:ext cx="86959" cy="8525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5766208" y="3116926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5924664" y="3225023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6004229" y="3304320"/>
            <a:ext cx="86958" cy="8525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6004229" y="3304321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5856656" y="3225023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5936220" y="3304320"/>
            <a:ext cx="86958" cy="8525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5936221" y="3304321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5856656" y="3285965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5936220" y="3365263"/>
            <a:ext cx="86958" cy="8525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5936221" y="3365263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5980309" y="3298154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6059873" y="3377452"/>
            <a:ext cx="86959" cy="8525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6059874" y="3377452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5980309" y="3225023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6059873" y="3304320"/>
            <a:ext cx="86959" cy="8525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6059874" y="3304321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5924664" y="3285965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6004229" y="3365263"/>
            <a:ext cx="86958" cy="8525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6004229" y="3365263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5924664" y="3176268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6004229" y="3255566"/>
            <a:ext cx="86958" cy="8525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6004229" y="3255565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6368250" y="3161035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6447815" y="3240333"/>
            <a:ext cx="86958" cy="8525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6447815" y="3240333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6300243" y="3161035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6379808" y="3240333"/>
            <a:ext cx="86958" cy="8525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6379807" y="3240333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6300243" y="3221978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6379808" y="3301275"/>
            <a:ext cx="86958" cy="8525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6379807" y="3301275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6423894" y="3234167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6503459" y="3313464"/>
            <a:ext cx="86959" cy="8525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6503459" y="3313465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6423894" y="3161035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6503459" y="3240334"/>
            <a:ext cx="86959" cy="8525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6503459" y="3240333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6368250" y="3221978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6447815" y="3301275"/>
            <a:ext cx="86958" cy="8525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6447815" y="3301275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6368250" y="3112280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6447815" y="3191578"/>
            <a:ext cx="86958" cy="8525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6447815" y="3191578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6119410" y="3054389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6198975" y="3133687"/>
            <a:ext cx="86959" cy="8525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6198974" y="3133687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6051402" y="3054389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6130966" y="3133687"/>
            <a:ext cx="86959" cy="8525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6130967" y="3133687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6051402" y="3115331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6130966" y="3194629"/>
            <a:ext cx="86959" cy="8525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6130967" y="3194630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6175053" y="3127520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6254619" y="3206818"/>
            <a:ext cx="86959" cy="8525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6254618" y="3206818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6175053" y="3054389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6254618" y="3133687"/>
            <a:ext cx="86959" cy="8525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6254618" y="3133687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6119410" y="3115331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6198975" y="3194629"/>
            <a:ext cx="86959" cy="8525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6198974" y="3194630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6119410" y="3005635"/>
            <a:ext cx="270686" cy="26943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6198975" y="3084932"/>
            <a:ext cx="86959" cy="8525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6198974" y="3084933"/>
            <a:ext cx="87064" cy="85279"/>
          </a:xfrm>
          <a:custGeom>
            <a:avLst/>
            <a:gdLst/>
            <a:ahLst/>
            <a:cxnLst/>
            <a:rect l="l" t="t" r="r" b="b"/>
            <a:pathLst>
              <a:path w="123825" h="121285">
                <a:moveTo>
                  <a:pt x="105431" y="17425"/>
                </a:moveTo>
                <a:lnTo>
                  <a:pt x="113555" y="27269"/>
                </a:lnTo>
                <a:lnTo>
                  <a:pt x="119303" y="38197"/>
                </a:lnTo>
                <a:lnTo>
                  <a:pt x="122676" y="49837"/>
                </a:lnTo>
                <a:lnTo>
                  <a:pt x="123674" y="61819"/>
                </a:lnTo>
                <a:lnTo>
                  <a:pt x="122297" y="73771"/>
                </a:lnTo>
                <a:lnTo>
                  <a:pt x="101325" y="105936"/>
                </a:lnTo>
                <a:lnTo>
                  <a:pt x="54751" y="121247"/>
                </a:lnTo>
                <a:lnTo>
                  <a:pt x="43616" y="119441"/>
                </a:lnTo>
                <a:lnTo>
                  <a:pt x="6835" y="87487"/>
                </a:lnTo>
                <a:lnTo>
                  <a:pt x="0" y="64105"/>
                </a:lnTo>
                <a:lnTo>
                  <a:pt x="92" y="52545"/>
                </a:lnTo>
                <a:lnTo>
                  <a:pt x="24239" y="12450"/>
                </a:lnTo>
                <a:lnTo>
                  <a:pt x="59139" y="0"/>
                </a:lnTo>
                <a:lnTo>
                  <a:pt x="70912" y="435"/>
                </a:lnTo>
                <a:lnTo>
                  <a:pt x="82290" y="3094"/>
                </a:lnTo>
                <a:lnTo>
                  <a:pt x="92992" y="7938"/>
                </a:lnTo>
                <a:lnTo>
                  <a:pt x="102740" y="14924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7458265" y="2701621"/>
            <a:ext cx="124569" cy="0"/>
          </a:xfrm>
          <a:custGeom>
            <a:avLst/>
            <a:gdLst/>
            <a:ahLst/>
            <a:cxnLst/>
            <a:rect l="l" t="t" r="r" b="b"/>
            <a:pathLst>
              <a:path w="177165">
                <a:moveTo>
                  <a:pt x="0" y="0"/>
                </a:moveTo>
                <a:lnTo>
                  <a:pt x="177018" y="0"/>
                </a:lnTo>
              </a:path>
            </a:pathLst>
          </a:custGeom>
          <a:ln w="127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7130093" y="2701621"/>
            <a:ext cx="18752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065" y="0"/>
                </a:lnTo>
              </a:path>
            </a:pathLst>
          </a:custGeom>
          <a:ln w="127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6621372" y="2701621"/>
            <a:ext cx="25450" cy="0"/>
          </a:xfrm>
          <a:custGeom>
            <a:avLst/>
            <a:gdLst/>
            <a:ahLst/>
            <a:cxnLst/>
            <a:rect l="l" t="t" r="r" b="b"/>
            <a:pathLst>
              <a:path w="36195">
                <a:moveTo>
                  <a:pt x="0" y="0"/>
                </a:moveTo>
                <a:lnTo>
                  <a:pt x="36069" y="0"/>
                </a:lnTo>
              </a:path>
            </a:pathLst>
          </a:custGeom>
          <a:ln w="127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6241903" y="2701621"/>
            <a:ext cx="69652" cy="0"/>
          </a:xfrm>
          <a:custGeom>
            <a:avLst/>
            <a:gdLst/>
            <a:ahLst/>
            <a:cxnLst/>
            <a:rect l="l" t="t" r="r" b="b"/>
            <a:pathLst>
              <a:path w="99059">
                <a:moveTo>
                  <a:pt x="0" y="3"/>
                </a:moveTo>
                <a:lnTo>
                  <a:pt x="99019" y="3"/>
                </a:lnTo>
              </a:path>
            </a:pathLst>
          </a:custGeom>
          <a:ln w="127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6646734" y="2650479"/>
            <a:ext cx="483543" cy="93315"/>
          </a:xfrm>
          <a:custGeom>
            <a:avLst/>
            <a:gdLst/>
            <a:ahLst/>
            <a:cxnLst/>
            <a:rect l="l" t="t" r="r" b="b"/>
            <a:pathLst>
              <a:path w="687704" h="132714">
                <a:moveTo>
                  <a:pt x="0" y="0"/>
                </a:moveTo>
                <a:lnTo>
                  <a:pt x="687444" y="0"/>
                </a:lnTo>
                <a:lnTo>
                  <a:pt x="687444" y="132200"/>
                </a:lnTo>
                <a:lnTo>
                  <a:pt x="0" y="132200"/>
                </a:lnTo>
                <a:lnTo>
                  <a:pt x="0" y="0"/>
                </a:lnTo>
                <a:close/>
              </a:path>
            </a:pathLst>
          </a:custGeom>
          <a:solidFill>
            <a:srgbClr val="D81E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6311526" y="2650479"/>
            <a:ext cx="309860" cy="93315"/>
          </a:xfrm>
          <a:custGeom>
            <a:avLst/>
            <a:gdLst/>
            <a:ahLst/>
            <a:cxnLst/>
            <a:rect l="l" t="t" r="r" b="b"/>
            <a:pathLst>
              <a:path w="440690" h="132714">
                <a:moveTo>
                  <a:pt x="0" y="0"/>
                </a:moveTo>
                <a:lnTo>
                  <a:pt x="440668" y="0"/>
                </a:lnTo>
                <a:lnTo>
                  <a:pt x="440668" y="132200"/>
                </a:lnTo>
                <a:lnTo>
                  <a:pt x="0" y="132200"/>
                </a:lnTo>
                <a:lnTo>
                  <a:pt x="0" y="0"/>
                </a:lnTo>
                <a:close/>
              </a:path>
            </a:pathLst>
          </a:custGeom>
          <a:solidFill>
            <a:srgbClr val="FF9995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7148420" y="2647694"/>
            <a:ext cx="309860" cy="93315"/>
          </a:xfrm>
          <a:custGeom>
            <a:avLst/>
            <a:gdLst/>
            <a:ahLst/>
            <a:cxnLst/>
            <a:rect l="l" t="t" r="r" b="b"/>
            <a:pathLst>
              <a:path w="440690" h="132714">
                <a:moveTo>
                  <a:pt x="0" y="0"/>
                </a:moveTo>
                <a:lnTo>
                  <a:pt x="440668" y="0"/>
                </a:lnTo>
                <a:lnTo>
                  <a:pt x="440668" y="132200"/>
                </a:lnTo>
                <a:lnTo>
                  <a:pt x="0" y="132200"/>
                </a:lnTo>
                <a:lnTo>
                  <a:pt x="0" y="0"/>
                </a:lnTo>
                <a:close/>
              </a:path>
            </a:pathLst>
          </a:custGeom>
          <a:solidFill>
            <a:srgbClr val="AB15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7458265" y="2870170"/>
            <a:ext cx="124569" cy="0"/>
          </a:xfrm>
          <a:custGeom>
            <a:avLst/>
            <a:gdLst/>
            <a:ahLst/>
            <a:cxnLst/>
            <a:rect l="l" t="t" r="r" b="b"/>
            <a:pathLst>
              <a:path w="177165">
                <a:moveTo>
                  <a:pt x="0" y="0"/>
                </a:moveTo>
                <a:lnTo>
                  <a:pt x="177018" y="0"/>
                </a:lnTo>
              </a:path>
            </a:pathLst>
          </a:custGeom>
          <a:ln w="127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6735534" y="2870170"/>
            <a:ext cx="412998" cy="0"/>
          </a:xfrm>
          <a:custGeom>
            <a:avLst/>
            <a:gdLst/>
            <a:ahLst/>
            <a:cxnLst/>
            <a:rect l="l" t="t" r="r" b="b"/>
            <a:pathLst>
              <a:path w="587375">
                <a:moveTo>
                  <a:pt x="0" y="0"/>
                </a:moveTo>
                <a:lnTo>
                  <a:pt x="587214" y="0"/>
                </a:lnTo>
              </a:path>
            </a:pathLst>
          </a:custGeom>
          <a:ln w="127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6621371" y="2870170"/>
            <a:ext cx="72330" cy="0"/>
          </a:xfrm>
          <a:custGeom>
            <a:avLst/>
            <a:gdLst/>
            <a:ahLst/>
            <a:cxnLst/>
            <a:rect l="l" t="t" r="r" b="b"/>
            <a:pathLst>
              <a:path w="102870">
                <a:moveTo>
                  <a:pt x="0" y="0"/>
                </a:moveTo>
                <a:lnTo>
                  <a:pt x="102873" y="0"/>
                </a:lnTo>
              </a:path>
            </a:pathLst>
          </a:custGeom>
          <a:ln w="127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6241903" y="2870169"/>
            <a:ext cx="69652" cy="0"/>
          </a:xfrm>
          <a:custGeom>
            <a:avLst/>
            <a:gdLst/>
            <a:ahLst/>
            <a:cxnLst/>
            <a:rect l="l" t="t" r="r" b="b"/>
            <a:pathLst>
              <a:path w="99059">
                <a:moveTo>
                  <a:pt x="0" y="3"/>
                </a:moveTo>
                <a:lnTo>
                  <a:pt x="99019" y="3"/>
                </a:lnTo>
              </a:path>
            </a:pathLst>
          </a:custGeom>
          <a:ln w="127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6311526" y="2819027"/>
            <a:ext cx="309860" cy="93315"/>
          </a:xfrm>
          <a:custGeom>
            <a:avLst/>
            <a:gdLst/>
            <a:ahLst/>
            <a:cxnLst/>
            <a:rect l="l" t="t" r="r" b="b"/>
            <a:pathLst>
              <a:path w="440690" h="132714">
                <a:moveTo>
                  <a:pt x="0" y="0"/>
                </a:moveTo>
                <a:lnTo>
                  <a:pt x="440668" y="0"/>
                </a:lnTo>
                <a:lnTo>
                  <a:pt x="440668" y="132200"/>
                </a:lnTo>
                <a:lnTo>
                  <a:pt x="0" y="132200"/>
                </a:lnTo>
                <a:lnTo>
                  <a:pt x="0" y="0"/>
                </a:lnTo>
                <a:close/>
              </a:path>
            </a:pathLst>
          </a:custGeom>
          <a:solidFill>
            <a:srgbClr val="FF9995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7148419" y="2816243"/>
            <a:ext cx="309860" cy="93315"/>
          </a:xfrm>
          <a:custGeom>
            <a:avLst/>
            <a:gdLst/>
            <a:ahLst/>
            <a:cxnLst/>
            <a:rect l="l" t="t" r="r" b="b"/>
            <a:pathLst>
              <a:path w="440690" h="132714">
                <a:moveTo>
                  <a:pt x="0" y="0"/>
                </a:moveTo>
                <a:lnTo>
                  <a:pt x="440669" y="0"/>
                </a:lnTo>
                <a:lnTo>
                  <a:pt x="440669" y="132200"/>
                </a:lnTo>
                <a:lnTo>
                  <a:pt x="0" y="132200"/>
                </a:lnTo>
                <a:lnTo>
                  <a:pt x="0" y="0"/>
                </a:lnTo>
                <a:close/>
              </a:path>
            </a:pathLst>
          </a:custGeom>
          <a:solidFill>
            <a:srgbClr val="AB15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6628121" y="2823530"/>
            <a:ext cx="87064" cy="93315"/>
          </a:xfrm>
          <a:custGeom>
            <a:avLst/>
            <a:gdLst/>
            <a:ahLst/>
            <a:cxnLst/>
            <a:rect l="l" t="t" r="r" b="b"/>
            <a:pathLst>
              <a:path w="123825" h="132714">
                <a:moveTo>
                  <a:pt x="0" y="0"/>
                </a:moveTo>
                <a:lnTo>
                  <a:pt x="0" y="132200"/>
                </a:lnTo>
                <a:lnTo>
                  <a:pt x="123386" y="70147"/>
                </a:lnTo>
                <a:lnTo>
                  <a:pt x="0" y="0"/>
                </a:lnTo>
                <a:close/>
              </a:path>
            </a:pathLst>
          </a:custGeom>
          <a:solidFill>
            <a:srgbClr val="D6A9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7072634" y="2823530"/>
            <a:ext cx="87064" cy="93315"/>
          </a:xfrm>
          <a:custGeom>
            <a:avLst/>
            <a:gdLst/>
            <a:ahLst/>
            <a:cxnLst/>
            <a:rect l="l" t="t" r="r" b="b"/>
            <a:pathLst>
              <a:path w="123825" h="132714">
                <a:moveTo>
                  <a:pt x="0" y="0"/>
                </a:moveTo>
                <a:lnTo>
                  <a:pt x="0" y="132200"/>
                </a:lnTo>
                <a:lnTo>
                  <a:pt x="123386" y="70147"/>
                </a:lnTo>
                <a:lnTo>
                  <a:pt x="0" y="0"/>
                </a:lnTo>
                <a:close/>
              </a:path>
            </a:pathLst>
          </a:custGeom>
          <a:solidFill>
            <a:srgbClr val="D6A9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6708279" y="2823530"/>
            <a:ext cx="371921" cy="93315"/>
          </a:xfrm>
          <a:custGeom>
            <a:avLst/>
            <a:gdLst/>
            <a:ahLst/>
            <a:cxnLst/>
            <a:rect l="l" t="t" r="r" b="b"/>
            <a:pathLst>
              <a:path w="528954" h="132714">
                <a:moveTo>
                  <a:pt x="462702" y="0"/>
                </a:moveTo>
                <a:lnTo>
                  <a:pt x="60787" y="210"/>
                </a:lnTo>
                <a:lnTo>
                  <a:pt x="22578" y="16347"/>
                </a:lnTo>
                <a:lnTo>
                  <a:pt x="1581" y="51660"/>
                </a:lnTo>
                <a:lnTo>
                  <a:pt x="0" y="66099"/>
                </a:lnTo>
                <a:lnTo>
                  <a:pt x="210" y="71413"/>
                </a:lnTo>
                <a:lnTo>
                  <a:pt x="16348" y="109621"/>
                </a:lnTo>
                <a:lnTo>
                  <a:pt x="51660" y="130618"/>
                </a:lnTo>
                <a:lnTo>
                  <a:pt x="66099" y="132200"/>
                </a:lnTo>
                <a:lnTo>
                  <a:pt x="468016" y="131990"/>
                </a:lnTo>
                <a:lnTo>
                  <a:pt x="506224" y="115852"/>
                </a:lnTo>
                <a:lnTo>
                  <a:pt x="527220" y="80539"/>
                </a:lnTo>
                <a:lnTo>
                  <a:pt x="528802" y="66099"/>
                </a:lnTo>
                <a:lnTo>
                  <a:pt x="528592" y="60787"/>
                </a:lnTo>
                <a:lnTo>
                  <a:pt x="512454" y="22578"/>
                </a:lnTo>
                <a:lnTo>
                  <a:pt x="477142" y="1581"/>
                </a:lnTo>
                <a:lnTo>
                  <a:pt x="462702" y="0"/>
                </a:lnTo>
                <a:close/>
              </a:path>
            </a:pathLst>
          </a:custGeom>
          <a:solidFill>
            <a:srgbClr val="3DA6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6693704" y="2823530"/>
            <a:ext cx="41970" cy="93315"/>
          </a:xfrm>
          <a:custGeom>
            <a:avLst/>
            <a:gdLst/>
            <a:ahLst/>
            <a:cxnLst/>
            <a:rect l="l" t="t" r="r" b="b"/>
            <a:pathLst>
              <a:path w="59690" h="132714">
                <a:moveTo>
                  <a:pt x="0" y="0"/>
                </a:moveTo>
                <a:lnTo>
                  <a:pt x="59490" y="0"/>
                </a:lnTo>
                <a:lnTo>
                  <a:pt x="59490" y="132200"/>
                </a:lnTo>
                <a:lnTo>
                  <a:pt x="0" y="132200"/>
                </a:lnTo>
                <a:lnTo>
                  <a:pt x="0" y="0"/>
                </a:lnTo>
                <a:close/>
              </a:path>
            </a:pathLst>
          </a:custGeom>
          <a:solidFill>
            <a:srgbClr val="407742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7376604" y="1338235"/>
            <a:ext cx="1493044" cy="448270"/>
          </a:xfrm>
          <a:custGeom>
            <a:avLst/>
            <a:gdLst/>
            <a:ahLst/>
            <a:cxnLst/>
            <a:rect l="l" t="t" r="r" b="b"/>
            <a:pathLst>
              <a:path w="2123440" h="637539">
                <a:moveTo>
                  <a:pt x="1061719" y="0"/>
                </a:moveTo>
                <a:lnTo>
                  <a:pt x="980268" y="932"/>
                </a:lnTo>
                <a:lnTo>
                  <a:pt x="899204" y="3731"/>
                </a:lnTo>
                <a:lnTo>
                  <a:pt x="818912" y="8396"/>
                </a:lnTo>
                <a:lnTo>
                  <a:pt x="739780" y="14926"/>
                </a:lnTo>
                <a:lnTo>
                  <a:pt x="662193" y="23323"/>
                </a:lnTo>
                <a:lnTo>
                  <a:pt x="586538" y="33585"/>
                </a:lnTo>
                <a:lnTo>
                  <a:pt x="513202" y="45713"/>
                </a:lnTo>
                <a:lnTo>
                  <a:pt x="442571" y="59707"/>
                </a:lnTo>
                <a:lnTo>
                  <a:pt x="375032" y="75567"/>
                </a:lnTo>
                <a:lnTo>
                  <a:pt x="310970" y="93292"/>
                </a:lnTo>
                <a:lnTo>
                  <a:pt x="251885" y="112511"/>
                </a:lnTo>
                <a:lnTo>
                  <a:pt x="199020" y="132772"/>
                </a:lnTo>
                <a:lnTo>
                  <a:pt x="152375" y="153962"/>
                </a:lnTo>
                <a:lnTo>
                  <a:pt x="111949" y="175962"/>
                </a:lnTo>
                <a:lnTo>
                  <a:pt x="77742" y="198659"/>
                </a:lnTo>
                <a:lnTo>
                  <a:pt x="27987" y="245674"/>
                </a:lnTo>
                <a:lnTo>
                  <a:pt x="3109" y="294081"/>
                </a:lnTo>
                <a:lnTo>
                  <a:pt x="0" y="318516"/>
                </a:lnTo>
                <a:lnTo>
                  <a:pt x="3109" y="342952"/>
                </a:lnTo>
                <a:lnTo>
                  <a:pt x="27987" y="391359"/>
                </a:lnTo>
                <a:lnTo>
                  <a:pt x="77742" y="438374"/>
                </a:lnTo>
                <a:lnTo>
                  <a:pt x="111949" y="461070"/>
                </a:lnTo>
                <a:lnTo>
                  <a:pt x="152375" y="483071"/>
                </a:lnTo>
                <a:lnTo>
                  <a:pt x="199020" y="504261"/>
                </a:lnTo>
                <a:lnTo>
                  <a:pt x="251885" y="524522"/>
                </a:lnTo>
                <a:lnTo>
                  <a:pt x="310970" y="543741"/>
                </a:lnTo>
                <a:lnTo>
                  <a:pt x="375032" y="561466"/>
                </a:lnTo>
                <a:lnTo>
                  <a:pt x="442571" y="577326"/>
                </a:lnTo>
                <a:lnTo>
                  <a:pt x="513202" y="591320"/>
                </a:lnTo>
                <a:lnTo>
                  <a:pt x="586538" y="603447"/>
                </a:lnTo>
                <a:lnTo>
                  <a:pt x="662193" y="613710"/>
                </a:lnTo>
                <a:lnTo>
                  <a:pt x="739780" y="622106"/>
                </a:lnTo>
                <a:lnTo>
                  <a:pt x="818912" y="628636"/>
                </a:lnTo>
                <a:lnTo>
                  <a:pt x="899204" y="633301"/>
                </a:lnTo>
                <a:lnTo>
                  <a:pt x="980268" y="636100"/>
                </a:lnTo>
                <a:lnTo>
                  <a:pt x="1061719" y="637032"/>
                </a:lnTo>
                <a:lnTo>
                  <a:pt x="1143170" y="636100"/>
                </a:lnTo>
                <a:lnTo>
                  <a:pt x="1224235" y="633301"/>
                </a:lnTo>
                <a:lnTo>
                  <a:pt x="1304527" y="628636"/>
                </a:lnTo>
                <a:lnTo>
                  <a:pt x="1383659" y="622106"/>
                </a:lnTo>
                <a:lnTo>
                  <a:pt x="1461246" y="613710"/>
                </a:lnTo>
                <a:lnTo>
                  <a:pt x="1536900" y="603447"/>
                </a:lnTo>
                <a:lnTo>
                  <a:pt x="1610236" y="591320"/>
                </a:lnTo>
                <a:lnTo>
                  <a:pt x="1680867" y="577326"/>
                </a:lnTo>
                <a:lnTo>
                  <a:pt x="1748406" y="561466"/>
                </a:lnTo>
                <a:lnTo>
                  <a:pt x="1812468" y="543741"/>
                </a:lnTo>
                <a:lnTo>
                  <a:pt x="1871554" y="524522"/>
                </a:lnTo>
                <a:lnTo>
                  <a:pt x="1924420" y="504261"/>
                </a:lnTo>
                <a:lnTo>
                  <a:pt x="1971066" y="483071"/>
                </a:lnTo>
                <a:lnTo>
                  <a:pt x="2011493" y="461070"/>
                </a:lnTo>
                <a:lnTo>
                  <a:pt x="2045701" y="438374"/>
                </a:lnTo>
                <a:lnTo>
                  <a:pt x="2095457" y="391359"/>
                </a:lnTo>
                <a:lnTo>
                  <a:pt x="2120335" y="342952"/>
                </a:lnTo>
                <a:lnTo>
                  <a:pt x="2123445" y="318516"/>
                </a:lnTo>
                <a:lnTo>
                  <a:pt x="2120335" y="294081"/>
                </a:lnTo>
                <a:lnTo>
                  <a:pt x="2095457" y="245674"/>
                </a:lnTo>
                <a:lnTo>
                  <a:pt x="2045701" y="198659"/>
                </a:lnTo>
                <a:lnTo>
                  <a:pt x="2011493" y="175962"/>
                </a:lnTo>
                <a:lnTo>
                  <a:pt x="1971066" y="153962"/>
                </a:lnTo>
                <a:lnTo>
                  <a:pt x="1924420" y="132772"/>
                </a:lnTo>
                <a:lnTo>
                  <a:pt x="1871554" y="112511"/>
                </a:lnTo>
                <a:lnTo>
                  <a:pt x="1812468" y="93292"/>
                </a:lnTo>
                <a:lnTo>
                  <a:pt x="1748406" y="75567"/>
                </a:lnTo>
                <a:lnTo>
                  <a:pt x="1680867" y="59707"/>
                </a:lnTo>
                <a:lnTo>
                  <a:pt x="1610236" y="45713"/>
                </a:lnTo>
                <a:lnTo>
                  <a:pt x="1536900" y="33585"/>
                </a:lnTo>
                <a:lnTo>
                  <a:pt x="1461246" y="23323"/>
                </a:lnTo>
                <a:lnTo>
                  <a:pt x="1383659" y="14926"/>
                </a:lnTo>
                <a:lnTo>
                  <a:pt x="1304527" y="8396"/>
                </a:lnTo>
                <a:lnTo>
                  <a:pt x="1224235" y="3731"/>
                </a:lnTo>
                <a:lnTo>
                  <a:pt x="1143170" y="932"/>
                </a:lnTo>
                <a:lnTo>
                  <a:pt x="1061719" y="0"/>
                </a:lnTo>
                <a:close/>
              </a:path>
            </a:pathLst>
          </a:custGeom>
          <a:solidFill>
            <a:srgbClr val="D7AAA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7376604" y="1338235"/>
            <a:ext cx="1493044" cy="448270"/>
          </a:xfrm>
          <a:custGeom>
            <a:avLst/>
            <a:gdLst/>
            <a:ahLst/>
            <a:cxnLst/>
            <a:rect l="l" t="t" r="r" b="b"/>
            <a:pathLst>
              <a:path w="2123440" h="637539">
                <a:moveTo>
                  <a:pt x="1812469" y="543741"/>
                </a:moveTo>
                <a:lnTo>
                  <a:pt x="1871554" y="524523"/>
                </a:lnTo>
                <a:lnTo>
                  <a:pt x="1924419" y="504261"/>
                </a:lnTo>
                <a:lnTo>
                  <a:pt x="1971065" y="483071"/>
                </a:lnTo>
                <a:lnTo>
                  <a:pt x="2011492" y="461071"/>
                </a:lnTo>
                <a:lnTo>
                  <a:pt x="2045699" y="438374"/>
                </a:lnTo>
                <a:lnTo>
                  <a:pt x="2095455" y="391359"/>
                </a:lnTo>
                <a:lnTo>
                  <a:pt x="2120333" y="342952"/>
                </a:lnTo>
                <a:lnTo>
                  <a:pt x="2123443" y="318517"/>
                </a:lnTo>
                <a:lnTo>
                  <a:pt x="2120333" y="294081"/>
                </a:lnTo>
                <a:lnTo>
                  <a:pt x="2095455" y="245674"/>
                </a:lnTo>
                <a:lnTo>
                  <a:pt x="2045699" y="198659"/>
                </a:lnTo>
                <a:lnTo>
                  <a:pt x="2011492" y="175962"/>
                </a:lnTo>
                <a:lnTo>
                  <a:pt x="1971065" y="153962"/>
                </a:lnTo>
                <a:lnTo>
                  <a:pt x="1924419" y="132772"/>
                </a:lnTo>
                <a:lnTo>
                  <a:pt x="1871554" y="112511"/>
                </a:lnTo>
                <a:lnTo>
                  <a:pt x="1812469" y="93292"/>
                </a:lnTo>
                <a:lnTo>
                  <a:pt x="1748407" y="75567"/>
                </a:lnTo>
                <a:lnTo>
                  <a:pt x="1680867" y="59707"/>
                </a:lnTo>
                <a:lnTo>
                  <a:pt x="1610236" y="45713"/>
                </a:lnTo>
                <a:lnTo>
                  <a:pt x="1536900" y="33585"/>
                </a:lnTo>
                <a:lnTo>
                  <a:pt x="1461246" y="23323"/>
                </a:lnTo>
                <a:lnTo>
                  <a:pt x="1383659" y="14926"/>
                </a:lnTo>
                <a:lnTo>
                  <a:pt x="1304526" y="8396"/>
                </a:lnTo>
                <a:lnTo>
                  <a:pt x="1224235" y="3731"/>
                </a:lnTo>
                <a:lnTo>
                  <a:pt x="1143170" y="932"/>
                </a:lnTo>
                <a:lnTo>
                  <a:pt x="1061719" y="0"/>
                </a:lnTo>
                <a:lnTo>
                  <a:pt x="980268" y="932"/>
                </a:lnTo>
                <a:lnTo>
                  <a:pt x="899204" y="3731"/>
                </a:lnTo>
                <a:lnTo>
                  <a:pt x="818912" y="8396"/>
                </a:lnTo>
                <a:lnTo>
                  <a:pt x="739780" y="14926"/>
                </a:lnTo>
                <a:lnTo>
                  <a:pt x="662193" y="23323"/>
                </a:lnTo>
                <a:lnTo>
                  <a:pt x="586538" y="33585"/>
                </a:lnTo>
                <a:lnTo>
                  <a:pt x="513202" y="45713"/>
                </a:lnTo>
                <a:lnTo>
                  <a:pt x="442571" y="59707"/>
                </a:lnTo>
                <a:lnTo>
                  <a:pt x="375032" y="75567"/>
                </a:lnTo>
                <a:lnTo>
                  <a:pt x="310970" y="93292"/>
                </a:lnTo>
                <a:lnTo>
                  <a:pt x="251886" y="112511"/>
                </a:lnTo>
                <a:lnTo>
                  <a:pt x="199021" y="132772"/>
                </a:lnTo>
                <a:lnTo>
                  <a:pt x="152375" y="153962"/>
                </a:lnTo>
                <a:lnTo>
                  <a:pt x="111949" y="175962"/>
                </a:lnTo>
                <a:lnTo>
                  <a:pt x="77742" y="198659"/>
                </a:lnTo>
                <a:lnTo>
                  <a:pt x="27987" y="245674"/>
                </a:lnTo>
                <a:lnTo>
                  <a:pt x="3109" y="294081"/>
                </a:lnTo>
                <a:lnTo>
                  <a:pt x="0" y="318517"/>
                </a:lnTo>
                <a:lnTo>
                  <a:pt x="3109" y="342952"/>
                </a:lnTo>
                <a:lnTo>
                  <a:pt x="27987" y="391359"/>
                </a:lnTo>
                <a:lnTo>
                  <a:pt x="77742" y="438374"/>
                </a:lnTo>
                <a:lnTo>
                  <a:pt x="111949" y="461071"/>
                </a:lnTo>
                <a:lnTo>
                  <a:pt x="152375" y="483071"/>
                </a:lnTo>
                <a:lnTo>
                  <a:pt x="199021" y="504261"/>
                </a:lnTo>
                <a:lnTo>
                  <a:pt x="251886" y="524523"/>
                </a:lnTo>
                <a:lnTo>
                  <a:pt x="310970" y="543741"/>
                </a:lnTo>
                <a:lnTo>
                  <a:pt x="375032" y="561466"/>
                </a:lnTo>
                <a:lnTo>
                  <a:pt x="442571" y="577326"/>
                </a:lnTo>
                <a:lnTo>
                  <a:pt x="513202" y="591320"/>
                </a:lnTo>
                <a:lnTo>
                  <a:pt x="586538" y="603448"/>
                </a:lnTo>
                <a:lnTo>
                  <a:pt x="662193" y="613710"/>
                </a:lnTo>
                <a:lnTo>
                  <a:pt x="739780" y="622106"/>
                </a:lnTo>
                <a:lnTo>
                  <a:pt x="818912" y="628636"/>
                </a:lnTo>
                <a:lnTo>
                  <a:pt x="899204" y="633301"/>
                </a:lnTo>
                <a:lnTo>
                  <a:pt x="980268" y="636100"/>
                </a:lnTo>
                <a:lnTo>
                  <a:pt x="1061719" y="637032"/>
                </a:lnTo>
                <a:lnTo>
                  <a:pt x="1143170" y="636100"/>
                </a:lnTo>
                <a:lnTo>
                  <a:pt x="1224235" y="633301"/>
                </a:lnTo>
                <a:lnTo>
                  <a:pt x="1304526" y="628636"/>
                </a:lnTo>
                <a:lnTo>
                  <a:pt x="1383659" y="622106"/>
                </a:lnTo>
                <a:lnTo>
                  <a:pt x="1461246" y="613710"/>
                </a:lnTo>
                <a:lnTo>
                  <a:pt x="1536900" y="603448"/>
                </a:lnTo>
                <a:lnTo>
                  <a:pt x="1610236" y="591320"/>
                </a:lnTo>
                <a:lnTo>
                  <a:pt x="1680867" y="577326"/>
                </a:lnTo>
                <a:lnTo>
                  <a:pt x="1748407" y="561466"/>
                </a:lnTo>
                <a:lnTo>
                  <a:pt x="1812469" y="543741"/>
                </a:lnTo>
              </a:path>
            </a:pathLst>
          </a:custGeom>
          <a:ln w="1270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7531372" y="1420557"/>
            <a:ext cx="268375" cy="29672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7610317" y="1500143"/>
            <a:ext cx="85263" cy="11232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7610317" y="1500143"/>
            <a:ext cx="85279" cy="112514"/>
          </a:xfrm>
          <a:custGeom>
            <a:avLst/>
            <a:gdLst/>
            <a:ahLst/>
            <a:cxnLst/>
            <a:rect l="l" t="t" r="r" b="b"/>
            <a:pathLst>
              <a:path w="121284" h="160019">
                <a:moveTo>
                  <a:pt x="103506" y="22700"/>
                </a:moveTo>
                <a:lnTo>
                  <a:pt x="120707" y="68778"/>
                </a:lnTo>
                <a:lnTo>
                  <a:pt x="121264" y="81488"/>
                </a:lnTo>
                <a:lnTo>
                  <a:pt x="120323" y="94166"/>
                </a:lnTo>
                <a:lnTo>
                  <a:pt x="98690" y="140989"/>
                </a:lnTo>
                <a:lnTo>
                  <a:pt x="56233" y="159746"/>
                </a:lnTo>
                <a:lnTo>
                  <a:pt x="45815" y="157898"/>
                </a:lnTo>
                <a:lnTo>
                  <a:pt x="11542" y="127234"/>
                </a:lnTo>
                <a:lnTo>
                  <a:pt x="0" y="78684"/>
                </a:lnTo>
                <a:lnTo>
                  <a:pt x="856" y="66042"/>
                </a:lnTo>
                <a:lnTo>
                  <a:pt x="22227" y="19187"/>
                </a:lnTo>
                <a:lnTo>
                  <a:pt x="64660" y="0"/>
                </a:lnTo>
                <a:lnTo>
                  <a:pt x="75050" y="1732"/>
                </a:lnTo>
                <a:lnTo>
                  <a:pt x="84971" y="5947"/>
                </a:lnTo>
                <a:lnTo>
                  <a:pt x="94230" y="12580"/>
                </a:lnTo>
                <a:lnTo>
                  <a:pt x="102638" y="215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7465156" y="1420557"/>
            <a:ext cx="268375" cy="29672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7544102" y="1500143"/>
            <a:ext cx="85263" cy="11232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7544102" y="1500143"/>
            <a:ext cx="85279" cy="112514"/>
          </a:xfrm>
          <a:custGeom>
            <a:avLst/>
            <a:gdLst/>
            <a:ahLst/>
            <a:cxnLst/>
            <a:rect l="l" t="t" r="r" b="b"/>
            <a:pathLst>
              <a:path w="121284" h="160019">
                <a:moveTo>
                  <a:pt x="103506" y="22700"/>
                </a:moveTo>
                <a:lnTo>
                  <a:pt x="120707" y="68778"/>
                </a:lnTo>
                <a:lnTo>
                  <a:pt x="121264" y="81488"/>
                </a:lnTo>
                <a:lnTo>
                  <a:pt x="120323" y="94166"/>
                </a:lnTo>
                <a:lnTo>
                  <a:pt x="98690" y="140989"/>
                </a:lnTo>
                <a:lnTo>
                  <a:pt x="56233" y="159746"/>
                </a:lnTo>
                <a:lnTo>
                  <a:pt x="45815" y="157898"/>
                </a:lnTo>
                <a:lnTo>
                  <a:pt x="11542" y="127234"/>
                </a:lnTo>
                <a:lnTo>
                  <a:pt x="0" y="78684"/>
                </a:lnTo>
                <a:lnTo>
                  <a:pt x="856" y="66042"/>
                </a:lnTo>
                <a:lnTo>
                  <a:pt x="22227" y="19187"/>
                </a:lnTo>
                <a:lnTo>
                  <a:pt x="64660" y="0"/>
                </a:lnTo>
                <a:lnTo>
                  <a:pt x="75050" y="1732"/>
                </a:lnTo>
                <a:lnTo>
                  <a:pt x="84971" y="5947"/>
                </a:lnTo>
                <a:lnTo>
                  <a:pt x="94230" y="12580"/>
                </a:lnTo>
                <a:lnTo>
                  <a:pt x="102638" y="215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7465156" y="1500752"/>
            <a:ext cx="268375" cy="29672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7544102" y="1580337"/>
            <a:ext cx="85263" cy="11232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7544102" y="1580337"/>
            <a:ext cx="85279" cy="112514"/>
          </a:xfrm>
          <a:custGeom>
            <a:avLst/>
            <a:gdLst/>
            <a:ahLst/>
            <a:cxnLst/>
            <a:rect l="l" t="t" r="r" b="b"/>
            <a:pathLst>
              <a:path w="121284" h="160019">
                <a:moveTo>
                  <a:pt x="103506" y="22700"/>
                </a:moveTo>
                <a:lnTo>
                  <a:pt x="120707" y="68778"/>
                </a:lnTo>
                <a:lnTo>
                  <a:pt x="121264" y="81488"/>
                </a:lnTo>
                <a:lnTo>
                  <a:pt x="120323" y="94166"/>
                </a:lnTo>
                <a:lnTo>
                  <a:pt x="98690" y="140989"/>
                </a:lnTo>
                <a:lnTo>
                  <a:pt x="56233" y="159746"/>
                </a:lnTo>
                <a:lnTo>
                  <a:pt x="45815" y="157898"/>
                </a:lnTo>
                <a:lnTo>
                  <a:pt x="11542" y="127234"/>
                </a:lnTo>
                <a:lnTo>
                  <a:pt x="0" y="78684"/>
                </a:lnTo>
                <a:lnTo>
                  <a:pt x="856" y="66042"/>
                </a:lnTo>
                <a:lnTo>
                  <a:pt x="22227" y="19187"/>
                </a:lnTo>
                <a:lnTo>
                  <a:pt x="64660" y="0"/>
                </a:lnTo>
                <a:lnTo>
                  <a:pt x="75050" y="1732"/>
                </a:lnTo>
                <a:lnTo>
                  <a:pt x="84971" y="5947"/>
                </a:lnTo>
                <a:lnTo>
                  <a:pt x="94230" y="12580"/>
                </a:lnTo>
                <a:lnTo>
                  <a:pt x="102638" y="215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7585548" y="1516791"/>
            <a:ext cx="268375" cy="29672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7664493" y="1596376"/>
            <a:ext cx="85263" cy="11232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7664493" y="1596376"/>
            <a:ext cx="85279" cy="112514"/>
          </a:xfrm>
          <a:custGeom>
            <a:avLst/>
            <a:gdLst/>
            <a:ahLst/>
            <a:cxnLst/>
            <a:rect l="l" t="t" r="r" b="b"/>
            <a:pathLst>
              <a:path w="121284" h="160019">
                <a:moveTo>
                  <a:pt x="103506" y="22700"/>
                </a:moveTo>
                <a:lnTo>
                  <a:pt x="120707" y="68778"/>
                </a:lnTo>
                <a:lnTo>
                  <a:pt x="121264" y="81488"/>
                </a:lnTo>
                <a:lnTo>
                  <a:pt x="120323" y="94166"/>
                </a:lnTo>
                <a:lnTo>
                  <a:pt x="98690" y="140989"/>
                </a:lnTo>
                <a:lnTo>
                  <a:pt x="56233" y="159746"/>
                </a:lnTo>
                <a:lnTo>
                  <a:pt x="45815" y="157898"/>
                </a:lnTo>
                <a:lnTo>
                  <a:pt x="11542" y="127234"/>
                </a:lnTo>
                <a:lnTo>
                  <a:pt x="0" y="78684"/>
                </a:lnTo>
                <a:lnTo>
                  <a:pt x="856" y="66042"/>
                </a:lnTo>
                <a:lnTo>
                  <a:pt x="22227" y="19187"/>
                </a:lnTo>
                <a:lnTo>
                  <a:pt x="64660" y="0"/>
                </a:lnTo>
                <a:lnTo>
                  <a:pt x="75050" y="1732"/>
                </a:lnTo>
                <a:lnTo>
                  <a:pt x="84971" y="5947"/>
                </a:lnTo>
                <a:lnTo>
                  <a:pt x="94230" y="12580"/>
                </a:lnTo>
                <a:lnTo>
                  <a:pt x="102638" y="215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7585548" y="1420557"/>
            <a:ext cx="268375" cy="29672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7664493" y="1500143"/>
            <a:ext cx="85263" cy="11232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7664493" y="1500143"/>
            <a:ext cx="85279" cy="112514"/>
          </a:xfrm>
          <a:custGeom>
            <a:avLst/>
            <a:gdLst/>
            <a:ahLst/>
            <a:cxnLst/>
            <a:rect l="l" t="t" r="r" b="b"/>
            <a:pathLst>
              <a:path w="121284" h="160019">
                <a:moveTo>
                  <a:pt x="103506" y="22700"/>
                </a:moveTo>
                <a:lnTo>
                  <a:pt x="120707" y="68778"/>
                </a:lnTo>
                <a:lnTo>
                  <a:pt x="121264" y="81488"/>
                </a:lnTo>
                <a:lnTo>
                  <a:pt x="120323" y="94166"/>
                </a:lnTo>
                <a:lnTo>
                  <a:pt x="98690" y="140989"/>
                </a:lnTo>
                <a:lnTo>
                  <a:pt x="56233" y="159746"/>
                </a:lnTo>
                <a:lnTo>
                  <a:pt x="45815" y="157898"/>
                </a:lnTo>
                <a:lnTo>
                  <a:pt x="11542" y="127234"/>
                </a:lnTo>
                <a:lnTo>
                  <a:pt x="0" y="78684"/>
                </a:lnTo>
                <a:lnTo>
                  <a:pt x="856" y="66042"/>
                </a:lnTo>
                <a:lnTo>
                  <a:pt x="22227" y="19187"/>
                </a:lnTo>
                <a:lnTo>
                  <a:pt x="64660" y="0"/>
                </a:lnTo>
                <a:lnTo>
                  <a:pt x="75050" y="1732"/>
                </a:lnTo>
                <a:lnTo>
                  <a:pt x="84971" y="5947"/>
                </a:lnTo>
                <a:lnTo>
                  <a:pt x="94230" y="12580"/>
                </a:lnTo>
                <a:lnTo>
                  <a:pt x="102638" y="215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7531372" y="1500752"/>
            <a:ext cx="268375" cy="29672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7610317" y="1580337"/>
            <a:ext cx="85263" cy="11232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7610317" y="1580337"/>
            <a:ext cx="85279" cy="112514"/>
          </a:xfrm>
          <a:custGeom>
            <a:avLst/>
            <a:gdLst/>
            <a:ahLst/>
            <a:cxnLst/>
            <a:rect l="l" t="t" r="r" b="b"/>
            <a:pathLst>
              <a:path w="121284" h="160019">
                <a:moveTo>
                  <a:pt x="103506" y="22700"/>
                </a:moveTo>
                <a:lnTo>
                  <a:pt x="120707" y="68778"/>
                </a:lnTo>
                <a:lnTo>
                  <a:pt x="121264" y="81488"/>
                </a:lnTo>
                <a:lnTo>
                  <a:pt x="120323" y="94166"/>
                </a:lnTo>
                <a:lnTo>
                  <a:pt x="98690" y="140989"/>
                </a:lnTo>
                <a:lnTo>
                  <a:pt x="56233" y="159746"/>
                </a:lnTo>
                <a:lnTo>
                  <a:pt x="45815" y="157898"/>
                </a:lnTo>
                <a:lnTo>
                  <a:pt x="11542" y="127234"/>
                </a:lnTo>
                <a:lnTo>
                  <a:pt x="0" y="78684"/>
                </a:lnTo>
                <a:lnTo>
                  <a:pt x="856" y="66042"/>
                </a:lnTo>
                <a:lnTo>
                  <a:pt x="22227" y="19187"/>
                </a:lnTo>
                <a:lnTo>
                  <a:pt x="64660" y="0"/>
                </a:lnTo>
                <a:lnTo>
                  <a:pt x="75050" y="1732"/>
                </a:lnTo>
                <a:lnTo>
                  <a:pt x="84971" y="5947"/>
                </a:lnTo>
                <a:lnTo>
                  <a:pt x="94230" y="12580"/>
                </a:lnTo>
                <a:lnTo>
                  <a:pt x="102638" y="215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7531372" y="1356402"/>
            <a:ext cx="268375" cy="29672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0" name="object 270"/>
          <p:cNvSpPr/>
          <p:nvPr/>
        </p:nvSpPr>
        <p:spPr>
          <a:xfrm>
            <a:off x="7610317" y="1435986"/>
            <a:ext cx="85263" cy="11232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7610317" y="1435986"/>
            <a:ext cx="85279" cy="112514"/>
          </a:xfrm>
          <a:custGeom>
            <a:avLst/>
            <a:gdLst/>
            <a:ahLst/>
            <a:cxnLst/>
            <a:rect l="l" t="t" r="r" b="b"/>
            <a:pathLst>
              <a:path w="121284" h="160019">
                <a:moveTo>
                  <a:pt x="103506" y="22700"/>
                </a:moveTo>
                <a:lnTo>
                  <a:pt x="120707" y="68778"/>
                </a:lnTo>
                <a:lnTo>
                  <a:pt x="121264" y="81488"/>
                </a:lnTo>
                <a:lnTo>
                  <a:pt x="120323" y="94166"/>
                </a:lnTo>
                <a:lnTo>
                  <a:pt x="98690" y="140989"/>
                </a:lnTo>
                <a:lnTo>
                  <a:pt x="56233" y="159746"/>
                </a:lnTo>
                <a:lnTo>
                  <a:pt x="45815" y="157898"/>
                </a:lnTo>
                <a:lnTo>
                  <a:pt x="11542" y="127234"/>
                </a:lnTo>
                <a:lnTo>
                  <a:pt x="0" y="78684"/>
                </a:lnTo>
                <a:lnTo>
                  <a:pt x="856" y="66042"/>
                </a:lnTo>
                <a:lnTo>
                  <a:pt x="22227" y="19187"/>
                </a:lnTo>
                <a:lnTo>
                  <a:pt x="64660" y="0"/>
                </a:lnTo>
                <a:lnTo>
                  <a:pt x="75050" y="1732"/>
                </a:lnTo>
                <a:lnTo>
                  <a:pt x="84971" y="5947"/>
                </a:lnTo>
                <a:lnTo>
                  <a:pt x="94230" y="12580"/>
                </a:lnTo>
                <a:lnTo>
                  <a:pt x="102638" y="215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8031146" y="1561731"/>
            <a:ext cx="79691" cy="121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8031145" y="1561731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4" name="object 274"/>
          <p:cNvSpPr/>
          <p:nvPr/>
        </p:nvSpPr>
        <p:spPr>
          <a:xfrm>
            <a:off x="7958659" y="1561731"/>
            <a:ext cx="79692" cy="12163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7958659" y="1561731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8031146" y="1612337"/>
            <a:ext cx="79691" cy="121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8031145" y="1612337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8" name="object 278"/>
          <p:cNvSpPr/>
          <p:nvPr/>
        </p:nvSpPr>
        <p:spPr>
          <a:xfrm>
            <a:off x="7987653" y="1619567"/>
            <a:ext cx="79692" cy="121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9" name="object 279"/>
          <p:cNvSpPr/>
          <p:nvPr/>
        </p:nvSpPr>
        <p:spPr>
          <a:xfrm>
            <a:off x="7987653" y="1619567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0" name="object 280"/>
          <p:cNvSpPr/>
          <p:nvPr/>
        </p:nvSpPr>
        <p:spPr>
          <a:xfrm>
            <a:off x="7905572" y="1608880"/>
            <a:ext cx="79692" cy="12163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7905573" y="1608880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50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7934567" y="1635283"/>
            <a:ext cx="79692" cy="12163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7934567" y="1635283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50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4" name="object 284"/>
          <p:cNvSpPr/>
          <p:nvPr/>
        </p:nvSpPr>
        <p:spPr>
          <a:xfrm>
            <a:off x="7998473" y="1553873"/>
            <a:ext cx="79692" cy="121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5" name="object 285"/>
          <p:cNvSpPr/>
          <p:nvPr/>
        </p:nvSpPr>
        <p:spPr>
          <a:xfrm>
            <a:off x="7998473" y="1553873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50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" name="object 286"/>
          <p:cNvSpPr/>
          <p:nvPr/>
        </p:nvSpPr>
        <p:spPr>
          <a:xfrm>
            <a:off x="7924974" y="1380994"/>
            <a:ext cx="79692" cy="12163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7924973" y="1380994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7852486" y="1380994"/>
            <a:ext cx="79692" cy="12163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7852487" y="1380994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7924974" y="1431600"/>
            <a:ext cx="79692" cy="121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1" name="object 291"/>
          <p:cNvSpPr/>
          <p:nvPr/>
        </p:nvSpPr>
        <p:spPr>
          <a:xfrm>
            <a:off x="7924973" y="1431601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7881481" y="1438829"/>
            <a:ext cx="79692" cy="12163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3" name="object 293"/>
          <p:cNvSpPr/>
          <p:nvPr/>
        </p:nvSpPr>
        <p:spPr>
          <a:xfrm>
            <a:off x="7881481" y="1438830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4" name="object 294"/>
          <p:cNvSpPr/>
          <p:nvPr/>
        </p:nvSpPr>
        <p:spPr>
          <a:xfrm>
            <a:off x="7799400" y="1428143"/>
            <a:ext cx="79692" cy="121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5" name="object 295"/>
          <p:cNvSpPr/>
          <p:nvPr/>
        </p:nvSpPr>
        <p:spPr>
          <a:xfrm>
            <a:off x="7799400" y="1428143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50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6" name="object 296"/>
          <p:cNvSpPr/>
          <p:nvPr/>
        </p:nvSpPr>
        <p:spPr>
          <a:xfrm>
            <a:off x="7828395" y="1454546"/>
            <a:ext cx="79692" cy="121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7828395" y="1454546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50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7892301" y="1373136"/>
            <a:ext cx="79692" cy="121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" name="object 299"/>
          <p:cNvSpPr/>
          <p:nvPr/>
        </p:nvSpPr>
        <p:spPr>
          <a:xfrm>
            <a:off x="7892301" y="1373136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50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8197040" y="1380994"/>
            <a:ext cx="79692" cy="12163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1" name="object 301"/>
          <p:cNvSpPr/>
          <p:nvPr/>
        </p:nvSpPr>
        <p:spPr>
          <a:xfrm>
            <a:off x="8197040" y="1380994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2" name="object 302"/>
          <p:cNvSpPr/>
          <p:nvPr/>
        </p:nvSpPr>
        <p:spPr>
          <a:xfrm>
            <a:off x="8124552" y="1380994"/>
            <a:ext cx="79692" cy="12163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3" name="object 303"/>
          <p:cNvSpPr/>
          <p:nvPr/>
        </p:nvSpPr>
        <p:spPr>
          <a:xfrm>
            <a:off x="8124552" y="1380994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4" name="object 304"/>
          <p:cNvSpPr/>
          <p:nvPr/>
        </p:nvSpPr>
        <p:spPr>
          <a:xfrm>
            <a:off x="8197040" y="1431600"/>
            <a:ext cx="79692" cy="121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8197040" y="1431601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6" name="object 306"/>
          <p:cNvSpPr/>
          <p:nvPr/>
        </p:nvSpPr>
        <p:spPr>
          <a:xfrm>
            <a:off x="8153548" y="1438829"/>
            <a:ext cx="79691" cy="12163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" name="object 307"/>
          <p:cNvSpPr/>
          <p:nvPr/>
        </p:nvSpPr>
        <p:spPr>
          <a:xfrm>
            <a:off x="8153547" y="1438830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8" name="object 308"/>
          <p:cNvSpPr/>
          <p:nvPr/>
        </p:nvSpPr>
        <p:spPr>
          <a:xfrm>
            <a:off x="8071466" y="1428143"/>
            <a:ext cx="79692" cy="121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9" name="object 309"/>
          <p:cNvSpPr/>
          <p:nvPr/>
        </p:nvSpPr>
        <p:spPr>
          <a:xfrm>
            <a:off x="8071466" y="1428143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50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0" name="object 310"/>
          <p:cNvSpPr/>
          <p:nvPr/>
        </p:nvSpPr>
        <p:spPr>
          <a:xfrm>
            <a:off x="8100462" y="1454546"/>
            <a:ext cx="79691" cy="121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1" name="object 311"/>
          <p:cNvSpPr/>
          <p:nvPr/>
        </p:nvSpPr>
        <p:spPr>
          <a:xfrm>
            <a:off x="8100461" y="1454546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50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2" name="object 312"/>
          <p:cNvSpPr/>
          <p:nvPr/>
        </p:nvSpPr>
        <p:spPr>
          <a:xfrm>
            <a:off x="8164367" y="1373136"/>
            <a:ext cx="79692" cy="12163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3" name="object 313"/>
          <p:cNvSpPr/>
          <p:nvPr/>
        </p:nvSpPr>
        <p:spPr>
          <a:xfrm>
            <a:off x="8164367" y="1373136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50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4" name="object 314"/>
          <p:cNvSpPr/>
          <p:nvPr/>
        </p:nvSpPr>
        <p:spPr>
          <a:xfrm>
            <a:off x="8343027" y="1538157"/>
            <a:ext cx="79691" cy="12163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5" name="object 315"/>
          <p:cNvSpPr/>
          <p:nvPr/>
        </p:nvSpPr>
        <p:spPr>
          <a:xfrm>
            <a:off x="8343026" y="1538157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50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6" name="object 316"/>
          <p:cNvSpPr/>
          <p:nvPr/>
        </p:nvSpPr>
        <p:spPr>
          <a:xfrm>
            <a:off x="8270539" y="1538157"/>
            <a:ext cx="79692" cy="121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7" name="object 317"/>
          <p:cNvSpPr/>
          <p:nvPr/>
        </p:nvSpPr>
        <p:spPr>
          <a:xfrm>
            <a:off x="8270539" y="1538157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50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8" name="object 318"/>
          <p:cNvSpPr/>
          <p:nvPr/>
        </p:nvSpPr>
        <p:spPr>
          <a:xfrm>
            <a:off x="8343027" y="1588763"/>
            <a:ext cx="79691" cy="12163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9" name="object 319"/>
          <p:cNvSpPr/>
          <p:nvPr/>
        </p:nvSpPr>
        <p:spPr>
          <a:xfrm>
            <a:off x="8343026" y="1588763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50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0" name="object 320"/>
          <p:cNvSpPr/>
          <p:nvPr/>
        </p:nvSpPr>
        <p:spPr>
          <a:xfrm>
            <a:off x="8299534" y="1595993"/>
            <a:ext cx="79692" cy="12163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1" name="object 321"/>
          <p:cNvSpPr/>
          <p:nvPr/>
        </p:nvSpPr>
        <p:spPr>
          <a:xfrm>
            <a:off x="8299534" y="1595992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50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2" name="object 322"/>
          <p:cNvSpPr/>
          <p:nvPr/>
        </p:nvSpPr>
        <p:spPr>
          <a:xfrm>
            <a:off x="8217453" y="1585306"/>
            <a:ext cx="79692" cy="121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3" name="object 323"/>
          <p:cNvSpPr/>
          <p:nvPr/>
        </p:nvSpPr>
        <p:spPr>
          <a:xfrm>
            <a:off x="8217453" y="1585305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50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4" name="object 324"/>
          <p:cNvSpPr/>
          <p:nvPr/>
        </p:nvSpPr>
        <p:spPr>
          <a:xfrm>
            <a:off x="8246449" y="1611709"/>
            <a:ext cx="79691" cy="121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5" name="object 325"/>
          <p:cNvSpPr/>
          <p:nvPr/>
        </p:nvSpPr>
        <p:spPr>
          <a:xfrm>
            <a:off x="8246448" y="1611709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50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8310354" y="1530299"/>
            <a:ext cx="79692" cy="121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7" name="object 327"/>
          <p:cNvSpPr/>
          <p:nvPr/>
        </p:nvSpPr>
        <p:spPr>
          <a:xfrm>
            <a:off x="8310354" y="1530299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50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8" name="object 328"/>
          <p:cNvSpPr/>
          <p:nvPr/>
        </p:nvSpPr>
        <p:spPr>
          <a:xfrm>
            <a:off x="8608705" y="1473297"/>
            <a:ext cx="79692" cy="121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9" name="object 329"/>
          <p:cNvSpPr/>
          <p:nvPr/>
        </p:nvSpPr>
        <p:spPr>
          <a:xfrm>
            <a:off x="8608705" y="1473297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0" name="object 330"/>
          <p:cNvSpPr/>
          <p:nvPr/>
        </p:nvSpPr>
        <p:spPr>
          <a:xfrm>
            <a:off x="8536219" y="1473296"/>
            <a:ext cx="79692" cy="121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1" name="object 331"/>
          <p:cNvSpPr/>
          <p:nvPr/>
        </p:nvSpPr>
        <p:spPr>
          <a:xfrm>
            <a:off x="8536218" y="1473297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2" name="object 332"/>
          <p:cNvSpPr/>
          <p:nvPr/>
        </p:nvSpPr>
        <p:spPr>
          <a:xfrm>
            <a:off x="8608705" y="1523903"/>
            <a:ext cx="79692" cy="12163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3" name="object 333"/>
          <p:cNvSpPr/>
          <p:nvPr/>
        </p:nvSpPr>
        <p:spPr>
          <a:xfrm>
            <a:off x="8608705" y="1523903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4" name="object 334"/>
          <p:cNvSpPr/>
          <p:nvPr/>
        </p:nvSpPr>
        <p:spPr>
          <a:xfrm>
            <a:off x="8565214" y="1531132"/>
            <a:ext cx="79692" cy="121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5" name="object 335"/>
          <p:cNvSpPr/>
          <p:nvPr/>
        </p:nvSpPr>
        <p:spPr>
          <a:xfrm>
            <a:off x="8565214" y="1531133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49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6" name="object 336"/>
          <p:cNvSpPr/>
          <p:nvPr/>
        </p:nvSpPr>
        <p:spPr>
          <a:xfrm>
            <a:off x="8483133" y="1520445"/>
            <a:ext cx="79692" cy="121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7" name="object 337"/>
          <p:cNvSpPr/>
          <p:nvPr/>
        </p:nvSpPr>
        <p:spPr>
          <a:xfrm>
            <a:off x="8483132" y="1520446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50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8" name="object 338"/>
          <p:cNvSpPr/>
          <p:nvPr/>
        </p:nvSpPr>
        <p:spPr>
          <a:xfrm>
            <a:off x="8512128" y="1546848"/>
            <a:ext cx="79692" cy="12163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9" name="object 339"/>
          <p:cNvSpPr/>
          <p:nvPr/>
        </p:nvSpPr>
        <p:spPr>
          <a:xfrm>
            <a:off x="8512128" y="1546849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50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0" name="object 340"/>
          <p:cNvSpPr/>
          <p:nvPr/>
        </p:nvSpPr>
        <p:spPr>
          <a:xfrm>
            <a:off x="8576033" y="1465438"/>
            <a:ext cx="79692" cy="1216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1" name="object 341"/>
          <p:cNvSpPr/>
          <p:nvPr/>
        </p:nvSpPr>
        <p:spPr>
          <a:xfrm>
            <a:off x="8576033" y="1465439"/>
            <a:ext cx="79920" cy="121890"/>
          </a:xfrm>
          <a:custGeom>
            <a:avLst/>
            <a:gdLst/>
            <a:ahLst/>
            <a:cxnLst/>
            <a:rect l="l" t="t" r="r" b="b"/>
            <a:pathLst>
              <a:path w="113665" h="173355">
                <a:moveTo>
                  <a:pt x="96667" y="24471"/>
                </a:moveTo>
                <a:lnTo>
                  <a:pt x="112501" y="71127"/>
                </a:lnTo>
                <a:lnTo>
                  <a:pt x="113340" y="84039"/>
                </a:lnTo>
                <a:lnTo>
                  <a:pt x="112930" y="96991"/>
                </a:lnTo>
                <a:lnTo>
                  <a:pt x="98813" y="144595"/>
                </a:lnTo>
                <a:lnTo>
                  <a:pt x="70176" y="170336"/>
                </a:lnTo>
                <a:lnTo>
                  <a:pt x="59859" y="172998"/>
                </a:lnTo>
                <a:lnTo>
                  <a:pt x="49555" y="172755"/>
                </a:lnTo>
                <a:lnTo>
                  <a:pt x="14329" y="143402"/>
                </a:lnTo>
                <a:lnTo>
                  <a:pt x="1914" y="106169"/>
                </a:lnTo>
                <a:lnTo>
                  <a:pt x="0" y="80730"/>
                </a:lnTo>
                <a:lnTo>
                  <a:pt x="883" y="68308"/>
                </a:lnTo>
                <a:lnTo>
                  <a:pt x="19987" y="21340"/>
                </a:lnTo>
                <a:lnTo>
                  <a:pt x="59969" y="0"/>
                </a:lnTo>
                <a:lnTo>
                  <a:pt x="69724" y="1768"/>
                </a:lnTo>
                <a:lnTo>
                  <a:pt x="79033" y="6226"/>
                </a:lnTo>
                <a:lnTo>
                  <a:pt x="87724" y="13297"/>
                </a:lnTo>
                <a:lnTo>
                  <a:pt x="95621" y="22905"/>
                </a:lnTo>
              </a:path>
            </a:pathLst>
          </a:custGeom>
          <a:ln w="6350">
            <a:solidFill>
              <a:srgbClr val="7A43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2" name="object 342"/>
          <p:cNvSpPr txBox="1"/>
          <p:nvPr/>
        </p:nvSpPr>
        <p:spPr>
          <a:xfrm>
            <a:off x="3491508" y="2085550"/>
            <a:ext cx="4642545" cy="1027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indent="1669792" defTabSz="642915"/>
            <a:r>
              <a:rPr sz="1687" spc="-7" dirty="0">
                <a:solidFill>
                  <a:prstClr val="black"/>
                </a:solidFill>
                <a:latin typeface="Arial"/>
                <a:cs typeface="Arial"/>
              </a:rPr>
              <a:t>transzgénikus</a:t>
            </a:r>
            <a:r>
              <a:rPr sz="1687" spc="-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kolónia</a:t>
            </a:r>
            <a:r>
              <a:rPr sz="1687" spc="-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izolálása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  <a:p>
            <a:pPr defTabSz="642915"/>
            <a:endParaRPr sz="168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642915">
              <a:spcBef>
                <a:spcPts val="11"/>
              </a:spcBef>
            </a:pPr>
            <a:endParaRPr sz="161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 defTabSz="642915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ele</a:t>
            </a:r>
            <a:r>
              <a:rPr sz="1687" spc="-7" dirty="0">
                <a:solidFill>
                  <a:prstClr val="black"/>
                </a:solidFill>
                <a:latin typeface="Arial"/>
                <a:cs typeface="Arial"/>
              </a:rPr>
              <a:t>ktroporálás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3" name="object 343"/>
          <p:cNvSpPr/>
          <p:nvPr/>
        </p:nvSpPr>
        <p:spPr>
          <a:xfrm>
            <a:off x="6808224" y="1567706"/>
            <a:ext cx="429071" cy="2232"/>
          </a:xfrm>
          <a:custGeom>
            <a:avLst/>
            <a:gdLst/>
            <a:ahLst/>
            <a:cxnLst/>
            <a:rect l="l" t="t" r="r" b="b"/>
            <a:pathLst>
              <a:path w="610234" h="3175">
                <a:moveTo>
                  <a:pt x="609767" y="2876"/>
                </a:moveTo>
                <a:lnTo>
                  <a:pt x="597067" y="2816"/>
                </a:lnTo>
                <a:lnTo>
                  <a:pt x="0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4" name="object 344"/>
          <p:cNvSpPr/>
          <p:nvPr/>
        </p:nvSpPr>
        <p:spPr>
          <a:xfrm>
            <a:off x="7206403" y="1526722"/>
            <a:ext cx="86171" cy="85725"/>
          </a:xfrm>
          <a:custGeom>
            <a:avLst/>
            <a:gdLst/>
            <a:ahLst/>
            <a:cxnLst/>
            <a:rect l="l" t="t" r="r" b="b"/>
            <a:pathLst>
              <a:path w="122554" h="121919">
                <a:moveTo>
                  <a:pt x="575" y="0"/>
                </a:moveTo>
                <a:lnTo>
                  <a:pt x="30767" y="61103"/>
                </a:lnTo>
                <a:lnTo>
                  <a:pt x="0" y="121918"/>
                </a:lnTo>
                <a:lnTo>
                  <a:pt x="122205" y="61535"/>
                </a:lnTo>
                <a:lnTo>
                  <a:pt x="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5" name="object 345"/>
          <p:cNvSpPr/>
          <p:nvPr/>
        </p:nvSpPr>
        <p:spPr>
          <a:xfrm>
            <a:off x="4658763" y="1564335"/>
            <a:ext cx="429071" cy="2232"/>
          </a:xfrm>
          <a:custGeom>
            <a:avLst/>
            <a:gdLst/>
            <a:ahLst/>
            <a:cxnLst/>
            <a:rect l="l" t="t" r="r" b="b"/>
            <a:pathLst>
              <a:path w="610234" h="3175">
                <a:moveTo>
                  <a:pt x="609767" y="2876"/>
                </a:moveTo>
                <a:lnTo>
                  <a:pt x="597067" y="2816"/>
                </a:lnTo>
                <a:lnTo>
                  <a:pt x="0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6" name="object 346"/>
          <p:cNvSpPr/>
          <p:nvPr/>
        </p:nvSpPr>
        <p:spPr>
          <a:xfrm>
            <a:off x="5056943" y="1523352"/>
            <a:ext cx="86171" cy="85725"/>
          </a:xfrm>
          <a:custGeom>
            <a:avLst/>
            <a:gdLst/>
            <a:ahLst/>
            <a:cxnLst/>
            <a:rect l="l" t="t" r="r" b="b"/>
            <a:pathLst>
              <a:path w="122554" h="121919">
                <a:moveTo>
                  <a:pt x="575" y="0"/>
                </a:moveTo>
                <a:lnTo>
                  <a:pt x="30767" y="61103"/>
                </a:lnTo>
                <a:lnTo>
                  <a:pt x="0" y="121918"/>
                </a:lnTo>
                <a:lnTo>
                  <a:pt x="122207" y="61534"/>
                </a:lnTo>
                <a:lnTo>
                  <a:pt x="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7" name="object 347"/>
          <p:cNvSpPr/>
          <p:nvPr/>
        </p:nvSpPr>
        <p:spPr>
          <a:xfrm>
            <a:off x="8309371" y="2060724"/>
            <a:ext cx="4911" cy="678210"/>
          </a:xfrm>
          <a:custGeom>
            <a:avLst/>
            <a:gdLst/>
            <a:ahLst/>
            <a:cxnLst/>
            <a:rect l="l" t="t" r="r" b="b"/>
            <a:pathLst>
              <a:path w="6984" h="964564">
                <a:moveTo>
                  <a:pt x="6947" y="964137"/>
                </a:moveTo>
                <a:lnTo>
                  <a:pt x="6856" y="951437"/>
                </a:ln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8" name="object 348"/>
          <p:cNvSpPr/>
          <p:nvPr/>
        </p:nvSpPr>
        <p:spPr>
          <a:xfrm>
            <a:off x="8271176" y="2707964"/>
            <a:ext cx="85725" cy="86171"/>
          </a:xfrm>
          <a:custGeom>
            <a:avLst/>
            <a:gdLst/>
            <a:ahLst/>
            <a:cxnLst/>
            <a:rect l="l" t="t" r="r" b="b"/>
            <a:pathLst>
              <a:path w="121920" h="122554">
                <a:moveTo>
                  <a:pt x="0" y="878"/>
                </a:moveTo>
                <a:lnTo>
                  <a:pt x="61837" y="122355"/>
                </a:lnTo>
                <a:lnTo>
                  <a:pt x="106735" y="30918"/>
                </a:lnTo>
                <a:lnTo>
                  <a:pt x="61178" y="30918"/>
                </a:lnTo>
                <a:lnTo>
                  <a:pt x="0" y="878"/>
                </a:lnTo>
                <a:close/>
              </a:path>
              <a:path w="121920" h="122554">
                <a:moveTo>
                  <a:pt x="121917" y="0"/>
                </a:moveTo>
                <a:lnTo>
                  <a:pt x="61178" y="30918"/>
                </a:lnTo>
                <a:lnTo>
                  <a:pt x="106735" y="30918"/>
                </a:lnTo>
                <a:lnTo>
                  <a:pt x="1219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9" name="object 349"/>
          <p:cNvSpPr txBox="1"/>
          <p:nvPr/>
        </p:nvSpPr>
        <p:spPr>
          <a:xfrm>
            <a:off x="8670727" y="6544799"/>
            <a:ext cx="295125" cy="2705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758" dirty="0">
                <a:solidFill>
                  <a:srgbClr val="3D3E3F"/>
                </a:solidFill>
                <a:latin typeface="Monotype Corsiva"/>
                <a:cs typeface="Monotype Corsiva"/>
              </a:rPr>
              <a:t>GE</a:t>
            </a:r>
            <a:endParaRPr sz="1758">
              <a:solidFill>
                <a:prstClr val="black"/>
              </a:solidFill>
              <a:latin typeface="Monotype Corsiv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7646431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36099" y="3758084"/>
            <a:ext cx="143852" cy="730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36099" y="3758085"/>
            <a:ext cx="144214" cy="730448"/>
          </a:xfrm>
          <a:custGeom>
            <a:avLst/>
            <a:gdLst/>
            <a:ahLst/>
            <a:cxnLst/>
            <a:rect l="l" t="t" r="r" b="b"/>
            <a:pathLst>
              <a:path w="205104" h="1038860">
                <a:moveTo>
                  <a:pt x="61578" y="691502"/>
                </a:moveTo>
                <a:lnTo>
                  <a:pt x="0" y="690382"/>
                </a:lnTo>
                <a:lnTo>
                  <a:pt x="96003" y="1038307"/>
                </a:lnTo>
                <a:lnTo>
                  <a:pt x="204590" y="694102"/>
                </a:lnTo>
                <a:lnTo>
                  <a:pt x="143011" y="692983"/>
                </a:lnTo>
                <a:lnTo>
                  <a:pt x="155584" y="1480"/>
                </a:lnTo>
                <a:lnTo>
                  <a:pt x="74151" y="0"/>
                </a:lnTo>
                <a:lnTo>
                  <a:pt x="61578" y="691502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3672" y="2116336"/>
            <a:ext cx="6862964" cy="45541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23150" y="4645025"/>
            <a:ext cx="1029518" cy="1499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23149" y="4645024"/>
            <a:ext cx="1029593" cy="150019"/>
          </a:xfrm>
          <a:custGeom>
            <a:avLst/>
            <a:gdLst/>
            <a:ahLst/>
            <a:cxnLst/>
            <a:rect l="l" t="t" r="r" b="b"/>
            <a:pathLst>
              <a:path w="1464310" h="213359">
                <a:moveTo>
                  <a:pt x="765705" y="161763"/>
                </a:moveTo>
                <a:lnTo>
                  <a:pt x="765705" y="213233"/>
                </a:lnTo>
                <a:lnTo>
                  <a:pt x="1464205" y="106616"/>
                </a:lnTo>
                <a:lnTo>
                  <a:pt x="765705" y="0"/>
                </a:lnTo>
                <a:lnTo>
                  <a:pt x="765705" y="51470"/>
                </a:lnTo>
                <a:lnTo>
                  <a:pt x="0" y="51470"/>
                </a:lnTo>
                <a:lnTo>
                  <a:pt x="0" y="161763"/>
                </a:lnTo>
                <a:lnTo>
                  <a:pt x="765705" y="161763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22374" y="4646123"/>
            <a:ext cx="1030232" cy="1497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22375" y="4646121"/>
            <a:ext cx="1030486" cy="150019"/>
          </a:xfrm>
          <a:custGeom>
            <a:avLst/>
            <a:gdLst/>
            <a:ahLst/>
            <a:cxnLst/>
            <a:rect l="l" t="t" r="r" b="b"/>
            <a:pathLst>
              <a:path w="1465579" h="213359">
                <a:moveTo>
                  <a:pt x="695445" y="51421"/>
                </a:moveTo>
                <a:lnTo>
                  <a:pt x="693209" y="0"/>
                </a:lnTo>
                <a:lnTo>
                  <a:pt x="0" y="136857"/>
                </a:lnTo>
                <a:lnTo>
                  <a:pt x="702472" y="213032"/>
                </a:lnTo>
                <a:lnTo>
                  <a:pt x="700236" y="161610"/>
                </a:lnTo>
                <a:lnTo>
                  <a:pt x="1465219" y="128350"/>
                </a:lnTo>
                <a:lnTo>
                  <a:pt x="1460428" y="18161"/>
                </a:lnTo>
                <a:lnTo>
                  <a:pt x="695445" y="51421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56969" y="3865241"/>
            <a:ext cx="143852" cy="730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56968" y="3865241"/>
            <a:ext cx="144214" cy="730448"/>
          </a:xfrm>
          <a:custGeom>
            <a:avLst/>
            <a:gdLst/>
            <a:ahLst/>
            <a:cxnLst/>
            <a:rect l="l" t="t" r="r" b="b"/>
            <a:pathLst>
              <a:path w="205105" h="1038859">
                <a:moveTo>
                  <a:pt x="61578" y="691502"/>
                </a:moveTo>
                <a:lnTo>
                  <a:pt x="0" y="690382"/>
                </a:lnTo>
                <a:lnTo>
                  <a:pt x="96003" y="1038307"/>
                </a:lnTo>
                <a:lnTo>
                  <a:pt x="204590" y="694102"/>
                </a:lnTo>
                <a:lnTo>
                  <a:pt x="143011" y="692983"/>
                </a:lnTo>
                <a:lnTo>
                  <a:pt x="155584" y="1480"/>
                </a:lnTo>
                <a:lnTo>
                  <a:pt x="74151" y="0"/>
                </a:lnTo>
                <a:lnTo>
                  <a:pt x="61578" y="691502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52296" y="6254274"/>
            <a:ext cx="1029519" cy="1499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52295" y="6254273"/>
            <a:ext cx="1029593" cy="150019"/>
          </a:xfrm>
          <a:custGeom>
            <a:avLst/>
            <a:gdLst/>
            <a:ahLst/>
            <a:cxnLst/>
            <a:rect l="l" t="t" r="r" b="b"/>
            <a:pathLst>
              <a:path w="1464309" h="213359">
                <a:moveTo>
                  <a:pt x="765705" y="161763"/>
                </a:moveTo>
                <a:lnTo>
                  <a:pt x="765705" y="213233"/>
                </a:lnTo>
                <a:lnTo>
                  <a:pt x="1464205" y="106616"/>
                </a:lnTo>
                <a:lnTo>
                  <a:pt x="765705" y="0"/>
                </a:lnTo>
                <a:lnTo>
                  <a:pt x="765705" y="51470"/>
                </a:lnTo>
                <a:lnTo>
                  <a:pt x="0" y="51470"/>
                </a:lnTo>
                <a:lnTo>
                  <a:pt x="0" y="161763"/>
                </a:lnTo>
                <a:lnTo>
                  <a:pt x="765705" y="161763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82332" y="3322604"/>
            <a:ext cx="536193" cy="5361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982332" y="3322605"/>
            <a:ext cx="536228" cy="536228"/>
          </a:xfrm>
          <a:custGeom>
            <a:avLst/>
            <a:gdLst/>
            <a:ahLst/>
            <a:cxnLst/>
            <a:rect l="l" t="t" r="r" b="b"/>
            <a:pathLst>
              <a:path w="762635" h="762635">
                <a:moveTo>
                  <a:pt x="215948" y="489047"/>
                </a:moveTo>
                <a:lnTo>
                  <a:pt x="172399" y="445497"/>
                </a:lnTo>
                <a:lnTo>
                  <a:pt x="0" y="762587"/>
                </a:lnTo>
                <a:lnTo>
                  <a:pt x="317090" y="590188"/>
                </a:lnTo>
                <a:lnTo>
                  <a:pt x="273540" y="546638"/>
                </a:lnTo>
                <a:lnTo>
                  <a:pt x="762587" y="57591"/>
                </a:lnTo>
                <a:lnTo>
                  <a:pt x="704995" y="0"/>
                </a:lnTo>
                <a:lnTo>
                  <a:pt x="215948" y="489047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68126" y="3272030"/>
            <a:ext cx="605334" cy="4545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68126" y="3272031"/>
            <a:ext cx="605433" cy="454968"/>
          </a:xfrm>
          <a:custGeom>
            <a:avLst/>
            <a:gdLst/>
            <a:ahLst/>
            <a:cxnLst/>
            <a:rect l="l" t="t" r="r" b="b"/>
            <a:pathLst>
              <a:path w="861059" h="647064">
                <a:moveTo>
                  <a:pt x="557722" y="474675"/>
                </a:moveTo>
                <a:lnTo>
                  <a:pt x="521301" y="524341"/>
                </a:lnTo>
                <a:lnTo>
                  <a:pt x="860919" y="646520"/>
                </a:lnTo>
                <a:lnTo>
                  <a:pt x="642308" y="359331"/>
                </a:lnTo>
                <a:lnTo>
                  <a:pt x="605887" y="408996"/>
                </a:lnTo>
                <a:lnTo>
                  <a:pt x="48164" y="0"/>
                </a:lnTo>
                <a:lnTo>
                  <a:pt x="0" y="65678"/>
                </a:lnTo>
                <a:lnTo>
                  <a:pt x="557722" y="474675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612038" y="5281690"/>
            <a:ext cx="536193" cy="5361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612038" y="5281690"/>
            <a:ext cx="536228" cy="536228"/>
          </a:xfrm>
          <a:custGeom>
            <a:avLst/>
            <a:gdLst/>
            <a:ahLst/>
            <a:cxnLst/>
            <a:rect l="l" t="t" r="r" b="b"/>
            <a:pathLst>
              <a:path w="762635" h="762634">
                <a:moveTo>
                  <a:pt x="215948" y="489047"/>
                </a:moveTo>
                <a:lnTo>
                  <a:pt x="172399" y="445497"/>
                </a:lnTo>
                <a:lnTo>
                  <a:pt x="0" y="762587"/>
                </a:lnTo>
                <a:lnTo>
                  <a:pt x="317090" y="590188"/>
                </a:lnTo>
                <a:lnTo>
                  <a:pt x="273540" y="546638"/>
                </a:lnTo>
                <a:lnTo>
                  <a:pt x="762587" y="57591"/>
                </a:lnTo>
                <a:lnTo>
                  <a:pt x="704995" y="0"/>
                </a:lnTo>
                <a:lnTo>
                  <a:pt x="215948" y="489047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57679" y="841557"/>
            <a:ext cx="1837236" cy="17224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05445" y="892969"/>
            <a:ext cx="1660922" cy="15448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72425" y="1229759"/>
            <a:ext cx="178594" cy="225921"/>
          </a:xfrm>
          <a:custGeom>
            <a:avLst/>
            <a:gdLst/>
            <a:ahLst/>
            <a:cxnLst/>
            <a:rect l="l" t="t" r="r" b="b"/>
            <a:pathLst>
              <a:path w="254000" h="321310">
                <a:moveTo>
                  <a:pt x="0" y="0"/>
                </a:moveTo>
                <a:lnTo>
                  <a:pt x="242073" y="306240"/>
                </a:lnTo>
                <a:lnTo>
                  <a:pt x="253894" y="321193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09503" y="1418898"/>
            <a:ext cx="85725" cy="92869"/>
          </a:xfrm>
          <a:custGeom>
            <a:avLst/>
            <a:gdLst/>
            <a:ahLst/>
            <a:cxnLst/>
            <a:rect l="l" t="t" r="r" b="b"/>
            <a:pathLst>
              <a:path w="121919" h="132080">
                <a:moveTo>
                  <a:pt x="94251" y="0"/>
                </a:moveTo>
                <a:lnTo>
                  <a:pt x="0" y="74503"/>
                </a:lnTo>
                <a:lnTo>
                  <a:pt x="121629" y="131503"/>
                </a:lnTo>
                <a:lnTo>
                  <a:pt x="942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431810" y="1737839"/>
            <a:ext cx="236637" cy="335309"/>
          </a:xfrm>
          <a:custGeom>
            <a:avLst/>
            <a:gdLst/>
            <a:ahLst/>
            <a:cxnLst/>
            <a:rect l="l" t="t" r="r" b="b"/>
            <a:pathLst>
              <a:path w="336550" h="476885">
                <a:moveTo>
                  <a:pt x="0" y="476888"/>
                </a:moveTo>
                <a:lnTo>
                  <a:pt x="325434" y="15582"/>
                </a:lnTo>
                <a:lnTo>
                  <a:pt x="336427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26126" y="1679757"/>
            <a:ext cx="83493" cy="93762"/>
          </a:xfrm>
          <a:custGeom>
            <a:avLst/>
            <a:gdLst/>
            <a:ahLst/>
            <a:cxnLst/>
            <a:rect l="l" t="t" r="r" b="b"/>
            <a:pathLst>
              <a:path w="118744" h="133350">
                <a:moveTo>
                  <a:pt x="118341" y="0"/>
                </a:moveTo>
                <a:lnTo>
                  <a:pt x="0" y="63544"/>
                </a:lnTo>
                <a:lnTo>
                  <a:pt x="98171" y="132800"/>
                </a:lnTo>
                <a:lnTo>
                  <a:pt x="1183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6852" y="2170823"/>
            <a:ext cx="2025253" cy="11478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5034" defTabSz="642915"/>
            <a:r>
              <a:rPr sz="1477" b="1" spc="-11" dirty="0">
                <a:solidFill>
                  <a:srgbClr val="FFFFFF"/>
                </a:solidFill>
                <a:latin typeface="Times New Roman"/>
                <a:cs typeface="Times New Roman"/>
              </a:rPr>
              <a:t>gaz</a:t>
            </a:r>
            <a:r>
              <a:rPr sz="1477" b="1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77" b="1" spc="-7" dirty="0">
                <a:solidFill>
                  <a:srgbClr val="FFFFFF"/>
                </a:solidFill>
                <a:latin typeface="Times New Roman"/>
                <a:cs typeface="Times New Roman"/>
              </a:rPr>
              <a:t>a-</a:t>
            </a:r>
            <a:r>
              <a:rPr sz="1477" b="1" spc="-11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77" b="1" dirty="0">
                <a:solidFill>
                  <a:srgbClr val="FFFFFF"/>
                </a:solidFill>
                <a:latin typeface="Times New Roman"/>
                <a:cs typeface="Times New Roman"/>
              </a:rPr>
              <a:t>mb</a:t>
            </a:r>
            <a:r>
              <a:rPr sz="1477" b="1" spc="-11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77" b="1" spc="-7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477" b="1" dirty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endParaRPr sz="147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defTabSz="642915">
              <a:spcBef>
                <a:spcPts val="970"/>
              </a:spcBef>
            </a:pPr>
            <a:r>
              <a:rPr sz="2391" dirty="0">
                <a:solidFill>
                  <a:srgbClr val="D84800"/>
                </a:solidFill>
                <a:latin typeface="Times New Roman"/>
                <a:cs typeface="Times New Roman"/>
              </a:rPr>
              <a:t>AGG</a:t>
            </a:r>
            <a:r>
              <a:rPr sz="2391" spc="-18" dirty="0">
                <a:solidFill>
                  <a:srgbClr val="D84800"/>
                </a:solidFill>
                <a:latin typeface="Times New Roman"/>
                <a:cs typeface="Times New Roman"/>
              </a:rPr>
              <a:t>R</a:t>
            </a:r>
            <a:r>
              <a:rPr sz="2391" spc="-21" dirty="0">
                <a:solidFill>
                  <a:srgbClr val="D84800"/>
                </a:solidFill>
                <a:latin typeface="Times New Roman"/>
                <a:cs typeface="Times New Roman"/>
              </a:rPr>
              <a:t>E</a:t>
            </a:r>
            <a:r>
              <a:rPr sz="2391" dirty="0">
                <a:solidFill>
                  <a:srgbClr val="D84800"/>
                </a:solidFill>
                <a:latin typeface="Times New Roman"/>
                <a:cs typeface="Times New Roman"/>
              </a:rPr>
              <a:t>GÁCIÓ</a:t>
            </a:r>
            <a:endParaRPr sz="239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39316" defTabSz="642915">
              <a:spcBef>
                <a:spcPts val="1209"/>
              </a:spcBef>
            </a:pPr>
            <a:r>
              <a:rPr sz="1758" spc="-11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sz="1758" spc="-14" dirty="0">
                <a:solidFill>
                  <a:prstClr val="black"/>
                </a:solidFill>
                <a:latin typeface="Times New Roman"/>
                <a:cs typeface="Times New Roman"/>
              </a:rPr>
              <a:t>az</a:t>
            </a:r>
            <a:r>
              <a:rPr sz="1758" spc="-11" dirty="0">
                <a:solidFill>
                  <a:prstClr val="black"/>
                </a:solidFill>
                <a:latin typeface="Times New Roman"/>
                <a:cs typeface="Times New Roman"/>
              </a:rPr>
              <a:t>d</a:t>
            </a:r>
            <a:r>
              <a:rPr sz="1758" spc="-14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1758" spc="-7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1758" spc="-14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1758" spc="-11" dirty="0">
                <a:solidFill>
                  <a:prstClr val="black"/>
                </a:solidFill>
                <a:latin typeface="Times New Roman"/>
                <a:cs typeface="Times New Roman"/>
              </a:rPr>
              <a:t>mbri</a:t>
            </a:r>
            <a:r>
              <a:rPr sz="1758" dirty="0">
                <a:solidFill>
                  <a:prstClr val="black"/>
                </a:solidFill>
                <a:latin typeface="Times New Roman"/>
                <a:cs typeface="Times New Roman"/>
              </a:rPr>
              <a:t>ók</a:t>
            </a:r>
            <a:endParaRPr sz="175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036219" y="3374378"/>
            <a:ext cx="855018" cy="2705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758" spc="-14" dirty="0">
                <a:solidFill>
                  <a:srgbClr val="D84800"/>
                </a:solidFill>
                <a:latin typeface="Times New Roman"/>
                <a:cs typeface="Times New Roman"/>
              </a:rPr>
              <a:t>ES se</a:t>
            </a:r>
            <a:r>
              <a:rPr sz="1758" spc="-7" dirty="0">
                <a:solidFill>
                  <a:srgbClr val="D84800"/>
                </a:solidFill>
                <a:latin typeface="Times New Roman"/>
                <a:cs typeface="Times New Roman"/>
              </a:rPr>
              <a:t>jt</a:t>
            </a:r>
            <a:r>
              <a:rPr sz="1758" spc="-14" dirty="0">
                <a:solidFill>
                  <a:srgbClr val="D84800"/>
                </a:solidFill>
                <a:latin typeface="Times New Roman"/>
                <a:cs typeface="Times New Roman"/>
              </a:rPr>
              <a:t>e</a:t>
            </a:r>
            <a:r>
              <a:rPr sz="1758" dirty="0">
                <a:solidFill>
                  <a:srgbClr val="D84800"/>
                </a:solidFill>
                <a:latin typeface="Times New Roman"/>
                <a:cs typeface="Times New Roman"/>
              </a:rPr>
              <a:t>k</a:t>
            </a:r>
            <a:endParaRPr sz="175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580804" y="4946004"/>
            <a:ext cx="1326059" cy="2705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758" spc="-11" dirty="0">
                <a:solidFill>
                  <a:prstClr val="black"/>
                </a:solidFill>
                <a:latin typeface="Times New Roman"/>
                <a:cs typeface="Times New Roman"/>
              </a:rPr>
              <a:t>kim</a:t>
            </a:r>
            <a:r>
              <a:rPr sz="1758" spc="-14" dirty="0">
                <a:solidFill>
                  <a:prstClr val="black"/>
                </a:solidFill>
                <a:latin typeface="Times New Roman"/>
                <a:cs typeface="Times New Roman"/>
              </a:rPr>
              <a:t>é</a:t>
            </a:r>
            <a:r>
              <a:rPr sz="1758" spc="-7" dirty="0">
                <a:solidFill>
                  <a:prstClr val="black"/>
                </a:solidFill>
                <a:latin typeface="Times New Roman"/>
                <a:cs typeface="Times New Roman"/>
              </a:rPr>
              <a:t>ra</a:t>
            </a:r>
            <a:r>
              <a:rPr sz="1758" spc="-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58" spc="-14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1758" spc="-11" dirty="0">
                <a:solidFill>
                  <a:prstClr val="black"/>
                </a:solidFill>
                <a:latin typeface="Times New Roman"/>
                <a:cs typeface="Times New Roman"/>
              </a:rPr>
              <a:t>mbri</a:t>
            </a:r>
            <a:r>
              <a:rPr sz="1758" dirty="0">
                <a:solidFill>
                  <a:prstClr val="black"/>
                </a:solidFill>
                <a:latin typeface="Times New Roman"/>
                <a:cs typeface="Times New Roman"/>
              </a:rPr>
              <a:t>ó</a:t>
            </a:r>
            <a:endParaRPr sz="175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91883" y="2541756"/>
            <a:ext cx="1839516" cy="8051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2391" dirty="0">
                <a:solidFill>
                  <a:srgbClr val="D84800"/>
                </a:solidFill>
                <a:latin typeface="Times New Roman"/>
                <a:cs typeface="Times New Roman"/>
              </a:rPr>
              <a:t>INJ</a:t>
            </a:r>
            <a:r>
              <a:rPr sz="2391" spc="-21" dirty="0">
                <a:solidFill>
                  <a:srgbClr val="D84800"/>
                </a:solidFill>
                <a:latin typeface="Times New Roman"/>
                <a:cs typeface="Times New Roman"/>
              </a:rPr>
              <a:t>E</a:t>
            </a:r>
            <a:r>
              <a:rPr sz="2391" dirty="0">
                <a:solidFill>
                  <a:srgbClr val="D84800"/>
                </a:solidFill>
                <a:latin typeface="Times New Roman"/>
                <a:cs typeface="Times New Roman"/>
              </a:rPr>
              <a:t>K</a:t>
            </a:r>
            <a:r>
              <a:rPr sz="2391" spc="-21" dirty="0">
                <a:solidFill>
                  <a:srgbClr val="D84800"/>
                </a:solidFill>
                <a:latin typeface="Times New Roman"/>
                <a:cs typeface="Times New Roman"/>
              </a:rPr>
              <a:t>T</a:t>
            </a:r>
            <a:r>
              <a:rPr sz="2391" dirty="0">
                <a:solidFill>
                  <a:srgbClr val="D84800"/>
                </a:solidFill>
                <a:latin typeface="Times New Roman"/>
                <a:cs typeface="Times New Roman"/>
              </a:rPr>
              <a:t>Á</a:t>
            </a:r>
            <a:r>
              <a:rPr sz="2391" spc="-21" dirty="0">
                <a:solidFill>
                  <a:srgbClr val="D84800"/>
                </a:solidFill>
                <a:latin typeface="Times New Roman"/>
                <a:cs typeface="Times New Roman"/>
              </a:rPr>
              <a:t>L</a:t>
            </a:r>
            <a:r>
              <a:rPr sz="2391" dirty="0">
                <a:solidFill>
                  <a:srgbClr val="D84800"/>
                </a:solidFill>
                <a:latin typeface="Times New Roman"/>
                <a:cs typeface="Times New Roman"/>
              </a:rPr>
              <a:t>ÁS</a:t>
            </a:r>
            <a:endParaRPr sz="239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42870" defTabSz="642915">
              <a:spcBef>
                <a:spcPts val="1280"/>
              </a:spcBef>
            </a:pPr>
            <a:r>
              <a:rPr sz="1758" spc="-11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sz="1758" spc="-14" dirty="0">
                <a:solidFill>
                  <a:prstClr val="black"/>
                </a:solidFill>
                <a:latin typeface="Times New Roman"/>
                <a:cs typeface="Times New Roman"/>
              </a:rPr>
              <a:t>az</a:t>
            </a:r>
            <a:r>
              <a:rPr sz="1758" spc="-11" dirty="0">
                <a:solidFill>
                  <a:prstClr val="black"/>
                </a:solidFill>
                <a:latin typeface="Times New Roman"/>
                <a:cs typeface="Times New Roman"/>
              </a:rPr>
              <a:t>d</a:t>
            </a:r>
            <a:r>
              <a:rPr sz="1758" spc="-14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1758" spc="-7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1758" spc="-14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1758" spc="-11" dirty="0">
                <a:solidFill>
                  <a:prstClr val="black"/>
                </a:solidFill>
                <a:latin typeface="Times New Roman"/>
                <a:cs typeface="Times New Roman"/>
              </a:rPr>
              <a:t>mbri</a:t>
            </a:r>
            <a:r>
              <a:rPr sz="1758" dirty="0">
                <a:solidFill>
                  <a:prstClr val="black"/>
                </a:solidFill>
                <a:latin typeface="Times New Roman"/>
                <a:cs typeface="Times New Roman"/>
              </a:rPr>
              <a:t>ó</a:t>
            </a:r>
            <a:endParaRPr sz="175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072188" y="5981848"/>
            <a:ext cx="1673423" cy="2705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758" spc="-11" dirty="0">
                <a:solidFill>
                  <a:prstClr val="black"/>
                </a:solidFill>
                <a:latin typeface="Times New Roman"/>
                <a:cs typeface="Times New Roman"/>
              </a:rPr>
              <a:t>kim</a:t>
            </a:r>
            <a:r>
              <a:rPr sz="1758" spc="-14" dirty="0">
                <a:solidFill>
                  <a:prstClr val="black"/>
                </a:solidFill>
                <a:latin typeface="Times New Roman"/>
                <a:cs typeface="Times New Roman"/>
              </a:rPr>
              <a:t>é</a:t>
            </a:r>
            <a:r>
              <a:rPr sz="1758" spc="-7" dirty="0">
                <a:solidFill>
                  <a:prstClr val="black"/>
                </a:solidFill>
                <a:latin typeface="Times New Roman"/>
                <a:cs typeface="Times New Roman"/>
              </a:rPr>
              <a:t>ra</a:t>
            </a:r>
            <a:r>
              <a:rPr sz="1758" spc="-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58" spc="-7" dirty="0">
                <a:solidFill>
                  <a:prstClr val="black"/>
                </a:solidFill>
                <a:latin typeface="Times New Roman"/>
                <a:cs typeface="Times New Roman"/>
              </a:rPr>
              <a:t>új</a:t>
            </a:r>
            <a:r>
              <a:rPr sz="1758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1758" spc="-14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sz="1758" spc="-7" dirty="0">
                <a:solidFill>
                  <a:prstClr val="black"/>
                </a:solidFill>
                <a:latin typeface="Times New Roman"/>
                <a:cs typeface="Times New Roman"/>
              </a:rPr>
              <a:t>ülött</a:t>
            </a:r>
            <a:r>
              <a:rPr sz="1758" spc="-14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1758" dirty="0">
                <a:solidFill>
                  <a:prstClr val="black"/>
                </a:solidFill>
                <a:latin typeface="Times New Roman"/>
                <a:cs typeface="Times New Roman"/>
              </a:rPr>
              <a:t>k</a:t>
            </a:r>
            <a:endParaRPr sz="175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92969" y="947456"/>
            <a:ext cx="575518" cy="2273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77" b="1" dirty="0">
                <a:solidFill>
                  <a:srgbClr val="FFFFFF"/>
                </a:solidFill>
                <a:latin typeface="Times New Roman"/>
                <a:cs typeface="Times New Roman"/>
              </a:rPr>
              <a:t>ES s</a:t>
            </a:r>
            <a:r>
              <a:rPr sz="1477" b="1" spc="-11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77" b="1" dirty="0">
                <a:solidFill>
                  <a:srgbClr val="FFFFFF"/>
                </a:solidFill>
                <a:latin typeface="Times New Roman"/>
                <a:cs typeface="Times New Roman"/>
              </a:rPr>
              <a:t>jt</a:t>
            </a:r>
            <a:endParaRPr sz="14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074354" y="830888"/>
            <a:ext cx="2714625" cy="17430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125766" y="884039"/>
            <a:ext cx="2536031" cy="15626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277696" y="2063667"/>
            <a:ext cx="575518" cy="2273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77" b="1" dirty="0">
                <a:solidFill>
                  <a:srgbClr val="FFFFFF"/>
                </a:solidFill>
                <a:latin typeface="Times New Roman"/>
                <a:cs typeface="Times New Roman"/>
              </a:rPr>
              <a:t>ES s</a:t>
            </a:r>
            <a:r>
              <a:rPr sz="1477" b="1" spc="-11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77" b="1" dirty="0">
                <a:solidFill>
                  <a:srgbClr val="FFFFFF"/>
                </a:solidFill>
                <a:latin typeface="Times New Roman"/>
                <a:cs typeface="Times New Roman"/>
              </a:rPr>
              <a:t>jt</a:t>
            </a:r>
            <a:endParaRPr sz="14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456290" y="956385"/>
            <a:ext cx="1122015" cy="2273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77" b="1" spc="-11" dirty="0">
                <a:solidFill>
                  <a:srgbClr val="FFFFFF"/>
                </a:solidFill>
                <a:latin typeface="Times New Roman"/>
                <a:cs typeface="Times New Roman"/>
              </a:rPr>
              <a:t>gaz</a:t>
            </a:r>
            <a:r>
              <a:rPr sz="1477" b="1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477" b="1" spc="-7" dirty="0">
                <a:solidFill>
                  <a:srgbClr val="FFFFFF"/>
                </a:solidFill>
                <a:latin typeface="Times New Roman"/>
                <a:cs typeface="Times New Roman"/>
              </a:rPr>
              <a:t>a-</a:t>
            </a:r>
            <a:r>
              <a:rPr sz="1477" b="1" spc="-11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77" b="1" dirty="0">
                <a:solidFill>
                  <a:srgbClr val="FFFFFF"/>
                </a:solidFill>
                <a:latin typeface="Times New Roman"/>
                <a:cs typeface="Times New Roman"/>
              </a:rPr>
              <a:t>mb</a:t>
            </a:r>
            <a:r>
              <a:rPr sz="1477" b="1" spc="-11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77" b="1" spc="-7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477" b="1" dirty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endParaRPr sz="14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042852" y="1706165"/>
            <a:ext cx="252710" cy="285304"/>
          </a:xfrm>
          <a:custGeom>
            <a:avLst/>
            <a:gdLst/>
            <a:ahLst/>
            <a:cxnLst/>
            <a:rect l="l" t="t" r="r" b="b"/>
            <a:pathLst>
              <a:path w="359409" h="405764">
                <a:moveTo>
                  <a:pt x="359397" y="405553"/>
                </a:moveTo>
                <a:lnTo>
                  <a:pt x="12637" y="14260"/>
                </a:lnTo>
                <a:lnTo>
                  <a:pt x="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995710" y="1652969"/>
            <a:ext cx="87957" cy="91529"/>
          </a:xfrm>
          <a:custGeom>
            <a:avLst/>
            <a:gdLst/>
            <a:ahLst/>
            <a:cxnLst/>
            <a:rect l="l" t="t" r="r" b="b"/>
            <a:pathLst>
              <a:path w="125095" h="130175">
                <a:moveTo>
                  <a:pt x="0" y="0"/>
                </a:moveTo>
                <a:lnTo>
                  <a:pt x="34724" y="129757"/>
                </a:lnTo>
                <a:lnTo>
                  <a:pt x="124640" y="5007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124524" y="1089422"/>
            <a:ext cx="260747" cy="208062"/>
          </a:xfrm>
          <a:custGeom>
            <a:avLst/>
            <a:gdLst/>
            <a:ahLst/>
            <a:cxnLst/>
            <a:rect l="l" t="t" r="r" b="b"/>
            <a:pathLst>
              <a:path w="370840" h="295910">
                <a:moveTo>
                  <a:pt x="370243" y="0"/>
                </a:moveTo>
                <a:lnTo>
                  <a:pt x="14893" y="283808"/>
                </a:lnTo>
                <a:lnTo>
                  <a:pt x="0" y="295703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068984" y="1255976"/>
            <a:ext cx="92422" cy="85725"/>
          </a:xfrm>
          <a:custGeom>
            <a:avLst/>
            <a:gdLst/>
            <a:ahLst/>
            <a:cxnLst/>
            <a:rect l="l" t="t" r="r" b="b"/>
            <a:pathLst>
              <a:path w="131445" h="121919">
                <a:moveTo>
                  <a:pt x="56388" y="0"/>
                </a:moveTo>
                <a:lnTo>
                  <a:pt x="0" y="121913"/>
                </a:lnTo>
                <a:lnTo>
                  <a:pt x="131363" y="93875"/>
                </a:lnTo>
                <a:lnTo>
                  <a:pt x="563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546246" y="61613"/>
            <a:ext cx="6387954" cy="558984"/>
          </a:xfrm>
          <a:prstGeom prst="rect">
            <a:avLst/>
          </a:prstGeom>
        </p:spPr>
        <p:txBody>
          <a:bodyPr vert="horz" wrap="square" lIns="0" tIns="125016" rIns="0" bIns="0" rtlCol="0">
            <a:spAutoFit/>
          </a:bodyPr>
          <a:lstStyle/>
          <a:p>
            <a:pPr marL="1214394"/>
            <a:r>
              <a:rPr spc="-21" dirty="0"/>
              <a:t>E</a:t>
            </a:r>
            <a:r>
              <a:rPr dirty="0"/>
              <a:t>S KIM</a:t>
            </a:r>
            <a:r>
              <a:rPr spc="-21" dirty="0"/>
              <a:t>É</a:t>
            </a:r>
            <a:r>
              <a:rPr dirty="0"/>
              <a:t>RÁK </a:t>
            </a:r>
            <a:r>
              <a:rPr spc="-21" dirty="0"/>
              <a:t>LÉTRE</a:t>
            </a:r>
            <a:r>
              <a:rPr dirty="0"/>
              <a:t>HO</a:t>
            </a:r>
            <a:r>
              <a:rPr spc="-21" dirty="0"/>
              <a:t>Z</a:t>
            </a:r>
            <a:r>
              <a:rPr dirty="0"/>
              <a:t>ÁSA</a:t>
            </a:r>
            <a:r>
              <a:rPr spc="-158" dirty="0"/>
              <a:t> </a:t>
            </a:r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4500563" y="6572250"/>
            <a:ext cx="187523" cy="17859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73773" y="6550067"/>
            <a:ext cx="178594" cy="1947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266" dirty="0">
                <a:solidFill>
                  <a:srgbClr val="515151"/>
                </a:solidFill>
                <a:latin typeface="Times New Roman"/>
                <a:cs typeface="Times New Roman"/>
              </a:rPr>
              <a:t>15</a:t>
            </a:r>
            <a:endParaRPr sz="1266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670727" y="6544799"/>
            <a:ext cx="295125" cy="2705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758" dirty="0">
                <a:solidFill>
                  <a:srgbClr val="3D3E3F"/>
                </a:solidFill>
                <a:latin typeface="Monotype Corsiva"/>
                <a:cs typeface="Monotype Corsiva"/>
              </a:rPr>
              <a:t>GE</a:t>
            </a:r>
            <a:endParaRPr sz="1758">
              <a:solidFill>
                <a:prstClr val="black"/>
              </a:solidFill>
              <a:latin typeface="Monotype Corsiv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19992997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38722" y="437555"/>
            <a:ext cx="1836825" cy="18216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2938" y="428625"/>
            <a:ext cx="1846023" cy="18216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4375" y="2001159"/>
            <a:ext cx="148233" cy="2273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77" spc="-11" dirty="0">
                <a:solidFill>
                  <a:srgbClr val="FFFFFF"/>
                </a:solidFill>
                <a:latin typeface="Times New Roman"/>
                <a:cs typeface="Times New Roman"/>
              </a:rPr>
              <a:t>a.</a:t>
            </a:r>
            <a:endParaRPr sz="14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24044" y="826871"/>
            <a:ext cx="205829" cy="276374"/>
          </a:xfrm>
          <a:custGeom>
            <a:avLst/>
            <a:gdLst/>
            <a:ahLst/>
            <a:cxnLst/>
            <a:rect l="l" t="t" r="r" b="b"/>
            <a:pathLst>
              <a:path w="292734" h="393065">
                <a:moveTo>
                  <a:pt x="0" y="0"/>
                </a:moveTo>
                <a:lnTo>
                  <a:pt x="280751" y="377191"/>
                </a:lnTo>
                <a:lnTo>
                  <a:pt x="292135" y="392485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87571" y="1066874"/>
            <a:ext cx="84385" cy="93315"/>
          </a:xfrm>
          <a:custGeom>
            <a:avLst/>
            <a:gdLst/>
            <a:ahLst/>
            <a:cxnLst/>
            <a:rect l="l" t="t" r="r" b="b"/>
            <a:pathLst>
              <a:path w="120015" h="132714">
                <a:moveTo>
                  <a:pt x="96375" y="0"/>
                </a:moveTo>
                <a:lnTo>
                  <a:pt x="0" y="71734"/>
                </a:lnTo>
                <a:lnTo>
                  <a:pt x="119922" y="132242"/>
                </a:lnTo>
                <a:lnTo>
                  <a:pt x="963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46878" y="1418189"/>
            <a:ext cx="269677" cy="406301"/>
          </a:xfrm>
          <a:custGeom>
            <a:avLst/>
            <a:gdLst/>
            <a:ahLst/>
            <a:cxnLst/>
            <a:rect l="l" t="t" r="r" b="b"/>
            <a:pathLst>
              <a:path w="383539" h="577850">
                <a:moveTo>
                  <a:pt x="0" y="577380"/>
                </a:moveTo>
                <a:lnTo>
                  <a:pt x="372982" y="15887"/>
                </a:lnTo>
                <a:lnTo>
                  <a:pt x="383536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73960" y="1358981"/>
            <a:ext cx="82152" cy="93762"/>
          </a:xfrm>
          <a:custGeom>
            <a:avLst/>
            <a:gdLst/>
            <a:ahLst/>
            <a:cxnLst/>
            <a:rect l="l" t="t" r="r" b="b"/>
            <a:pathLst>
              <a:path w="116839" h="133350">
                <a:moveTo>
                  <a:pt x="116513" y="0"/>
                </a:moveTo>
                <a:lnTo>
                  <a:pt x="0" y="66836"/>
                </a:lnTo>
                <a:lnTo>
                  <a:pt x="100074" y="133313"/>
                </a:lnTo>
                <a:lnTo>
                  <a:pt x="1165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2969" y="492042"/>
            <a:ext cx="544264" cy="2273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77" spc="-11" dirty="0">
                <a:solidFill>
                  <a:srgbClr val="FFFFFF"/>
                </a:solidFill>
                <a:latin typeface="Times New Roman"/>
                <a:cs typeface="Times New Roman"/>
              </a:rPr>
              <a:t>ES se</a:t>
            </a:r>
            <a:r>
              <a:rPr sz="1477" spc="-7" dirty="0">
                <a:solidFill>
                  <a:srgbClr val="FFFFFF"/>
                </a:solidFill>
                <a:latin typeface="Times New Roman"/>
                <a:cs typeface="Times New Roman"/>
              </a:rPr>
              <a:t>jt</a:t>
            </a:r>
            <a:endParaRPr sz="14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80492" y="1992229"/>
            <a:ext cx="1048792" cy="2273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77" spc="-11" dirty="0">
                <a:solidFill>
                  <a:srgbClr val="FFFFFF"/>
                </a:solidFill>
                <a:latin typeface="Times New Roman"/>
                <a:cs typeface="Times New Roman"/>
              </a:rPr>
              <a:t>gazda</a:t>
            </a:r>
            <a:r>
              <a:rPr sz="1477" spc="-7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477" spc="-11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77" spc="-7" dirty="0">
                <a:solidFill>
                  <a:srgbClr val="FFFFFF"/>
                </a:solidFill>
                <a:latin typeface="Times New Roman"/>
                <a:cs typeface="Times New Roman"/>
              </a:rPr>
              <a:t>mbri</a:t>
            </a:r>
            <a:r>
              <a:rPr sz="1477" dirty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endParaRPr sz="14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619589" y="437555"/>
            <a:ext cx="1836825" cy="18216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53940" y="431882"/>
            <a:ext cx="1836169" cy="18255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39891" y="492042"/>
            <a:ext cx="158502" cy="2273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77" dirty="0">
                <a:solidFill>
                  <a:srgbClr val="FFFFFF"/>
                </a:solidFill>
                <a:latin typeface="Times New Roman"/>
                <a:cs typeface="Times New Roman"/>
              </a:rPr>
              <a:t>b.</a:t>
            </a:r>
            <a:endParaRPr sz="14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18944" y="2027948"/>
            <a:ext cx="1116657" cy="2273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77" spc="-11" dirty="0">
                <a:solidFill>
                  <a:srgbClr val="FFFFFF"/>
                </a:solidFill>
                <a:latin typeface="Times New Roman"/>
                <a:cs typeface="Times New Roman"/>
              </a:rPr>
              <a:t>kimé</a:t>
            </a:r>
            <a:r>
              <a:rPr sz="1477" spc="-7" dirty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477" spc="-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77" spc="-7" dirty="0">
                <a:solidFill>
                  <a:srgbClr val="FFFFFF"/>
                </a:solidFill>
                <a:latin typeface="Times New Roman"/>
                <a:cs typeface="Times New Roman"/>
              </a:rPr>
              <a:t>morula</a:t>
            </a:r>
            <a:endParaRPr sz="14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699706" y="2339578"/>
            <a:ext cx="1836825" cy="18214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825127" y="2339578"/>
            <a:ext cx="1836169" cy="18214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55914" y="2367276"/>
            <a:ext cx="148233" cy="2273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77" spc="-11" dirty="0">
                <a:solidFill>
                  <a:srgbClr val="FFFFFF"/>
                </a:solidFill>
                <a:latin typeface="Times New Roman"/>
                <a:cs typeface="Times New Roman"/>
              </a:rPr>
              <a:t>c.</a:t>
            </a:r>
            <a:endParaRPr sz="14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87836" y="3933669"/>
            <a:ext cx="1731913" cy="562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5216" defTabSz="642915"/>
            <a:r>
              <a:rPr sz="1266" spc="-7" dirty="0">
                <a:solidFill>
                  <a:srgbClr val="FFFFFF"/>
                </a:solidFill>
                <a:latin typeface="Times New Roman"/>
                <a:cs typeface="Times New Roman"/>
              </a:rPr>
              <a:t>kiméra blasztociszta</a:t>
            </a:r>
            <a:endParaRPr sz="1266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642915">
              <a:spcBef>
                <a:spcPts val="28"/>
              </a:spcBef>
            </a:pPr>
            <a:endParaRPr sz="1406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 defTabSz="642915"/>
            <a:r>
              <a:rPr sz="984" dirty="0">
                <a:solidFill>
                  <a:prstClr val="black"/>
                </a:solidFill>
                <a:latin typeface="Arial"/>
                <a:cs typeface="Arial"/>
              </a:rPr>
              <a:t>gazda</a:t>
            </a:r>
            <a:r>
              <a:rPr sz="984" spc="-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84" dirty="0">
                <a:solidFill>
                  <a:prstClr val="black"/>
                </a:solidFill>
                <a:latin typeface="Arial"/>
                <a:cs typeface="Arial"/>
              </a:rPr>
              <a:t>embrió</a:t>
            </a:r>
            <a:endParaRPr sz="98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77071" y="138552"/>
            <a:ext cx="4589859" cy="1947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266" b="1" spc="-11" dirty="0">
                <a:solidFill>
                  <a:prstClr val="black"/>
                </a:solidFill>
                <a:latin typeface="Times New Roman"/>
                <a:cs typeface="Times New Roman"/>
              </a:rPr>
              <a:t>HOMOZIGÓ</a:t>
            </a:r>
            <a:r>
              <a:rPr sz="1266" b="1" spc="-105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1266" b="1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1266" b="1" spc="-9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66" b="1" dirty="0">
                <a:solidFill>
                  <a:prstClr val="black"/>
                </a:solidFill>
                <a:latin typeface="Times New Roman"/>
                <a:cs typeface="Times New Roman"/>
              </a:rPr>
              <a:t>TRANS</a:t>
            </a:r>
            <a:r>
              <a:rPr sz="1266" b="1" spc="-11" dirty="0">
                <a:solidFill>
                  <a:prstClr val="black"/>
                </a:solidFill>
                <a:latin typeface="Times New Roman"/>
                <a:cs typeface="Times New Roman"/>
              </a:rPr>
              <a:t>ZG</a:t>
            </a:r>
            <a:r>
              <a:rPr sz="1266" b="1" dirty="0">
                <a:solidFill>
                  <a:prstClr val="black"/>
                </a:solidFill>
                <a:latin typeface="Times New Roman"/>
                <a:cs typeface="Times New Roman"/>
              </a:rPr>
              <a:t>ÉNI</a:t>
            </a:r>
            <a:r>
              <a:rPr sz="1266" b="1" spc="-11" dirty="0">
                <a:solidFill>
                  <a:prstClr val="black"/>
                </a:solidFill>
                <a:latin typeface="Times New Roman"/>
                <a:cs typeface="Times New Roman"/>
              </a:rPr>
              <a:t>K</a:t>
            </a:r>
            <a:r>
              <a:rPr sz="1266" b="1" dirty="0">
                <a:solidFill>
                  <a:prstClr val="black"/>
                </a:solidFill>
                <a:latin typeface="Times New Roman"/>
                <a:cs typeface="Times New Roman"/>
              </a:rPr>
              <a:t>US </a:t>
            </a:r>
            <a:r>
              <a:rPr sz="1266" b="1" spc="-11" dirty="0">
                <a:solidFill>
                  <a:prstClr val="black"/>
                </a:solidFill>
                <a:latin typeface="Times New Roman"/>
                <a:cs typeface="Times New Roman"/>
              </a:rPr>
              <a:t>EG</a:t>
            </a:r>
            <a:r>
              <a:rPr sz="1266" b="1" dirty="0">
                <a:solidFill>
                  <a:prstClr val="black"/>
                </a:solidFill>
                <a:latin typeface="Times New Roman"/>
                <a:cs typeface="Times New Roman"/>
              </a:rPr>
              <a:t>ER</a:t>
            </a:r>
            <a:r>
              <a:rPr sz="1266" b="1" spc="-11" dirty="0">
                <a:solidFill>
                  <a:prstClr val="black"/>
                </a:solidFill>
                <a:latin typeface="Times New Roman"/>
                <a:cs typeface="Times New Roman"/>
              </a:rPr>
              <a:t>EK</a:t>
            </a:r>
            <a:r>
              <a:rPr sz="1266" b="1" dirty="0">
                <a:solidFill>
                  <a:prstClr val="black"/>
                </a:solidFill>
                <a:latin typeface="Times New Roman"/>
                <a:cs typeface="Times New Roman"/>
              </a:rPr>
              <a:t> LÉTR</a:t>
            </a:r>
            <a:r>
              <a:rPr sz="1266" b="1" spc="-11" dirty="0">
                <a:solidFill>
                  <a:prstClr val="black"/>
                </a:solidFill>
                <a:latin typeface="Times New Roman"/>
                <a:cs typeface="Times New Roman"/>
              </a:rPr>
              <a:t>EHO</a:t>
            </a:r>
            <a:r>
              <a:rPr sz="1266" b="1" dirty="0">
                <a:solidFill>
                  <a:prstClr val="black"/>
                </a:solidFill>
                <a:latin typeface="Times New Roman"/>
                <a:cs typeface="Times New Roman"/>
              </a:rPr>
              <a:t>ZÁSA</a:t>
            </a:r>
            <a:endParaRPr sz="1266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405612" y="5127014"/>
            <a:ext cx="15536" cy="34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405615" y="5127019"/>
            <a:ext cx="15627" cy="3572"/>
          </a:xfrm>
          <a:custGeom>
            <a:avLst/>
            <a:gdLst/>
            <a:ahLst/>
            <a:cxnLst/>
            <a:rect l="l" t="t" r="r" b="b"/>
            <a:pathLst>
              <a:path w="22225" h="5079">
                <a:moveTo>
                  <a:pt x="11047" y="4815"/>
                </a:moveTo>
                <a:lnTo>
                  <a:pt x="15782" y="4815"/>
                </a:lnTo>
                <a:lnTo>
                  <a:pt x="22095" y="3210"/>
                </a:lnTo>
                <a:lnTo>
                  <a:pt x="22095" y="1605"/>
                </a:lnTo>
                <a:lnTo>
                  <a:pt x="15782" y="0"/>
                </a:lnTo>
                <a:lnTo>
                  <a:pt x="11047" y="0"/>
                </a:lnTo>
                <a:lnTo>
                  <a:pt x="4734" y="0"/>
                </a:lnTo>
                <a:lnTo>
                  <a:pt x="0" y="1605"/>
                </a:lnTo>
                <a:lnTo>
                  <a:pt x="0" y="3210"/>
                </a:lnTo>
                <a:lnTo>
                  <a:pt x="4734" y="4815"/>
                </a:lnTo>
                <a:lnTo>
                  <a:pt x="11047" y="4815"/>
                </a:lnTo>
                <a:close/>
              </a:path>
            </a:pathLst>
          </a:custGeom>
          <a:ln w="2227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182560" y="4414786"/>
            <a:ext cx="704668" cy="8725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182561" y="4414787"/>
            <a:ext cx="704999" cy="872877"/>
          </a:xfrm>
          <a:custGeom>
            <a:avLst/>
            <a:gdLst/>
            <a:ahLst/>
            <a:cxnLst/>
            <a:rect l="l" t="t" r="r" b="b"/>
            <a:pathLst>
              <a:path w="1002665" h="1241425">
                <a:moveTo>
                  <a:pt x="501886" y="0"/>
                </a:moveTo>
                <a:lnTo>
                  <a:pt x="542690" y="2056"/>
                </a:lnTo>
                <a:lnTo>
                  <a:pt x="582627" y="8118"/>
                </a:lnTo>
                <a:lnTo>
                  <a:pt x="621565" y="18025"/>
                </a:lnTo>
                <a:lnTo>
                  <a:pt x="659371" y="31618"/>
                </a:lnTo>
                <a:lnTo>
                  <a:pt x="695913" y="48736"/>
                </a:lnTo>
                <a:lnTo>
                  <a:pt x="731059" y="69219"/>
                </a:lnTo>
                <a:lnTo>
                  <a:pt x="764675" y="92907"/>
                </a:lnTo>
                <a:lnTo>
                  <a:pt x="796629" y="119640"/>
                </a:lnTo>
                <a:lnTo>
                  <a:pt x="826789" y="149257"/>
                </a:lnTo>
                <a:lnTo>
                  <a:pt x="855022" y="181599"/>
                </a:lnTo>
                <a:lnTo>
                  <a:pt x="881195" y="216506"/>
                </a:lnTo>
                <a:lnTo>
                  <a:pt x="905176" y="253817"/>
                </a:lnTo>
                <a:lnTo>
                  <a:pt x="926832" y="293372"/>
                </a:lnTo>
                <a:lnTo>
                  <a:pt x="946031" y="335012"/>
                </a:lnTo>
                <a:lnTo>
                  <a:pt x="962639" y="378575"/>
                </a:lnTo>
                <a:lnTo>
                  <a:pt x="976526" y="423902"/>
                </a:lnTo>
                <a:lnTo>
                  <a:pt x="987557" y="470833"/>
                </a:lnTo>
                <a:lnTo>
                  <a:pt x="995601" y="519208"/>
                </a:lnTo>
                <a:lnTo>
                  <a:pt x="1000524" y="568865"/>
                </a:lnTo>
                <a:lnTo>
                  <a:pt x="1002195" y="619647"/>
                </a:lnTo>
                <a:lnTo>
                  <a:pt x="1000524" y="670439"/>
                </a:lnTo>
                <a:lnTo>
                  <a:pt x="995601" y="720131"/>
                </a:lnTo>
                <a:lnTo>
                  <a:pt x="987557" y="768558"/>
                </a:lnTo>
                <a:lnTo>
                  <a:pt x="976526" y="815558"/>
                </a:lnTo>
                <a:lnTo>
                  <a:pt x="962639" y="860969"/>
                </a:lnTo>
                <a:lnTo>
                  <a:pt x="946031" y="904628"/>
                </a:lnTo>
                <a:lnTo>
                  <a:pt x="926832" y="946373"/>
                </a:lnTo>
                <a:lnTo>
                  <a:pt x="905176" y="986041"/>
                </a:lnTo>
                <a:lnTo>
                  <a:pt x="881195" y="1023470"/>
                </a:lnTo>
                <a:lnTo>
                  <a:pt x="855022" y="1058496"/>
                </a:lnTo>
                <a:lnTo>
                  <a:pt x="826789" y="1090959"/>
                </a:lnTo>
                <a:lnTo>
                  <a:pt x="796629" y="1120694"/>
                </a:lnTo>
                <a:lnTo>
                  <a:pt x="764675" y="1147540"/>
                </a:lnTo>
                <a:lnTo>
                  <a:pt x="731059" y="1171333"/>
                </a:lnTo>
                <a:lnTo>
                  <a:pt x="695913" y="1191912"/>
                </a:lnTo>
                <a:lnTo>
                  <a:pt x="659371" y="1209114"/>
                </a:lnTo>
                <a:lnTo>
                  <a:pt x="621565" y="1222776"/>
                </a:lnTo>
                <a:lnTo>
                  <a:pt x="582627" y="1232736"/>
                </a:lnTo>
                <a:lnTo>
                  <a:pt x="542690" y="1238831"/>
                </a:lnTo>
                <a:lnTo>
                  <a:pt x="501886" y="1240899"/>
                </a:lnTo>
                <a:lnTo>
                  <a:pt x="460858" y="1238831"/>
                </a:lnTo>
                <a:lnTo>
                  <a:pt x="420718" y="1232736"/>
                </a:lnTo>
                <a:lnTo>
                  <a:pt x="381598" y="1222776"/>
                </a:lnTo>
                <a:lnTo>
                  <a:pt x="343631" y="1209114"/>
                </a:lnTo>
                <a:lnTo>
                  <a:pt x="306946" y="1191912"/>
                </a:lnTo>
                <a:lnTo>
                  <a:pt x="271676" y="1171333"/>
                </a:lnTo>
                <a:lnTo>
                  <a:pt x="237952" y="1147540"/>
                </a:lnTo>
                <a:lnTo>
                  <a:pt x="205906" y="1120694"/>
                </a:lnTo>
                <a:lnTo>
                  <a:pt x="175668" y="1090959"/>
                </a:lnTo>
                <a:lnTo>
                  <a:pt x="147370" y="1058496"/>
                </a:lnTo>
                <a:lnTo>
                  <a:pt x="121143" y="1023470"/>
                </a:lnTo>
                <a:lnTo>
                  <a:pt x="97119" y="986041"/>
                </a:lnTo>
                <a:lnTo>
                  <a:pt x="75430" y="946373"/>
                </a:lnTo>
                <a:lnTo>
                  <a:pt x="56206" y="904628"/>
                </a:lnTo>
                <a:lnTo>
                  <a:pt x="39579" y="860969"/>
                </a:lnTo>
                <a:lnTo>
                  <a:pt x="25681" y="815558"/>
                </a:lnTo>
                <a:lnTo>
                  <a:pt x="14642" y="768558"/>
                </a:lnTo>
                <a:lnTo>
                  <a:pt x="6595" y="720131"/>
                </a:lnTo>
                <a:lnTo>
                  <a:pt x="1670" y="670439"/>
                </a:lnTo>
                <a:lnTo>
                  <a:pt x="0" y="619647"/>
                </a:lnTo>
                <a:lnTo>
                  <a:pt x="1670" y="568865"/>
                </a:lnTo>
                <a:lnTo>
                  <a:pt x="6595" y="519208"/>
                </a:lnTo>
                <a:lnTo>
                  <a:pt x="14642" y="470833"/>
                </a:lnTo>
                <a:lnTo>
                  <a:pt x="25681" y="423902"/>
                </a:lnTo>
                <a:lnTo>
                  <a:pt x="39579" y="378575"/>
                </a:lnTo>
                <a:lnTo>
                  <a:pt x="56206" y="335012"/>
                </a:lnTo>
                <a:lnTo>
                  <a:pt x="75430" y="293372"/>
                </a:lnTo>
                <a:lnTo>
                  <a:pt x="97119" y="253817"/>
                </a:lnTo>
                <a:lnTo>
                  <a:pt x="121143" y="216506"/>
                </a:lnTo>
                <a:lnTo>
                  <a:pt x="147370" y="181599"/>
                </a:lnTo>
                <a:lnTo>
                  <a:pt x="175668" y="149257"/>
                </a:lnTo>
                <a:lnTo>
                  <a:pt x="205906" y="119640"/>
                </a:lnTo>
                <a:lnTo>
                  <a:pt x="237952" y="92907"/>
                </a:lnTo>
                <a:lnTo>
                  <a:pt x="271676" y="69219"/>
                </a:lnTo>
                <a:lnTo>
                  <a:pt x="306946" y="48736"/>
                </a:lnTo>
                <a:lnTo>
                  <a:pt x="343631" y="31618"/>
                </a:lnTo>
                <a:lnTo>
                  <a:pt x="381598" y="18025"/>
                </a:lnTo>
                <a:lnTo>
                  <a:pt x="420718" y="8118"/>
                </a:lnTo>
                <a:lnTo>
                  <a:pt x="460858" y="2056"/>
                </a:lnTo>
                <a:lnTo>
                  <a:pt x="501886" y="0"/>
                </a:lnTo>
                <a:close/>
              </a:path>
            </a:pathLst>
          </a:custGeom>
          <a:ln w="2206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303144" y="4412905"/>
            <a:ext cx="208444" cy="1148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303096" y="4412954"/>
            <a:ext cx="208955" cy="114746"/>
          </a:xfrm>
          <a:custGeom>
            <a:avLst/>
            <a:gdLst/>
            <a:ahLst/>
            <a:cxnLst/>
            <a:rect l="l" t="t" r="r" b="b"/>
            <a:pathLst>
              <a:path w="297179" h="163195">
                <a:moveTo>
                  <a:pt x="295735" y="7427"/>
                </a:moveTo>
                <a:lnTo>
                  <a:pt x="296740" y="11495"/>
                </a:lnTo>
                <a:lnTo>
                  <a:pt x="295903" y="16357"/>
                </a:lnTo>
                <a:lnTo>
                  <a:pt x="293309" y="21942"/>
                </a:lnTo>
                <a:lnTo>
                  <a:pt x="267106" y="50060"/>
                </a:lnTo>
                <a:lnTo>
                  <a:pt x="233251" y="75195"/>
                </a:lnTo>
                <a:lnTo>
                  <a:pt x="189816" y="101633"/>
                </a:lnTo>
                <a:lnTo>
                  <a:pt x="138937" y="126836"/>
                </a:lnTo>
                <a:lnTo>
                  <a:pt x="91455" y="146094"/>
                </a:lnTo>
                <a:lnTo>
                  <a:pt x="51500" y="158388"/>
                </a:lnTo>
                <a:lnTo>
                  <a:pt x="21418" y="163176"/>
                </a:lnTo>
                <a:lnTo>
                  <a:pt x="13990" y="163009"/>
                </a:lnTo>
                <a:lnTo>
                  <a:pt x="8007" y="161928"/>
                </a:lnTo>
                <a:lnTo>
                  <a:pt x="3556" y="159913"/>
                </a:lnTo>
                <a:lnTo>
                  <a:pt x="723" y="156942"/>
                </a:lnTo>
                <a:lnTo>
                  <a:pt x="0" y="152496"/>
                </a:lnTo>
                <a:lnTo>
                  <a:pt x="1100" y="147298"/>
                </a:lnTo>
                <a:lnTo>
                  <a:pt x="30987" y="112597"/>
                </a:lnTo>
                <a:lnTo>
                  <a:pt x="65366" y="87434"/>
                </a:lnTo>
                <a:lnTo>
                  <a:pt x="109274" y="61426"/>
                </a:lnTo>
                <a:lnTo>
                  <a:pt x="160119" y="36081"/>
                </a:lnTo>
                <a:lnTo>
                  <a:pt x="207405" y="16513"/>
                </a:lnTo>
                <a:lnTo>
                  <a:pt x="247092" y="4287"/>
                </a:lnTo>
                <a:lnTo>
                  <a:pt x="276632" y="0"/>
                </a:lnTo>
                <a:lnTo>
                  <a:pt x="283783" y="438"/>
                </a:lnTo>
                <a:lnTo>
                  <a:pt x="289429" y="1848"/>
                </a:lnTo>
                <a:lnTo>
                  <a:pt x="293476" y="4250"/>
                </a:lnTo>
                <a:lnTo>
                  <a:pt x="295735" y="7427"/>
                </a:lnTo>
                <a:close/>
              </a:path>
            </a:pathLst>
          </a:custGeom>
          <a:ln w="2220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178120" y="4717301"/>
            <a:ext cx="51046" cy="2358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178173" y="4717292"/>
            <a:ext cx="51346" cy="236190"/>
          </a:xfrm>
          <a:custGeom>
            <a:avLst/>
            <a:gdLst/>
            <a:ahLst/>
            <a:cxnLst/>
            <a:rect l="l" t="t" r="r" b="b"/>
            <a:pathLst>
              <a:path w="73025" h="335915">
                <a:moveTo>
                  <a:pt x="36231" y="0"/>
                </a:moveTo>
                <a:lnTo>
                  <a:pt x="59054" y="39220"/>
                </a:lnTo>
                <a:lnTo>
                  <a:pt x="67218" y="82633"/>
                </a:lnTo>
                <a:lnTo>
                  <a:pt x="71854" y="136927"/>
                </a:lnTo>
                <a:lnTo>
                  <a:pt x="72439" y="156796"/>
                </a:lnTo>
                <a:lnTo>
                  <a:pt x="72231" y="177947"/>
                </a:lnTo>
                <a:lnTo>
                  <a:pt x="70520" y="217436"/>
                </a:lnTo>
                <a:lnTo>
                  <a:pt x="65054" y="268188"/>
                </a:lnTo>
                <a:lnTo>
                  <a:pt x="56649" y="306446"/>
                </a:lnTo>
                <a:lnTo>
                  <a:pt x="37768" y="335366"/>
                </a:lnTo>
                <a:lnTo>
                  <a:pt x="33272" y="334176"/>
                </a:lnTo>
                <a:lnTo>
                  <a:pt x="13549" y="295933"/>
                </a:lnTo>
                <a:lnTo>
                  <a:pt x="5176" y="252393"/>
                </a:lnTo>
                <a:lnTo>
                  <a:pt x="548" y="198210"/>
                </a:lnTo>
                <a:lnTo>
                  <a:pt x="0" y="178462"/>
                </a:lnTo>
                <a:lnTo>
                  <a:pt x="213" y="157331"/>
                </a:lnTo>
                <a:lnTo>
                  <a:pt x="1936" y="117871"/>
                </a:lnTo>
                <a:lnTo>
                  <a:pt x="7424" y="67147"/>
                </a:lnTo>
                <a:lnTo>
                  <a:pt x="15852" y="28921"/>
                </a:lnTo>
                <a:lnTo>
                  <a:pt x="36231" y="0"/>
                </a:lnTo>
                <a:close/>
              </a:path>
            </a:pathLst>
          </a:custGeom>
          <a:ln w="2193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200545" y="4942875"/>
            <a:ext cx="76193" cy="22821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200580" y="4943036"/>
            <a:ext cx="76349" cy="228154"/>
          </a:xfrm>
          <a:custGeom>
            <a:avLst/>
            <a:gdLst/>
            <a:ahLst/>
            <a:cxnLst/>
            <a:rect l="l" t="t" r="r" b="b"/>
            <a:pathLst>
              <a:path w="108584" h="324484">
                <a:moveTo>
                  <a:pt x="12250" y="0"/>
                </a:moveTo>
                <a:lnTo>
                  <a:pt x="42823" y="29567"/>
                </a:lnTo>
                <a:lnTo>
                  <a:pt x="60660" y="66437"/>
                </a:lnTo>
                <a:lnTo>
                  <a:pt x="78149" y="113864"/>
                </a:lnTo>
                <a:lnTo>
                  <a:pt x="93389" y="169135"/>
                </a:lnTo>
                <a:lnTo>
                  <a:pt x="103418" y="223156"/>
                </a:lnTo>
                <a:lnTo>
                  <a:pt x="107985" y="268716"/>
                </a:lnTo>
                <a:lnTo>
                  <a:pt x="108270" y="281466"/>
                </a:lnTo>
                <a:lnTo>
                  <a:pt x="107928" y="292799"/>
                </a:lnTo>
                <a:lnTo>
                  <a:pt x="96630" y="324045"/>
                </a:lnTo>
                <a:lnTo>
                  <a:pt x="92237" y="324044"/>
                </a:lnTo>
                <a:lnTo>
                  <a:pt x="65554" y="295105"/>
                </a:lnTo>
                <a:lnTo>
                  <a:pt x="47883" y="258419"/>
                </a:lnTo>
                <a:lnTo>
                  <a:pt x="30909" y="210747"/>
                </a:lnTo>
                <a:lnTo>
                  <a:pt x="15946" y="155006"/>
                </a:lnTo>
                <a:lnTo>
                  <a:pt x="5286" y="101117"/>
                </a:lnTo>
                <a:lnTo>
                  <a:pt x="359" y="55631"/>
                </a:lnTo>
                <a:lnTo>
                  <a:pt x="0" y="42892"/>
                </a:lnTo>
                <a:lnTo>
                  <a:pt x="285" y="31563"/>
                </a:lnTo>
                <a:lnTo>
                  <a:pt x="12250" y="0"/>
                </a:lnTo>
                <a:close/>
              </a:path>
            </a:pathLst>
          </a:custGeom>
          <a:ln w="2195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265329" y="5161645"/>
            <a:ext cx="212859" cy="10496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265332" y="5161674"/>
            <a:ext cx="212973" cy="104477"/>
          </a:xfrm>
          <a:custGeom>
            <a:avLst/>
            <a:gdLst/>
            <a:ahLst/>
            <a:cxnLst/>
            <a:rect l="l" t="t" r="r" b="b"/>
            <a:pathLst>
              <a:path w="302895" h="148590">
                <a:moveTo>
                  <a:pt x="648" y="8506"/>
                </a:moveTo>
                <a:lnTo>
                  <a:pt x="3285" y="4930"/>
                </a:lnTo>
                <a:lnTo>
                  <a:pt x="7780" y="2337"/>
                </a:lnTo>
                <a:lnTo>
                  <a:pt x="14013" y="701"/>
                </a:lnTo>
                <a:lnTo>
                  <a:pt x="21864" y="0"/>
                </a:lnTo>
                <a:lnTo>
                  <a:pt x="31214" y="209"/>
                </a:lnTo>
                <a:lnTo>
                  <a:pt x="81214" y="9683"/>
                </a:lnTo>
                <a:lnTo>
                  <a:pt x="128600" y="25194"/>
                </a:lnTo>
                <a:lnTo>
                  <a:pt x="180268" y="47135"/>
                </a:lnTo>
                <a:lnTo>
                  <a:pt x="226870" y="71482"/>
                </a:lnTo>
                <a:lnTo>
                  <a:pt x="264308" y="95265"/>
                </a:lnTo>
                <a:lnTo>
                  <a:pt x="295879" y="123204"/>
                </a:lnTo>
                <a:lnTo>
                  <a:pt x="302728" y="139161"/>
                </a:lnTo>
                <a:lnTo>
                  <a:pt x="299986" y="142912"/>
                </a:lnTo>
                <a:lnTo>
                  <a:pt x="295423" y="145665"/>
                </a:lnTo>
                <a:lnTo>
                  <a:pt x="289155" y="147445"/>
                </a:lnTo>
                <a:lnTo>
                  <a:pt x="281299" y="148277"/>
                </a:lnTo>
                <a:lnTo>
                  <a:pt x="271971" y="148187"/>
                </a:lnTo>
                <a:lnTo>
                  <a:pt x="222263" y="139107"/>
                </a:lnTo>
                <a:lnTo>
                  <a:pt x="175220" y="123851"/>
                </a:lnTo>
                <a:lnTo>
                  <a:pt x="123590" y="101999"/>
                </a:lnTo>
                <a:lnTo>
                  <a:pt x="76543" y="77510"/>
                </a:lnTo>
                <a:lnTo>
                  <a:pt x="38838" y="53792"/>
                </a:lnTo>
                <a:lnTo>
                  <a:pt x="7039" y="26324"/>
                </a:lnTo>
                <a:lnTo>
                  <a:pt x="0" y="11061"/>
                </a:lnTo>
                <a:lnTo>
                  <a:pt x="648" y="8506"/>
                </a:lnTo>
                <a:close/>
              </a:path>
            </a:pathLst>
          </a:custGeom>
          <a:ln w="2222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690935" y="4427876"/>
            <a:ext cx="160655" cy="17698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691015" y="4427917"/>
            <a:ext cx="160734" cy="176361"/>
          </a:xfrm>
          <a:custGeom>
            <a:avLst/>
            <a:gdLst/>
            <a:ahLst/>
            <a:cxnLst/>
            <a:rect l="l" t="t" r="r" b="b"/>
            <a:pathLst>
              <a:path w="228600" h="250825">
                <a:moveTo>
                  <a:pt x="2866" y="2194"/>
                </a:moveTo>
                <a:lnTo>
                  <a:pt x="6427" y="339"/>
                </a:lnTo>
                <a:lnTo>
                  <a:pt x="11224" y="0"/>
                </a:lnTo>
                <a:lnTo>
                  <a:pt x="17166" y="1118"/>
                </a:lnTo>
                <a:lnTo>
                  <a:pt x="60887" y="26531"/>
                </a:lnTo>
                <a:lnTo>
                  <a:pt x="95062" y="55533"/>
                </a:lnTo>
                <a:lnTo>
                  <a:pt x="132201" y="92923"/>
                </a:lnTo>
                <a:lnTo>
                  <a:pt x="157331" y="121631"/>
                </a:lnTo>
                <a:lnTo>
                  <a:pt x="188612" y="161638"/>
                </a:lnTo>
                <a:lnTo>
                  <a:pt x="211424" y="196427"/>
                </a:lnTo>
                <a:lnTo>
                  <a:pt x="227158" y="231678"/>
                </a:lnTo>
                <a:lnTo>
                  <a:pt x="228255" y="238071"/>
                </a:lnTo>
                <a:lnTo>
                  <a:pt x="228153" y="243367"/>
                </a:lnTo>
                <a:lnTo>
                  <a:pt x="226820" y="247501"/>
                </a:lnTo>
                <a:lnTo>
                  <a:pt x="223017" y="249713"/>
                </a:lnTo>
                <a:lnTo>
                  <a:pt x="218031" y="250382"/>
                </a:lnTo>
                <a:lnTo>
                  <a:pt x="211948" y="249573"/>
                </a:lnTo>
                <a:lnTo>
                  <a:pt x="168085" y="225582"/>
                </a:lnTo>
                <a:lnTo>
                  <a:pt x="134115" y="197530"/>
                </a:lnTo>
                <a:lnTo>
                  <a:pt x="97250" y="161342"/>
                </a:lnTo>
                <a:lnTo>
                  <a:pt x="72056" y="132142"/>
                </a:lnTo>
                <a:lnTo>
                  <a:pt x="40674" y="91704"/>
                </a:lnTo>
                <a:lnTo>
                  <a:pt x="17679" y="56690"/>
                </a:lnTo>
                <a:lnTo>
                  <a:pt x="1427" y="21148"/>
                </a:lnTo>
                <a:lnTo>
                  <a:pt x="0" y="9195"/>
                </a:lnTo>
                <a:lnTo>
                  <a:pt x="1062" y="4877"/>
                </a:lnTo>
                <a:lnTo>
                  <a:pt x="2866" y="2194"/>
                </a:lnTo>
                <a:close/>
              </a:path>
            </a:pathLst>
          </a:custGeom>
          <a:ln w="2209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853973" y="4743246"/>
            <a:ext cx="49850" cy="2347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853973" y="4743250"/>
            <a:ext cx="50006" cy="234851"/>
          </a:xfrm>
          <a:custGeom>
            <a:avLst/>
            <a:gdLst/>
            <a:ahLst/>
            <a:cxnLst/>
            <a:rect l="l" t="t" r="r" b="b"/>
            <a:pathLst>
              <a:path w="71120" h="334009">
                <a:moveTo>
                  <a:pt x="36244" y="0"/>
                </a:moveTo>
                <a:lnTo>
                  <a:pt x="58616" y="39365"/>
                </a:lnTo>
                <a:lnTo>
                  <a:pt x="66271" y="83094"/>
                </a:lnTo>
                <a:lnTo>
                  <a:pt x="70446" y="137982"/>
                </a:lnTo>
                <a:lnTo>
                  <a:pt x="70919" y="158127"/>
                </a:lnTo>
                <a:lnTo>
                  <a:pt x="70695" y="179067"/>
                </a:lnTo>
                <a:lnTo>
                  <a:pt x="68923" y="218265"/>
                </a:lnTo>
                <a:lnTo>
                  <a:pt x="63365" y="268737"/>
                </a:lnTo>
                <a:lnTo>
                  <a:pt x="54975" y="306626"/>
                </a:lnTo>
                <a:lnTo>
                  <a:pt x="36682" y="333889"/>
                </a:lnTo>
                <a:lnTo>
                  <a:pt x="32102" y="332667"/>
                </a:lnTo>
                <a:lnTo>
                  <a:pt x="12684" y="294192"/>
                </a:lnTo>
                <a:lnTo>
                  <a:pt x="4759" y="250475"/>
                </a:lnTo>
                <a:lnTo>
                  <a:pt x="489" y="196107"/>
                </a:lnTo>
                <a:lnTo>
                  <a:pt x="0" y="176300"/>
                </a:lnTo>
                <a:lnTo>
                  <a:pt x="220" y="155057"/>
                </a:lnTo>
                <a:lnTo>
                  <a:pt x="1988" y="115518"/>
                </a:lnTo>
                <a:lnTo>
                  <a:pt x="7601" y="64999"/>
                </a:lnTo>
                <a:lnTo>
                  <a:pt x="16208" y="27318"/>
                </a:lnTo>
                <a:lnTo>
                  <a:pt x="36244" y="0"/>
                </a:lnTo>
                <a:close/>
              </a:path>
            </a:pathLst>
          </a:custGeom>
          <a:ln w="2193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823556" y="4580553"/>
            <a:ext cx="69219" cy="23043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823573" y="4580717"/>
            <a:ext cx="69205" cy="230386"/>
          </a:xfrm>
          <a:custGeom>
            <a:avLst/>
            <a:gdLst/>
            <a:ahLst/>
            <a:cxnLst/>
            <a:rect l="l" t="t" r="r" b="b"/>
            <a:pathLst>
              <a:path w="98425" h="327659">
                <a:moveTo>
                  <a:pt x="14778" y="0"/>
                </a:moveTo>
                <a:lnTo>
                  <a:pt x="43821" y="30415"/>
                </a:lnTo>
                <a:lnTo>
                  <a:pt x="59840" y="68190"/>
                </a:lnTo>
                <a:lnTo>
                  <a:pt x="74919" y="116700"/>
                </a:lnTo>
                <a:lnTo>
                  <a:pt x="87589" y="172863"/>
                </a:lnTo>
                <a:lnTo>
                  <a:pt x="95620" y="227225"/>
                </a:lnTo>
                <a:lnTo>
                  <a:pt x="98364" y="272975"/>
                </a:lnTo>
                <a:lnTo>
                  <a:pt x="98109" y="285733"/>
                </a:lnTo>
                <a:lnTo>
                  <a:pt x="88105" y="325258"/>
                </a:lnTo>
                <a:lnTo>
                  <a:pt x="84366" y="327443"/>
                </a:lnTo>
                <a:lnTo>
                  <a:pt x="80098" y="327053"/>
                </a:lnTo>
                <a:lnTo>
                  <a:pt x="54956" y="295768"/>
                </a:lnTo>
                <a:lnTo>
                  <a:pt x="38798" y="257443"/>
                </a:lnTo>
                <a:lnTo>
                  <a:pt x="23643" y="208037"/>
                </a:lnTo>
                <a:lnTo>
                  <a:pt x="14826" y="170392"/>
                </a:lnTo>
                <a:lnTo>
                  <a:pt x="7266" y="132218"/>
                </a:lnTo>
                <a:lnTo>
                  <a:pt x="966" y="80473"/>
                </a:lnTo>
                <a:lnTo>
                  <a:pt x="0" y="51272"/>
                </a:lnTo>
                <a:lnTo>
                  <a:pt x="453" y="38676"/>
                </a:lnTo>
                <a:lnTo>
                  <a:pt x="11656" y="1293"/>
                </a:lnTo>
                <a:lnTo>
                  <a:pt x="14778" y="0"/>
                </a:lnTo>
                <a:close/>
              </a:path>
            </a:pathLst>
          </a:custGeom>
          <a:ln w="2195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436669" y="5241063"/>
            <a:ext cx="188666" cy="4639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436669" y="5241083"/>
            <a:ext cx="188863" cy="46434"/>
          </a:xfrm>
          <a:custGeom>
            <a:avLst/>
            <a:gdLst/>
            <a:ahLst/>
            <a:cxnLst/>
            <a:rect l="l" t="t" r="r" b="b"/>
            <a:pathLst>
              <a:path w="268604" h="66040">
                <a:moveTo>
                  <a:pt x="268328" y="48069"/>
                </a:moveTo>
                <a:lnTo>
                  <a:pt x="220486" y="64913"/>
                </a:lnTo>
                <a:lnTo>
                  <a:pt x="188876" y="65964"/>
                </a:lnTo>
                <a:lnTo>
                  <a:pt x="171076" y="65539"/>
                </a:lnTo>
                <a:lnTo>
                  <a:pt x="132529" y="62679"/>
                </a:lnTo>
                <a:lnTo>
                  <a:pt x="93938" y="57324"/>
                </a:lnTo>
                <a:lnTo>
                  <a:pt x="45408" y="46394"/>
                </a:lnTo>
                <a:lnTo>
                  <a:pt x="5791" y="28961"/>
                </a:lnTo>
                <a:lnTo>
                  <a:pt x="0" y="20113"/>
                </a:lnTo>
                <a:lnTo>
                  <a:pt x="1851" y="15752"/>
                </a:lnTo>
                <a:lnTo>
                  <a:pt x="47503" y="1553"/>
                </a:lnTo>
                <a:lnTo>
                  <a:pt x="78894" y="0"/>
                </a:lnTo>
                <a:lnTo>
                  <a:pt x="96578" y="230"/>
                </a:lnTo>
                <a:lnTo>
                  <a:pt x="134891" y="2862"/>
                </a:lnTo>
                <a:lnTo>
                  <a:pt x="173536" y="8207"/>
                </a:lnTo>
                <a:lnTo>
                  <a:pt x="222099" y="19165"/>
                </a:lnTo>
                <a:lnTo>
                  <a:pt x="262060" y="37084"/>
                </a:lnTo>
                <a:lnTo>
                  <a:pt x="268328" y="48069"/>
                </a:lnTo>
                <a:close/>
              </a:path>
            </a:pathLst>
          </a:custGeom>
          <a:ln w="2227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756930" y="4970246"/>
            <a:ext cx="126985" cy="20381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757186" y="4970348"/>
            <a:ext cx="126802" cy="204043"/>
          </a:xfrm>
          <a:custGeom>
            <a:avLst/>
            <a:gdLst/>
            <a:ahLst/>
            <a:cxnLst/>
            <a:rect l="l" t="t" r="r" b="b"/>
            <a:pathLst>
              <a:path w="180340" h="290195">
                <a:moveTo>
                  <a:pt x="175480" y="1285"/>
                </a:moveTo>
                <a:lnTo>
                  <a:pt x="178191" y="4179"/>
                </a:lnTo>
                <a:lnTo>
                  <a:pt x="179803" y="8794"/>
                </a:lnTo>
                <a:lnTo>
                  <a:pt x="180349" y="15011"/>
                </a:lnTo>
                <a:lnTo>
                  <a:pt x="179860" y="22713"/>
                </a:lnTo>
                <a:lnTo>
                  <a:pt x="168173" y="66025"/>
                </a:lnTo>
                <a:lnTo>
                  <a:pt x="150064" y="108353"/>
                </a:lnTo>
                <a:lnTo>
                  <a:pt x="124881" y="155599"/>
                </a:lnTo>
                <a:lnTo>
                  <a:pt x="95234" y="202821"/>
                </a:lnTo>
                <a:lnTo>
                  <a:pt x="66857" y="241398"/>
                </a:lnTo>
                <a:lnTo>
                  <a:pt x="33867" y="276589"/>
                </a:lnTo>
                <a:lnTo>
                  <a:pt x="10019" y="289694"/>
                </a:lnTo>
                <a:lnTo>
                  <a:pt x="5946" y="289070"/>
                </a:lnTo>
                <a:lnTo>
                  <a:pt x="2816" y="285867"/>
                </a:lnTo>
                <a:lnTo>
                  <a:pt x="848" y="281086"/>
                </a:lnTo>
                <a:lnTo>
                  <a:pt x="0" y="274825"/>
                </a:lnTo>
                <a:lnTo>
                  <a:pt x="227" y="267182"/>
                </a:lnTo>
                <a:lnTo>
                  <a:pt x="11033" y="224776"/>
                </a:lnTo>
                <a:lnTo>
                  <a:pt x="28313" y="183315"/>
                </a:lnTo>
                <a:lnTo>
                  <a:pt x="52158" y="136544"/>
                </a:lnTo>
                <a:lnTo>
                  <a:pt x="72509" y="103889"/>
                </a:lnTo>
                <a:lnTo>
                  <a:pt x="101829" y="61977"/>
                </a:lnTo>
                <a:lnTo>
                  <a:pt x="128489" y="29774"/>
                </a:lnTo>
                <a:lnTo>
                  <a:pt x="157548" y="4318"/>
                </a:lnTo>
                <a:lnTo>
                  <a:pt x="168388" y="0"/>
                </a:lnTo>
                <a:lnTo>
                  <a:pt x="172710" y="121"/>
                </a:lnTo>
                <a:lnTo>
                  <a:pt x="175480" y="1285"/>
                </a:lnTo>
                <a:close/>
              </a:path>
            </a:pathLst>
          </a:custGeom>
          <a:ln w="2202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467756" y="4401241"/>
            <a:ext cx="231929" cy="5193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468218" y="4401296"/>
            <a:ext cx="231725" cy="52239"/>
          </a:xfrm>
          <a:custGeom>
            <a:avLst/>
            <a:gdLst/>
            <a:ahLst/>
            <a:cxnLst/>
            <a:rect l="l" t="t" r="r" b="b"/>
            <a:pathLst>
              <a:path w="329565" h="74295">
                <a:moveTo>
                  <a:pt x="329194" y="36855"/>
                </a:moveTo>
                <a:lnTo>
                  <a:pt x="288969" y="61203"/>
                </a:lnTo>
                <a:lnTo>
                  <a:pt x="244792" y="69197"/>
                </a:lnTo>
                <a:lnTo>
                  <a:pt x="189997" y="73359"/>
                </a:lnTo>
                <a:lnTo>
                  <a:pt x="170076" y="73760"/>
                </a:lnTo>
                <a:lnTo>
                  <a:pt x="149391" y="73513"/>
                </a:lnTo>
                <a:lnTo>
                  <a:pt x="110627" y="71595"/>
                </a:lnTo>
                <a:lnTo>
                  <a:pt x="60791" y="65543"/>
                </a:lnTo>
                <a:lnTo>
                  <a:pt x="23791" y="56306"/>
                </a:lnTo>
                <a:lnTo>
                  <a:pt x="0" y="40246"/>
                </a:lnTo>
                <a:lnTo>
                  <a:pt x="1064" y="35292"/>
                </a:lnTo>
                <a:lnTo>
                  <a:pt x="38530" y="14081"/>
                </a:lnTo>
                <a:lnTo>
                  <a:pt x="81652" y="5319"/>
                </a:lnTo>
                <a:lnTo>
                  <a:pt x="135612" y="555"/>
                </a:lnTo>
                <a:lnTo>
                  <a:pt x="155349" y="0"/>
                </a:lnTo>
                <a:lnTo>
                  <a:pt x="176306" y="228"/>
                </a:lnTo>
                <a:lnTo>
                  <a:pt x="215450" y="2068"/>
                </a:lnTo>
                <a:lnTo>
                  <a:pt x="265646" y="7912"/>
                </a:lnTo>
                <a:lnTo>
                  <a:pt x="303060" y="16864"/>
                </a:lnTo>
                <a:lnTo>
                  <a:pt x="329194" y="36855"/>
                </a:lnTo>
                <a:close/>
              </a:path>
            </a:pathLst>
          </a:custGeom>
          <a:ln w="2227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450000" y="4577323"/>
            <a:ext cx="105422" cy="8128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450051" y="4577326"/>
            <a:ext cx="105370" cy="81260"/>
          </a:xfrm>
          <a:custGeom>
            <a:avLst/>
            <a:gdLst/>
            <a:ahLst/>
            <a:cxnLst/>
            <a:rect l="l" t="t" r="r" b="b"/>
            <a:pathLst>
              <a:path w="149859" h="115570">
                <a:moveTo>
                  <a:pt x="75688" y="0"/>
                </a:moveTo>
                <a:lnTo>
                  <a:pt x="120000" y="11368"/>
                </a:lnTo>
                <a:lnTo>
                  <a:pt x="146462" y="40348"/>
                </a:lnTo>
                <a:lnTo>
                  <a:pt x="149574" y="52593"/>
                </a:lnTo>
                <a:lnTo>
                  <a:pt x="148044" y="66068"/>
                </a:lnTo>
                <a:lnTo>
                  <a:pt x="126429" y="98861"/>
                </a:lnTo>
                <a:lnTo>
                  <a:pt x="86385" y="114953"/>
                </a:lnTo>
                <a:lnTo>
                  <a:pt x="67838" y="113986"/>
                </a:lnTo>
                <a:lnTo>
                  <a:pt x="24359" y="98869"/>
                </a:lnTo>
                <a:lnTo>
                  <a:pt x="0" y="60187"/>
                </a:lnTo>
                <a:lnTo>
                  <a:pt x="1634" y="47102"/>
                </a:lnTo>
                <a:lnTo>
                  <a:pt x="23897" y="15593"/>
                </a:lnTo>
                <a:lnTo>
                  <a:pt x="65446" y="505"/>
                </a:lnTo>
                <a:lnTo>
                  <a:pt x="75688" y="0"/>
                </a:lnTo>
                <a:close/>
              </a:path>
            </a:pathLst>
          </a:custGeom>
          <a:ln w="11078">
            <a:solidFill>
              <a:srgbClr val="22772D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331260" y="4540075"/>
            <a:ext cx="106533" cy="8015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331318" y="4540078"/>
            <a:ext cx="106263" cy="79920"/>
          </a:xfrm>
          <a:custGeom>
            <a:avLst/>
            <a:gdLst/>
            <a:ahLst/>
            <a:cxnLst/>
            <a:rect l="l" t="t" r="r" b="b"/>
            <a:pathLst>
              <a:path w="151129" h="113665">
                <a:moveTo>
                  <a:pt x="75676" y="0"/>
                </a:moveTo>
                <a:lnTo>
                  <a:pt x="120056" y="11088"/>
                </a:lnTo>
                <a:lnTo>
                  <a:pt x="147482" y="39428"/>
                </a:lnTo>
                <a:lnTo>
                  <a:pt x="150973" y="51430"/>
                </a:lnTo>
                <a:lnTo>
                  <a:pt x="149461" y="65087"/>
                </a:lnTo>
                <a:lnTo>
                  <a:pt x="127612" y="97522"/>
                </a:lnTo>
                <a:lnTo>
                  <a:pt x="87569" y="113245"/>
                </a:lnTo>
                <a:lnTo>
                  <a:pt x="69109" y="112380"/>
                </a:lnTo>
                <a:lnTo>
                  <a:pt x="25188" y="98067"/>
                </a:lnTo>
                <a:lnTo>
                  <a:pt x="0" y="60325"/>
                </a:lnTo>
                <a:lnTo>
                  <a:pt x="1697" y="47204"/>
                </a:lnTo>
                <a:lnTo>
                  <a:pt x="24461" y="15640"/>
                </a:lnTo>
                <a:lnTo>
                  <a:pt x="65653" y="516"/>
                </a:lnTo>
                <a:lnTo>
                  <a:pt x="75676" y="0"/>
                </a:lnTo>
                <a:close/>
              </a:path>
            </a:pathLst>
          </a:custGeom>
          <a:ln w="11080">
            <a:solidFill>
              <a:srgbClr val="006B6E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660846" y="4552429"/>
            <a:ext cx="105422" cy="8021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660990" y="4552858"/>
            <a:ext cx="105370" cy="79920"/>
          </a:xfrm>
          <a:custGeom>
            <a:avLst/>
            <a:gdLst/>
            <a:ahLst/>
            <a:cxnLst/>
            <a:rect l="l" t="t" r="r" b="b"/>
            <a:pathLst>
              <a:path w="149859" h="113665">
                <a:moveTo>
                  <a:pt x="72390" y="113465"/>
                </a:moveTo>
                <a:lnTo>
                  <a:pt x="28355" y="100882"/>
                </a:lnTo>
                <a:lnTo>
                  <a:pt x="0" y="61003"/>
                </a:lnTo>
                <a:lnTo>
                  <a:pt x="1523" y="47007"/>
                </a:lnTo>
                <a:lnTo>
                  <a:pt x="22750" y="14816"/>
                </a:lnTo>
                <a:lnTo>
                  <a:pt x="62187" y="0"/>
                </a:lnTo>
                <a:lnTo>
                  <a:pt x="80801" y="1415"/>
                </a:lnTo>
                <a:lnTo>
                  <a:pt x="124359" y="16431"/>
                </a:lnTo>
                <a:lnTo>
                  <a:pt x="149568" y="54012"/>
                </a:lnTo>
                <a:lnTo>
                  <a:pt x="147449" y="67525"/>
                </a:lnTo>
                <a:lnTo>
                  <a:pt x="124904" y="98889"/>
                </a:lnTo>
                <a:lnTo>
                  <a:pt x="85166" y="113127"/>
                </a:lnTo>
                <a:lnTo>
                  <a:pt x="72390" y="113465"/>
                </a:lnTo>
                <a:close/>
              </a:path>
            </a:pathLst>
          </a:custGeom>
          <a:ln w="11079">
            <a:solidFill>
              <a:srgbClr val="006B6E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431134" y="4501650"/>
            <a:ext cx="106533" cy="8131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431494" y="4501693"/>
            <a:ext cx="106263" cy="81707"/>
          </a:xfrm>
          <a:custGeom>
            <a:avLst/>
            <a:gdLst/>
            <a:ahLst/>
            <a:cxnLst/>
            <a:rect l="l" t="t" r="r" b="b"/>
            <a:pathLst>
              <a:path w="151129" h="116204">
                <a:moveTo>
                  <a:pt x="73663" y="115588"/>
                </a:moveTo>
                <a:lnTo>
                  <a:pt x="29445" y="102854"/>
                </a:lnTo>
                <a:lnTo>
                  <a:pt x="3345" y="73683"/>
                </a:lnTo>
                <a:lnTo>
                  <a:pt x="0" y="61659"/>
                </a:lnTo>
                <a:lnTo>
                  <a:pt x="1921" y="47715"/>
                </a:lnTo>
                <a:lnTo>
                  <a:pt x="23554" y="15587"/>
                </a:lnTo>
                <a:lnTo>
                  <a:pt x="62680" y="606"/>
                </a:lnTo>
                <a:lnTo>
                  <a:pt x="78207" y="0"/>
                </a:lnTo>
                <a:lnTo>
                  <a:pt x="94174" y="2457"/>
                </a:lnTo>
                <a:lnTo>
                  <a:pt x="132715" y="21990"/>
                </a:lnTo>
                <a:lnTo>
                  <a:pt x="150616" y="54929"/>
                </a:lnTo>
                <a:lnTo>
                  <a:pt x="148594" y="68770"/>
                </a:lnTo>
                <a:lnTo>
                  <a:pt x="126407" y="100683"/>
                </a:lnTo>
                <a:lnTo>
                  <a:pt x="87063" y="115189"/>
                </a:lnTo>
                <a:lnTo>
                  <a:pt x="73663" y="115588"/>
                </a:lnTo>
                <a:close/>
              </a:path>
            </a:pathLst>
          </a:custGeom>
          <a:ln w="11078">
            <a:solidFill>
              <a:srgbClr val="22772D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364552" y="4573890"/>
            <a:ext cx="105422" cy="8133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364798" y="4574334"/>
            <a:ext cx="105370" cy="81260"/>
          </a:xfrm>
          <a:custGeom>
            <a:avLst/>
            <a:gdLst/>
            <a:ahLst/>
            <a:cxnLst/>
            <a:rect l="l" t="t" r="r" b="b"/>
            <a:pathLst>
              <a:path w="149859" h="115570">
                <a:moveTo>
                  <a:pt x="72253" y="115025"/>
                </a:moveTo>
                <a:lnTo>
                  <a:pt x="29276" y="102569"/>
                </a:lnTo>
                <a:lnTo>
                  <a:pt x="3241" y="73993"/>
                </a:lnTo>
                <a:lnTo>
                  <a:pt x="0" y="62185"/>
                </a:lnTo>
                <a:lnTo>
                  <a:pt x="1986" y="47832"/>
                </a:lnTo>
                <a:lnTo>
                  <a:pt x="23661" y="15040"/>
                </a:lnTo>
                <a:lnTo>
                  <a:pt x="62176" y="0"/>
                </a:lnTo>
                <a:lnTo>
                  <a:pt x="81202" y="1403"/>
                </a:lnTo>
                <a:lnTo>
                  <a:pt x="124924" y="16427"/>
                </a:lnTo>
                <a:lnTo>
                  <a:pt x="149462" y="54070"/>
                </a:lnTo>
                <a:lnTo>
                  <a:pt x="147897" y="67934"/>
                </a:lnTo>
                <a:lnTo>
                  <a:pt x="126460" y="99900"/>
                </a:lnTo>
                <a:lnTo>
                  <a:pt x="86743" y="114562"/>
                </a:lnTo>
                <a:lnTo>
                  <a:pt x="72253" y="115025"/>
                </a:lnTo>
                <a:close/>
              </a:path>
            </a:pathLst>
          </a:custGeom>
          <a:ln w="11078">
            <a:solidFill>
              <a:srgbClr val="006B6E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312396" y="4508408"/>
            <a:ext cx="105422" cy="8133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312615" y="4508465"/>
            <a:ext cx="105370" cy="81707"/>
          </a:xfrm>
          <a:custGeom>
            <a:avLst/>
            <a:gdLst/>
            <a:ahLst/>
            <a:cxnLst/>
            <a:rect l="l" t="t" r="r" b="b"/>
            <a:pathLst>
              <a:path w="149859" h="116204">
                <a:moveTo>
                  <a:pt x="72285" y="115594"/>
                </a:moveTo>
                <a:lnTo>
                  <a:pt x="28622" y="103138"/>
                </a:lnTo>
                <a:lnTo>
                  <a:pt x="3099" y="74562"/>
                </a:lnTo>
                <a:lnTo>
                  <a:pt x="0" y="62755"/>
                </a:lnTo>
                <a:lnTo>
                  <a:pt x="1463" y="48468"/>
                </a:lnTo>
                <a:lnTo>
                  <a:pt x="22298" y="15770"/>
                </a:lnTo>
                <a:lnTo>
                  <a:pt x="61175" y="629"/>
                </a:lnTo>
                <a:lnTo>
                  <a:pt x="76671" y="0"/>
                </a:lnTo>
                <a:lnTo>
                  <a:pt x="92358" y="2365"/>
                </a:lnTo>
                <a:lnTo>
                  <a:pt x="130883" y="21046"/>
                </a:lnTo>
                <a:lnTo>
                  <a:pt x="149240" y="52641"/>
                </a:lnTo>
                <a:lnTo>
                  <a:pt x="147269" y="67049"/>
                </a:lnTo>
                <a:lnTo>
                  <a:pt x="125655" y="99935"/>
                </a:lnTo>
                <a:lnTo>
                  <a:pt x="87210" y="115024"/>
                </a:lnTo>
                <a:lnTo>
                  <a:pt x="72285" y="115594"/>
                </a:lnTo>
                <a:close/>
              </a:path>
            </a:pathLst>
          </a:custGeom>
          <a:ln w="11077">
            <a:solidFill>
              <a:srgbClr val="006B6E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493279" y="4530857"/>
            <a:ext cx="105422" cy="8034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493527" y="4530999"/>
            <a:ext cx="105370" cy="80367"/>
          </a:xfrm>
          <a:custGeom>
            <a:avLst/>
            <a:gdLst/>
            <a:ahLst/>
            <a:cxnLst/>
            <a:rect l="l" t="t" r="r" b="b"/>
            <a:pathLst>
              <a:path w="149859" h="114300">
                <a:moveTo>
                  <a:pt x="72253" y="114048"/>
                </a:moveTo>
                <a:lnTo>
                  <a:pt x="29276" y="101593"/>
                </a:lnTo>
                <a:lnTo>
                  <a:pt x="3241" y="73016"/>
                </a:lnTo>
                <a:lnTo>
                  <a:pt x="0" y="61209"/>
                </a:lnTo>
                <a:lnTo>
                  <a:pt x="1951" y="47456"/>
                </a:lnTo>
                <a:lnTo>
                  <a:pt x="23230" y="15202"/>
                </a:lnTo>
                <a:lnTo>
                  <a:pt x="61123" y="275"/>
                </a:lnTo>
                <a:lnTo>
                  <a:pt x="75995" y="0"/>
                </a:lnTo>
                <a:lnTo>
                  <a:pt x="91973" y="1922"/>
                </a:lnTo>
                <a:lnTo>
                  <a:pt x="130966" y="20458"/>
                </a:lnTo>
                <a:lnTo>
                  <a:pt x="149262" y="51829"/>
                </a:lnTo>
                <a:lnTo>
                  <a:pt x="147258" y="66052"/>
                </a:lnTo>
                <a:lnTo>
                  <a:pt x="125448" y="98620"/>
                </a:lnTo>
                <a:lnTo>
                  <a:pt x="86735" y="113531"/>
                </a:lnTo>
                <a:lnTo>
                  <a:pt x="72253" y="114048"/>
                </a:lnTo>
                <a:close/>
              </a:path>
            </a:pathLst>
          </a:custGeom>
          <a:ln w="11078">
            <a:solidFill>
              <a:srgbClr val="22772D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461082" y="4451987"/>
            <a:ext cx="105439" cy="8020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461261" y="4452371"/>
            <a:ext cx="105370" cy="79920"/>
          </a:xfrm>
          <a:custGeom>
            <a:avLst/>
            <a:gdLst/>
            <a:ahLst/>
            <a:cxnLst/>
            <a:rect l="l" t="t" r="r" b="b"/>
            <a:pathLst>
              <a:path w="149859" h="113664">
                <a:moveTo>
                  <a:pt x="72364" y="113503"/>
                </a:moveTo>
                <a:lnTo>
                  <a:pt x="29013" y="100921"/>
                </a:lnTo>
                <a:lnTo>
                  <a:pt x="3060" y="72557"/>
                </a:lnTo>
                <a:lnTo>
                  <a:pt x="0" y="61041"/>
                </a:lnTo>
                <a:lnTo>
                  <a:pt x="2047" y="47001"/>
                </a:lnTo>
                <a:lnTo>
                  <a:pt x="24055" y="14746"/>
                </a:lnTo>
                <a:lnTo>
                  <a:pt x="63012" y="0"/>
                </a:lnTo>
                <a:lnTo>
                  <a:pt x="81472" y="1442"/>
                </a:lnTo>
                <a:lnTo>
                  <a:pt x="124744" y="16648"/>
                </a:lnTo>
                <a:lnTo>
                  <a:pt x="149594" y="54605"/>
                </a:lnTo>
                <a:lnTo>
                  <a:pt x="147446" y="67972"/>
                </a:lnTo>
                <a:lnTo>
                  <a:pt x="124749" y="99089"/>
                </a:lnTo>
                <a:lnTo>
                  <a:pt x="84811" y="113197"/>
                </a:lnTo>
                <a:lnTo>
                  <a:pt x="72364" y="113503"/>
                </a:lnTo>
                <a:close/>
              </a:path>
            </a:pathLst>
          </a:custGeom>
          <a:ln w="11079">
            <a:solidFill>
              <a:srgbClr val="006B6E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584358" y="4543242"/>
            <a:ext cx="108669" cy="8076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584268" y="4543403"/>
            <a:ext cx="108942" cy="80814"/>
          </a:xfrm>
          <a:custGeom>
            <a:avLst/>
            <a:gdLst/>
            <a:ahLst/>
            <a:cxnLst/>
            <a:rect l="l" t="t" r="r" b="b"/>
            <a:pathLst>
              <a:path w="154940" h="114934">
                <a:moveTo>
                  <a:pt x="72612" y="114065"/>
                </a:moveTo>
                <a:lnTo>
                  <a:pt x="30130" y="100831"/>
                </a:lnTo>
                <a:lnTo>
                  <a:pt x="497" y="61807"/>
                </a:lnTo>
                <a:lnTo>
                  <a:pt x="0" y="49982"/>
                </a:lnTo>
                <a:lnTo>
                  <a:pt x="2788" y="38833"/>
                </a:lnTo>
                <a:lnTo>
                  <a:pt x="39786" y="6199"/>
                </a:lnTo>
                <a:lnTo>
                  <a:pt x="68762" y="0"/>
                </a:lnTo>
                <a:lnTo>
                  <a:pt x="87245" y="2548"/>
                </a:lnTo>
                <a:lnTo>
                  <a:pt x="130017" y="19275"/>
                </a:lnTo>
                <a:lnTo>
                  <a:pt x="154635" y="55548"/>
                </a:lnTo>
                <a:lnTo>
                  <a:pt x="152594" y="69349"/>
                </a:lnTo>
                <a:lnTo>
                  <a:pt x="119910" y="107101"/>
                </a:lnTo>
                <a:lnTo>
                  <a:pt x="78618" y="114566"/>
                </a:lnTo>
                <a:lnTo>
                  <a:pt x="72612" y="114065"/>
                </a:lnTo>
                <a:close/>
              </a:path>
            </a:pathLst>
          </a:custGeom>
          <a:ln w="11081">
            <a:solidFill>
              <a:srgbClr val="22772D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690808" y="4541878"/>
            <a:ext cx="108683" cy="809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690990" y="4541936"/>
            <a:ext cx="108942" cy="81260"/>
          </a:xfrm>
          <a:custGeom>
            <a:avLst/>
            <a:gdLst/>
            <a:ahLst/>
            <a:cxnLst/>
            <a:rect l="l" t="t" r="r" b="b"/>
            <a:pathLst>
              <a:path w="154940" h="115570">
                <a:moveTo>
                  <a:pt x="70761" y="114542"/>
                </a:moveTo>
                <a:lnTo>
                  <a:pt x="28356" y="101045"/>
                </a:lnTo>
                <a:lnTo>
                  <a:pt x="0" y="61299"/>
                </a:lnTo>
                <a:lnTo>
                  <a:pt x="2366" y="46957"/>
                </a:lnTo>
                <a:lnTo>
                  <a:pt x="23473" y="14858"/>
                </a:lnTo>
                <a:lnTo>
                  <a:pt x="60026" y="524"/>
                </a:lnTo>
                <a:lnTo>
                  <a:pt x="74406" y="0"/>
                </a:lnTo>
                <a:lnTo>
                  <a:pt x="91331" y="2341"/>
                </a:lnTo>
                <a:lnTo>
                  <a:pt x="131794" y="19745"/>
                </a:lnTo>
                <a:lnTo>
                  <a:pt x="154593" y="59175"/>
                </a:lnTo>
                <a:lnTo>
                  <a:pt x="151959" y="72043"/>
                </a:lnTo>
                <a:lnTo>
                  <a:pt x="117858" y="107930"/>
                </a:lnTo>
                <a:lnTo>
                  <a:pt x="76131" y="115007"/>
                </a:lnTo>
                <a:lnTo>
                  <a:pt x="70761" y="114542"/>
                </a:lnTo>
                <a:close/>
              </a:path>
            </a:pathLst>
          </a:custGeom>
          <a:ln w="11081">
            <a:solidFill>
              <a:srgbClr val="006B6E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570959" y="4502372"/>
            <a:ext cx="108752" cy="8065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571142" y="4502405"/>
            <a:ext cx="108942" cy="80814"/>
          </a:xfrm>
          <a:custGeom>
            <a:avLst/>
            <a:gdLst/>
            <a:ahLst/>
            <a:cxnLst/>
            <a:rect l="l" t="t" r="r" b="b"/>
            <a:pathLst>
              <a:path w="154940" h="114934">
                <a:moveTo>
                  <a:pt x="70761" y="114575"/>
                </a:moveTo>
                <a:lnTo>
                  <a:pt x="28356" y="99945"/>
                </a:lnTo>
                <a:lnTo>
                  <a:pt x="0" y="60840"/>
                </a:lnTo>
                <a:lnTo>
                  <a:pt x="2396" y="46761"/>
                </a:lnTo>
                <a:lnTo>
                  <a:pt x="23859" y="15073"/>
                </a:lnTo>
                <a:lnTo>
                  <a:pt x="60672" y="650"/>
                </a:lnTo>
                <a:lnTo>
                  <a:pt x="75006" y="0"/>
                </a:lnTo>
                <a:lnTo>
                  <a:pt x="92247" y="2365"/>
                </a:lnTo>
                <a:lnTo>
                  <a:pt x="132684" y="19910"/>
                </a:lnTo>
                <a:lnTo>
                  <a:pt x="154618" y="59591"/>
                </a:lnTo>
                <a:lnTo>
                  <a:pt x="151954" y="72523"/>
                </a:lnTo>
                <a:lnTo>
                  <a:pt x="117280" y="107838"/>
                </a:lnTo>
                <a:lnTo>
                  <a:pt x="73728" y="114755"/>
                </a:lnTo>
                <a:lnTo>
                  <a:pt x="70761" y="114575"/>
                </a:lnTo>
                <a:close/>
              </a:path>
            </a:pathLst>
          </a:custGeom>
          <a:ln w="11081">
            <a:solidFill>
              <a:srgbClr val="22772D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598785" y="4445058"/>
            <a:ext cx="108669" cy="8074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598695" y="4445203"/>
            <a:ext cx="108942" cy="80814"/>
          </a:xfrm>
          <a:custGeom>
            <a:avLst/>
            <a:gdLst/>
            <a:ahLst/>
            <a:cxnLst/>
            <a:rect l="l" t="t" r="r" b="b"/>
            <a:pathLst>
              <a:path w="154940" h="114935">
                <a:moveTo>
                  <a:pt x="72612" y="114065"/>
                </a:moveTo>
                <a:lnTo>
                  <a:pt x="30130" y="100831"/>
                </a:lnTo>
                <a:lnTo>
                  <a:pt x="497" y="61807"/>
                </a:lnTo>
                <a:lnTo>
                  <a:pt x="0" y="49982"/>
                </a:lnTo>
                <a:lnTo>
                  <a:pt x="2788" y="38833"/>
                </a:lnTo>
                <a:lnTo>
                  <a:pt x="39786" y="6199"/>
                </a:lnTo>
                <a:lnTo>
                  <a:pt x="68762" y="0"/>
                </a:lnTo>
                <a:lnTo>
                  <a:pt x="87245" y="2548"/>
                </a:lnTo>
                <a:lnTo>
                  <a:pt x="130017" y="19275"/>
                </a:lnTo>
                <a:lnTo>
                  <a:pt x="154635" y="55548"/>
                </a:lnTo>
                <a:lnTo>
                  <a:pt x="152157" y="69349"/>
                </a:lnTo>
                <a:lnTo>
                  <a:pt x="119449" y="107101"/>
                </a:lnTo>
                <a:lnTo>
                  <a:pt x="78608" y="114566"/>
                </a:lnTo>
                <a:lnTo>
                  <a:pt x="72612" y="114065"/>
                </a:lnTo>
                <a:close/>
              </a:path>
            </a:pathLst>
          </a:custGeom>
          <a:ln w="11081">
            <a:solidFill>
              <a:srgbClr val="006B6E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516583" y="4533240"/>
            <a:ext cx="105407" cy="8133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516931" y="4533291"/>
            <a:ext cx="104924" cy="81707"/>
          </a:xfrm>
          <a:custGeom>
            <a:avLst/>
            <a:gdLst/>
            <a:ahLst/>
            <a:cxnLst/>
            <a:rect l="l" t="t" r="r" b="b"/>
            <a:pathLst>
              <a:path w="149225" h="116204">
                <a:moveTo>
                  <a:pt x="78419" y="17"/>
                </a:moveTo>
                <a:lnTo>
                  <a:pt x="120931" y="14213"/>
                </a:lnTo>
                <a:lnTo>
                  <a:pt x="146099" y="43415"/>
                </a:lnTo>
                <a:lnTo>
                  <a:pt x="149149" y="54974"/>
                </a:lnTo>
                <a:lnTo>
                  <a:pt x="147144" y="68901"/>
                </a:lnTo>
                <a:lnTo>
                  <a:pt x="125460" y="100863"/>
                </a:lnTo>
                <a:lnTo>
                  <a:pt x="87358" y="115379"/>
                </a:lnTo>
                <a:lnTo>
                  <a:pt x="72582" y="115737"/>
                </a:lnTo>
                <a:lnTo>
                  <a:pt x="56573" y="113228"/>
                </a:lnTo>
                <a:lnTo>
                  <a:pt x="18169" y="93541"/>
                </a:lnTo>
                <a:lnTo>
                  <a:pt x="0" y="62034"/>
                </a:lnTo>
                <a:lnTo>
                  <a:pt x="1984" y="47543"/>
                </a:lnTo>
                <a:lnTo>
                  <a:pt x="24059" y="15118"/>
                </a:lnTo>
                <a:lnTo>
                  <a:pt x="62906" y="579"/>
                </a:lnTo>
                <a:lnTo>
                  <a:pt x="77935" y="0"/>
                </a:lnTo>
                <a:lnTo>
                  <a:pt x="78419" y="17"/>
                </a:lnTo>
                <a:close/>
              </a:path>
            </a:pathLst>
          </a:custGeom>
          <a:ln w="11077">
            <a:solidFill>
              <a:srgbClr val="22772D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654187" y="4578264"/>
            <a:ext cx="105422" cy="8034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654499" y="4578335"/>
            <a:ext cx="105370" cy="80814"/>
          </a:xfrm>
          <a:custGeom>
            <a:avLst/>
            <a:gdLst/>
            <a:ahLst/>
            <a:cxnLst/>
            <a:rect l="l" t="t" r="r" b="b"/>
            <a:pathLst>
              <a:path w="149859" h="114934">
                <a:moveTo>
                  <a:pt x="78465" y="174"/>
                </a:moveTo>
                <a:lnTo>
                  <a:pt x="120537" y="13373"/>
                </a:lnTo>
                <a:lnTo>
                  <a:pt x="149294" y="52707"/>
                </a:lnTo>
                <a:lnTo>
                  <a:pt x="147339" y="67276"/>
                </a:lnTo>
                <a:lnTo>
                  <a:pt x="126342" y="99735"/>
                </a:lnTo>
                <a:lnTo>
                  <a:pt x="88494" y="113950"/>
                </a:lnTo>
                <a:lnTo>
                  <a:pt x="73433" y="114328"/>
                </a:lnTo>
                <a:lnTo>
                  <a:pt x="57094" y="112337"/>
                </a:lnTo>
                <a:lnTo>
                  <a:pt x="18162" y="93389"/>
                </a:lnTo>
                <a:lnTo>
                  <a:pt x="0" y="61895"/>
                </a:lnTo>
                <a:lnTo>
                  <a:pt x="2380" y="47689"/>
                </a:lnTo>
                <a:lnTo>
                  <a:pt x="23918" y="15239"/>
                </a:lnTo>
                <a:lnTo>
                  <a:pt x="61142" y="461"/>
                </a:lnTo>
                <a:lnTo>
                  <a:pt x="75722" y="0"/>
                </a:lnTo>
                <a:lnTo>
                  <a:pt x="78465" y="174"/>
                </a:lnTo>
                <a:close/>
              </a:path>
            </a:pathLst>
          </a:custGeom>
          <a:ln w="11078">
            <a:solidFill>
              <a:srgbClr val="006B6E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392295" y="4478935"/>
            <a:ext cx="105422" cy="8034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6392701" y="4479024"/>
            <a:ext cx="104924" cy="80367"/>
          </a:xfrm>
          <a:custGeom>
            <a:avLst/>
            <a:gdLst/>
            <a:ahLst/>
            <a:cxnLst/>
            <a:rect l="l" t="t" r="r" b="b"/>
            <a:pathLst>
              <a:path w="149225" h="114300">
                <a:moveTo>
                  <a:pt x="78337" y="152"/>
                </a:moveTo>
                <a:lnTo>
                  <a:pt x="120410" y="12648"/>
                </a:lnTo>
                <a:lnTo>
                  <a:pt x="145970" y="41041"/>
                </a:lnTo>
                <a:lnTo>
                  <a:pt x="149166" y="52636"/>
                </a:lnTo>
                <a:lnTo>
                  <a:pt x="147151" y="66763"/>
                </a:lnTo>
                <a:lnTo>
                  <a:pt x="125649" y="99081"/>
                </a:lnTo>
                <a:lnTo>
                  <a:pt x="87896" y="113838"/>
                </a:lnTo>
                <a:lnTo>
                  <a:pt x="73241" y="114306"/>
                </a:lnTo>
                <a:lnTo>
                  <a:pt x="57075" y="111874"/>
                </a:lnTo>
                <a:lnTo>
                  <a:pt x="18411" y="92906"/>
                </a:lnTo>
                <a:lnTo>
                  <a:pt x="0" y="61455"/>
                </a:lnTo>
                <a:lnTo>
                  <a:pt x="1905" y="47337"/>
                </a:lnTo>
                <a:lnTo>
                  <a:pt x="23351" y="15047"/>
                </a:lnTo>
                <a:lnTo>
                  <a:pt x="61288" y="398"/>
                </a:lnTo>
                <a:lnTo>
                  <a:pt x="76020" y="0"/>
                </a:lnTo>
                <a:lnTo>
                  <a:pt x="78337" y="152"/>
                </a:lnTo>
                <a:close/>
              </a:path>
            </a:pathLst>
          </a:custGeom>
          <a:ln w="11078">
            <a:solidFill>
              <a:srgbClr val="006B6E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6281307" y="4537614"/>
            <a:ext cx="105438" cy="8035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6281724" y="4537714"/>
            <a:ext cx="104924" cy="80367"/>
          </a:xfrm>
          <a:custGeom>
            <a:avLst/>
            <a:gdLst/>
            <a:ahLst/>
            <a:cxnLst/>
            <a:rect l="l" t="t" r="r" b="b"/>
            <a:pathLst>
              <a:path w="149225" h="114300">
                <a:moveTo>
                  <a:pt x="78342" y="151"/>
                </a:moveTo>
                <a:lnTo>
                  <a:pt x="120414" y="13350"/>
                </a:lnTo>
                <a:lnTo>
                  <a:pt x="149170" y="52684"/>
                </a:lnTo>
                <a:lnTo>
                  <a:pt x="147154" y="66799"/>
                </a:lnTo>
                <a:lnTo>
                  <a:pt x="125640" y="99097"/>
                </a:lnTo>
                <a:lnTo>
                  <a:pt x="87870" y="113841"/>
                </a:lnTo>
                <a:lnTo>
                  <a:pt x="73208" y="114303"/>
                </a:lnTo>
                <a:lnTo>
                  <a:pt x="57050" y="111871"/>
                </a:lnTo>
                <a:lnTo>
                  <a:pt x="18399" y="92895"/>
                </a:lnTo>
                <a:lnTo>
                  <a:pt x="0" y="61430"/>
                </a:lnTo>
                <a:lnTo>
                  <a:pt x="1907" y="47317"/>
                </a:lnTo>
                <a:lnTo>
                  <a:pt x="23360" y="15039"/>
                </a:lnTo>
                <a:lnTo>
                  <a:pt x="61305" y="395"/>
                </a:lnTo>
                <a:lnTo>
                  <a:pt x="76039" y="0"/>
                </a:lnTo>
                <a:lnTo>
                  <a:pt x="78342" y="151"/>
                </a:lnTo>
                <a:close/>
              </a:path>
            </a:pathLst>
          </a:custGeom>
          <a:ln w="11078">
            <a:solidFill>
              <a:srgbClr val="006B6E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6543216" y="4451847"/>
            <a:ext cx="105408" cy="8145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6543295" y="4451995"/>
            <a:ext cx="105370" cy="81260"/>
          </a:xfrm>
          <a:custGeom>
            <a:avLst/>
            <a:gdLst/>
            <a:ahLst/>
            <a:cxnLst/>
            <a:rect l="l" t="t" r="r" b="b"/>
            <a:pathLst>
              <a:path w="149859" h="115570">
                <a:moveTo>
                  <a:pt x="78802" y="66"/>
                </a:moveTo>
                <a:lnTo>
                  <a:pt x="121314" y="13811"/>
                </a:lnTo>
                <a:lnTo>
                  <a:pt x="146482" y="42826"/>
                </a:lnTo>
                <a:lnTo>
                  <a:pt x="149533" y="54683"/>
                </a:lnTo>
                <a:lnTo>
                  <a:pt x="147464" y="68895"/>
                </a:lnTo>
                <a:lnTo>
                  <a:pt x="125080" y="100838"/>
                </a:lnTo>
                <a:lnTo>
                  <a:pt x="85904" y="115146"/>
                </a:lnTo>
                <a:lnTo>
                  <a:pt x="67276" y="113163"/>
                </a:lnTo>
                <a:lnTo>
                  <a:pt x="24253" y="96690"/>
                </a:lnTo>
                <a:lnTo>
                  <a:pt x="0" y="58965"/>
                </a:lnTo>
                <a:lnTo>
                  <a:pt x="2097" y="45479"/>
                </a:lnTo>
                <a:lnTo>
                  <a:pt x="24246" y="14281"/>
                </a:lnTo>
                <a:lnTo>
                  <a:pt x="62933" y="184"/>
                </a:lnTo>
                <a:lnTo>
                  <a:pt x="77895" y="0"/>
                </a:lnTo>
                <a:lnTo>
                  <a:pt x="78802" y="66"/>
                </a:lnTo>
                <a:close/>
              </a:path>
            </a:pathLst>
          </a:custGeom>
          <a:ln w="11078">
            <a:solidFill>
              <a:srgbClr val="22772D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6609799" y="4508267"/>
            <a:ext cx="105422" cy="80359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610199" y="4508365"/>
            <a:ext cx="104924" cy="80367"/>
          </a:xfrm>
          <a:custGeom>
            <a:avLst/>
            <a:gdLst/>
            <a:ahLst/>
            <a:cxnLst/>
            <a:rect l="l" t="t" r="r" b="b"/>
            <a:pathLst>
              <a:path w="149225" h="114300">
                <a:moveTo>
                  <a:pt x="78342" y="151"/>
                </a:moveTo>
                <a:lnTo>
                  <a:pt x="120414" y="13350"/>
                </a:lnTo>
                <a:lnTo>
                  <a:pt x="149170" y="52684"/>
                </a:lnTo>
                <a:lnTo>
                  <a:pt x="147154" y="66799"/>
                </a:lnTo>
                <a:lnTo>
                  <a:pt x="125640" y="99097"/>
                </a:lnTo>
                <a:lnTo>
                  <a:pt x="87870" y="113841"/>
                </a:lnTo>
                <a:lnTo>
                  <a:pt x="73208" y="114303"/>
                </a:lnTo>
                <a:lnTo>
                  <a:pt x="57050" y="111871"/>
                </a:lnTo>
                <a:lnTo>
                  <a:pt x="18399" y="92895"/>
                </a:lnTo>
                <a:lnTo>
                  <a:pt x="0" y="61430"/>
                </a:lnTo>
                <a:lnTo>
                  <a:pt x="2354" y="47317"/>
                </a:lnTo>
                <a:lnTo>
                  <a:pt x="23962" y="15039"/>
                </a:lnTo>
                <a:lnTo>
                  <a:pt x="61386" y="395"/>
                </a:lnTo>
                <a:lnTo>
                  <a:pt x="76041" y="0"/>
                </a:lnTo>
                <a:lnTo>
                  <a:pt x="78342" y="151"/>
                </a:lnTo>
                <a:close/>
              </a:path>
            </a:pathLst>
          </a:custGeom>
          <a:ln w="11078">
            <a:solidFill>
              <a:srgbClr val="006B6E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6616442" y="4550030"/>
            <a:ext cx="105422" cy="80359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6616672" y="4550097"/>
            <a:ext cx="105370" cy="80367"/>
          </a:xfrm>
          <a:custGeom>
            <a:avLst/>
            <a:gdLst/>
            <a:ahLst/>
            <a:cxnLst/>
            <a:rect l="l" t="t" r="r" b="b"/>
            <a:pathLst>
              <a:path w="149859" h="114300">
                <a:moveTo>
                  <a:pt x="78607" y="196"/>
                </a:moveTo>
                <a:lnTo>
                  <a:pt x="121118" y="13244"/>
                </a:lnTo>
                <a:lnTo>
                  <a:pt x="146286" y="42782"/>
                </a:lnTo>
                <a:lnTo>
                  <a:pt x="149337" y="54782"/>
                </a:lnTo>
                <a:lnTo>
                  <a:pt x="146855" y="68407"/>
                </a:lnTo>
                <a:lnTo>
                  <a:pt x="124725" y="99842"/>
                </a:lnTo>
                <a:lnTo>
                  <a:pt x="86687" y="114037"/>
                </a:lnTo>
                <a:lnTo>
                  <a:pt x="71832" y="114254"/>
                </a:lnTo>
                <a:lnTo>
                  <a:pt x="56327" y="111892"/>
                </a:lnTo>
                <a:lnTo>
                  <a:pt x="18311" y="93318"/>
                </a:lnTo>
                <a:lnTo>
                  <a:pt x="0" y="62397"/>
                </a:lnTo>
                <a:lnTo>
                  <a:pt x="1966" y="48090"/>
                </a:lnTo>
                <a:lnTo>
                  <a:pt x="23269" y="15456"/>
                </a:lnTo>
                <a:lnTo>
                  <a:pt x="60794" y="532"/>
                </a:lnTo>
                <a:lnTo>
                  <a:pt x="75378" y="0"/>
                </a:lnTo>
                <a:lnTo>
                  <a:pt x="78607" y="196"/>
                </a:lnTo>
                <a:close/>
              </a:path>
            </a:pathLst>
          </a:custGeom>
          <a:ln w="11078">
            <a:solidFill>
              <a:srgbClr val="22772D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6586495" y="4571633"/>
            <a:ext cx="105407" cy="8133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6586786" y="4571680"/>
            <a:ext cx="105370" cy="81707"/>
          </a:xfrm>
          <a:custGeom>
            <a:avLst/>
            <a:gdLst/>
            <a:ahLst/>
            <a:cxnLst/>
            <a:rect l="l" t="t" r="r" b="b"/>
            <a:pathLst>
              <a:path w="149859" h="116204">
                <a:moveTo>
                  <a:pt x="78503" y="5"/>
                </a:moveTo>
                <a:lnTo>
                  <a:pt x="120576" y="13639"/>
                </a:lnTo>
                <a:lnTo>
                  <a:pt x="149332" y="52948"/>
                </a:lnTo>
                <a:lnTo>
                  <a:pt x="147335" y="67559"/>
                </a:lnTo>
                <a:lnTo>
                  <a:pt x="125858" y="100211"/>
                </a:lnTo>
                <a:lnTo>
                  <a:pt x="87231" y="114950"/>
                </a:lnTo>
                <a:lnTo>
                  <a:pt x="71894" y="115628"/>
                </a:lnTo>
                <a:lnTo>
                  <a:pt x="56044" y="113127"/>
                </a:lnTo>
                <a:lnTo>
                  <a:pt x="17904" y="93276"/>
                </a:lnTo>
                <a:lnTo>
                  <a:pt x="0" y="61479"/>
                </a:lnTo>
                <a:lnTo>
                  <a:pt x="2474" y="47130"/>
                </a:lnTo>
                <a:lnTo>
                  <a:pt x="24844" y="14950"/>
                </a:lnTo>
                <a:lnTo>
                  <a:pt x="63340" y="534"/>
                </a:lnTo>
                <a:lnTo>
                  <a:pt x="78358" y="0"/>
                </a:lnTo>
                <a:close/>
              </a:path>
            </a:pathLst>
          </a:custGeom>
          <a:ln w="11077">
            <a:solidFill>
              <a:srgbClr val="22772D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6494393" y="4522940"/>
            <a:ext cx="105403" cy="8147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6494380" y="4523032"/>
            <a:ext cx="105370" cy="81260"/>
          </a:xfrm>
          <a:custGeom>
            <a:avLst/>
            <a:gdLst/>
            <a:ahLst/>
            <a:cxnLst/>
            <a:rect l="l" t="t" r="r" b="b"/>
            <a:pathLst>
              <a:path w="149859" h="115570">
                <a:moveTo>
                  <a:pt x="78926" y="161"/>
                </a:moveTo>
                <a:lnTo>
                  <a:pt x="121437" y="13906"/>
                </a:lnTo>
                <a:lnTo>
                  <a:pt x="146605" y="42921"/>
                </a:lnTo>
                <a:lnTo>
                  <a:pt x="149656" y="54777"/>
                </a:lnTo>
                <a:lnTo>
                  <a:pt x="147134" y="68990"/>
                </a:lnTo>
                <a:lnTo>
                  <a:pt x="124612" y="100933"/>
                </a:lnTo>
                <a:lnTo>
                  <a:pt x="85964" y="115241"/>
                </a:lnTo>
                <a:lnTo>
                  <a:pt x="67705" y="113325"/>
                </a:lnTo>
                <a:lnTo>
                  <a:pt x="24845" y="97482"/>
                </a:lnTo>
                <a:lnTo>
                  <a:pt x="0" y="60998"/>
                </a:lnTo>
                <a:lnTo>
                  <a:pt x="2029" y="47049"/>
                </a:lnTo>
                <a:lnTo>
                  <a:pt x="23224" y="15038"/>
                </a:lnTo>
                <a:lnTo>
                  <a:pt x="61239" y="420"/>
                </a:lnTo>
                <a:lnTo>
                  <a:pt x="76351" y="0"/>
                </a:lnTo>
                <a:lnTo>
                  <a:pt x="78926" y="161"/>
                </a:lnTo>
                <a:close/>
              </a:path>
            </a:pathLst>
          </a:custGeom>
          <a:ln w="11078">
            <a:solidFill>
              <a:srgbClr val="22772D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6540997" y="4490207"/>
            <a:ext cx="105407" cy="8034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541209" y="4490275"/>
            <a:ext cx="105370" cy="80367"/>
          </a:xfrm>
          <a:custGeom>
            <a:avLst/>
            <a:gdLst/>
            <a:ahLst/>
            <a:cxnLst/>
            <a:rect l="l" t="t" r="r" b="b"/>
            <a:pathLst>
              <a:path w="149859" h="114300">
                <a:moveTo>
                  <a:pt x="78609" y="196"/>
                </a:moveTo>
                <a:lnTo>
                  <a:pt x="121121" y="13941"/>
                </a:lnTo>
                <a:lnTo>
                  <a:pt x="146289" y="42956"/>
                </a:lnTo>
                <a:lnTo>
                  <a:pt x="149340" y="54813"/>
                </a:lnTo>
                <a:lnTo>
                  <a:pt x="147307" y="68430"/>
                </a:lnTo>
                <a:lnTo>
                  <a:pt x="125316" y="99851"/>
                </a:lnTo>
                <a:lnTo>
                  <a:pt x="86742" y="114038"/>
                </a:lnTo>
                <a:lnTo>
                  <a:pt x="71811" y="114252"/>
                </a:lnTo>
                <a:lnTo>
                  <a:pt x="56311" y="111890"/>
                </a:lnTo>
                <a:lnTo>
                  <a:pt x="18303" y="93310"/>
                </a:lnTo>
                <a:lnTo>
                  <a:pt x="0" y="62381"/>
                </a:lnTo>
                <a:lnTo>
                  <a:pt x="1967" y="48078"/>
                </a:lnTo>
                <a:lnTo>
                  <a:pt x="23274" y="15451"/>
                </a:lnTo>
                <a:lnTo>
                  <a:pt x="60804" y="531"/>
                </a:lnTo>
                <a:lnTo>
                  <a:pt x="75390" y="0"/>
                </a:lnTo>
                <a:lnTo>
                  <a:pt x="78609" y="196"/>
                </a:lnTo>
                <a:close/>
              </a:path>
            </a:pathLst>
          </a:custGeom>
          <a:ln w="11078">
            <a:solidFill>
              <a:srgbClr val="22772D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6525461" y="4522925"/>
            <a:ext cx="105422" cy="8037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6525742" y="4523066"/>
            <a:ext cx="105370" cy="80367"/>
          </a:xfrm>
          <a:custGeom>
            <a:avLst/>
            <a:gdLst/>
            <a:ahLst/>
            <a:cxnLst/>
            <a:rect l="l" t="t" r="r" b="b"/>
            <a:pathLst>
              <a:path w="149859" h="114300">
                <a:moveTo>
                  <a:pt x="78516" y="112"/>
                </a:moveTo>
                <a:lnTo>
                  <a:pt x="121027" y="13159"/>
                </a:lnTo>
                <a:lnTo>
                  <a:pt x="146196" y="42697"/>
                </a:lnTo>
                <a:lnTo>
                  <a:pt x="149246" y="54697"/>
                </a:lnTo>
                <a:lnTo>
                  <a:pt x="147214" y="68323"/>
                </a:lnTo>
                <a:lnTo>
                  <a:pt x="125231" y="99757"/>
                </a:lnTo>
                <a:lnTo>
                  <a:pt x="86669" y="113952"/>
                </a:lnTo>
                <a:lnTo>
                  <a:pt x="71741" y="114169"/>
                </a:lnTo>
                <a:lnTo>
                  <a:pt x="55932" y="111721"/>
                </a:lnTo>
                <a:lnTo>
                  <a:pt x="17857" y="92368"/>
                </a:lnTo>
                <a:lnTo>
                  <a:pt x="0" y="60264"/>
                </a:lnTo>
                <a:lnTo>
                  <a:pt x="1983" y="45985"/>
                </a:lnTo>
                <a:lnTo>
                  <a:pt x="23755" y="14057"/>
                </a:lnTo>
                <a:lnTo>
                  <a:pt x="62066" y="213"/>
                </a:lnTo>
                <a:lnTo>
                  <a:pt x="76915" y="0"/>
                </a:lnTo>
                <a:lnTo>
                  <a:pt x="78516" y="112"/>
                </a:lnTo>
                <a:close/>
              </a:path>
            </a:pathLst>
          </a:custGeom>
          <a:ln w="11078">
            <a:solidFill>
              <a:srgbClr val="22772D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6593153" y="4509412"/>
            <a:ext cx="105422" cy="8032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6593563" y="4509494"/>
            <a:ext cx="104924" cy="80367"/>
          </a:xfrm>
          <a:custGeom>
            <a:avLst/>
            <a:gdLst/>
            <a:ahLst/>
            <a:cxnLst/>
            <a:rect l="l" t="t" r="r" b="b"/>
            <a:pathLst>
              <a:path w="149225" h="114300">
                <a:moveTo>
                  <a:pt x="78326" y="154"/>
                </a:moveTo>
                <a:lnTo>
                  <a:pt x="121088" y="13353"/>
                </a:lnTo>
                <a:lnTo>
                  <a:pt x="149202" y="52687"/>
                </a:lnTo>
                <a:lnTo>
                  <a:pt x="147233" y="66798"/>
                </a:lnTo>
                <a:lnTo>
                  <a:pt x="126223" y="99089"/>
                </a:lnTo>
                <a:lnTo>
                  <a:pt x="88391" y="113840"/>
                </a:lnTo>
                <a:lnTo>
                  <a:pt x="73337" y="114308"/>
                </a:lnTo>
                <a:lnTo>
                  <a:pt x="57148" y="111879"/>
                </a:lnTo>
                <a:lnTo>
                  <a:pt x="18445" y="92938"/>
                </a:lnTo>
                <a:lnTo>
                  <a:pt x="0" y="61528"/>
                </a:lnTo>
                <a:lnTo>
                  <a:pt x="2347" y="47391"/>
                </a:lnTo>
                <a:lnTo>
                  <a:pt x="23929" y="15070"/>
                </a:lnTo>
                <a:lnTo>
                  <a:pt x="61322" y="404"/>
                </a:lnTo>
                <a:lnTo>
                  <a:pt x="75967" y="0"/>
                </a:lnTo>
                <a:lnTo>
                  <a:pt x="78326" y="154"/>
                </a:lnTo>
                <a:close/>
              </a:path>
            </a:pathLst>
          </a:custGeom>
          <a:ln w="11078">
            <a:solidFill>
              <a:srgbClr val="22772D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6575382" y="4521812"/>
            <a:ext cx="105438" cy="8034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6575840" y="4521905"/>
            <a:ext cx="104924" cy="80814"/>
          </a:xfrm>
          <a:custGeom>
            <a:avLst/>
            <a:gdLst/>
            <a:ahLst/>
            <a:cxnLst/>
            <a:rect l="l" t="t" r="r" b="b"/>
            <a:pathLst>
              <a:path w="149225" h="114934">
                <a:moveTo>
                  <a:pt x="78285" y="164"/>
                </a:moveTo>
                <a:lnTo>
                  <a:pt x="120717" y="12790"/>
                </a:lnTo>
                <a:lnTo>
                  <a:pt x="149222" y="52318"/>
                </a:lnTo>
                <a:lnTo>
                  <a:pt x="147243" y="66514"/>
                </a:lnTo>
                <a:lnTo>
                  <a:pt x="126306" y="98957"/>
                </a:lnTo>
                <a:lnTo>
                  <a:pt x="88637" y="113815"/>
                </a:lnTo>
                <a:lnTo>
                  <a:pt x="73644" y="114333"/>
                </a:lnTo>
                <a:lnTo>
                  <a:pt x="57382" y="111909"/>
                </a:lnTo>
                <a:lnTo>
                  <a:pt x="18557" y="93047"/>
                </a:lnTo>
                <a:lnTo>
                  <a:pt x="0" y="61769"/>
                </a:lnTo>
                <a:lnTo>
                  <a:pt x="2329" y="47119"/>
                </a:lnTo>
                <a:lnTo>
                  <a:pt x="23846" y="14534"/>
                </a:lnTo>
                <a:lnTo>
                  <a:pt x="61165" y="343"/>
                </a:lnTo>
                <a:lnTo>
                  <a:pt x="75786" y="0"/>
                </a:lnTo>
                <a:lnTo>
                  <a:pt x="78285" y="164"/>
                </a:lnTo>
                <a:close/>
              </a:path>
            </a:pathLst>
          </a:custGeom>
          <a:ln w="11078">
            <a:solidFill>
              <a:srgbClr val="22772D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6414474" y="4533240"/>
            <a:ext cx="105438" cy="8133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6414778" y="4533300"/>
            <a:ext cx="105370" cy="81707"/>
          </a:xfrm>
          <a:custGeom>
            <a:avLst/>
            <a:gdLst/>
            <a:ahLst/>
            <a:cxnLst/>
            <a:rect l="l" t="t" r="r" b="b"/>
            <a:pathLst>
              <a:path w="149859" h="116204">
                <a:moveTo>
                  <a:pt x="78503" y="5"/>
                </a:moveTo>
                <a:lnTo>
                  <a:pt x="120576" y="13639"/>
                </a:lnTo>
                <a:lnTo>
                  <a:pt x="149332" y="52948"/>
                </a:lnTo>
                <a:lnTo>
                  <a:pt x="147335" y="67559"/>
                </a:lnTo>
                <a:lnTo>
                  <a:pt x="125858" y="100211"/>
                </a:lnTo>
                <a:lnTo>
                  <a:pt x="87231" y="114950"/>
                </a:lnTo>
                <a:lnTo>
                  <a:pt x="71894" y="115628"/>
                </a:lnTo>
                <a:lnTo>
                  <a:pt x="56044" y="113127"/>
                </a:lnTo>
                <a:lnTo>
                  <a:pt x="17904" y="93276"/>
                </a:lnTo>
                <a:lnTo>
                  <a:pt x="0" y="61479"/>
                </a:lnTo>
                <a:lnTo>
                  <a:pt x="2474" y="47130"/>
                </a:lnTo>
                <a:lnTo>
                  <a:pt x="24844" y="14950"/>
                </a:lnTo>
                <a:lnTo>
                  <a:pt x="63340" y="534"/>
                </a:lnTo>
                <a:lnTo>
                  <a:pt x="78358" y="0"/>
                </a:lnTo>
                <a:close/>
              </a:path>
            </a:pathLst>
          </a:custGeom>
          <a:ln w="11077">
            <a:solidFill>
              <a:srgbClr val="22772D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6453330" y="4544402"/>
            <a:ext cx="105407" cy="80328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6453527" y="4544500"/>
            <a:ext cx="105370" cy="80367"/>
          </a:xfrm>
          <a:custGeom>
            <a:avLst/>
            <a:gdLst/>
            <a:ahLst/>
            <a:cxnLst/>
            <a:rect l="l" t="t" r="r" b="b"/>
            <a:pathLst>
              <a:path w="149859" h="114300">
                <a:moveTo>
                  <a:pt x="78635" y="134"/>
                </a:moveTo>
                <a:lnTo>
                  <a:pt x="121146" y="13879"/>
                </a:lnTo>
                <a:lnTo>
                  <a:pt x="146314" y="42893"/>
                </a:lnTo>
                <a:lnTo>
                  <a:pt x="149365" y="54750"/>
                </a:lnTo>
                <a:lnTo>
                  <a:pt x="147332" y="68826"/>
                </a:lnTo>
                <a:lnTo>
                  <a:pt x="125341" y="100396"/>
                </a:lnTo>
                <a:lnTo>
                  <a:pt x="86767" y="114049"/>
                </a:lnTo>
                <a:lnTo>
                  <a:pt x="71836" y="114190"/>
                </a:lnTo>
                <a:lnTo>
                  <a:pt x="55873" y="112184"/>
                </a:lnTo>
                <a:lnTo>
                  <a:pt x="17557" y="92807"/>
                </a:lnTo>
                <a:lnTo>
                  <a:pt x="0" y="60647"/>
                </a:lnTo>
                <a:lnTo>
                  <a:pt x="2011" y="46748"/>
                </a:lnTo>
                <a:lnTo>
                  <a:pt x="23726" y="14835"/>
                </a:lnTo>
                <a:lnTo>
                  <a:pt x="61866" y="346"/>
                </a:lnTo>
                <a:lnTo>
                  <a:pt x="76653" y="0"/>
                </a:lnTo>
                <a:lnTo>
                  <a:pt x="78635" y="134"/>
                </a:lnTo>
                <a:close/>
              </a:path>
            </a:pathLst>
          </a:custGeom>
          <a:ln w="11078">
            <a:solidFill>
              <a:srgbClr val="22772D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634213" y="4492480"/>
            <a:ext cx="105422" cy="8032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6634488" y="4492595"/>
            <a:ext cx="105370" cy="80367"/>
          </a:xfrm>
          <a:custGeom>
            <a:avLst/>
            <a:gdLst/>
            <a:ahLst/>
            <a:cxnLst/>
            <a:rect l="l" t="t" r="r" b="b"/>
            <a:pathLst>
              <a:path w="149859" h="114300">
                <a:moveTo>
                  <a:pt x="78518" y="110"/>
                </a:moveTo>
                <a:lnTo>
                  <a:pt x="121030" y="13856"/>
                </a:lnTo>
                <a:lnTo>
                  <a:pt x="146198" y="42870"/>
                </a:lnTo>
                <a:lnTo>
                  <a:pt x="149249" y="54727"/>
                </a:lnTo>
                <a:lnTo>
                  <a:pt x="147216" y="68345"/>
                </a:lnTo>
                <a:lnTo>
                  <a:pt x="125225" y="99766"/>
                </a:lnTo>
                <a:lnTo>
                  <a:pt x="86651" y="113953"/>
                </a:lnTo>
                <a:lnTo>
                  <a:pt x="71720" y="114166"/>
                </a:lnTo>
                <a:lnTo>
                  <a:pt x="55916" y="111718"/>
                </a:lnTo>
                <a:lnTo>
                  <a:pt x="17849" y="92359"/>
                </a:lnTo>
                <a:lnTo>
                  <a:pt x="0" y="60246"/>
                </a:lnTo>
                <a:lnTo>
                  <a:pt x="1984" y="46428"/>
                </a:lnTo>
                <a:lnTo>
                  <a:pt x="23760" y="14661"/>
                </a:lnTo>
                <a:lnTo>
                  <a:pt x="62077" y="288"/>
                </a:lnTo>
                <a:lnTo>
                  <a:pt x="76928" y="0"/>
                </a:lnTo>
                <a:lnTo>
                  <a:pt x="78518" y="110"/>
                </a:lnTo>
                <a:close/>
              </a:path>
            </a:pathLst>
          </a:custGeom>
          <a:ln w="11078">
            <a:solidFill>
              <a:srgbClr val="22772D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497755" y="4493578"/>
            <a:ext cx="108645" cy="80769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6497902" y="4493619"/>
            <a:ext cx="108942" cy="80814"/>
          </a:xfrm>
          <a:custGeom>
            <a:avLst/>
            <a:gdLst/>
            <a:ahLst/>
            <a:cxnLst/>
            <a:rect l="l" t="t" r="r" b="b"/>
            <a:pathLst>
              <a:path w="154940" h="114934">
                <a:moveTo>
                  <a:pt x="70761" y="114239"/>
                </a:moveTo>
                <a:lnTo>
                  <a:pt x="28356" y="100741"/>
                </a:lnTo>
                <a:lnTo>
                  <a:pt x="0" y="60996"/>
                </a:lnTo>
                <a:lnTo>
                  <a:pt x="2438" y="46900"/>
                </a:lnTo>
                <a:lnTo>
                  <a:pt x="24259" y="15151"/>
                </a:lnTo>
                <a:lnTo>
                  <a:pt x="61942" y="667"/>
                </a:lnTo>
                <a:lnTo>
                  <a:pt x="76717" y="0"/>
                </a:lnTo>
                <a:lnTo>
                  <a:pt x="93215" y="2816"/>
                </a:lnTo>
                <a:lnTo>
                  <a:pt x="132919" y="21299"/>
                </a:lnTo>
                <a:lnTo>
                  <a:pt x="154615" y="60773"/>
                </a:lnTo>
                <a:lnTo>
                  <a:pt x="151930" y="73162"/>
                </a:lnTo>
                <a:lnTo>
                  <a:pt x="117196" y="108036"/>
                </a:lnTo>
                <a:lnTo>
                  <a:pt x="74817" y="114616"/>
                </a:lnTo>
                <a:lnTo>
                  <a:pt x="70761" y="114239"/>
                </a:lnTo>
                <a:close/>
              </a:path>
            </a:pathLst>
          </a:custGeom>
          <a:ln w="11081">
            <a:solidFill>
              <a:srgbClr val="22772D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6538777" y="4576869"/>
            <a:ext cx="108683" cy="8100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6538962" y="4576933"/>
            <a:ext cx="108942" cy="81260"/>
          </a:xfrm>
          <a:custGeom>
            <a:avLst/>
            <a:gdLst/>
            <a:ahLst/>
            <a:cxnLst/>
            <a:rect l="l" t="t" r="r" b="b"/>
            <a:pathLst>
              <a:path w="154940" h="115570">
                <a:moveTo>
                  <a:pt x="70761" y="114542"/>
                </a:moveTo>
                <a:lnTo>
                  <a:pt x="28356" y="101045"/>
                </a:lnTo>
                <a:lnTo>
                  <a:pt x="0" y="61299"/>
                </a:lnTo>
                <a:lnTo>
                  <a:pt x="1932" y="46957"/>
                </a:lnTo>
                <a:lnTo>
                  <a:pt x="22849" y="14858"/>
                </a:lnTo>
                <a:lnTo>
                  <a:pt x="59905" y="524"/>
                </a:lnTo>
                <a:lnTo>
                  <a:pt x="74391" y="0"/>
                </a:lnTo>
                <a:lnTo>
                  <a:pt x="91319" y="2340"/>
                </a:lnTo>
                <a:lnTo>
                  <a:pt x="131787" y="19742"/>
                </a:lnTo>
                <a:lnTo>
                  <a:pt x="154593" y="59165"/>
                </a:lnTo>
                <a:lnTo>
                  <a:pt x="151959" y="72036"/>
                </a:lnTo>
                <a:lnTo>
                  <a:pt x="117862" y="107928"/>
                </a:lnTo>
                <a:lnTo>
                  <a:pt x="76138" y="115008"/>
                </a:lnTo>
                <a:lnTo>
                  <a:pt x="70761" y="114542"/>
                </a:lnTo>
                <a:close/>
              </a:path>
            </a:pathLst>
          </a:custGeom>
          <a:ln w="11081">
            <a:solidFill>
              <a:srgbClr val="22772D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6617746" y="5160296"/>
            <a:ext cx="156107" cy="11627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618172" y="5160335"/>
            <a:ext cx="155823" cy="116532"/>
          </a:xfrm>
          <a:custGeom>
            <a:avLst/>
            <a:gdLst/>
            <a:ahLst/>
            <a:cxnLst/>
            <a:rect l="l" t="t" r="r" b="b"/>
            <a:pathLst>
              <a:path w="221615" h="165734">
                <a:moveTo>
                  <a:pt x="220091" y="3987"/>
                </a:moveTo>
                <a:lnTo>
                  <a:pt x="221425" y="7890"/>
                </a:lnTo>
                <a:lnTo>
                  <a:pt x="220748" y="13075"/>
                </a:lnTo>
                <a:lnTo>
                  <a:pt x="218167" y="19413"/>
                </a:lnTo>
                <a:lnTo>
                  <a:pt x="190890" y="53716"/>
                </a:lnTo>
                <a:lnTo>
                  <a:pt x="155570" y="85225"/>
                </a:lnTo>
                <a:lnTo>
                  <a:pt x="109285" y="118461"/>
                </a:lnTo>
                <a:lnTo>
                  <a:pt x="66720" y="144267"/>
                </a:lnTo>
                <a:lnTo>
                  <a:pt x="23935" y="163084"/>
                </a:lnTo>
                <a:lnTo>
                  <a:pt x="9878" y="165268"/>
                </a:lnTo>
                <a:lnTo>
                  <a:pt x="4947" y="164450"/>
                </a:lnTo>
                <a:lnTo>
                  <a:pt x="1513" y="162316"/>
                </a:lnTo>
                <a:lnTo>
                  <a:pt x="0" y="158221"/>
                </a:lnTo>
                <a:lnTo>
                  <a:pt x="494" y="152901"/>
                </a:lnTo>
                <a:lnTo>
                  <a:pt x="29404" y="112228"/>
                </a:lnTo>
                <a:lnTo>
                  <a:pt x="64119" y="80976"/>
                </a:lnTo>
                <a:lnTo>
                  <a:pt x="107873" y="48719"/>
                </a:lnTo>
                <a:lnTo>
                  <a:pt x="150697" y="22223"/>
                </a:lnTo>
                <a:lnTo>
                  <a:pt x="186579" y="5308"/>
                </a:lnTo>
                <a:lnTo>
                  <a:pt x="211499" y="0"/>
                </a:lnTo>
                <a:lnTo>
                  <a:pt x="216675" y="1159"/>
                </a:lnTo>
                <a:lnTo>
                  <a:pt x="220038" y="3907"/>
                </a:lnTo>
                <a:close/>
              </a:path>
            </a:pathLst>
          </a:custGeom>
          <a:ln w="2216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6194553" y="4524884"/>
            <a:ext cx="111417" cy="212294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6194679" y="4524897"/>
            <a:ext cx="111621" cy="212527"/>
          </a:xfrm>
          <a:custGeom>
            <a:avLst/>
            <a:gdLst/>
            <a:ahLst/>
            <a:cxnLst/>
            <a:rect l="l" t="t" r="r" b="b"/>
            <a:pathLst>
              <a:path w="158750" h="302259">
                <a:moveTo>
                  <a:pt x="151640" y="720"/>
                </a:moveTo>
                <a:lnTo>
                  <a:pt x="154752" y="3628"/>
                </a:lnTo>
                <a:lnTo>
                  <a:pt x="156886" y="8276"/>
                </a:lnTo>
                <a:lnTo>
                  <a:pt x="158065" y="14555"/>
                </a:lnTo>
                <a:lnTo>
                  <a:pt x="158309" y="22356"/>
                </a:lnTo>
                <a:lnTo>
                  <a:pt x="157643" y="31570"/>
                </a:lnTo>
                <a:lnTo>
                  <a:pt x="146301" y="80384"/>
                </a:lnTo>
                <a:lnTo>
                  <a:pt x="129303" y="126501"/>
                </a:lnTo>
                <a:lnTo>
                  <a:pt x="105701" y="177410"/>
                </a:lnTo>
                <a:lnTo>
                  <a:pt x="79955" y="224072"/>
                </a:lnTo>
                <a:lnTo>
                  <a:pt x="55325" y="261490"/>
                </a:lnTo>
                <a:lnTo>
                  <a:pt x="26953" y="293630"/>
                </a:lnTo>
                <a:lnTo>
                  <a:pt x="11073" y="301895"/>
                </a:lnTo>
                <a:lnTo>
                  <a:pt x="7121" y="301247"/>
                </a:lnTo>
                <a:lnTo>
                  <a:pt x="3854" y="298533"/>
                </a:lnTo>
                <a:lnTo>
                  <a:pt x="1596" y="293980"/>
                </a:lnTo>
                <a:lnTo>
                  <a:pt x="320" y="287710"/>
                </a:lnTo>
                <a:lnTo>
                  <a:pt x="0" y="279848"/>
                </a:lnTo>
                <a:lnTo>
                  <a:pt x="606" y="270519"/>
                </a:lnTo>
                <a:lnTo>
                  <a:pt x="11765" y="221003"/>
                </a:lnTo>
                <a:lnTo>
                  <a:pt x="28541" y="174533"/>
                </a:lnTo>
                <a:lnTo>
                  <a:pt x="52078" y="123569"/>
                </a:lnTo>
                <a:lnTo>
                  <a:pt x="78180" y="76777"/>
                </a:lnTo>
                <a:lnTo>
                  <a:pt x="102936" y="39527"/>
                </a:lnTo>
                <a:lnTo>
                  <a:pt x="131435" y="7867"/>
                </a:lnTo>
                <a:lnTo>
                  <a:pt x="147613" y="0"/>
                </a:lnTo>
                <a:lnTo>
                  <a:pt x="151640" y="720"/>
                </a:lnTo>
                <a:close/>
              </a:path>
            </a:pathLst>
          </a:custGeom>
          <a:ln w="2200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3419918" y="4792843"/>
            <a:ext cx="318122" cy="34448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3419919" y="4792840"/>
            <a:ext cx="318343" cy="344686"/>
          </a:xfrm>
          <a:custGeom>
            <a:avLst/>
            <a:gdLst/>
            <a:ahLst/>
            <a:cxnLst/>
            <a:rect l="l" t="t" r="r" b="b"/>
            <a:pathLst>
              <a:path w="452754" h="490220">
                <a:moveTo>
                  <a:pt x="226220" y="0"/>
                </a:moveTo>
                <a:lnTo>
                  <a:pt x="280579" y="7138"/>
                </a:lnTo>
                <a:lnTo>
                  <a:pt x="330176" y="27405"/>
                </a:lnTo>
                <a:lnTo>
                  <a:pt x="373437" y="59078"/>
                </a:lnTo>
                <a:lnTo>
                  <a:pt x="408789" y="100435"/>
                </a:lnTo>
                <a:lnTo>
                  <a:pt x="434661" y="149753"/>
                </a:lnTo>
                <a:lnTo>
                  <a:pt x="445864" y="186204"/>
                </a:lnTo>
                <a:lnTo>
                  <a:pt x="451690" y="224917"/>
                </a:lnTo>
                <a:lnTo>
                  <a:pt x="452440" y="244963"/>
                </a:lnTo>
                <a:lnTo>
                  <a:pt x="451690" y="265009"/>
                </a:lnTo>
                <a:lnTo>
                  <a:pt x="445864" y="303723"/>
                </a:lnTo>
                <a:lnTo>
                  <a:pt x="434661" y="340174"/>
                </a:lnTo>
                <a:lnTo>
                  <a:pt x="408789" y="389492"/>
                </a:lnTo>
                <a:lnTo>
                  <a:pt x="373437" y="430848"/>
                </a:lnTo>
                <a:lnTo>
                  <a:pt x="330176" y="462522"/>
                </a:lnTo>
                <a:lnTo>
                  <a:pt x="280579" y="482788"/>
                </a:lnTo>
                <a:lnTo>
                  <a:pt x="226220" y="489927"/>
                </a:lnTo>
                <a:lnTo>
                  <a:pt x="207667" y="489112"/>
                </a:lnTo>
                <a:lnTo>
                  <a:pt x="154720" y="477406"/>
                </a:lnTo>
                <a:lnTo>
                  <a:pt x="107061" y="453146"/>
                </a:lnTo>
                <a:lnTo>
                  <a:pt x="66262" y="418054"/>
                </a:lnTo>
                <a:lnTo>
                  <a:pt x="33895" y="373852"/>
                </a:lnTo>
                <a:lnTo>
                  <a:pt x="11533" y="322263"/>
                </a:lnTo>
                <a:lnTo>
                  <a:pt x="2961" y="284617"/>
                </a:lnTo>
                <a:lnTo>
                  <a:pt x="0" y="244963"/>
                </a:lnTo>
                <a:lnTo>
                  <a:pt x="749" y="224917"/>
                </a:lnTo>
                <a:lnTo>
                  <a:pt x="6575" y="186204"/>
                </a:lnTo>
                <a:lnTo>
                  <a:pt x="17778" y="149753"/>
                </a:lnTo>
                <a:lnTo>
                  <a:pt x="43650" y="100435"/>
                </a:lnTo>
                <a:lnTo>
                  <a:pt x="79002" y="59078"/>
                </a:lnTo>
                <a:lnTo>
                  <a:pt x="122263" y="27405"/>
                </a:lnTo>
                <a:lnTo>
                  <a:pt x="171860" y="7138"/>
                </a:lnTo>
                <a:lnTo>
                  <a:pt x="226220" y="0"/>
                </a:lnTo>
                <a:close/>
              </a:path>
            </a:pathLst>
          </a:custGeom>
          <a:ln w="15686">
            <a:solidFill>
              <a:srgbClr val="236E94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3647826" y="4803209"/>
            <a:ext cx="318122" cy="343683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3647830" y="4803207"/>
            <a:ext cx="318343" cy="343793"/>
          </a:xfrm>
          <a:custGeom>
            <a:avLst/>
            <a:gdLst/>
            <a:ahLst/>
            <a:cxnLst/>
            <a:rect l="l" t="t" r="r" b="b"/>
            <a:pathLst>
              <a:path w="452754" h="488950">
                <a:moveTo>
                  <a:pt x="226220" y="0"/>
                </a:moveTo>
                <a:lnTo>
                  <a:pt x="280579" y="7134"/>
                </a:lnTo>
                <a:lnTo>
                  <a:pt x="330176" y="27374"/>
                </a:lnTo>
                <a:lnTo>
                  <a:pt x="373437" y="58975"/>
                </a:lnTo>
                <a:lnTo>
                  <a:pt x="408789" y="100190"/>
                </a:lnTo>
                <a:lnTo>
                  <a:pt x="434661" y="149274"/>
                </a:lnTo>
                <a:lnTo>
                  <a:pt x="449478" y="204483"/>
                </a:lnTo>
                <a:lnTo>
                  <a:pt x="452440" y="243829"/>
                </a:lnTo>
                <a:lnTo>
                  <a:pt x="451690" y="263875"/>
                </a:lnTo>
                <a:lnTo>
                  <a:pt x="445864" y="302588"/>
                </a:lnTo>
                <a:lnTo>
                  <a:pt x="434661" y="339040"/>
                </a:lnTo>
                <a:lnTo>
                  <a:pt x="408789" y="388358"/>
                </a:lnTo>
                <a:lnTo>
                  <a:pt x="373437" y="429714"/>
                </a:lnTo>
                <a:lnTo>
                  <a:pt x="330176" y="461387"/>
                </a:lnTo>
                <a:lnTo>
                  <a:pt x="280579" y="481654"/>
                </a:lnTo>
                <a:lnTo>
                  <a:pt x="226220" y="488793"/>
                </a:lnTo>
                <a:lnTo>
                  <a:pt x="207667" y="487978"/>
                </a:lnTo>
                <a:lnTo>
                  <a:pt x="154720" y="476272"/>
                </a:lnTo>
                <a:lnTo>
                  <a:pt x="107061" y="452012"/>
                </a:lnTo>
                <a:lnTo>
                  <a:pt x="66262" y="416920"/>
                </a:lnTo>
                <a:lnTo>
                  <a:pt x="33895" y="372718"/>
                </a:lnTo>
                <a:lnTo>
                  <a:pt x="11533" y="321129"/>
                </a:lnTo>
                <a:lnTo>
                  <a:pt x="2961" y="283483"/>
                </a:lnTo>
                <a:lnTo>
                  <a:pt x="0" y="243829"/>
                </a:lnTo>
                <a:lnTo>
                  <a:pt x="749" y="223945"/>
                </a:lnTo>
                <a:lnTo>
                  <a:pt x="6575" y="185507"/>
                </a:lnTo>
                <a:lnTo>
                  <a:pt x="25252" y="132146"/>
                </a:lnTo>
                <a:lnTo>
                  <a:pt x="54458" y="85491"/>
                </a:lnTo>
                <a:lnTo>
                  <a:pt x="92621" y="47287"/>
                </a:lnTo>
                <a:lnTo>
                  <a:pt x="138169" y="19279"/>
                </a:lnTo>
                <a:lnTo>
                  <a:pt x="189528" y="3214"/>
                </a:lnTo>
                <a:lnTo>
                  <a:pt x="226220" y="0"/>
                </a:lnTo>
                <a:close/>
              </a:path>
            </a:pathLst>
          </a:custGeom>
          <a:ln w="15686">
            <a:solidFill>
              <a:srgbClr val="236E94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3608259" y="4662866"/>
            <a:ext cx="318122" cy="344479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3608262" y="4662863"/>
            <a:ext cx="318343" cy="344686"/>
          </a:xfrm>
          <a:custGeom>
            <a:avLst/>
            <a:gdLst/>
            <a:ahLst/>
            <a:cxnLst/>
            <a:rect l="l" t="t" r="r" b="b"/>
            <a:pathLst>
              <a:path w="452754" h="490220">
                <a:moveTo>
                  <a:pt x="226220" y="0"/>
                </a:moveTo>
                <a:lnTo>
                  <a:pt x="280579" y="7138"/>
                </a:lnTo>
                <a:lnTo>
                  <a:pt x="330176" y="27405"/>
                </a:lnTo>
                <a:lnTo>
                  <a:pt x="373437" y="59078"/>
                </a:lnTo>
                <a:lnTo>
                  <a:pt x="408789" y="100435"/>
                </a:lnTo>
                <a:lnTo>
                  <a:pt x="434661" y="149753"/>
                </a:lnTo>
                <a:lnTo>
                  <a:pt x="445864" y="186204"/>
                </a:lnTo>
                <a:lnTo>
                  <a:pt x="451690" y="224917"/>
                </a:lnTo>
                <a:lnTo>
                  <a:pt x="452440" y="244963"/>
                </a:lnTo>
                <a:lnTo>
                  <a:pt x="451690" y="265009"/>
                </a:lnTo>
                <a:lnTo>
                  <a:pt x="445864" y="303723"/>
                </a:lnTo>
                <a:lnTo>
                  <a:pt x="434661" y="340174"/>
                </a:lnTo>
                <a:lnTo>
                  <a:pt x="408789" y="389492"/>
                </a:lnTo>
                <a:lnTo>
                  <a:pt x="373437" y="430848"/>
                </a:lnTo>
                <a:lnTo>
                  <a:pt x="330176" y="462522"/>
                </a:lnTo>
                <a:lnTo>
                  <a:pt x="280579" y="482788"/>
                </a:lnTo>
                <a:lnTo>
                  <a:pt x="226220" y="489927"/>
                </a:lnTo>
                <a:lnTo>
                  <a:pt x="207667" y="489112"/>
                </a:lnTo>
                <a:lnTo>
                  <a:pt x="154720" y="477406"/>
                </a:lnTo>
                <a:lnTo>
                  <a:pt x="107061" y="453146"/>
                </a:lnTo>
                <a:lnTo>
                  <a:pt x="66262" y="418054"/>
                </a:lnTo>
                <a:lnTo>
                  <a:pt x="33895" y="373852"/>
                </a:lnTo>
                <a:lnTo>
                  <a:pt x="11533" y="322263"/>
                </a:lnTo>
                <a:lnTo>
                  <a:pt x="2961" y="284617"/>
                </a:lnTo>
                <a:lnTo>
                  <a:pt x="0" y="244963"/>
                </a:lnTo>
                <a:lnTo>
                  <a:pt x="749" y="224917"/>
                </a:lnTo>
                <a:lnTo>
                  <a:pt x="6575" y="186204"/>
                </a:lnTo>
                <a:lnTo>
                  <a:pt x="17778" y="149753"/>
                </a:lnTo>
                <a:lnTo>
                  <a:pt x="43650" y="100435"/>
                </a:lnTo>
                <a:lnTo>
                  <a:pt x="79002" y="59078"/>
                </a:lnTo>
                <a:lnTo>
                  <a:pt x="122263" y="27405"/>
                </a:lnTo>
                <a:lnTo>
                  <a:pt x="171860" y="7138"/>
                </a:lnTo>
                <a:lnTo>
                  <a:pt x="226220" y="0"/>
                </a:lnTo>
                <a:close/>
              </a:path>
            </a:pathLst>
          </a:custGeom>
          <a:ln w="15686">
            <a:solidFill>
              <a:srgbClr val="236E94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3685811" y="4662866"/>
            <a:ext cx="318122" cy="343694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3685816" y="4662863"/>
            <a:ext cx="318343" cy="343793"/>
          </a:xfrm>
          <a:custGeom>
            <a:avLst/>
            <a:gdLst/>
            <a:ahLst/>
            <a:cxnLst/>
            <a:rect l="l" t="t" r="r" b="b"/>
            <a:pathLst>
              <a:path w="452754" h="488950">
                <a:moveTo>
                  <a:pt x="226220" y="0"/>
                </a:moveTo>
                <a:lnTo>
                  <a:pt x="280214" y="7134"/>
                </a:lnTo>
                <a:lnTo>
                  <a:pt x="329680" y="27374"/>
                </a:lnTo>
                <a:lnTo>
                  <a:pt x="372977" y="58975"/>
                </a:lnTo>
                <a:lnTo>
                  <a:pt x="408465" y="100190"/>
                </a:lnTo>
                <a:lnTo>
                  <a:pt x="434502" y="149274"/>
                </a:lnTo>
                <a:lnTo>
                  <a:pt x="449448" y="204483"/>
                </a:lnTo>
                <a:lnTo>
                  <a:pt x="452440" y="243829"/>
                </a:lnTo>
                <a:lnTo>
                  <a:pt x="451682" y="263875"/>
                </a:lnTo>
                <a:lnTo>
                  <a:pt x="445800" y="302588"/>
                </a:lnTo>
                <a:lnTo>
                  <a:pt x="434502" y="339040"/>
                </a:lnTo>
                <a:lnTo>
                  <a:pt x="408465" y="388358"/>
                </a:lnTo>
                <a:lnTo>
                  <a:pt x="372977" y="429714"/>
                </a:lnTo>
                <a:lnTo>
                  <a:pt x="329680" y="461387"/>
                </a:lnTo>
                <a:lnTo>
                  <a:pt x="280214" y="481654"/>
                </a:lnTo>
                <a:lnTo>
                  <a:pt x="226220" y="488793"/>
                </a:lnTo>
                <a:lnTo>
                  <a:pt x="207667" y="487978"/>
                </a:lnTo>
                <a:lnTo>
                  <a:pt x="154720" y="476272"/>
                </a:lnTo>
                <a:lnTo>
                  <a:pt x="107061" y="452012"/>
                </a:lnTo>
                <a:lnTo>
                  <a:pt x="66262" y="416920"/>
                </a:lnTo>
                <a:lnTo>
                  <a:pt x="33895" y="372718"/>
                </a:lnTo>
                <a:lnTo>
                  <a:pt x="11533" y="321129"/>
                </a:lnTo>
                <a:lnTo>
                  <a:pt x="2961" y="283483"/>
                </a:lnTo>
                <a:lnTo>
                  <a:pt x="0" y="243829"/>
                </a:lnTo>
                <a:lnTo>
                  <a:pt x="749" y="223945"/>
                </a:lnTo>
                <a:lnTo>
                  <a:pt x="6575" y="185507"/>
                </a:lnTo>
                <a:lnTo>
                  <a:pt x="25252" y="132146"/>
                </a:lnTo>
                <a:lnTo>
                  <a:pt x="54458" y="85491"/>
                </a:lnTo>
                <a:lnTo>
                  <a:pt x="92621" y="47287"/>
                </a:lnTo>
                <a:lnTo>
                  <a:pt x="138169" y="19279"/>
                </a:lnTo>
                <a:lnTo>
                  <a:pt x="189528" y="3214"/>
                </a:lnTo>
                <a:lnTo>
                  <a:pt x="226220" y="0"/>
                </a:lnTo>
                <a:close/>
              </a:path>
            </a:pathLst>
          </a:custGeom>
          <a:ln w="15686">
            <a:solidFill>
              <a:srgbClr val="236E94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3389847" y="4627779"/>
            <a:ext cx="318913" cy="344480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3389850" y="4627778"/>
            <a:ext cx="319236" cy="344686"/>
          </a:xfrm>
          <a:custGeom>
            <a:avLst/>
            <a:gdLst/>
            <a:ahLst/>
            <a:cxnLst/>
            <a:rect l="l" t="t" r="r" b="b"/>
            <a:pathLst>
              <a:path w="454025" h="490220">
                <a:moveTo>
                  <a:pt x="226220" y="0"/>
                </a:moveTo>
                <a:lnTo>
                  <a:pt x="280648" y="7138"/>
                </a:lnTo>
                <a:lnTo>
                  <a:pt x="330419" y="27405"/>
                </a:lnTo>
                <a:lnTo>
                  <a:pt x="373915" y="59078"/>
                </a:lnTo>
                <a:lnTo>
                  <a:pt x="409519" y="100435"/>
                </a:lnTo>
                <a:lnTo>
                  <a:pt x="435610" y="149753"/>
                </a:lnTo>
                <a:lnTo>
                  <a:pt x="446921" y="186204"/>
                </a:lnTo>
                <a:lnTo>
                  <a:pt x="452807" y="224917"/>
                </a:lnTo>
                <a:lnTo>
                  <a:pt x="453565" y="244963"/>
                </a:lnTo>
                <a:lnTo>
                  <a:pt x="452807" y="265009"/>
                </a:lnTo>
                <a:lnTo>
                  <a:pt x="446921" y="303723"/>
                </a:lnTo>
                <a:lnTo>
                  <a:pt x="435610" y="340174"/>
                </a:lnTo>
                <a:lnTo>
                  <a:pt x="409519" y="389492"/>
                </a:lnTo>
                <a:lnTo>
                  <a:pt x="373915" y="430848"/>
                </a:lnTo>
                <a:lnTo>
                  <a:pt x="330419" y="462522"/>
                </a:lnTo>
                <a:lnTo>
                  <a:pt x="280648" y="482788"/>
                </a:lnTo>
                <a:lnTo>
                  <a:pt x="226220" y="489927"/>
                </a:lnTo>
                <a:lnTo>
                  <a:pt x="207820" y="489112"/>
                </a:lnTo>
                <a:lnTo>
                  <a:pt x="155153" y="477406"/>
                </a:lnTo>
                <a:lnTo>
                  <a:pt x="107560" y="453146"/>
                </a:lnTo>
                <a:lnTo>
                  <a:pt x="66684" y="418054"/>
                </a:lnTo>
                <a:lnTo>
                  <a:pt x="34164" y="373852"/>
                </a:lnTo>
                <a:lnTo>
                  <a:pt x="11641" y="322263"/>
                </a:lnTo>
                <a:lnTo>
                  <a:pt x="2991" y="284617"/>
                </a:lnTo>
                <a:lnTo>
                  <a:pt x="0" y="244963"/>
                </a:lnTo>
                <a:lnTo>
                  <a:pt x="758" y="224917"/>
                </a:lnTo>
                <a:lnTo>
                  <a:pt x="6639" y="186204"/>
                </a:lnTo>
                <a:lnTo>
                  <a:pt x="17937" y="149753"/>
                </a:lnTo>
                <a:lnTo>
                  <a:pt x="43974" y="100435"/>
                </a:lnTo>
                <a:lnTo>
                  <a:pt x="79462" y="59078"/>
                </a:lnTo>
                <a:lnTo>
                  <a:pt x="122759" y="27405"/>
                </a:lnTo>
                <a:lnTo>
                  <a:pt x="172226" y="7138"/>
                </a:lnTo>
                <a:lnTo>
                  <a:pt x="226220" y="0"/>
                </a:lnTo>
                <a:close/>
              </a:path>
            </a:pathLst>
          </a:custGeom>
          <a:ln w="15686">
            <a:solidFill>
              <a:srgbClr val="236E94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3573439" y="4532899"/>
            <a:ext cx="318122" cy="344480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3573444" y="4532889"/>
            <a:ext cx="318343" cy="344686"/>
          </a:xfrm>
          <a:custGeom>
            <a:avLst/>
            <a:gdLst/>
            <a:ahLst/>
            <a:cxnLst/>
            <a:rect l="l" t="t" r="r" b="b"/>
            <a:pathLst>
              <a:path w="452754" h="490220">
                <a:moveTo>
                  <a:pt x="226220" y="0"/>
                </a:moveTo>
                <a:lnTo>
                  <a:pt x="280579" y="7138"/>
                </a:lnTo>
                <a:lnTo>
                  <a:pt x="330176" y="27405"/>
                </a:lnTo>
                <a:lnTo>
                  <a:pt x="373437" y="59078"/>
                </a:lnTo>
                <a:lnTo>
                  <a:pt x="408789" y="100435"/>
                </a:lnTo>
                <a:lnTo>
                  <a:pt x="434661" y="149753"/>
                </a:lnTo>
                <a:lnTo>
                  <a:pt x="445864" y="186204"/>
                </a:lnTo>
                <a:lnTo>
                  <a:pt x="451690" y="224917"/>
                </a:lnTo>
                <a:lnTo>
                  <a:pt x="452440" y="244963"/>
                </a:lnTo>
                <a:lnTo>
                  <a:pt x="451690" y="265009"/>
                </a:lnTo>
                <a:lnTo>
                  <a:pt x="445864" y="303723"/>
                </a:lnTo>
                <a:lnTo>
                  <a:pt x="434661" y="340174"/>
                </a:lnTo>
                <a:lnTo>
                  <a:pt x="408789" y="389492"/>
                </a:lnTo>
                <a:lnTo>
                  <a:pt x="373437" y="430848"/>
                </a:lnTo>
                <a:lnTo>
                  <a:pt x="330176" y="462522"/>
                </a:lnTo>
                <a:lnTo>
                  <a:pt x="280579" y="482788"/>
                </a:lnTo>
                <a:lnTo>
                  <a:pt x="226220" y="489927"/>
                </a:lnTo>
                <a:lnTo>
                  <a:pt x="207820" y="489112"/>
                </a:lnTo>
                <a:lnTo>
                  <a:pt x="155153" y="477406"/>
                </a:lnTo>
                <a:lnTo>
                  <a:pt x="107560" y="453146"/>
                </a:lnTo>
                <a:lnTo>
                  <a:pt x="66684" y="418054"/>
                </a:lnTo>
                <a:lnTo>
                  <a:pt x="34164" y="373852"/>
                </a:lnTo>
                <a:lnTo>
                  <a:pt x="11641" y="322263"/>
                </a:lnTo>
                <a:lnTo>
                  <a:pt x="2991" y="284617"/>
                </a:lnTo>
                <a:lnTo>
                  <a:pt x="0" y="244963"/>
                </a:lnTo>
                <a:lnTo>
                  <a:pt x="758" y="224917"/>
                </a:lnTo>
                <a:lnTo>
                  <a:pt x="6639" y="186204"/>
                </a:lnTo>
                <a:lnTo>
                  <a:pt x="17937" y="149753"/>
                </a:lnTo>
                <a:lnTo>
                  <a:pt x="43974" y="100435"/>
                </a:lnTo>
                <a:lnTo>
                  <a:pt x="79462" y="59078"/>
                </a:lnTo>
                <a:lnTo>
                  <a:pt x="122759" y="27405"/>
                </a:lnTo>
                <a:lnTo>
                  <a:pt x="172226" y="7138"/>
                </a:lnTo>
                <a:lnTo>
                  <a:pt x="226220" y="0"/>
                </a:lnTo>
                <a:close/>
              </a:path>
            </a:pathLst>
          </a:custGeom>
          <a:ln w="15686">
            <a:solidFill>
              <a:srgbClr val="236E94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3504592" y="4710720"/>
            <a:ext cx="318122" cy="344469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3504594" y="4710712"/>
            <a:ext cx="318343" cy="344686"/>
          </a:xfrm>
          <a:custGeom>
            <a:avLst/>
            <a:gdLst/>
            <a:ahLst/>
            <a:cxnLst/>
            <a:rect l="l" t="t" r="r" b="b"/>
            <a:pathLst>
              <a:path w="452754" h="490220">
                <a:moveTo>
                  <a:pt x="226220" y="0"/>
                </a:moveTo>
                <a:lnTo>
                  <a:pt x="280214" y="7138"/>
                </a:lnTo>
                <a:lnTo>
                  <a:pt x="329680" y="27405"/>
                </a:lnTo>
                <a:lnTo>
                  <a:pt x="372977" y="59078"/>
                </a:lnTo>
                <a:lnTo>
                  <a:pt x="408465" y="100435"/>
                </a:lnTo>
                <a:lnTo>
                  <a:pt x="434502" y="149753"/>
                </a:lnTo>
                <a:lnTo>
                  <a:pt x="445800" y="186204"/>
                </a:lnTo>
                <a:lnTo>
                  <a:pt x="451682" y="224917"/>
                </a:lnTo>
                <a:lnTo>
                  <a:pt x="452440" y="244963"/>
                </a:lnTo>
                <a:lnTo>
                  <a:pt x="451682" y="265009"/>
                </a:lnTo>
                <a:lnTo>
                  <a:pt x="445800" y="303723"/>
                </a:lnTo>
                <a:lnTo>
                  <a:pt x="434502" y="340174"/>
                </a:lnTo>
                <a:lnTo>
                  <a:pt x="408465" y="389492"/>
                </a:lnTo>
                <a:lnTo>
                  <a:pt x="372977" y="430848"/>
                </a:lnTo>
                <a:lnTo>
                  <a:pt x="329680" y="462522"/>
                </a:lnTo>
                <a:lnTo>
                  <a:pt x="280214" y="482788"/>
                </a:lnTo>
                <a:lnTo>
                  <a:pt x="226220" y="489927"/>
                </a:lnTo>
                <a:lnTo>
                  <a:pt x="207667" y="489112"/>
                </a:lnTo>
                <a:lnTo>
                  <a:pt x="154720" y="477406"/>
                </a:lnTo>
                <a:lnTo>
                  <a:pt x="107061" y="453146"/>
                </a:lnTo>
                <a:lnTo>
                  <a:pt x="66262" y="418054"/>
                </a:lnTo>
                <a:lnTo>
                  <a:pt x="33895" y="373852"/>
                </a:lnTo>
                <a:lnTo>
                  <a:pt x="11533" y="322263"/>
                </a:lnTo>
                <a:lnTo>
                  <a:pt x="2961" y="284617"/>
                </a:lnTo>
                <a:lnTo>
                  <a:pt x="0" y="244963"/>
                </a:lnTo>
                <a:lnTo>
                  <a:pt x="749" y="224917"/>
                </a:lnTo>
                <a:lnTo>
                  <a:pt x="6575" y="186204"/>
                </a:lnTo>
                <a:lnTo>
                  <a:pt x="17778" y="149753"/>
                </a:lnTo>
                <a:lnTo>
                  <a:pt x="43650" y="100435"/>
                </a:lnTo>
                <a:lnTo>
                  <a:pt x="79002" y="59078"/>
                </a:lnTo>
                <a:lnTo>
                  <a:pt x="122263" y="27405"/>
                </a:lnTo>
                <a:lnTo>
                  <a:pt x="171860" y="7138"/>
                </a:lnTo>
                <a:lnTo>
                  <a:pt x="226220" y="0"/>
                </a:lnTo>
                <a:close/>
              </a:path>
            </a:pathLst>
          </a:custGeom>
          <a:ln w="15686">
            <a:solidFill>
              <a:srgbClr val="236E94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2023609" y="4523970"/>
            <a:ext cx="765883" cy="756866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2023611" y="4523959"/>
            <a:ext cx="766167" cy="757238"/>
          </a:xfrm>
          <a:custGeom>
            <a:avLst/>
            <a:gdLst/>
            <a:ahLst/>
            <a:cxnLst/>
            <a:rect l="l" t="t" r="r" b="b"/>
            <a:pathLst>
              <a:path w="1089660" h="1076959">
                <a:moveTo>
                  <a:pt x="545190" y="0"/>
                </a:moveTo>
                <a:lnTo>
                  <a:pt x="589697" y="1788"/>
                </a:lnTo>
                <a:lnTo>
                  <a:pt x="633234" y="7060"/>
                </a:lnTo>
                <a:lnTo>
                  <a:pt x="675659" y="15676"/>
                </a:lnTo>
                <a:lnTo>
                  <a:pt x="716831" y="27495"/>
                </a:lnTo>
                <a:lnTo>
                  <a:pt x="756607" y="42376"/>
                </a:lnTo>
                <a:lnTo>
                  <a:pt x="794845" y="60180"/>
                </a:lnTo>
                <a:lnTo>
                  <a:pt x="831404" y="80765"/>
                </a:lnTo>
                <a:lnTo>
                  <a:pt x="866141" y="103992"/>
                </a:lnTo>
                <a:lnTo>
                  <a:pt x="898915" y="129720"/>
                </a:lnTo>
                <a:lnTo>
                  <a:pt x="929584" y="157809"/>
                </a:lnTo>
                <a:lnTo>
                  <a:pt x="958005" y="188118"/>
                </a:lnTo>
                <a:lnTo>
                  <a:pt x="984037" y="220507"/>
                </a:lnTo>
                <a:lnTo>
                  <a:pt x="1007539" y="254836"/>
                </a:lnTo>
                <a:lnTo>
                  <a:pt x="1028367" y="290964"/>
                </a:lnTo>
                <a:lnTo>
                  <a:pt x="1046380" y="328751"/>
                </a:lnTo>
                <a:lnTo>
                  <a:pt x="1061437" y="368056"/>
                </a:lnTo>
                <a:lnTo>
                  <a:pt x="1073394" y="408740"/>
                </a:lnTo>
                <a:lnTo>
                  <a:pt x="1082111" y="450661"/>
                </a:lnTo>
                <a:lnTo>
                  <a:pt x="1087445" y="493680"/>
                </a:lnTo>
                <a:lnTo>
                  <a:pt x="1089255" y="537656"/>
                </a:lnTo>
                <a:lnTo>
                  <a:pt x="1087445" y="581794"/>
                </a:lnTo>
                <a:lnTo>
                  <a:pt x="1082111" y="624958"/>
                </a:lnTo>
                <a:lnTo>
                  <a:pt x="1073394" y="667010"/>
                </a:lnTo>
                <a:lnTo>
                  <a:pt x="1061437" y="707810"/>
                </a:lnTo>
                <a:lnTo>
                  <a:pt x="1046380" y="747217"/>
                </a:lnTo>
                <a:lnTo>
                  <a:pt x="1028367" y="785094"/>
                </a:lnTo>
                <a:lnTo>
                  <a:pt x="1007539" y="821300"/>
                </a:lnTo>
                <a:lnTo>
                  <a:pt x="984037" y="855695"/>
                </a:lnTo>
                <a:lnTo>
                  <a:pt x="958005" y="888140"/>
                </a:lnTo>
                <a:lnTo>
                  <a:pt x="929584" y="918496"/>
                </a:lnTo>
                <a:lnTo>
                  <a:pt x="898915" y="946623"/>
                </a:lnTo>
                <a:lnTo>
                  <a:pt x="866141" y="972382"/>
                </a:lnTo>
                <a:lnTo>
                  <a:pt x="831404" y="995633"/>
                </a:lnTo>
                <a:lnTo>
                  <a:pt x="794845" y="1016236"/>
                </a:lnTo>
                <a:lnTo>
                  <a:pt x="756607" y="1034053"/>
                </a:lnTo>
                <a:lnTo>
                  <a:pt x="716831" y="1048943"/>
                </a:lnTo>
                <a:lnTo>
                  <a:pt x="675659" y="1060767"/>
                </a:lnTo>
                <a:lnTo>
                  <a:pt x="633234" y="1069385"/>
                </a:lnTo>
                <a:lnTo>
                  <a:pt x="589697" y="1074658"/>
                </a:lnTo>
                <a:lnTo>
                  <a:pt x="545190" y="1076447"/>
                </a:lnTo>
                <a:lnTo>
                  <a:pt x="500675" y="1074658"/>
                </a:lnTo>
                <a:lnTo>
                  <a:pt x="457115" y="1069385"/>
                </a:lnTo>
                <a:lnTo>
                  <a:pt x="414653" y="1060767"/>
                </a:lnTo>
                <a:lnTo>
                  <a:pt x="373433" y="1048943"/>
                </a:lnTo>
                <a:lnTo>
                  <a:pt x="333598" y="1034053"/>
                </a:lnTo>
                <a:lnTo>
                  <a:pt x="295292" y="1016236"/>
                </a:lnTo>
                <a:lnTo>
                  <a:pt x="258660" y="995633"/>
                </a:lnTo>
                <a:lnTo>
                  <a:pt x="223843" y="972382"/>
                </a:lnTo>
                <a:lnTo>
                  <a:pt x="190987" y="946623"/>
                </a:lnTo>
                <a:lnTo>
                  <a:pt x="160234" y="918496"/>
                </a:lnTo>
                <a:lnTo>
                  <a:pt x="131728" y="888140"/>
                </a:lnTo>
                <a:lnTo>
                  <a:pt x="105613" y="855695"/>
                </a:lnTo>
                <a:lnTo>
                  <a:pt x="82033" y="821300"/>
                </a:lnTo>
                <a:lnTo>
                  <a:pt x="61131" y="785094"/>
                </a:lnTo>
                <a:lnTo>
                  <a:pt x="43050" y="747217"/>
                </a:lnTo>
                <a:lnTo>
                  <a:pt x="27935" y="707810"/>
                </a:lnTo>
                <a:lnTo>
                  <a:pt x="15929" y="667010"/>
                </a:lnTo>
                <a:lnTo>
                  <a:pt x="7175" y="624958"/>
                </a:lnTo>
                <a:lnTo>
                  <a:pt x="1817" y="581794"/>
                </a:lnTo>
                <a:lnTo>
                  <a:pt x="0" y="537656"/>
                </a:lnTo>
                <a:lnTo>
                  <a:pt x="1817" y="493680"/>
                </a:lnTo>
                <a:lnTo>
                  <a:pt x="7175" y="450661"/>
                </a:lnTo>
                <a:lnTo>
                  <a:pt x="15929" y="408740"/>
                </a:lnTo>
                <a:lnTo>
                  <a:pt x="27935" y="368056"/>
                </a:lnTo>
                <a:lnTo>
                  <a:pt x="43050" y="328751"/>
                </a:lnTo>
                <a:lnTo>
                  <a:pt x="61131" y="290964"/>
                </a:lnTo>
                <a:lnTo>
                  <a:pt x="82033" y="254836"/>
                </a:lnTo>
                <a:lnTo>
                  <a:pt x="105613" y="220507"/>
                </a:lnTo>
                <a:lnTo>
                  <a:pt x="131728" y="188118"/>
                </a:lnTo>
                <a:lnTo>
                  <a:pt x="160234" y="157809"/>
                </a:lnTo>
                <a:lnTo>
                  <a:pt x="190987" y="129720"/>
                </a:lnTo>
                <a:lnTo>
                  <a:pt x="223843" y="103992"/>
                </a:lnTo>
                <a:lnTo>
                  <a:pt x="258660" y="80765"/>
                </a:lnTo>
                <a:lnTo>
                  <a:pt x="295292" y="60180"/>
                </a:lnTo>
                <a:lnTo>
                  <a:pt x="333598" y="42376"/>
                </a:lnTo>
                <a:lnTo>
                  <a:pt x="373433" y="27495"/>
                </a:lnTo>
                <a:lnTo>
                  <a:pt x="414653" y="15676"/>
                </a:lnTo>
                <a:lnTo>
                  <a:pt x="457115" y="7060"/>
                </a:lnTo>
                <a:lnTo>
                  <a:pt x="500675" y="1788"/>
                </a:lnTo>
                <a:lnTo>
                  <a:pt x="545190" y="0"/>
                </a:lnTo>
                <a:close/>
              </a:path>
            </a:pathLst>
          </a:custGeom>
          <a:ln w="15700">
            <a:solidFill>
              <a:srgbClr val="284B53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2057666" y="4563837"/>
            <a:ext cx="685097" cy="677121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2057666" y="4563837"/>
            <a:ext cx="685354" cy="677316"/>
          </a:xfrm>
          <a:custGeom>
            <a:avLst/>
            <a:gdLst/>
            <a:ahLst/>
            <a:cxnLst/>
            <a:rect l="l" t="t" r="r" b="b"/>
            <a:pathLst>
              <a:path w="974725" h="963295">
                <a:moveTo>
                  <a:pt x="487743" y="0"/>
                </a:moveTo>
                <a:lnTo>
                  <a:pt x="527563" y="1603"/>
                </a:lnTo>
                <a:lnTo>
                  <a:pt x="566514" y="6330"/>
                </a:lnTo>
                <a:lnTo>
                  <a:pt x="604467" y="14053"/>
                </a:lnTo>
                <a:lnTo>
                  <a:pt x="641297" y="24645"/>
                </a:lnTo>
                <a:lnTo>
                  <a:pt x="711079" y="53932"/>
                </a:lnTo>
                <a:lnTo>
                  <a:pt x="774846" y="93175"/>
                </a:lnTo>
                <a:lnTo>
                  <a:pt x="831585" y="141361"/>
                </a:lnTo>
                <a:lnTo>
                  <a:pt x="880280" y="197476"/>
                </a:lnTo>
                <a:lnTo>
                  <a:pt x="919919" y="260505"/>
                </a:lnTo>
                <a:lnTo>
                  <a:pt x="949488" y="329436"/>
                </a:lnTo>
                <a:lnTo>
                  <a:pt x="967972" y="403252"/>
                </a:lnTo>
                <a:lnTo>
                  <a:pt x="972741" y="441676"/>
                </a:lnTo>
                <a:lnTo>
                  <a:pt x="974359" y="480941"/>
                </a:lnTo>
                <a:lnTo>
                  <a:pt x="972741" y="520368"/>
                </a:lnTo>
                <a:lnTo>
                  <a:pt x="967972" y="558938"/>
                </a:lnTo>
                <a:lnTo>
                  <a:pt x="960179" y="596524"/>
                </a:lnTo>
                <a:lnTo>
                  <a:pt x="936025" y="668242"/>
                </a:lnTo>
                <a:lnTo>
                  <a:pt x="901295" y="734516"/>
                </a:lnTo>
                <a:lnTo>
                  <a:pt x="857001" y="794337"/>
                </a:lnTo>
                <a:lnTo>
                  <a:pt x="804157" y="846700"/>
                </a:lnTo>
                <a:lnTo>
                  <a:pt x="743778" y="890596"/>
                </a:lnTo>
                <a:lnTo>
                  <a:pt x="676877" y="925018"/>
                </a:lnTo>
                <a:lnTo>
                  <a:pt x="604467" y="948960"/>
                </a:lnTo>
                <a:lnTo>
                  <a:pt x="566514" y="956686"/>
                </a:lnTo>
                <a:lnTo>
                  <a:pt x="527563" y="961414"/>
                </a:lnTo>
                <a:lnTo>
                  <a:pt x="487743" y="963017"/>
                </a:lnTo>
                <a:lnTo>
                  <a:pt x="447761" y="961414"/>
                </a:lnTo>
                <a:lnTo>
                  <a:pt x="408666" y="956686"/>
                </a:lnTo>
                <a:lnTo>
                  <a:pt x="370583" y="948960"/>
                </a:lnTo>
                <a:lnTo>
                  <a:pt x="333638" y="938362"/>
                </a:lnTo>
                <a:lnTo>
                  <a:pt x="263666" y="909054"/>
                </a:lnTo>
                <a:lnTo>
                  <a:pt x="199756" y="869769"/>
                </a:lnTo>
                <a:lnTo>
                  <a:pt x="142915" y="821514"/>
                </a:lnTo>
                <a:lnTo>
                  <a:pt x="94151" y="765296"/>
                </a:lnTo>
                <a:lnTo>
                  <a:pt x="54470" y="702122"/>
                </a:lnTo>
                <a:lnTo>
                  <a:pt x="24880" y="633001"/>
                </a:lnTo>
                <a:lnTo>
                  <a:pt x="6387" y="558938"/>
                </a:lnTo>
                <a:lnTo>
                  <a:pt x="1617" y="520368"/>
                </a:lnTo>
                <a:lnTo>
                  <a:pt x="0" y="480941"/>
                </a:lnTo>
                <a:lnTo>
                  <a:pt x="1617" y="441676"/>
                </a:lnTo>
                <a:lnTo>
                  <a:pt x="6387" y="403252"/>
                </a:lnTo>
                <a:lnTo>
                  <a:pt x="14184" y="365796"/>
                </a:lnTo>
                <a:lnTo>
                  <a:pt x="38351" y="294296"/>
                </a:lnTo>
                <a:lnTo>
                  <a:pt x="73112" y="228190"/>
                </a:lnTo>
                <a:lnTo>
                  <a:pt x="117460" y="168491"/>
                </a:lnTo>
                <a:lnTo>
                  <a:pt x="170389" y="116214"/>
                </a:lnTo>
                <a:lnTo>
                  <a:pt x="230890" y="72372"/>
                </a:lnTo>
                <a:lnTo>
                  <a:pt x="297957" y="37981"/>
                </a:lnTo>
                <a:lnTo>
                  <a:pt x="370583" y="14053"/>
                </a:lnTo>
                <a:lnTo>
                  <a:pt x="408666" y="6330"/>
                </a:lnTo>
                <a:lnTo>
                  <a:pt x="447761" y="1603"/>
                </a:lnTo>
                <a:lnTo>
                  <a:pt x="487743" y="0"/>
                </a:lnTo>
                <a:close/>
              </a:path>
            </a:pathLst>
          </a:custGeom>
          <a:ln w="15700">
            <a:solidFill>
              <a:srgbClr val="284B53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2121027" y="4833408"/>
            <a:ext cx="318381" cy="344543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2121029" y="4833408"/>
            <a:ext cx="318790" cy="344686"/>
          </a:xfrm>
          <a:custGeom>
            <a:avLst/>
            <a:gdLst/>
            <a:ahLst/>
            <a:cxnLst/>
            <a:rect l="l" t="t" r="r" b="b"/>
            <a:pathLst>
              <a:path w="453389" h="490220">
                <a:moveTo>
                  <a:pt x="226411" y="0"/>
                </a:moveTo>
                <a:lnTo>
                  <a:pt x="280817" y="7139"/>
                </a:lnTo>
                <a:lnTo>
                  <a:pt x="330456" y="27410"/>
                </a:lnTo>
                <a:lnTo>
                  <a:pt x="373754" y="59089"/>
                </a:lnTo>
                <a:lnTo>
                  <a:pt x="409136" y="100453"/>
                </a:lnTo>
                <a:lnTo>
                  <a:pt x="435029" y="149780"/>
                </a:lnTo>
                <a:lnTo>
                  <a:pt x="446243" y="186238"/>
                </a:lnTo>
                <a:lnTo>
                  <a:pt x="452073" y="224958"/>
                </a:lnTo>
                <a:lnTo>
                  <a:pt x="452823" y="245008"/>
                </a:lnTo>
                <a:lnTo>
                  <a:pt x="452073" y="265057"/>
                </a:lnTo>
                <a:lnTo>
                  <a:pt x="446243" y="303778"/>
                </a:lnTo>
                <a:lnTo>
                  <a:pt x="435029" y="340235"/>
                </a:lnTo>
                <a:lnTo>
                  <a:pt x="409136" y="389562"/>
                </a:lnTo>
                <a:lnTo>
                  <a:pt x="373754" y="430927"/>
                </a:lnTo>
                <a:lnTo>
                  <a:pt x="330456" y="462605"/>
                </a:lnTo>
                <a:lnTo>
                  <a:pt x="280817" y="482876"/>
                </a:lnTo>
                <a:lnTo>
                  <a:pt x="226411" y="490016"/>
                </a:lnTo>
                <a:lnTo>
                  <a:pt x="207996" y="489201"/>
                </a:lnTo>
                <a:lnTo>
                  <a:pt x="155284" y="477493"/>
                </a:lnTo>
                <a:lnTo>
                  <a:pt x="107652" y="453228"/>
                </a:lnTo>
                <a:lnTo>
                  <a:pt x="66740" y="418130"/>
                </a:lnTo>
                <a:lnTo>
                  <a:pt x="34193" y="373920"/>
                </a:lnTo>
                <a:lnTo>
                  <a:pt x="11651" y="322321"/>
                </a:lnTo>
                <a:lnTo>
                  <a:pt x="2994" y="284668"/>
                </a:lnTo>
                <a:lnTo>
                  <a:pt x="0" y="245008"/>
                </a:lnTo>
                <a:lnTo>
                  <a:pt x="758" y="224958"/>
                </a:lnTo>
                <a:lnTo>
                  <a:pt x="6645" y="186238"/>
                </a:lnTo>
                <a:lnTo>
                  <a:pt x="17952" y="149780"/>
                </a:lnTo>
                <a:lnTo>
                  <a:pt x="44011" y="100453"/>
                </a:lnTo>
                <a:lnTo>
                  <a:pt x="79529" y="59089"/>
                </a:lnTo>
                <a:lnTo>
                  <a:pt x="122863" y="27410"/>
                </a:lnTo>
                <a:lnTo>
                  <a:pt x="172372" y="7139"/>
                </a:lnTo>
                <a:lnTo>
                  <a:pt x="226411" y="0"/>
                </a:lnTo>
                <a:close/>
              </a:path>
            </a:pathLst>
          </a:custGeom>
          <a:ln w="15695">
            <a:solidFill>
              <a:srgbClr val="284B53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2349921" y="4843778"/>
            <a:ext cx="318381" cy="34374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2349924" y="4843776"/>
            <a:ext cx="318790" cy="343793"/>
          </a:xfrm>
          <a:custGeom>
            <a:avLst/>
            <a:gdLst/>
            <a:ahLst/>
            <a:cxnLst/>
            <a:rect l="l" t="t" r="r" b="b"/>
            <a:pathLst>
              <a:path w="453389" h="488950">
                <a:moveTo>
                  <a:pt x="226411" y="0"/>
                </a:moveTo>
                <a:lnTo>
                  <a:pt x="280451" y="7135"/>
                </a:lnTo>
                <a:lnTo>
                  <a:pt x="329959" y="27379"/>
                </a:lnTo>
                <a:lnTo>
                  <a:pt x="373294" y="58985"/>
                </a:lnTo>
                <a:lnTo>
                  <a:pt x="408812" y="100208"/>
                </a:lnTo>
                <a:lnTo>
                  <a:pt x="434871" y="149301"/>
                </a:lnTo>
                <a:lnTo>
                  <a:pt x="449829" y="204520"/>
                </a:lnTo>
                <a:lnTo>
                  <a:pt x="452823" y="243873"/>
                </a:lnTo>
                <a:lnTo>
                  <a:pt x="452065" y="263923"/>
                </a:lnTo>
                <a:lnTo>
                  <a:pt x="446178" y="302643"/>
                </a:lnTo>
                <a:lnTo>
                  <a:pt x="434871" y="339101"/>
                </a:lnTo>
                <a:lnTo>
                  <a:pt x="408812" y="388428"/>
                </a:lnTo>
                <a:lnTo>
                  <a:pt x="373294" y="429792"/>
                </a:lnTo>
                <a:lnTo>
                  <a:pt x="329959" y="461471"/>
                </a:lnTo>
                <a:lnTo>
                  <a:pt x="280451" y="481742"/>
                </a:lnTo>
                <a:lnTo>
                  <a:pt x="226411" y="488881"/>
                </a:lnTo>
                <a:lnTo>
                  <a:pt x="207844" y="488067"/>
                </a:lnTo>
                <a:lnTo>
                  <a:pt x="154852" y="476359"/>
                </a:lnTo>
                <a:lnTo>
                  <a:pt x="107152" y="452094"/>
                </a:lnTo>
                <a:lnTo>
                  <a:pt x="66318" y="416995"/>
                </a:lnTo>
                <a:lnTo>
                  <a:pt x="33924" y="372785"/>
                </a:lnTo>
                <a:lnTo>
                  <a:pt x="11543" y="321187"/>
                </a:lnTo>
                <a:lnTo>
                  <a:pt x="2963" y="283534"/>
                </a:lnTo>
                <a:lnTo>
                  <a:pt x="0" y="243873"/>
                </a:lnTo>
                <a:lnTo>
                  <a:pt x="750" y="223986"/>
                </a:lnTo>
                <a:lnTo>
                  <a:pt x="6580" y="185541"/>
                </a:lnTo>
                <a:lnTo>
                  <a:pt x="25273" y="132170"/>
                </a:lnTo>
                <a:lnTo>
                  <a:pt x="54504" y="85506"/>
                </a:lnTo>
                <a:lnTo>
                  <a:pt x="92700" y="47295"/>
                </a:lnTo>
                <a:lnTo>
                  <a:pt x="138286" y="19283"/>
                </a:lnTo>
                <a:lnTo>
                  <a:pt x="189689" y="3214"/>
                </a:lnTo>
                <a:lnTo>
                  <a:pt x="226411" y="0"/>
                </a:lnTo>
                <a:close/>
              </a:path>
            </a:pathLst>
          </a:custGeom>
          <a:ln w="15695">
            <a:solidFill>
              <a:srgbClr val="284B53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2310321" y="4703408"/>
            <a:ext cx="318391" cy="344554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2310321" y="4703409"/>
            <a:ext cx="318790" cy="344686"/>
          </a:xfrm>
          <a:custGeom>
            <a:avLst/>
            <a:gdLst/>
            <a:ahLst/>
            <a:cxnLst/>
            <a:rect l="l" t="t" r="r" b="b"/>
            <a:pathLst>
              <a:path w="453389" h="490220">
                <a:moveTo>
                  <a:pt x="226411" y="0"/>
                </a:moveTo>
                <a:lnTo>
                  <a:pt x="280451" y="7139"/>
                </a:lnTo>
                <a:lnTo>
                  <a:pt x="329959" y="27410"/>
                </a:lnTo>
                <a:lnTo>
                  <a:pt x="373294" y="59089"/>
                </a:lnTo>
                <a:lnTo>
                  <a:pt x="408812" y="100453"/>
                </a:lnTo>
                <a:lnTo>
                  <a:pt x="434871" y="149780"/>
                </a:lnTo>
                <a:lnTo>
                  <a:pt x="446178" y="186238"/>
                </a:lnTo>
                <a:lnTo>
                  <a:pt x="452065" y="224958"/>
                </a:lnTo>
                <a:lnTo>
                  <a:pt x="452823" y="245008"/>
                </a:lnTo>
                <a:lnTo>
                  <a:pt x="452065" y="265057"/>
                </a:lnTo>
                <a:lnTo>
                  <a:pt x="446178" y="303778"/>
                </a:lnTo>
                <a:lnTo>
                  <a:pt x="434871" y="340235"/>
                </a:lnTo>
                <a:lnTo>
                  <a:pt x="408812" y="389562"/>
                </a:lnTo>
                <a:lnTo>
                  <a:pt x="373294" y="430927"/>
                </a:lnTo>
                <a:lnTo>
                  <a:pt x="329959" y="462605"/>
                </a:lnTo>
                <a:lnTo>
                  <a:pt x="280451" y="482876"/>
                </a:lnTo>
                <a:lnTo>
                  <a:pt x="226411" y="490016"/>
                </a:lnTo>
                <a:lnTo>
                  <a:pt x="207844" y="489201"/>
                </a:lnTo>
                <a:lnTo>
                  <a:pt x="154852" y="477493"/>
                </a:lnTo>
                <a:lnTo>
                  <a:pt x="107152" y="453228"/>
                </a:lnTo>
                <a:lnTo>
                  <a:pt x="66318" y="418130"/>
                </a:lnTo>
                <a:lnTo>
                  <a:pt x="33924" y="373920"/>
                </a:lnTo>
                <a:lnTo>
                  <a:pt x="11543" y="322321"/>
                </a:lnTo>
                <a:lnTo>
                  <a:pt x="2963" y="284668"/>
                </a:lnTo>
                <a:lnTo>
                  <a:pt x="0" y="245008"/>
                </a:lnTo>
                <a:lnTo>
                  <a:pt x="750" y="224958"/>
                </a:lnTo>
                <a:lnTo>
                  <a:pt x="6580" y="186238"/>
                </a:lnTo>
                <a:lnTo>
                  <a:pt x="17794" y="149780"/>
                </a:lnTo>
                <a:lnTo>
                  <a:pt x="43687" y="100453"/>
                </a:lnTo>
                <a:lnTo>
                  <a:pt x="79069" y="59089"/>
                </a:lnTo>
                <a:lnTo>
                  <a:pt x="122367" y="27410"/>
                </a:lnTo>
                <a:lnTo>
                  <a:pt x="172005" y="7139"/>
                </a:lnTo>
                <a:lnTo>
                  <a:pt x="226411" y="0"/>
                </a:lnTo>
                <a:close/>
              </a:path>
            </a:pathLst>
          </a:custGeom>
          <a:ln w="15695">
            <a:solidFill>
              <a:srgbClr val="284B53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2387146" y="4702610"/>
            <a:ext cx="318391" cy="344543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2387146" y="4702610"/>
            <a:ext cx="318790" cy="344686"/>
          </a:xfrm>
          <a:custGeom>
            <a:avLst/>
            <a:gdLst/>
            <a:ahLst/>
            <a:cxnLst/>
            <a:rect l="l" t="t" r="r" b="b"/>
            <a:pathLst>
              <a:path w="453389" h="490220">
                <a:moveTo>
                  <a:pt x="226411" y="0"/>
                </a:moveTo>
                <a:lnTo>
                  <a:pt x="280817" y="7139"/>
                </a:lnTo>
                <a:lnTo>
                  <a:pt x="330456" y="27410"/>
                </a:lnTo>
                <a:lnTo>
                  <a:pt x="373754" y="59089"/>
                </a:lnTo>
                <a:lnTo>
                  <a:pt x="409136" y="100453"/>
                </a:lnTo>
                <a:lnTo>
                  <a:pt x="435029" y="149780"/>
                </a:lnTo>
                <a:lnTo>
                  <a:pt x="446243" y="186238"/>
                </a:lnTo>
                <a:lnTo>
                  <a:pt x="452073" y="224958"/>
                </a:lnTo>
                <a:lnTo>
                  <a:pt x="452823" y="245008"/>
                </a:lnTo>
                <a:lnTo>
                  <a:pt x="452073" y="265057"/>
                </a:lnTo>
                <a:lnTo>
                  <a:pt x="446243" y="303778"/>
                </a:lnTo>
                <a:lnTo>
                  <a:pt x="435029" y="340235"/>
                </a:lnTo>
                <a:lnTo>
                  <a:pt x="409136" y="389562"/>
                </a:lnTo>
                <a:lnTo>
                  <a:pt x="373754" y="430927"/>
                </a:lnTo>
                <a:lnTo>
                  <a:pt x="330456" y="462605"/>
                </a:lnTo>
                <a:lnTo>
                  <a:pt x="280817" y="482876"/>
                </a:lnTo>
                <a:lnTo>
                  <a:pt x="226411" y="490016"/>
                </a:lnTo>
                <a:lnTo>
                  <a:pt x="207844" y="489201"/>
                </a:lnTo>
                <a:lnTo>
                  <a:pt x="154852" y="477493"/>
                </a:lnTo>
                <a:lnTo>
                  <a:pt x="107152" y="453228"/>
                </a:lnTo>
                <a:lnTo>
                  <a:pt x="66318" y="418130"/>
                </a:lnTo>
                <a:lnTo>
                  <a:pt x="33924" y="373920"/>
                </a:lnTo>
                <a:lnTo>
                  <a:pt x="11543" y="322321"/>
                </a:lnTo>
                <a:lnTo>
                  <a:pt x="2963" y="284668"/>
                </a:lnTo>
                <a:lnTo>
                  <a:pt x="0" y="245008"/>
                </a:lnTo>
                <a:lnTo>
                  <a:pt x="750" y="224958"/>
                </a:lnTo>
                <a:lnTo>
                  <a:pt x="6580" y="186238"/>
                </a:lnTo>
                <a:lnTo>
                  <a:pt x="17794" y="149780"/>
                </a:lnTo>
                <a:lnTo>
                  <a:pt x="43687" y="100453"/>
                </a:lnTo>
                <a:lnTo>
                  <a:pt x="79069" y="59089"/>
                </a:lnTo>
                <a:lnTo>
                  <a:pt x="122367" y="27410"/>
                </a:lnTo>
                <a:lnTo>
                  <a:pt x="172005" y="7139"/>
                </a:lnTo>
                <a:lnTo>
                  <a:pt x="226411" y="0"/>
                </a:lnTo>
                <a:close/>
              </a:path>
            </a:pathLst>
          </a:custGeom>
          <a:ln w="15695">
            <a:solidFill>
              <a:srgbClr val="284B53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2091723" y="4668316"/>
            <a:ext cx="318391" cy="344554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2091724" y="4668317"/>
            <a:ext cx="318790" cy="344686"/>
          </a:xfrm>
          <a:custGeom>
            <a:avLst/>
            <a:gdLst/>
            <a:ahLst/>
            <a:cxnLst/>
            <a:rect l="l" t="t" r="r" b="b"/>
            <a:pathLst>
              <a:path w="453389" h="490220">
                <a:moveTo>
                  <a:pt x="226411" y="0"/>
                </a:moveTo>
                <a:lnTo>
                  <a:pt x="280817" y="7139"/>
                </a:lnTo>
                <a:lnTo>
                  <a:pt x="330456" y="27410"/>
                </a:lnTo>
                <a:lnTo>
                  <a:pt x="373754" y="59089"/>
                </a:lnTo>
                <a:lnTo>
                  <a:pt x="409136" y="100453"/>
                </a:lnTo>
                <a:lnTo>
                  <a:pt x="435029" y="149780"/>
                </a:lnTo>
                <a:lnTo>
                  <a:pt x="446243" y="186238"/>
                </a:lnTo>
                <a:lnTo>
                  <a:pt x="452073" y="224958"/>
                </a:lnTo>
                <a:lnTo>
                  <a:pt x="452823" y="245008"/>
                </a:lnTo>
                <a:lnTo>
                  <a:pt x="452073" y="265057"/>
                </a:lnTo>
                <a:lnTo>
                  <a:pt x="446243" y="303778"/>
                </a:lnTo>
                <a:lnTo>
                  <a:pt x="435029" y="340235"/>
                </a:lnTo>
                <a:lnTo>
                  <a:pt x="409136" y="389562"/>
                </a:lnTo>
                <a:lnTo>
                  <a:pt x="373754" y="430927"/>
                </a:lnTo>
                <a:lnTo>
                  <a:pt x="330456" y="462605"/>
                </a:lnTo>
                <a:lnTo>
                  <a:pt x="280817" y="482876"/>
                </a:lnTo>
                <a:lnTo>
                  <a:pt x="226411" y="490016"/>
                </a:lnTo>
                <a:lnTo>
                  <a:pt x="207844" y="489201"/>
                </a:lnTo>
                <a:lnTo>
                  <a:pt x="154852" y="477493"/>
                </a:lnTo>
                <a:lnTo>
                  <a:pt x="107152" y="453228"/>
                </a:lnTo>
                <a:lnTo>
                  <a:pt x="66318" y="418130"/>
                </a:lnTo>
                <a:lnTo>
                  <a:pt x="33924" y="373920"/>
                </a:lnTo>
                <a:lnTo>
                  <a:pt x="11543" y="322321"/>
                </a:lnTo>
                <a:lnTo>
                  <a:pt x="2963" y="284668"/>
                </a:lnTo>
                <a:lnTo>
                  <a:pt x="0" y="245008"/>
                </a:lnTo>
                <a:lnTo>
                  <a:pt x="750" y="224958"/>
                </a:lnTo>
                <a:lnTo>
                  <a:pt x="6580" y="186238"/>
                </a:lnTo>
                <a:lnTo>
                  <a:pt x="17794" y="149780"/>
                </a:lnTo>
                <a:lnTo>
                  <a:pt x="43687" y="100453"/>
                </a:lnTo>
                <a:lnTo>
                  <a:pt x="79069" y="59089"/>
                </a:lnTo>
                <a:lnTo>
                  <a:pt x="122367" y="27410"/>
                </a:lnTo>
                <a:lnTo>
                  <a:pt x="172005" y="7139"/>
                </a:lnTo>
                <a:lnTo>
                  <a:pt x="226411" y="0"/>
                </a:lnTo>
                <a:close/>
              </a:path>
            </a:pathLst>
          </a:custGeom>
          <a:ln w="15695">
            <a:solidFill>
              <a:srgbClr val="284B53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2275472" y="4573407"/>
            <a:ext cx="318391" cy="344543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2275473" y="4573407"/>
            <a:ext cx="318790" cy="344686"/>
          </a:xfrm>
          <a:custGeom>
            <a:avLst/>
            <a:gdLst/>
            <a:ahLst/>
            <a:cxnLst/>
            <a:rect l="l" t="t" r="r" b="b"/>
            <a:pathLst>
              <a:path w="453389" h="490220">
                <a:moveTo>
                  <a:pt x="226411" y="0"/>
                </a:moveTo>
                <a:lnTo>
                  <a:pt x="280817" y="7139"/>
                </a:lnTo>
                <a:lnTo>
                  <a:pt x="330456" y="27410"/>
                </a:lnTo>
                <a:lnTo>
                  <a:pt x="373754" y="59089"/>
                </a:lnTo>
                <a:lnTo>
                  <a:pt x="409136" y="100453"/>
                </a:lnTo>
                <a:lnTo>
                  <a:pt x="435029" y="149780"/>
                </a:lnTo>
                <a:lnTo>
                  <a:pt x="446243" y="186238"/>
                </a:lnTo>
                <a:lnTo>
                  <a:pt x="452073" y="224958"/>
                </a:lnTo>
                <a:lnTo>
                  <a:pt x="452823" y="245008"/>
                </a:lnTo>
                <a:lnTo>
                  <a:pt x="452073" y="265057"/>
                </a:lnTo>
                <a:lnTo>
                  <a:pt x="446243" y="303778"/>
                </a:lnTo>
                <a:lnTo>
                  <a:pt x="435029" y="340235"/>
                </a:lnTo>
                <a:lnTo>
                  <a:pt x="409136" y="389562"/>
                </a:lnTo>
                <a:lnTo>
                  <a:pt x="373754" y="430927"/>
                </a:lnTo>
                <a:lnTo>
                  <a:pt x="330456" y="462605"/>
                </a:lnTo>
                <a:lnTo>
                  <a:pt x="280817" y="482876"/>
                </a:lnTo>
                <a:lnTo>
                  <a:pt x="226411" y="490016"/>
                </a:lnTo>
                <a:lnTo>
                  <a:pt x="207844" y="489201"/>
                </a:lnTo>
                <a:lnTo>
                  <a:pt x="154852" y="477493"/>
                </a:lnTo>
                <a:lnTo>
                  <a:pt x="107152" y="453228"/>
                </a:lnTo>
                <a:lnTo>
                  <a:pt x="66318" y="418130"/>
                </a:lnTo>
                <a:lnTo>
                  <a:pt x="33924" y="373920"/>
                </a:lnTo>
                <a:lnTo>
                  <a:pt x="11543" y="322321"/>
                </a:lnTo>
                <a:lnTo>
                  <a:pt x="2963" y="284668"/>
                </a:lnTo>
                <a:lnTo>
                  <a:pt x="0" y="245008"/>
                </a:lnTo>
                <a:lnTo>
                  <a:pt x="750" y="224958"/>
                </a:lnTo>
                <a:lnTo>
                  <a:pt x="6580" y="186238"/>
                </a:lnTo>
                <a:lnTo>
                  <a:pt x="17794" y="149780"/>
                </a:lnTo>
                <a:lnTo>
                  <a:pt x="43687" y="100453"/>
                </a:lnTo>
                <a:lnTo>
                  <a:pt x="79069" y="59089"/>
                </a:lnTo>
                <a:lnTo>
                  <a:pt x="122367" y="27410"/>
                </a:lnTo>
                <a:lnTo>
                  <a:pt x="172005" y="7139"/>
                </a:lnTo>
                <a:lnTo>
                  <a:pt x="226411" y="0"/>
                </a:lnTo>
                <a:close/>
              </a:path>
            </a:pathLst>
          </a:custGeom>
          <a:ln w="15695">
            <a:solidFill>
              <a:srgbClr val="284B53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2205773" y="4763224"/>
            <a:ext cx="318381" cy="344543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2205776" y="4763225"/>
            <a:ext cx="318790" cy="344686"/>
          </a:xfrm>
          <a:custGeom>
            <a:avLst/>
            <a:gdLst/>
            <a:ahLst/>
            <a:cxnLst/>
            <a:rect l="l" t="t" r="r" b="b"/>
            <a:pathLst>
              <a:path w="453389" h="490220">
                <a:moveTo>
                  <a:pt x="226411" y="0"/>
                </a:moveTo>
                <a:lnTo>
                  <a:pt x="280817" y="7139"/>
                </a:lnTo>
                <a:lnTo>
                  <a:pt x="330456" y="27410"/>
                </a:lnTo>
                <a:lnTo>
                  <a:pt x="373754" y="59089"/>
                </a:lnTo>
                <a:lnTo>
                  <a:pt x="409136" y="100453"/>
                </a:lnTo>
                <a:lnTo>
                  <a:pt x="435029" y="149780"/>
                </a:lnTo>
                <a:lnTo>
                  <a:pt x="446243" y="186238"/>
                </a:lnTo>
                <a:lnTo>
                  <a:pt x="452073" y="224958"/>
                </a:lnTo>
                <a:lnTo>
                  <a:pt x="452823" y="245008"/>
                </a:lnTo>
                <a:lnTo>
                  <a:pt x="452073" y="265057"/>
                </a:lnTo>
                <a:lnTo>
                  <a:pt x="446243" y="303778"/>
                </a:lnTo>
                <a:lnTo>
                  <a:pt x="435029" y="340235"/>
                </a:lnTo>
                <a:lnTo>
                  <a:pt x="409136" y="389562"/>
                </a:lnTo>
                <a:lnTo>
                  <a:pt x="373754" y="430927"/>
                </a:lnTo>
                <a:lnTo>
                  <a:pt x="330456" y="462605"/>
                </a:lnTo>
                <a:lnTo>
                  <a:pt x="280817" y="482876"/>
                </a:lnTo>
                <a:lnTo>
                  <a:pt x="226411" y="490016"/>
                </a:lnTo>
                <a:lnTo>
                  <a:pt x="207996" y="489201"/>
                </a:lnTo>
                <a:lnTo>
                  <a:pt x="155284" y="477493"/>
                </a:lnTo>
                <a:lnTo>
                  <a:pt x="107652" y="453228"/>
                </a:lnTo>
                <a:lnTo>
                  <a:pt x="66740" y="418130"/>
                </a:lnTo>
                <a:lnTo>
                  <a:pt x="34193" y="373920"/>
                </a:lnTo>
                <a:lnTo>
                  <a:pt x="11651" y="322321"/>
                </a:lnTo>
                <a:lnTo>
                  <a:pt x="2994" y="284668"/>
                </a:lnTo>
                <a:lnTo>
                  <a:pt x="0" y="245008"/>
                </a:lnTo>
                <a:lnTo>
                  <a:pt x="758" y="224958"/>
                </a:lnTo>
                <a:lnTo>
                  <a:pt x="6645" y="186238"/>
                </a:lnTo>
                <a:lnTo>
                  <a:pt x="17952" y="149780"/>
                </a:lnTo>
                <a:lnTo>
                  <a:pt x="44011" y="100453"/>
                </a:lnTo>
                <a:lnTo>
                  <a:pt x="79529" y="59089"/>
                </a:lnTo>
                <a:lnTo>
                  <a:pt x="122863" y="27410"/>
                </a:lnTo>
                <a:lnTo>
                  <a:pt x="172372" y="7139"/>
                </a:lnTo>
                <a:lnTo>
                  <a:pt x="226411" y="0"/>
                </a:lnTo>
                <a:close/>
              </a:path>
            </a:pathLst>
          </a:custGeom>
          <a:ln w="15695">
            <a:solidFill>
              <a:srgbClr val="284B53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2872039" y="4844543"/>
            <a:ext cx="360759" cy="0"/>
          </a:xfrm>
          <a:custGeom>
            <a:avLst/>
            <a:gdLst/>
            <a:ahLst/>
            <a:cxnLst/>
            <a:rect l="l" t="t" r="r" b="b"/>
            <a:pathLst>
              <a:path w="513079">
                <a:moveTo>
                  <a:pt x="512944" y="0"/>
                </a:moveTo>
                <a:lnTo>
                  <a:pt x="500244" y="0"/>
                </a:lnTo>
                <a:lnTo>
                  <a:pt x="0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3202342" y="4801681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30479" y="60960"/>
                </a:lnTo>
                <a:lnTo>
                  <a:pt x="0" y="121920"/>
                </a:lnTo>
                <a:lnTo>
                  <a:pt x="121919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4207246" y="4866432"/>
            <a:ext cx="360759" cy="0"/>
          </a:xfrm>
          <a:custGeom>
            <a:avLst/>
            <a:gdLst/>
            <a:ahLst/>
            <a:cxnLst/>
            <a:rect l="l" t="t" r="r" b="b"/>
            <a:pathLst>
              <a:path w="513079">
                <a:moveTo>
                  <a:pt x="512944" y="0"/>
                </a:moveTo>
                <a:lnTo>
                  <a:pt x="500244" y="0"/>
                </a:lnTo>
                <a:lnTo>
                  <a:pt x="0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4537550" y="4823570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30479" y="60960"/>
                </a:ln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5651898" y="4844543"/>
            <a:ext cx="360759" cy="0"/>
          </a:xfrm>
          <a:custGeom>
            <a:avLst/>
            <a:gdLst/>
            <a:ahLst/>
            <a:cxnLst/>
            <a:rect l="l" t="t" r="r" b="b"/>
            <a:pathLst>
              <a:path w="513079">
                <a:moveTo>
                  <a:pt x="512944" y="0"/>
                </a:moveTo>
                <a:lnTo>
                  <a:pt x="500244" y="0"/>
                </a:lnTo>
                <a:lnTo>
                  <a:pt x="0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5982201" y="4801681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30479" y="60960"/>
                </a:lnTo>
                <a:lnTo>
                  <a:pt x="0" y="121920"/>
                </a:lnTo>
                <a:lnTo>
                  <a:pt x="121919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3581222" y="5842669"/>
            <a:ext cx="483543" cy="0"/>
          </a:xfrm>
          <a:custGeom>
            <a:avLst/>
            <a:gdLst/>
            <a:ahLst/>
            <a:cxnLst/>
            <a:rect l="l" t="t" r="r" b="b"/>
            <a:pathLst>
              <a:path w="687704">
                <a:moveTo>
                  <a:pt x="687096" y="0"/>
                </a:moveTo>
                <a:lnTo>
                  <a:pt x="674396" y="0"/>
                </a:lnTo>
                <a:lnTo>
                  <a:pt x="0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4033975" y="5799807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30479" y="60959"/>
                </a:lnTo>
                <a:lnTo>
                  <a:pt x="0" y="121919"/>
                </a:lnTo>
                <a:lnTo>
                  <a:pt x="121919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4522342" y="5520803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4601305" y="5600172"/>
            <a:ext cx="100706" cy="119481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4601306" y="5600172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4398008" y="5548948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4476971" y="5628317"/>
            <a:ext cx="100706" cy="11948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4476971" y="5628316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4336288" y="5619303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4415252" y="5698671"/>
            <a:ext cx="100706" cy="119481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4415252" y="5698671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10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4408290" y="5684969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4487254" y="5764336"/>
            <a:ext cx="100706" cy="11948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4487254" y="5764337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4350690" y="5684969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4429652" y="5764336"/>
            <a:ext cx="100706" cy="11948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4429652" y="5764337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10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4407714" y="5597414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4486678" y="5676782"/>
            <a:ext cx="100706" cy="11948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4486678" y="5676782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4465892" y="5509859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4544856" y="5589228"/>
            <a:ext cx="100706" cy="11948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4544855" y="5589228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4350690" y="5509859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4429652" y="5589228"/>
            <a:ext cx="100706" cy="11948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4429652" y="5589228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10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4393890" y="5794412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4472854" y="5873781"/>
            <a:ext cx="100706" cy="119481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4472854" y="5873780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4444003" y="5717802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4522967" y="5797171"/>
            <a:ext cx="100706" cy="119481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4522967" y="5797170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4498150" y="5641192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4577112" y="5720560"/>
            <a:ext cx="100706" cy="11948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4577113" y="5720559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4347232" y="5411361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4426196" y="5490729"/>
            <a:ext cx="100706" cy="119481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4426196" y="5490728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10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4478565" y="5422305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4557527" y="5501673"/>
            <a:ext cx="100706" cy="11948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4557528" y="5501673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4467620" y="5597414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4546583" y="5676782"/>
            <a:ext cx="100706" cy="11948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4546584" y="5676782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4391010" y="5323806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4469973" y="5403174"/>
            <a:ext cx="100706" cy="11948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4469973" y="5403174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10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4419235" y="5487972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4498198" y="5567338"/>
            <a:ext cx="100706" cy="11948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4498198" y="5567339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4445732" y="5378528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4524695" y="5457895"/>
            <a:ext cx="100706" cy="11948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4524695" y="5457895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1919882" y="5599705"/>
            <a:ext cx="1510457" cy="459879"/>
          </a:xfrm>
          <a:custGeom>
            <a:avLst/>
            <a:gdLst/>
            <a:ahLst/>
            <a:cxnLst/>
            <a:rect l="l" t="t" r="r" b="b"/>
            <a:pathLst>
              <a:path w="2148204" h="654050">
                <a:moveTo>
                  <a:pt x="1074002" y="0"/>
                </a:moveTo>
                <a:lnTo>
                  <a:pt x="991609" y="957"/>
                </a:lnTo>
                <a:lnTo>
                  <a:pt x="909606" y="3829"/>
                </a:lnTo>
                <a:lnTo>
                  <a:pt x="828386" y="8616"/>
                </a:lnTo>
                <a:lnTo>
                  <a:pt x="748338" y="15318"/>
                </a:lnTo>
                <a:lnTo>
                  <a:pt x="669854" y="23934"/>
                </a:lnTo>
                <a:lnTo>
                  <a:pt x="593324" y="34465"/>
                </a:lnTo>
                <a:lnTo>
                  <a:pt x="519139" y="46911"/>
                </a:lnTo>
                <a:lnTo>
                  <a:pt x="447691" y="61272"/>
                </a:lnTo>
                <a:lnTo>
                  <a:pt x="379370" y="77548"/>
                </a:lnTo>
                <a:lnTo>
                  <a:pt x="314567" y="95738"/>
                </a:lnTo>
                <a:lnTo>
                  <a:pt x="254799" y="115461"/>
                </a:lnTo>
                <a:lnTo>
                  <a:pt x="201323" y="136254"/>
                </a:lnTo>
                <a:lnTo>
                  <a:pt x="154138" y="157999"/>
                </a:lnTo>
                <a:lnTo>
                  <a:pt x="113244" y="180577"/>
                </a:lnTo>
                <a:lnTo>
                  <a:pt x="78641" y="203868"/>
                </a:lnTo>
                <a:lnTo>
                  <a:pt x="28311" y="252117"/>
                </a:lnTo>
                <a:lnTo>
                  <a:pt x="3145" y="301794"/>
                </a:lnTo>
                <a:lnTo>
                  <a:pt x="0" y="326870"/>
                </a:lnTo>
                <a:lnTo>
                  <a:pt x="3145" y="351946"/>
                </a:lnTo>
                <a:lnTo>
                  <a:pt x="28311" y="401623"/>
                </a:lnTo>
                <a:lnTo>
                  <a:pt x="78641" y="449872"/>
                </a:lnTo>
                <a:lnTo>
                  <a:pt x="113244" y="473163"/>
                </a:lnTo>
                <a:lnTo>
                  <a:pt x="154138" y="495741"/>
                </a:lnTo>
                <a:lnTo>
                  <a:pt x="201323" y="517486"/>
                </a:lnTo>
                <a:lnTo>
                  <a:pt x="254799" y="538280"/>
                </a:lnTo>
                <a:lnTo>
                  <a:pt x="314567" y="558003"/>
                </a:lnTo>
                <a:lnTo>
                  <a:pt x="379370" y="576193"/>
                </a:lnTo>
                <a:lnTo>
                  <a:pt x="447691" y="592468"/>
                </a:lnTo>
                <a:lnTo>
                  <a:pt x="519139" y="606829"/>
                </a:lnTo>
                <a:lnTo>
                  <a:pt x="593324" y="619275"/>
                </a:lnTo>
                <a:lnTo>
                  <a:pt x="669854" y="629806"/>
                </a:lnTo>
                <a:lnTo>
                  <a:pt x="748338" y="638423"/>
                </a:lnTo>
                <a:lnTo>
                  <a:pt x="828386" y="645124"/>
                </a:lnTo>
                <a:lnTo>
                  <a:pt x="909606" y="649911"/>
                </a:lnTo>
                <a:lnTo>
                  <a:pt x="991609" y="652783"/>
                </a:lnTo>
                <a:lnTo>
                  <a:pt x="1074002" y="653741"/>
                </a:lnTo>
                <a:lnTo>
                  <a:pt x="1156395" y="652783"/>
                </a:lnTo>
                <a:lnTo>
                  <a:pt x="1238398" y="649911"/>
                </a:lnTo>
                <a:lnTo>
                  <a:pt x="1319618" y="645124"/>
                </a:lnTo>
                <a:lnTo>
                  <a:pt x="1399666" y="638423"/>
                </a:lnTo>
                <a:lnTo>
                  <a:pt x="1478150" y="629806"/>
                </a:lnTo>
                <a:lnTo>
                  <a:pt x="1554680" y="619275"/>
                </a:lnTo>
                <a:lnTo>
                  <a:pt x="1628865" y="606829"/>
                </a:lnTo>
                <a:lnTo>
                  <a:pt x="1700313" y="592468"/>
                </a:lnTo>
                <a:lnTo>
                  <a:pt x="1768634" y="576193"/>
                </a:lnTo>
                <a:lnTo>
                  <a:pt x="1833437" y="558003"/>
                </a:lnTo>
                <a:lnTo>
                  <a:pt x="1893205" y="538280"/>
                </a:lnTo>
                <a:lnTo>
                  <a:pt x="1946682" y="517486"/>
                </a:lnTo>
                <a:lnTo>
                  <a:pt x="1993867" y="495741"/>
                </a:lnTo>
                <a:lnTo>
                  <a:pt x="2034761" y="473163"/>
                </a:lnTo>
                <a:lnTo>
                  <a:pt x="2069364" y="449872"/>
                </a:lnTo>
                <a:lnTo>
                  <a:pt x="2119695" y="401623"/>
                </a:lnTo>
                <a:lnTo>
                  <a:pt x="2144861" y="351946"/>
                </a:lnTo>
                <a:lnTo>
                  <a:pt x="2148006" y="326870"/>
                </a:lnTo>
                <a:lnTo>
                  <a:pt x="2144861" y="301794"/>
                </a:lnTo>
                <a:lnTo>
                  <a:pt x="2119695" y="252117"/>
                </a:lnTo>
                <a:lnTo>
                  <a:pt x="2069364" y="203868"/>
                </a:lnTo>
                <a:lnTo>
                  <a:pt x="2034761" y="180577"/>
                </a:lnTo>
                <a:lnTo>
                  <a:pt x="1993867" y="157999"/>
                </a:lnTo>
                <a:lnTo>
                  <a:pt x="1946682" y="136254"/>
                </a:lnTo>
                <a:lnTo>
                  <a:pt x="1893205" y="115461"/>
                </a:lnTo>
                <a:lnTo>
                  <a:pt x="1833437" y="95738"/>
                </a:lnTo>
                <a:lnTo>
                  <a:pt x="1768634" y="77548"/>
                </a:lnTo>
                <a:lnTo>
                  <a:pt x="1700313" y="61272"/>
                </a:lnTo>
                <a:lnTo>
                  <a:pt x="1628865" y="46911"/>
                </a:lnTo>
                <a:lnTo>
                  <a:pt x="1554680" y="34465"/>
                </a:lnTo>
                <a:lnTo>
                  <a:pt x="1478150" y="23934"/>
                </a:lnTo>
                <a:lnTo>
                  <a:pt x="1399666" y="15318"/>
                </a:lnTo>
                <a:lnTo>
                  <a:pt x="1319618" y="8616"/>
                </a:lnTo>
                <a:lnTo>
                  <a:pt x="1238398" y="3829"/>
                </a:lnTo>
                <a:lnTo>
                  <a:pt x="1156395" y="957"/>
                </a:lnTo>
                <a:lnTo>
                  <a:pt x="1074002" y="0"/>
                </a:lnTo>
                <a:close/>
              </a:path>
            </a:pathLst>
          </a:custGeom>
          <a:solidFill>
            <a:srgbClr val="D7AAA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1919883" y="5599705"/>
            <a:ext cx="1510457" cy="459879"/>
          </a:xfrm>
          <a:custGeom>
            <a:avLst/>
            <a:gdLst/>
            <a:ahLst/>
            <a:cxnLst/>
            <a:rect l="l" t="t" r="r" b="b"/>
            <a:pathLst>
              <a:path w="2148204" h="654050">
                <a:moveTo>
                  <a:pt x="1833436" y="558003"/>
                </a:moveTo>
                <a:lnTo>
                  <a:pt x="1893205" y="538280"/>
                </a:lnTo>
                <a:lnTo>
                  <a:pt x="1946681" y="517487"/>
                </a:lnTo>
                <a:lnTo>
                  <a:pt x="1993867" y="495742"/>
                </a:lnTo>
                <a:lnTo>
                  <a:pt x="2034761" y="473164"/>
                </a:lnTo>
                <a:lnTo>
                  <a:pt x="2069364" y="449872"/>
                </a:lnTo>
                <a:lnTo>
                  <a:pt x="2119695" y="401623"/>
                </a:lnTo>
                <a:lnTo>
                  <a:pt x="2144860" y="351947"/>
                </a:lnTo>
                <a:lnTo>
                  <a:pt x="2148006" y="326870"/>
                </a:lnTo>
                <a:lnTo>
                  <a:pt x="2144860" y="301794"/>
                </a:lnTo>
                <a:lnTo>
                  <a:pt x="2119695" y="252118"/>
                </a:lnTo>
                <a:lnTo>
                  <a:pt x="2069364" y="203869"/>
                </a:lnTo>
                <a:lnTo>
                  <a:pt x="2034761" y="180577"/>
                </a:lnTo>
                <a:lnTo>
                  <a:pt x="1993867" y="157999"/>
                </a:lnTo>
                <a:lnTo>
                  <a:pt x="1946681" y="136254"/>
                </a:lnTo>
                <a:lnTo>
                  <a:pt x="1893205" y="115461"/>
                </a:lnTo>
                <a:lnTo>
                  <a:pt x="1833436" y="95738"/>
                </a:lnTo>
                <a:lnTo>
                  <a:pt x="1768633" y="77548"/>
                </a:lnTo>
                <a:lnTo>
                  <a:pt x="1700312" y="61272"/>
                </a:lnTo>
                <a:lnTo>
                  <a:pt x="1628864" y="46912"/>
                </a:lnTo>
                <a:lnTo>
                  <a:pt x="1554680" y="34465"/>
                </a:lnTo>
                <a:lnTo>
                  <a:pt x="1478150" y="23934"/>
                </a:lnTo>
                <a:lnTo>
                  <a:pt x="1399666" y="15318"/>
                </a:lnTo>
                <a:lnTo>
                  <a:pt x="1319618" y="8616"/>
                </a:lnTo>
                <a:lnTo>
                  <a:pt x="1238397" y="3829"/>
                </a:lnTo>
                <a:lnTo>
                  <a:pt x="1156395" y="957"/>
                </a:lnTo>
                <a:lnTo>
                  <a:pt x="1074002" y="0"/>
                </a:lnTo>
                <a:lnTo>
                  <a:pt x="991609" y="957"/>
                </a:lnTo>
                <a:lnTo>
                  <a:pt x="909606" y="3829"/>
                </a:lnTo>
                <a:lnTo>
                  <a:pt x="828386" y="8616"/>
                </a:lnTo>
                <a:lnTo>
                  <a:pt x="748338" y="15318"/>
                </a:lnTo>
                <a:lnTo>
                  <a:pt x="669854" y="23934"/>
                </a:lnTo>
                <a:lnTo>
                  <a:pt x="593324" y="34465"/>
                </a:lnTo>
                <a:lnTo>
                  <a:pt x="519139" y="46912"/>
                </a:lnTo>
                <a:lnTo>
                  <a:pt x="447691" y="61272"/>
                </a:lnTo>
                <a:lnTo>
                  <a:pt x="379370" y="77548"/>
                </a:lnTo>
                <a:lnTo>
                  <a:pt x="314568" y="95738"/>
                </a:lnTo>
                <a:lnTo>
                  <a:pt x="254800" y="115461"/>
                </a:lnTo>
                <a:lnTo>
                  <a:pt x="201323" y="136254"/>
                </a:lnTo>
                <a:lnTo>
                  <a:pt x="154138" y="157999"/>
                </a:lnTo>
                <a:lnTo>
                  <a:pt x="113244" y="180577"/>
                </a:lnTo>
                <a:lnTo>
                  <a:pt x="78642" y="203869"/>
                </a:lnTo>
                <a:lnTo>
                  <a:pt x="28311" y="252118"/>
                </a:lnTo>
                <a:lnTo>
                  <a:pt x="3145" y="301794"/>
                </a:lnTo>
                <a:lnTo>
                  <a:pt x="0" y="326870"/>
                </a:lnTo>
                <a:lnTo>
                  <a:pt x="3145" y="351947"/>
                </a:lnTo>
                <a:lnTo>
                  <a:pt x="28311" y="401623"/>
                </a:lnTo>
                <a:lnTo>
                  <a:pt x="78642" y="449872"/>
                </a:lnTo>
                <a:lnTo>
                  <a:pt x="113244" y="473164"/>
                </a:lnTo>
                <a:lnTo>
                  <a:pt x="154138" y="495742"/>
                </a:lnTo>
                <a:lnTo>
                  <a:pt x="201323" y="517487"/>
                </a:lnTo>
                <a:lnTo>
                  <a:pt x="254800" y="538280"/>
                </a:lnTo>
                <a:lnTo>
                  <a:pt x="314568" y="558003"/>
                </a:lnTo>
                <a:lnTo>
                  <a:pt x="379370" y="576193"/>
                </a:lnTo>
                <a:lnTo>
                  <a:pt x="447691" y="592468"/>
                </a:lnTo>
                <a:lnTo>
                  <a:pt x="519139" y="606829"/>
                </a:lnTo>
                <a:lnTo>
                  <a:pt x="593324" y="619275"/>
                </a:lnTo>
                <a:lnTo>
                  <a:pt x="669854" y="629806"/>
                </a:lnTo>
                <a:lnTo>
                  <a:pt x="748338" y="638423"/>
                </a:lnTo>
                <a:lnTo>
                  <a:pt x="828386" y="645124"/>
                </a:lnTo>
                <a:lnTo>
                  <a:pt x="909606" y="649911"/>
                </a:lnTo>
                <a:lnTo>
                  <a:pt x="991609" y="652783"/>
                </a:lnTo>
                <a:lnTo>
                  <a:pt x="1074002" y="653741"/>
                </a:lnTo>
                <a:lnTo>
                  <a:pt x="1156395" y="652783"/>
                </a:lnTo>
                <a:lnTo>
                  <a:pt x="1238397" y="649911"/>
                </a:lnTo>
                <a:lnTo>
                  <a:pt x="1319618" y="645124"/>
                </a:lnTo>
                <a:lnTo>
                  <a:pt x="1399666" y="638423"/>
                </a:lnTo>
                <a:lnTo>
                  <a:pt x="1478150" y="629806"/>
                </a:lnTo>
                <a:lnTo>
                  <a:pt x="1554680" y="619275"/>
                </a:lnTo>
                <a:lnTo>
                  <a:pt x="1628864" y="606829"/>
                </a:lnTo>
                <a:lnTo>
                  <a:pt x="1700312" y="592468"/>
                </a:lnTo>
                <a:lnTo>
                  <a:pt x="1768633" y="576193"/>
                </a:lnTo>
                <a:lnTo>
                  <a:pt x="1833436" y="558003"/>
                </a:lnTo>
              </a:path>
            </a:pathLst>
          </a:custGeom>
          <a:ln w="1270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2091288" y="5679042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2170220" y="5757988"/>
            <a:ext cx="88610" cy="88580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2170220" y="5757989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2022493" y="5679042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2101424" y="5757988"/>
            <a:ext cx="88610" cy="88580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2101425" y="5757989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2022493" y="5741583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2101424" y="5820530"/>
            <a:ext cx="88610" cy="88579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2101425" y="5820529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2147576" y="5754092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2226508" y="5833038"/>
            <a:ext cx="88610" cy="88580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2226507" y="5833038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2147576" y="5679042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2226508" y="5757988"/>
            <a:ext cx="88610" cy="88580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2226507" y="5757989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2091288" y="5741583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2170220" y="5820530"/>
            <a:ext cx="88610" cy="88579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2170220" y="5820529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2091288" y="5629009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2170220" y="5707956"/>
            <a:ext cx="88610" cy="88579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2170220" y="5707956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2358495" y="5614615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2437426" y="5693562"/>
            <a:ext cx="88611" cy="8858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2437426" y="5693562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2289700" y="5614615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2368631" y="5693562"/>
            <a:ext cx="88610" cy="88580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2368631" y="5693562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2289700" y="5677156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2368631" y="5756104"/>
            <a:ext cx="88610" cy="88579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2368631" y="5756102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2414783" y="5689665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2493713" y="5768612"/>
            <a:ext cx="88611" cy="88580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2493714" y="5768612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2414783" y="5614615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2493713" y="5693562"/>
            <a:ext cx="88611" cy="88580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2493714" y="5693562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2358495" y="5677156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2437426" y="5756104"/>
            <a:ext cx="88611" cy="88579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2437426" y="5756102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2358495" y="5564582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2437426" y="5643529"/>
            <a:ext cx="88611" cy="88579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2437426" y="5643529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2599271" y="5756892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2678202" y="5835839"/>
            <a:ext cx="88610" cy="88579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2678201" y="5835839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2530474" y="5756892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2609407" y="5835839"/>
            <a:ext cx="88610" cy="88579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2609406" y="5835839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2530474" y="5819433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2609407" y="5898379"/>
            <a:ext cx="88610" cy="8858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2609406" y="5898380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2655557" y="5831942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2734489" y="5910888"/>
            <a:ext cx="88610" cy="88579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2734488" y="5910888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2655557" y="5756892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2734489" y="5835839"/>
            <a:ext cx="88610" cy="88579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2734488" y="5835839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2599271" y="5819433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2678202" y="5898379"/>
            <a:ext cx="88610" cy="8858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2678201" y="5898380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2599271" y="5706858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2678202" y="5785805"/>
            <a:ext cx="88610" cy="8858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2678201" y="5785805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3047988" y="5691226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3126918" y="5770173"/>
            <a:ext cx="88611" cy="8858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3126918" y="5770173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2979193" y="5691226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3058123" y="5770173"/>
            <a:ext cx="88611" cy="8858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3058123" y="5770173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0" name="object 270"/>
          <p:cNvSpPr/>
          <p:nvPr/>
        </p:nvSpPr>
        <p:spPr>
          <a:xfrm>
            <a:off x="2979193" y="5753767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3058123" y="5832713"/>
            <a:ext cx="88611" cy="8858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3058123" y="5832714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3104275" y="5766276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4" name="object 274"/>
          <p:cNvSpPr/>
          <p:nvPr/>
        </p:nvSpPr>
        <p:spPr>
          <a:xfrm>
            <a:off x="3183206" y="5845221"/>
            <a:ext cx="88611" cy="8858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3183206" y="5845221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3104275" y="5691226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3183206" y="5770173"/>
            <a:ext cx="88611" cy="8858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8" name="object 278"/>
          <p:cNvSpPr/>
          <p:nvPr/>
        </p:nvSpPr>
        <p:spPr>
          <a:xfrm>
            <a:off x="3183206" y="5770173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9" name="object 279"/>
          <p:cNvSpPr/>
          <p:nvPr/>
        </p:nvSpPr>
        <p:spPr>
          <a:xfrm>
            <a:off x="3047988" y="5753767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0" name="object 280"/>
          <p:cNvSpPr/>
          <p:nvPr/>
        </p:nvSpPr>
        <p:spPr>
          <a:xfrm>
            <a:off x="3126918" y="5832713"/>
            <a:ext cx="88611" cy="8858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3126918" y="5832714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3047988" y="5641193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3126918" y="5720139"/>
            <a:ext cx="88611" cy="88579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4" name="object 284"/>
          <p:cNvSpPr/>
          <p:nvPr/>
        </p:nvSpPr>
        <p:spPr>
          <a:xfrm>
            <a:off x="3126918" y="5720138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5" name="object 285"/>
          <p:cNvSpPr/>
          <p:nvPr/>
        </p:nvSpPr>
        <p:spPr>
          <a:xfrm>
            <a:off x="2796269" y="5581782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" name="object 286"/>
          <p:cNvSpPr/>
          <p:nvPr/>
        </p:nvSpPr>
        <p:spPr>
          <a:xfrm>
            <a:off x="2875200" y="5660730"/>
            <a:ext cx="88610" cy="88579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2875200" y="5660729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2727473" y="5581782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2806405" y="5660730"/>
            <a:ext cx="88610" cy="88579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2806404" y="5660729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1" name="object 291"/>
          <p:cNvSpPr/>
          <p:nvPr/>
        </p:nvSpPr>
        <p:spPr>
          <a:xfrm>
            <a:off x="2727473" y="5644324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2806405" y="5723270"/>
            <a:ext cx="88610" cy="88580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3" name="object 293"/>
          <p:cNvSpPr/>
          <p:nvPr/>
        </p:nvSpPr>
        <p:spPr>
          <a:xfrm>
            <a:off x="2806404" y="5723270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4" name="object 294"/>
          <p:cNvSpPr/>
          <p:nvPr/>
        </p:nvSpPr>
        <p:spPr>
          <a:xfrm>
            <a:off x="2852555" y="5656832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5" name="object 295"/>
          <p:cNvSpPr/>
          <p:nvPr/>
        </p:nvSpPr>
        <p:spPr>
          <a:xfrm>
            <a:off x="2931487" y="5735779"/>
            <a:ext cx="88610" cy="88579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6" name="object 296"/>
          <p:cNvSpPr/>
          <p:nvPr/>
        </p:nvSpPr>
        <p:spPr>
          <a:xfrm>
            <a:off x="2931486" y="5735779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2852555" y="5581782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2931487" y="5660730"/>
            <a:ext cx="88610" cy="88579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" name="object 299"/>
          <p:cNvSpPr/>
          <p:nvPr/>
        </p:nvSpPr>
        <p:spPr>
          <a:xfrm>
            <a:off x="2931486" y="5660729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2796269" y="5644324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1" name="object 301"/>
          <p:cNvSpPr/>
          <p:nvPr/>
        </p:nvSpPr>
        <p:spPr>
          <a:xfrm>
            <a:off x="2875200" y="5723270"/>
            <a:ext cx="88610" cy="8858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2" name="object 302"/>
          <p:cNvSpPr/>
          <p:nvPr/>
        </p:nvSpPr>
        <p:spPr>
          <a:xfrm>
            <a:off x="2875200" y="5723270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3" name="object 303"/>
          <p:cNvSpPr/>
          <p:nvPr/>
        </p:nvSpPr>
        <p:spPr>
          <a:xfrm>
            <a:off x="2796269" y="5531749"/>
            <a:ext cx="271699" cy="27169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4" name="object 304"/>
          <p:cNvSpPr/>
          <p:nvPr/>
        </p:nvSpPr>
        <p:spPr>
          <a:xfrm>
            <a:off x="2875200" y="5610697"/>
            <a:ext cx="88610" cy="88579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2875200" y="5610695"/>
            <a:ext cx="88850" cy="88850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107605" y="18462"/>
                </a:moveTo>
                <a:lnTo>
                  <a:pt x="115666" y="28326"/>
                </a:lnTo>
                <a:lnTo>
                  <a:pt x="121430" y="39261"/>
                </a:lnTo>
                <a:lnTo>
                  <a:pt x="124897" y="50912"/>
                </a:lnTo>
                <a:lnTo>
                  <a:pt x="126067" y="62922"/>
                </a:lnTo>
                <a:lnTo>
                  <a:pt x="124940" y="74935"/>
                </a:lnTo>
                <a:lnTo>
                  <a:pt x="97879" y="115536"/>
                </a:lnTo>
                <a:lnTo>
                  <a:pt x="63276" y="126045"/>
                </a:lnTo>
                <a:lnTo>
                  <a:pt x="51276" y="124956"/>
                </a:lnTo>
                <a:lnTo>
                  <a:pt x="10659" y="98014"/>
                </a:lnTo>
                <a:lnTo>
                  <a:pt x="44" y="63404"/>
                </a:lnTo>
                <a:lnTo>
                  <a:pt x="1095" y="51417"/>
                </a:lnTo>
                <a:lnTo>
                  <a:pt x="27922" y="10784"/>
                </a:lnTo>
                <a:lnTo>
                  <a:pt x="62539" y="65"/>
                </a:lnTo>
                <a:lnTo>
                  <a:pt x="74514" y="1081"/>
                </a:lnTo>
                <a:lnTo>
                  <a:pt x="86135" y="4380"/>
                </a:lnTo>
                <a:lnTo>
                  <a:pt x="97060" y="9958"/>
                </a:lnTo>
                <a:lnTo>
                  <a:pt x="106944" y="17810"/>
                </a:lnTo>
              </a:path>
            </a:pathLst>
          </a:custGeom>
          <a:ln w="6350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6" name="object 306"/>
          <p:cNvSpPr/>
          <p:nvPr/>
        </p:nvSpPr>
        <p:spPr>
          <a:xfrm>
            <a:off x="3249258" y="6257670"/>
            <a:ext cx="129480" cy="0"/>
          </a:xfrm>
          <a:custGeom>
            <a:avLst/>
            <a:gdLst/>
            <a:ahLst/>
            <a:cxnLst/>
            <a:rect l="l" t="t" r="r" b="b"/>
            <a:pathLst>
              <a:path w="184150">
                <a:moveTo>
                  <a:pt x="0" y="0"/>
                </a:moveTo>
                <a:lnTo>
                  <a:pt x="183909" y="0"/>
                </a:lnTo>
              </a:path>
            </a:pathLst>
          </a:custGeom>
          <a:ln w="127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" name="object 307"/>
          <p:cNvSpPr/>
          <p:nvPr/>
        </p:nvSpPr>
        <p:spPr>
          <a:xfrm>
            <a:off x="2908311" y="6257670"/>
            <a:ext cx="19199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7080" y="0"/>
                </a:lnTo>
              </a:path>
            </a:pathLst>
          </a:custGeom>
          <a:ln w="127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8" name="object 308"/>
          <p:cNvSpPr/>
          <p:nvPr/>
        </p:nvSpPr>
        <p:spPr>
          <a:xfrm>
            <a:off x="2379788" y="6257670"/>
            <a:ext cx="26343" cy="0"/>
          </a:xfrm>
          <a:custGeom>
            <a:avLst/>
            <a:gdLst/>
            <a:ahLst/>
            <a:cxnLst/>
            <a:rect l="l" t="t" r="r" b="b"/>
            <a:pathLst>
              <a:path w="37464">
                <a:moveTo>
                  <a:pt x="0" y="0"/>
                </a:moveTo>
                <a:lnTo>
                  <a:pt x="37473" y="0"/>
                </a:lnTo>
              </a:path>
            </a:pathLst>
          </a:custGeom>
          <a:ln w="127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9" name="object 309"/>
          <p:cNvSpPr/>
          <p:nvPr/>
        </p:nvSpPr>
        <p:spPr>
          <a:xfrm>
            <a:off x="1985549" y="6257670"/>
            <a:ext cx="72330" cy="0"/>
          </a:xfrm>
          <a:custGeom>
            <a:avLst/>
            <a:gdLst/>
            <a:ahLst/>
            <a:cxnLst/>
            <a:rect l="l" t="t" r="r" b="b"/>
            <a:pathLst>
              <a:path w="102869">
                <a:moveTo>
                  <a:pt x="0" y="3"/>
                </a:moveTo>
                <a:lnTo>
                  <a:pt x="102873" y="3"/>
                </a:lnTo>
              </a:path>
            </a:pathLst>
          </a:custGeom>
          <a:ln w="127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0" name="object 310"/>
          <p:cNvSpPr/>
          <p:nvPr/>
        </p:nvSpPr>
        <p:spPr>
          <a:xfrm>
            <a:off x="2406138" y="6204536"/>
            <a:ext cx="502295" cy="96887"/>
          </a:xfrm>
          <a:custGeom>
            <a:avLst/>
            <a:gdLst/>
            <a:ahLst/>
            <a:cxnLst/>
            <a:rect l="l" t="t" r="r" b="b"/>
            <a:pathLst>
              <a:path w="714375" h="137795">
                <a:moveTo>
                  <a:pt x="0" y="0"/>
                </a:moveTo>
                <a:lnTo>
                  <a:pt x="714202" y="0"/>
                </a:lnTo>
                <a:lnTo>
                  <a:pt x="714202" y="137346"/>
                </a:lnTo>
                <a:lnTo>
                  <a:pt x="0" y="137346"/>
                </a:lnTo>
                <a:lnTo>
                  <a:pt x="0" y="0"/>
                </a:lnTo>
                <a:close/>
              </a:path>
            </a:pathLst>
          </a:custGeom>
          <a:solidFill>
            <a:srgbClr val="D81E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1" name="object 311"/>
          <p:cNvSpPr/>
          <p:nvPr/>
        </p:nvSpPr>
        <p:spPr>
          <a:xfrm>
            <a:off x="2057881" y="6204536"/>
            <a:ext cx="321915" cy="96887"/>
          </a:xfrm>
          <a:custGeom>
            <a:avLst/>
            <a:gdLst/>
            <a:ahLst/>
            <a:cxnLst/>
            <a:rect l="l" t="t" r="r" b="b"/>
            <a:pathLst>
              <a:path w="457835" h="137795">
                <a:moveTo>
                  <a:pt x="0" y="0"/>
                </a:moveTo>
                <a:lnTo>
                  <a:pt x="457822" y="0"/>
                </a:lnTo>
                <a:lnTo>
                  <a:pt x="457822" y="137346"/>
                </a:lnTo>
                <a:lnTo>
                  <a:pt x="0" y="137346"/>
                </a:lnTo>
                <a:lnTo>
                  <a:pt x="0" y="0"/>
                </a:lnTo>
                <a:close/>
              </a:path>
            </a:pathLst>
          </a:custGeom>
          <a:solidFill>
            <a:srgbClr val="FF9995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2" name="object 312"/>
          <p:cNvSpPr/>
          <p:nvPr/>
        </p:nvSpPr>
        <p:spPr>
          <a:xfrm>
            <a:off x="2927351" y="6201644"/>
            <a:ext cx="321915" cy="96887"/>
          </a:xfrm>
          <a:custGeom>
            <a:avLst/>
            <a:gdLst/>
            <a:ahLst/>
            <a:cxnLst/>
            <a:rect l="l" t="t" r="r" b="b"/>
            <a:pathLst>
              <a:path w="457835" h="137795">
                <a:moveTo>
                  <a:pt x="0" y="0"/>
                </a:moveTo>
                <a:lnTo>
                  <a:pt x="457822" y="0"/>
                </a:lnTo>
                <a:lnTo>
                  <a:pt x="457822" y="137346"/>
                </a:lnTo>
                <a:lnTo>
                  <a:pt x="0" y="137346"/>
                </a:lnTo>
                <a:lnTo>
                  <a:pt x="0" y="0"/>
                </a:lnTo>
                <a:close/>
              </a:path>
            </a:pathLst>
          </a:custGeom>
          <a:solidFill>
            <a:srgbClr val="AB15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3" name="object 313"/>
          <p:cNvSpPr/>
          <p:nvPr/>
        </p:nvSpPr>
        <p:spPr>
          <a:xfrm>
            <a:off x="3252286" y="6446938"/>
            <a:ext cx="129480" cy="0"/>
          </a:xfrm>
          <a:custGeom>
            <a:avLst/>
            <a:gdLst/>
            <a:ahLst/>
            <a:cxnLst/>
            <a:rect l="l" t="t" r="r" b="b"/>
            <a:pathLst>
              <a:path w="184150">
                <a:moveTo>
                  <a:pt x="0" y="0"/>
                </a:moveTo>
                <a:lnTo>
                  <a:pt x="183910" y="0"/>
                </a:lnTo>
              </a:path>
            </a:pathLst>
          </a:custGeom>
          <a:ln w="127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4" name="object 314"/>
          <p:cNvSpPr/>
          <p:nvPr/>
        </p:nvSpPr>
        <p:spPr>
          <a:xfrm>
            <a:off x="2501422" y="6446938"/>
            <a:ext cx="429071" cy="0"/>
          </a:xfrm>
          <a:custGeom>
            <a:avLst/>
            <a:gdLst/>
            <a:ahLst/>
            <a:cxnLst/>
            <a:rect l="l" t="t" r="r" b="b"/>
            <a:pathLst>
              <a:path w="610235">
                <a:moveTo>
                  <a:pt x="0" y="0"/>
                </a:moveTo>
                <a:lnTo>
                  <a:pt x="610073" y="0"/>
                </a:lnTo>
              </a:path>
            </a:pathLst>
          </a:custGeom>
          <a:ln w="127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5" name="object 315"/>
          <p:cNvSpPr/>
          <p:nvPr/>
        </p:nvSpPr>
        <p:spPr>
          <a:xfrm>
            <a:off x="2382816" y="6446938"/>
            <a:ext cx="75455" cy="0"/>
          </a:xfrm>
          <a:custGeom>
            <a:avLst/>
            <a:gdLst/>
            <a:ahLst/>
            <a:cxnLst/>
            <a:rect l="l" t="t" r="r" b="b"/>
            <a:pathLst>
              <a:path w="107314">
                <a:moveTo>
                  <a:pt x="0" y="0"/>
                </a:moveTo>
                <a:lnTo>
                  <a:pt x="106876" y="0"/>
                </a:lnTo>
              </a:path>
            </a:pathLst>
          </a:custGeom>
          <a:ln w="127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6" name="object 316"/>
          <p:cNvSpPr/>
          <p:nvPr/>
        </p:nvSpPr>
        <p:spPr>
          <a:xfrm>
            <a:off x="1988577" y="6446938"/>
            <a:ext cx="72330" cy="0"/>
          </a:xfrm>
          <a:custGeom>
            <a:avLst/>
            <a:gdLst/>
            <a:ahLst/>
            <a:cxnLst/>
            <a:rect l="l" t="t" r="r" b="b"/>
            <a:pathLst>
              <a:path w="102869">
                <a:moveTo>
                  <a:pt x="0" y="3"/>
                </a:moveTo>
                <a:lnTo>
                  <a:pt x="102873" y="3"/>
                </a:lnTo>
              </a:path>
            </a:pathLst>
          </a:custGeom>
          <a:ln w="12700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7" name="object 317"/>
          <p:cNvSpPr/>
          <p:nvPr/>
        </p:nvSpPr>
        <p:spPr>
          <a:xfrm>
            <a:off x="2060910" y="6393806"/>
            <a:ext cx="321915" cy="96887"/>
          </a:xfrm>
          <a:custGeom>
            <a:avLst/>
            <a:gdLst/>
            <a:ahLst/>
            <a:cxnLst/>
            <a:rect l="l" t="t" r="r" b="b"/>
            <a:pathLst>
              <a:path w="457835" h="137795">
                <a:moveTo>
                  <a:pt x="0" y="0"/>
                </a:moveTo>
                <a:lnTo>
                  <a:pt x="457822" y="0"/>
                </a:lnTo>
                <a:lnTo>
                  <a:pt x="457822" y="137346"/>
                </a:lnTo>
                <a:lnTo>
                  <a:pt x="0" y="137346"/>
                </a:lnTo>
                <a:lnTo>
                  <a:pt x="0" y="0"/>
                </a:lnTo>
                <a:close/>
              </a:path>
            </a:pathLst>
          </a:custGeom>
          <a:solidFill>
            <a:srgbClr val="FF9995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8" name="object 318"/>
          <p:cNvSpPr/>
          <p:nvPr/>
        </p:nvSpPr>
        <p:spPr>
          <a:xfrm>
            <a:off x="2930379" y="6390912"/>
            <a:ext cx="321915" cy="96887"/>
          </a:xfrm>
          <a:custGeom>
            <a:avLst/>
            <a:gdLst/>
            <a:ahLst/>
            <a:cxnLst/>
            <a:rect l="l" t="t" r="r" b="b"/>
            <a:pathLst>
              <a:path w="457835" h="137795">
                <a:moveTo>
                  <a:pt x="0" y="0"/>
                </a:moveTo>
                <a:lnTo>
                  <a:pt x="457822" y="0"/>
                </a:lnTo>
                <a:lnTo>
                  <a:pt x="457822" y="137346"/>
                </a:lnTo>
                <a:lnTo>
                  <a:pt x="0" y="137346"/>
                </a:lnTo>
                <a:lnTo>
                  <a:pt x="0" y="0"/>
                </a:lnTo>
                <a:close/>
              </a:path>
            </a:pathLst>
          </a:custGeom>
          <a:solidFill>
            <a:srgbClr val="AB15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9" name="object 319"/>
          <p:cNvSpPr/>
          <p:nvPr/>
        </p:nvSpPr>
        <p:spPr>
          <a:xfrm>
            <a:off x="2389827" y="6398483"/>
            <a:ext cx="90190" cy="96887"/>
          </a:xfrm>
          <a:custGeom>
            <a:avLst/>
            <a:gdLst/>
            <a:ahLst/>
            <a:cxnLst/>
            <a:rect l="l" t="t" r="r" b="b"/>
            <a:pathLst>
              <a:path w="128270" h="137795">
                <a:moveTo>
                  <a:pt x="0" y="0"/>
                </a:moveTo>
                <a:lnTo>
                  <a:pt x="0" y="137346"/>
                </a:lnTo>
                <a:lnTo>
                  <a:pt x="128189" y="72877"/>
                </a:lnTo>
                <a:lnTo>
                  <a:pt x="0" y="0"/>
                </a:lnTo>
                <a:close/>
              </a:path>
            </a:pathLst>
          </a:custGeom>
          <a:solidFill>
            <a:srgbClr val="D6A9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0" name="object 320"/>
          <p:cNvSpPr/>
          <p:nvPr/>
        </p:nvSpPr>
        <p:spPr>
          <a:xfrm>
            <a:off x="2851644" y="6398483"/>
            <a:ext cx="90190" cy="96887"/>
          </a:xfrm>
          <a:custGeom>
            <a:avLst/>
            <a:gdLst/>
            <a:ahLst/>
            <a:cxnLst/>
            <a:rect l="l" t="t" r="r" b="b"/>
            <a:pathLst>
              <a:path w="128270" h="137795">
                <a:moveTo>
                  <a:pt x="0" y="0"/>
                </a:moveTo>
                <a:lnTo>
                  <a:pt x="0" y="137346"/>
                </a:lnTo>
                <a:lnTo>
                  <a:pt x="128189" y="72877"/>
                </a:lnTo>
                <a:lnTo>
                  <a:pt x="0" y="0"/>
                </a:lnTo>
                <a:close/>
              </a:path>
            </a:pathLst>
          </a:custGeom>
          <a:solidFill>
            <a:srgbClr val="D6A9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1" name="object 321"/>
          <p:cNvSpPr/>
          <p:nvPr/>
        </p:nvSpPr>
        <p:spPr>
          <a:xfrm>
            <a:off x="2473105" y="6398483"/>
            <a:ext cx="386655" cy="96887"/>
          </a:xfrm>
          <a:custGeom>
            <a:avLst/>
            <a:gdLst/>
            <a:ahLst/>
            <a:cxnLst/>
            <a:rect l="l" t="t" r="r" b="b"/>
            <a:pathLst>
              <a:path w="549910" h="137795">
                <a:moveTo>
                  <a:pt x="480714" y="0"/>
                </a:moveTo>
                <a:lnTo>
                  <a:pt x="59213" y="646"/>
                </a:lnTo>
                <a:lnTo>
                  <a:pt x="21864" y="18424"/>
                </a:lnTo>
                <a:lnTo>
                  <a:pt x="1524" y="54215"/>
                </a:lnTo>
                <a:lnTo>
                  <a:pt x="0" y="68673"/>
                </a:lnTo>
                <a:lnTo>
                  <a:pt x="646" y="78134"/>
                </a:lnTo>
                <a:lnTo>
                  <a:pt x="18424" y="115482"/>
                </a:lnTo>
                <a:lnTo>
                  <a:pt x="54216" y="135822"/>
                </a:lnTo>
                <a:lnTo>
                  <a:pt x="68673" y="137346"/>
                </a:lnTo>
                <a:lnTo>
                  <a:pt x="490173" y="136700"/>
                </a:lnTo>
                <a:lnTo>
                  <a:pt x="527522" y="118922"/>
                </a:lnTo>
                <a:lnTo>
                  <a:pt x="547862" y="83131"/>
                </a:lnTo>
                <a:lnTo>
                  <a:pt x="549386" y="68673"/>
                </a:lnTo>
                <a:lnTo>
                  <a:pt x="548740" y="59213"/>
                </a:lnTo>
                <a:lnTo>
                  <a:pt x="530962" y="21864"/>
                </a:lnTo>
                <a:lnTo>
                  <a:pt x="495171" y="1524"/>
                </a:lnTo>
                <a:lnTo>
                  <a:pt x="480714" y="0"/>
                </a:lnTo>
                <a:close/>
              </a:path>
            </a:pathLst>
          </a:custGeom>
          <a:solidFill>
            <a:srgbClr val="3DA6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2" name="object 322"/>
          <p:cNvSpPr/>
          <p:nvPr/>
        </p:nvSpPr>
        <p:spPr>
          <a:xfrm>
            <a:off x="2457964" y="6398483"/>
            <a:ext cx="43755" cy="96887"/>
          </a:xfrm>
          <a:custGeom>
            <a:avLst/>
            <a:gdLst/>
            <a:ahLst/>
            <a:cxnLst/>
            <a:rect l="l" t="t" r="r" b="b"/>
            <a:pathLst>
              <a:path w="62229" h="137795">
                <a:moveTo>
                  <a:pt x="0" y="0"/>
                </a:moveTo>
                <a:lnTo>
                  <a:pt x="61805" y="0"/>
                </a:lnTo>
                <a:lnTo>
                  <a:pt x="61805" y="137346"/>
                </a:lnTo>
                <a:lnTo>
                  <a:pt x="0" y="137346"/>
                </a:lnTo>
                <a:lnTo>
                  <a:pt x="0" y="0"/>
                </a:lnTo>
                <a:close/>
              </a:path>
            </a:pathLst>
          </a:custGeom>
          <a:solidFill>
            <a:srgbClr val="407742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3" name="object 323"/>
          <p:cNvSpPr/>
          <p:nvPr/>
        </p:nvSpPr>
        <p:spPr>
          <a:xfrm>
            <a:off x="4875688" y="4801772"/>
            <a:ext cx="320184" cy="343683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4" name="object 324"/>
          <p:cNvSpPr/>
          <p:nvPr/>
        </p:nvSpPr>
        <p:spPr>
          <a:xfrm>
            <a:off x="4875687" y="4801769"/>
            <a:ext cx="320576" cy="343793"/>
          </a:xfrm>
          <a:custGeom>
            <a:avLst/>
            <a:gdLst/>
            <a:ahLst/>
            <a:cxnLst/>
            <a:rect l="l" t="t" r="r" b="b"/>
            <a:pathLst>
              <a:path w="455929" h="488950">
                <a:moveTo>
                  <a:pt x="227686" y="0"/>
                </a:moveTo>
                <a:lnTo>
                  <a:pt x="282031" y="7138"/>
                </a:lnTo>
                <a:lnTo>
                  <a:pt x="331817" y="27405"/>
                </a:lnTo>
                <a:lnTo>
                  <a:pt x="375396" y="59078"/>
                </a:lnTo>
                <a:lnTo>
                  <a:pt x="411114" y="100435"/>
                </a:lnTo>
                <a:lnTo>
                  <a:pt x="437320" y="149753"/>
                </a:lnTo>
                <a:lnTo>
                  <a:pt x="448691" y="186204"/>
                </a:lnTo>
                <a:lnTo>
                  <a:pt x="454610" y="224917"/>
                </a:lnTo>
                <a:lnTo>
                  <a:pt x="455373" y="244963"/>
                </a:lnTo>
                <a:lnTo>
                  <a:pt x="454610" y="265001"/>
                </a:lnTo>
                <a:lnTo>
                  <a:pt x="448691" y="303654"/>
                </a:lnTo>
                <a:lnTo>
                  <a:pt x="429743" y="357146"/>
                </a:lnTo>
                <a:lnTo>
                  <a:pt x="400183" y="403765"/>
                </a:lnTo>
                <a:lnTo>
                  <a:pt x="361661" y="441832"/>
                </a:lnTo>
                <a:lnTo>
                  <a:pt x="315830" y="469673"/>
                </a:lnTo>
                <a:lnTo>
                  <a:pt x="264341" y="485609"/>
                </a:lnTo>
                <a:lnTo>
                  <a:pt x="227686" y="488793"/>
                </a:lnTo>
                <a:lnTo>
                  <a:pt x="209014" y="487987"/>
                </a:lnTo>
                <a:lnTo>
                  <a:pt x="155724" y="476390"/>
                </a:lnTo>
                <a:lnTo>
                  <a:pt x="107755" y="452332"/>
                </a:lnTo>
                <a:lnTo>
                  <a:pt x="66691" y="417487"/>
                </a:lnTo>
                <a:lnTo>
                  <a:pt x="34115" y="373532"/>
                </a:lnTo>
                <a:lnTo>
                  <a:pt x="11608" y="322145"/>
                </a:lnTo>
                <a:lnTo>
                  <a:pt x="2980" y="284585"/>
                </a:lnTo>
                <a:lnTo>
                  <a:pt x="0" y="244963"/>
                </a:lnTo>
                <a:lnTo>
                  <a:pt x="754" y="224917"/>
                </a:lnTo>
                <a:lnTo>
                  <a:pt x="6617" y="186204"/>
                </a:lnTo>
                <a:lnTo>
                  <a:pt x="17894" y="149753"/>
                </a:lnTo>
                <a:lnTo>
                  <a:pt x="43933" y="100435"/>
                </a:lnTo>
                <a:lnTo>
                  <a:pt x="79514" y="59078"/>
                </a:lnTo>
                <a:lnTo>
                  <a:pt x="123056" y="27405"/>
                </a:lnTo>
                <a:lnTo>
                  <a:pt x="172974" y="7138"/>
                </a:lnTo>
                <a:lnTo>
                  <a:pt x="227686" y="0"/>
                </a:lnTo>
                <a:close/>
              </a:path>
            </a:pathLst>
          </a:custGeom>
          <a:ln w="15741">
            <a:solidFill>
              <a:srgbClr val="236E94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5" name="object 325"/>
          <p:cNvSpPr/>
          <p:nvPr/>
        </p:nvSpPr>
        <p:spPr>
          <a:xfrm>
            <a:off x="5105063" y="4811342"/>
            <a:ext cx="320195" cy="344480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5105071" y="4811342"/>
            <a:ext cx="320576" cy="344686"/>
          </a:xfrm>
          <a:custGeom>
            <a:avLst/>
            <a:gdLst/>
            <a:ahLst/>
            <a:cxnLst/>
            <a:rect l="l" t="t" r="r" b="b"/>
            <a:pathLst>
              <a:path w="455929" h="490220">
                <a:moveTo>
                  <a:pt x="227686" y="0"/>
                </a:moveTo>
                <a:lnTo>
                  <a:pt x="282399" y="7138"/>
                </a:lnTo>
                <a:lnTo>
                  <a:pt x="332317" y="27405"/>
                </a:lnTo>
                <a:lnTo>
                  <a:pt x="375858" y="59078"/>
                </a:lnTo>
                <a:lnTo>
                  <a:pt x="411440" y="100435"/>
                </a:lnTo>
                <a:lnTo>
                  <a:pt x="437479" y="149753"/>
                </a:lnTo>
                <a:lnTo>
                  <a:pt x="448756" y="186204"/>
                </a:lnTo>
                <a:lnTo>
                  <a:pt x="454618" y="224917"/>
                </a:lnTo>
                <a:lnTo>
                  <a:pt x="455373" y="244963"/>
                </a:lnTo>
                <a:lnTo>
                  <a:pt x="454618" y="265009"/>
                </a:lnTo>
                <a:lnTo>
                  <a:pt x="448756" y="303723"/>
                </a:lnTo>
                <a:lnTo>
                  <a:pt x="437479" y="340174"/>
                </a:lnTo>
                <a:lnTo>
                  <a:pt x="411440" y="389492"/>
                </a:lnTo>
                <a:lnTo>
                  <a:pt x="375858" y="430848"/>
                </a:lnTo>
                <a:lnTo>
                  <a:pt x="332317" y="462522"/>
                </a:lnTo>
                <a:lnTo>
                  <a:pt x="282399" y="482788"/>
                </a:lnTo>
                <a:lnTo>
                  <a:pt x="227686" y="489927"/>
                </a:lnTo>
                <a:lnTo>
                  <a:pt x="209014" y="489112"/>
                </a:lnTo>
                <a:lnTo>
                  <a:pt x="155724" y="477406"/>
                </a:lnTo>
                <a:lnTo>
                  <a:pt x="107755" y="453146"/>
                </a:lnTo>
                <a:lnTo>
                  <a:pt x="66691" y="418054"/>
                </a:lnTo>
                <a:lnTo>
                  <a:pt x="34115" y="373852"/>
                </a:lnTo>
                <a:lnTo>
                  <a:pt x="11608" y="322263"/>
                </a:lnTo>
                <a:lnTo>
                  <a:pt x="2980" y="284617"/>
                </a:lnTo>
                <a:lnTo>
                  <a:pt x="0" y="244963"/>
                </a:lnTo>
                <a:lnTo>
                  <a:pt x="754" y="224917"/>
                </a:lnTo>
                <a:lnTo>
                  <a:pt x="6617" y="186204"/>
                </a:lnTo>
                <a:lnTo>
                  <a:pt x="17894" y="149753"/>
                </a:lnTo>
                <a:lnTo>
                  <a:pt x="43933" y="100435"/>
                </a:lnTo>
                <a:lnTo>
                  <a:pt x="79514" y="59078"/>
                </a:lnTo>
                <a:lnTo>
                  <a:pt x="123056" y="27405"/>
                </a:lnTo>
                <a:lnTo>
                  <a:pt x="172974" y="7138"/>
                </a:lnTo>
                <a:lnTo>
                  <a:pt x="227686" y="0"/>
                </a:lnTo>
                <a:close/>
              </a:path>
            </a:pathLst>
          </a:custGeom>
          <a:ln w="15741">
            <a:solidFill>
              <a:srgbClr val="236E94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7" name="object 327"/>
          <p:cNvSpPr/>
          <p:nvPr/>
        </p:nvSpPr>
        <p:spPr>
          <a:xfrm>
            <a:off x="5065250" y="4671796"/>
            <a:ext cx="320184" cy="343694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8" name="object 328"/>
          <p:cNvSpPr/>
          <p:nvPr/>
        </p:nvSpPr>
        <p:spPr>
          <a:xfrm>
            <a:off x="5065247" y="4671793"/>
            <a:ext cx="320576" cy="343793"/>
          </a:xfrm>
          <a:custGeom>
            <a:avLst/>
            <a:gdLst/>
            <a:ahLst/>
            <a:cxnLst/>
            <a:rect l="l" t="t" r="r" b="b"/>
            <a:pathLst>
              <a:path w="455929" h="488950">
                <a:moveTo>
                  <a:pt x="227686" y="0"/>
                </a:moveTo>
                <a:lnTo>
                  <a:pt x="282399" y="7138"/>
                </a:lnTo>
                <a:lnTo>
                  <a:pt x="332317" y="27405"/>
                </a:lnTo>
                <a:lnTo>
                  <a:pt x="375858" y="59078"/>
                </a:lnTo>
                <a:lnTo>
                  <a:pt x="411440" y="100435"/>
                </a:lnTo>
                <a:lnTo>
                  <a:pt x="437479" y="149753"/>
                </a:lnTo>
                <a:lnTo>
                  <a:pt x="448756" y="186204"/>
                </a:lnTo>
                <a:lnTo>
                  <a:pt x="454618" y="224917"/>
                </a:lnTo>
                <a:lnTo>
                  <a:pt x="455373" y="244963"/>
                </a:lnTo>
                <a:lnTo>
                  <a:pt x="454618" y="264847"/>
                </a:lnTo>
                <a:lnTo>
                  <a:pt x="448756" y="303285"/>
                </a:lnTo>
                <a:lnTo>
                  <a:pt x="429957" y="356646"/>
                </a:lnTo>
                <a:lnTo>
                  <a:pt x="400562" y="403302"/>
                </a:lnTo>
                <a:lnTo>
                  <a:pt x="362151" y="441506"/>
                </a:lnTo>
                <a:lnTo>
                  <a:pt x="316308" y="469513"/>
                </a:lnTo>
                <a:lnTo>
                  <a:pt x="264616" y="485579"/>
                </a:lnTo>
                <a:lnTo>
                  <a:pt x="227686" y="488793"/>
                </a:lnTo>
                <a:lnTo>
                  <a:pt x="209014" y="487978"/>
                </a:lnTo>
                <a:lnTo>
                  <a:pt x="155724" y="476281"/>
                </a:lnTo>
                <a:lnTo>
                  <a:pt x="107755" y="452061"/>
                </a:lnTo>
                <a:lnTo>
                  <a:pt x="66691" y="417061"/>
                </a:lnTo>
                <a:lnTo>
                  <a:pt x="34115" y="373029"/>
                </a:lnTo>
                <a:lnTo>
                  <a:pt x="11608" y="321709"/>
                </a:lnTo>
                <a:lnTo>
                  <a:pt x="2980" y="284309"/>
                </a:lnTo>
                <a:lnTo>
                  <a:pt x="0" y="244963"/>
                </a:lnTo>
                <a:lnTo>
                  <a:pt x="754" y="224917"/>
                </a:lnTo>
                <a:lnTo>
                  <a:pt x="6617" y="186204"/>
                </a:lnTo>
                <a:lnTo>
                  <a:pt x="17894" y="149753"/>
                </a:lnTo>
                <a:lnTo>
                  <a:pt x="43933" y="100435"/>
                </a:lnTo>
                <a:lnTo>
                  <a:pt x="79514" y="59078"/>
                </a:lnTo>
                <a:lnTo>
                  <a:pt x="123056" y="27405"/>
                </a:lnTo>
                <a:lnTo>
                  <a:pt x="172974" y="7138"/>
                </a:lnTo>
                <a:lnTo>
                  <a:pt x="227686" y="0"/>
                </a:lnTo>
                <a:close/>
              </a:path>
            </a:pathLst>
          </a:custGeom>
          <a:ln w="15741">
            <a:solidFill>
              <a:srgbClr val="236E94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9" name="object 329"/>
          <p:cNvSpPr/>
          <p:nvPr/>
        </p:nvSpPr>
        <p:spPr>
          <a:xfrm>
            <a:off x="4845421" y="4636709"/>
            <a:ext cx="320174" cy="343694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0" name="object 330"/>
          <p:cNvSpPr/>
          <p:nvPr/>
        </p:nvSpPr>
        <p:spPr>
          <a:xfrm>
            <a:off x="4845418" y="4636708"/>
            <a:ext cx="320576" cy="343793"/>
          </a:xfrm>
          <a:custGeom>
            <a:avLst/>
            <a:gdLst/>
            <a:ahLst/>
            <a:cxnLst/>
            <a:rect l="l" t="t" r="r" b="b"/>
            <a:pathLst>
              <a:path w="455929" h="488950">
                <a:moveTo>
                  <a:pt x="227686" y="0"/>
                </a:moveTo>
                <a:lnTo>
                  <a:pt x="282399" y="7138"/>
                </a:lnTo>
                <a:lnTo>
                  <a:pt x="332317" y="27405"/>
                </a:lnTo>
                <a:lnTo>
                  <a:pt x="375858" y="59078"/>
                </a:lnTo>
                <a:lnTo>
                  <a:pt x="411440" y="100435"/>
                </a:lnTo>
                <a:lnTo>
                  <a:pt x="437479" y="149753"/>
                </a:lnTo>
                <a:lnTo>
                  <a:pt x="448756" y="186204"/>
                </a:lnTo>
                <a:lnTo>
                  <a:pt x="454618" y="224917"/>
                </a:lnTo>
                <a:lnTo>
                  <a:pt x="455373" y="244963"/>
                </a:lnTo>
                <a:lnTo>
                  <a:pt x="454618" y="264847"/>
                </a:lnTo>
                <a:lnTo>
                  <a:pt x="448756" y="303285"/>
                </a:lnTo>
                <a:lnTo>
                  <a:pt x="429957" y="356646"/>
                </a:lnTo>
                <a:lnTo>
                  <a:pt x="400562" y="403302"/>
                </a:lnTo>
                <a:lnTo>
                  <a:pt x="362151" y="441506"/>
                </a:lnTo>
                <a:lnTo>
                  <a:pt x="316308" y="469513"/>
                </a:lnTo>
                <a:lnTo>
                  <a:pt x="264616" y="485579"/>
                </a:lnTo>
                <a:lnTo>
                  <a:pt x="227686" y="488793"/>
                </a:lnTo>
                <a:lnTo>
                  <a:pt x="209167" y="487978"/>
                </a:lnTo>
                <a:lnTo>
                  <a:pt x="156159" y="476281"/>
                </a:lnTo>
                <a:lnTo>
                  <a:pt x="108258" y="452061"/>
                </a:lnTo>
                <a:lnTo>
                  <a:pt x="67116" y="417061"/>
                </a:lnTo>
                <a:lnTo>
                  <a:pt x="34385" y="373029"/>
                </a:lnTo>
                <a:lnTo>
                  <a:pt x="11717" y="321709"/>
                </a:lnTo>
                <a:lnTo>
                  <a:pt x="3010" y="284309"/>
                </a:lnTo>
                <a:lnTo>
                  <a:pt x="0" y="244963"/>
                </a:lnTo>
                <a:lnTo>
                  <a:pt x="762" y="224917"/>
                </a:lnTo>
                <a:lnTo>
                  <a:pt x="6682" y="186204"/>
                </a:lnTo>
                <a:lnTo>
                  <a:pt x="18053" y="149753"/>
                </a:lnTo>
                <a:lnTo>
                  <a:pt x="44259" y="100435"/>
                </a:lnTo>
                <a:lnTo>
                  <a:pt x="79977" y="59078"/>
                </a:lnTo>
                <a:lnTo>
                  <a:pt x="123555" y="27405"/>
                </a:lnTo>
                <a:lnTo>
                  <a:pt x="173342" y="7138"/>
                </a:lnTo>
                <a:lnTo>
                  <a:pt x="227686" y="0"/>
                </a:lnTo>
                <a:close/>
              </a:path>
            </a:pathLst>
          </a:custGeom>
          <a:ln w="15741">
            <a:solidFill>
              <a:srgbClr val="236E94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1" name="object 331"/>
          <p:cNvSpPr/>
          <p:nvPr/>
        </p:nvSpPr>
        <p:spPr>
          <a:xfrm>
            <a:off x="5030204" y="4541828"/>
            <a:ext cx="320184" cy="343672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2" name="object 332"/>
          <p:cNvSpPr/>
          <p:nvPr/>
        </p:nvSpPr>
        <p:spPr>
          <a:xfrm>
            <a:off x="5030203" y="4541818"/>
            <a:ext cx="320576" cy="343793"/>
          </a:xfrm>
          <a:custGeom>
            <a:avLst/>
            <a:gdLst/>
            <a:ahLst/>
            <a:cxnLst/>
            <a:rect l="l" t="t" r="r" b="b"/>
            <a:pathLst>
              <a:path w="455929" h="488950">
                <a:moveTo>
                  <a:pt x="227686" y="0"/>
                </a:moveTo>
                <a:lnTo>
                  <a:pt x="282399" y="7069"/>
                </a:lnTo>
                <a:lnTo>
                  <a:pt x="332317" y="27160"/>
                </a:lnTo>
                <a:lnTo>
                  <a:pt x="375858" y="58596"/>
                </a:lnTo>
                <a:lnTo>
                  <a:pt x="411440" y="99700"/>
                </a:lnTo>
                <a:lnTo>
                  <a:pt x="437479" y="148796"/>
                </a:lnTo>
                <a:lnTo>
                  <a:pt x="452393" y="204207"/>
                </a:lnTo>
                <a:lnTo>
                  <a:pt x="455373" y="243829"/>
                </a:lnTo>
                <a:lnTo>
                  <a:pt x="454618" y="263875"/>
                </a:lnTo>
                <a:lnTo>
                  <a:pt x="448756" y="302588"/>
                </a:lnTo>
                <a:lnTo>
                  <a:pt x="437479" y="339040"/>
                </a:lnTo>
                <a:lnTo>
                  <a:pt x="411440" y="388358"/>
                </a:lnTo>
                <a:lnTo>
                  <a:pt x="375858" y="429714"/>
                </a:lnTo>
                <a:lnTo>
                  <a:pt x="332317" y="461387"/>
                </a:lnTo>
                <a:lnTo>
                  <a:pt x="282399" y="481654"/>
                </a:lnTo>
                <a:lnTo>
                  <a:pt x="227686" y="488793"/>
                </a:lnTo>
                <a:lnTo>
                  <a:pt x="209014" y="487978"/>
                </a:lnTo>
                <a:lnTo>
                  <a:pt x="155724" y="476272"/>
                </a:lnTo>
                <a:lnTo>
                  <a:pt x="107755" y="452012"/>
                </a:lnTo>
                <a:lnTo>
                  <a:pt x="66691" y="416920"/>
                </a:lnTo>
                <a:lnTo>
                  <a:pt x="34115" y="372718"/>
                </a:lnTo>
                <a:lnTo>
                  <a:pt x="11608" y="321129"/>
                </a:lnTo>
                <a:lnTo>
                  <a:pt x="2980" y="283483"/>
                </a:lnTo>
                <a:lnTo>
                  <a:pt x="0" y="243829"/>
                </a:lnTo>
                <a:lnTo>
                  <a:pt x="754" y="223792"/>
                </a:lnTo>
                <a:lnTo>
                  <a:pt x="6617" y="185139"/>
                </a:lnTo>
                <a:lnTo>
                  <a:pt x="25415" y="131646"/>
                </a:lnTo>
                <a:lnTo>
                  <a:pt x="54811" y="85028"/>
                </a:lnTo>
                <a:lnTo>
                  <a:pt x="93222" y="46960"/>
                </a:lnTo>
                <a:lnTo>
                  <a:pt x="139065" y="19120"/>
                </a:lnTo>
                <a:lnTo>
                  <a:pt x="190757" y="3183"/>
                </a:lnTo>
                <a:lnTo>
                  <a:pt x="227686" y="0"/>
                </a:lnTo>
                <a:close/>
              </a:path>
            </a:pathLst>
          </a:custGeom>
          <a:ln w="15741">
            <a:solidFill>
              <a:srgbClr val="236E94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3" name="object 333"/>
          <p:cNvSpPr/>
          <p:nvPr/>
        </p:nvSpPr>
        <p:spPr>
          <a:xfrm>
            <a:off x="4960900" y="4730804"/>
            <a:ext cx="320184" cy="344479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4" name="object 334"/>
          <p:cNvSpPr/>
          <p:nvPr/>
        </p:nvSpPr>
        <p:spPr>
          <a:xfrm>
            <a:off x="4955373" y="4617817"/>
            <a:ext cx="616300" cy="463001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5" name="object 335"/>
          <p:cNvSpPr/>
          <p:nvPr/>
        </p:nvSpPr>
        <p:spPr>
          <a:xfrm>
            <a:off x="5419777" y="4667147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6" name="object 336"/>
          <p:cNvSpPr/>
          <p:nvPr/>
        </p:nvSpPr>
        <p:spPr>
          <a:xfrm>
            <a:off x="5498740" y="4746514"/>
            <a:ext cx="100706" cy="11948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7" name="object 337"/>
          <p:cNvSpPr/>
          <p:nvPr/>
        </p:nvSpPr>
        <p:spPr>
          <a:xfrm>
            <a:off x="5498741" y="4746515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49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8" name="object 338"/>
          <p:cNvSpPr/>
          <p:nvPr/>
        </p:nvSpPr>
        <p:spPr>
          <a:xfrm>
            <a:off x="5295443" y="4695292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9" name="object 339"/>
          <p:cNvSpPr/>
          <p:nvPr/>
        </p:nvSpPr>
        <p:spPr>
          <a:xfrm>
            <a:off x="5374407" y="4774660"/>
            <a:ext cx="100706" cy="119481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0" name="object 340"/>
          <p:cNvSpPr/>
          <p:nvPr/>
        </p:nvSpPr>
        <p:spPr>
          <a:xfrm>
            <a:off x="5374406" y="4774660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49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1" name="object 341"/>
          <p:cNvSpPr/>
          <p:nvPr/>
        </p:nvSpPr>
        <p:spPr>
          <a:xfrm>
            <a:off x="5233724" y="4765646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2" name="object 342"/>
          <p:cNvSpPr/>
          <p:nvPr/>
        </p:nvSpPr>
        <p:spPr>
          <a:xfrm>
            <a:off x="5312687" y="4845014"/>
            <a:ext cx="100706" cy="11948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3" name="object 343"/>
          <p:cNvSpPr/>
          <p:nvPr/>
        </p:nvSpPr>
        <p:spPr>
          <a:xfrm>
            <a:off x="5312688" y="4845014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49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4" name="object 344"/>
          <p:cNvSpPr/>
          <p:nvPr/>
        </p:nvSpPr>
        <p:spPr>
          <a:xfrm>
            <a:off x="5305725" y="4831312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5" name="object 345"/>
          <p:cNvSpPr/>
          <p:nvPr/>
        </p:nvSpPr>
        <p:spPr>
          <a:xfrm>
            <a:off x="5384689" y="4910680"/>
            <a:ext cx="100706" cy="11948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6" name="object 346"/>
          <p:cNvSpPr/>
          <p:nvPr/>
        </p:nvSpPr>
        <p:spPr>
          <a:xfrm>
            <a:off x="5384689" y="4910679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49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7" name="object 347"/>
          <p:cNvSpPr/>
          <p:nvPr/>
        </p:nvSpPr>
        <p:spPr>
          <a:xfrm>
            <a:off x="5248123" y="4831312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8" name="object 348"/>
          <p:cNvSpPr/>
          <p:nvPr/>
        </p:nvSpPr>
        <p:spPr>
          <a:xfrm>
            <a:off x="5327087" y="4910680"/>
            <a:ext cx="100706" cy="11948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9" name="object 349"/>
          <p:cNvSpPr/>
          <p:nvPr/>
        </p:nvSpPr>
        <p:spPr>
          <a:xfrm>
            <a:off x="5327087" y="4910679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49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0" name="object 350"/>
          <p:cNvSpPr/>
          <p:nvPr/>
        </p:nvSpPr>
        <p:spPr>
          <a:xfrm>
            <a:off x="5305149" y="4743758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1" name="object 351"/>
          <p:cNvSpPr/>
          <p:nvPr/>
        </p:nvSpPr>
        <p:spPr>
          <a:xfrm>
            <a:off x="5384113" y="4823125"/>
            <a:ext cx="100706" cy="11948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2" name="object 352"/>
          <p:cNvSpPr/>
          <p:nvPr/>
        </p:nvSpPr>
        <p:spPr>
          <a:xfrm>
            <a:off x="5384113" y="4823125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49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3" name="object 353"/>
          <p:cNvSpPr/>
          <p:nvPr/>
        </p:nvSpPr>
        <p:spPr>
          <a:xfrm>
            <a:off x="5363327" y="4656203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4" name="object 354"/>
          <p:cNvSpPr/>
          <p:nvPr/>
        </p:nvSpPr>
        <p:spPr>
          <a:xfrm>
            <a:off x="5442291" y="4735570"/>
            <a:ext cx="100706" cy="11948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5" name="object 355"/>
          <p:cNvSpPr/>
          <p:nvPr/>
        </p:nvSpPr>
        <p:spPr>
          <a:xfrm>
            <a:off x="5442291" y="4735571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49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6" name="object 356"/>
          <p:cNvSpPr/>
          <p:nvPr/>
        </p:nvSpPr>
        <p:spPr>
          <a:xfrm>
            <a:off x="5248123" y="4656203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7" name="object 357"/>
          <p:cNvSpPr/>
          <p:nvPr/>
        </p:nvSpPr>
        <p:spPr>
          <a:xfrm>
            <a:off x="5327087" y="4735570"/>
            <a:ext cx="100706" cy="119482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8" name="object 358"/>
          <p:cNvSpPr/>
          <p:nvPr/>
        </p:nvSpPr>
        <p:spPr>
          <a:xfrm>
            <a:off x="5327087" y="4735571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49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9" name="object 359"/>
          <p:cNvSpPr/>
          <p:nvPr/>
        </p:nvSpPr>
        <p:spPr>
          <a:xfrm>
            <a:off x="5291325" y="4940755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0" name="object 360"/>
          <p:cNvSpPr/>
          <p:nvPr/>
        </p:nvSpPr>
        <p:spPr>
          <a:xfrm>
            <a:off x="5370288" y="5020123"/>
            <a:ext cx="100706" cy="11948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1" name="object 361"/>
          <p:cNvSpPr/>
          <p:nvPr/>
        </p:nvSpPr>
        <p:spPr>
          <a:xfrm>
            <a:off x="5370288" y="5020123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49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2" name="object 362"/>
          <p:cNvSpPr/>
          <p:nvPr/>
        </p:nvSpPr>
        <p:spPr>
          <a:xfrm>
            <a:off x="5341439" y="4864145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3" name="object 363"/>
          <p:cNvSpPr/>
          <p:nvPr/>
        </p:nvSpPr>
        <p:spPr>
          <a:xfrm>
            <a:off x="5420402" y="4943513"/>
            <a:ext cx="100706" cy="11948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4" name="object 364"/>
          <p:cNvSpPr/>
          <p:nvPr/>
        </p:nvSpPr>
        <p:spPr>
          <a:xfrm>
            <a:off x="5420403" y="4943513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49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5" name="object 365"/>
          <p:cNvSpPr/>
          <p:nvPr/>
        </p:nvSpPr>
        <p:spPr>
          <a:xfrm>
            <a:off x="5395585" y="4787534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6" name="object 366"/>
          <p:cNvSpPr/>
          <p:nvPr/>
        </p:nvSpPr>
        <p:spPr>
          <a:xfrm>
            <a:off x="5474547" y="4866903"/>
            <a:ext cx="100706" cy="11948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7" name="object 367"/>
          <p:cNvSpPr/>
          <p:nvPr/>
        </p:nvSpPr>
        <p:spPr>
          <a:xfrm>
            <a:off x="5474548" y="4866902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49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8" name="object 368"/>
          <p:cNvSpPr/>
          <p:nvPr/>
        </p:nvSpPr>
        <p:spPr>
          <a:xfrm>
            <a:off x="5244668" y="4557704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9" name="object 369"/>
          <p:cNvSpPr/>
          <p:nvPr/>
        </p:nvSpPr>
        <p:spPr>
          <a:xfrm>
            <a:off x="5323631" y="4637071"/>
            <a:ext cx="100706" cy="119482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0" name="object 370"/>
          <p:cNvSpPr/>
          <p:nvPr/>
        </p:nvSpPr>
        <p:spPr>
          <a:xfrm>
            <a:off x="5323632" y="4637071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49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1" name="object 371"/>
          <p:cNvSpPr/>
          <p:nvPr/>
        </p:nvSpPr>
        <p:spPr>
          <a:xfrm>
            <a:off x="5375999" y="4568648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2" name="object 372"/>
          <p:cNvSpPr/>
          <p:nvPr/>
        </p:nvSpPr>
        <p:spPr>
          <a:xfrm>
            <a:off x="5454963" y="4648016"/>
            <a:ext cx="100706" cy="11948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3" name="object 373"/>
          <p:cNvSpPr/>
          <p:nvPr/>
        </p:nvSpPr>
        <p:spPr>
          <a:xfrm>
            <a:off x="5454963" y="4648016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49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4" name="object 374"/>
          <p:cNvSpPr/>
          <p:nvPr/>
        </p:nvSpPr>
        <p:spPr>
          <a:xfrm>
            <a:off x="5365055" y="4743758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5" name="object 375"/>
          <p:cNvSpPr/>
          <p:nvPr/>
        </p:nvSpPr>
        <p:spPr>
          <a:xfrm>
            <a:off x="5444019" y="4823125"/>
            <a:ext cx="100706" cy="11948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6" name="object 376"/>
          <p:cNvSpPr/>
          <p:nvPr/>
        </p:nvSpPr>
        <p:spPr>
          <a:xfrm>
            <a:off x="5444019" y="4823125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49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7" name="object 377"/>
          <p:cNvSpPr/>
          <p:nvPr/>
        </p:nvSpPr>
        <p:spPr>
          <a:xfrm>
            <a:off x="5288445" y="4470150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8" name="object 378"/>
          <p:cNvSpPr/>
          <p:nvPr/>
        </p:nvSpPr>
        <p:spPr>
          <a:xfrm>
            <a:off x="5367409" y="4549517"/>
            <a:ext cx="100706" cy="11948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9" name="object 379"/>
          <p:cNvSpPr/>
          <p:nvPr/>
        </p:nvSpPr>
        <p:spPr>
          <a:xfrm>
            <a:off x="5367409" y="4549517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49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0" name="object 380"/>
          <p:cNvSpPr/>
          <p:nvPr/>
        </p:nvSpPr>
        <p:spPr>
          <a:xfrm>
            <a:off x="5316669" y="4634315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1" name="object 381"/>
          <p:cNvSpPr/>
          <p:nvPr/>
        </p:nvSpPr>
        <p:spPr>
          <a:xfrm>
            <a:off x="5395633" y="4713682"/>
            <a:ext cx="100706" cy="119482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2" name="object 382"/>
          <p:cNvSpPr/>
          <p:nvPr/>
        </p:nvSpPr>
        <p:spPr>
          <a:xfrm>
            <a:off x="5395633" y="4713682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49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3" name="object 383"/>
          <p:cNvSpPr/>
          <p:nvPr/>
        </p:nvSpPr>
        <p:spPr>
          <a:xfrm>
            <a:off x="5343167" y="4524871"/>
            <a:ext cx="283861" cy="30344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4" name="object 384"/>
          <p:cNvSpPr/>
          <p:nvPr/>
        </p:nvSpPr>
        <p:spPr>
          <a:xfrm>
            <a:off x="5422131" y="4604238"/>
            <a:ext cx="100706" cy="11948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5" name="object 385"/>
          <p:cNvSpPr/>
          <p:nvPr/>
        </p:nvSpPr>
        <p:spPr>
          <a:xfrm>
            <a:off x="5422131" y="4604238"/>
            <a:ext cx="100905" cy="119658"/>
          </a:xfrm>
          <a:custGeom>
            <a:avLst/>
            <a:gdLst/>
            <a:ahLst/>
            <a:cxnLst/>
            <a:rect l="l" t="t" r="r" b="b"/>
            <a:pathLst>
              <a:path w="143509" h="170179">
                <a:moveTo>
                  <a:pt x="122279" y="24410"/>
                </a:moveTo>
                <a:lnTo>
                  <a:pt x="142082" y="69351"/>
                </a:lnTo>
                <a:lnTo>
                  <a:pt x="143226" y="81797"/>
                </a:lnTo>
                <a:lnTo>
                  <a:pt x="142848" y="94298"/>
                </a:lnTo>
                <a:lnTo>
                  <a:pt x="126108" y="140537"/>
                </a:lnTo>
                <a:lnTo>
                  <a:pt x="94740" y="164805"/>
                </a:lnTo>
                <a:lnTo>
                  <a:pt x="72236" y="169930"/>
                </a:lnTo>
                <a:lnTo>
                  <a:pt x="61060" y="169265"/>
                </a:lnTo>
                <a:lnTo>
                  <a:pt x="21152" y="145772"/>
                </a:lnTo>
                <a:lnTo>
                  <a:pt x="1182" y="100744"/>
                </a:lnTo>
                <a:lnTo>
                  <a:pt x="0" y="88307"/>
                </a:lnTo>
                <a:lnTo>
                  <a:pt x="338" y="75821"/>
                </a:lnTo>
                <a:lnTo>
                  <a:pt x="16877" y="29630"/>
                </a:lnTo>
                <a:lnTo>
                  <a:pt x="48292" y="5216"/>
                </a:lnTo>
                <a:lnTo>
                  <a:pt x="70781" y="0"/>
                </a:lnTo>
                <a:lnTo>
                  <a:pt x="81945" y="616"/>
                </a:lnTo>
                <a:lnTo>
                  <a:pt x="92812" y="3342"/>
                </a:lnTo>
                <a:lnTo>
                  <a:pt x="103201" y="8147"/>
                </a:lnTo>
                <a:lnTo>
                  <a:pt x="112931" y="14999"/>
                </a:lnTo>
                <a:lnTo>
                  <a:pt x="121821" y="23867"/>
                </a:lnTo>
              </a:path>
            </a:pathLst>
          </a:custGeom>
          <a:ln w="6349">
            <a:solidFill>
              <a:srgbClr val="0041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6" name="object 386"/>
          <p:cNvSpPr/>
          <p:nvPr/>
        </p:nvSpPr>
        <p:spPr>
          <a:xfrm>
            <a:off x="4962405" y="5351184"/>
            <a:ext cx="341114" cy="292447"/>
          </a:xfrm>
          <a:custGeom>
            <a:avLst/>
            <a:gdLst/>
            <a:ahLst/>
            <a:cxnLst/>
            <a:rect l="l" t="t" r="r" b="b"/>
            <a:pathLst>
              <a:path w="485140" h="415925">
                <a:moveTo>
                  <a:pt x="485000" y="0"/>
                </a:moveTo>
                <a:lnTo>
                  <a:pt x="475357" y="8265"/>
                </a:lnTo>
                <a:lnTo>
                  <a:pt x="0" y="415714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7" name="object 387"/>
          <p:cNvSpPr/>
          <p:nvPr/>
        </p:nvSpPr>
        <p:spPr>
          <a:xfrm>
            <a:off x="5252475" y="5315153"/>
            <a:ext cx="93315" cy="88404"/>
          </a:xfrm>
          <a:custGeom>
            <a:avLst/>
            <a:gdLst/>
            <a:ahLst/>
            <a:cxnLst/>
            <a:rect l="l" t="t" r="r" b="b"/>
            <a:pathLst>
              <a:path w="132715" h="125729">
                <a:moveTo>
                  <a:pt x="132240" y="0"/>
                </a:moveTo>
                <a:lnTo>
                  <a:pt x="0" y="33060"/>
                </a:lnTo>
                <a:lnTo>
                  <a:pt x="62814" y="59508"/>
                </a:lnTo>
                <a:lnTo>
                  <a:pt x="79344" y="125628"/>
                </a:lnTo>
                <a:lnTo>
                  <a:pt x="1322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8" name="object 388"/>
          <p:cNvSpPr txBox="1"/>
          <p:nvPr/>
        </p:nvSpPr>
        <p:spPr>
          <a:xfrm>
            <a:off x="3955852" y="6211986"/>
            <a:ext cx="5010000" cy="57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540495" algn="ctr" defTabSz="642915">
              <a:lnSpc>
                <a:spcPts val="1152"/>
              </a:lnSpc>
            </a:pPr>
            <a:r>
              <a:rPr sz="984" spc="-4" dirty="0">
                <a:solidFill>
                  <a:prstClr val="black"/>
                </a:solidFill>
                <a:latin typeface="Arial"/>
                <a:cs typeface="Arial"/>
              </a:rPr>
              <a:t>transzgénikus </a:t>
            </a:r>
            <a:r>
              <a:rPr sz="984" dirty="0">
                <a:solidFill>
                  <a:prstClr val="black"/>
                </a:solidFill>
                <a:latin typeface="Arial"/>
                <a:cs typeface="Arial"/>
              </a:rPr>
              <a:t>embrionális</a:t>
            </a:r>
            <a:endParaRPr sz="984">
              <a:solidFill>
                <a:prstClr val="black"/>
              </a:solidFill>
              <a:latin typeface="Arial"/>
              <a:cs typeface="Arial"/>
            </a:endParaRPr>
          </a:p>
          <a:p>
            <a:pPr marR="3549871" algn="ctr" defTabSz="642915">
              <a:lnSpc>
                <a:spcPts val="1152"/>
              </a:lnSpc>
            </a:pPr>
            <a:r>
              <a:rPr sz="984" dirty="0">
                <a:solidFill>
                  <a:prstClr val="black"/>
                </a:solidFill>
                <a:latin typeface="Arial"/>
                <a:cs typeface="Arial"/>
              </a:rPr>
              <a:t>őssej</a:t>
            </a:r>
            <a:r>
              <a:rPr sz="984" spc="-4" dirty="0">
                <a:solidFill>
                  <a:prstClr val="black"/>
                </a:solidFill>
                <a:latin typeface="Arial"/>
                <a:cs typeface="Arial"/>
              </a:rPr>
              <a:t>t </a:t>
            </a:r>
            <a:r>
              <a:rPr sz="984" dirty="0">
                <a:solidFill>
                  <a:prstClr val="black"/>
                </a:solidFill>
                <a:latin typeface="Arial"/>
                <a:cs typeface="Arial"/>
              </a:rPr>
              <a:t>kolónia</a:t>
            </a:r>
            <a:endParaRPr sz="984">
              <a:solidFill>
                <a:prstClr val="black"/>
              </a:solidFill>
              <a:latin typeface="Arial"/>
              <a:cs typeface="Arial"/>
            </a:endParaRPr>
          </a:p>
          <a:p>
            <a:pPr marR="3572" algn="r" defTabSz="642915">
              <a:spcBef>
                <a:spcPts val="14"/>
              </a:spcBef>
            </a:pPr>
            <a:r>
              <a:rPr sz="1758" dirty="0">
                <a:solidFill>
                  <a:srgbClr val="3D3E3F"/>
                </a:solidFill>
                <a:latin typeface="Monotype Corsiva"/>
                <a:cs typeface="Monotype Corsiva"/>
              </a:rPr>
              <a:t>GE</a:t>
            </a:r>
            <a:endParaRPr sz="1758">
              <a:solidFill>
                <a:prstClr val="black"/>
              </a:solidFill>
              <a:latin typeface="Monotype Corsiva"/>
              <a:cs typeface="Monotype Corsiva"/>
            </a:endParaRPr>
          </a:p>
        </p:txBody>
      </p:sp>
      <p:sp>
        <p:nvSpPr>
          <p:cNvPr id="389" name="object 389"/>
          <p:cNvSpPr txBox="1"/>
          <p:nvPr/>
        </p:nvSpPr>
        <p:spPr>
          <a:xfrm>
            <a:off x="6134695" y="5408314"/>
            <a:ext cx="809923" cy="15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984" dirty="0">
                <a:solidFill>
                  <a:prstClr val="black"/>
                </a:solidFill>
                <a:latin typeface="Arial"/>
                <a:cs typeface="Arial"/>
              </a:rPr>
              <a:t>kiméra</a:t>
            </a:r>
            <a:r>
              <a:rPr sz="984" spc="-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84" dirty="0">
                <a:solidFill>
                  <a:prstClr val="black"/>
                </a:solidFill>
                <a:latin typeface="Arial"/>
                <a:cs typeface="Arial"/>
              </a:rPr>
              <a:t>embrió</a:t>
            </a:r>
            <a:endParaRPr sz="984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0283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32402" y="753470"/>
            <a:ext cx="5223867" cy="54917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70101" y="794742"/>
            <a:ext cx="5009555" cy="52774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86562" y="1061712"/>
            <a:ext cx="1700213" cy="108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1980:</a:t>
            </a:r>
            <a:r>
              <a:rPr sz="703" b="1" spc="-4" dirty="0">
                <a:solidFill>
                  <a:srgbClr val="000B5A"/>
                </a:solidFill>
                <a:latin typeface="Arial"/>
                <a:cs typeface="Arial"/>
              </a:rPr>
              <a:t> 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J</a:t>
            </a:r>
            <a:r>
              <a:rPr sz="703" b="1" spc="-4" dirty="0">
                <a:solidFill>
                  <a:srgbClr val="000B5A"/>
                </a:solidFill>
                <a:latin typeface="Arial"/>
                <a:cs typeface="Arial"/>
              </a:rPr>
              <a:t>. </a:t>
            </a:r>
            <a:r>
              <a:rPr sz="703" b="1" spc="-7" dirty="0">
                <a:solidFill>
                  <a:srgbClr val="000B5A"/>
                </a:solidFill>
                <a:latin typeface="Arial"/>
                <a:cs typeface="Arial"/>
              </a:rPr>
              <a:t>Go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r</a:t>
            </a:r>
            <a:r>
              <a:rPr sz="703" b="1" spc="-7" dirty="0">
                <a:solidFill>
                  <a:srgbClr val="000B5A"/>
                </a:solidFill>
                <a:latin typeface="Arial"/>
                <a:cs typeface="Arial"/>
              </a:rPr>
              <a:t>don,</a:t>
            </a:r>
            <a:r>
              <a:rPr sz="703" b="1" spc="-4" dirty="0">
                <a:solidFill>
                  <a:srgbClr val="000B5A"/>
                </a:solidFill>
                <a:latin typeface="Arial"/>
                <a:cs typeface="Arial"/>
              </a:rPr>
              <a:t> fi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rst</a:t>
            </a:r>
            <a:r>
              <a:rPr sz="703" b="1" spc="-4" dirty="0">
                <a:solidFill>
                  <a:srgbClr val="000B5A"/>
                </a:solidFill>
                <a:latin typeface="Arial"/>
                <a:cs typeface="Arial"/>
              </a:rPr>
              <a:t> 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tra</a:t>
            </a:r>
            <a:r>
              <a:rPr sz="703" b="1" spc="-7" dirty="0">
                <a:solidFill>
                  <a:srgbClr val="000B5A"/>
                </a:solidFill>
                <a:latin typeface="Arial"/>
                <a:cs typeface="Arial"/>
              </a:rPr>
              <a:t>n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s</a:t>
            </a:r>
            <a:r>
              <a:rPr sz="703" b="1" spc="-7" dirty="0">
                <a:solidFill>
                  <a:srgbClr val="000B5A"/>
                </a:solidFill>
                <a:latin typeface="Arial"/>
                <a:cs typeface="Arial"/>
              </a:rPr>
              <a:t>g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e</a:t>
            </a:r>
            <a:r>
              <a:rPr sz="703" b="1" spc="-4" dirty="0">
                <a:solidFill>
                  <a:srgbClr val="000B5A"/>
                </a:solidFill>
                <a:latin typeface="Arial"/>
                <a:cs typeface="Arial"/>
              </a:rPr>
              <a:t>ni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c</a:t>
            </a:r>
            <a:r>
              <a:rPr sz="703" b="1" spc="-4" dirty="0">
                <a:solidFill>
                  <a:srgbClr val="000B5A"/>
                </a:solidFill>
                <a:latin typeface="Arial"/>
                <a:cs typeface="Arial"/>
              </a:rPr>
              <a:t> 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m</a:t>
            </a:r>
            <a:r>
              <a:rPr sz="703" b="1" spc="-7" dirty="0">
                <a:solidFill>
                  <a:srgbClr val="000B5A"/>
                </a:solidFill>
                <a:latin typeface="Arial"/>
                <a:cs typeface="Arial"/>
              </a:rPr>
              <a:t>ou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se</a:t>
            </a:r>
            <a:endParaRPr sz="70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34839" y="5595198"/>
            <a:ext cx="49113" cy="108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703" dirty="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70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99039" y="5597993"/>
            <a:ext cx="179129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40" marR="3572" indent="-276810" defTabSz="642915">
              <a:lnSpc>
                <a:spcPts val="773"/>
              </a:lnSpc>
            </a:pP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1986:</a:t>
            </a:r>
            <a:r>
              <a:rPr sz="703" b="1" spc="-28" dirty="0">
                <a:solidFill>
                  <a:srgbClr val="000B5A"/>
                </a:solidFill>
                <a:latin typeface="Arial"/>
                <a:cs typeface="Arial"/>
              </a:rPr>
              <a:t> 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A</a:t>
            </a:r>
            <a:r>
              <a:rPr sz="703" b="1" spc="-4" dirty="0">
                <a:solidFill>
                  <a:srgbClr val="000B5A"/>
                </a:solidFill>
                <a:latin typeface="Arial"/>
                <a:cs typeface="Arial"/>
              </a:rPr>
              <a:t>. </a:t>
            </a:r>
            <a:r>
              <a:rPr sz="703" b="1" spc="-7" dirty="0">
                <a:solidFill>
                  <a:srgbClr val="000B5A"/>
                </a:solidFill>
                <a:latin typeface="Arial"/>
                <a:cs typeface="Arial"/>
              </a:rPr>
              <a:t>Go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ss</a:t>
            </a:r>
            <a:r>
              <a:rPr sz="703" b="1" spc="-4" dirty="0">
                <a:solidFill>
                  <a:srgbClr val="000B5A"/>
                </a:solidFill>
                <a:latin typeface="Arial"/>
                <a:cs typeface="Arial"/>
              </a:rPr>
              <a:t>l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er:</a:t>
            </a:r>
            <a:r>
              <a:rPr sz="703" b="1" spc="-4" dirty="0">
                <a:solidFill>
                  <a:srgbClr val="000B5A"/>
                </a:solidFill>
                <a:latin typeface="Arial"/>
                <a:cs typeface="Arial"/>
              </a:rPr>
              <a:t> </a:t>
            </a:r>
            <a:r>
              <a:rPr sz="703" b="1" spc="-49" dirty="0">
                <a:solidFill>
                  <a:srgbClr val="000B5A"/>
                </a:solidFill>
                <a:latin typeface="Arial"/>
                <a:cs typeface="Arial"/>
              </a:rPr>
              <a:t>T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ra</a:t>
            </a:r>
            <a:r>
              <a:rPr sz="703" b="1" spc="-7" dirty="0">
                <a:solidFill>
                  <a:srgbClr val="000B5A"/>
                </a:solidFill>
                <a:latin typeface="Arial"/>
                <a:cs typeface="Arial"/>
              </a:rPr>
              <a:t>n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s</a:t>
            </a:r>
            <a:r>
              <a:rPr sz="703" b="1" spc="-7" dirty="0">
                <a:solidFill>
                  <a:srgbClr val="000B5A"/>
                </a:solidFill>
                <a:latin typeface="Arial"/>
                <a:cs typeface="Arial"/>
              </a:rPr>
              <a:t>g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e</a:t>
            </a:r>
            <a:r>
              <a:rPr sz="703" b="1" spc="-4" dirty="0">
                <a:solidFill>
                  <a:srgbClr val="000B5A"/>
                </a:solidFill>
                <a:latin typeface="Arial"/>
                <a:cs typeface="Arial"/>
              </a:rPr>
              <a:t>ni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c</a:t>
            </a:r>
            <a:r>
              <a:rPr sz="703" b="1" spc="-4" dirty="0">
                <a:solidFill>
                  <a:srgbClr val="000B5A"/>
                </a:solidFill>
                <a:latin typeface="Arial"/>
                <a:cs typeface="Arial"/>
              </a:rPr>
              <a:t> 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m</a:t>
            </a:r>
            <a:r>
              <a:rPr sz="703" b="1" spc="-7" dirty="0">
                <a:solidFill>
                  <a:srgbClr val="000B5A"/>
                </a:solidFill>
                <a:latin typeface="Arial"/>
                <a:cs typeface="Arial"/>
              </a:rPr>
              <a:t>ou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se</a:t>
            </a:r>
            <a:r>
              <a:rPr sz="703" b="1" spc="-4" dirty="0">
                <a:solidFill>
                  <a:srgbClr val="000B5A"/>
                </a:solidFill>
                <a:latin typeface="Arial"/>
                <a:cs typeface="Arial"/>
              </a:rPr>
              <a:t> </a:t>
            </a:r>
            <a:r>
              <a:rPr sz="703" b="1" spc="-7" dirty="0">
                <a:solidFill>
                  <a:srgbClr val="000B5A"/>
                </a:solidFill>
                <a:latin typeface="Arial"/>
                <a:cs typeface="Arial"/>
              </a:rPr>
              <a:t>b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eta- </a:t>
            </a:r>
            <a:r>
              <a:rPr sz="703" b="1" spc="-7" dirty="0">
                <a:solidFill>
                  <a:srgbClr val="000B5A"/>
                </a:solidFill>
                <a:latin typeface="Arial"/>
                <a:cs typeface="Arial"/>
              </a:rPr>
              <a:t>g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a</a:t>
            </a:r>
            <a:r>
              <a:rPr sz="703" b="1" spc="-4" dirty="0">
                <a:solidFill>
                  <a:srgbClr val="000B5A"/>
                </a:solidFill>
                <a:latin typeface="Arial"/>
                <a:cs typeface="Arial"/>
              </a:rPr>
              <a:t>l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ac</a:t>
            </a:r>
            <a:r>
              <a:rPr sz="703" b="1" spc="-4" dirty="0">
                <a:solidFill>
                  <a:srgbClr val="000B5A"/>
                </a:solidFill>
                <a:latin typeface="Arial"/>
                <a:cs typeface="Arial"/>
              </a:rPr>
              <a:t>to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s</a:t>
            </a:r>
            <a:r>
              <a:rPr sz="703" b="1" spc="-4" dirty="0">
                <a:solidFill>
                  <a:srgbClr val="000B5A"/>
                </a:solidFill>
                <a:latin typeface="Arial"/>
                <a:cs typeface="Arial"/>
              </a:rPr>
              <a:t>id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ase</a:t>
            </a:r>
            <a:r>
              <a:rPr sz="703" b="1" spc="-4" dirty="0">
                <a:solidFill>
                  <a:srgbClr val="000B5A"/>
                </a:solidFill>
                <a:latin typeface="Arial"/>
                <a:cs typeface="Arial"/>
              </a:rPr>
              <a:t> 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re</a:t>
            </a:r>
            <a:r>
              <a:rPr sz="703" b="1" spc="-7" dirty="0">
                <a:solidFill>
                  <a:srgbClr val="000B5A"/>
                </a:solidFill>
                <a:latin typeface="Arial"/>
                <a:cs typeface="Arial"/>
              </a:rPr>
              <a:t>po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rter</a:t>
            </a:r>
            <a:r>
              <a:rPr sz="703" b="1" spc="-4" dirty="0">
                <a:solidFill>
                  <a:srgbClr val="000B5A"/>
                </a:solidFill>
                <a:latin typeface="Arial"/>
                <a:cs typeface="Arial"/>
              </a:rPr>
              <a:t> </a:t>
            </a:r>
            <a:r>
              <a:rPr sz="703" b="1" spc="-7" dirty="0">
                <a:solidFill>
                  <a:srgbClr val="000B5A"/>
                </a:solidFill>
                <a:latin typeface="Arial"/>
                <a:cs typeface="Arial"/>
              </a:rPr>
              <a:t>g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e</a:t>
            </a:r>
            <a:r>
              <a:rPr sz="703" b="1" spc="-7" dirty="0">
                <a:solidFill>
                  <a:srgbClr val="000B5A"/>
                </a:solidFill>
                <a:latin typeface="Arial"/>
                <a:cs typeface="Arial"/>
              </a:rPr>
              <a:t>n</a:t>
            </a:r>
            <a:r>
              <a:rPr sz="703" b="1" dirty="0">
                <a:solidFill>
                  <a:srgbClr val="000B5A"/>
                </a:solidFill>
                <a:latin typeface="Arial"/>
                <a:cs typeface="Arial"/>
              </a:rPr>
              <a:t>e</a:t>
            </a:r>
            <a:endParaRPr sz="70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82404" y="799207"/>
            <a:ext cx="2732484" cy="281295"/>
          </a:xfrm>
          <a:prstGeom prst="rect">
            <a:avLst/>
          </a:prstGeom>
          <a:solidFill>
            <a:srgbClr val="AFD7FF"/>
          </a:solidFill>
        </p:spPr>
        <p:txBody>
          <a:bodyPr vert="horz" wrap="square" lIns="0" tIns="0" rIns="0" bIns="0" rtlCol="0">
            <a:spAutoFit/>
          </a:bodyPr>
          <a:lstStyle/>
          <a:p>
            <a:pPr marL="300027" defTabSz="642915"/>
            <a:r>
              <a:rPr sz="1828" b="1" spc="-14" dirty="0">
                <a:solidFill>
                  <a:srgbClr val="011279"/>
                </a:solidFill>
                <a:latin typeface="Book Antiqua"/>
                <a:cs typeface="Book Antiqua"/>
              </a:rPr>
              <a:t>DNS</a:t>
            </a:r>
            <a:r>
              <a:rPr sz="1828" b="1" spc="-4" dirty="0">
                <a:solidFill>
                  <a:srgbClr val="011279"/>
                </a:solidFill>
                <a:latin typeface="Book Antiqua"/>
                <a:cs typeface="Book Antiqua"/>
              </a:rPr>
              <a:t> </a:t>
            </a:r>
            <a:r>
              <a:rPr sz="1828" b="1" dirty="0" err="1">
                <a:solidFill>
                  <a:srgbClr val="011279"/>
                </a:solidFill>
                <a:latin typeface="Book Antiqua"/>
                <a:cs typeface="Book Antiqua"/>
              </a:rPr>
              <a:t>m</a:t>
            </a:r>
            <a:r>
              <a:rPr sz="1828" b="1" spc="-7" dirty="0" err="1">
                <a:solidFill>
                  <a:srgbClr val="011279"/>
                </a:solidFill>
                <a:latin typeface="Book Antiqua"/>
                <a:cs typeface="Book Antiqua"/>
              </a:rPr>
              <a:t>i</a:t>
            </a:r>
            <a:r>
              <a:rPr sz="1828" b="1" spc="-18" dirty="0" err="1">
                <a:solidFill>
                  <a:srgbClr val="011279"/>
                </a:solidFill>
                <a:latin typeface="Book Antiqua"/>
                <a:cs typeface="Book Antiqua"/>
              </a:rPr>
              <a:t>k</a:t>
            </a:r>
            <a:r>
              <a:rPr sz="1828" b="1" dirty="0" err="1">
                <a:solidFill>
                  <a:srgbClr val="011279"/>
                </a:solidFill>
                <a:latin typeface="Book Antiqua"/>
                <a:cs typeface="Book Antiqua"/>
              </a:rPr>
              <a:t>ro</a:t>
            </a:r>
            <a:r>
              <a:rPr sz="1828" b="1" spc="-11" dirty="0" err="1">
                <a:solidFill>
                  <a:srgbClr val="011279"/>
                </a:solidFill>
                <a:latin typeface="Book Antiqua"/>
                <a:cs typeface="Book Antiqua"/>
              </a:rPr>
              <a:t>i</a:t>
            </a:r>
            <a:r>
              <a:rPr lang="en-US" sz="1828" b="1" spc="-11" dirty="0" err="1">
                <a:solidFill>
                  <a:srgbClr val="011279"/>
                </a:solidFill>
                <a:latin typeface="Book Antiqua"/>
                <a:cs typeface="Book Antiqua"/>
              </a:rPr>
              <a:t>n</a:t>
            </a:r>
            <a:r>
              <a:rPr sz="1828" b="1" spc="-11" dirty="0" err="1">
                <a:solidFill>
                  <a:srgbClr val="011279"/>
                </a:solidFill>
                <a:latin typeface="Book Antiqua"/>
                <a:cs typeface="Book Antiqua"/>
              </a:rPr>
              <a:t>jektálás</a:t>
            </a:r>
            <a:endParaRPr sz="1828" dirty="0">
              <a:solidFill>
                <a:prstClr val="black"/>
              </a:solidFill>
              <a:latin typeface="Book Antiqua"/>
              <a:cs typeface="Book Antiqu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91333" y="3397746"/>
            <a:ext cx="3589734" cy="281295"/>
          </a:xfrm>
          <a:prstGeom prst="rect">
            <a:avLst/>
          </a:prstGeom>
          <a:solidFill>
            <a:srgbClr val="AFD7FF"/>
          </a:solidFill>
        </p:spPr>
        <p:txBody>
          <a:bodyPr vert="horz" wrap="square" lIns="0" tIns="0" rIns="0" bIns="0" rtlCol="0">
            <a:spAutoFit/>
          </a:bodyPr>
          <a:lstStyle/>
          <a:p>
            <a:pPr marL="398250" defTabSz="642915"/>
            <a:r>
              <a:rPr sz="1828" b="1" spc="-18" dirty="0">
                <a:solidFill>
                  <a:srgbClr val="011279"/>
                </a:solidFill>
                <a:latin typeface="Book Antiqua"/>
                <a:cs typeface="Book Antiqua"/>
              </a:rPr>
              <a:t>E</a:t>
            </a:r>
            <a:r>
              <a:rPr sz="1828" b="1" spc="-14" dirty="0">
                <a:solidFill>
                  <a:srgbClr val="011279"/>
                </a:solidFill>
                <a:latin typeface="Book Antiqua"/>
                <a:cs typeface="Book Antiqua"/>
              </a:rPr>
              <a:t>S</a:t>
            </a:r>
            <a:r>
              <a:rPr sz="1828" b="1" spc="-4" dirty="0">
                <a:solidFill>
                  <a:srgbClr val="011279"/>
                </a:solidFill>
                <a:latin typeface="Book Antiqua"/>
                <a:cs typeface="Book Antiqua"/>
              </a:rPr>
              <a:t> </a:t>
            </a:r>
            <a:r>
              <a:rPr sz="1828" b="1" spc="-14" dirty="0">
                <a:solidFill>
                  <a:srgbClr val="011279"/>
                </a:solidFill>
                <a:latin typeface="Book Antiqua"/>
                <a:cs typeface="Book Antiqua"/>
              </a:rPr>
              <a:t>s</a:t>
            </a:r>
            <a:r>
              <a:rPr sz="1828" b="1" spc="-11" dirty="0">
                <a:solidFill>
                  <a:srgbClr val="011279"/>
                </a:solidFill>
                <a:latin typeface="Book Antiqua"/>
                <a:cs typeface="Book Antiqua"/>
              </a:rPr>
              <a:t>ejtek</a:t>
            </a:r>
            <a:r>
              <a:rPr sz="1828" b="1" spc="-4" dirty="0">
                <a:solidFill>
                  <a:srgbClr val="011279"/>
                </a:solidFill>
                <a:latin typeface="Book Antiqua"/>
                <a:cs typeface="Book Antiqua"/>
              </a:rPr>
              <a:t> </a:t>
            </a:r>
            <a:r>
              <a:rPr sz="1828" b="1" dirty="0">
                <a:solidFill>
                  <a:srgbClr val="011279"/>
                </a:solidFill>
                <a:latin typeface="Book Antiqua"/>
                <a:cs typeface="Book Antiqua"/>
              </a:rPr>
              <a:t>f</a:t>
            </a:r>
            <a:r>
              <a:rPr sz="1828" b="1" spc="-11" dirty="0">
                <a:solidFill>
                  <a:srgbClr val="011279"/>
                </a:solidFill>
                <a:latin typeface="Book Antiqua"/>
                <a:cs typeface="Book Antiqua"/>
              </a:rPr>
              <a:t>el</a:t>
            </a:r>
            <a:r>
              <a:rPr sz="1828" b="1" spc="-18" dirty="0">
                <a:solidFill>
                  <a:srgbClr val="011279"/>
                </a:solidFill>
                <a:latin typeface="Book Antiqua"/>
                <a:cs typeface="Book Antiqua"/>
              </a:rPr>
              <a:t>h</a:t>
            </a:r>
            <a:r>
              <a:rPr sz="1828" b="1" spc="-11" dirty="0">
                <a:solidFill>
                  <a:srgbClr val="011279"/>
                </a:solidFill>
                <a:latin typeface="Book Antiqua"/>
                <a:cs typeface="Book Antiqua"/>
              </a:rPr>
              <a:t>a</a:t>
            </a:r>
            <a:r>
              <a:rPr sz="1828" b="1" spc="-14" dirty="0">
                <a:solidFill>
                  <a:srgbClr val="011279"/>
                </a:solidFill>
                <a:latin typeface="Book Antiqua"/>
                <a:cs typeface="Book Antiqua"/>
              </a:rPr>
              <a:t>s</a:t>
            </a:r>
            <a:r>
              <a:rPr sz="1828" b="1" spc="-11" dirty="0">
                <a:solidFill>
                  <a:srgbClr val="011279"/>
                </a:solidFill>
                <a:latin typeface="Book Antiqua"/>
                <a:cs typeface="Book Antiqua"/>
              </a:rPr>
              <a:t>z</a:t>
            </a:r>
            <a:r>
              <a:rPr sz="1828" b="1" spc="-18" dirty="0">
                <a:solidFill>
                  <a:srgbClr val="011279"/>
                </a:solidFill>
                <a:latin typeface="Book Antiqua"/>
                <a:cs typeface="Book Antiqua"/>
              </a:rPr>
              <a:t>n</a:t>
            </a:r>
            <a:r>
              <a:rPr sz="1828" b="1" spc="-11" dirty="0">
                <a:solidFill>
                  <a:srgbClr val="011279"/>
                </a:solidFill>
                <a:latin typeface="Book Antiqua"/>
                <a:cs typeface="Book Antiqua"/>
              </a:rPr>
              <a:t>álá</a:t>
            </a:r>
            <a:r>
              <a:rPr sz="1828" b="1" spc="-14" dirty="0">
                <a:solidFill>
                  <a:srgbClr val="011279"/>
                </a:solidFill>
                <a:latin typeface="Book Antiqua"/>
                <a:cs typeface="Book Antiqua"/>
              </a:rPr>
              <a:t>s</a:t>
            </a:r>
            <a:r>
              <a:rPr sz="1828" b="1" dirty="0">
                <a:solidFill>
                  <a:srgbClr val="011279"/>
                </a:solidFill>
                <a:latin typeface="Book Antiqua"/>
                <a:cs typeface="Book Antiqua"/>
              </a:rPr>
              <a:t>ával</a:t>
            </a:r>
            <a:endParaRPr sz="1828">
              <a:solidFill>
                <a:prstClr val="black"/>
              </a:solidFill>
              <a:latin typeface="Book Antiqua"/>
              <a:cs typeface="Book Antiqu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0765" y="5727137"/>
            <a:ext cx="722412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06" spc="-70" dirty="0">
                <a:solidFill>
                  <a:srgbClr val="011279"/>
                </a:solidFill>
                <a:latin typeface="Century"/>
                <a:cs typeface="Century"/>
              </a:rPr>
              <a:t>Promoter</a:t>
            </a:r>
            <a:endParaRPr sz="1406">
              <a:solidFill>
                <a:prstClr val="black"/>
              </a:solidFill>
              <a:latin typeface="Century"/>
              <a:cs typeface="Century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18047" y="4601996"/>
            <a:ext cx="859482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06" spc="-67" dirty="0">
                <a:solidFill>
                  <a:srgbClr val="011279"/>
                </a:solidFill>
                <a:latin typeface="Century"/>
                <a:cs typeface="Century"/>
              </a:rPr>
              <a:t>Célzott</a:t>
            </a:r>
            <a:r>
              <a:rPr sz="1406" spc="-42" dirty="0">
                <a:solidFill>
                  <a:srgbClr val="011279"/>
                </a:solidFill>
                <a:latin typeface="Century"/>
                <a:cs typeface="Century"/>
              </a:rPr>
              <a:t> </a:t>
            </a:r>
            <a:r>
              <a:rPr sz="1406" spc="-88" dirty="0">
                <a:solidFill>
                  <a:srgbClr val="011279"/>
                </a:solidFill>
                <a:latin typeface="Century"/>
                <a:cs typeface="Century"/>
              </a:rPr>
              <a:t>gén</a:t>
            </a:r>
            <a:endParaRPr sz="1406">
              <a:solidFill>
                <a:prstClr val="black"/>
              </a:solidFill>
              <a:latin typeface="Century"/>
              <a:cs typeface="Century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93031" y="5727137"/>
            <a:ext cx="641152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06" spc="-35" dirty="0">
                <a:solidFill>
                  <a:srgbClr val="011279"/>
                </a:solidFill>
                <a:latin typeface="Century"/>
                <a:cs typeface="Century"/>
              </a:rPr>
              <a:t>Neo</a:t>
            </a:r>
            <a:r>
              <a:rPr sz="1406" spc="-42" dirty="0">
                <a:solidFill>
                  <a:srgbClr val="011279"/>
                </a:solidFill>
                <a:latin typeface="Century"/>
                <a:cs typeface="Century"/>
              </a:rPr>
              <a:t> </a:t>
            </a:r>
            <a:r>
              <a:rPr sz="1406" spc="-88" dirty="0">
                <a:solidFill>
                  <a:srgbClr val="011279"/>
                </a:solidFill>
                <a:latin typeface="Century"/>
                <a:cs typeface="Century"/>
              </a:rPr>
              <a:t>gén</a:t>
            </a:r>
            <a:endParaRPr sz="1406">
              <a:solidFill>
                <a:prstClr val="black"/>
              </a:solidFill>
              <a:latin typeface="Century"/>
              <a:cs typeface="Century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14563" y="5727137"/>
            <a:ext cx="962174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06" spc="-63" dirty="0">
                <a:solidFill>
                  <a:srgbClr val="011279"/>
                </a:solidFill>
                <a:latin typeface="Century"/>
                <a:cs typeface="Century"/>
              </a:rPr>
              <a:t>Riporter</a:t>
            </a:r>
            <a:r>
              <a:rPr sz="1406" spc="-42" dirty="0">
                <a:solidFill>
                  <a:srgbClr val="011279"/>
                </a:solidFill>
                <a:latin typeface="Century"/>
                <a:cs typeface="Century"/>
              </a:rPr>
              <a:t> </a:t>
            </a:r>
            <a:r>
              <a:rPr sz="1406" spc="-88" dirty="0">
                <a:solidFill>
                  <a:srgbClr val="011279"/>
                </a:solidFill>
                <a:latin typeface="Century"/>
                <a:cs typeface="Century"/>
              </a:rPr>
              <a:t>gén</a:t>
            </a:r>
            <a:endParaRPr sz="1406">
              <a:solidFill>
                <a:prstClr val="black"/>
              </a:solidFill>
              <a:latin typeface="Century"/>
              <a:cs typeface="Century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7784" y="3786188"/>
            <a:ext cx="2089547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4651" defTabSz="642915"/>
            <a:r>
              <a:rPr sz="1547" b="1" dirty="0">
                <a:solidFill>
                  <a:srgbClr val="011279"/>
                </a:solidFill>
                <a:latin typeface="Book Antiqua"/>
                <a:cs typeface="Book Antiqua"/>
              </a:rPr>
              <a:t>Célzott g</a:t>
            </a:r>
            <a:r>
              <a:rPr sz="1547" b="1" spc="-11" dirty="0">
                <a:solidFill>
                  <a:srgbClr val="011279"/>
                </a:solidFill>
                <a:latin typeface="Book Antiqua"/>
                <a:cs typeface="Book Antiqua"/>
              </a:rPr>
              <a:t>énmódos</a:t>
            </a:r>
            <a:r>
              <a:rPr sz="1547" b="1" spc="-7" dirty="0">
                <a:solidFill>
                  <a:srgbClr val="011279"/>
                </a:solidFill>
                <a:latin typeface="Book Antiqua"/>
                <a:cs typeface="Book Antiqua"/>
              </a:rPr>
              <a:t>ítás</a:t>
            </a:r>
            <a:endParaRPr sz="1547">
              <a:solidFill>
                <a:prstClr val="black"/>
              </a:solidFill>
              <a:latin typeface="Book Antiqua"/>
              <a:cs typeface="Book Antiqu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45695" y="1782116"/>
            <a:ext cx="789005" cy="1511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645695" y="1782116"/>
            <a:ext cx="789384" cy="151358"/>
          </a:xfrm>
          <a:custGeom>
            <a:avLst/>
            <a:gdLst/>
            <a:ahLst/>
            <a:cxnLst/>
            <a:rect l="l" t="t" r="r" b="b"/>
            <a:pathLst>
              <a:path w="1122679" h="215264">
                <a:moveTo>
                  <a:pt x="929258" y="53731"/>
                </a:moveTo>
                <a:lnTo>
                  <a:pt x="929258" y="0"/>
                </a:lnTo>
                <a:lnTo>
                  <a:pt x="1122139" y="107462"/>
                </a:lnTo>
                <a:lnTo>
                  <a:pt x="929258" y="214925"/>
                </a:lnTo>
                <a:lnTo>
                  <a:pt x="929258" y="161194"/>
                </a:lnTo>
                <a:lnTo>
                  <a:pt x="0" y="161194"/>
                </a:lnTo>
                <a:lnTo>
                  <a:pt x="0" y="53731"/>
                </a:lnTo>
                <a:lnTo>
                  <a:pt x="929258" y="53731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45695" y="4487811"/>
            <a:ext cx="789005" cy="1511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45695" y="4487811"/>
            <a:ext cx="789384" cy="151358"/>
          </a:xfrm>
          <a:custGeom>
            <a:avLst/>
            <a:gdLst/>
            <a:ahLst/>
            <a:cxnLst/>
            <a:rect l="l" t="t" r="r" b="b"/>
            <a:pathLst>
              <a:path w="1122679" h="215265">
                <a:moveTo>
                  <a:pt x="929258" y="53731"/>
                </a:moveTo>
                <a:lnTo>
                  <a:pt x="929258" y="0"/>
                </a:lnTo>
                <a:lnTo>
                  <a:pt x="1122139" y="107462"/>
                </a:lnTo>
                <a:lnTo>
                  <a:pt x="929258" y="214925"/>
                </a:lnTo>
                <a:lnTo>
                  <a:pt x="929258" y="161194"/>
                </a:lnTo>
                <a:lnTo>
                  <a:pt x="0" y="161194"/>
                </a:lnTo>
                <a:lnTo>
                  <a:pt x="0" y="53731"/>
                </a:lnTo>
                <a:lnTo>
                  <a:pt x="929258" y="53731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42937" y="5152430"/>
            <a:ext cx="669727" cy="3036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62758" y="5152430"/>
            <a:ext cx="562570" cy="3036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625328" y="5152430"/>
            <a:ext cx="634008" cy="30360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03734" y="5152430"/>
            <a:ext cx="625078" cy="3036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607344" y="5350650"/>
            <a:ext cx="7590" cy="293340"/>
          </a:xfrm>
          <a:custGeom>
            <a:avLst/>
            <a:gdLst/>
            <a:ahLst/>
            <a:cxnLst/>
            <a:rect l="l" t="t" r="r" b="b"/>
            <a:pathLst>
              <a:path w="10794" h="417195">
                <a:moveTo>
                  <a:pt x="10681" y="0"/>
                </a:moveTo>
                <a:lnTo>
                  <a:pt x="10356" y="12695"/>
                </a:lnTo>
                <a:lnTo>
                  <a:pt x="0" y="416585"/>
                </a:lnTo>
              </a:path>
            </a:pathLst>
          </a:custGeom>
          <a:ln w="25400">
            <a:solidFill>
              <a:srgbClr val="011279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571227" y="5295305"/>
            <a:ext cx="85725" cy="87064"/>
          </a:xfrm>
          <a:custGeom>
            <a:avLst/>
            <a:gdLst/>
            <a:ahLst/>
            <a:cxnLst/>
            <a:rect l="l" t="t" r="r" b="b"/>
            <a:pathLst>
              <a:path w="121919" h="123825">
                <a:moveTo>
                  <a:pt x="106876" y="91409"/>
                </a:moveTo>
                <a:lnTo>
                  <a:pt x="61720" y="91409"/>
                </a:lnTo>
                <a:lnTo>
                  <a:pt x="121879" y="123442"/>
                </a:lnTo>
                <a:lnTo>
                  <a:pt x="106876" y="91409"/>
                </a:lnTo>
                <a:close/>
              </a:path>
              <a:path w="121919" h="123825">
                <a:moveTo>
                  <a:pt x="64065" y="0"/>
                </a:moveTo>
                <a:lnTo>
                  <a:pt x="0" y="120317"/>
                </a:lnTo>
                <a:lnTo>
                  <a:pt x="61720" y="91409"/>
                </a:lnTo>
                <a:lnTo>
                  <a:pt x="106876" y="91409"/>
                </a:lnTo>
                <a:lnTo>
                  <a:pt x="64065" y="0"/>
                </a:lnTo>
                <a:close/>
              </a:path>
            </a:pathLst>
          </a:custGeom>
          <a:solidFill>
            <a:srgbClr val="0112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902024" y="5152430"/>
            <a:ext cx="160734" cy="30360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339579" y="5350650"/>
            <a:ext cx="7590" cy="293340"/>
          </a:xfrm>
          <a:custGeom>
            <a:avLst/>
            <a:gdLst/>
            <a:ahLst/>
            <a:cxnLst/>
            <a:rect l="l" t="t" r="r" b="b"/>
            <a:pathLst>
              <a:path w="10795" h="417195">
                <a:moveTo>
                  <a:pt x="10681" y="0"/>
                </a:moveTo>
                <a:lnTo>
                  <a:pt x="10356" y="12695"/>
                </a:lnTo>
                <a:lnTo>
                  <a:pt x="0" y="416585"/>
                </a:lnTo>
              </a:path>
            </a:pathLst>
          </a:custGeom>
          <a:ln w="25400">
            <a:solidFill>
              <a:srgbClr val="011279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303461" y="5295305"/>
            <a:ext cx="85725" cy="87064"/>
          </a:xfrm>
          <a:custGeom>
            <a:avLst/>
            <a:gdLst/>
            <a:ahLst/>
            <a:cxnLst/>
            <a:rect l="l" t="t" r="r" b="b"/>
            <a:pathLst>
              <a:path w="121920" h="123825">
                <a:moveTo>
                  <a:pt x="106876" y="91409"/>
                </a:moveTo>
                <a:lnTo>
                  <a:pt x="61720" y="91409"/>
                </a:lnTo>
                <a:lnTo>
                  <a:pt x="121879" y="123442"/>
                </a:lnTo>
                <a:lnTo>
                  <a:pt x="106876" y="91409"/>
                </a:lnTo>
                <a:close/>
              </a:path>
              <a:path w="121920" h="123825">
                <a:moveTo>
                  <a:pt x="64065" y="0"/>
                </a:moveTo>
                <a:lnTo>
                  <a:pt x="0" y="120317"/>
                </a:lnTo>
                <a:lnTo>
                  <a:pt x="61720" y="91409"/>
                </a:lnTo>
                <a:lnTo>
                  <a:pt x="106876" y="91409"/>
                </a:lnTo>
                <a:lnTo>
                  <a:pt x="64065" y="0"/>
                </a:lnTo>
                <a:close/>
              </a:path>
            </a:pathLst>
          </a:custGeom>
          <a:solidFill>
            <a:srgbClr val="0112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276946" y="5152430"/>
            <a:ext cx="160734" cy="30360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09055" y="5432139"/>
            <a:ext cx="291108" cy="283071"/>
          </a:xfrm>
          <a:custGeom>
            <a:avLst/>
            <a:gdLst/>
            <a:ahLst/>
            <a:cxnLst/>
            <a:rect l="l" t="t" r="r" b="b"/>
            <a:pathLst>
              <a:path w="414019" h="402590">
                <a:moveTo>
                  <a:pt x="413465" y="0"/>
                </a:moveTo>
                <a:lnTo>
                  <a:pt x="404362" y="8856"/>
                </a:lnTo>
                <a:lnTo>
                  <a:pt x="0" y="402290"/>
                </a:lnTo>
              </a:path>
            </a:pathLst>
          </a:custGeom>
          <a:ln w="25400">
            <a:solidFill>
              <a:srgbClr val="011279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48121" y="5393532"/>
            <a:ext cx="91529" cy="90636"/>
          </a:xfrm>
          <a:custGeom>
            <a:avLst/>
            <a:gdLst/>
            <a:ahLst/>
            <a:cxnLst/>
            <a:rect l="l" t="t" r="r" b="b"/>
            <a:pathLst>
              <a:path w="130175" h="128904">
                <a:moveTo>
                  <a:pt x="129894" y="0"/>
                </a:moveTo>
                <a:lnTo>
                  <a:pt x="0" y="41329"/>
                </a:lnTo>
                <a:lnTo>
                  <a:pt x="64357" y="63766"/>
                </a:lnTo>
                <a:lnTo>
                  <a:pt x="85021" y="128713"/>
                </a:lnTo>
                <a:lnTo>
                  <a:pt x="129894" y="0"/>
                </a:lnTo>
                <a:close/>
              </a:path>
            </a:pathLst>
          </a:custGeom>
          <a:solidFill>
            <a:srgbClr val="0112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24784" y="4839891"/>
            <a:ext cx="491579" cy="368796"/>
          </a:xfrm>
          <a:custGeom>
            <a:avLst/>
            <a:gdLst/>
            <a:ahLst/>
            <a:cxnLst/>
            <a:rect l="l" t="t" r="r" b="b"/>
            <a:pathLst>
              <a:path w="699135" h="524509">
                <a:moveTo>
                  <a:pt x="0" y="524256"/>
                </a:moveTo>
                <a:lnTo>
                  <a:pt x="10160" y="516636"/>
                </a:lnTo>
                <a:lnTo>
                  <a:pt x="699007" y="0"/>
                </a:lnTo>
              </a:path>
            </a:pathLst>
          </a:custGeom>
          <a:ln w="25400">
            <a:solidFill>
              <a:srgbClr val="011279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80492" y="5156002"/>
            <a:ext cx="94655" cy="85725"/>
          </a:xfrm>
          <a:custGeom>
            <a:avLst/>
            <a:gdLst/>
            <a:ahLst/>
            <a:cxnLst/>
            <a:rect l="l" t="t" r="r" b="b"/>
            <a:pathLst>
              <a:path w="134619" h="121920">
                <a:moveTo>
                  <a:pt x="60959" y="0"/>
                </a:moveTo>
                <a:lnTo>
                  <a:pt x="0" y="121920"/>
                </a:lnTo>
                <a:lnTo>
                  <a:pt x="134112" y="97536"/>
                </a:lnTo>
                <a:lnTo>
                  <a:pt x="73152" y="67056"/>
                </a:lnTo>
                <a:lnTo>
                  <a:pt x="60959" y="0"/>
                </a:lnTo>
                <a:close/>
              </a:path>
            </a:pathLst>
          </a:custGeom>
          <a:solidFill>
            <a:srgbClr val="0112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259211" y="4848821"/>
            <a:ext cx="533995" cy="345132"/>
          </a:xfrm>
          <a:custGeom>
            <a:avLst/>
            <a:gdLst/>
            <a:ahLst/>
            <a:cxnLst/>
            <a:rect l="l" t="t" r="r" b="b"/>
            <a:pathLst>
              <a:path w="759460" h="490854">
                <a:moveTo>
                  <a:pt x="759364" y="490666"/>
                </a:moveTo>
                <a:lnTo>
                  <a:pt x="748697" y="483774"/>
                </a:lnTo>
                <a:lnTo>
                  <a:pt x="0" y="0"/>
                </a:lnTo>
              </a:path>
            </a:pathLst>
          </a:custGeom>
          <a:ln w="25400">
            <a:solidFill>
              <a:srgbClr val="011279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744376" y="5141342"/>
            <a:ext cx="95548" cy="82600"/>
          </a:xfrm>
          <a:custGeom>
            <a:avLst/>
            <a:gdLst/>
            <a:ahLst/>
            <a:cxnLst/>
            <a:rect l="l" t="t" r="r" b="b"/>
            <a:pathLst>
              <a:path w="135889" h="117475">
                <a:moveTo>
                  <a:pt x="66167" y="0"/>
                </a:moveTo>
                <a:lnTo>
                  <a:pt x="58684" y="67743"/>
                </a:lnTo>
                <a:lnTo>
                  <a:pt x="0" y="102402"/>
                </a:lnTo>
                <a:lnTo>
                  <a:pt x="135486" y="117368"/>
                </a:lnTo>
                <a:lnTo>
                  <a:pt x="66167" y="0"/>
                </a:lnTo>
                <a:close/>
              </a:path>
            </a:pathLst>
          </a:custGeom>
          <a:solidFill>
            <a:srgbClr val="0112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285875" y="1553766"/>
            <a:ext cx="267891" cy="5357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285875" y="1553766"/>
            <a:ext cx="267891" cy="535781"/>
          </a:xfrm>
          <a:custGeom>
            <a:avLst/>
            <a:gdLst/>
            <a:ahLst/>
            <a:cxnLst/>
            <a:rect l="l" t="t" r="r" b="b"/>
            <a:pathLst>
              <a:path w="381000" h="762000">
                <a:moveTo>
                  <a:pt x="325203" y="111592"/>
                </a:moveTo>
                <a:lnTo>
                  <a:pt x="345290" y="158817"/>
                </a:lnTo>
                <a:lnTo>
                  <a:pt x="360913" y="210480"/>
                </a:lnTo>
                <a:lnTo>
                  <a:pt x="372072" y="265471"/>
                </a:lnTo>
                <a:lnTo>
                  <a:pt x="378768" y="322680"/>
                </a:lnTo>
                <a:lnTo>
                  <a:pt x="381000" y="380999"/>
                </a:lnTo>
                <a:lnTo>
                  <a:pt x="380442" y="410228"/>
                </a:lnTo>
                <a:lnTo>
                  <a:pt x="375978" y="468131"/>
                </a:lnTo>
                <a:lnTo>
                  <a:pt x="367050" y="524370"/>
                </a:lnTo>
                <a:lnTo>
                  <a:pt x="353659" y="577835"/>
                </a:lnTo>
                <a:lnTo>
                  <a:pt x="335805" y="627418"/>
                </a:lnTo>
                <a:lnTo>
                  <a:pt x="313709" y="671609"/>
                </a:lnTo>
                <a:lnTo>
                  <a:pt x="288918" y="707319"/>
                </a:lnTo>
                <a:lnTo>
                  <a:pt x="248264" y="744145"/>
                </a:lnTo>
                <a:lnTo>
                  <a:pt x="205114" y="760884"/>
                </a:lnTo>
                <a:lnTo>
                  <a:pt x="190499" y="762000"/>
                </a:lnTo>
                <a:lnTo>
                  <a:pt x="175885" y="760884"/>
                </a:lnTo>
                <a:lnTo>
                  <a:pt x="132735" y="744145"/>
                </a:lnTo>
                <a:lnTo>
                  <a:pt x="92081" y="707319"/>
                </a:lnTo>
                <a:lnTo>
                  <a:pt x="67290" y="671609"/>
                </a:lnTo>
                <a:lnTo>
                  <a:pt x="45194" y="627418"/>
                </a:lnTo>
                <a:lnTo>
                  <a:pt x="27340" y="577835"/>
                </a:lnTo>
                <a:lnTo>
                  <a:pt x="13949" y="524370"/>
                </a:lnTo>
                <a:lnTo>
                  <a:pt x="5021" y="468131"/>
                </a:lnTo>
                <a:lnTo>
                  <a:pt x="557" y="410228"/>
                </a:lnTo>
                <a:lnTo>
                  <a:pt x="0" y="380999"/>
                </a:lnTo>
                <a:lnTo>
                  <a:pt x="557" y="351770"/>
                </a:lnTo>
                <a:lnTo>
                  <a:pt x="5021" y="293868"/>
                </a:lnTo>
                <a:lnTo>
                  <a:pt x="13949" y="237629"/>
                </a:lnTo>
                <a:lnTo>
                  <a:pt x="27340" y="184163"/>
                </a:lnTo>
                <a:lnTo>
                  <a:pt x="45194" y="134580"/>
                </a:lnTo>
                <a:lnTo>
                  <a:pt x="67290" y="90389"/>
                </a:lnTo>
                <a:lnTo>
                  <a:pt x="92081" y="54680"/>
                </a:lnTo>
                <a:lnTo>
                  <a:pt x="132735" y="17854"/>
                </a:lnTo>
                <a:lnTo>
                  <a:pt x="175885" y="1115"/>
                </a:lnTo>
                <a:lnTo>
                  <a:pt x="190499" y="0"/>
                </a:lnTo>
                <a:lnTo>
                  <a:pt x="205114" y="1115"/>
                </a:lnTo>
                <a:lnTo>
                  <a:pt x="248264" y="17854"/>
                </a:lnTo>
                <a:lnTo>
                  <a:pt x="288918" y="54680"/>
                </a:lnTo>
                <a:lnTo>
                  <a:pt x="313709" y="90389"/>
                </a:lnTo>
                <a:lnTo>
                  <a:pt x="325203" y="111592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64344" y="2330649"/>
            <a:ext cx="830461" cy="30360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294805" y="2330649"/>
            <a:ext cx="1116211" cy="30360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402086" y="2330649"/>
            <a:ext cx="562570" cy="30360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421240" y="2027040"/>
            <a:ext cx="7590" cy="293340"/>
          </a:xfrm>
          <a:custGeom>
            <a:avLst/>
            <a:gdLst/>
            <a:ahLst/>
            <a:cxnLst/>
            <a:rect l="l" t="t" r="r" b="b"/>
            <a:pathLst>
              <a:path w="10794" h="417195">
                <a:moveTo>
                  <a:pt x="0" y="416585"/>
                </a:moveTo>
                <a:lnTo>
                  <a:pt x="325" y="403890"/>
                </a:lnTo>
                <a:lnTo>
                  <a:pt x="10681" y="0"/>
                </a:lnTo>
              </a:path>
            </a:pathLst>
          </a:custGeom>
          <a:ln w="25400">
            <a:solidFill>
              <a:srgbClr val="011279"/>
            </a:solidFill>
          </a:ln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379169" y="2288502"/>
            <a:ext cx="85725" cy="87064"/>
          </a:xfrm>
          <a:custGeom>
            <a:avLst/>
            <a:gdLst/>
            <a:ahLst/>
            <a:cxnLst/>
            <a:rect l="l" t="t" r="r" b="b"/>
            <a:pathLst>
              <a:path w="121919" h="123825">
                <a:moveTo>
                  <a:pt x="0" y="0"/>
                </a:moveTo>
                <a:lnTo>
                  <a:pt x="57814" y="123442"/>
                </a:lnTo>
                <a:lnTo>
                  <a:pt x="106486" y="32033"/>
                </a:lnTo>
                <a:lnTo>
                  <a:pt x="60158" y="32033"/>
                </a:lnTo>
                <a:lnTo>
                  <a:pt x="0" y="0"/>
                </a:lnTo>
                <a:close/>
              </a:path>
              <a:path w="121919" h="123825">
                <a:moveTo>
                  <a:pt x="121879" y="3125"/>
                </a:moveTo>
                <a:lnTo>
                  <a:pt x="60158" y="32033"/>
                </a:lnTo>
                <a:lnTo>
                  <a:pt x="106486" y="32033"/>
                </a:lnTo>
                <a:lnTo>
                  <a:pt x="121879" y="3125"/>
                </a:lnTo>
                <a:close/>
              </a:path>
            </a:pathLst>
          </a:custGeom>
          <a:solidFill>
            <a:srgbClr val="011279"/>
          </a:solidFill>
        </p:spPr>
        <p:txBody>
          <a:bodyPr wrap="square" lIns="0" tIns="0" rIns="0" bIns="0" rtlCol="0"/>
          <a:lstStyle/>
          <a:p>
            <a:pPr defTabSz="642915"/>
            <a:endParaRPr sz="12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64406" y="1130020"/>
            <a:ext cx="1638598" cy="9654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547" b="1" dirty="0">
                <a:solidFill>
                  <a:srgbClr val="011279"/>
                </a:solidFill>
                <a:latin typeface="Book Antiqua"/>
                <a:cs typeface="Book Antiqua"/>
              </a:rPr>
              <a:t>R</a:t>
            </a:r>
            <a:r>
              <a:rPr sz="1547" b="1" spc="-11" dirty="0">
                <a:solidFill>
                  <a:srgbClr val="011279"/>
                </a:solidFill>
                <a:latin typeface="Book Antiqua"/>
                <a:cs typeface="Book Antiqua"/>
              </a:rPr>
              <a:t>andom ins</a:t>
            </a:r>
            <a:r>
              <a:rPr sz="1547" b="1" dirty="0">
                <a:solidFill>
                  <a:srgbClr val="011279"/>
                </a:solidFill>
                <a:latin typeface="Book Antiqua"/>
                <a:cs typeface="Book Antiqua"/>
              </a:rPr>
              <a:t>zer</a:t>
            </a:r>
            <a:r>
              <a:rPr sz="1547" b="1" spc="-11" dirty="0">
                <a:solidFill>
                  <a:srgbClr val="011279"/>
                </a:solidFill>
                <a:latin typeface="Book Antiqua"/>
                <a:cs typeface="Book Antiqua"/>
              </a:rPr>
              <a:t>c</a:t>
            </a:r>
            <a:r>
              <a:rPr sz="1547" b="1" dirty="0">
                <a:solidFill>
                  <a:srgbClr val="011279"/>
                </a:solidFill>
                <a:latin typeface="Book Antiqua"/>
                <a:cs typeface="Book Antiqua"/>
              </a:rPr>
              <a:t>ió</a:t>
            </a:r>
            <a:endParaRPr sz="1547">
              <a:solidFill>
                <a:prstClr val="black"/>
              </a:solidFill>
              <a:latin typeface="Book Antiqua"/>
              <a:cs typeface="Book Antiqua"/>
            </a:endParaRPr>
          </a:p>
          <a:p>
            <a:pPr defTabSz="642915">
              <a:spcBef>
                <a:spcPts val="6"/>
              </a:spcBef>
            </a:pPr>
            <a:endParaRPr sz="207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01822" marR="1113046" indent="8929" algn="just" defTabSz="642915">
              <a:lnSpc>
                <a:spcPct val="73500"/>
              </a:lnSpc>
            </a:pPr>
            <a:r>
              <a:rPr sz="1195" spc="-18" dirty="0">
                <a:solidFill>
                  <a:srgbClr val="FFFFFF"/>
                </a:solidFill>
                <a:latin typeface="Century"/>
                <a:cs typeface="Century"/>
              </a:rPr>
              <a:t>A T G</a:t>
            </a:r>
            <a:endParaRPr sz="1195">
              <a:solidFill>
                <a:prstClr val="black"/>
              </a:solidFill>
              <a:latin typeface="Century"/>
              <a:cs typeface="Century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546246" y="61613"/>
            <a:ext cx="5336883" cy="928612"/>
          </a:xfrm>
          <a:prstGeom prst="rect">
            <a:avLst/>
          </a:prstGeom>
        </p:spPr>
        <p:txBody>
          <a:bodyPr vert="horz" wrap="square" lIns="0" tIns="62508" rIns="0" bIns="0" rtlCol="0">
            <a:spAutoFit/>
          </a:bodyPr>
          <a:lstStyle/>
          <a:p>
            <a:pPr marL="1473346"/>
            <a:r>
              <a:rPr spc="-120" dirty="0"/>
              <a:t>T</a:t>
            </a:r>
            <a:r>
              <a:rPr spc="-11" dirty="0"/>
              <a:t>r</a:t>
            </a:r>
            <a:r>
              <a:rPr spc="-18" dirty="0"/>
              <a:t>a</a:t>
            </a:r>
            <a:r>
              <a:rPr dirty="0"/>
              <a:t>ns</a:t>
            </a:r>
            <a:r>
              <a:rPr spc="-18" dirty="0"/>
              <a:t>z</a:t>
            </a:r>
            <a:r>
              <a:rPr spc="-14" dirty="0"/>
              <a:t>g</a:t>
            </a:r>
            <a:r>
              <a:rPr spc="-18" dirty="0"/>
              <a:t>é</a:t>
            </a:r>
            <a:r>
              <a:rPr spc="-14" dirty="0"/>
              <a:t>ni</a:t>
            </a:r>
            <a:r>
              <a:rPr dirty="0"/>
              <a:t>kus </a:t>
            </a:r>
            <a:r>
              <a:rPr spc="-18" dirty="0"/>
              <a:t>e</a:t>
            </a:r>
            <a:r>
              <a:rPr spc="-14" dirty="0"/>
              <a:t>g</a:t>
            </a:r>
            <a:r>
              <a:rPr spc="-18" dirty="0"/>
              <a:t>e</a:t>
            </a:r>
            <a:r>
              <a:rPr spc="-11" dirty="0"/>
              <a:t>r</a:t>
            </a:r>
            <a:r>
              <a:rPr spc="-18" dirty="0"/>
              <a:t>e</a:t>
            </a:r>
            <a:r>
              <a:rPr dirty="0"/>
              <a:t>k </a:t>
            </a:r>
            <a:r>
              <a:rPr spc="-14" dirty="0"/>
              <a:t>el</a:t>
            </a:r>
            <a:r>
              <a:rPr dirty="0">
                <a:latin typeface="Times New Roman"/>
                <a:cs typeface="Times New Roman"/>
              </a:rPr>
              <a:t>ő</a:t>
            </a:r>
            <a:r>
              <a:rPr spc="-14" dirty="0"/>
              <a:t>állítá</a:t>
            </a:r>
            <a:r>
              <a:rPr dirty="0"/>
              <a:t>s</a:t>
            </a:r>
            <a:r>
              <a:rPr spc="-14" dirty="0"/>
              <a:t>a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717784" y="3786188"/>
            <a:ext cx="2089547" cy="238079"/>
          </a:xfrm>
          <a:prstGeom prst="rect">
            <a:avLst/>
          </a:prstGeom>
          <a:solidFill>
            <a:srgbClr val="FF4D41"/>
          </a:solidFill>
        </p:spPr>
        <p:txBody>
          <a:bodyPr vert="horz" wrap="square" lIns="0" tIns="0" rIns="0" bIns="0" rtlCol="0">
            <a:spAutoFit/>
          </a:bodyPr>
          <a:lstStyle/>
          <a:p>
            <a:pPr marL="76793" defTabSz="642915"/>
            <a:r>
              <a:rPr sz="1547" b="1" dirty="0">
                <a:solidFill>
                  <a:srgbClr val="FFFFFF"/>
                </a:solidFill>
                <a:latin typeface="Book Antiqua"/>
                <a:cs typeface="Book Antiqua"/>
              </a:rPr>
              <a:t>Célzott g</a:t>
            </a:r>
            <a:r>
              <a:rPr sz="1547" b="1" spc="-11" dirty="0">
                <a:solidFill>
                  <a:srgbClr val="FFFFFF"/>
                </a:solidFill>
                <a:latin typeface="Book Antiqua"/>
                <a:cs typeface="Book Antiqua"/>
              </a:rPr>
              <a:t>énmódos</a:t>
            </a:r>
            <a:r>
              <a:rPr sz="1547" b="1" spc="-7" dirty="0">
                <a:solidFill>
                  <a:srgbClr val="FFFFFF"/>
                </a:solidFill>
                <a:latin typeface="Book Antiqua"/>
                <a:cs typeface="Book Antiqua"/>
              </a:rPr>
              <a:t>ítás</a:t>
            </a:r>
            <a:endParaRPr sz="1547">
              <a:solidFill>
                <a:prstClr val="black"/>
              </a:solidFill>
              <a:latin typeface="Book Antiqua"/>
              <a:cs typeface="Book Antiqu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17922" y="2735692"/>
            <a:ext cx="722412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06" spc="-70" dirty="0">
                <a:solidFill>
                  <a:srgbClr val="011279"/>
                </a:solidFill>
                <a:latin typeface="Century"/>
                <a:cs typeface="Century"/>
              </a:rPr>
              <a:t>Promoter</a:t>
            </a:r>
            <a:endParaRPr sz="1406">
              <a:solidFill>
                <a:prstClr val="black"/>
              </a:solidFill>
              <a:latin typeface="Century"/>
              <a:cs typeface="Century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464469" y="2735692"/>
            <a:ext cx="781794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06" spc="-134" dirty="0">
                <a:solidFill>
                  <a:srgbClr val="011279"/>
                </a:solidFill>
                <a:latin typeface="Century"/>
                <a:cs typeface="Century"/>
              </a:rPr>
              <a:t>T</a:t>
            </a:r>
            <a:r>
              <a:rPr sz="1406" spc="-91" dirty="0">
                <a:solidFill>
                  <a:srgbClr val="011279"/>
                </a:solidFill>
                <a:latin typeface="Century"/>
                <a:cs typeface="Century"/>
              </a:rPr>
              <a:t>ranszgén</a:t>
            </a:r>
            <a:endParaRPr sz="1406">
              <a:solidFill>
                <a:prstClr val="black"/>
              </a:solidFill>
              <a:latin typeface="Century"/>
              <a:cs typeface="Century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437805" y="2735692"/>
            <a:ext cx="482650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406" spc="-60" dirty="0">
                <a:solidFill>
                  <a:srgbClr val="011279"/>
                </a:solidFill>
                <a:latin typeface="Century"/>
                <a:cs typeface="Century"/>
              </a:rPr>
              <a:t>Poli</a:t>
            </a:r>
            <a:r>
              <a:rPr sz="1406" spc="-42" dirty="0">
                <a:solidFill>
                  <a:srgbClr val="011279"/>
                </a:solidFill>
                <a:latin typeface="Century"/>
                <a:cs typeface="Century"/>
              </a:rPr>
              <a:t> </a:t>
            </a:r>
            <a:r>
              <a:rPr sz="1406" spc="-32" dirty="0">
                <a:solidFill>
                  <a:srgbClr val="011279"/>
                </a:solidFill>
                <a:latin typeface="Century"/>
                <a:cs typeface="Century"/>
              </a:rPr>
              <a:t>A</a:t>
            </a:r>
            <a:endParaRPr sz="1406">
              <a:solidFill>
                <a:prstClr val="black"/>
              </a:solidFill>
              <a:latin typeface="Century"/>
              <a:cs typeface="Century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670727" y="6544799"/>
            <a:ext cx="295125" cy="2705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/>
            <a:r>
              <a:rPr sz="1758" dirty="0">
                <a:solidFill>
                  <a:srgbClr val="3D3E3F"/>
                </a:solidFill>
                <a:latin typeface="Monotype Corsiva"/>
                <a:cs typeface="Monotype Corsiva"/>
              </a:rPr>
              <a:t>GE</a:t>
            </a:r>
            <a:endParaRPr sz="1758">
              <a:solidFill>
                <a:prstClr val="black"/>
              </a:solidFill>
              <a:latin typeface="Monotype Corsiv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1263746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52400" y="473075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Funkcionális megközelítés: gének funkciójának megváltoztatása (elrontása vagy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hiperaktiválása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 – genetikai boncolás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599875" y="1988840"/>
            <a:ext cx="7293984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mutáns analízis (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forward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és 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reverse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genetics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gene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knock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out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(génkiütés –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deléciók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-transzpozonok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-fenotípusos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elemzés (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mutant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screens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kumimoji="0" lang="hu-HU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II. RNS interferencia - géncsendesítés (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reverse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genetics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	(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gene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knock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 down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)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07504" y="5077633"/>
            <a:ext cx="915507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Klasszikus (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forward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 genetika: mutáns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fenotípus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gén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Fordított (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reverse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 genetika:  gén 		biológiai funkció (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fenotípus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		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feltétele: genomi szekvenciák ismerete</a:t>
            </a:r>
          </a:p>
        </p:txBody>
      </p:sp>
      <p:sp>
        <p:nvSpPr>
          <p:cNvPr id="3" name="Jobbra nyíl 2"/>
          <p:cNvSpPr/>
          <p:nvPr/>
        </p:nvSpPr>
        <p:spPr>
          <a:xfrm>
            <a:off x="6300192" y="5149641"/>
            <a:ext cx="1080120" cy="2955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Jobbra nyíl 5"/>
          <p:cNvSpPr/>
          <p:nvPr/>
        </p:nvSpPr>
        <p:spPr>
          <a:xfrm>
            <a:off x="4355976" y="5733256"/>
            <a:ext cx="1080120" cy="2955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851920" y="5013176"/>
            <a:ext cx="4248472" cy="507831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635896" y="5657473"/>
            <a:ext cx="5508104" cy="507831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010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63585"/>
            <a:ext cx="9008536" cy="5018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8993" y="351337"/>
            <a:ext cx="8583295" cy="803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Prob</a:t>
            </a:r>
            <a:r>
              <a:rPr sz="1800" b="1" spc="5" dirty="0">
                <a:latin typeface="Arial"/>
                <a:cs typeface="Arial"/>
              </a:rPr>
              <a:t>l</a:t>
            </a:r>
            <a:r>
              <a:rPr sz="1800" b="1" dirty="0">
                <a:latin typeface="Arial"/>
                <a:cs typeface="Arial"/>
              </a:rPr>
              <a:t>é</a:t>
            </a:r>
            <a:r>
              <a:rPr sz="1800" b="1" spc="-10" dirty="0">
                <a:latin typeface="Arial"/>
                <a:cs typeface="Arial"/>
              </a:rPr>
              <a:t>m</a:t>
            </a:r>
            <a:r>
              <a:rPr sz="1800" b="1" dirty="0">
                <a:latin typeface="Arial"/>
                <a:cs typeface="Arial"/>
              </a:rPr>
              <a:t>ák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 hag</a:t>
            </a:r>
            <a:r>
              <a:rPr sz="1800" b="1" spc="-15" dirty="0">
                <a:latin typeface="Arial"/>
                <a:cs typeface="Arial"/>
              </a:rPr>
              <a:t>y</a:t>
            </a:r>
            <a:r>
              <a:rPr sz="1800" b="1" dirty="0">
                <a:latin typeface="Arial"/>
                <a:cs typeface="Arial"/>
              </a:rPr>
              <a:t>omán</a:t>
            </a:r>
            <a:r>
              <a:rPr sz="1800" b="1" spc="-20" dirty="0">
                <a:latin typeface="Arial"/>
                <a:cs typeface="Arial"/>
              </a:rPr>
              <a:t>y</a:t>
            </a:r>
            <a:r>
              <a:rPr sz="1800" b="1" dirty="0">
                <a:latin typeface="Arial"/>
                <a:cs typeface="Arial"/>
              </a:rPr>
              <a:t>os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mi</a:t>
            </a:r>
            <a:r>
              <a:rPr sz="1800" b="1" spc="-10" dirty="0">
                <a:latin typeface="Arial"/>
                <a:cs typeface="Arial"/>
              </a:rPr>
              <a:t>k</a:t>
            </a:r>
            <a:r>
              <a:rPr sz="1800" b="1" dirty="0">
                <a:latin typeface="Arial"/>
                <a:cs typeface="Arial"/>
              </a:rPr>
              <a:t>roi</a:t>
            </a:r>
            <a:r>
              <a:rPr sz="1800" b="1" spc="5" dirty="0">
                <a:latin typeface="Arial"/>
                <a:cs typeface="Arial"/>
              </a:rPr>
              <a:t>n</a:t>
            </a:r>
            <a:r>
              <a:rPr sz="1800" b="1" dirty="0">
                <a:latin typeface="Arial"/>
                <a:cs typeface="Arial"/>
              </a:rPr>
              <a:t>je</a:t>
            </a:r>
            <a:r>
              <a:rPr sz="1800" b="1" spc="-10" dirty="0">
                <a:latin typeface="Arial"/>
                <a:cs typeface="Arial"/>
              </a:rPr>
              <a:t>k</a:t>
            </a:r>
            <a:r>
              <a:rPr sz="1800" b="1" dirty="0">
                <a:latin typeface="Arial"/>
                <a:cs typeface="Arial"/>
              </a:rPr>
              <a:t>tál</a:t>
            </a:r>
            <a:r>
              <a:rPr sz="1800" b="1" spc="-10" dirty="0">
                <a:latin typeface="Arial"/>
                <a:cs typeface="Arial"/>
              </a:rPr>
              <a:t>á</a:t>
            </a:r>
            <a:r>
              <a:rPr sz="1800" b="1" dirty="0">
                <a:latin typeface="Arial"/>
                <a:cs typeface="Arial"/>
              </a:rPr>
              <a:t>s</a:t>
            </a:r>
            <a:r>
              <a:rPr sz="1800" b="1" spc="-10" dirty="0">
                <a:latin typeface="Arial"/>
                <a:cs typeface="Arial"/>
              </a:rPr>
              <a:t>s</a:t>
            </a:r>
            <a:r>
              <a:rPr sz="1800" b="1" dirty="0">
                <a:latin typeface="Arial"/>
                <a:cs typeface="Arial"/>
              </a:rPr>
              <a:t>al:a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45" dirty="0">
                <a:latin typeface="Arial"/>
                <a:cs typeface="Arial"/>
              </a:rPr>
              <a:t>v</a:t>
            </a:r>
            <a:r>
              <a:rPr sz="1800" b="1" dirty="0">
                <a:latin typeface="Arial"/>
                <a:cs typeface="Arial"/>
              </a:rPr>
              <a:t>él</a:t>
            </a:r>
            <a:r>
              <a:rPr sz="1800" b="1" spc="-10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tlenszerűen</a:t>
            </a:r>
            <a:r>
              <a:rPr sz="1800" b="1" spc="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bei</a:t>
            </a:r>
            <a:r>
              <a:rPr sz="1800" b="1" spc="5" dirty="0">
                <a:latin typeface="Arial"/>
                <a:cs typeface="Arial"/>
              </a:rPr>
              <a:t>n</a:t>
            </a:r>
            <a:r>
              <a:rPr sz="1800" b="1" dirty="0">
                <a:latin typeface="Arial"/>
                <a:cs typeface="Arial"/>
              </a:rPr>
              <a:t>tegr</a:t>
            </a:r>
            <a:r>
              <a:rPr sz="1800" b="1" spc="-10" dirty="0">
                <a:latin typeface="Arial"/>
                <a:cs typeface="Arial"/>
              </a:rPr>
              <a:t>á</a:t>
            </a:r>
            <a:r>
              <a:rPr sz="1800" b="1" dirty="0">
                <a:latin typeface="Arial"/>
                <a:cs typeface="Arial"/>
              </a:rPr>
              <a:t>l</a:t>
            </a:r>
            <a:r>
              <a:rPr sz="1800" b="1" spc="5" dirty="0">
                <a:latin typeface="Arial"/>
                <a:cs typeface="Arial"/>
              </a:rPr>
              <a:t>ó</a:t>
            </a:r>
            <a:r>
              <a:rPr sz="1800" b="1" dirty="0">
                <a:latin typeface="Arial"/>
                <a:cs typeface="Arial"/>
              </a:rPr>
              <a:t>dó tr</a:t>
            </a:r>
            <a:r>
              <a:rPr sz="1800" b="1" spc="-1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nszgén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k</a:t>
            </a:r>
            <a:r>
              <a:rPr sz="1800" b="1" spc="-10" dirty="0">
                <a:latin typeface="Arial"/>
                <a:cs typeface="Arial"/>
              </a:rPr>
              <a:t>r</a:t>
            </a:r>
            <a:r>
              <a:rPr sz="1800" b="1" dirty="0">
                <a:latin typeface="Arial"/>
                <a:cs typeface="Arial"/>
              </a:rPr>
              <a:t>omoszóm</a:t>
            </a:r>
            <a:r>
              <a:rPr sz="1800" b="1" spc="-10" dirty="0">
                <a:latin typeface="Arial"/>
                <a:cs typeface="Arial"/>
              </a:rPr>
              <a:t>á</a:t>
            </a:r>
            <a:r>
              <a:rPr sz="1800" b="1" dirty="0">
                <a:latin typeface="Arial"/>
                <a:cs typeface="Arial"/>
              </a:rPr>
              <a:t>l</a:t>
            </a:r>
            <a:r>
              <a:rPr sz="1800" b="1" spc="5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s </a:t>
            </a:r>
            <a:r>
              <a:rPr sz="1800" b="1" spc="-10" dirty="0">
                <a:latin typeface="Arial"/>
                <a:cs typeface="Arial"/>
              </a:rPr>
              <a:t>k</a:t>
            </a:r>
            <a:r>
              <a:rPr sz="1800" b="1" dirty="0">
                <a:latin typeface="Arial"/>
                <a:cs typeface="Arial"/>
              </a:rPr>
              <a:t>örn</a:t>
            </a:r>
            <a:r>
              <a:rPr sz="1800" b="1" spc="-15" dirty="0">
                <a:latin typeface="Arial"/>
                <a:cs typeface="Arial"/>
              </a:rPr>
              <a:t>y</a:t>
            </a:r>
            <a:r>
              <a:rPr sz="1800" b="1" dirty="0">
                <a:latin typeface="Arial"/>
                <a:cs typeface="Arial"/>
              </a:rPr>
              <a:t>ez</a:t>
            </a:r>
            <a:r>
              <a:rPr sz="1800" b="1" spc="-10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te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ált</a:t>
            </a:r>
            <a:r>
              <a:rPr sz="1800" b="1" spc="-1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l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okoz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tt</a:t>
            </a:r>
            <a:endParaRPr sz="18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</a:pPr>
            <a:r>
              <a:rPr sz="1800" b="1" spc="-45" dirty="0">
                <a:latin typeface="Arial"/>
                <a:cs typeface="Arial"/>
              </a:rPr>
              <a:t>v</a:t>
            </a:r>
            <a:r>
              <a:rPr sz="1800" b="1" dirty="0">
                <a:latin typeface="Arial"/>
                <a:cs typeface="Arial"/>
              </a:rPr>
              <a:t>áltozá</a:t>
            </a:r>
            <a:r>
              <a:rPr sz="1800" b="1" spc="-10" dirty="0">
                <a:latin typeface="Arial"/>
                <a:cs typeface="Arial"/>
              </a:rPr>
              <a:t>s</a:t>
            </a:r>
            <a:r>
              <a:rPr sz="1800" b="1" dirty="0">
                <a:latin typeface="Arial"/>
                <a:cs typeface="Arial"/>
              </a:rPr>
              <a:t>ok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 tr</a:t>
            </a:r>
            <a:r>
              <a:rPr sz="1800" b="1" spc="-1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nszgén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kif</a:t>
            </a:r>
            <a:r>
              <a:rPr sz="1800" b="1" spc="-10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jező</a:t>
            </a:r>
            <a:r>
              <a:rPr sz="1800" b="1" spc="5" dirty="0">
                <a:latin typeface="Arial"/>
                <a:cs typeface="Arial"/>
              </a:rPr>
              <a:t>d</a:t>
            </a:r>
            <a:r>
              <a:rPr sz="1800" b="1" dirty="0">
                <a:latin typeface="Arial"/>
                <a:cs typeface="Arial"/>
              </a:rPr>
              <a:t>é</a:t>
            </a:r>
            <a:r>
              <a:rPr sz="1800" b="1" spc="-10" dirty="0">
                <a:latin typeface="Arial"/>
                <a:cs typeface="Arial"/>
              </a:rPr>
              <a:t>s</a:t>
            </a:r>
            <a:r>
              <a:rPr sz="1800" b="1" dirty="0">
                <a:latin typeface="Arial"/>
                <a:cs typeface="Arial"/>
              </a:rPr>
              <a:t>éb</a:t>
            </a:r>
            <a:r>
              <a:rPr sz="1800" b="1" spc="-10" dirty="0">
                <a:latin typeface="Arial"/>
                <a:cs typeface="Arial"/>
              </a:rPr>
              <a:t>e</a:t>
            </a:r>
            <a:r>
              <a:rPr sz="1800" b="1" spc="15" dirty="0">
                <a:latin typeface="Arial"/>
                <a:cs typeface="Arial"/>
              </a:rPr>
              <a:t>n</a:t>
            </a:r>
            <a:r>
              <a:rPr sz="1800" b="1" dirty="0">
                <a:latin typeface="Arial"/>
                <a:cs typeface="Arial"/>
              </a:rPr>
              <a:t>-p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zíció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eff</a:t>
            </a:r>
            <a:r>
              <a:rPr sz="1800" b="1" spc="-10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ktust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</a:t>
            </a:r>
            <a:r>
              <a:rPr sz="1800" b="1" spc="-10" dirty="0">
                <a:latin typeface="Arial"/>
                <a:cs typeface="Arial"/>
              </a:rPr>
              <a:t>r</a:t>
            </a:r>
            <a:r>
              <a:rPr sz="1800" b="1" dirty="0">
                <a:latin typeface="Arial"/>
                <a:cs typeface="Arial"/>
              </a:rPr>
              <a:t>edm</a:t>
            </a:r>
            <a:r>
              <a:rPr sz="1800" b="1" spc="-10" dirty="0">
                <a:latin typeface="Arial"/>
                <a:cs typeface="Arial"/>
              </a:rPr>
              <a:t>é</a:t>
            </a:r>
            <a:r>
              <a:rPr sz="1800" b="1" dirty="0">
                <a:latin typeface="Arial"/>
                <a:cs typeface="Arial"/>
              </a:rPr>
              <a:t>n</a:t>
            </a:r>
            <a:r>
              <a:rPr sz="1800" b="1" spc="-15" dirty="0">
                <a:latin typeface="Arial"/>
                <a:cs typeface="Arial"/>
              </a:rPr>
              <a:t>y</a:t>
            </a:r>
            <a:r>
              <a:rPr sz="1800" b="1" dirty="0">
                <a:latin typeface="Arial"/>
                <a:cs typeface="Arial"/>
              </a:rPr>
              <a:t>ezn</a:t>
            </a:r>
            <a:r>
              <a:rPr sz="1800" b="1" spc="-10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k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4025" y="1050845"/>
            <a:ext cx="8207105" cy="4760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6275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V</a:t>
            </a:r>
            <a:r>
              <a:rPr sz="1800" b="1" spc="-10" dirty="0">
                <a:latin typeface="Arial"/>
                <a:cs typeface="Arial"/>
              </a:rPr>
              <a:t>é</a:t>
            </a:r>
            <a:r>
              <a:rPr sz="1800" b="1" dirty="0">
                <a:latin typeface="Arial"/>
                <a:cs typeface="Arial"/>
              </a:rPr>
              <a:t>letlensz</a:t>
            </a:r>
            <a:r>
              <a:rPr sz="1800" b="1" spc="-10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rűen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</a:t>
            </a:r>
            <a:r>
              <a:rPr sz="1800" b="1" spc="5" dirty="0">
                <a:latin typeface="Arial"/>
                <a:cs typeface="Arial"/>
              </a:rPr>
              <a:t>n</a:t>
            </a:r>
            <a:r>
              <a:rPr sz="1800" b="1" dirty="0">
                <a:latin typeface="Arial"/>
                <a:cs typeface="Arial"/>
              </a:rPr>
              <a:t>tegr</a:t>
            </a:r>
            <a:r>
              <a:rPr sz="1800" b="1" spc="-10" dirty="0">
                <a:latin typeface="Arial"/>
                <a:cs typeface="Arial"/>
              </a:rPr>
              <a:t>á</a:t>
            </a:r>
            <a:r>
              <a:rPr sz="1800" b="1" dirty="0">
                <a:latin typeface="Arial"/>
                <a:cs typeface="Arial"/>
              </a:rPr>
              <a:t>l</a:t>
            </a:r>
            <a:r>
              <a:rPr sz="1800" b="1" spc="5" dirty="0">
                <a:latin typeface="Arial"/>
                <a:cs typeface="Arial"/>
              </a:rPr>
              <a:t>ó</a:t>
            </a:r>
            <a:r>
              <a:rPr sz="1800" b="1" dirty="0">
                <a:latin typeface="Arial"/>
                <a:cs typeface="Arial"/>
              </a:rPr>
              <a:t>d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tt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tr</a:t>
            </a:r>
            <a:r>
              <a:rPr sz="1800" b="1" spc="-1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nszgénre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5" dirty="0">
                <a:latin typeface="Arial"/>
                <a:cs typeface="Arial"/>
              </a:rPr>
              <a:t>h</a:t>
            </a:r>
            <a:r>
              <a:rPr sz="1800" b="1" dirty="0">
                <a:latin typeface="Arial"/>
                <a:cs typeface="Arial"/>
              </a:rPr>
              <a:t>ató tá</a:t>
            </a:r>
            <a:r>
              <a:rPr sz="1800" b="1" spc="-45" dirty="0">
                <a:latin typeface="Arial"/>
                <a:cs typeface="Arial"/>
              </a:rPr>
              <a:t>v</a:t>
            </a:r>
            <a:r>
              <a:rPr sz="1800" b="1" dirty="0">
                <a:latin typeface="Arial"/>
                <a:cs typeface="Arial"/>
              </a:rPr>
              <a:t>o</a:t>
            </a:r>
            <a:r>
              <a:rPr sz="1800" b="1" spc="5" dirty="0">
                <a:latin typeface="Arial"/>
                <a:cs typeface="Arial"/>
              </a:rPr>
              <a:t>l</a:t>
            </a:r>
            <a:r>
              <a:rPr sz="1800" b="1" dirty="0">
                <a:latin typeface="Arial"/>
                <a:cs typeface="Arial"/>
              </a:rPr>
              <a:t>i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sz</a:t>
            </a:r>
            <a:r>
              <a:rPr sz="1800" b="1" spc="-1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bál</a:t>
            </a:r>
            <a:r>
              <a:rPr sz="1800" b="1" spc="-15" dirty="0">
                <a:latin typeface="Arial"/>
                <a:cs typeface="Arial"/>
              </a:rPr>
              <a:t>y</a:t>
            </a:r>
            <a:r>
              <a:rPr sz="1800" b="1" dirty="0">
                <a:latin typeface="Arial"/>
                <a:cs typeface="Arial"/>
              </a:rPr>
              <a:t>ozó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el</a:t>
            </a:r>
            <a:r>
              <a:rPr sz="1800" b="1" spc="-10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m</a:t>
            </a:r>
            <a:r>
              <a:rPr sz="1800" b="1" spc="-10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k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58820" y="6185183"/>
            <a:ext cx="29730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u="heavy" dirty="0">
                <a:solidFill>
                  <a:srgbClr val="009999"/>
                </a:solidFill>
                <a:latin typeface="Arial"/>
                <a:cs typeface="Arial"/>
                <a:hlinkClick r:id="rId4"/>
              </a:rPr>
              <a:t>http:/</a:t>
            </a:r>
            <a:r>
              <a:rPr sz="1800" u="heavy" spc="5" dirty="0">
                <a:solidFill>
                  <a:srgbClr val="009999"/>
                </a:solidFill>
                <a:latin typeface="Arial"/>
                <a:cs typeface="Arial"/>
                <a:hlinkClick r:id="rId4"/>
              </a:rPr>
              <a:t>/</a:t>
            </a:r>
            <a:r>
              <a:rPr sz="1800" u="heavy" dirty="0">
                <a:solidFill>
                  <a:srgbClr val="009999"/>
                </a:solidFill>
                <a:latin typeface="Arial"/>
                <a:cs typeface="Arial"/>
                <a:hlinkClick r:id="rId4"/>
              </a:rPr>
              <a:t>futur</a:t>
            </a:r>
            <a:r>
              <a:rPr sz="1800" u="heavy" spc="-10" dirty="0">
                <a:solidFill>
                  <a:srgbClr val="009999"/>
                </a:solidFill>
                <a:latin typeface="Arial"/>
                <a:cs typeface="Arial"/>
                <a:hlinkClick r:id="rId4"/>
              </a:rPr>
              <a:t>e</a:t>
            </a:r>
            <a:r>
              <a:rPr sz="1800" u="heavy" dirty="0">
                <a:solidFill>
                  <a:srgbClr val="009999"/>
                </a:solidFill>
                <a:latin typeface="Arial"/>
                <a:cs typeface="Arial"/>
                <a:hlinkClick r:id="rId4"/>
              </a:rPr>
              <a:t>soft.or</a:t>
            </a:r>
            <a:r>
              <a:rPr sz="1800" u="heavy" spc="-10" dirty="0">
                <a:solidFill>
                  <a:srgbClr val="009999"/>
                </a:solidFill>
                <a:latin typeface="Arial"/>
                <a:cs typeface="Arial"/>
                <a:hlinkClick r:id="rId4"/>
              </a:rPr>
              <a:t>g</a:t>
            </a:r>
            <a:r>
              <a:rPr sz="1800" u="heavy" dirty="0">
                <a:solidFill>
                  <a:srgbClr val="009999"/>
                </a:solidFill>
                <a:latin typeface="Arial"/>
                <a:cs typeface="Arial"/>
                <a:hlinkClick r:id="rId4"/>
              </a:rPr>
              <a:t>/MA</a:t>
            </a:r>
            <a:r>
              <a:rPr sz="1800" u="heavy" spc="5" dirty="0">
                <a:solidFill>
                  <a:srgbClr val="009999"/>
                </a:solidFill>
                <a:latin typeface="Arial"/>
                <a:cs typeface="Arial"/>
                <a:hlinkClick r:id="rId4"/>
              </a:rPr>
              <a:t>R</a:t>
            </a:r>
            <a:r>
              <a:rPr sz="1800" u="heavy" dirty="0">
                <a:solidFill>
                  <a:srgbClr val="009999"/>
                </a:solidFill>
                <a:latin typeface="Arial"/>
                <a:cs typeface="Arial"/>
                <a:hlinkClick r:id="rId4"/>
              </a:rPr>
              <a:t>-Wiz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840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LENT</a:t>
            </a:r>
            <a:r>
              <a:rPr sz="1800" b="1" spc="5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VÍRUS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</a:t>
            </a:r>
            <a:r>
              <a:rPr sz="1800" b="1" spc="10" dirty="0">
                <a:latin typeface="Arial"/>
                <a:cs typeface="Arial"/>
              </a:rPr>
              <a:t>R</a:t>
            </a:r>
            <a:r>
              <a:rPr sz="1800" b="1" spc="-55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NSZGENEZ</a:t>
            </a:r>
            <a:r>
              <a:rPr sz="1800" b="1" spc="5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S</a:t>
            </a:r>
            <a:r>
              <a:rPr sz="1800" b="1" spc="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ÖSS</a:t>
            </a:r>
            <a:r>
              <a:rPr sz="1800" b="1" spc="5" dirty="0">
                <a:latin typeface="Arial"/>
                <a:cs typeface="Arial"/>
              </a:rPr>
              <a:t>Z</a:t>
            </a:r>
            <a:r>
              <a:rPr sz="1800" b="1" dirty="0">
                <a:latin typeface="Arial"/>
                <a:cs typeface="Arial"/>
              </a:rPr>
              <a:t>EH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SONL</a:t>
            </a:r>
            <a:r>
              <a:rPr sz="1800" b="1" spc="5" dirty="0">
                <a:latin typeface="Arial"/>
                <a:cs typeface="Arial"/>
              </a:rPr>
              <a:t>Í</a:t>
            </a:r>
            <a:r>
              <a:rPr sz="1800" b="1" dirty="0">
                <a:latin typeface="Arial"/>
                <a:cs typeface="Arial"/>
              </a:rPr>
              <a:t>TÁ</a:t>
            </a:r>
            <a:r>
              <a:rPr sz="1800" b="1" spc="10" dirty="0">
                <a:latin typeface="Arial"/>
                <a:cs typeface="Arial"/>
              </a:rPr>
              <a:t>S</a:t>
            </a: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10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MIKROINJE</a:t>
            </a:r>
            <a:r>
              <a:rPr sz="1800" b="1" spc="-10" dirty="0">
                <a:latin typeface="Arial"/>
                <a:cs typeface="Arial"/>
              </a:rPr>
              <a:t>K</a:t>
            </a:r>
            <a:r>
              <a:rPr sz="1800" b="1" dirty="0">
                <a:latin typeface="Arial"/>
                <a:cs typeface="Arial"/>
              </a:rPr>
              <a:t>TÁLÁS</a:t>
            </a:r>
            <a:r>
              <a:rPr sz="1800" b="1" spc="10" dirty="0">
                <a:latin typeface="Arial"/>
                <a:cs typeface="Arial"/>
              </a:rPr>
              <a:t>S</a:t>
            </a:r>
            <a:r>
              <a:rPr sz="1800" b="1" spc="-55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L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042987" y="2492375"/>
          <a:ext cx="6913562" cy="2590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21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84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4510">
                <a:tc>
                  <a:txBody>
                    <a:bodyPr/>
                    <a:lstStyle/>
                    <a:p>
                      <a:pPr marL="91440" marR="753110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ÖSS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Z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EH</a:t>
                      </a:r>
                      <a:r>
                        <a:rPr sz="1400" b="1" spc="-4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SON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Í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OTT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400" b="1" spc="-4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JDO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SÁGOK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400" b="1" spc="1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KR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OI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JE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KTÁLÁ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552450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NT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IVÍ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RU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S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TR</a:t>
                      </a:r>
                      <a:r>
                        <a:rPr sz="1400" b="1" spc="-4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ZDUKC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IÓ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i="1" spc="-10" dirty="0">
                          <a:latin typeface="Arial"/>
                          <a:cs typeface="Arial"/>
                        </a:rPr>
                        <a:t>TRAN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Z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GÉN</a:t>
                      </a:r>
                      <a:r>
                        <a:rPr sz="1400" b="1" i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É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TH</a:t>
                      </a:r>
                      <a:r>
                        <a:rPr sz="1400" b="1" i="1" spc="-12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TÁ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400" b="1" i="1" dirty="0">
                          <a:latin typeface="Arial"/>
                          <a:cs typeface="Arial"/>
                        </a:rPr>
                        <a:t>≤</a:t>
                      </a:r>
                      <a:r>
                        <a:rPr sz="1400" b="1" i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50</a:t>
                      </a:r>
                      <a:r>
                        <a:rPr sz="1400" b="1" i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K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400" b="1" i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(P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LAZM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400" b="1" i="1" dirty="0">
                          <a:latin typeface="Arial"/>
                          <a:cs typeface="Arial"/>
                        </a:rPr>
                        <a:t>≤</a:t>
                      </a:r>
                      <a:r>
                        <a:rPr sz="1400" b="1" i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 K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B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i="1" dirty="0">
                          <a:latin typeface="Arial"/>
                          <a:cs typeface="Arial"/>
                        </a:rPr>
                        <a:t>EM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RIÓ</a:t>
                      </a:r>
                      <a:r>
                        <a:rPr sz="1400" b="1" i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Ú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É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ÉS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400" b="1" i="1" spc="-10" dirty="0">
                          <a:latin typeface="Arial"/>
                          <a:cs typeface="Arial"/>
                        </a:rPr>
                        <a:t>ALAC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SO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400" b="1" i="1" spc="-10" dirty="0">
                          <a:latin typeface="Arial"/>
                          <a:cs typeface="Arial"/>
                        </a:rPr>
                        <a:t>MA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≥</a:t>
                      </a:r>
                      <a:r>
                        <a:rPr sz="1400" b="1" i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70%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59">
                <a:tc>
                  <a:txBody>
                    <a:bodyPr/>
                    <a:lstStyle/>
                    <a:p>
                      <a:pPr marL="91440" marR="261620">
                        <a:lnSpc>
                          <a:spcPct val="100000"/>
                        </a:lnSpc>
                      </a:pPr>
                      <a:r>
                        <a:rPr sz="1400" b="1" i="1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NS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Z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GENIKUS U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ÓDOK A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Á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400" b="1" i="1" spc="-110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311785">
                        <a:lnSpc>
                          <a:spcPct val="100000"/>
                        </a:lnSpc>
                      </a:pPr>
                      <a:r>
                        <a:rPr sz="1400" b="1" i="1" spc="-5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400" b="1" i="1" spc="-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-5</a:t>
                      </a:r>
                      <a:r>
                        <a:rPr sz="1400" b="1" i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-10</a:t>
                      </a:r>
                      <a:r>
                        <a:rPr sz="1400" b="1" i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400" b="1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400" b="1" i="1" spc="-8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J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ÓL 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FÜ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GGŐE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/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400" b="1" i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sz="1400" b="1" i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400" b="1" i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100%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853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i="1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EGR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ÁL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ÓDO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T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i="1" spc="-10" dirty="0">
                          <a:latin typeface="Arial"/>
                          <a:cs typeface="Arial"/>
                        </a:rPr>
                        <a:t>TRAN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Z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GÉN</a:t>
                      </a:r>
                      <a:r>
                        <a:rPr sz="1400" b="1" i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K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ÓPIAS</a:t>
                      </a:r>
                      <a:r>
                        <a:rPr sz="1400" b="1" i="1" spc="-15" dirty="0">
                          <a:latin typeface="Arial"/>
                          <a:cs typeface="Arial"/>
                        </a:rPr>
                        <a:t>Z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Á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72085">
                        <a:lnSpc>
                          <a:spcPct val="100000"/>
                        </a:lnSpc>
                      </a:pPr>
                      <a:r>
                        <a:rPr sz="1400" b="1" i="1" spc="-10" dirty="0">
                          <a:latin typeface="Arial"/>
                          <a:cs typeface="Arial"/>
                        </a:rPr>
                        <a:t>ÁTLA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GOS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400" b="1" i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1-5 </a:t>
                      </a:r>
                      <a:r>
                        <a:rPr sz="1400" b="1" i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(50) 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K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NK</a:t>
                      </a:r>
                      <a:r>
                        <a:rPr sz="1400" b="1" i="1" spc="-120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AM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ER</a:t>
                      </a:r>
                      <a:r>
                        <a:rPr sz="1400" b="1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400" b="1" i="1" spc="-5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Y 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400" b="1" i="1" spc="-114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400" b="1" i="1" dirty="0">
                          <a:latin typeface="Arial"/>
                          <a:cs typeface="Arial"/>
                        </a:rPr>
                        <a:t>EGY</a:t>
                      </a:r>
                      <a:r>
                        <a:rPr sz="1400" b="1" i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400" b="1" i="1" spc="-114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400" b="1" i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ND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IG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400" b="1" i="1" spc="-10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K</a:t>
                      </a:r>
                      <a:r>
                        <a:rPr sz="1400" b="1" i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85725" marR="193040">
                        <a:lnSpc>
                          <a:spcPct val="100000"/>
                        </a:lnSpc>
                      </a:pPr>
                      <a:r>
                        <a:rPr sz="1400" b="1" i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 T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Ö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400" b="1" i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400" b="1" i="1" spc="-114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400" b="1" i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EÉP</a:t>
                      </a:r>
                      <a:r>
                        <a:rPr sz="1400" b="1" i="1" spc="-10" dirty="0">
                          <a:latin typeface="Arial"/>
                          <a:cs typeface="Arial"/>
                        </a:rPr>
                        <a:t>ÜLH</a:t>
                      </a:r>
                      <a:r>
                        <a:rPr sz="1400" b="1" i="1" dirty="0">
                          <a:latin typeface="Arial"/>
                          <a:cs typeface="Arial"/>
                        </a:rPr>
                        <a:t>ET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7A7065-90F4-4328-AD10-9830B157DFCB}"/>
              </a:ext>
            </a:extLst>
          </p:cNvPr>
          <p:cNvSpPr txBox="1"/>
          <p:nvPr/>
        </p:nvSpPr>
        <p:spPr>
          <a:xfrm>
            <a:off x="1268264" y="2057400"/>
            <a:ext cx="61580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/>
              <a:t>Új</a:t>
            </a:r>
            <a:r>
              <a:rPr lang="en-US" sz="3200" dirty="0"/>
              <a:t> </a:t>
            </a:r>
            <a:r>
              <a:rPr lang="en-US" sz="3200" dirty="0" err="1"/>
              <a:t>technológiák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 err="1"/>
              <a:t>Az</a:t>
            </a:r>
            <a:r>
              <a:rPr lang="en-US" sz="3200" dirty="0"/>
              <a:t> </a:t>
            </a:r>
            <a:r>
              <a:rPr lang="en-US" sz="3200" dirty="0" err="1"/>
              <a:t>eddigi</a:t>
            </a:r>
            <a:r>
              <a:rPr lang="en-US" sz="3200" dirty="0"/>
              <a:t> </a:t>
            </a:r>
            <a:r>
              <a:rPr lang="en-US" sz="3200" dirty="0" err="1"/>
              <a:t>hátrányok</a:t>
            </a:r>
            <a:r>
              <a:rPr lang="en-US" sz="3200" dirty="0"/>
              <a:t> </a:t>
            </a:r>
            <a:r>
              <a:rPr lang="en-US" sz="3200" dirty="0" err="1"/>
              <a:t>kiküszöbölésére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793856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114604"/>
            <a:ext cx="8108798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hu-HU" sz="2000" b="1" dirty="0">
                <a:solidFill>
                  <a:prstClr val="black"/>
                </a:solidFill>
                <a:latin typeface="Times New Roman"/>
                <a:cs typeface="Times New Roman"/>
              </a:rPr>
              <a:t>További, új generációs technológiák: </a:t>
            </a:r>
            <a:r>
              <a:rPr lang="hu-HU" sz="2000" b="1" dirty="0" err="1">
                <a:solidFill>
                  <a:prstClr val="black"/>
                </a:solidFill>
                <a:latin typeface="Times New Roman"/>
                <a:cs typeface="Times New Roman"/>
              </a:rPr>
              <a:t>Helyspecifikus</a:t>
            </a:r>
            <a:r>
              <a:rPr lang="hu-HU" sz="2000" b="1" dirty="0">
                <a:solidFill>
                  <a:prstClr val="black"/>
                </a:solidFill>
                <a:latin typeface="Times New Roman"/>
                <a:cs typeface="Times New Roman"/>
              </a:rPr>
              <a:t>, pontos szabás-varrás</a:t>
            </a:r>
          </a:p>
          <a:p>
            <a:pPr algn="ctr"/>
            <a:endParaRPr lang="hu-HU" sz="2000" b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/>
            <a:r>
              <a:rPr sz="2000" b="1" dirty="0" err="1">
                <a:solidFill>
                  <a:prstClr val="black"/>
                </a:solidFill>
                <a:latin typeface="Times New Roman"/>
                <a:cs typeface="Times New Roman"/>
              </a:rPr>
              <a:t>Miért</a:t>
            </a:r>
            <a:r>
              <a:rPr sz="2000" b="1" spc="-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v</a:t>
            </a:r>
            <a:r>
              <a:rPr sz="2000" b="1" spc="10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000" b="1" spc="-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20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ükség</a:t>
            </a:r>
            <a:r>
              <a:rPr sz="20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új</a:t>
            </a:r>
            <a:r>
              <a:rPr sz="20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techn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o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lógiá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k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ra?</a:t>
            </a:r>
            <a:r>
              <a:rPr sz="2000" b="1" spc="-17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2000" b="1" spc="-10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cél</a:t>
            </a:r>
            <a:r>
              <a:rPr sz="2000" b="1" spc="-20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o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20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tr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ns</a:t>
            </a:r>
            <a:r>
              <a:rPr sz="20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gene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is</a:t>
            </a:r>
            <a:r>
              <a:rPr sz="2000" b="1" spc="-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sz="2000" b="1" spc="10" dirty="0">
                <a:solidFill>
                  <a:prstClr val="black"/>
                </a:solidFill>
                <a:latin typeface="Times New Roman"/>
                <a:cs typeface="Times New Roman"/>
              </a:rPr>
              <a:t>y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on</a:t>
            </a:r>
            <a:endParaRPr sz="20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175" algn="ctr"/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o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nt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o</a:t>
            </a:r>
            <a:r>
              <a:rPr sz="20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r>
              <a:rPr sz="2000" b="1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(kn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o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ck-out,</a:t>
            </a:r>
            <a:r>
              <a:rPr sz="2000" b="1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knock-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n,</a:t>
            </a:r>
            <a:r>
              <a:rPr sz="2000" b="1" spc="-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al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é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cs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2000" b="1" spc="-40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e)</a:t>
            </a:r>
            <a:endParaRPr sz="20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4370" y="1418537"/>
            <a:ext cx="3312287" cy="33124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4370" y="4730951"/>
            <a:ext cx="218313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Őssejtes</a:t>
            </a:r>
            <a:r>
              <a:rPr b="1" spc="-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tran</a:t>
            </a:r>
            <a:r>
              <a:rPr b="1" spc="-10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b="1" spc="-20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gene</a:t>
            </a:r>
            <a:r>
              <a:rPr b="1" spc="-15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is</a:t>
            </a:r>
            <a:endParaRPr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4370" y="5220388"/>
            <a:ext cx="3263265" cy="135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C</a:t>
            </a:r>
            <a:r>
              <a:rPr b="1" spc="-15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ak</a:t>
            </a:r>
            <a:r>
              <a:rPr b="1" spc="-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egérben</a:t>
            </a:r>
            <a:r>
              <a:rPr b="1" spc="-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m</a:t>
            </a:r>
            <a:r>
              <a:rPr b="1" spc="-10" dirty="0">
                <a:solidFill>
                  <a:prstClr val="black"/>
                </a:solidFill>
                <a:latin typeface="Times New Roman"/>
                <a:cs typeface="Times New Roman"/>
              </a:rPr>
              <a:t>űk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ö</a:t>
            </a:r>
            <a:r>
              <a:rPr b="1" spc="-10" dirty="0">
                <a:solidFill>
                  <a:prstClr val="black"/>
                </a:solidFill>
                <a:latin typeface="Times New Roman"/>
                <a:cs typeface="Times New Roman"/>
              </a:rPr>
              <a:t>d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ik</a:t>
            </a:r>
            <a:r>
              <a:rPr b="1" spc="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b="1" spc="-10" dirty="0">
                <a:solidFill>
                  <a:prstClr val="black"/>
                </a:solidFill>
                <a:latin typeface="Times New Roman"/>
                <a:cs typeface="Times New Roman"/>
              </a:rPr>
              <a:t>p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at</a:t>
            </a:r>
            <a:r>
              <a:rPr b="1" spc="-10" dirty="0">
                <a:solidFill>
                  <a:prstClr val="black"/>
                </a:solidFill>
                <a:latin typeface="Times New Roman"/>
                <a:cs typeface="Times New Roman"/>
              </a:rPr>
              <a:t>k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á</a:t>
            </a:r>
            <a:r>
              <a:rPr b="1" spc="-1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b="1" spc="-85" dirty="0">
                <a:solidFill>
                  <a:prstClr val="black"/>
                </a:solidFill>
                <a:latin typeface="Times New Roman"/>
                <a:cs typeface="Times New Roman"/>
              </a:rPr>
              <a:t>y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endParaRPr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marR="2288540"/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ember) Bo</a:t>
            </a:r>
            <a:r>
              <a:rPr b="1" spc="-1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b="1" spc="10" dirty="0">
                <a:solidFill>
                  <a:prstClr val="black"/>
                </a:solidFill>
                <a:latin typeface="Times New Roman"/>
                <a:cs typeface="Times New Roman"/>
              </a:rPr>
              <a:t>y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olult Drága</a:t>
            </a:r>
            <a:endParaRPr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b="1" spc="10" dirty="0">
                <a:solidFill>
                  <a:prstClr val="black"/>
                </a:solidFill>
                <a:latin typeface="Times New Roman"/>
                <a:cs typeface="Times New Roman"/>
              </a:rPr>
              <a:t>y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enge</a:t>
            </a:r>
            <a:r>
              <a:rPr b="1" spc="-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hatéko</a:t>
            </a:r>
            <a:r>
              <a:rPr b="1" spc="-1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b="1" spc="10" dirty="0">
                <a:solidFill>
                  <a:prstClr val="black"/>
                </a:solidFill>
                <a:latin typeface="Times New Roman"/>
                <a:cs typeface="Times New Roman"/>
              </a:rPr>
              <a:t>y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ság</a:t>
            </a:r>
            <a:endParaRPr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45371" y="1543633"/>
            <a:ext cx="4176522" cy="31873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17322" y="4730951"/>
            <a:ext cx="925194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K</a:t>
            </a:r>
            <a:r>
              <a:rPr b="1" spc="5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óno</a:t>
            </a:r>
            <a:r>
              <a:rPr b="1" spc="-25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ás</a:t>
            </a:r>
            <a:endParaRPr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25813" y="5220388"/>
            <a:ext cx="4196080" cy="135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184400"/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Sok</a:t>
            </a:r>
            <a:r>
              <a:rPr b="1" spc="-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fajban</a:t>
            </a:r>
            <a:r>
              <a:rPr b="1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mű</a:t>
            </a:r>
            <a:r>
              <a:rPr b="1" spc="-10" dirty="0">
                <a:solidFill>
                  <a:prstClr val="black"/>
                </a:solidFill>
                <a:latin typeface="Times New Roman"/>
                <a:cs typeface="Times New Roman"/>
              </a:rPr>
              <a:t>k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ödik Bo</a:t>
            </a:r>
            <a:r>
              <a:rPr b="1" spc="-1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b="1" spc="10" dirty="0">
                <a:solidFill>
                  <a:prstClr val="black"/>
                </a:solidFill>
                <a:latin typeface="Times New Roman"/>
                <a:cs typeface="Times New Roman"/>
              </a:rPr>
              <a:t>y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olult</a:t>
            </a:r>
            <a:endParaRPr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Drága</a:t>
            </a:r>
            <a:endParaRPr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marR="5080"/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Bi</a:t>
            </a:r>
            <a:r>
              <a:rPr b="1" spc="-20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on</a:t>
            </a:r>
            <a:r>
              <a:rPr b="1" spc="5" dirty="0">
                <a:solidFill>
                  <a:prstClr val="black"/>
                </a:solidFill>
                <a:latin typeface="Times New Roman"/>
                <a:cs typeface="Times New Roman"/>
              </a:rPr>
              <a:t>y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os</a:t>
            </a:r>
            <a:r>
              <a:rPr b="1" spc="-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b="1" spc="-25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empo</a:t>
            </a:r>
            <a:r>
              <a:rPr b="1" spc="-1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tból</a:t>
            </a:r>
            <a:r>
              <a:rPr b="1" spc="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b="1" spc="10" dirty="0">
                <a:solidFill>
                  <a:prstClr val="black"/>
                </a:solidFill>
                <a:latin typeface="Times New Roman"/>
                <a:cs typeface="Times New Roman"/>
              </a:rPr>
              <a:t>y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enge </a:t>
            </a:r>
            <a:r>
              <a:rPr b="1" spc="-10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atéko</a:t>
            </a:r>
            <a:r>
              <a:rPr b="1" spc="-1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b="1" spc="10" dirty="0">
                <a:solidFill>
                  <a:prstClr val="black"/>
                </a:solidFill>
                <a:latin typeface="Times New Roman"/>
                <a:cs typeface="Times New Roman"/>
              </a:rPr>
              <a:t>y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ság Renget</a:t>
            </a:r>
            <a:r>
              <a:rPr b="1" spc="5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b="1" spc="-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mel</a:t>
            </a:r>
            <a:r>
              <a:rPr b="1" spc="5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ékhatás</a:t>
            </a:r>
            <a:endParaRPr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38564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80127" y="2708986"/>
            <a:ext cx="4064000" cy="3002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122926" y="2708986"/>
            <a:ext cx="4021073" cy="3001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267" y="342500"/>
            <a:ext cx="7776845" cy="37984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8070" algn="ctr"/>
            <a:r>
              <a:rPr lang="hu-HU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C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ink</a:t>
            </a:r>
            <a:r>
              <a:rPr sz="24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r>
              <a:rPr sz="24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nger</a:t>
            </a:r>
            <a:r>
              <a:rPr sz="2400" b="1" spc="-7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dirty="0" err="1">
                <a:solidFill>
                  <a:prstClr val="black"/>
                </a:solidFill>
                <a:latin typeface="Times New Roman"/>
                <a:cs typeface="Times New Roman"/>
              </a:rPr>
              <a:t>nuk</a:t>
            </a:r>
            <a:r>
              <a:rPr sz="2400" b="1" spc="5" dirty="0" err="1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sz="2400" b="1" dirty="0" err="1">
                <a:solidFill>
                  <a:prstClr val="black"/>
                </a:solidFill>
                <a:latin typeface="Times New Roman"/>
                <a:cs typeface="Times New Roman"/>
              </a:rPr>
              <a:t>eá</a:t>
            </a:r>
            <a:r>
              <a:rPr sz="2400" b="1" spc="-20" dirty="0" err="1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sz="2400" b="1" dirty="0" err="1">
                <a:solidFill>
                  <a:prstClr val="black"/>
                </a:solidFill>
                <a:latin typeface="Times New Roman"/>
                <a:cs typeface="Times New Roman"/>
              </a:rPr>
              <a:t>o</a:t>
            </a:r>
            <a:r>
              <a:rPr sz="2400" b="1" spc="10" dirty="0" err="1">
                <a:solidFill>
                  <a:prstClr val="black"/>
                </a:solidFill>
                <a:latin typeface="Times New Roman"/>
                <a:cs typeface="Times New Roman"/>
              </a:rPr>
              <a:t>k</a:t>
            </a:r>
            <a:endParaRPr sz="2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44"/>
              </a:spcBef>
            </a:pPr>
            <a:endParaRPr sz="2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56845" marR="3289300"/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2400" b="1" spc="-1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cink</a:t>
            </a:r>
            <a:r>
              <a:rPr sz="24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r>
              <a:rPr sz="24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nger</a:t>
            </a:r>
            <a:r>
              <a:rPr sz="2400" b="1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fehérjék</a:t>
            </a:r>
            <a:r>
              <a:rPr sz="24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k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is st</a:t>
            </a:r>
            <a:r>
              <a:rPr sz="24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ukturá</a:t>
            </a:r>
            <a:r>
              <a:rPr sz="24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is</a:t>
            </a:r>
            <a:r>
              <a:rPr sz="2400" b="1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fehérjemot</a:t>
            </a:r>
            <a:r>
              <a:rPr sz="24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í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vumo</a:t>
            </a:r>
            <a:r>
              <a:rPr sz="24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k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400" b="1"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a stab</a:t>
            </a:r>
            <a:r>
              <a:rPr sz="24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sz="2400" b="1" spc="-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2400" b="1" spc="-20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er</a:t>
            </a:r>
            <a:r>
              <a:rPr sz="2400" b="1" spc="10" dirty="0">
                <a:solidFill>
                  <a:prstClr val="black"/>
                </a:solidFill>
                <a:latin typeface="Times New Roman"/>
                <a:cs typeface="Times New Roman"/>
              </a:rPr>
              <a:t>k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2400" b="1" spc="-20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ethez cink</a:t>
            </a:r>
            <a:r>
              <a:rPr sz="2400" b="1" spc="-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ion(o</a:t>
            </a:r>
            <a:r>
              <a:rPr sz="24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k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) </a:t>
            </a:r>
            <a:r>
              <a:rPr sz="24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k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ellenek</a:t>
            </a:r>
            <a:endParaRPr sz="2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2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52"/>
              </a:spcBef>
            </a:pPr>
            <a:endParaRPr sz="28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marR="2949575"/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2400" b="1" spc="-25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2400" b="1" spc="-45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epük D</a:t>
            </a:r>
            <a:r>
              <a:rPr sz="24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S,R</a:t>
            </a:r>
            <a:r>
              <a:rPr sz="24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S,</a:t>
            </a:r>
            <a:r>
              <a:rPr sz="2400" b="1" spc="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fehérje</a:t>
            </a:r>
            <a:r>
              <a:rPr sz="24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k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ötésben int</a:t>
            </a:r>
            <a:r>
              <a:rPr sz="24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ra</a:t>
            </a:r>
            <a:r>
              <a:rPr sz="24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k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ciós</a:t>
            </a:r>
            <a:r>
              <a:rPr sz="2400" b="1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fél</a:t>
            </a:r>
            <a:r>
              <a:rPr sz="2400" b="1" spc="10" dirty="0">
                <a:solidFill>
                  <a:prstClr val="black"/>
                </a:solidFill>
                <a:latin typeface="Times New Roman"/>
                <a:cs typeface="Times New Roman"/>
              </a:rPr>
              <a:t>k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ént</a:t>
            </a:r>
            <a:endParaRPr sz="2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03772" y="5888632"/>
            <a:ext cx="1821814" cy="695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Cink</a:t>
            </a:r>
            <a:r>
              <a:rPr sz="24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r>
              <a:rPr sz="24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nger fehérjedomén</a:t>
            </a:r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26402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5750" y="2077973"/>
            <a:ext cx="3854450" cy="147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5249" rIns="0" bIns="0" rtlCol="0">
            <a:spAutoFit/>
          </a:bodyPr>
          <a:lstStyle/>
          <a:p>
            <a:pPr marL="2282190">
              <a:lnSpc>
                <a:spcPct val="100000"/>
              </a:lnSpc>
            </a:pPr>
            <a:r>
              <a:rPr sz="2800" spc="-15" dirty="0"/>
              <a:t>Cink</a:t>
            </a:r>
            <a:r>
              <a:rPr sz="2800" spc="-5" dirty="0"/>
              <a:t> </a:t>
            </a:r>
            <a:r>
              <a:rPr sz="2800" spc="-10" dirty="0"/>
              <a:t>fi</a:t>
            </a:r>
            <a:r>
              <a:rPr sz="2800" spc="-15" dirty="0"/>
              <a:t>nger</a:t>
            </a:r>
            <a:r>
              <a:rPr sz="2800" spc="-60" dirty="0"/>
              <a:t> </a:t>
            </a:r>
            <a:r>
              <a:rPr sz="2800" spc="-20" dirty="0"/>
              <a:t>nu</a:t>
            </a:r>
            <a:r>
              <a:rPr sz="2800" spc="-35" dirty="0"/>
              <a:t>k</a:t>
            </a:r>
            <a:r>
              <a:rPr sz="2800" spc="-15" dirty="0"/>
              <a:t>leá</a:t>
            </a:r>
            <a:r>
              <a:rPr sz="2800" spc="-50" dirty="0"/>
              <a:t>z</a:t>
            </a:r>
            <a:r>
              <a:rPr sz="2800" spc="-5" dirty="0"/>
              <a:t>o</a:t>
            </a:r>
            <a:r>
              <a:rPr sz="2800" spc="-20" dirty="0"/>
              <a:t>k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4597653" y="1558218"/>
            <a:ext cx="3978910" cy="404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635" algn="ctr"/>
            <a:r>
              <a:rPr sz="2000" spc="-10" dirty="0">
                <a:solidFill>
                  <a:prstClr val="black"/>
                </a:solidFill>
                <a:latin typeface="Times New Roman"/>
                <a:cs typeface="Times New Roman"/>
              </a:rPr>
              <a:t>•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Mes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erséges</a:t>
            </a:r>
            <a:r>
              <a:rPr sz="2000" b="1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fehérje</a:t>
            </a:r>
            <a:r>
              <a:rPr sz="2000" b="1" spc="-35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ends</a:t>
            </a:r>
            <a:r>
              <a:rPr sz="20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2000" b="1" spc="-185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000" b="1" spc="-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D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S spec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fikus</a:t>
            </a:r>
            <a:r>
              <a:rPr sz="2000" b="1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sítására.</a:t>
            </a:r>
            <a:r>
              <a:rPr sz="2000" b="1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D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k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ö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tő</a:t>
            </a:r>
            <a:r>
              <a:rPr sz="20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c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nk finger</a:t>
            </a:r>
            <a:r>
              <a:rPr sz="2000" b="1" spc="-7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domének</a:t>
            </a:r>
            <a:r>
              <a:rPr sz="2000" b="1" spc="-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öss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ekötése</a:t>
            </a:r>
            <a:r>
              <a:rPr sz="2000" b="1"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FOKI </a:t>
            </a:r>
            <a:r>
              <a:rPr sz="2000" b="1" spc="-40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estrikc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ós</a:t>
            </a:r>
            <a:r>
              <a:rPr sz="2000" b="1"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d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o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ménnel</a:t>
            </a:r>
            <a:endParaRPr sz="20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7790" marR="88900" indent="635" algn="ctr">
              <a:lnSpc>
                <a:spcPct val="108900"/>
              </a:lnSpc>
              <a:spcBef>
                <a:spcPts val="894"/>
              </a:spcBef>
            </a:pPr>
            <a:r>
              <a:rPr spc="-10" dirty="0">
                <a:solidFill>
                  <a:prstClr val="black"/>
                </a:solidFill>
                <a:latin typeface="Times New Roman"/>
                <a:cs typeface="Times New Roman"/>
              </a:rPr>
              <a:t>•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Egér</a:t>
            </a:r>
            <a:r>
              <a:rPr b="1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spc="-30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if268</a:t>
            </a:r>
            <a:r>
              <a:rPr b="1" spc="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tran</a:t>
            </a:r>
            <a:r>
              <a:rPr b="1" spc="-10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b="1" spc="-20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kripc</a:t>
            </a:r>
            <a:r>
              <a:rPr b="1" spc="5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ós</a:t>
            </a:r>
            <a:r>
              <a:rPr b="1" spc="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faktorból s</a:t>
            </a:r>
            <a:r>
              <a:rPr b="1" spc="-25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árma</a:t>
            </a:r>
            <a:r>
              <a:rPr b="1" spc="-20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ik</a:t>
            </a:r>
            <a:r>
              <a:rPr b="1" spc="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b="1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b="1" spc="5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gtöbb</a:t>
            </a:r>
            <a:r>
              <a:rPr b="1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c</a:t>
            </a:r>
            <a:r>
              <a:rPr b="1" spc="5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nk</a:t>
            </a:r>
            <a:r>
              <a:rPr b="1" spc="-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finger</a:t>
            </a:r>
            <a:r>
              <a:rPr b="1" spc="-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domén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05" algn="ctr">
              <a:spcBef>
                <a:spcPts val="1240"/>
              </a:spcBef>
            </a:pPr>
            <a:r>
              <a:rPr sz="2000" spc="-10" dirty="0">
                <a:solidFill>
                  <a:prstClr val="black"/>
                </a:solidFill>
                <a:latin typeface="Times New Roman"/>
                <a:cs typeface="Times New Roman"/>
              </a:rPr>
              <a:t>•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gy</a:t>
            </a:r>
            <a:r>
              <a:rPr sz="20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c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nk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finger</a:t>
            </a:r>
            <a:r>
              <a:rPr sz="2000" b="1" spc="-7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3 bá</a:t>
            </a:r>
            <a:r>
              <a:rPr sz="20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t </a:t>
            </a:r>
            <a:r>
              <a:rPr sz="20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sm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2000" b="1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fel</a:t>
            </a:r>
            <a:endParaRPr sz="20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1125" marR="100965" algn="ctr">
              <a:spcBef>
                <a:spcPts val="1200"/>
              </a:spcBef>
            </a:pPr>
            <a:r>
              <a:rPr sz="2000" spc="-10" dirty="0">
                <a:solidFill>
                  <a:prstClr val="black"/>
                </a:solidFill>
                <a:latin typeface="Times New Roman"/>
                <a:cs typeface="Times New Roman"/>
              </a:rPr>
              <a:t>•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Az</a:t>
            </a:r>
            <a:r>
              <a:rPr sz="20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öss</a:t>
            </a:r>
            <a:r>
              <a:rPr sz="20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es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het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ő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séghez</a:t>
            </a:r>
            <a:r>
              <a:rPr sz="2000" b="1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m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64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féle c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nk</a:t>
            </a:r>
            <a:r>
              <a:rPr sz="2000" b="1" spc="-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fin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er</a:t>
            </a:r>
            <a:r>
              <a:rPr sz="2000" b="1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kell</a:t>
            </a:r>
            <a:endParaRPr sz="20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540" algn="ctr">
              <a:spcBef>
                <a:spcPts val="1200"/>
              </a:spcBef>
            </a:pPr>
            <a:r>
              <a:rPr sz="2000" spc="-10" dirty="0">
                <a:solidFill>
                  <a:prstClr val="black"/>
                </a:solidFill>
                <a:latin typeface="Times New Roman"/>
                <a:cs typeface="Times New Roman"/>
              </a:rPr>
              <a:t>•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Dim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rként</a:t>
            </a:r>
            <a:r>
              <a:rPr sz="2000" b="1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működik</a:t>
            </a:r>
            <a:endParaRPr sz="20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05" algn="ctr">
              <a:spcBef>
                <a:spcPts val="1200"/>
              </a:spcBef>
            </a:pPr>
            <a:r>
              <a:rPr sz="2000" spc="-10" dirty="0">
                <a:solidFill>
                  <a:prstClr val="black"/>
                </a:solidFill>
                <a:latin typeface="Times New Roman"/>
                <a:cs typeface="Times New Roman"/>
              </a:rPr>
              <a:t>•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000" b="1" spc="10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sz="2000" b="1" spc="10" dirty="0">
                <a:solidFill>
                  <a:prstClr val="black"/>
                </a:solidFill>
                <a:latin typeface="Times New Roman"/>
                <a:cs typeface="Times New Roman"/>
              </a:rPr>
              <a:t>y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on</a:t>
            </a:r>
            <a:r>
              <a:rPr sz="2000" b="1"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spec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fikussá</a:t>
            </a:r>
            <a:r>
              <a:rPr sz="2000" b="1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tehe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ő</a:t>
            </a:r>
            <a:endParaRPr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05304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4078" y="983614"/>
            <a:ext cx="6562344" cy="2589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6950" rIns="0" bIns="0" rtlCol="0">
            <a:spAutoFit/>
          </a:bodyPr>
          <a:lstStyle/>
          <a:p>
            <a:pPr marL="194310">
              <a:lnSpc>
                <a:spcPct val="100000"/>
              </a:lnSpc>
            </a:pPr>
            <a:r>
              <a:rPr dirty="0">
                <a:latin typeface="Times New Roman"/>
                <a:cs typeface="Times New Roman"/>
              </a:rPr>
              <a:t>A</a:t>
            </a:r>
            <a:r>
              <a:rPr spc="-190" dirty="0">
                <a:latin typeface="Times New Roman"/>
                <a:cs typeface="Times New Roman"/>
              </a:rPr>
              <a:t> T</a:t>
            </a:r>
            <a:r>
              <a:rPr dirty="0">
                <a:latin typeface="Times New Roman"/>
                <a:cs typeface="Times New Roman"/>
              </a:rPr>
              <a:t>A</a:t>
            </a:r>
            <a:r>
              <a:rPr spc="-15" dirty="0">
                <a:latin typeface="Times New Roman"/>
                <a:cs typeface="Times New Roman"/>
              </a:rPr>
              <a:t>L</a:t>
            </a:r>
            <a:r>
              <a:rPr dirty="0">
                <a:latin typeface="Times New Roman"/>
                <a:cs typeface="Times New Roman"/>
              </a:rPr>
              <a:t>EN</a:t>
            </a:r>
            <a:r>
              <a:rPr spc="20" dirty="0">
                <a:latin typeface="Times New Roman"/>
                <a:cs typeface="Times New Roman"/>
              </a:rPr>
              <a:t> </a:t>
            </a:r>
            <a:r>
              <a:rPr dirty="0"/>
              <a:t>technológia:</a:t>
            </a:r>
            <a:r>
              <a:rPr spc="-65" dirty="0"/>
              <a:t> </a:t>
            </a:r>
            <a:r>
              <a:rPr spc="-190" dirty="0"/>
              <a:t>T</a:t>
            </a:r>
            <a:r>
              <a:rPr dirty="0"/>
              <a:t>AL</a:t>
            </a:r>
            <a:r>
              <a:rPr spc="-120" dirty="0"/>
              <a:t> </a:t>
            </a:r>
            <a:r>
              <a:rPr dirty="0">
                <a:latin typeface="Times New Roman"/>
                <a:cs typeface="Times New Roman"/>
              </a:rPr>
              <a:t>ef</a:t>
            </a:r>
            <a:r>
              <a:rPr spc="5" dirty="0">
                <a:latin typeface="Times New Roman"/>
                <a:cs typeface="Times New Roman"/>
              </a:rPr>
              <a:t>f</a:t>
            </a:r>
            <a:r>
              <a:rPr dirty="0">
                <a:latin typeface="Times New Roman"/>
                <a:cs typeface="Times New Roman"/>
              </a:rPr>
              <a:t>ecto</a:t>
            </a:r>
            <a:r>
              <a:rPr spc="10" dirty="0">
                <a:latin typeface="Times New Roman"/>
                <a:cs typeface="Times New Roman"/>
              </a:rPr>
              <a:t>r</a:t>
            </a:r>
            <a:r>
              <a:rPr dirty="0">
                <a:latin typeface="Times New Roman"/>
                <a:cs typeface="Times New Roman"/>
              </a:rPr>
              <a:t>+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FokI </a:t>
            </a:r>
            <a:r>
              <a:rPr dirty="0"/>
              <a:t>end</a:t>
            </a:r>
            <a:r>
              <a:rPr spc="-10" dirty="0"/>
              <a:t>o</a:t>
            </a:r>
            <a:r>
              <a:rPr dirty="0"/>
              <a:t>n</a:t>
            </a:r>
            <a:r>
              <a:rPr spc="-10" dirty="0"/>
              <a:t>u</a:t>
            </a:r>
            <a:r>
              <a:rPr dirty="0"/>
              <a:t>kleáz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4370" y="4007667"/>
            <a:ext cx="7971790" cy="2109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b="1" spc="-150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AL</a:t>
            </a:r>
            <a:r>
              <a:rPr sz="2000" b="1" spc="-1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ef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ect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o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2000" b="1" spc="-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D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k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ö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tő</a:t>
            </a:r>
            <a:r>
              <a:rPr sz="20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d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o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mén</a:t>
            </a:r>
            <a:r>
              <a:rPr sz="2000" b="1" spc="-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felhas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á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lása</a:t>
            </a:r>
            <a:endParaRPr sz="20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>
              <a:spcBef>
                <a:spcPts val="1200"/>
              </a:spcBef>
            </a:pPr>
            <a:r>
              <a:rPr sz="2000" b="1" spc="25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o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m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on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2000" b="1"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ktér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um</a:t>
            </a:r>
            <a:r>
              <a:rPr sz="2000" b="1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terme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i,</a:t>
            </a:r>
            <a:r>
              <a:rPr sz="2000" b="1" spc="-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bejut</a:t>
            </a:r>
            <a:r>
              <a:rPr sz="2000" b="1" spc="-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a nö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v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ényi</a:t>
            </a:r>
            <a:r>
              <a:rPr sz="2000" b="1" spc="-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sej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ma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ba,</a:t>
            </a:r>
            <a:r>
              <a:rPr sz="2000" b="1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és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olyan</a:t>
            </a:r>
            <a:endParaRPr sz="20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géneket</a:t>
            </a:r>
            <a:r>
              <a:rPr sz="2000" b="1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ak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ivál,</a:t>
            </a:r>
            <a:r>
              <a:rPr sz="2000" b="1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m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ly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a fe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ő</a:t>
            </a:r>
            <a:r>
              <a:rPr sz="20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ést</a:t>
            </a:r>
            <a:r>
              <a:rPr sz="2000" b="1" spc="-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ősegíti</a:t>
            </a:r>
            <a:endParaRPr sz="20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marR="5080">
              <a:spcBef>
                <a:spcPts val="1200"/>
              </a:spcBef>
            </a:pP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D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2000" b="1" spc="-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k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ö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tő</a:t>
            </a:r>
            <a:r>
              <a:rPr sz="20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d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o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ménnel</a:t>
            </a:r>
            <a:r>
              <a:rPr sz="2000" b="1" spc="-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spc="-40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endelke</a:t>
            </a:r>
            <a:r>
              <a:rPr sz="2000" b="1" spc="-20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ik,</a:t>
            </a:r>
            <a:r>
              <a:rPr sz="2000" b="1" spc="-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me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y egy</a:t>
            </a:r>
            <a:r>
              <a:rPr sz="20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d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o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2000" b="1"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helyen hipervar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á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is</a:t>
            </a:r>
            <a:r>
              <a:rPr sz="2000" b="1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de p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o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ntosan</a:t>
            </a:r>
            <a:r>
              <a:rPr sz="2000" b="1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het</a:t>
            </a:r>
            <a:r>
              <a:rPr sz="20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tudni,</a:t>
            </a:r>
            <a:r>
              <a:rPr sz="2000" b="1" spc="-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o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gy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me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y amin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o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savcserék</a:t>
            </a:r>
            <a:r>
              <a:rPr sz="2000" b="1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kel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enek</a:t>
            </a:r>
            <a:r>
              <a:rPr sz="2000" b="1" spc="-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a m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ő b</a:t>
            </a:r>
            <a:r>
              <a:rPr sz="2000" b="1" spc="5" dirty="0">
                <a:solidFill>
                  <a:prstClr val="black"/>
                </a:solidFill>
                <a:latin typeface="Times New Roman"/>
                <a:cs typeface="Times New Roman"/>
              </a:rPr>
              <a:t>á</a:t>
            </a:r>
            <a:r>
              <a:rPr sz="20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isok</a:t>
            </a:r>
            <a:r>
              <a:rPr sz="2000" b="1" spc="-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fel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smer</a:t>
            </a:r>
            <a:r>
              <a:rPr sz="20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é</a:t>
            </a:r>
            <a:r>
              <a:rPr sz="2000" b="1" dirty="0">
                <a:solidFill>
                  <a:prstClr val="black"/>
                </a:solidFill>
                <a:latin typeface="Times New Roman"/>
                <a:cs typeface="Times New Roman"/>
              </a:rPr>
              <a:t>séhez</a:t>
            </a:r>
            <a:endParaRPr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02640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58361" y="601780"/>
            <a:ext cx="1829435" cy="560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35"/>
              </a:lnSpc>
            </a:pPr>
            <a:r>
              <a:rPr sz="4400" dirty="0">
                <a:solidFill>
                  <a:prstClr val="black"/>
                </a:solidFill>
                <a:latin typeface="Arial"/>
                <a:cs typeface="Arial"/>
              </a:rPr>
              <a:t>TALEN</a:t>
            </a:r>
            <a:endParaRPr sz="4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711300"/>
            <a:ext cx="5275580" cy="1946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buFont typeface="Arial"/>
              <a:buChar char="•"/>
              <a:tabLst>
                <a:tab pos="355600" algn="l"/>
              </a:tabLst>
            </a:pPr>
            <a:r>
              <a:rPr sz="3200" dirty="0">
                <a:solidFill>
                  <a:prstClr val="black"/>
                </a:solidFill>
                <a:latin typeface="Arial"/>
                <a:cs typeface="Arial"/>
              </a:rPr>
              <a:t>DNS</a:t>
            </a:r>
            <a:r>
              <a:rPr sz="320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3200" spc="-1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3200" dirty="0">
                <a:solidFill>
                  <a:prstClr val="black"/>
                </a:solidFill>
                <a:latin typeface="Arial"/>
                <a:cs typeface="Arial"/>
              </a:rPr>
              <a:t>sító</a:t>
            </a:r>
            <a:r>
              <a:rPr sz="32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prstClr val="black"/>
                </a:solidFill>
                <a:latin typeface="Arial"/>
                <a:cs typeface="Arial"/>
              </a:rPr>
              <a:t>rész:</a:t>
            </a:r>
            <a:endParaRPr sz="3200">
              <a:solidFill>
                <a:prstClr val="black"/>
              </a:solidFill>
              <a:latin typeface="Arial"/>
              <a:cs typeface="Arial"/>
            </a:endParaRPr>
          </a:p>
          <a:p>
            <a:pPr marL="756285" lvl="1" indent="-286385">
              <a:spcBef>
                <a:spcPts val="685"/>
              </a:spcBef>
              <a:buFont typeface="Arial"/>
              <a:buChar char="–"/>
              <a:tabLst>
                <a:tab pos="756920" algn="l"/>
              </a:tabLst>
            </a:pP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FokI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es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ri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ós </a:t>
            </a:r>
            <a:r>
              <a:rPr sz="2800" spc="-2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2800" spc="-2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800" spc="-2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uk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2800" spc="-2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áz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  <a:p>
            <a:pPr marL="756285" lvl="1" indent="-286385">
              <a:spcBef>
                <a:spcPts val="670"/>
              </a:spcBef>
              <a:buFont typeface="Arial"/>
              <a:buChar char="–"/>
              <a:tabLst>
                <a:tab pos="756920" algn="l"/>
              </a:tabLst>
            </a:pPr>
            <a:r>
              <a:rPr sz="2800" spc="-20" dirty="0">
                <a:solidFill>
                  <a:prstClr val="black"/>
                </a:solidFill>
                <a:latin typeface="Arial"/>
                <a:cs typeface="Arial"/>
              </a:rPr>
              <a:t>Nem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800" spc="-2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ec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fik</a:t>
            </a: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us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  <a:p>
            <a:pPr marL="756285" lvl="1" indent="-286385">
              <a:lnSpc>
                <a:spcPts val="3329"/>
              </a:lnSpc>
              <a:spcBef>
                <a:spcPts val="675"/>
              </a:spcBef>
              <a:buFont typeface="Arial"/>
              <a:buChar char="–"/>
              <a:tabLst>
                <a:tab pos="756920" algn="l"/>
              </a:tabLst>
            </a:pPr>
            <a:r>
              <a:rPr sz="2800" spc="-25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800" spc="-3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2800" spc="-2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prstClr val="black"/>
                </a:solidFill>
                <a:latin typeface="Arial"/>
                <a:cs typeface="Arial"/>
              </a:rPr>
              <a:t>ha</a:t>
            </a:r>
            <a:r>
              <a:rPr sz="2800" spc="-1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ítá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át</a:t>
            </a:r>
            <a:r>
              <a:rPr sz="28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prstClr val="black"/>
                </a:solidFill>
                <a:latin typeface="Arial"/>
                <a:cs typeface="Arial"/>
              </a:rPr>
              <a:t>végzi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0" y="3286125"/>
            <a:ext cx="4572000" cy="3571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392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988" y="980744"/>
            <a:ext cx="8535416" cy="56214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7204" rIns="0" bIns="0" rtlCol="0">
            <a:spAutoFit/>
          </a:bodyPr>
          <a:lstStyle/>
          <a:p>
            <a:pPr marL="2354580">
              <a:lnSpc>
                <a:spcPct val="100000"/>
              </a:lnSpc>
            </a:pPr>
            <a:r>
              <a:rPr dirty="0"/>
              <a:t>A</a:t>
            </a:r>
            <a:r>
              <a:rPr spc="-190" dirty="0"/>
              <a:t> T</a:t>
            </a:r>
            <a:r>
              <a:rPr dirty="0"/>
              <a:t>A</a:t>
            </a:r>
            <a:r>
              <a:rPr spc="-15" dirty="0"/>
              <a:t>L</a:t>
            </a:r>
            <a:r>
              <a:rPr dirty="0"/>
              <a:t>EN</a:t>
            </a:r>
            <a:r>
              <a:rPr spc="20" dirty="0"/>
              <a:t> </a:t>
            </a:r>
            <a:r>
              <a:rPr spc="-50" dirty="0"/>
              <a:t>r</a:t>
            </a:r>
            <a:r>
              <a:rPr dirty="0"/>
              <a:t>ends</a:t>
            </a:r>
            <a:r>
              <a:rPr spc="-30" dirty="0"/>
              <a:t>z</a:t>
            </a:r>
            <a:r>
              <a:rPr dirty="0"/>
              <a:t>er</a:t>
            </a:r>
            <a:r>
              <a:rPr spc="-40" dirty="0"/>
              <a:t> </a:t>
            </a:r>
            <a:r>
              <a:rPr dirty="0"/>
              <a:t>működése</a:t>
            </a:r>
          </a:p>
        </p:txBody>
      </p:sp>
    </p:spTree>
    <p:extLst>
      <p:ext uri="{BB962C8B-B14F-4D97-AF65-F5344CB8AC3E}">
        <p14:creationId xmlns:p14="http://schemas.microsoft.com/office/powerpoint/2010/main" val="2127000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8417" rIns="0" bIns="0" rtlCol="0">
            <a:spAutoFit/>
          </a:bodyPr>
          <a:lstStyle/>
          <a:p>
            <a:pPr marL="3470275" marR="5080" indent="-268605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Mután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dirty="0">
                <a:latin typeface="Arial"/>
                <a:cs typeface="Arial"/>
              </a:rPr>
              <a:t>ok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elemzése a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mutagenezis korsz</a:t>
            </a:r>
            <a:r>
              <a:rPr sz="2400" spc="-10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ka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előtt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– Morgan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iskola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406" y="1774848"/>
            <a:ext cx="7094220" cy="585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b="1" spc="-1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pontán</a:t>
            </a:r>
            <a:r>
              <a:rPr sz="2000" b="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utánsok</a:t>
            </a:r>
            <a:r>
              <a:rPr sz="2000" b="1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izo</a:t>
            </a:r>
            <a:r>
              <a:rPr sz="2000" b="1" spc="-1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álása</a:t>
            </a:r>
            <a:r>
              <a:rPr sz="2000" b="1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fáradságos</a:t>
            </a:r>
            <a:r>
              <a:rPr sz="2000" b="1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unká</a:t>
            </a:r>
            <a:r>
              <a:rPr sz="2000" b="1" spc="-30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al</a:t>
            </a:r>
            <a:r>
              <a:rPr sz="2000"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Mor</a:t>
            </a:r>
            <a:r>
              <a:rPr sz="2000" b="1" spc="-10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an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csopor</a:t>
            </a:r>
            <a:r>
              <a:rPr sz="2000" b="1" spc="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jában.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9546" y="2457157"/>
            <a:ext cx="2452878" cy="34370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4370" y="6108469"/>
            <a:ext cx="2675255" cy="585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Tho</a:t>
            </a:r>
            <a:r>
              <a:rPr sz="2000" b="1" spc="-1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as</a:t>
            </a:r>
            <a:r>
              <a:rPr sz="2000" b="1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Hunt</a:t>
            </a:r>
            <a:r>
              <a:rPr sz="2000"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Mor</a:t>
            </a:r>
            <a:r>
              <a:rPr sz="2000" b="1" spc="-10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an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Or</a:t>
            </a:r>
            <a:r>
              <a:rPr sz="2000" b="1" spc="-20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osi</a:t>
            </a:r>
            <a:r>
              <a:rPr sz="2000" b="1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Nobel</a:t>
            </a:r>
            <a:r>
              <a:rPr sz="2000"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dí</a:t>
            </a:r>
            <a:r>
              <a:rPr sz="2000" b="1" spc="-10" dirty="0">
                <a:solidFill>
                  <a:prstClr val="black"/>
                </a:solidFill>
                <a:latin typeface="Arial"/>
                <a:cs typeface="Arial"/>
              </a:rPr>
              <a:t>j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z="2000" b="1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1933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37914" y="2420886"/>
            <a:ext cx="4286249" cy="3800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33215" y="2416124"/>
            <a:ext cx="4295775" cy="3810000"/>
          </a:xfrm>
          <a:custGeom>
            <a:avLst/>
            <a:gdLst/>
            <a:ahLst/>
            <a:cxnLst/>
            <a:rect l="l" t="t" r="r" b="b"/>
            <a:pathLst>
              <a:path w="4295775" h="3810000">
                <a:moveTo>
                  <a:pt x="0" y="3810000"/>
                </a:moveTo>
                <a:lnTo>
                  <a:pt x="4295775" y="3810000"/>
                </a:lnTo>
                <a:lnTo>
                  <a:pt x="4295775" y="0"/>
                </a:lnTo>
                <a:lnTo>
                  <a:pt x="0" y="0"/>
                </a:lnTo>
                <a:lnTo>
                  <a:pt x="0" y="3810000"/>
                </a:lnTo>
                <a:close/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50970" y="3068954"/>
            <a:ext cx="5193030" cy="3789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27075" marR="1156970"/>
            <a:r>
              <a:rPr sz="2000" b="1" spc="-114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ad</a:t>
            </a:r>
            <a:r>
              <a:rPr sz="2000"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típu</a:t>
            </a:r>
            <a:r>
              <a:rPr sz="2000" b="1" spc="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r>
              <a:rPr sz="2000" b="1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2000" b="1" spc="-1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ros</a:t>
            </a:r>
            <a:r>
              <a:rPr sz="2000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000" b="1" spc="5" dirty="0">
                <a:solidFill>
                  <a:prstClr val="black"/>
                </a:solidFill>
                <a:latin typeface="Arial"/>
                <a:cs typeface="Arial"/>
              </a:rPr>
              <a:t>z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emű</a:t>
            </a:r>
            <a:r>
              <a:rPr sz="2000" b="1" spc="-15" dirty="0">
                <a:solidFill>
                  <a:prstClr val="black"/>
                </a:solidFill>
                <a:latin typeface="Arial"/>
                <a:cs typeface="Arial"/>
              </a:rPr>
              <a:t> (</a:t>
            </a:r>
            <a:r>
              <a:rPr sz="2000" b="1" i="1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1950" b="1" i="1" spc="22" baseline="25641" dirty="0">
                <a:solidFill>
                  <a:prstClr val="black"/>
                </a:solidFill>
                <a:latin typeface="Arial"/>
                <a:cs typeface="Arial"/>
              </a:rPr>
              <a:t>+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) Fehér</a:t>
            </a:r>
            <a:r>
              <a:rPr sz="2000" b="1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000" b="1" spc="10" dirty="0">
                <a:solidFill>
                  <a:prstClr val="black"/>
                </a:solidFill>
                <a:latin typeface="Arial"/>
                <a:cs typeface="Arial"/>
              </a:rPr>
              <a:t>z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emű</a:t>
            </a:r>
            <a:r>
              <a:rPr sz="2000"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mut</a:t>
            </a:r>
            <a:r>
              <a:rPr sz="2000" b="1" spc="5" dirty="0">
                <a:solidFill>
                  <a:prstClr val="black"/>
                </a:solidFill>
                <a:latin typeface="Arial"/>
                <a:cs typeface="Arial"/>
              </a:rPr>
              <a:t>á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ns</a:t>
            </a:r>
            <a:r>
              <a:rPr sz="2000" b="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000" b="1" i="1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1950" b="1" i="1" spc="7" baseline="25641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98060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63520" y="342246"/>
            <a:ext cx="5483225" cy="696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Hogyan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működik?</a:t>
            </a:r>
            <a:r>
              <a:rPr kumimoji="0" sz="2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plas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álú</a:t>
            </a:r>
            <a:r>
              <a:rPr kumimoji="0" sz="24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4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töré</a:t>
            </a:r>
            <a:r>
              <a:rPr kumimoji="0" sz="24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-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epair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5287" y="1268475"/>
            <a:ext cx="2170049" cy="4338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71775" y="1196975"/>
            <a:ext cx="6048375" cy="215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02914" y="3790877"/>
            <a:ext cx="4587240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65885" marR="5080" lvl="0" indent="-13538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Frameshift</a:t>
            </a:r>
            <a:r>
              <a:rPr kumimoji="0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mut</a:t>
            </a:r>
            <a:r>
              <a:rPr kumimoji="0" sz="20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á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ó,</a:t>
            </a:r>
            <a:r>
              <a:rPr kumimoji="0" sz="20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rai</a:t>
            </a:r>
            <a:r>
              <a:rPr kumimoji="0" sz="20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0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OP</a:t>
            </a:r>
            <a:r>
              <a:rPr kumimoji="0" sz="2000" b="1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így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nincs meg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ő</a:t>
            </a:r>
            <a:r>
              <a:rPr kumimoji="0" sz="20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fehérje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1922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6575" y="225295"/>
            <a:ext cx="8270849" cy="546579"/>
          </a:xfrm>
          <a:prstGeom prst="rect">
            <a:avLst/>
          </a:prstGeom>
        </p:spPr>
        <p:txBody>
          <a:bodyPr vert="horz" wrap="square" lIns="0" tIns="53613" rIns="0" bIns="0" rtlCol="0">
            <a:spAutoFit/>
          </a:bodyPr>
          <a:lstStyle/>
          <a:p>
            <a:pPr marL="1202690">
              <a:lnSpc>
                <a:spcPct val="100000"/>
              </a:lnSpc>
            </a:pPr>
            <a:r>
              <a:rPr sz="3200" spc="-25" dirty="0">
                <a:latin typeface="+mn-lt"/>
                <a:cs typeface="Times New Roman"/>
              </a:rPr>
              <a:t>A</a:t>
            </a:r>
            <a:r>
              <a:rPr sz="3200" spc="-165" dirty="0">
                <a:latin typeface="+mn-lt"/>
                <a:cs typeface="Times New Roman"/>
              </a:rPr>
              <a:t> </a:t>
            </a:r>
            <a:r>
              <a:rPr sz="3200" spc="-70" dirty="0">
                <a:latin typeface="+mn-lt"/>
                <a:cs typeface="Times New Roman"/>
              </a:rPr>
              <a:t>r</a:t>
            </a:r>
            <a:r>
              <a:rPr sz="3200" spc="-15" dirty="0">
                <a:latin typeface="+mn-lt"/>
                <a:cs typeface="Times New Roman"/>
              </a:rPr>
              <a:t>epa</a:t>
            </a:r>
            <a:r>
              <a:rPr sz="3200" spc="-5" dirty="0">
                <a:latin typeface="+mn-lt"/>
                <a:cs typeface="Times New Roman"/>
              </a:rPr>
              <a:t>i</a:t>
            </a:r>
            <a:r>
              <a:rPr sz="3200" spc="-15" dirty="0">
                <a:latin typeface="+mn-lt"/>
                <a:cs typeface="Times New Roman"/>
              </a:rPr>
              <a:t>rt</a:t>
            </a:r>
            <a:r>
              <a:rPr sz="3200" spc="-5" dirty="0">
                <a:latin typeface="+mn-lt"/>
                <a:cs typeface="Times New Roman"/>
              </a:rPr>
              <a:t> </a:t>
            </a:r>
            <a:r>
              <a:rPr sz="3200" spc="-40" dirty="0">
                <a:latin typeface="+mn-lt"/>
              </a:rPr>
              <a:t>k</a:t>
            </a:r>
            <a:r>
              <a:rPr sz="3200" spc="-15" dirty="0">
                <a:latin typeface="+mn-lt"/>
              </a:rPr>
              <a:t>ö</a:t>
            </a:r>
            <a:r>
              <a:rPr sz="3200" spc="-10" dirty="0">
                <a:latin typeface="+mn-lt"/>
              </a:rPr>
              <a:t>v</a:t>
            </a:r>
            <a:r>
              <a:rPr sz="3200" spc="-15" dirty="0">
                <a:latin typeface="+mn-lt"/>
              </a:rPr>
              <a:t>ető</a:t>
            </a:r>
            <a:r>
              <a:rPr sz="3200" spc="20" dirty="0">
                <a:latin typeface="+mn-lt"/>
              </a:rPr>
              <a:t> </a:t>
            </a:r>
            <a:r>
              <a:rPr sz="3200" spc="-15" dirty="0">
                <a:latin typeface="+mn-lt"/>
              </a:rPr>
              <a:t>lehetséges</a:t>
            </a:r>
            <a:r>
              <a:rPr sz="3200" spc="-5" dirty="0">
                <a:latin typeface="+mn-lt"/>
              </a:rPr>
              <a:t> </a:t>
            </a:r>
            <a:r>
              <a:rPr sz="3200" spc="-20" dirty="0">
                <a:latin typeface="+mn-lt"/>
              </a:rPr>
              <a:t>mu</a:t>
            </a:r>
            <a:r>
              <a:rPr sz="3200" spc="-5" dirty="0">
                <a:latin typeface="+mn-lt"/>
              </a:rPr>
              <a:t>t</a:t>
            </a:r>
            <a:r>
              <a:rPr sz="3200" spc="-15" dirty="0">
                <a:latin typeface="+mn-lt"/>
              </a:rPr>
              <a:t>áci</a:t>
            </a:r>
            <a:r>
              <a:rPr sz="3200" spc="-10" dirty="0">
                <a:latin typeface="+mn-lt"/>
              </a:rPr>
              <a:t>ó</a:t>
            </a:r>
            <a:r>
              <a:rPr sz="3200" spc="-20" dirty="0">
                <a:latin typeface="+mn-lt"/>
              </a:rPr>
              <a:t>k</a:t>
            </a:r>
            <a:endParaRPr sz="3200" dirty="0">
              <a:latin typeface="+mn-lt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932160-930B-451A-9B8D-B7009BFAE87E}"/>
              </a:ext>
            </a:extLst>
          </p:cNvPr>
          <p:cNvSpPr txBox="1"/>
          <p:nvPr/>
        </p:nvSpPr>
        <p:spPr>
          <a:xfrm>
            <a:off x="762000" y="1905000"/>
            <a:ext cx="686764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2800" dirty="0" err="1"/>
              <a:t>Kicsi</a:t>
            </a:r>
            <a:r>
              <a:rPr lang="en-US" sz="2800" dirty="0"/>
              <a:t> </a:t>
            </a:r>
            <a:r>
              <a:rPr lang="en-US" sz="2800" dirty="0" err="1"/>
              <a:t>deléció</a:t>
            </a:r>
            <a:r>
              <a:rPr lang="en-US" sz="2800" dirty="0"/>
              <a:t> 1-20 </a:t>
            </a:r>
            <a:r>
              <a:rPr lang="en-US" sz="2800" dirty="0" err="1"/>
              <a:t>heterozigóta</a:t>
            </a:r>
            <a:endParaRPr lang="en-US" sz="28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 err="1"/>
              <a:t>Nagyobb</a:t>
            </a:r>
            <a:r>
              <a:rPr lang="en-US" sz="2800" dirty="0"/>
              <a:t> </a:t>
            </a:r>
            <a:r>
              <a:rPr lang="en-US" sz="2800" dirty="0" err="1"/>
              <a:t>deléció</a:t>
            </a:r>
            <a:r>
              <a:rPr lang="en-US" sz="2800" dirty="0"/>
              <a:t> 20 </a:t>
            </a:r>
            <a:r>
              <a:rPr lang="en-US" sz="2800" dirty="0" err="1"/>
              <a:t>bp</a:t>
            </a:r>
            <a:r>
              <a:rPr lang="en-US" sz="2800" dirty="0"/>
              <a:t> </a:t>
            </a:r>
            <a:r>
              <a:rPr lang="en-US" sz="2800" dirty="0" err="1"/>
              <a:t>heterozigóta</a:t>
            </a:r>
            <a:endParaRPr lang="en-US" sz="28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 err="1"/>
              <a:t>Kisebb</a:t>
            </a:r>
            <a:r>
              <a:rPr lang="en-US" sz="2800" dirty="0"/>
              <a:t> </a:t>
            </a:r>
            <a:r>
              <a:rPr lang="en-US" sz="2800" dirty="0" err="1"/>
              <a:t>inszerció</a:t>
            </a:r>
            <a:r>
              <a:rPr lang="en-US" sz="2800" dirty="0"/>
              <a:t> </a:t>
            </a:r>
            <a:r>
              <a:rPr lang="en-US" sz="2800" dirty="0" err="1"/>
              <a:t>heterozigóta</a:t>
            </a:r>
            <a:endParaRPr lang="en-US" sz="28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1)-3) </a:t>
            </a:r>
            <a:r>
              <a:rPr lang="en-US" sz="2800" dirty="0" err="1"/>
              <a:t>bármely</a:t>
            </a:r>
            <a:r>
              <a:rPr lang="en-US" sz="2800" dirty="0"/>
              <a:t> </a:t>
            </a:r>
            <a:r>
              <a:rPr lang="en-US" sz="2800" dirty="0" err="1"/>
              <a:t>kombinációja</a:t>
            </a:r>
            <a:r>
              <a:rPr lang="en-US" sz="2800" dirty="0"/>
              <a:t> – </a:t>
            </a:r>
            <a:r>
              <a:rPr lang="en-US" sz="2800" dirty="0" err="1"/>
              <a:t>heterozigóta</a:t>
            </a:r>
            <a:endParaRPr lang="en-US" sz="28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 err="1"/>
              <a:t>Mozaikos</a:t>
            </a:r>
            <a:r>
              <a:rPr lang="en-US" sz="2800" dirty="0"/>
              <a:t> </a:t>
            </a:r>
            <a:r>
              <a:rPr lang="en-US" sz="2800" dirty="0" err="1"/>
              <a:t>események</a:t>
            </a:r>
            <a:endParaRPr lang="en-US" sz="28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 err="1"/>
              <a:t>Homozigóta</a:t>
            </a:r>
            <a:r>
              <a:rPr lang="en-US" sz="2800" dirty="0"/>
              <a:t> </a:t>
            </a:r>
            <a:r>
              <a:rPr lang="en-US" sz="2800" dirty="0" err="1"/>
              <a:t>események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490524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93622" y="5066013"/>
            <a:ext cx="6782434" cy="854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3600" b="1" dirty="0">
                <a:solidFill>
                  <a:prstClr val="black"/>
                </a:solidFill>
                <a:latin typeface="Arial"/>
                <a:cs typeface="Arial"/>
              </a:rPr>
              <a:t>CRISPR/Ca</a:t>
            </a:r>
            <a:r>
              <a:rPr sz="3600" b="1" spc="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3600" b="1" dirty="0">
                <a:solidFill>
                  <a:prstClr val="black"/>
                </a:solidFill>
                <a:latin typeface="Arial"/>
                <a:cs typeface="Arial"/>
              </a:rPr>
              <a:t>9</a:t>
            </a:r>
            <a:endParaRPr sz="36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35"/>
              </a:spcBef>
            </a:pPr>
            <a:r>
              <a:rPr sz="2400" i="1" spc="-5" dirty="0">
                <a:solidFill>
                  <a:srgbClr val="585858"/>
                </a:solidFill>
                <a:latin typeface="Arial"/>
                <a:cs typeface="Arial"/>
              </a:rPr>
              <a:t>C</a:t>
            </a:r>
            <a:r>
              <a:rPr sz="2000" i="1" dirty="0">
                <a:solidFill>
                  <a:srgbClr val="585858"/>
                </a:solidFill>
                <a:latin typeface="Arial"/>
                <a:cs typeface="Arial"/>
              </a:rPr>
              <a:t>lustered</a:t>
            </a:r>
            <a:r>
              <a:rPr sz="2000" i="1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000" i="1" spc="5" dirty="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sz="2000" i="1" dirty="0">
                <a:solidFill>
                  <a:srgbClr val="585858"/>
                </a:solidFill>
                <a:latin typeface="Arial"/>
                <a:cs typeface="Arial"/>
              </a:rPr>
              <a:t>egularly</a:t>
            </a:r>
            <a:r>
              <a:rPr sz="2000" i="1" spc="-1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585858"/>
                </a:solidFill>
                <a:latin typeface="Arial"/>
                <a:cs typeface="Arial"/>
              </a:rPr>
              <a:t>I</a:t>
            </a:r>
            <a:r>
              <a:rPr sz="2000" i="1" dirty="0">
                <a:solidFill>
                  <a:srgbClr val="585858"/>
                </a:solidFill>
                <a:latin typeface="Arial"/>
                <a:cs typeface="Arial"/>
              </a:rPr>
              <a:t>nter</a:t>
            </a:r>
            <a:r>
              <a:rPr sz="2000" i="1" spc="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2000" i="1" dirty="0">
                <a:solidFill>
                  <a:srgbClr val="585858"/>
                </a:solidFill>
                <a:latin typeface="Arial"/>
                <a:cs typeface="Arial"/>
              </a:rPr>
              <a:t>pa</a:t>
            </a:r>
            <a:r>
              <a:rPr sz="2000" i="1" spc="5" dirty="0">
                <a:solidFill>
                  <a:srgbClr val="585858"/>
                </a:solidFill>
                <a:latin typeface="Arial"/>
                <a:cs typeface="Arial"/>
              </a:rPr>
              <a:t>c</a:t>
            </a:r>
            <a:r>
              <a:rPr sz="2000" i="1" dirty="0">
                <a:solidFill>
                  <a:srgbClr val="585858"/>
                </a:solidFill>
                <a:latin typeface="Arial"/>
                <a:cs typeface="Arial"/>
              </a:rPr>
              <a:t>ed</a:t>
            </a:r>
            <a:r>
              <a:rPr sz="2000" i="1" spc="-5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sz="2000" i="1" dirty="0">
                <a:solidFill>
                  <a:srgbClr val="585858"/>
                </a:solidFill>
                <a:latin typeface="Arial"/>
                <a:cs typeface="Arial"/>
              </a:rPr>
              <a:t>ho</a:t>
            </a:r>
            <a:r>
              <a:rPr sz="2000" i="1" spc="5" dirty="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sz="2000" i="1" dirty="0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sz="2000" i="1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585858"/>
                </a:solidFill>
                <a:latin typeface="Arial"/>
                <a:cs typeface="Arial"/>
              </a:rPr>
              <a:t>P</a:t>
            </a:r>
            <a:r>
              <a:rPr sz="2000" i="1" dirty="0">
                <a:solidFill>
                  <a:srgbClr val="585858"/>
                </a:solidFill>
                <a:latin typeface="Arial"/>
                <a:cs typeface="Arial"/>
              </a:rPr>
              <a:t>alind</a:t>
            </a:r>
            <a:r>
              <a:rPr sz="2000" i="1" spc="5" dirty="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sz="2000" i="1" dirty="0">
                <a:solidFill>
                  <a:srgbClr val="585858"/>
                </a:solidFill>
                <a:latin typeface="Arial"/>
                <a:cs typeface="Arial"/>
              </a:rPr>
              <a:t>o</a:t>
            </a:r>
            <a:r>
              <a:rPr sz="2000" i="1" spc="-15" dirty="0">
                <a:solidFill>
                  <a:srgbClr val="585858"/>
                </a:solidFill>
                <a:latin typeface="Arial"/>
                <a:cs typeface="Arial"/>
              </a:rPr>
              <a:t>m</a:t>
            </a:r>
            <a:r>
              <a:rPr sz="2000" i="1" dirty="0">
                <a:solidFill>
                  <a:srgbClr val="585858"/>
                </a:solidFill>
                <a:latin typeface="Arial"/>
                <a:cs typeface="Arial"/>
              </a:rPr>
              <a:t>ic</a:t>
            </a:r>
            <a:r>
              <a:rPr sz="2000" i="1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000" i="1" spc="5" dirty="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sz="2000" i="1" dirty="0">
                <a:solidFill>
                  <a:srgbClr val="585858"/>
                </a:solidFill>
                <a:latin typeface="Arial"/>
                <a:cs typeface="Arial"/>
              </a:rPr>
              <a:t>epe</a:t>
            </a:r>
            <a:r>
              <a:rPr sz="2000" i="1" spc="5" dirty="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sz="2000" i="1" dirty="0">
                <a:solidFill>
                  <a:srgbClr val="585858"/>
                </a:solidFill>
                <a:latin typeface="Arial"/>
                <a:cs typeface="Arial"/>
              </a:rPr>
              <a:t>ts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87801" y="476630"/>
            <a:ext cx="2849626" cy="37481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C9C30A-BA3C-4A30-AFCE-58473CAC1549}"/>
              </a:ext>
            </a:extLst>
          </p:cNvPr>
          <p:cNvSpPr txBox="1"/>
          <p:nvPr/>
        </p:nvSpPr>
        <p:spPr>
          <a:xfrm>
            <a:off x="6400800" y="2667000"/>
            <a:ext cx="259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2014</a:t>
            </a:r>
          </a:p>
          <a:p>
            <a:r>
              <a:rPr lang="en-US" sz="2800" dirty="0" err="1"/>
              <a:t>Forradalmi</a:t>
            </a:r>
            <a:r>
              <a:rPr lang="en-US" sz="2800" dirty="0"/>
              <a:t> </a:t>
            </a:r>
            <a:r>
              <a:rPr lang="en-US" sz="2800" dirty="0" err="1"/>
              <a:t>és</a:t>
            </a:r>
            <a:r>
              <a:rPr lang="en-US" sz="2800" dirty="0"/>
              <a:t> </a:t>
            </a:r>
            <a:r>
              <a:rPr lang="en-US" sz="2800" dirty="0" err="1"/>
              <a:t>nagyon</a:t>
            </a:r>
            <a:r>
              <a:rPr lang="en-US" sz="2800" dirty="0"/>
              <a:t> </a:t>
            </a:r>
            <a:r>
              <a:rPr lang="en-US" sz="2800" dirty="0" err="1"/>
              <a:t>új</a:t>
            </a:r>
            <a:r>
              <a:rPr lang="en-US" sz="2800" dirty="0"/>
              <a:t> </a:t>
            </a:r>
            <a:r>
              <a:rPr lang="en-US" sz="2800" dirty="0" err="1"/>
              <a:t>felfedezés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14484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8880">
              <a:lnSpc>
                <a:spcPct val="100000"/>
              </a:lnSpc>
            </a:pPr>
            <a:r>
              <a:rPr sz="4000" spc="-30" dirty="0">
                <a:latin typeface="Arial"/>
                <a:cs typeface="Arial"/>
              </a:rPr>
              <a:t>C</a:t>
            </a:r>
            <a:r>
              <a:rPr sz="4000" spc="-45" dirty="0">
                <a:latin typeface="Arial"/>
                <a:cs typeface="Arial"/>
              </a:rPr>
              <a:t>R</a:t>
            </a:r>
            <a:r>
              <a:rPr sz="4000" spc="-25" dirty="0">
                <a:latin typeface="Arial"/>
                <a:cs typeface="Arial"/>
              </a:rPr>
              <a:t>ISPR/C</a:t>
            </a:r>
            <a:r>
              <a:rPr sz="4000" spc="-40" dirty="0">
                <a:latin typeface="Arial"/>
                <a:cs typeface="Arial"/>
              </a:rPr>
              <a:t>a</a:t>
            </a:r>
            <a:r>
              <a:rPr sz="4000" spc="-25" dirty="0">
                <a:latin typeface="Arial"/>
                <a:cs typeface="Arial"/>
              </a:rPr>
              <a:t>s9</a:t>
            </a:r>
            <a:r>
              <a:rPr sz="4000" spc="1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ren</a:t>
            </a:r>
            <a:r>
              <a:rPr sz="4000" spc="-40" dirty="0">
                <a:latin typeface="Arial"/>
                <a:cs typeface="Arial"/>
              </a:rPr>
              <a:t>d</a:t>
            </a:r>
            <a:r>
              <a:rPr sz="4000" spc="-20" dirty="0">
                <a:latin typeface="Arial"/>
                <a:cs typeface="Arial"/>
              </a:rPr>
              <a:t>szer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51685" y="1268730"/>
            <a:ext cx="5429249" cy="4105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06500" y="5808095"/>
            <a:ext cx="712660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Bak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ér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umok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mun</a:t>
            </a:r>
            <a:r>
              <a:rPr kumimoji="0" sz="20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ends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0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e,</a:t>
            </a:r>
            <a:r>
              <a:rPr kumimoji="0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beh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ló</a:t>
            </a:r>
            <a:r>
              <a:rPr kumimoji="0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á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0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</a:t>
            </a:r>
            <a:r>
              <a:rPr kumimoji="0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és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pla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</a:t>
            </a:r>
            <a:r>
              <a:rPr kumimoji="0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56754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4087"/>
            <a:ext cx="9143999" cy="56483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81532" y="183744"/>
            <a:ext cx="6638290" cy="433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CRISPR/C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s9</a:t>
            </a:r>
            <a:r>
              <a:rPr kumimoji="0" sz="3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ren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szer</a:t>
            </a:r>
            <a:r>
              <a:rPr kumimoji="0" sz="3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át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3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3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í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tá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4512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5750" y="928687"/>
            <a:ext cx="8486775" cy="5000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51123" y="5719826"/>
            <a:ext cx="5422265" cy="969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5575" indent="-143510"/>
            <a:r>
              <a:rPr u="heavy" spc="-10" dirty="0">
                <a:solidFill>
                  <a:srgbClr val="009999"/>
                </a:solidFill>
                <a:cs typeface="Calibri"/>
                <a:hlinkClick r:id="rId4"/>
              </a:rPr>
              <a:t>h</a:t>
            </a:r>
            <a:r>
              <a:rPr u="heavy" spc="-40" dirty="0">
                <a:solidFill>
                  <a:srgbClr val="009999"/>
                </a:solidFill>
                <a:cs typeface="Calibri"/>
                <a:hlinkClick r:id="rId4"/>
              </a:rPr>
              <a:t>t</a:t>
            </a:r>
            <a:r>
              <a:rPr u="heavy" dirty="0">
                <a:solidFill>
                  <a:srgbClr val="009999"/>
                </a:solidFill>
                <a:cs typeface="Calibri"/>
                <a:hlinkClick r:id="rId4"/>
              </a:rPr>
              <a:t>t</a:t>
            </a:r>
            <a:r>
              <a:rPr u="heavy" spc="-15" dirty="0">
                <a:solidFill>
                  <a:srgbClr val="009999"/>
                </a:solidFill>
                <a:cs typeface="Calibri"/>
                <a:hlinkClick r:id="rId4"/>
              </a:rPr>
              <a:t>ps://</a:t>
            </a:r>
            <a:r>
              <a:rPr u="heavy" spc="-5" dirty="0">
                <a:solidFill>
                  <a:srgbClr val="009999"/>
                </a:solidFill>
                <a:cs typeface="Calibri"/>
                <a:hlinkClick r:id="rId4"/>
              </a:rPr>
              <a:t>w</a:t>
            </a:r>
            <a:r>
              <a:rPr u="heavy" spc="-10" dirty="0">
                <a:solidFill>
                  <a:srgbClr val="009999"/>
                </a:solidFill>
                <a:cs typeface="Calibri"/>
                <a:hlinkClick r:id="rId4"/>
              </a:rPr>
              <a:t>w</a:t>
            </a:r>
            <a:r>
              <a:rPr u="heavy" spc="-140" dirty="0">
                <a:solidFill>
                  <a:srgbClr val="009999"/>
                </a:solidFill>
                <a:cs typeface="Calibri"/>
                <a:hlinkClick r:id="rId4"/>
              </a:rPr>
              <a:t>w</a:t>
            </a:r>
            <a:r>
              <a:rPr u="heavy" spc="-75" dirty="0">
                <a:solidFill>
                  <a:srgbClr val="009999"/>
                </a:solidFill>
                <a:cs typeface="Calibri"/>
                <a:hlinkClick r:id="rId4"/>
              </a:rPr>
              <a:t>.</a:t>
            </a:r>
            <a:r>
              <a:rPr u="heavy" spc="-35" dirty="0">
                <a:solidFill>
                  <a:srgbClr val="009999"/>
                </a:solidFill>
                <a:cs typeface="Calibri"/>
                <a:hlinkClick r:id="rId4"/>
              </a:rPr>
              <a:t>y</a:t>
            </a:r>
            <a:r>
              <a:rPr u="heavy" spc="-5" dirty="0">
                <a:solidFill>
                  <a:srgbClr val="009999"/>
                </a:solidFill>
                <a:cs typeface="Calibri"/>
                <a:hlinkClick r:id="rId4"/>
              </a:rPr>
              <a:t>outu</a:t>
            </a:r>
            <a:r>
              <a:rPr u="heavy" dirty="0">
                <a:solidFill>
                  <a:srgbClr val="009999"/>
                </a:solidFill>
                <a:cs typeface="Calibri"/>
                <a:hlinkClick r:id="rId4"/>
              </a:rPr>
              <a:t>be.</a:t>
            </a:r>
            <a:r>
              <a:rPr u="heavy" spc="-30" dirty="0">
                <a:solidFill>
                  <a:srgbClr val="009999"/>
                </a:solidFill>
                <a:cs typeface="Calibri"/>
                <a:hlinkClick r:id="rId4"/>
              </a:rPr>
              <a:t>c</a:t>
            </a:r>
            <a:r>
              <a:rPr u="heavy" spc="-5" dirty="0">
                <a:solidFill>
                  <a:srgbClr val="009999"/>
                </a:solidFill>
                <a:cs typeface="Calibri"/>
                <a:hlinkClick r:id="rId4"/>
              </a:rPr>
              <a:t>om/</a:t>
            </a:r>
            <a:r>
              <a:rPr u="heavy" spc="-25" dirty="0">
                <a:solidFill>
                  <a:srgbClr val="009999"/>
                </a:solidFill>
                <a:cs typeface="Calibri"/>
                <a:hlinkClick r:id="rId4"/>
              </a:rPr>
              <a:t>w</a:t>
            </a:r>
            <a:r>
              <a:rPr u="heavy" spc="-15" dirty="0">
                <a:solidFill>
                  <a:srgbClr val="009999"/>
                </a:solidFill>
                <a:cs typeface="Calibri"/>
                <a:hlinkClick r:id="rId4"/>
              </a:rPr>
              <a:t>a</a:t>
            </a:r>
            <a:r>
              <a:rPr u="heavy" spc="-40" dirty="0">
                <a:solidFill>
                  <a:srgbClr val="009999"/>
                </a:solidFill>
                <a:cs typeface="Calibri"/>
                <a:hlinkClick r:id="rId4"/>
              </a:rPr>
              <a:t>t</a:t>
            </a:r>
            <a:r>
              <a:rPr u="heavy" spc="-20" dirty="0">
                <a:solidFill>
                  <a:srgbClr val="009999"/>
                </a:solidFill>
                <a:cs typeface="Calibri"/>
                <a:hlinkClick r:id="rId4"/>
              </a:rPr>
              <a:t>c</a:t>
            </a:r>
            <a:r>
              <a:rPr u="heavy" spc="-5" dirty="0">
                <a:solidFill>
                  <a:srgbClr val="009999"/>
                </a:solidFill>
                <a:cs typeface="Calibri"/>
                <a:hlinkClick r:id="rId4"/>
              </a:rPr>
              <a:t>h</a:t>
            </a:r>
            <a:r>
              <a:rPr u="heavy" spc="5" dirty="0">
                <a:solidFill>
                  <a:srgbClr val="009999"/>
                </a:solidFill>
                <a:cs typeface="Calibri"/>
                <a:hlinkClick r:id="rId4"/>
              </a:rPr>
              <a:t>?</a:t>
            </a:r>
            <a:r>
              <a:rPr u="heavy" spc="-10" dirty="0">
                <a:solidFill>
                  <a:srgbClr val="009999"/>
                </a:solidFill>
                <a:cs typeface="Calibri"/>
                <a:hlinkClick r:id="rId4"/>
              </a:rPr>
              <a:t>t=240&amp;v=2pp</a:t>
            </a:r>
            <a:r>
              <a:rPr u="heavy" dirty="0">
                <a:solidFill>
                  <a:srgbClr val="009999"/>
                </a:solidFill>
                <a:cs typeface="Calibri"/>
                <a:hlinkClick r:id="rId4"/>
              </a:rPr>
              <a:t>17E4</a:t>
            </a:r>
            <a:r>
              <a:rPr u="heavy" spc="10" dirty="0">
                <a:solidFill>
                  <a:srgbClr val="009999"/>
                </a:solidFill>
                <a:cs typeface="Calibri"/>
                <a:hlinkClick r:id="rId4"/>
              </a:rPr>
              <a:t>E</a:t>
            </a:r>
            <a:r>
              <a:rPr u="heavy" dirty="0">
                <a:solidFill>
                  <a:srgbClr val="009999"/>
                </a:solidFill>
                <a:cs typeface="Calibri"/>
                <a:hlinkClick r:id="rId4"/>
              </a:rPr>
              <a:t>-</a:t>
            </a:r>
            <a:r>
              <a:rPr u="heavy" spc="-20" dirty="0">
                <a:solidFill>
                  <a:srgbClr val="009999"/>
                </a:solidFill>
                <a:cs typeface="Calibri"/>
                <a:hlinkClick r:id="rId4"/>
              </a:rPr>
              <a:t>O8</a:t>
            </a:r>
            <a:endParaRPr>
              <a:solidFill>
                <a:prstClr val="black"/>
              </a:solidFill>
              <a:cs typeface="Calibri"/>
            </a:endParaRPr>
          </a:p>
          <a:p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55575">
              <a:spcBef>
                <a:spcPts val="1395"/>
              </a:spcBef>
            </a:pPr>
            <a:r>
              <a:rPr u="heavy" spc="-10" dirty="0">
                <a:solidFill>
                  <a:srgbClr val="009999"/>
                </a:solidFill>
                <a:cs typeface="Calibri"/>
                <a:hlinkClick r:id="rId5"/>
              </a:rPr>
              <a:t>h</a:t>
            </a:r>
            <a:r>
              <a:rPr u="heavy" spc="-40" dirty="0">
                <a:solidFill>
                  <a:srgbClr val="009999"/>
                </a:solidFill>
                <a:cs typeface="Calibri"/>
                <a:hlinkClick r:id="rId5"/>
              </a:rPr>
              <a:t>t</a:t>
            </a:r>
            <a:r>
              <a:rPr u="heavy" dirty="0">
                <a:solidFill>
                  <a:srgbClr val="009999"/>
                </a:solidFill>
                <a:cs typeface="Calibri"/>
                <a:hlinkClick r:id="rId5"/>
              </a:rPr>
              <a:t>t</a:t>
            </a:r>
            <a:r>
              <a:rPr u="heavy" spc="-15" dirty="0">
                <a:solidFill>
                  <a:srgbClr val="009999"/>
                </a:solidFill>
                <a:cs typeface="Calibri"/>
                <a:hlinkClick r:id="rId5"/>
              </a:rPr>
              <a:t>ps://</a:t>
            </a:r>
            <a:r>
              <a:rPr u="heavy" spc="-5" dirty="0">
                <a:solidFill>
                  <a:srgbClr val="009999"/>
                </a:solidFill>
                <a:cs typeface="Calibri"/>
                <a:hlinkClick r:id="rId5"/>
              </a:rPr>
              <a:t>w</a:t>
            </a:r>
            <a:r>
              <a:rPr u="heavy" spc="-10" dirty="0">
                <a:solidFill>
                  <a:srgbClr val="009999"/>
                </a:solidFill>
                <a:cs typeface="Calibri"/>
                <a:hlinkClick r:id="rId5"/>
              </a:rPr>
              <a:t>w</a:t>
            </a:r>
            <a:r>
              <a:rPr u="heavy" spc="-140" dirty="0">
                <a:solidFill>
                  <a:srgbClr val="009999"/>
                </a:solidFill>
                <a:cs typeface="Calibri"/>
                <a:hlinkClick r:id="rId5"/>
              </a:rPr>
              <a:t>w</a:t>
            </a:r>
            <a:r>
              <a:rPr u="heavy" spc="-75" dirty="0">
                <a:solidFill>
                  <a:srgbClr val="009999"/>
                </a:solidFill>
                <a:cs typeface="Calibri"/>
                <a:hlinkClick r:id="rId5"/>
              </a:rPr>
              <a:t>.</a:t>
            </a:r>
            <a:r>
              <a:rPr u="heavy" spc="-35" dirty="0">
                <a:solidFill>
                  <a:srgbClr val="009999"/>
                </a:solidFill>
                <a:cs typeface="Calibri"/>
                <a:hlinkClick r:id="rId5"/>
              </a:rPr>
              <a:t>y</a:t>
            </a:r>
            <a:r>
              <a:rPr u="heavy" spc="-5" dirty="0">
                <a:solidFill>
                  <a:srgbClr val="009999"/>
                </a:solidFill>
                <a:cs typeface="Calibri"/>
                <a:hlinkClick r:id="rId5"/>
              </a:rPr>
              <a:t>outu</a:t>
            </a:r>
            <a:r>
              <a:rPr u="heavy" dirty="0">
                <a:solidFill>
                  <a:srgbClr val="009999"/>
                </a:solidFill>
                <a:cs typeface="Calibri"/>
                <a:hlinkClick r:id="rId5"/>
              </a:rPr>
              <a:t>be.</a:t>
            </a:r>
            <a:r>
              <a:rPr u="heavy" spc="-30" dirty="0">
                <a:solidFill>
                  <a:srgbClr val="009999"/>
                </a:solidFill>
                <a:cs typeface="Calibri"/>
                <a:hlinkClick r:id="rId5"/>
              </a:rPr>
              <a:t>c</a:t>
            </a:r>
            <a:r>
              <a:rPr u="heavy" spc="-5" dirty="0">
                <a:solidFill>
                  <a:srgbClr val="009999"/>
                </a:solidFill>
                <a:cs typeface="Calibri"/>
                <a:hlinkClick r:id="rId5"/>
              </a:rPr>
              <a:t>om/</a:t>
            </a:r>
            <a:r>
              <a:rPr u="heavy" spc="-25" dirty="0">
                <a:solidFill>
                  <a:srgbClr val="009999"/>
                </a:solidFill>
                <a:cs typeface="Calibri"/>
                <a:hlinkClick r:id="rId5"/>
              </a:rPr>
              <a:t>w</a:t>
            </a:r>
            <a:r>
              <a:rPr u="heavy" spc="-15" dirty="0">
                <a:solidFill>
                  <a:srgbClr val="009999"/>
                </a:solidFill>
                <a:cs typeface="Calibri"/>
                <a:hlinkClick r:id="rId5"/>
              </a:rPr>
              <a:t>a</a:t>
            </a:r>
            <a:r>
              <a:rPr u="heavy" spc="-40" dirty="0">
                <a:solidFill>
                  <a:srgbClr val="009999"/>
                </a:solidFill>
                <a:cs typeface="Calibri"/>
                <a:hlinkClick r:id="rId5"/>
              </a:rPr>
              <a:t>t</a:t>
            </a:r>
            <a:r>
              <a:rPr u="heavy" spc="-20" dirty="0">
                <a:solidFill>
                  <a:srgbClr val="009999"/>
                </a:solidFill>
                <a:cs typeface="Calibri"/>
                <a:hlinkClick r:id="rId5"/>
              </a:rPr>
              <a:t>c</a:t>
            </a:r>
            <a:r>
              <a:rPr u="heavy" spc="-5" dirty="0">
                <a:solidFill>
                  <a:srgbClr val="009999"/>
                </a:solidFill>
                <a:cs typeface="Calibri"/>
                <a:hlinkClick r:id="rId5"/>
              </a:rPr>
              <a:t>h</a:t>
            </a:r>
            <a:r>
              <a:rPr u="heavy" spc="5" dirty="0">
                <a:solidFill>
                  <a:srgbClr val="009999"/>
                </a:solidFill>
                <a:cs typeface="Calibri"/>
                <a:hlinkClick r:id="rId5"/>
              </a:rPr>
              <a:t>?</a:t>
            </a:r>
            <a:r>
              <a:rPr u="heavy" spc="-10" dirty="0">
                <a:solidFill>
                  <a:srgbClr val="009999"/>
                </a:solidFill>
                <a:cs typeface="Calibri"/>
                <a:hlinkClick r:id="rId5"/>
              </a:rPr>
              <a:t>v=</a:t>
            </a:r>
            <a:r>
              <a:rPr u="heavy" spc="-5" dirty="0">
                <a:solidFill>
                  <a:srgbClr val="009999"/>
                </a:solidFill>
                <a:cs typeface="Calibri"/>
                <a:hlinkClick r:id="rId5"/>
              </a:rPr>
              <a:t>Su</a:t>
            </a:r>
            <a:r>
              <a:rPr u="heavy" spc="5" dirty="0">
                <a:solidFill>
                  <a:srgbClr val="009999"/>
                </a:solidFill>
                <a:cs typeface="Calibri"/>
                <a:hlinkClick r:id="rId5"/>
              </a:rPr>
              <a:t>A</a:t>
            </a:r>
            <a:r>
              <a:rPr u="heavy" spc="-5" dirty="0">
                <a:solidFill>
                  <a:srgbClr val="009999"/>
                </a:solidFill>
                <a:cs typeface="Calibri"/>
                <a:hlinkClick r:id="rId5"/>
              </a:rPr>
              <a:t>x</a:t>
            </a:r>
            <a:r>
              <a:rPr u="heavy" spc="-30" dirty="0">
                <a:solidFill>
                  <a:srgbClr val="009999"/>
                </a:solidFill>
                <a:cs typeface="Calibri"/>
                <a:hlinkClick r:id="rId5"/>
              </a:rPr>
              <a:t>D</a:t>
            </a:r>
            <a:r>
              <a:rPr u="heavy" spc="-5" dirty="0">
                <a:solidFill>
                  <a:srgbClr val="009999"/>
                </a:solidFill>
                <a:cs typeface="Calibri"/>
                <a:hlinkClick r:id="rId5"/>
              </a:rPr>
              <a:t>V</a:t>
            </a:r>
            <a:r>
              <a:rPr u="heavy" spc="-10" dirty="0">
                <a:solidFill>
                  <a:srgbClr val="009999"/>
                </a:solidFill>
                <a:cs typeface="Calibri"/>
                <a:hlinkClick r:id="rId5"/>
              </a:rPr>
              <a:t>Bt7</a:t>
            </a:r>
            <a:r>
              <a:rPr u="heavy" spc="-20" dirty="0">
                <a:solidFill>
                  <a:srgbClr val="009999"/>
                </a:solidFill>
                <a:cs typeface="Calibri"/>
                <a:hlinkClick r:id="rId5"/>
              </a:rPr>
              <a:t>k</a:t>
            </a:r>
            <a:r>
              <a:rPr u="heavy" spc="-15" dirty="0">
                <a:solidFill>
                  <a:srgbClr val="009999"/>
                </a:solidFill>
                <a:cs typeface="Calibri"/>
                <a:hlinkClick r:id="rId5"/>
              </a:rPr>
              <a:t>Q</a:t>
            </a:r>
            <a:endParaRPr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27555">
              <a:lnSpc>
                <a:spcPct val="100000"/>
              </a:lnSpc>
            </a:pPr>
            <a:r>
              <a:rPr sz="4000" spc="-30" dirty="0">
                <a:latin typeface="Arial"/>
                <a:cs typeface="Arial"/>
              </a:rPr>
              <a:t>C</a:t>
            </a:r>
            <a:r>
              <a:rPr sz="4000" spc="-45" dirty="0">
                <a:latin typeface="Arial"/>
                <a:cs typeface="Arial"/>
              </a:rPr>
              <a:t>R</a:t>
            </a:r>
            <a:r>
              <a:rPr sz="4000" spc="-25" dirty="0">
                <a:latin typeface="Arial"/>
                <a:cs typeface="Arial"/>
              </a:rPr>
              <a:t>ISPR/C</a:t>
            </a:r>
            <a:r>
              <a:rPr sz="4000" spc="-40" dirty="0">
                <a:latin typeface="Arial"/>
                <a:cs typeface="Arial"/>
              </a:rPr>
              <a:t>a</a:t>
            </a:r>
            <a:r>
              <a:rPr sz="4000" spc="-25" dirty="0">
                <a:latin typeface="Arial"/>
                <a:cs typeface="Arial"/>
              </a:rPr>
              <a:t>s9</a:t>
            </a:r>
            <a:r>
              <a:rPr sz="4000" spc="1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ren</a:t>
            </a:r>
            <a:r>
              <a:rPr sz="4000" spc="-40" dirty="0">
                <a:latin typeface="Arial"/>
                <a:cs typeface="Arial"/>
              </a:rPr>
              <a:t>d</a:t>
            </a:r>
            <a:r>
              <a:rPr sz="4000" spc="-20" dirty="0">
                <a:latin typeface="Arial"/>
                <a:cs typeface="Arial"/>
              </a:rPr>
              <a:t>szer</a:t>
            </a:r>
            <a:endParaRPr sz="4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14070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71876" y="5957887"/>
            <a:ext cx="1354074" cy="9001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2143061"/>
            <a:ext cx="9144000" cy="35608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8952" y="611255"/>
            <a:ext cx="609155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Lehetsé</a:t>
            </a:r>
            <a:r>
              <a:rPr kumimoji="0" sz="40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40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</a:t>
            </a:r>
            <a:r>
              <a:rPr kumimoji="0" sz="40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mód</a:t>
            </a:r>
            <a:r>
              <a:rPr kumimoji="0" sz="40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4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sítások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6142" y="1789683"/>
            <a:ext cx="270192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Nonhomo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nd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joi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nin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8916" y="6291326"/>
            <a:ext cx="266001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s9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ált.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mó</a:t>
            </a:r>
            <a:r>
              <a:rPr kumimoji="0" sz="1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osí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ás 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sz="1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60%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94123" y="6261227"/>
            <a:ext cx="440118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ó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é</a:t>
            </a:r>
            <a:r>
              <a:rPr kumimoji="0" sz="18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ys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á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a: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0,5-20%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11552" y="5787974"/>
            <a:ext cx="118110" cy="429259"/>
          </a:xfrm>
          <a:custGeom>
            <a:avLst/>
            <a:gdLst/>
            <a:ahLst/>
            <a:cxnLst/>
            <a:rect l="l" t="t" r="r" b="b"/>
            <a:pathLst>
              <a:path w="118110" h="429260">
                <a:moveTo>
                  <a:pt x="14224" y="312661"/>
                </a:moveTo>
                <a:lnTo>
                  <a:pt x="2032" y="319684"/>
                </a:lnTo>
                <a:lnTo>
                  <a:pt x="0" y="327456"/>
                </a:lnTo>
                <a:lnTo>
                  <a:pt x="3429" y="333527"/>
                </a:lnTo>
                <a:lnTo>
                  <a:pt x="58547" y="428739"/>
                </a:lnTo>
                <a:lnTo>
                  <a:pt x="73342" y="403580"/>
                </a:lnTo>
                <a:lnTo>
                  <a:pt x="45974" y="403479"/>
                </a:lnTo>
                <a:lnTo>
                  <a:pt x="46136" y="356515"/>
                </a:lnTo>
                <a:lnTo>
                  <a:pt x="25527" y="320802"/>
                </a:lnTo>
                <a:lnTo>
                  <a:pt x="21971" y="314731"/>
                </a:lnTo>
                <a:lnTo>
                  <a:pt x="14224" y="312661"/>
                </a:lnTo>
                <a:close/>
              </a:path>
              <a:path w="118110" h="429260">
                <a:moveTo>
                  <a:pt x="46136" y="356515"/>
                </a:moveTo>
                <a:lnTo>
                  <a:pt x="45974" y="403479"/>
                </a:lnTo>
                <a:lnTo>
                  <a:pt x="71374" y="403580"/>
                </a:lnTo>
                <a:lnTo>
                  <a:pt x="71396" y="397167"/>
                </a:lnTo>
                <a:lnTo>
                  <a:pt x="47752" y="397090"/>
                </a:lnTo>
                <a:lnTo>
                  <a:pt x="58753" y="378379"/>
                </a:lnTo>
                <a:lnTo>
                  <a:pt x="46136" y="356515"/>
                </a:lnTo>
                <a:close/>
              </a:path>
              <a:path w="118110" h="429260">
                <a:moveTo>
                  <a:pt x="103759" y="312991"/>
                </a:moveTo>
                <a:lnTo>
                  <a:pt x="96012" y="315010"/>
                </a:lnTo>
                <a:lnTo>
                  <a:pt x="71536" y="356638"/>
                </a:lnTo>
                <a:lnTo>
                  <a:pt x="71374" y="403580"/>
                </a:lnTo>
                <a:lnTo>
                  <a:pt x="73342" y="403580"/>
                </a:lnTo>
                <a:lnTo>
                  <a:pt x="117856" y="327888"/>
                </a:lnTo>
                <a:lnTo>
                  <a:pt x="115824" y="320103"/>
                </a:lnTo>
                <a:lnTo>
                  <a:pt x="109855" y="316547"/>
                </a:lnTo>
                <a:lnTo>
                  <a:pt x="103759" y="312991"/>
                </a:lnTo>
                <a:close/>
              </a:path>
              <a:path w="118110" h="429260">
                <a:moveTo>
                  <a:pt x="58753" y="378379"/>
                </a:moveTo>
                <a:lnTo>
                  <a:pt x="47752" y="397090"/>
                </a:lnTo>
                <a:lnTo>
                  <a:pt x="69596" y="397167"/>
                </a:lnTo>
                <a:lnTo>
                  <a:pt x="58753" y="378379"/>
                </a:lnTo>
                <a:close/>
              </a:path>
              <a:path w="118110" h="429260">
                <a:moveTo>
                  <a:pt x="71536" y="356638"/>
                </a:moveTo>
                <a:lnTo>
                  <a:pt x="58753" y="378379"/>
                </a:lnTo>
                <a:lnTo>
                  <a:pt x="69596" y="397167"/>
                </a:lnTo>
                <a:lnTo>
                  <a:pt x="71396" y="397167"/>
                </a:lnTo>
                <a:lnTo>
                  <a:pt x="71536" y="356638"/>
                </a:lnTo>
                <a:close/>
              </a:path>
              <a:path w="118110" h="429260">
                <a:moveTo>
                  <a:pt x="47371" y="0"/>
                </a:moveTo>
                <a:lnTo>
                  <a:pt x="46288" y="312661"/>
                </a:lnTo>
                <a:lnTo>
                  <a:pt x="46207" y="356638"/>
                </a:lnTo>
                <a:lnTo>
                  <a:pt x="58753" y="378379"/>
                </a:lnTo>
                <a:lnTo>
                  <a:pt x="71536" y="356638"/>
                </a:lnTo>
                <a:lnTo>
                  <a:pt x="72771" y="101"/>
                </a:lnTo>
                <a:lnTo>
                  <a:pt x="47371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85077" y="5800674"/>
            <a:ext cx="118110" cy="429259"/>
          </a:xfrm>
          <a:custGeom>
            <a:avLst/>
            <a:gdLst/>
            <a:ahLst/>
            <a:cxnLst/>
            <a:rect l="l" t="t" r="r" b="b"/>
            <a:pathLst>
              <a:path w="118109" h="429260">
                <a:moveTo>
                  <a:pt x="14224" y="312661"/>
                </a:moveTo>
                <a:lnTo>
                  <a:pt x="8127" y="316166"/>
                </a:lnTo>
                <a:lnTo>
                  <a:pt x="2158" y="319684"/>
                </a:lnTo>
                <a:lnTo>
                  <a:pt x="0" y="327456"/>
                </a:lnTo>
                <a:lnTo>
                  <a:pt x="3555" y="333527"/>
                </a:lnTo>
                <a:lnTo>
                  <a:pt x="58547" y="428726"/>
                </a:lnTo>
                <a:lnTo>
                  <a:pt x="73370" y="403580"/>
                </a:lnTo>
                <a:lnTo>
                  <a:pt x="45974" y="403479"/>
                </a:lnTo>
                <a:lnTo>
                  <a:pt x="46151" y="356438"/>
                </a:lnTo>
                <a:lnTo>
                  <a:pt x="25526" y="320802"/>
                </a:lnTo>
                <a:lnTo>
                  <a:pt x="21971" y="314731"/>
                </a:lnTo>
                <a:lnTo>
                  <a:pt x="14224" y="312661"/>
                </a:lnTo>
                <a:close/>
              </a:path>
              <a:path w="118109" h="429260">
                <a:moveTo>
                  <a:pt x="46151" y="356438"/>
                </a:moveTo>
                <a:lnTo>
                  <a:pt x="45974" y="403479"/>
                </a:lnTo>
                <a:lnTo>
                  <a:pt x="71374" y="403580"/>
                </a:lnTo>
                <a:lnTo>
                  <a:pt x="71398" y="397167"/>
                </a:lnTo>
                <a:lnTo>
                  <a:pt x="47751" y="397090"/>
                </a:lnTo>
                <a:lnTo>
                  <a:pt x="58802" y="378297"/>
                </a:lnTo>
                <a:lnTo>
                  <a:pt x="46151" y="356438"/>
                </a:lnTo>
                <a:close/>
              </a:path>
              <a:path w="118109" h="429260">
                <a:moveTo>
                  <a:pt x="103886" y="312991"/>
                </a:moveTo>
                <a:lnTo>
                  <a:pt x="96012" y="315010"/>
                </a:lnTo>
                <a:lnTo>
                  <a:pt x="71551" y="356613"/>
                </a:lnTo>
                <a:lnTo>
                  <a:pt x="71374" y="403580"/>
                </a:lnTo>
                <a:lnTo>
                  <a:pt x="73370" y="403580"/>
                </a:lnTo>
                <a:lnTo>
                  <a:pt x="117982" y="327888"/>
                </a:lnTo>
                <a:lnTo>
                  <a:pt x="115950" y="320103"/>
                </a:lnTo>
                <a:lnTo>
                  <a:pt x="109854" y="316547"/>
                </a:lnTo>
                <a:lnTo>
                  <a:pt x="103886" y="312991"/>
                </a:lnTo>
                <a:close/>
              </a:path>
              <a:path w="118109" h="429260">
                <a:moveTo>
                  <a:pt x="58802" y="378297"/>
                </a:moveTo>
                <a:lnTo>
                  <a:pt x="47751" y="397090"/>
                </a:lnTo>
                <a:lnTo>
                  <a:pt x="69723" y="397167"/>
                </a:lnTo>
                <a:lnTo>
                  <a:pt x="58802" y="378297"/>
                </a:lnTo>
                <a:close/>
              </a:path>
              <a:path w="118109" h="429260">
                <a:moveTo>
                  <a:pt x="71551" y="356613"/>
                </a:moveTo>
                <a:lnTo>
                  <a:pt x="58802" y="378297"/>
                </a:lnTo>
                <a:lnTo>
                  <a:pt x="69723" y="397167"/>
                </a:lnTo>
                <a:lnTo>
                  <a:pt x="71398" y="397167"/>
                </a:lnTo>
                <a:lnTo>
                  <a:pt x="71551" y="356613"/>
                </a:lnTo>
                <a:close/>
              </a:path>
              <a:path w="118109" h="429260">
                <a:moveTo>
                  <a:pt x="47498" y="0"/>
                </a:moveTo>
                <a:lnTo>
                  <a:pt x="46317" y="312661"/>
                </a:lnTo>
                <a:lnTo>
                  <a:pt x="46252" y="356613"/>
                </a:lnTo>
                <a:lnTo>
                  <a:pt x="58802" y="378297"/>
                </a:lnTo>
                <a:lnTo>
                  <a:pt x="71551" y="356613"/>
                </a:lnTo>
                <a:lnTo>
                  <a:pt x="72898" y="101"/>
                </a:lnTo>
                <a:lnTo>
                  <a:pt x="47498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2071687"/>
            <a:ext cx="1152525" cy="9763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91475" y="1857311"/>
            <a:ext cx="1152524" cy="9763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00896" y="1898523"/>
            <a:ext cx="636905" cy="916305"/>
          </a:xfrm>
          <a:custGeom>
            <a:avLst/>
            <a:gdLst/>
            <a:ahLst/>
            <a:cxnLst/>
            <a:rect l="l" t="t" r="r" b="b"/>
            <a:pathLst>
              <a:path w="636904" h="916305">
                <a:moveTo>
                  <a:pt x="279249" y="0"/>
                </a:moveTo>
                <a:lnTo>
                  <a:pt x="213217" y="33428"/>
                </a:lnTo>
                <a:lnTo>
                  <a:pt x="155130" y="76407"/>
                </a:lnTo>
                <a:lnTo>
                  <a:pt x="105488" y="127675"/>
                </a:lnTo>
                <a:lnTo>
                  <a:pt x="64789" y="185970"/>
                </a:lnTo>
                <a:lnTo>
                  <a:pt x="33535" y="250031"/>
                </a:lnTo>
                <a:lnTo>
                  <a:pt x="12226" y="318595"/>
                </a:lnTo>
                <a:lnTo>
                  <a:pt x="1360" y="390400"/>
                </a:lnTo>
                <a:lnTo>
                  <a:pt x="0" y="427124"/>
                </a:lnTo>
                <a:lnTo>
                  <a:pt x="1438" y="464186"/>
                </a:lnTo>
                <a:lnTo>
                  <a:pt x="12959" y="538689"/>
                </a:lnTo>
                <a:lnTo>
                  <a:pt x="23168" y="575815"/>
                </a:lnTo>
                <a:lnTo>
                  <a:pt x="36425" y="612648"/>
                </a:lnTo>
                <a:lnTo>
                  <a:pt x="52494" y="648368"/>
                </a:lnTo>
                <a:lnTo>
                  <a:pt x="70959" y="682178"/>
                </a:lnTo>
                <a:lnTo>
                  <a:pt x="114453" y="743790"/>
                </a:lnTo>
                <a:lnTo>
                  <a:pt x="165675" y="796923"/>
                </a:lnTo>
                <a:lnTo>
                  <a:pt x="223389" y="841020"/>
                </a:lnTo>
                <a:lnTo>
                  <a:pt x="286361" y="875522"/>
                </a:lnTo>
                <a:lnTo>
                  <a:pt x="353356" y="899870"/>
                </a:lnTo>
                <a:lnTo>
                  <a:pt x="423140" y="913506"/>
                </a:lnTo>
                <a:lnTo>
                  <a:pt x="458692" y="916132"/>
                </a:lnTo>
                <a:lnTo>
                  <a:pt x="494478" y="915871"/>
                </a:lnTo>
                <a:lnTo>
                  <a:pt x="530345" y="912652"/>
                </a:lnTo>
                <a:lnTo>
                  <a:pt x="566137" y="906407"/>
                </a:lnTo>
                <a:lnTo>
                  <a:pt x="601700" y="897064"/>
                </a:lnTo>
                <a:lnTo>
                  <a:pt x="636881" y="884554"/>
                </a:lnTo>
                <a:lnTo>
                  <a:pt x="557770" y="688840"/>
                </a:lnTo>
                <a:lnTo>
                  <a:pt x="480246" y="688840"/>
                </a:lnTo>
                <a:lnTo>
                  <a:pt x="462236" y="688683"/>
                </a:lnTo>
                <a:lnTo>
                  <a:pt x="409084" y="679367"/>
                </a:lnTo>
                <a:lnTo>
                  <a:pt x="358895" y="657573"/>
                </a:lnTo>
                <a:lnTo>
                  <a:pt x="313783" y="624312"/>
                </a:lnTo>
                <a:lnTo>
                  <a:pt x="287573" y="596267"/>
                </a:lnTo>
                <a:lnTo>
                  <a:pt x="265184" y="563873"/>
                </a:lnTo>
                <a:lnTo>
                  <a:pt x="247245" y="527430"/>
                </a:lnTo>
                <a:lnTo>
                  <a:pt x="234826" y="488791"/>
                </a:lnTo>
                <a:lnTo>
                  <a:pt x="228420" y="449966"/>
                </a:lnTo>
                <a:lnTo>
                  <a:pt x="227397" y="430686"/>
                </a:lnTo>
                <a:lnTo>
                  <a:pt x="227786" y="411605"/>
                </a:lnTo>
                <a:lnTo>
                  <a:pt x="237127" y="356360"/>
                </a:lnTo>
                <a:lnTo>
                  <a:pt x="258089" y="305826"/>
                </a:lnTo>
                <a:lnTo>
                  <a:pt x="289857" y="262201"/>
                </a:lnTo>
                <a:lnTo>
                  <a:pt x="331612" y="227684"/>
                </a:lnTo>
                <a:lnTo>
                  <a:pt x="364593" y="210819"/>
                </a:lnTo>
                <a:lnTo>
                  <a:pt x="279249" y="0"/>
                </a:lnTo>
                <a:close/>
              </a:path>
              <a:path w="636904" h="916305">
                <a:moveTo>
                  <a:pt x="551664" y="673735"/>
                </a:moveTo>
                <a:lnTo>
                  <a:pt x="534059" y="679946"/>
                </a:lnTo>
                <a:lnTo>
                  <a:pt x="516236" y="684510"/>
                </a:lnTo>
                <a:lnTo>
                  <a:pt x="498272" y="687462"/>
                </a:lnTo>
                <a:lnTo>
                  <a:pt x="480246" y="688840"/>
                </a:lnTo>
                <a:lnTo>
                  <a:pt x="557770" y="688840"/>
                </a:lnTo>
                <a:lnTo>
                  <a:pt x="551664" y="673735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72000" y="1714436"/>
            <a:ext cx="4072254" cy="4072254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44525" marR="0" lvl="0" indent="0" algn="l" defTabSz="914400" rtl="0" eaLnBrk="1" fontAlgn="auto" latinLnBrk="0" hangingPunct="1">
              <a:lnSpc>
                <a:spcPts val="19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mol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pair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391160" lvl="0" indent="0" algn="r" defTabSz="9144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G2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26035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95730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04082" y="601780"/>
            <a:ext cx="1736725" cy="560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52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Példák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711300"/>
            <a:ext cx="6707505" cy="407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ts val="3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32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vitro</a:t>
            </a:r>
            <a:r>
              <a:rPr kumimoji="0" sz="32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kal</a:t>
            </a:r>
            <a:r>
              <a:rPr kumimoji="0" sz="3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azás</a:t>
            </a:r>
            <a:r>
              <a:rPr kumimoji="0" sz="32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rá</a:t>
            </a:r>
            <a:r>
              <a:rPr kumimoji="0" sz="3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á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cél</a:t>
            </a:r>
            <a:r>
              <a:rPr kumimoji="0" sz="3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kra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525" y="2324100"/>
            <a:ext cx="9134475" cy="45338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BB2D60-7B49-4412-9925-A2B974791EA8}"/>
              </a:ext>
            </a:extLst>
          </p:cNvPr>
          <p:cNvSpPr/>
          <p:nvPr/>
        </p:nvSpPr>
        <p:spPr>
          <a:xfrm>
            <a:off x="152400" y="4673600"/>
            <a:ext cx="8305800" cy="203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396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F59F1-AFBB-4412-9306-4874B6327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75" y="225295"/>
            <a:ext cx="8270849" cy="492443"/>
          </a:xfrm>
        </p:spPr>
        <p:txBody>
          <a:bodyPr/>
          <a:lstStyle/>
          <a:p>
            <a:r>
              <a:rPr lang="en-US" sz="3200" dirty="0" err="1"/>
              <a:t>Bioetikai</a:t>
            </a:r>
            <a:r>
              <a:rPr lang="en-US" sz="3200" dirty="0"/>
              <a:t> </a:t>
            </a:r>
            <a:r>
              <a:rPr lang="en-US" sz="3200" dirty="0" err="1"/>
              <a:t>megfontolások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4B7AA-FDC6-4DBC-BC0E-B6FD14173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1295400"/>
            <a:ext cx="6375654" cy="5170646"/>
          </a:xfrm>
        </p:spPr>
        <p:txBody>
          <a:bodyPr/>
          <a:lstStyle/>
          <a:p>
            <a:r>
              <a:rPr lang="en-US" dirty="0"/>
              <a:t>A CRISPR </a:t>
            </a:r>
            <a:r>
              <a:rPr lang="en-US" dirty="0" err="1"/>
              <a:t>valóban</a:t>
            </a:r>
            <a:r>
              <a:rPr lang="en-US" dirty="0"/>
              <a:t> m</a:t>
            </a:r>
            <a:r>
              <a:rPr lang="hu-HU" dirty="0"/>
              <a:t>ű</a:t>
            </a:r>
            <a:r>
              <a:rPr lang="en-US" dirty="0" err="1"/>
              <a:t>ködik</a:t>
            </a:r>
            <a:endParaRPr lang="en-US" dirty="0"/>
          </a:p>
          <a:p>
            <a:r>
              <a:rPr lang="en-US" dirty="0" err="1"/>
              <a:t>Viszonylag</a:t>
            </a:r>
            <a:r>
              <a:rPr lang="en-US" dirty="0"/>
              <a:t> </a:t>
            </a:r>
            <a:r>
              <a:rPr lang="en-US" dirty="0" err="1"/>
              <a:t>egyszerűen</a:t>
            </a:r>
            <a:r>
              <a:rPr lang="en-US" dirty="0"/>
              <a:t> </a:t>
            </a:r>
            <a:r>
              <a:rPr lang="en-US" dirty="0" err="1"/>
              <a:t>elvégezhető</a:t>
            </a:r>
            <a:r>
              <a:rPr lang="en-US" dirty="0"/>
              <a:t>, </a:t>
            </a:r>
            <a:r>
              <a:rPr lang="en-US" dirty="0" err="1"/>
              <a:t>akér</a:t>
            </a:r>
            <a:r>
              <a:rPr lang="en-US" dirty="0"/>
              <a:t> </a:t>
            </a:r>
            <a:r>
              <a:rPr lang="en-US" dirty="0" err="1"/>
              <a:t>emberi</a:t>
            </a:r>
            <a:r>
              <a:rPr lang="en-US" dirty="0"/>
              <a:t> </a:t>
            </a:r>
            <a:r>
              <a:rPr lang="en-US" dirty="0" err="1"/>
              <a:t>embriókon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Tavalyi</a:t>
            </a:r>
            <a:r>
              <a:rPr lang="en-US" dirty="0"/>
              <a:t> </a:t>
            </a:r>
            <a:r>
              <a:rPr lang="en-US" dirty="0" err="1"/>
              <a:t>hír</a:t>
            </a:r>
            <a:r>
              <a:rPr lang="en-US" dirty="0"/>
              <a:t>, </a:t>
            </a:r>
            <a:r>
              <a:rPr lang="en-US" dirty="0" err="1"/>
              <a:t>ezen</a:t>
            </a:r>
            <a:r>
              <a:rPr lang="en-US" dirty="0"/>
              <a:t> a </a:t>
            </a:r>
            <a:r>
              <a:rPr lang="en-US" dirty="0" err="1"/>
              <a:t>héten</a:t>
            </a:r>
            <a:r>
              <a:rPr lang="en-US" dirty="0"/>
              <a:t> </a:t>
            </a:r>
            <a:r>
              <a:rPr lang="en-US" dirty="0" err="1"/>
              <a:t>további</a:t>
            </a:r>
            <a:r>
              <a:rPr lang="en-US" dirty="0"/>
              <a:t> </a:t>
            </a:r>
            <a:r>
              <a:rPr lang="en-US" dirty="0" err="1"/>
              <a:t>infok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kínai</a:t>
            </a:r>
            <a:r>
              <a:rPr lang="en-US" dirty="0"/>
              <a:t> </a:t>
            </a:r>
            <a:r>
              <a:rPr lang="en-US" dirty="0" err="1"/>
              <a:t>kutató</a:t>
            </a:r>
            <a:r>
              <a:rPr lang="en-US" dirty="0"/>
              <a:t> </a:t>
            </a:r>
            <a:r>
              <a:rPr lang="en-US" dirty="0" err="1"/>
              <a:t>azt</a:t>
            </a:r>
            <a:r>
              <a:rPr lang="en-US" dirty="0"/>
              <a:t> </a:t>
            </a:r>
            <a:r>
              <a:rPr lang="en-US" dirty="0" err="1"/>
              <a:t>állítja</a:t>
            </a:r>
            <a:r>
              <a:rPr lang="en-US" dirty="0"/>
              <a:t>, </a:t>
            </a:r>
            <a:r>
              <a:rPr lang="en-US" dirty="0" err="1"/>
              <a:t>hoyg</a:t>
            </a:r>
            <a:r>
              <a:rPr lang="en-US" dirty="0"/>
              <a:t> </a:t>
            </a:r>
            <a:r>
              <a:rPr lang="en-US" dirty="0" err="1"/>
              <a:t>egészséges</a:t>
            </a:r>
            <a:r>
              <a:rPr lang="en-US" dirty="0"/>
              <a:t> </a:t>
            </a:r>
            <a:r>
              <a:rPr lang="en-US" dirty="0" err="1"/>
              <a:t>emberi</a:t>
            </a:r>
            <a:r>
              <a:rPr lang="en-US" dirty="0"/>
              <a:t> </a:t>
            </a:r>
            <a:r>
              <a:rPr lang="en-US" dirty="0" err="1"/>
              <a:t>embriókon</a:t>
            </a:r>
            <a:r>
              <a:rPr lang="en-US" dirty="0"/>
              <a:t> CRISPR </a:t>
            </a:r>
            <a:r>
              <a:rPr lang="en-US" dirty="0" err="1"/>
              <a:t>mutációt</a:t>
            </a:r>
            <a:r>
              <a:rPr lang="en-US" dirty="0"/>
              <a:t> </a:t>
            </a:r>
            <a:r>
              <a:rPr lang="en-US" dirty="0" err="1"/>
              <a:t>idézett</a:t>
            </a:r>
            <a:r>
              <a:rPr lang="en-US" dirty="0"/>
              <a:t> </a:t>
            </a:r>
            <a:r>
              <a:rPr lang="en-US" dirty="0" err="1"/>
              <a:t>elő</a:t>
            </a:r>
            <a:r>
              <a:rPr lang="en-US" dirty="0"/>
              <a:t>,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ilyen</a:t>
            </a:r>
            <a:r>
              <a:rPr lang="en-US" dirty="0"/>
              <a:t> </a:t>
            </a:r>
            <a:r>
              <a:rPr lang="en-US" dirty="0" err="1"/>
              <a:t>génmódosított</a:t>
            </a:r>
            <a:r>
              <a:rPr lang="en-US" dirty="0"/>
              <a:t> </a:t>
            </a:r>
            <a:r>
              <a:rPr lang="en-US" dirty="0" err="1"/>
              <a:t>csecsemők</a:t>
            </a:r>
            <a:r>
              <a:rPr lang="en-US" dirty="0"/>
              <a:t> </a:t>
            </a:r>
            <a:r>
              <a:rPr lang="en-US" dirty="0" err="1"/>
              <a:t>születtek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BEAFE3-9AC5-4350-8ADA-F4C2D0FE7082}"/>
              </a:ext>
            </a:extLst>
          </p:cNvPr>
          <p:cNvSpPr/>
          <p:nvPr/>
        </p:nvSpPr>
        <p:spPr>
          <a:xfrm>
            <a:off x="2971800" y="55626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/>
            </a:br>
            <a:r>
              <a:rPr lang="en-US" dirty="0">
                <a:hlinkClick r:id="rId2"/>
              </a:rPr>
              <a:t>https://infostart.hu/tudomany/2018/11/27/genmodositott-csecsemok-tudomanyos-szenzacio-vagy-botrany</a:t>
            </a:r>
            <a:r>
              <a:rPr lang="en-US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569381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34BF6-8751-4BF8-B17D-E3F4CDF38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A90A-A010-4B85-BDBD-2F33389EAA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242958-934E-4374-B9EC-D56648F7AD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19"/>
          <a:stretch/>
        </p:blipFill>
        <p:spPr>
          <a:xfrm>
            <a:off x="0" y="825500"/>
            <a:ext cx="9144000" cy="42250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E293D0-F25F-481D-9FCD-93443FFCC0B7}"/>
              </a:ext>
            </a:extLst>
          </p:cNvPr>
          <p:cNvSpPr/>
          <p:nvPr/>
        </p:nvSpPr>
        <p:spPr>
          <a:xfrm>
            <a:off x="436574" y="5791200"/>
            <a:ext cx="7869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https://www.sciencenews.org/article/researcher-defends-creating-crispr-babies-fails-quell-controversy</a:t>
            </a:r>
          </a:p>
        </p:txBody>
      </p:sp>
    </p:spTree>
    <p:extLst>
      <p:ext uri="{BB962C8B-B14F-4D97-AF65-F5344CB8AC3E}">
        <p14:creationId xmlns:p14="http://schemas.microsoft.com/office/powerpoint/2010/main" val="564693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00125"/>
            <a:ext cx="9144000" cy="552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9600" y="3400488"/>
            <a:ext cx="1222375" cy="376555"/>
          </a:xfrm>
          <a:custGeom>
            <a:avLst/>
            <a:gdLst/>
            <a:ahLst/>
            <a:cxnLst/>
            <a:rect l="l" t="t" r="r" b="b"/>
            <a:pathLst>
              <a:path w="1222375" h="376554">
                <a:moveTo>
                  <a:pt x="0" y="376237"/>
                </a:moveTo>
                <a:lnTo>
                  <a:pt x="1222375" y="376237"/>
                </a:lnTo>
                <a:lnTo>
                  <a:pt x="1222375" y="0"/>
                </a:lnTo>
                <a:lnTo>
                  <a:pt x="0" y="0"/>
                </a:lnTo>
                <a:lnTo>
                  <a:pt x="0" y="3762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9600" y="3400488"/>
            <a:ext cx="1222375" cy="376555"/>
          </a:xfrm>
          <a:custGeom>
            <a:avLst/>
            <a:gdLst/>
            <a:ahLst/>
            <a:cxnLst/>
            <a:rect l="l" t="t" r="r" b="b"/>
            <a:pathLst>
              <a:path w="1222375" h="376554">
                <a:moveTo>
                  <a:pt x="0" y="376237"/>
                </a:moveTo>
                <a:lnTo>
                  <a:pt x="1222375" y="376237"/>
                </a:lnTo>
                <a:lnTo>
                  <a:pt x="1222375" y="0"/>
                </a:lnTo>
                <a:lnTo>
                  <a:pt x="0" y="0"/>
                </a:lnTo>
                <a:lnTo>
                  <a:pt x="0" y="376237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8340" y="3476244"/>
            <a:ext cx="90741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95" dirty="0">
                <a:solidFill>
                  <a:srgbClr val="FF0000"/>
                </a:solidFill>
                <a:cs typeface="Calibri"/>
              </a:rPr>
              <a:t>V</a:t>
            </a:r>
            <a:r>
              <a:rPr b="1" dirty="0">
                <a:solidFill>
                  <a:srgbClr val="FF0000"/>
                </a:solidFill>
                <a:cs typeface="Calibri"/>
              </a:rPr>
              <a:t>ad</a:t>
            </a:r>
            <a:r>
              <a:rPr b="1" spc="-20" dirty="0">
                <a:solidFill>
                  <a:srgbClr val="FF0000"/>
                </a:solidFill>
                <a:cs typeface="Calibri"/>
              </a:rPr>
              <a:t> </a:t>
            </a:r>
            <a:r>
              <a:rPr b="1" dirty="0">
                <a:solidFill>
                  <a:srgbClr val="FF0000"/>
                </a:solidFill>
                <a:cs typeface="Calibri"/>
              </a:rPr>
              <a:t>típus</a:t>
            </a:r>
            <a:endParaRPr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3652" rIns="0" bIns="0" rtlCol="0">
            <a:spAutoFit/>
          </a:bodyPr>
          <a:lstStyle/>
          <a:p>
            <a:pPr marL="2209165">
              <a:lnSpc>
                <a:spcPct val="100000"/>
              </a:lnSpc>
            </a:pPr>
            <a:r>
              <a:rPr sz="2400" i="1" dirty="0">
                <a:latin typeface="Arial"/>
                <a:cs typeface="Arial"/>
              </a:rPr>
              <a:t>Dro</a:t>
            </a:r>
            <a:r>
              <a:rPr sz="2400" i="1" spc="-10" dirty="0">
                <a:latin typeface="Arial"/>
                <a:cs typeface="Arial"/>
              </a:rPr>
              <a:t>s</a:t>
            </a:r>
            <a:r>
              <a:rPr sz="2400" i="1" dirty="0">
                <a:latin typeface="Arial"/>
                <a:cs typeface="Arial"/>
              </a:rPr>
              <a:t>ophila</a:t>
            </a:r>
            <a:r>
              <a:rPr sz="2400" i="1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morfológiai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mutánsok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03575" y="1192530"/>
            <a:ext cx="149225" cy="149225"/>
          </a:xfrm>
          <a:custGeom>
            <a:avLst/>
            <a:gdLst/>
            <a:ahLst/>
            <a:cxnLst/>
            <a:rect l="l" t="t" r="r" b="b"/>
            <a:pathLst>
              <a:path w="149225" h="149225">
                <a:moveTo>
                  <a:pt x="26924" y="68072"/>
                </a:moveTo>
                <a:lnTo>
                  <a:pt x="0" y="148844"/>
                </a:lnTo>
                <a:lnTo>
                  <a:pt x="80772" y="121920"/>
                </a:lnTo>
                <a:lnTo>
                  <a:pt x="67310" y="108458"/>
                </a:lnTo>
                <a:lnTo>
                  <a:pt x="49402" y="108458"/>
                </a:lnTo>
                <a:lnTo>
                  <a:pt x="40386" y="99568"/>
                </a:lnTo>
                <a:lnTo>
                  <a:pt x="49402" y="90550"/>
                </a:lnTo>
                <a:lnTo>
                  <a:pt x="26924" y="68072"/>
                </a:lnTo>
                <a:close/>
              </a:path>
              <a:path w="149225" h="149225">
                <a:moveTo>
                  <a:pt x="49402" y="90550"/>
                </a:moveTo>
                <a:lnTo>
                  <a:pt x="40386" y="99568"/>
                </a:lnTo>
                <a:lnTo>
                  <a:pt x="49402" y="108458"/>
                </a:lnTo>
                <a:lnTo>
                  <a:pt x="58356" y="99504"/>
                </a:lnTo>
                <a:lnTo>
                  <a:pt x="49402" y="90550"/>
                </a:lnTo>
                <a:close/>
              </a:path>
              <a:path w="149225" h="149225">
                <a:moveTo>
                  <a:pt x="58356" y="99504"/>
                </a:moveTo>
                <a:lnTo>
                  <a:pt x="49402" y="108458"/>
                </a:lnTo>
                <a:lnTo>
                  <a:pt x="67310" y="108458"/>
                </a:lnTo>
                <a:lnTo>
                  <a:pt x="58356" y="99504"/>
                </a:lnTo>
                <a:close/>
              </a:path>
              <a:path w="149225" h="149225">
                <a:moveTo>
                  <a:pt x="139953" y="0"/>
                </a:moveTo>
                <a:lnTo>
                  <a:pt x="49402" y="90550"/>
                </a:lnTo>
                <a:lnTo>
                  <a:pt x="58356" y="99504"/>
                </a:lnTo>
                <a:lnTo>
                  <a:pt x="148971" y="8890"/>
                </a:lnTo>
                <a:lnTo>
                  <a:pt x="1399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47716" y="3213100"/>
            <a:ext cx="90805" cy="218440"/>
          </a:xfrm>
          <a:custGeom>
            <a:avLst/>
            <a:gdLst/>
            <a:ahLst/>
            <a:cxnLst/>
            <a:rect l="l" t="t" r="r" b="b"/>
            <a:pathLst>
              <a:path w="90804" h="218439">
                <a:moveTo>
                  <a:pt x="42020" y="70123"/>
                </a:moveTo>
                <a:lnTo>
                  <a:pt x="29960" y="74200"/>
                </a:lnTo>
                <a:lnTo>
                  <a:pt x="78612" y="217932"/>
                </a:lnTo>
                <a:lnTo>
                  <a:pt x="90678" y="213867"/>
                </a:lnTo>
                <a:lnTo>
                  <a:pt x="42020" y="70123"/>
                </a:lnTo>
                <a:close/>
              </a:path>
              <a:path w="90804" h="218439">
                <a:moveTo>
                  <a:pt x="11557" y="0"/>
                </a:moveTo>
                <a:lnTo>
                  <a:pt x="0" y="84327"/>
                </a:lnTo>
                <a:lnTo>
                  <a:pt x="29960" y="74200"/>
                </a:lnTo>
                <a:lnTo>
                  <a:pt x="25908" y="62229"/>
                </a:lnTo>
                <a:lnTo>
                  <a:pt x="37973" y="58165"/>
                </a:lnTo>
                <a:lnTo>
                  <a:pt x="70339" y="58165"/>
                </a:lnTo>
                <a:lnTo>
                  <a:pt x="11557" y="0"/>
                </a:lnTo>
                <a:close/>
              </a:path>
              <a:path w="90804" h="218439">
                <a:moveTo>
                  <a:pt x="37973" y="58165"/>
                </a:moveTo>
                <a:lnTo>
                  <a:pt x="25908" y="62229"/>
                </a:lnTo>
                <a:lnTo>
                  <a:pt x="29960" y="74200"/>
                </a:lnTo>
                <a:lnTo>
                  <a:pt x="42020" y="70123"/>
                </a:lnTo>
                <a:lnTo>
                  <a:pt x="37973" y="58165"/>
                </a:lnTo>
                <a:close/>
              </a:path>
              <a:path w="90804" h="218439">
                <a:moveTo>
                  <a:pt x="70339" y="58165"/>
                </a:moveTo>
                <a:lnTo>
                  <a:pt x="37973" y="58165"/>
                </a:lnTo>
                <a:lnTo>
                  <a:pt x="42020" y="70123"/>
                </a:lnTo>
                <a:lnTo>
                  <a:pt x="72136" y="59944"/>
                </a:lnTo>
                <a:lnTo>
                  <a:pt x="70339" y="581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18225" y="3068573"/>
            <a:ext cx="76200" cy="215900"/>
          </a:xfrm>
          <a:custGeom>
            <a:avLst/>
            <a:gdLst/>
            <a:ahLst/>
            <a:cxnLst/>
            <a:rect l="l" t="t" r="r" b="b"/>
            <a:pathLst>
              <a:path w="76200" h="215900">
                <a:moveTo>
                  <a:pt x="44450" y="63500"/>
                </a:moveTo>
                <a:lnTo>
                  <a:pt x="31750" y="63500"/>
                </a:lnTo>
                <a:lnTo>
                  <a:pt x="31750" y="215900"/>
                </a:lnTo>
                <a:lnTo>
                  <a:pt x="44450" y="215900"/>
                </a:lnTo>
                <a:lnTo>
                  <a:pt x="44450" y="63500"/>
                </a:lnTo>
                <a:close/>
              </a:path>
              <a:path w="76200" h="21590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21590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918450" y="2997200"/>
            <a:ext cx="76200" cy="215900"/>
          </a:xfrm>
          <a:custGeom>
            <a:avLst/>
            <a:gdLst/>
            <a:ahLst/>
            <a:cxnLst/>
            <a:rect l="l" t="t" r="r" b="b"/>
            <a:pathLst>
              <a:path w="76200" h="215900">
                <a:moveTo>
                  <a:pt x="44450" y="63500"/>
                </a:moveTo>
                <a:lnTo>
                  <a:pt x="31750" y="63500"/>
                </a:lnTo>
                <a:lnTo>
                  <a:pt x="31750" y="215900"/>
                </a:lnTo>
                <a:lnTo>
                  <a:pt x="44450" y="215900"/>
                </a:lnTo>
                <a:lnTo>
                  <a:pt x="44450" y="63500"/>
                </a:lnTo>
                <a:close/>
              </a:path>
              <a:path w="76200" h="21590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21590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52092" y="5300598"/>
            <a:ext cx="90805" cy="218440"/>
          </a:xfrm>
          <a:custGeom>
            <a:avLst/>
            <a:gdLst/>
            <a:ahLst/>
            <a:cxnLst/>
            <a:rect l="l" t="t" r="r" b="b"/>
            <a:pathLst>
              <a:path w="90805" h="218439">
                <a:moveTo>
                  <a:pt x="42059" y="70237"/>
                </a:moveTo>
                <a:lnTo>
                  <a:pt x="29995" y="74315"/>
                </a:lnTo>
                <a:lnTo>
                  <a:pt x="78612" y="218059"/>
                </a:lnTo>
                <a:lnTo>
                  <a:pt x="90677" y="213867"/>
                </a:lnTo>
                <a:lnTo>
                  <a:pt x="42059" y="70237"/>
                </a:lnTo>
                <a:close/>
              </a:path>
              <a:path w="90805" h="218439">
                <a:moveTo>
                  <a:pt x="11556" y="0"/>
                </a:moveTo>
                <a:lnTo>
                  <a:pt x="0" y="84454"/>
                </a:lnTo>
                <a:lnTo>
                  <a:pt x="29995" y="74315"/>
                </a:lnTo>
                <a:lnTo>
                  <a:pt x="25907" y="62229"/>
                </a:lnTo>
                <a:lnTo>
                  <a:pt x="37972" y="58165"/>
                </a:lnTo>
                <a:lnTo>
                  <a:pt x="70214" y="58165"/>
                </a:lnTo>
                <a:lnTo>
                  <a:pt x="11556" y="0"/>
                </a:lnTo>
                <a:close/>
              </a:path>
              <a:path w="90805" h="218439">
                <a:moveTo>
                  <a:pt x="37972" y="58165"/>
                </a:moveTo>
                <a:lnTo>
                  <a:pt x="25907" y="62229"/>
                </a:lnTo>
                <a:lnTo>
                  <a:pt x="29995" y="74315"/>
                </a:lnTo>
                <a:lnTo>
                  <a:pt x="42059" y="70237"/>
                </a:lnTo>
                <a:lnTo>
                  <a:pt x="37972" y="58165"/>
                </a:lnTo>
                <a:close/>
              </a:path>
              <a:path w="90805" h="218439">
                <a:moveTo>
                  <a:pt x="70214" y="58165"/>
                </a:moveTo>
                <a:lnTo>
                  <a:pt x="37972" y="58165"/>
                </a:lnTo>
                <a:lnTo>
                  <a:pt x="42059" y="70237"/>
                </a:lnTo>
                <a:lnTo>
                  <a:pt x="72135" y="60070"/>
                </a:lnTo>
                <a:lnTo>
                  <a:pt x="70214" y="581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837179" y="5157723"/>
            <a:ext cx="90805" cy="218440"/>
          </a:xfrm>
          <a:custGeom>
            <a:avLst/>
            <a:gdLst/>
            <a:ahLst/>
            <a:cxnLst/>
            <a:rect l="l" t="t" r="r" b="b"/>
            <a:pathLst>
              <a:path w="90805" h="218439">
                <a:moveTo>
                  <a:pt x="48618" y="70237"/>
                </a:moveTo>
                <a:lnTo>
                  <a:pt x="0" y="213867"/>
                </a:lnTo>
                <a:lnTo>
                  <a:pt x="12064" y="218059"/>
                </a:lnTo>
                <a:lnTo>
                  <a:pt x="60682" y="74315"/>
                </a:lnTo>
                <a:lnTo>
                  <a:pt x="48618" y="70237"/>
                </a:lnTo>
                <a:close/>
              </a:path>
              <a:path w="90805" h="218439">
                <a:moveTo>
                  <a:pt x="87041" y="58165"/>
                </a:moveTo>
                <a:lnTo>
                  <a:pt x="52705" y="58165"/>
                </a:lnTo>
                <a:lnTo>
                  <a:pt x="64769" y="62230"/>
                </a:lnTo>
                <a:lnTo>
                  <a:pt x="60682" y="74315"/>
                </a:lnTo>
                <a:lnTo>
                  <a:pt x="90677" y="84454"/>
                </a:lnTo>
                <a:lnTo>
                  <a:pt x="87041" y="58165"/>
                </a:lnTo>
                <a:close/>
              </a:path>
              <a:path w="90805" h="218439">
                <a:moveTo>
                  <a:pt x="52705" y="58165"/>
                </a:moveTo>
                <a:lnTo>
                  <a:pt x="48618" y="70237"/>
                </a:lnTo>
                <a:lnTo>
                  <a:pt x="60682" y="74315"/>
                </a:lnTo>
                <a:lnTo>
                  <a:pt x="64769" y="62230"/>
                </a:lnTo>
                <a:lnTo>
                  <a:pt x="52705" y="58165"/>
                </a:lnTo>
                <a:close/>
              </a:path>
              <a:path w="90805" h="218439">
                <a:moveTo>
                  <a:pt x="78993" y="0"/>
                </a:moveTo>
                <a:lnTo>
                  <a:pt x="18542" y="60070"/>
                </a:lnTo>
                <a:lnTo>
                  <a:pt x="48618" y="70237"/>
                </a:lnTo>
                <a:lnTo>
                  <a:pt x="52705" y="58165"/>
                </a:lnTo>
                <a:lnTo>
                  <a:pt x="87041" y="58165"/>
                </a:lnTo>
                <a:lnTo>
                  <a:pt x="789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895850" y="4903723"/>
            <a:ext cx="215900" cy="76200"/>
          </a:xfrm>
          <a:custGeom>
            <a:avLst/>
            <a:gdLst/>
            <a:ahLst/>
            <a:cxnLst/>
            <a:rect l="l" t="t" r="r" b="b"/>
            <a:pathLst>
              <a:path w="215900" h="76200">
                <a:moveTo>
                  <a:pt x="139700" y="0"/>
                </a:moveTo>
                <a:lnTo>
                  <a:pt x="139700" y="76200"/>
                </a:lnTo>
                <a:lnTo>
                  <a:pt x="203200" y="44450"/>
                </a:lnTo>
                <a:lnTo>
                  <a:pt x="152400" y="44450"/>
                </a:lnTo>
                <a:lnTo>
                  <a:pt x="152400" y="31750"/>
                </a:lnTo>
                <a:lnTo>
                  <a:pt x="203200" y="31750"/>
                </a:lnTo>
                <a:lnTo>
                  <a:pt x="139700" y="0"/>
                </a:lnTo>
                <a:close/>
              </a:path>
              <a:path w="215900" h="76200">
                <a:moveTo>
                  <a:pt x="1397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39700" y="44450"/>
                </a:lnTo>
                <a:lnTo>
                  <a:pt x="139700" y="31750"/>
                </a:lnTo>
                <a:close/>
              </a:path>
              <a:path w="215900" h="76200">
                <a:moveTo>
                  <a:pt x="203200" y="31750"/>
                </a:moveTo>
                <a:lnTo>
                  <a:pt x="152400" y="31750"/>
                </a:lnTo>
                <a:lnTo>
                  <a:pt x="152400" y="44450"/>
                </a:lnTo>
                <a:lnTo>
                  <a:pt x="203200" y="44450"/>
                </a:lnTo>
                <a:lnTo>
                  <a:pt x="215900" y="38100"/>
                </a:lnTo>
                <a:lnTo>
                  <a:pt x="203200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804025" y="5119623"/>
            <a:ext cx="215900" cy="76200"/>
          </a:xfrm>
          <a:custGeom>
            <a:avLst/>
            <a:gdLst/>
            <a:ahLst/>
            <a:cxnLst/>
            <a:rect l="l" t="t" r="r" b="b"/>
            <a:pathLst>
              <a:path w="215900" h="76200">
                <a:moveTo>
                  <a:pt x="139700" y="0"/>
                </a:moveTo>
                <a:lnTo>
                  <a:pt x="139700" y="76200"/>
                </a:lnTo>
                <a:lnTo>
                  <a:pt x="203200" y="44450"/>
                </a:lnTo>
                <a:lnTo>
                  <a:pt x="152400" y="44450"/>
                </a:lnTo>
                <a:lnTo>
                  <a:pt x="152400" y="31750"/>
                </a:lnTo>
                <a:lnTo>
                  <a:pt x="203200" y="31750"/>
                </a:lnTo>
                <a:lnTo>
                  <a:pt x="139700" y="0"/>
                </a:lnTo>
                <a:close/>
              </a:path>
              <a:path w="215900" h="76200">
                <a:moveTo>
                  <a:pt x="13970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39700" y="44450"/>
                </a:lnTo>
                <a:lnTo>
                  <a:pt x="139700" y="31750"/>
                </a:lnTo>
                <a:close/>
              </a:path>
              <a:path w="215900" h="76200">
                <a:moveTo>
                  <a:pt x="203200" y="31750"/>
                </a:moveTo>
                <a:lnTo>
                  <a:pt x="152400" y="31750"/>
                </a:lnTo>
                <a:lnTo>
                  <a:pt x="152400" y="44450"/>
                </a:lnTo>
                <a:lnTo>
                  <a:pt x="203200" y="44450"/>
                </a:lnTo>
                <a:lnTo>
                  <a:pt x="215900" y="38100"/>
                </a:lnTo>
                <a:lnTo>
                  <a:pt x="203200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2239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52400" y="856357"/>
            <a:ext cx="7848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Kérjük, fejtse ki részletesen: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Jellemezze az </a:t>
            </a:r>
            <a:r>
              <a:rPr lang="hu-H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Arabidopsis</a:t>
            </a: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thaliana</a:t>
            </a: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modellorganizmust és a T‐DNS </a:t>
            </a:r>
            <a:r>
              <a:rPr lang="hu-H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inzerciós</a:t>
            </a: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mutagenezis</a:t>
            </a: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módszerét! Írja le egy konkrét esetben, hogy milyen gént vinne be, ezt mi alapján választaná ki, és hogyan ellenőrizné a gén beépülését. Hogyan magyarázná azt a jelenséget, ha a gén beépült, de semmilyen </a:t>
            </a:r>
            <a:r>
              <a:rPr lang="hu-H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fenotípusos</a:t>
            </a: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hatást nem tapasztalható?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>
              <a:spcAft>
                <a:spcPts val="0"/>
              </a:spcAft>
            </a:pP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Ismertesse a </a:t>
            </a:r>
            <a:r>
              <a:rPr lang="hu-H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transzgénikus</a:t>
            </a: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állatok előállítási lehetőségeit! Soroljon fel legalább öt (5) modell organizmust (</a:t>
            </a:r>
            <a:r>
              <a:rPr lang="hu-H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</a:t>
            </a: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</a:t>
            </a: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musculus</a:t>
            </a: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(egér)), melyeket gyakran használnak </a:t>
            </a:r>
            <a:r>
              <a:rPr lang="hu-H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transzgénikus</a:t>
            </a: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alkalmazásokban és mindegyik alkalmazásával kapcsolatban nevezzen meg legalább két (2) előnyt és két (2) hátrányt. 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 startAt="3"/>
              <a:tabLst>
                <a:tab pos="457200" algn="l"/>
              </a:tabLst>
            </a:pPr>
            <a:r>
              <a:rPr lang="hu-H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Hogyan tervezne egy TALEN rendszert?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>
              <a:spcAft>
                <a:spcPts val="0"/>
              </a:spcAft>
            </a:pP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Röviden válaszolja meg az alábbi kérdéseket: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 az UAS-Gal4 rendszer és hol használják?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hu-H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     </a:t>
            </a: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Milyen módszert használna génkiütött (</a:t>
            </a:r>
            <a:r>
              <a:rPr lang="hu-H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knockout</a:t>
            </a: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növényanyagok </a:t>
            </a:r>
            <a:r>
              <a:rPr lang="hu-H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genotipizálására</a:t>
            </a: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Rajzolja le sematikusan a kísérletes elrendezést és a várható eredményt, mellyel eldönthető, hogy a génkiütés sikeresen végbement-e vagy sem!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  Mi a cas9 </a:t>
            </a:r>
            <a:r>
              <a:rPr lang="hu-H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nukleáz</a:t>
            </a:r>
            <a:r>
              <a:rPr lang="hu-H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és hol használják?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438400" y="381000"/>
            <a:ext cx="349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Mintakérdések az írásbeli vizsgához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931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9179" y="1647184"/>
            <a:ext cx="5540581" cy="3022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6334" y="1510173"/>
            <a:ext cx="8368665" cy="4243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Amorf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r>
              <a:rPr sz="2000" b="1" spc="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000"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funk</a:t>
            </a:r>
            <a:r>
              <a:rPr sz="2000" b="1" spc="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ió</a:t>
            </a:r>
            <a:r>
              <a:rPr sz="2000" b="1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tel</a:t>
            </a:r>
            <a:r>
              <a:rPr sz="2000" b="1" spc="-10" dirty="0">
                <a:solidFill>
                  <a:prstClr val="black"/>
                </a:solidFill>
                <a:latin typeface="Arial"/>
                <a:cs typeface="Arial"/>
              </a:rPr>
              <a:t>j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es</a:t>
            </a:r>
            <a:r>
              <a:rPr sz="2000" b="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el</a:t>
            </a:r>
            <a:r>
              <a:rPr sz="2000" b="1" spc="-30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es</a:t>
            </a:r>
            <a:r>
              <a:rPr sz="2000" b="1" spc="5" dirty="0">
                <a:solidFill>
                  <a:prstClr val="black"/>
                </a:solidFill>
                <a:latin typeface="Arial"/>
                <a:cs typeface="Arial"/>
              </a:rPr>
              <a:t>z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tése</a:t>
            </a:r>
            <a:r>
              <a:rPr sz="2000"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–</a:t>
            </a:r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spc="5" dirty="0">
                <a:solidFill>
                  <a:prstClr val="black"/>
                </a:solidFill>
                <a:latin typeface="Arial"/>
                <a:cs typeface="Arial"/>
              </a:rPr>
              <a:t>„</a:t>
            </a:r>
            <a:r>
              <a:rPr sz="2000" b="1" i="1" dirty="0">
                <a:solidFill>
                  <a:prstClr val="black"/>
                </a:solidFill>
                <a:latin typeface="Arial"/>
                <a:cs typeface="Arial"/>
              </a:rPr>
              <a:t>gene</a:t>
            </a:r>
            <a:r>
              <a:rPr sz="2000" b="1" i="1" spc="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000" b="1" i="1" dirty="0">
                <a:solidFill>
                  <a:prstClr val="black"/>
                </a:solidFill>
                <a:latin typeface="Arial"/>
                <a:cs typeface="Arial"/>
              </a:rPr>
              <a:t>ic</a:t>
            </a:r>
            <a:r>
              <a:rPr sz="2000" b="1" i="1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prstClr val="black"/>
                </a:solidFill>
                <a:latin typeface="Arial"/>
                <a:cs typeface="Arial"/>
              </a:rPr>
              <a:t>nul</a:t>
            </a:r>
            <a:r>
              <a:rPr sz="2000" b="1" i="1" spc="-1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”</a:t>
            </a:r>
            <a:r>
              <a:rPr sz="2000" b="1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–</a:t>
            </a:r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deficienciá</a:t>
            </a:r>
            <a:r>
              <a:rPr sz="2000" b="1" spc="-25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al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12700" indent="914400"/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szemben</a:t>
            </a:r>
            <a:r>
              <a:rPr sz="2000" b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nem</a:t>
            </a:r>
            <a:r>
              <a:rPr sz="2000" b="1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ja</a:t>
            </a:r>
            <a:r>
              <a:rPr sz="2000" b="1" spc="-30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ít</a:t>
            </a:r>
            <a:r>
              <a:rPr sz="2000" b="1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(klasszikus</a:t>
            </a:r>
            <a:r>
              <a:rPr sz="2000" b="1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2000" b="1" i="1" spc="-1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000" b="1" i="1" dirty="0">
                <a:solidFill>
                  <a:prstClr val="black"/>
                </a:solidFill>
                <a:latin typeface="Arial"/>
                <a:cs typeface="Arial"/>
              </a:rPr>
              <a:t>ss</a:t>
            </a:r>
            <a:r>
              <a:rPr sz="2000" b="1" i="1" spc="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2000" b="1" i="1" spc="-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000" b="1" i="1" dirty="0">
                <a:solidFill>
                  <a:prstClr val="black"/>
                </a:solidFill>
                <a:latin typeface="Arial"/>
                <a:cs typeface="Arial"/>
              </a:rPr>
              <a:t>f-functio</a:t>
            </a:r>
            <a:r>
              <a:rPr sz="2000" b="1" i="1" spc="-1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20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Hipo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orf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r>
              <a:rPr sz="2000" b="1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rés</a:t>
            </a:r>
            <a:r>
              <a:rPr sz="2000" b="1" spc="5" dirty="0">
                <a:solidFill>
                  <a:prstClr val="black"/>
                </a:solidFill>
                <a:latin typeface="Arial"/>
                <a:cs typeface="Arial"/>
              </a:rPr>
              <a:t>z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leges</a:t>
            </a:r>
            <a:r>
              <a:rPr sz="2000" b="1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funk</a:t>
            </a:r>
            <a:r>
              <a:rPr sz="2000" b="1" spc="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ió</a:t>
            </a:r>
            <a:r>
              <a:rPr sz="2000" b="1" spc="-30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es</a:t>
            </a:r>
            <a:r>
              <a:rPr sz="2000" b="1" spc="5" dirty="0">
                <a:solidFill>
                  <a:prstClr val="black"/>
                </a:solidFill>
                <a:latin typeface="Arial"/>
                <a:cs typeface="Arial"/>
              </a:rPr>
              <a:t>z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tés</a:t>
            </a:r>
            <a:r>
              <a:rPr sz="2000"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000" b="1" i="1" dirty="0">
                <a:solidFill>
                  <a:prstClr val="black"/>
                </a:solidFill>
                <a:latin typeface="Arial"/>
                <a:cs typeface="Arial"/>
              </a:rPr>
              <a:t>reduc</a:t>
            </a:r>
            <a:r>
              <a:rPr sz="2000" b="1" i="1" spc="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000" b="1" i="1" dirty="0">
                <a:solidFill>
                  <a:prstClr val="black"/>
                </a:solidFill>
                <a:latin typeface="Arial"/>
                <a:cs typeface="Arial"/>
              </a:rPr>
              <a:t>io</a:t>
            </a:r>
            <a:r>
              <a:rPr sz="2000" b="1" i="1" spc="-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2000" b="1" i="1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2000" b="1" i="1" spc="-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000" b="1" i="1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2000" b="1" i="1" spc="-10" dirty="0">
                <a:solidFill>
                  <a:prstClr val="black"/>
                </a:solidFill>
                <a:latin typeface="Arial"/>
                <a:cs typeface="Arial"/>
              </a:rPr>
              <a:t>-f</a:t>
            </a:r>
            <a:r>
              <a:rPr sz="2000" b="1" i="1" dirty="0">
                <a:solidFill>
                  <a:prstClr val="black"/>
                </a:solidFill>
                <a:latin typeface="Arial"/>
                <a:cs typeface="Arial"/>
              </a:rPr>
              <a:t>unc</a:t>
            </a:r>
            <a:r>
              <a:rPr sz="2000" b="1" i="1" spc="-1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000" b="1" i="1" dirty="0">
                <a:solidFill>
                  <a:prstClr val="black"/>
                </a:solidFill>
                <a:latin typeface="Arial"/>
                <a:cs typeface="Arial"/>
              </a:rPr>
              <a:t>io</a:t>
            </a:r>
            <a:r>
              <a:rPr sz="2000" b="1" i="1" spc="-1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42"/>
              </a:spcBef>
            </a:pPr>
            <a:endParaRPr sz="20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27100" marR="50165" indent="-914400"/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Hipermorf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r>
              <a:rPr sz="2000" b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funk</a:t>
            </a:r>
            <a:r>
              <a:rPr sz="2000" b="1" spc="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ión</a:t>
            </a:r>
            <a:r>
              <a:rPr sz="2000" b="1" spc="-40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erés</a:t>
            </a:r>
            <a:r>
              <a:rPr sz="2000" b="1" spc="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000"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mutációk</a:t>
            </a:r>
            <a:r>
              <a:rPr sz="2000" b="1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spc="10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2000" b="1" i="1" dirty="0">
                <a:solidFill>
                  <a:prstClr val="black"/>
                </a:solidFill>
                <a:latin typeface="Arial"/>
                <a:cs typeface="Arial"/>
              </a:rPr>
              <a:t>gai</a:t>
            </a:r>
            <a:r>
              <a:rPr sz="2000" b="1" i="1" spc="-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2000" b="1" i="1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2000" b="1" i="1" spc="-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000" b="1" i="1" dirty="0">
                <a:solidFill>
                  <a:prstClr val="black"/>
                </a:solidFill>
                <a:latin typeface="Arial"/>
                <a:cs typeface="Arial"/>
              </a:rPr>
              <a:t>f-funct</a:t>
            </a:r>
            <a:r>
              <a:rPr sz="2000" b="1" i="1" spc="-1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000" b="1" i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000" b="1" i="1" spc="-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),</a:t>
            </a:r>
            <a:r>
              <a:rPr sz="2000" b="1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soks</a:t>
            </a:r>
            <a:r>
              <a:rPr sz="2000" b="1" spc="5" dirty="0">
                <a:solidFill>
                  <a:prstClr val="black"/>
                </a:solidFill>
                <a:latin typeface="Arial"/>
                <a:cs typeface="Arial"/>
              </a:rPr>
              <a:t>z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or</a:t>
            </a:r>
            <a:r>
              <a:rPr sz="2000" b="1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a s</a:t>
            </a:r>
            <a:r>
              <a:rPr sz="2000" b="1" spc="5" dirty="0">
                <a:solidFill>
                  <a:prstClr val="black"/>
                </a:solidFill>
                <a:latin typeface="Arial"/>
                <a:cs typeface="Arial"/>
              </a:rPr>
              <a:t>z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abál</a:t>
            </a:r>
            <a:r>
              <a:rPr sz="2000" b="1" spc="-40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ozó</a:t>
            </a:r>
            <a:r>
              <a:rPr sz="2000"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régióban</a:t>
            </a:r>
            <a:r>
              <a:rPr sz="2000"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hiperfunkció</a:t>
            </a:r>
            <a:r>
              <a:rPr sz="2000" b="1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agy</a:t>
            </a:r>
            <a:r>
              <a:rPr sz="2000" b="1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6600FF"/>
                </a:solidFill>
                <a:latin typeface="Arial"/>
                <a:cs typeface="Arial"/>
              </a:rPr>
              <a:t>ek</a:t>
            </a:r>
            <a:r>
              <a:rPr sz="2000" b="1" spc="5" dirty="0">
                <a:solidFill>
                  <a:srgbClr val="6600FF"/>
                </a:solidFill>
                <a:latin typeface="Arial"/>
                <a:cs typeface="Arial"/>
              </a:rPr>
              <a:t>t</a:t>
            </a:r>
            <a:r>
              <a:rPr sz="2000" b="1" dirty="0">
                <a:solidFill>
                  <a:srgbClr val="6600FF"/>
                </a:solidFill>
                <a:latin typeface="Arial"/>
                <a:cs typeface="Arial"/>
              </a:rPr>
              <a:t>opikus</a:t>
            </a:r>
            <a:r>
              <a:rPr sz="2000" b="1" spc="-30" dirty="0">
                <a:solidFill>
                  <a:srgbClr val="66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expre</a:t>
            </a:r>
            <a:r>
              <a:rPr sz="2000" b="1" spc="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000" b="1" spc="5" dirty="0">
                <a:solidFill>
                  <a:prstClr val="black"/>
                </a:solidFill>
                <a:latin typeface="Arial"/>
                <a:cs typeface="Arial"/>
              </a:rPr>
              <a:t>z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ió (ol</a:t>
            </a:r>
            <a:r>
              <a:rPr sz="2000" b="1" spc="-40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an sejtekben</a:t>
            </a:r>
            <a:r>
              <a:rPr sz="2000" b="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is,</a:t>
            </a:r>
            <a:r>
              <a:rPr sz="2000" b="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ahol</a:t>
            </a:r>
            <a:r>
              <a:rPr sz="2000" b="1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normá</a:t>
            </a:r>
            <a:r>
              <a:rPr sz="2000" b="1" spc="-1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isan</a:t>
            </a:r>
            <a:r>
              <a:rPr sz="2000" b="1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nem</a:t>
            </a:r>
            <a:r>
              <a:rPr sz="2000"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expre</a:t>
            </a:r>
            <a:r>
              <a:rPr sz="2000" b="1" spc="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000" b="1" spc="5" dirty="0">
                <a:solidFill>
                  <a:prstClr val="black"/>
                </a:solidFill>
                <a:latin typeface="Arial"/>
                <a:cs typeface="Arial"/>
              </a:rPr>
              <a:t>z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álódnak</a:t>
            </a:r>
            <a:r>
              <a:rPr sz="2000" b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- soks</a:t>
            </a:r>
            <a:r>
              <a:rPr sz="2000" b="1" spc="5" dirty="0">
                <a:solidFill>
                  <a:prstClr val="black"/>
                </a:solidFill>
                <a:latin typeface="Arial"/>
                <a:cs typeface="Arial"/>
              </a:rPr>
              <a:t>z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or</a:t>
            </a:r>
            <a:r>
              <a:rPr sz="2000" b="1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do</a:t>
            </a:r>
            <a:r>
              <a:rPr sz="2000" b="1" spc="-10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ináns)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44"/>
              </a:spcBef>
            </a:pPr>
            <a:endParaRPr sz="20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Anti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orf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r>
              <a:rPr sz="2000" b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000" b="1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utáció</a:t>
            </a:r>
            <a:r>
              <a:rPr sz="2000" b="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el</a:t>
            </a:r>
            <a:r>
              <a:rPr sz="2000" b="1" spc="-1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entétesen</a:t>
            </a:r>
            <a:r>
              <a:rPr sz="2000" b="1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hat</a:t>
            </a:r>
            <a:r>
              <a:rPr sz="2000"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000" b="1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ad</a:t>
            </a:r>
            <a:r>
              <a:rPr sz="2000" b="1" spc="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típusú</a:t>
            </a:r>
            <a:r>
              <a:rPr sz="2000" b="1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al</a:t>
            </a:r>
            <a:r>
              <a:rPr sz="2000" b="1" spc="-1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él</a:t>
            </a:r>
            <a:r>
              <a:rPr sz="2000" b="1" spc="-1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el</a:t>
            </a:r>
            <a:r>
              <a:rPr sz="2000" b="1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–</a:t>
            </a:r>
            <a:r>
              <a:rPr sz="2000" b="1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do</a:t>
            </a:r>
            <a:r>
              <a:rPr sz="2000" b="1" spc="-1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000" b="1" spc="-1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áns-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927100"/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nega</a:t>
            </a:r>
            <a:r>
              <a:rPr sz="2000" b="1" spc="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ív</a:t>
            </a:r>
            <a:r>
              <a:rPr sz="2000" b="1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mutációk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43"/>
              </a:spcBef>
            </a:pPr>
            <a:endParaRPr sz="20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Neom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2000" b="1" spc="5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r>
              <a:rPr sz="2000" b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2000" b="1" spc="-30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ad</a:t>
            </a:r>
            <a:r>
              <a:rPr sz="2000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típusú</a:t>
            </a:r>
            <a:r>
              <a:rPr sz="2000" b="1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al</a:t>
            </a:r>
            <a:r>
              <a:rPr sz="2000" b="1" spc="-1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éltól</a:t>
            </a:r>
            <a:r>
              <a:rPr sz="2000" b="1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tel</a:t>
            </a:r>
            <a:r>
              <a:rPr sz="2000" b="1" spc="-10" dirty="0">
                <a:solidFill>
                  <a:prstClr val="black"/>
                </a:solidFill>
                <a:latin typeface="Arial"/>
                <a:cs typeface="Arial"/>
              </a:rPr>
              <a:t>j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esen</a:t>
            </a:r>
            <a:r>
              <a:rPr sz="2000" b="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eltérő</a:t>
            </a:r>
            <a:r>
              <a:rPr sz="2000" b="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új</a:t>
            </a:r>
            <a:r>
              <a:rPr sz="2000" b="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funk</a:t>
            </a:r>
            <a:r>
              <a:rPr sz="2000" b="1" spc="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ió</a:t>
            </a:r>
            <a:r>
              <a:rPr sz="2000" b="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alakul</a:t>
            </a:r>
            <a:r>
              <a:rPr sz="2000" b="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/>
                <a:cs typeface="Arial"/>
              </a:rPr>
              <a:t>ki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4956" rIns="0" bIns="0" rtlCol="0">
            <a:spAutoFit/>
          </a:bodyPr>
          <a:lstStyle/>
          <a:p>
            <a:pPr marL="2039620">
              <a:lnSpc>
                <a:spcPct val="100000"/>
              </a:lnSpc>
            </a:pPr>
            <a:r>
              <a:rPr spc="-25" dirty="0">
                <a:latin typeface="Calibri"/>
                <a:cs typeface="Calibri"/>
              </a:rPr>
              <a:t>M</a:t>
            </a:r>
            <a:r>
              <a:rPr spc="-15" dirty="0"/>
              <a:t>u</a:t>
            </a:r>
            <a:r>
              <a:rPr spc="-35" dirty="0"/>
              <a:t>t</a:t>
            </a:r>
            <a:r>
              <a:rPr spc="-15" dirty="0"/>
              <a:t>ációk</a:t>
            </a:r>
            <a:r>
              <a:rPr spc="15" dirty="0"/>
              <a:t> </a:t>
            </a:r>
            <a:r>
              <a:rPr spc="-15" dirty="0"/>
              <a:t>típusai</a:t>
            </a:r>
            <a:r>
              <a:rPr dirty="0"/>
              <a:t> </a:t>
            </a:r>
            <a:r>
              <a:rPr spc="-20" dirty="0"/>
              <a:t>mű</a:t>
            </a:r>
            <a:r>
              <a:rPr spc="-95" dirty="0"/>
              <a:t>k</a:t>
            </a:r>
            <a:r>
              <a:rPr spc="-15" dirty="0"/>
              <a:t>ödés</a:t>
            </a:r>
            <a:r>
              <a:rPr dirty="0"/>
              <a:t> </a:t>
            </a:r>
            <a:r>
              <a:rPr spc="-40" dirty="0"/>
              <a:t>s</a:t>
            </a:r>
            <a:r>
              <a:rPr spc="-60" dirty="0"/>
              <a:t>z</a:t>
            </a:r>
            <a:r>
              <a:rPr spc="-15" dirty="0"/>
              <a:t>eri</a:t>
            </a:r>
            <a:r>
              <a:rPr spc="-45" dirty="0"/>
              <a:t>n</a:t>
            </a:r>
            <a:r>
              <a:rPr spc="-10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021181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2400" y="473075"/>
            <a:ext cx="883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mutagenezis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célja: génjeink funkciójának megismerése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67544" y="1275765"/>
            <a:ext cx="424782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Egyedfejlődésünk feltérképezése.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08" y="1672640"/>
            <a:ext cx="8668072" cy="507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://images.sciencedaily.com/2008/04/080410184336-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2641"/>
            <a:ext cx="4829726" cy="522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168" y="1672641"/>
            <a:ext cx="4576396" cy="522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Jobbra nyíl 6"/>
          <p:cNvSpPr/>
          <p:nvPr/>
        </p:nvSpPr>
        <p:spPr>
          <a:xfrm>
            <a:off x="4060108" y="3879621"/>
            <a:ext cx="1080120" cy="2955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91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52400" y="473075"/>
            <a:ext cx="883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Az ember, mint genetikai modell rendszer?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904442" y="1371600"/>
            <a:ext cx="533511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Nem: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hosszú generációs idő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kicsi egyedszám (egy keresztezésből)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nem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mutagenizálható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nem keresztezhető szabadon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799445" y="4114800"/>
            <a:ext cx="528862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Valójában igen: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szekvenálási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hatékonyság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természetes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mutagenezis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(betegségek)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mutáns bankok (kórházakban)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családfák 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23andMe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Teljes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genom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10,000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genom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projekt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89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2661</TotalTime>
  <Words>1576</Words>
  <Application>Microsoft Office PowerPoint</Application>
  <PresentationFormat>On-screen Show (4:3)</PresentationFormat>
  <Paragraphs>452</Paragraphs>
  <Slides>60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60</vt:i4>
      </vt:variant>
    </vt:vector>
  </HeadingPairs>
  <TitlesOfParts>
    <vt:vector size="83" baseType="lpstr">
      <vt:lpstr>Arial Unicode MS</vt:lpstr>
      <vt:lpstr>Arial</vt:lpstr>
      <vt:lpstr>Arial Black</vt:lpstr>
      <vt:lpstr>Book Antiqua</vt:lpstr>
      <vt:lpstr>Calibri</vt:lpstr>
      <vt:lpstr>Century</vt:lpstr>
      <vt:lpstr>LilyUPC</vt:lpstr>
      <vt:lpstr>Lucida Sans</vt:lpstr>
      <vt:lpstr>Monotype Corsiva</vt:lpstr>
      <vt:lpstr>Times New Roman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Office-téma</vt:lpstr>
      <vt:lpstr>Transzgénikus organizmusok  Összefoglaló - Transzgénikus állatok   Transzgénikus állatmodellek Előállítási technológiák  - mi az eredeti biológiai alap?  - hogyan történik?  - hogyan követjük? Előnyök/hátrányok Alkalmazási példák</vt:lpstr>
      <vt:lpstr>PowerPoint Presentation</vt:lpstr>
      <vt:lpstr>PowerPoint Presentation</vt:lpstr>
      <vt:lpstr>PowerPoint Presentation</vt:lpstr>
      <vt:lpstr>Mutánsok elemzése a mutagenezis korszaka előtt – Morgan iskola</vt:lpstr>
      <vt:lpstr>Drosophila morfológiai mutánsok</vt:lpstr>
      <vt:lpstr>Mutációk típusai működés szerint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Transzgénikus állatok előállítási lehetőségei</vt:lpstr>
      <vt:lpstr>Transzgénikus egerek előállítása mikro-injektálással</vt:lpstr>
      <vt:lpstr>PowerPoint Presentation</vt:lpstr>
      <vt:lpstr>PowerPoint Presentation</vt:lpstr>
      <vt:lpstr>PowerPoint Presentation</vt:lpstr>
      <vt:lpstr>TRANSZPOZONOK</vt:lpstr>
      <vt:lpstr>PowerPoint Presentation</vt:lpstr>
      <vt:lpstr>PowerPoint Presentation</vt:lpstr>
      <vt:lpstr>Transzgénikus állatok előállítási lehetőségei</vt:lpstr>
      <vt:lpstr>PowerPoint Presentation</vt:lpstr>
      <vt:lpstr>PowerPoint Presentation</vt:lpstr>
      <vt:lpstr>DNS elektroporálás ES sejtekbe </vt:lpstr>
      <vt:lpstr>ES KIMÉRÁK LÉTREHOZÁSA </vt:lpstr>
      <vt:lpstr>PowerPoint Presentation</vt:lpstr>
      <vt:lpstr>Transzgénikus egerek előállítása</vt:lpstr>
      <vt:lpstr>PowerPoint Presentation</vt:lpstr>
      <vt:lpstr>Véletlenszerűen integrálódott transzgénre ható távoli szabályozó elemek</vt:lpstr>
      <vt:lpstr>LENTIVÍRUS TRANSZGENEZIS ÖSSZEHASONLÍTÁSA A MIKROINJEKTÁLÁSSAL</vt:lpstr>
      <vt:lpstr>PowerPoint Presentation</vt:lpstr>
      <vt:lpstr>PowerPoint Presentation</vt:lpstr>
      <vt:lpstr>PowerPoint Presentation</vt:lpstr>
      <vt:lpstr>Cink finger nukleázok</vt:lpstr>
      <vt:lpstr>A TALEN technológia: TAL effector+ FokI endonukleáz</vt:lpstr>
      <vt:lpstr>PowerPoint Presentation</vt:lpstr>
      <vt:lpstr>A TALEN rendszer működése</vt:lpstr>
      <vt:lpstr>PowerPoint Presentation</vt:lpstr>
      <vt:lpstr>A repairt követő lehetséges mutációk</vt:lpstr>
      <vt:lpstr>PowerPoint Presentation</vt:lpstr>
      <vt:lpstr>CRISPR/Cas9 rendszer</vt:lpstr>
      <vt:lpstr>PowerPoint Presentation</vt:lpstr>
      <vt:lpstr>CRISPR/Cas9 rendszer</vt:lpstr>
      <vt:lpstr>PowerPoint Presentation</vt:lpstr>
      <vt:lpstr>PowerPoint Presentation</vt:lpstr>
      <vt:lpstr>Bioetikai megfontolások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Bősze Zsuzsa</dc:creator>
  <cp:lastModifiedBy>Bea</cp:lastModifiedBy>
  <cp:revision>60</cp:revision>
  <dcterms:created xsi:type="dcterms:W3CDTF">2015-12-03T08:26:20Z</dcterms:created>
  <dcterms:modified xsi:type="dcterms:W3CDTF">2019-12-04T08:55:11Z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2015-11-26T00:00:00Z</vt:filetime>
  </property>
  <property fmtid="{D5CDD505-2E9C-101B-9397-08002B2CF9AE}" pid="3" name="LastSaved">
    <vt:filetime>2015-12-03T00:00:00Z</vt:filetime>
  </property>
</Properties>
</file>