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77" r:id="rId2"/>
    <p:sldId id="267" r:id="rId3"/>
    <p:sldId id="278" r:id="rId4"/>
    <p:sldId id="279" r:id="rId5"/>
    <p:sldId id="280" r:id="rId6"/>
    <p:sldId id="291" r:id="rId7"/>
    <p:sldId id="281" r:id="rId8"/>
    <p:sldId id="289" r:id="rId9"/>
    <p:sldId id="290" r:id="rId10"/>
    <p:sldId id="282" r:id="rId11"/>
    <p:sldId id="283" r:id="rId12"/>
    <p:sldId id="285" r:id="rId13"/>
    <p:sldId id="286" r:id="rId14"/>
    <p:sldId id="287" r:id="rId15"/>
    <p:sldId id="292" r:id="rId16"/>
  </p:sldIdLst>
  <p:sldSz cx="12192000" cy="6858000"/>
  <p:notesSz cx="6858000" cy="9144000"/>
  <p:defaultTextStyle>
    <a:defPPr rtl="0">
      <a:defRPr lang="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8" autoAdjust="0"/>
    <p:restoredTop sz="71533" autoAdjust="0"/>
  </p:normalViewPr>
  <p:slideViewPr>
    <p:cSldViewPr snapToGrid="0">
      <p:cViewPr varScale="1">
        <p:scale>
          <a:sx n="52" d="100"/>
          <a:sy n="52" d="100"/>
        </p:scale>
        <p:origin x="1488" y="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01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E909F6D-90C1-4933-B03A-9F698F787E9C}" type="datetime1">
              <a:rPr lang="hu-HU" smtClean="0"/>
              <a:t>2019. 12. 09.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0BD58-3BFF-4EAF-BB8B-AC67FE801E47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u-HU" noProof="0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4B10A4A-BBDC-470B-BF22-7C3309CAACB2}" type="datetime1">
              <a:rPr lang="hu-HU" noProof="0" smtClean="0"/>
              <a:t>2019. 12. 09.</a:t>
            </a:fld>
            <a:endParaRPr lang="hu-HU" noProof="0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u-HU" noProof="0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u-HU" noProof="0" dirty="0" smtClean="0"/>
              <a:t>Mintaszöveg szerkesztése</a:t>
            </a:r>
          </a:p>
          <a:p>
            <a:pPr lvl="1" rtl="0"/>
            <a:r>
              <a:rPr lang="hu-HU" noProof="0" dirty="0" smtClean="0"/>
              <a:t>Második szint</a:t>
            </a:r>
          </a:p>
          <a:p>
            <a:pPr lvl="2" rtl="0"/>
            <a:r>
              <a:rPr lang="hu-HU" noProof="0" dirty="0" smtClean="0"/>
              <a:t>Harmadik szint</a:t>
            </a:r>
          </a:p>
          <a:p>
            <a:pPr lvl="3" rtl="0"/>
            <a:r>
              <a:rPr lang="hu-HU" noProof="0" dirty="0" smtClean="0"/>
              <a:t>Negyedik szint</a:t>
            </a:r>
          </a:p>
          <a:p>
            <a:pPr lvl="4" rtl="0"/>
            <a:r>
              <a:rPr lang="hu-HU" noProof="0" dirty="0" smtClean="0"/>
              <a:t>Ötödik szint</a:t>
            </a:r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322CDD-9D6C-4F63-9EC2-648226624108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hu-HU" smtClean="0"/>
              <a:t>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910438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Környezetbarát,</a:t>
            </a:r>
            <a:r>
              <a:rPr lang="hu-HU" baseline="0" dirty="0" smtClean="0"/>
              <a:t> gyors, olcsó eljárás, megtanultuk </a:t>
            </a:r>
            <a:r>
              <a:rPr lang="hu-HU" baseline="0" dirty="0" err="1" smtClean="0"/>
              <a:t>szvt-ből</a:t>
            </a:r>
            <a:r>
              <a:rPr lang="hu-HU" baseline="0" dirty="0" smtClean="0"/>
              <a:t>…</a:t>
            </a:r>
          </a:p>
          <a:p>
            <a:r>
              <a:rPr lang="hu-HU" baseline="0" dirty="0" smtClean="0"/>
              <a:t>Növelve a besugárzó mikrohullám teljesítményét a mikropórusok kitágulnak, átalakulnak </a:t>
            </a:r>
            <a:r>
              <a:rPr lang="hu-HU" baseline="0" dirty="0" err="1" smtClean="0"/>
              <a:t>mezopórusokká</a:t>
            </a:r>
            <a:r>
              <a:rPr lang="hu-HU" baseline="0" dirty="0" smtClean="0"/>
              <a:t> -&gt; nagyméretű szerves szennyezők, pl. festékmolekulák megkötése gyorsabb és egyszerűbb lehet. Foszforsav + MW -&gt; fajlagos felület megnőtt, szabályos, hozzáférhető pórusszerkezet, aktív savas csoportok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hu-HU" noProof="0" smtClean="0"/>
              <a:t>10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4377949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Ózonnal való kezelés</a:t>
            </a:r>
            <a:r>
              <a:rPr lang="hu-HU" baseline="0" dirty="0" smtClean="0"/>
              <a:t> jelentősen megváltoztatja a szén felületi tulajdonságait, morfológiáját</a:t>
            </a:r>
          </a:p>
          <a:p>
            <a:r>
              <a:rPr lang="hu-HU" baseline="0" dirty="0" smtClean="0"/>
              <a:t>Erős oxidálószer -&gt; oxigéntartalmú savas funkciós csoportok a felületen. </a:t>
            </a:r>
          </a:p>
          <a:p>
            <a:r>
              <a:rPr lang="hu-HU" baseline="0" dirty="0" smtClean="0"/>
              <a:t>BET felület drasztikusan lecsökken, mivel ezek a nagy csoportok gátolják a nitrogén bejutását a mikropórusokba. </a:t>
            </a:r>
          </a:p>
          <a:p>
            <a:r>
              <a:rPr lang="hu-HU" baseline="0" dirty="0" smtClean="0"/>
              <a:t>Mégis jó lehet víztisztításra, mert nagyon reaktív, szerves és szervetlen molekulákkal is tud reagálni. A felületen szabad OH gyökök keletkeznek, melyek szerves szennyezőkkel, valamint fém kationokkal is képesek reagálni. Itt a szén inkább hordozó szereppel bír, megkötési tulajdonságai háttérbe szorulnak.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hu-HU" noProof="0" smtClean="0"/>
              <a:t>11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2659415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Általában felületaktív anyagokat visznek fel a szén felületére úgy, hogy azzal specifikusan tudjanak vízszennyezőket megkötni. Ez egyelőre</a:t>
            </a:r>
            <a:r>
              <a:rPr lang="hu-HU" baseline="0" dirty="0" smtClean="0"/>
              <a:t> labor-szinten működik, kisméretű oszlopokban. Ipari alkalmazásuk még nem megvalósított, vizsgálni kellene őket többkomponensű, ipari szennyvizekben, valamint áramló rendszerekben.</a:t>
            </a:r>
          </a:p>
          <a:p>
            <a:r>
              <a:rPr lang="hu-HU" baseline="0" dirty="0" smtClean="0"/>
              <a:t>Regenerálás? Csak az adszorbeált szennyezőt távolítjuk el közben, vagy a módosító ágenst is?  Élettartam (hány ciklust bír)?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hu-HU" noProof="0" smtClean="0"/>
              <a:t>12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29557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Az aktív szén csapdáz egy baktériumot, és ha ki tud alakulni</a:t>
            </a:r>
            <a:r>
              <a:rPr lang="hu-HU" baseline="0" dirty="0" smtClean="0"/>
              <a:t> a baktérium számára megfelelő környezet (hőmérséklet, szerves tápanyag), az elkezd a szénben szaporodni. A megkötött mikroorganizmusok a biológiailag lebontható anyagokat biomasszává, szén-dioxiddá, egyéb hulladékká alakítják. </a:t>
            </a:r>
          </a:p>
          <a:p>
            <a:r>
              <a:rPr lang="hu-HU" baseline="0" dirty="0" smtClean="0"/>
              <a:t>Éterek, fenolszármazékok, szerves mikrotápanyagok, növényvédőszer-maradványok, hormonok </a:t>
            </a:r>
            <a:r>
              <a:rPr lang="hu-HU" baseline="0" dirty="0" err="1" smtClean="0"/>
              <a:t>köthetőek</a:t>
            </a:r>
            <a:r>
              <a:rPr lang="hu-HU" baseline="0" dirty="0" smtClean="0"/>
              <a:t> meg.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hu-HU" noProof="0" smtClean="0"/>
              <a:t>13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337074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Napjainkban egyre nagyobb problémát jelent az ivóvizek szennyezettsége. Az</a:t>
            </a:r>
            <a:r>
              <a:rPr lang="hu-HU" baseline="0" dirty="0" smtClean="0"/>
              <a:t> édesvíz készletek egyre gyorsabban fogynak, a természetes vizekbe pedig egyre több szennyező anyag kerül. Így a víztisztítás lehetőségei intenzíven kutatott területnek számítanak. </a:t>
            </a:r>
          </a:p>
          <a:p>
            <a:r>
              <a:rPr lang="hu-HU" baseline="0" dirty="0" smtClean="0"/>
              <a:t>A víztisztításra legrégebben és legelterjedtebben használt adszorbens az aktív szén. A különböző alkalmazási területek, valamint a megkötni kívánt szennyezők különböző felületi tulajdonságú és pórusszerkezetű szeneket igényelnek. Ezeket a tulajdonságokat a szén aktiválásának módja, valamint a kiindulási anyag szerkezete határozza meg. Számos kutatás irányul arra, hogy hogyan lehet különböző prekurzor anyagokból különböző módszerekkel olyan felületmódosított aktív szenet gyártani, mely szelektíven szűr ki szennyezőanyagokat. Előadásomban ezeket a lehetőségeket szeretném összefoglalni.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hu-HU" smtClean="0"/>
              <a:t>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67338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Eddigi</a:t>
            </a:r>
            <a:r>
              <a:rPr lang="hu-HU" baseline="0" dirty="0" smtClean="0"/>
              <a:t> tanulmányinkból már tudjuk, hogy az aktív szén a szén mellett jelentős mennyiségben tartalmaz oxigént, hidrogént, ként, nitrogént, funkciós csoportokban, vagy atomosan kötve. A felületen lévő funkciós csoportok képesek megkötni a szennyező anyag molekuláit, ezért is fontos, hogy az aktiválás során célspecifikus funkciós csoportokat alakítsunk ki a pórusok felületén. </a:t>
            </a:r>
          </a:p>
          <a:p>
            <a:r>
              <a:rPr lang="hu-HU" baseline="0" dirty="0" smtClean="0"/>
              <a:t>A savas eljárás célja a porózus szén oxidációja a felületen. Ennek következtében nő a savasság, valamint a felület hidrofil jellege. A célra leginkább sósavat vagy salétromsavat használnak.</a:t>
            </a:r>
          </a:p>
          <a:p>
            <a:r>
              <a:rPr lang="hu-HU" baseline="0" dirty="0" smtClean="0"/>
              <a:t>Tudjuk azt, hogy a nem módosított aktív szén sokkal hatékonyabban köti meg a szerves szennyezőket, mint a fémeket vagy egyéb szervetlen anyagokat. Azonban a szén felületén kialakított savas funkciós csoportok (proton donorok) segítségével a nehézfémek eltávolítahatóak a vízből, mert a fém ionok szívesen képezek komplexeket a negatívan töltött savcsoportokkal. Különösen fontos a toxikus nehézfémek kiszűrése a vízből, melyek nehezen ürülnek ki a szervezetből. Ilyen a kadmium, a higany vagy az ólom.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hu-HU" noProof="0" smtClean="0"/>
              <a:t>3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126701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aseline="0" dirty="0" smtClean="0"/>
              <a:t>Az ábrán két SEM-felvétel látható, az egyik salétromsavas kezelés előtt, a másik pedig utána készült a szénről. Megállapították, hogy a salétromsavval kezelt szén sokkal kevesebb szennyezőt tartalmazott, valamint a pórusok száma és a minta porozitása is jelentősen megnőtt. Emellett megváltozott a minta összetétele is, a kiindulási és savval kezelt szén szén-oxigén aránya a táblázatban látható. Ez arra enged következtetni, hogy nagy mennyiségű oxigéntartalmú funkciós csoport alakult ki a felszínen. FT-IR spektroszkópia segítségével mutatták ki </a:t>
            </a:r>
            <a:r>
              <a:rPr lang="hu-HU" baseline="0" dirty="0" err="1" smtClean="0"/>
              <a:t>karboxil</a:t>
            </a:r>
            <a:r>
              <a:rPr lang="hu-HU" baseline="0" dirty="0" smtClean="0"/>
              <a:t> és </a:t>
            </a:r>
            <a:r>
              <a:rPr lang="hu-HU" baseline="0" dirty="0" err="1" smtClean="0"/>
              <a:t>karboxilát</a:t>
            </a:r>
            <a:r>
              <a:rPr lang="hu-HU" baseline="0" dirty="0" smtClean="0"/>
              <a:t> csoportok jelenlétét. A kezelés hatására jelentősen megnőtt a kadmium megkötése ezekkel a szenekkel.</a:t>
            </a:r>
          </a:p>
          <a:p>
            <a:r>
              <a:rPr lang="hu-HU" baseline="0" dirty="0" smtClean="0"/>
              <a:t>Nehézfémek mellett festékanyagok megkötésére is savasan kezelt aktív szenet alkalmaznak, főleg textilipari szennyvizek kezelésére. SEM-felvételeken az látszott, hogy a nagyméretű festékmolekulák egy filmréteget alakítanak ki a felszínen. FT-IR spektroszkópiával vizsgálva a mintát, az adszorpció után a különböző savas csoportokra jellemző csúcsok nem tolódtak el, csak az intenzitásuk változott. Ebből az vonható le, hogy a festékmolekulák </a:t>
            </a:r>
            <a:r>
              <a:rPr lang="hu-HU" baseline="0" dirty="0" err="1" smtClean="0"/>
              <a:t>fiziszorpcióval</a:t>
            </a:r>
            <a:r>
              <a:rPr lang="hu-HU" baseline="0" dirty="0" smtClean="0"/>
              <a:t> kötődtek meg a szén felületén.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hu-HU" noProof="0" smtClean="0"/>
              <a:t>4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93396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Lúgos kezeléssel</a:t>
            </a:r>
            <a:r>
              <a:rPr lang="hu-HU" baseline="0" dirty="0" smtClean="0"/>
              <a:t> pozitív töltésű felületet hozunk létre, mely alkalmassá teszi a szenet negatív töltésű szennyezők megkötésére. Magas hőmérsékleten, inert, hidrogén vagy ammónia atmoszférában 400-600 °C-</a:t>
            </a:r>
            <a:r>
              <a:rPr lang="hu-HU" baseline="0" dirty="0" err="1" smtClean="0"/>
              <a:t>on</a:t>
            </a:r>
            <a:r>
              <a:rPr lang="hu-HU" baseline="0" dirty="0" smtClean="0"/>
              <a:t> aromás aminok és protonált amidok keletkeznek, ezek a nitrogén tartalmú csoportok okozzák a bázikus tulajdonságokat. Azt tapasztalták, hogy lúgos kezelés után jelentősen megnő az aktív szén szervesanyag megkötő képessége. </a:t>
            </a:r>
          </a:p>
          <a:p>
            <a:r>
              <a:rPr lang="hu-HU" baseline="0" dirty="0" smtClean="0"/>
              <a:t>A kezelés időtartamának és hőmérsékletének növelésével a mikropórusok mérete megnő, nagy mennyiségű új mikropórus keletkezik, a fajlagos felület növekszik, az ammónia maró hatással van a mintára. Ezen paraméterek hangolásával az igényeinknek megfelelő morfológiájú, pozitív töltésű szenet tudunk kialakítani. Leginkább szerves szennyezők, főleg fenolszármazékok eltávolítására használják.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hu-HU" noProof="0" smtClean="0"/>
              <a:t>5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380295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aseline="0" dirty="0" smtClean="0"/>
              <a:t>Összehasonlítva a savas és lúgos eljárást: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aseline="0" dirty="0" smtClean="0"/>
              <a:t>15 és 30%-</a:t>
            </a:r>
            <a:r>
              <a:rPr lang="hu-HU" baseline="0" dirty="0" err="1" smtClean="0"/>
              <a:t>os</a:t>
            </a:r>
            <a:r>
              <a:rPr lang="hu-HU" baseline="0" dirty="0" smtClean="0"/>
              <a:t> kénsav (A) és </a:t>
            </a:r>
            <a:r>
              <a:rPr lang="hu-HU" baseline="0" dirty="0" err="1" smtClean="0"/>
              <a:t>naoh</a:t>
            </a:r>
            <a:r>
              <a:rPr lang="hu-HU" baseline="0" dirty="0" smtClean="0"/>
              <a:t> (B) kezelés után felvett nitrogénadszorpciós izotermák, BET-modellből számolt fajlagos felületek. Lúgos kezelés után fajlagos felület sokszorosa a savasnak. Lúgos már kis relatív nyomásokon nagy mennyiségű nitrogént adszorbeál, tehát nagyon sok mikropórus van, ezek növelik meg ennyire a fajlagos felületet. 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hu-HU" noProof="0" smtClean="0"/>
              <a:t>6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587209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Az impregnálás valamilyen anyag, általában fém részecskék (vas, ezüst, réz, alumínium </a:t>
            </a:r>
            <a:r>
              <a:rPr lang="hu-HU" dirty="0" err="1" smtClean="0"/>
              <a:t>stb</a:t>
            </a:r>
            <a:r>
              <a:rPr lang="hu-HU" dirty="0" smtClean="0"/>
              <a:t>) finom eloszlatását jelenti az aktív szén pórusaiban. Főleg fluoridok,</a:t>
            </a:r>
            <a:r>
              <a:rPr lang="hu-HU" baseline="0" dirty="0" smtClean="0"/>
              <a:t> cianidok, bizonyos nehézfémek (arzén, higany) eltávolításakor javíthatja a megkötést. </a:t>
            </a:r>
          </a:p>
          <a:p>
            <a:r>
              <a:rPr lang="hu-HU" baseline="0" dirty="0" smtClean="0"/>
              <a:t>Impregnálás hatására lecsökken a fajlagos felület, hiszen az impregnáló részecskék elzárják a mikropórusokat a megkötni kívánt anyag elől. A megkötődés mégis javul, hiszen fizikai megkötés mellett kemiszorpció is lejátszódik. Pl. impregnálás ZnCl2-dal -&gt; higany klór komplexek, vas(ii)klorid -&gt; arzén, </a:t>
            </a:r>
            <a:r>
              <a:rPr lang="hu-HU" baseline="0" dirty="0" err="1" smtClean="0"/>
              <a:t>al</a:t>
            </a:r>
            <a:r>
              <a:rPr lang="hu-HU" baseline="0" dirty="0" smtClean="0"/>
              <a:t>-nitrát -&gt; fluor, </a:t>
            </a:r>
            <a:r>
              <a:rPr lang="hu-HU" baseline="0" dirty="0" err="1" smtClean="0"/>
              <a:t>ag</a:t>
            </a:r>
            <a:r>
              <a:rPr lang="hu-HU" baseline="0" dirty="0" smtClean="0"/>
              <a:t>, ni -&gt; cianid</a:t>
            </a:r>
          </a:p>
          <a:p>
            <a:r>
              <a:rPr lang="hu-HU" dirty="0" smtClean="0"/>
              <a:t>Leginkább</a:t>
            </a:r>
            <a:r>
              <a:rPr lang="hu-HU" baseline="0" dirty="0" smtClean="0"/>
              <a:t> vasat használnak -&gt; nagy mennyiségben legyen jelen a felületen, egyenletes eloszlásban + fontos a pH beállítása!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hu-HU" noProof="0" smtClean="0"/>
              <a:t>7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7600889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Eljárás</a:t>
            </a:r>
            <a:r>
              <a:rPr lang="hu-HU" baseline="0" dirty="0" smtClean="0"/>
              <a:t> eredménye kb.  mint savas eljárás után, de gyors, egyszerű és környezetbarát. Vákuum vagy atmoszférikus nyomás alatt irányított levegő vagy oxigén áram -&gt; morfológia alig változik, de jelentős kémiai átalakulás, oxigén gyökök reagálnak a felületi szénatomokkal, nő a savasság. Héliumplazma -&gt; ioncsere jellegű reakció, a vizesfázisban lévő fém kation cserélődik ki a felületen lévő hidrogénionokkal. Vizsgálták még üzemanyagkomponensek megkötését, ezt is javította.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hu-HU" noProof="0" smtClean="0"/>
              <a:t>8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109229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Oxigénplazmával poláris funkciós csoportok létrehozása, majd ezüst </a:t>
            </a:r>
            <a:r>
              <a:rPr lang="hu-HU" dirty="0" err="1" smtClean="0"/>
              <a:t>nanorészecske</a:t>
            </a:r>
            <a:r>
              <a:rPr lang="hu-HU" dirty="0" smtClean="0"/>
              <a:t> szuszpenzióban bevonás ezüsttel. Oxigéntől</a:t>
            </a:r>
            <a:r>
              <a:rPr lang="hu-HU" baseline="0" dirty="0" smtClean="0"/>
              <a:t> felület hidrofil lett (</a:t>
            </a:r>
            <a:r>
              <a:rPr lang="hu-HU" baseline="0" dirty="0" err="1" smtClean="0"/>
              <a:t>karbonil</a:t>
            </a:r>
            <a:r>
              <a:rPr lang="hu-HU" baseline="0" dirty="0" smtClean="0"/>
              <a:t> és </a:t>
            </a:r>
            <a:r>
              <a:rPr lang="hu-HU" baseline="0" dirty="0" err="1" smtClean="0"/>
              <a:t>hidroxil</a:t>
            </a:r>
            <a:r>
              <a:rPr lang="hu-HU" baseline="0" dirty="0" smtClean="0"/>
              <a:t> csoportok megnövekedett száma), az ezüst </a:t>
            </a:r>
            <a:r>
              <a:rPr lang="hu-HU" baseline="0" dirty="0" err="1" smtClean="0"/>
              <a:t>nanorészecskék</a:t>
            </a:r>
            <a:r>
              <a:rPr lang="hu-HU" baseline="0" dirty="0" smtClean="0"/>
              <a:t> a könnyen megközelíthető hidrofil külső felületen oszlanak el, nem mennek a pórusokba. </a:t>
            </a:r>
          </a:p>
          <a:p>
            <a:r>
              <a:rPr lang="hu-HU" baseline="0" dirty="0" smtClean="0"/>
              <a:t>Baktériumok megkötése! E. coli halálozási rátája sokkal nagyobb a plazmával kezelt szénen. Az E. coli kb. 1 mikron, így nem jutna be a szén pórusaiba, ha itt lenne az ezüst, nem érintkezne vele, nem lenne antibakteriális hatás. Azonban ha plazmával volt kezelve, akkor az ezüst a külső felületen van, ami hozzáférhető a baktérium számára.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hu-HU" noProof="0" smtClean="0"/>
              <a:t>9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342668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>
                    <a:lumMod val="75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u-HU" noProof="0" smtClean="0"/>
              <a:t>Kattintson ide az alcím mintájának szerkesztéséhez</a:t>
            </a:r>
            <a:endParaRPr lang="hu-HU" noProof="0" dirty="0"/>
          </a:p>
        </p:txBody>
      </p:sp>
      <p:sp>
        <p:nvSpPr>
          <p:cNvPr id="8" name="Téglalap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 dirty="0" smtClean="0"/>
              <a:t>Élőláb beszúrása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49DF2E-0117-4981-859D-FEC7B5165708}" type="datetime1">
              <a:rPr lang="hu-HU" noProof="0" smtClean="0"/>
              <a:t>2019. 12. 09.</a:t>
            </a:fld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 rtlCol="0"/>
          <a:lstStyle/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 rtlCol="0"/>
          <a:lstStyle/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 dirty="0" smtClean="0"/>
              <a:t>Élőláb beszúrása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40BD489-B144-4735-882E-579692E92210}" type="datetime1">
              <a:rPr lang="hu-HU" noProof="0" smtClean="0"/>
              <a:t>2019. 12. 09.</a:t>
            </a:fld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 dirty="0" smtClean="0"/>
              <a:t>Élőláb beszúrása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A4FFC4C-2C68-4131-80A2-85FEF484E31A}" type="datetime1">
              <a:rPr lang="hu-HU" noProof="0" smtClean="0"/>
              <a:t>2019. 12. 09.</a:t>
            </a:fld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rtlCol="0"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</p:txBody>
      </p:sp>
      <p:sp>
        <p:nvSpPr>
          <p:cNvPr id="9" name="Téglalap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0" dirty="0"/>
          </a:p>
        </p:txBody>
      </p:sp>
      <p:pic>
        <p:nvPicPr>
          <p:cNvPr id="8" name="Kép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1948" y="283"/>
            <a:ext cx="4427508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ét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 dirty="0" smtClean="0"/>
              <a:t>Élőláb beszúrása</a:t>
            </a:r>
            <a:endParaRPr lang="hu-HU" noProof="0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F3ACC6F-CEB1-49D7-B2E1-70180B991F7A}" type="datetime1">
              <a:rPr lang="hu-HU" noProof="0" smtClean="0"/>
              <a:t>2019. 12. 09.</a:t>
            </a:fld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 dirty="0" smtClean="0"/>
              <a:t>Élőláb beszúrása</a:t>
            </a:r>
            <a:endParaRPr lang="hu-HU" noProof="0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036C024-0E16-43E4-9542-934CF88D8DFB}" type="datetime1">
              <a:rPr lang="hu-HU" noProof="0" smtClean="0"/>
              <a:t>2019. 12. 09.</a:t>
            </a:fld>
            <a:endParaRPr lang="hu-HU" noProof="0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 dirty="0" smtClean="0"/>
              <a:t>Élőláb beszúrása</a:t>
            </a:r>
            <a:endParaRPr lang="hu-HU" noProof="0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A3F721F-48B7-44F6-A645-2E5E4B9ACA02}" type="datetime1">
              <a:rPr lang="hu-HU" noProof="0" smtClean="0"/>
              <a:t>2019. 12. 09.</a:t>
            </a:fld>
            <a:endParaRPr lang="hu-HU" noProof="0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 dirty="0" smtClean="0"/>
              <a:t>Élőláb beszúrása</a:t>
            </a:r>
            <a:endParaRPr lang="hu-HU" noProof="0" dirty="0"/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0266C0F-F070-4D49-9B30-0C27C68E5856}" type="datetime1">
              <a:rPr lang="hu-HU" noProof="0" smtClean="0"/>
              <a:t>2019. 12. 09.</a:t>
            </a:fld>
            <a:endParaRPr lang="hu-HU" noProof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6439" y="283"/>
            <a:ext cx="4435717" cy="6856286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rtlCol="0"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</p:txBody>
      </p:sp>
      <p:sp>
        <p:nvSpPr>
          <p:cNvPr id="10" name="Téglalap 9"/>
          <p:cNvSpPr/>
          <p:nvPr userDrawn="1"/>
        </p:nvSpPr>
        <p:spPr>
          <a:xfrm>
            <a:off x="7711702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 dirty="0" smtClean="0"/>
              <a:t>Élőláb beszúrása</a:t>
            </a:r>
            <a:endParaRPr lang="hu-HU" noProof="0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214A5-E5AB-45D0-BF8E-222D7C8FDC55}" type="datetime1">
              <a:rPr lang="hu-HU" noProof="0" smtClean="0"/>
              <a:t>2019. 12. 09.</a:t>
            </a:fld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6439" y="283"/>
            <a:ext cx="4435717" cy="6856286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rtlCol="0"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Kép helyőrzője 2" descr="Üres helyőrző kép hozzáadásához. Kattintson a helyőrzőre, és jelölje ki a hozzáadni kívánt képet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u-HU" noProof="0" smtClean="0"/>
              <a:t>Kép beszúrásához kattintson az ikonra</a:t>
            </a:r>
            <a:endParaRPr lang="hu-HU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 dirty="0" smtClean="0"/>
              <a:t>Élőláb beszúrása</a:t>
            </a:r>
            <a:endParaRPr lang="hu-HU" noProof="0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397F3EC-FF68-4B82-BFB4-65B00A85DC3B}" type="datetime1">
              <a:rPr lang="hu-HU" noProof="0" smtClean="0"/>
              <a:t>2019. 12. 09.</a:t>
            </a:fld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hu-HU" noProof="0" smtClean="0"/>
              <a:t>‹#›</a:t>
            </a:fld>
            <a:endParaRPr lang="hu-HU" noProof="0" dirty="0"/>
          </a:p>
        </p:txBody>
      </p:sp>
      <p:sp>
        <p:nvSpPr>
          <p:cNvPr id="11" name="Téglalap 10"/>
          <p:cNvSpPr/>
          <p:nvPr userDrawn="1"/>
        </p:nvSpPr>
        <p:spPr>
          <a:xfrm>
            <a:off x="7711702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u-HU" noProof="0" dirty="0" smtClean="0"/>
              <a:t>Mintacím szerkesztése</a:t>
            </a:r>
            <a:endParaRPr lang="hu-HU" noProof="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u-HU" noProof="0" dirty="0" smtClean="0"/>
              <a:t>Mintaszöveg szerkesztése</a:t>
            </a:r>
          </a:p>
          <a:p>
            <a:pPr lvl="1" rtl="0"/>
            <a:r>
              <a:rPr lang="hu-HU" noProof="0" dirty="0" smtClean="0"/>
              <a:t>Második szint</a:t>
            </a:r>
          </a:p>
          <a:p>
            <a:pPr lvl="2" rtl="0"/>
            <a:r>
              <a:rPr lang="hu-HU" noProof="0" dirty="0" smtClean="0"/>
              <a:t>Harmadik szint</a:t>
            </a:r>
          </a:p>
          <a:p>
            <a:pPr lvl="3" rtl="0"/>
            <a:r>
              <a:rPr lang="hu-HU" noProof="0" dirty="0" smtClean="0"/>
              <a:t>Negyedik szint</a:t>
            </a:r>
          </a:p>
          <a:p>
            <a:pPr lvl="4" rtl="0"/>
            <a:r>
              <a:rPr lang="hu-HU" noProof="0" dirty="0" smtClean="0"/>
              <a:t>Ötödik szint</a:t>
            </a:r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hu-HU" noProof="0" dirty="0" smtClean="0"/>
              <a:t>Élőláb beszúrása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63CFE3D2-4EFF-4A53-8A34-DA11E5224732}" type="datetime1">
              <a:rPr lang="hu-HU" noProof="0" smtClean="0"/>
              <a:t>2019. 12. 09.</a:t>
            </a:fld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31375A4-56A4-47D6-9801-1991572033F7}" type="slidenum">
              <a:rPr lang="hu-HU" noProof="0" smtClean="0"/>
              <a:pPr/>
              <a:t>‹#›</a:t>
            </a:fld>
            <a:endParaRPr lang="hu-HU" noProof="0" dirty="0"/>
          </a:p>
        </p:txBody>
      </p:sp>
      <p:sp>
        <p:nvSpPr>
          <p:cNvPr id="8" name="Téglalap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66800" y="1221378"/>
            <a:ext cx="10058400" cy="2743200"/>
          </a:xfrm>
        </p:spPr>
        <p:txBody>
          <a:bodyPr rtlCol="0"/>
          <a:lstStyle/>
          <a:p>
            <a:pPr rtl="0"/>
            <a:r>
              <a:rPr lang="hu-HU" dirty="0" smtClean="0"/>
              <a:t>Aktív szenek a víztisztításban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066800" y="4929363"/>
            <a:ext cx="10058400" cy="792168"/>
          </a:xfrm>
        </p:spPr>
        <p:txBody>
          <a:bodyPr rtlCol="0">
            <a:normAutofit/>
          </a:bodyPr>
          <a:lstStyle/>
          <a:p>
            <a:pPr rtl="0"/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Készítette: Bulátkó Anna</a:t>
            </a:r>
          </a:p>
          <a:p>
            <a:pPr rtl="0"/>
            <a:r>
              <a:rPr lang="hu-HU" dirty="0" smtClean="0"/>
              <a:t>2019. December 9.</a:t>
            </a: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cap="small" dirty="0" smtClean="0"/>
              <a:t>Mikrohullámú eljárás</a:t>
            </a:r>
            <a:endParaRPr lang="hu-HU" sz="3600" cap="small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956" y="1502993"/>
            <a:ext cx="2910522" cy="2120101"/>
          </a:xfr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hu-HU" noProof="0" smtClean="0"/>
              <a:t>10</a:t>
            </a:fld>
            <a:endParaRPr lang="hu-HU" noProof="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690" y="1524001"/>
            <a:ext cx="2884619" cy="2167126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366" y="1524000"/>
            <a:ext cx="2871677" cy="2099094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842128" y="4857439"/>
            <a:ext cx="38301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MW teljesítményét növelve a mikropórusok tágulnak, átalakulnak mezopórussá</a:t>
            </a:r>
            <a:endParaRPr lang="hu-HU" sz="2400" dirty="0"/>
          </a:p>
        </p:txBody>
      </p:sp>
      <p:cxnSp>
        <p:nvCxnSpPr>
          <p:cNvPr id="10" name="Egyenes összekötő nyíllal 9"/>
          <p:cNvCxnSpPr/>
          <p:nvPr/>
        </p:nvCxnSpPr>
        <p:spPr>
          <a:xfrm>
            <a:off x="4836790" y="5457603"/>
            <a:ext cx="9141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zövegdoboz 10"/>
          <p:cNvSpPr txBox="1"/>
          <p:nvPr/>
        </p:nvSpPr>
        <p:spPr>
          <a:xfrm>
            <a:off x="5915429" y="4857439"/>
            <a:ext cx="56934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Nagyméretű szerves szennyezők, pl. </a:t>
            </a:r>
            <a:r>
              <a:rPr lang="hu-HU" sz="2400" b="1" dirty="0" smtClean="0"/>
              <a:t>festékmolekulák</a:t>
            </a:r>
            <a:r>
              <a:rPr lang="hu-HU" sz="2400" dirty="0" smtClean="0"/>
              <a:t> megkötése gyorsabb és egyszerűbb</a:t>
            </a:r>
            <a:endParaRPr lang="hu-HU" sz="2400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7058290" y="3657110"/>
            <a:ext cx="40678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i="1" dirty="0" smtClean="0"/>
              <a:t>Szabályos, hozzáférhető pórusszerkezet, aktív savas csoportok</a:t>
            </a:r>
            <a:endParaRPr lang="hu-HU" sz="2400" i="1" dirty="0"/>
          </a:p>
        </p:txBody>
      </p:sp>
    </p:spTree>
    <p:extLst>
      <p:ext uri="{BB962C8B-B14F-4D97-AF65-F5344CB8AC3E}">
        <p14:creationId xmlns:p14="http://schemas.microsoft.com/office/powerpoint/2010/main" val="292004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cap="small" dirty="0" smtClean="0"/>
              <a:t>Ózonos eljárás</a:t>
            </a:r>
            <a:endParaRPr lang="hu-HU" sz="3600" cap="small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hu-HU" noProof="0" smtClean="0"/>
              <a:t>11</a:t>
            </a:fld>
            <a:endParaRPr lang="hu-HU" noProof="0" dirty="0"/>
          </a:p>
        </p:txBody>
      </p:sp>
      <p:sp>
        <p:nvSpPr>
          <p:cNvPr id="5" name="Szövegdoboz 4"/>
          <p:cNvSpPr txBox="1"/>
          <p:nvPr/>
        </p:nvSpPr>
        <p:spPr>
          <a:xfrm>
            <a:off x="1289648" y="1657784"/>
            <a:ext cx="45303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Erős oxidálószer, jelentősen megváltoztatja a szén felületi tulajdonságait, morfológiáját</a:t>
            </a:r>
            <a:endParaRPr lang="hu-HU" sz="2400" dirty="0"/>
          </a:p>
        </p:txBody>
      </p:sp>
      <p:cxnSp>
        <p:nvCxnSpPr>
          <p:cNvPr id="7" name="Egyenes összekötő nyíllal 6"/>
          <p:cNvCxnSpPr/>
          <p:nvPr/>
        </p:nvCxnSpPr>
        <p:spPr>
          <a:xfrm>
            <a:off x="3567021" y="2858113"/>
            <a:ext cx="0" cy="266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zövegdoboz 7"/>
          <p:cNvSpPr txBox="1"/>
          <p:nvPr/>
        </p:nvSpPr>
        <p:spPr>
          <a:xfrm>
            <a:off x="889239" y="3090649"/>
            <a:ext cx="53311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Nagy méretű, oxigéntartalmú csoportok a felületen</a:t>
            </a:r>
            <a:endParaRPr lang="hu-HU" sz="2400" dirty="0"/>
          </a:p>
        </p:txBody>
      </p:sp>
      <p:cxnSp>
        <p:nvCxnSpPr>
          <p:cNvPr id="9" name="Egyenes összekötő nyíllal 8"/>
          <p:cNvCxnSpPr/>
          <p:nvPr/>
        </p:nvCxnSpPr>
        <p:spPr>
          <a:xfrm>
            <a:off x="3554800" y="3921646"/>
            <a:ext cx="0" cy="266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zövegdoboz 9"/>
          <p:cNvSpPr txBox="1"/>
          <p:nvPr/>
        </p:nvSpPr>
        <p:spPr>
          <a:xfrm>
            <a:off x="1591571" y="4170708"/>
            <a:ext cx="39508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Gátolják a nitrogén bejutását a mikropórusokba</a:t>
            </a:r>
            <a:endParaRPr lang="hu-HU" sz="2400" dirty="0"/>
          </a:p>
        </p:txBody>
      </p:sp>
      <p:cxnSp>
        <p:nvCxnSpPr>
          <p:cNvPr id="11" name="Egyenes összekötő nyíllal 10"/>
          <p:cNvCxnSpPr/>
          <p:nvPr/>
        </p:nvCxnSpPr>
        <p:spPr>
          <a:xfrm>
            <a:off x="3567020" y="4942819"/>
            <a:ext cx="0" cy="266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zövegdoboz 11"/>
          <p:cNvSpPr txBox="1"/>
          <p:nvPr/>
        </p:nvSpPr>
        <p:spPr>
          <a:xfrm>
            <a:off x="2002764" y="5208876"/>
            <a:ext cx="3104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Drasztikusan csökkenő BET-felület</a:t>
            </a:r>
            <a:endParaRPr lang="hu-HU" sz="2400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6593924" y="1842449"/>
            <a:ext cx="39535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Mégis jó lehet víztisztításra, nagy reaktivitása miatt</a:t>
            </a:r>
            <a:endParaRPr lang="hu-HU" sz="2400" dirty="0"/>
          </a:p>
        </p:txBody>
      </p:sp>
      <p:cxnSp>
        <p:nvCxnSpPr>
          <p:cNvPr id="14" name="Egyenes összekötő nyíllal 13"/>
          <p:cNvCxnSpPr/>
          <p:nvPr/>
        </p:nvCxnSpPr>
        <p:spPr>
          <a:xfrm>
            <a:off x="8570701" y="2725084"/>
            <a:ext cx="0" cy="266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zövegdoboz 14"/>
          <p:cNvSpPr txBox="1"/>
          <p:nvPr/>
        </p:nvSpPr>
        <p:spPr>
          <a:xfrm>
            <a:off x="6552119" y="3124170"/>
            <a:ext cx="42136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Felületen szabad OH</a:t>
            </a:r>
            <a:r>
              <a:rPr lang="hu-HU" sz="2400" baseline="30000" dirty="0" smtClean="0"/>
              <a:t>.</a:t>
            </a:r>
            <a:r>
              <a:rPr lang="hu-HU" sz="2400" dirty="0" smtClean="0"/>
              <a:t> gyökök, </a:t>
            </a:r>
            <a:r>
              <a:rPr lang="hu-HU" sz="2400" b="1" dirty="0" smtClean="0"/>
              <a:t>szerves szennyezőkkel </a:t>
            </a:r>
            <a:r>
              <a:rPr lang="hu-HU" sz="2400" dirty="0" smtClean="0"/>
              <a:t>és </a:t>
            </a:r>
            <a:r>
              <a:rPr lang="hu-HU" sz="2400" b="1" dirty="0" smtClean="0"/>
              <a:t>fém kationokkal </a:t>
            </a:r>
            <a:r>
              <a:rPr lang="hu-HU" sz="2400" dirty="0" smtClean="0"/>
              <a:t>képes reagálni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74239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cap="small" dirty="0" smtClean="0"/>
              <a:t>Felületmódosított aktív szenek</a:t>
            </a:r>
            <a:endParaRPr lang="hu-HU" sz="3600" cap="small" dirty="0"/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0392668"/>
              </p:ext>
            </p:extLst>
          </p:nvPr>
        </p:nvGraphicFramePr>
        <p:xfrm>
          <a:off x="6349041" y="1551203"/>
          <a:ext cx="5052114" cy="4573872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526057">
                  <a:extLst>
                    <a:ext uri="{9D8B030D-6E8A-4147-A177-3AD203B41FA5}">
                      <a16:colId xmlns:a16="http://schemas.microsoft.com/office/drawing/2014/main" val="488101444"/>
                    </a:ext>
                  </a:extLst>
                </a:gridCol>
                <a:gridCol w="2526057">
                  <a:extLst>
                    <a:ext uri="{9D8B030D-6E8A-4147-A177-3AD203B41FA5}">
                      <a16:colId xmlns:a16="http://schemas.microsoft.com/office/drawing/2014/main" val="714494174"/>
                    </a:ext>
                  </a:extLst>
                </a:gridCol>
              </a:tblGrid>
              <a:tr h="41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Felületmódosító ágens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Kiszűrhető szennyező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66319049"/>
                  </a:ext>
                </a:extLst>
              </a:tr>
              <a:tr h="41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CuO</a:t>
                      </a:r>
                      <a:r>
                        <a:rPr lang="hu-HU" sz="1200" baseline="-25000">
                          <a:effectLst/>
                        </a:rPr>
                        <a:t>2</a:t>
                      </a:r>
                      <a:r>
                        <a:rPr lang="hu-HU" sz="1200">
                          <a:effectLst/>
                        </a:rPr>
                        <a:t>/Cu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radioaktív I</a:t>
                      </a:r>
                      <a:r>
                        <a:rPr lang="hu-HU" sz="1200" baseline="30000" dirty="0">
                          <a:effectLst/>
                        </a:rPr>
                        <a:t>-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20343192"/>
                  </a:ext>
                </a:extLst>
              </a:tr>
              <a:tr h="41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cetilpiridinium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Cr(IV)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4707382"/>
                  </a:ext>
                </a:extLst>
              </a:tr>
              <a:tr h="41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1-acil-tioszemikarbazid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Cu(II), Hg(II), Pb(II)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82551449"/>
                  </a:ext>
                </a:extLst>
              </a:tr>
              <a:tr h="41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tetrabutil-ammónium-jodid</a:t>
                      </a:r>
                      <a:endParaRPr lang="hu-H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+ nátrium-dietil-ditiokarbamát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Cu, Zn, Cr, CN</a:t>
                      </a:r>
                      <a:r>
                        <a:rPr lang="hu-HU" sz="1200" baseline="30000" dirty="0">
                          <a:effectLst/>
                        </a:rPr>
                        <a:t>-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21623050"/>
                  </a:ext>
                </a:extLst>
              </a:tr>
              <a:tr h="41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tetrabutil-ammónium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teljes CN</a:t>
                      </a:r>
                      <a:r>
                        <a:rPr lang="hu-HU" sz="1200" baseline="30000">
                          <a:effectLst/>
                        </a:rPr>
                        <a:t>-</a:t>
                      </a:r>
                      <a:r>
                        <a:rPr lang="hu-HU" sz="1200">
                          <a:effectLst/>
                        </a:rPr>
                        <a:t>-tartalom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47287018"/>
                  </a:ext>
                </a:extLst>
              </a:tr>
              <a:tr h="41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trisz(hidroximetil)-aminometán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Au(III)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6164278"/>
                  </a:ext>
                </a:extLst>
              </a:tr>
              <a:tr h="41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Zincon</a:t>
                      </a:r>
                      <a:endParaRPr lang="hu-H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(szerves szulfonvegyület)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Cr(II), Pb(II)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45644310"/>
                  </a:ext>
                </a:extLst>
              </a:tr>
              <a:tr h="41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biopolimerek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Pt, Pd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6677760"/>
                  </a:ext>
                </a:extLst>
              </a:tr>
              <a:tr h="41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cetil-trimetil-ammónium-klorid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bromát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36211769"/>
                  </a:ext>
                </a:extLst>
              </a:tr>
              <a:tr h="41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kvaterner ammóniumsó – epoxid kompozitok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perklorátok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90684142"/>
                  </a:ext>
                </a:extLst>
              </a:tr>
            </a:tbl>
          </a:graphicData>
        </a:graphic>
      </p:graphicFrame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hu-HU" noProof="0" smtClean="0"/>
              <a:t>12</a:t>
            </a:fld>
            <a:endParaRPr lang="hu-HU" noProof="0" dirty="0"/>
          </a:p>
        </p:txBody>
      </p:sp>
      <p:sp>
        <p:nvSpPr>
          <p:cNvPr id="6" name="Szövegdoboz 5"/>
          <p:cNvSpPr txBox="1"/>
          <p:nvPr/>
        </p:nvSpPr>
        <p:spPr>
          <a:xfrm>
            <a:off x="1069676" y="2230729"/>
            <a:ext cx="453749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/>
              <a:t>Felületaktív anyagok a felületre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/>
              <a:t>Vízszennyezők specifikus megkötése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/>
              <a:t>Különféle szennyező komponensek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/>
              <a:t>Ipari alkalmazás még nem megvalósított (élettartam, regenerálás?)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425288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cap="small" dirty="0" smtClean="0"/>
              <a:t>Biológiai módosítás</a:t>
            </a:r>
            <a:endParaRPr lang="hu-HU" sz="3600" cap="small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hu-HU" noProof="0" smtClean="0"/>
              <a:t>13</a:t>
            </a:fld>
            <a:endParaRPr lang="hu-HU" noProof="0" dirty="0"/>
          </a:p>
        </p:txBody>
      </p:sp>
      <p:sp>
        <p:nvSpPr>
          <p:cNvPr id="5" name="Szövegdoboz 4"/>
          <p:cNvSpPr txBox="1"/>
          <p:nvPr/>
        </p:nvSpPr>
        <p:spPr>
          <a:xfrm>
            <a:off x="695864" y="1937155"/>
            <a:ext cx="4623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Aktív szén baktériumot csapdáz</a:t>
            </a:r>
            <a:endParaRPr lang="hu-HU" sz="2400" dirty="0"/>
          </a:p>
        </p:txBody>
      </p:sp>
      <p:cxnSp>
        <p:nvCxnSpPr>
          <p:cNvPr id="9" name="Egyenes összekötő nyíllal 8"/>
          <p:cNvCxnSpPr/>
          <p:nvPr/>
        </p:nvCxnSpPr>
        <p:spPr>
          <a:xfrm>
            <a:off x="2852467" y="2466920"/>
            <a:ext cx="0" cy="12003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zövegdoboz 9"/>
          <p:cNvSpPr txBox="1"/>
          <p:nvPr/>
        </p:nvSpPr>
        <p:spPr>
          <a:xfrm>
            <a:off x="218536" y="3890624"/>
            <a:ext cx="5877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A megkötött mikroorganizmusok a biológiailag lebontható anyagokat biomasszává, szén-dioxiddá, egyéb hulladékká alakítják</a:t>
            </a:r>
            <a:endParaRPr lang="hu-HU" sz="24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3007743" y="2466920"/>
            <a:ext cx="18230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ha kialakul megfelelő környezet</a:t>
            </a:r>
            <a:endParaRPr lang="hu-HU" sz="2400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7447471" y="3890624"/>
            <a:ext cx="47445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/>
              <a:t>Éterek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/>
              <a:t>Fenolszármazékok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/>
              <a:t>Szerves mikrotápanyagok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/>
              <a:t>Növényvédőszer-maradványok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/>
              <a:t>Hormonok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/>
              <a:t>Stb.</a:t>
            </a:r>
            <a:endParaRPr lang="hu-HU" sz="2400" dirty="0"/>
          </a:p>
        </p:txBody>
      </p:sp>
      <p:cxnSp>
        <p:nvCxnSpPr>
          <p:cNvPr id="15" name="Egyenes összekötő nyíllal 14"/>
          <p:cNvCxnSpPr/>
          <p:nvPr/>
        </p:nvCxnSpPr>
        <p:spPr>
          <a:xfrm flipV="1">
            <a:off x="5538158" y="4192438"/>
            <a:ext cx="1639019" cy="2587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400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399" y="1812986"/>
            <a:ext cx="9601200" cy="1143000"/>
          </a:xfrm>
        </p:spPr>
        <p:txBody>
          <a:bodyPr>
            <a:normAutofit/>
          </a:bodyPr>
          <a:lstStyle/>
          <a:p>
            <a:pPr algn="ctr"/>
            <a:r>
              <a:rPr lang="hu-HU" sz="4000" dirty="0" smtClean="0"/>
              <a:t>Köszönöm a figyelmet!</a:t>
            </a:r>
            <a:endParaRPr lang="hu-HU" sz="40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hu-HU" noProof="0" smtClean="0"/>
              <a:t>14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55173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cap="small" dirty="0" smtClean="0"/>
              <a:t>Kérdések</a:t>
            </a:r>
            <a:endParaRPr lang="hu-HU" sz="3600" cap="small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 smtClean="0"/>
              <a:t>Hogyan lehet hatékonyan megkötni a vízből toxikus nehézfémeket?</a:t>
            </a:r>
          </a:p>
          <a:p>
            <a:r>
              <a:rPr lang="hu-HU" sz="2400" dirty="0" smtClean="0"/>
              <a:t>Hogyan lehet hatékonyan megkötni a vízből nagyméretű szerves festékmolekulákat?</a:t>
            </a:r>
            <a:endParaRPr lang="hu-HU" sz="2400" dirty="0"/>
          </a:p>
          <a:p>
            <a:r>
              <a:rPr lang="hu-HU" sz="2400" dirty="0" smtClean="0"/>
              <a:t>Mik  lehetnek a mikrohullám alkalmazásának előnyei?</a:t>
            </a:r>
          </a:p>
          <a:p>
            <a:r>
              <a:rPr lang="hu-HU" sz="2400" dirty="0" smtClean="0"/>
              <a:t>Miért előnyös impregnálás előtt plazmával kezelni az aktív szenet? Milyen szennyezőket lehet így magasabb hatásfokkal kiszűrni?</a:t>
            </a:r>
          </a:p>
          <a:p>
            <a:r>
              <a:rPr lang="hu-HU" sz="2400" dirty="0" smtClean="0"/>
              <a:t>Milyen szempontokat kell még vizsgálni, mielőtt az iparban alkalmazni lehetne a felületaktív anyagokkal módosított szeneket?</a:t>
            </a:r>
          </a:p>
          <a:p>
            <a:endParaRPr lang="hu-HU" sz="2400" dirty="0" smtClean="0"/>
          </a:p>
          <a:p>
            <a:endParaRPr lang="hu-HU" sz="24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hu-HU" noProof="0" smtClean="0"/>
              <a:t>15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8552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hu-HU" sz="3600" cap="small" dirty="0" smtClean="0"/>
              <a:t>Aktív szén, mint adszorbens</a:t>
            </a:r>
            <a:endParaRPr lang="hu-HU" sz="3600" cap="small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45720" indent="0">
              <a:buNone/>
            </a:pPr>
            <a:r>
              <a:rPr lang="hu-HU" sz="2400" dirty="0" smtClean="0"/>
              <a:t>Víztisztítás lehetőségei?                    </a:t>
            </a:r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Aktív szén </a:t>
            </a:r>
          </a:p>
          <a:p>
            <a:pPr marL="45720" indent="0" rtl="0">
              <a:buNone/>
            </a:pPr>
            <a:endParaRPr lang="hu-HU" dirty="0" smtClean="0"/>
          </a:p>
          <a:p>
            <a:pPr marL="45720" indent="0" rtl="0">
              <a:buNone/>
            </a:pPr>
            <a:r>
              <a:rPr lang="hu-HU" sz="2400" dirty="0" smtClean="0"/>
              <a:t>Alkalmazási területek</a:t>
            </a:r>
          </a:p>
          <a:p>
            <a:pPr marL="45720" indent="0" rtl="0">
              <a:buNone/>
            </a:pPr>
            <a:r>
              <a:rPr lang="hu-HU" sz="2400" dirty="0" smtClean="0"/>
              <a:t>Szennyező komponensek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hu-HU" noProof="0" smtClean="0"/>
              <a:t>2</a:t>
            </a:fld>
            <a:endParaRPr lang="hu-HU" noProof="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592" y="1471509"/>
            <a:ext cx="964182" cy="1081326"/>
          </a:xfrm>
          <a:prstGeom prst="rect">
            <a:avLst/>
          </a:prstGeom>
        </p:spPr>
      </p:pic>
      <p:cxnSp>
        <p:nvCxnSpPr>
          <p:cNvPr id="7" name="Egyenes összekötő nyíllal 6"/>
          <p:cNvCxnSpPr/>
          <p:nvPr/>
        </p:nvCxnSpPr>
        <p:spPr>
          <a:xfrm>
            <a:off x="4830793" y="2012172"/>
            <a:ext cx="8108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zövegdoboz 7"/>
          <p:cNvSpPr txBox="1"/>
          <p:nvPr/>
        </p:nvSpPr>
        <p:spPr>
          <a:xfrm flipH="1">
            <a:off x="6096000" y="2685871"/>
            <a:ext cx="41023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Különböző felületi tulajdonságú és póruszerkezetű szenek!</a:t>
            </a:r>
            <a:endParaRPr lang="hu-HU" sz="2400" dirty="0"/>
          </a:p>
        </p:txBody>
      </p:sp>
      <p:sp>
        <p:nvSpPr>
          <p:cNvPr id="9" name="Jobb oldali kapcsos zárójel 8"/>
          <p:cNvSpPr/>
          <p:nvPr/>
        </p:nvSpPr>
        <p:spPr>
          <a:xfrm>
            <a:off x="4675517" y="2685871"/>
            <a:ext cx="448574" cy="1506567"/>
          </a:xfrm>
          <a:prstGeom prst="rightBrace">
            <a:avLst>
              <a:gd name="adj1" fmla="val 46795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1" name="Egyenes összekötő nyíllal 10"/>
          <p:cNvCxnSpPr/>
          <p:nvPr/>
        </p:nvCxnSpPr>
        <p:spPr>
          <a:xfrm>
            <a:off x="5486400" y="3433313"/>
            <a:ext cx="609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zövegdoboz 12"/>
          <p:cNvSpPr txBox="1"/>
          <p:nvPr/>
        </p:nvSpPr>
        <p:spPr>
          <a:xfrm>
            <a:off x="5236234" y="4684067"/>
            <a:ext cx="2421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Aktiválás módja </a:t>
            </a:r>
            <a:endParaRPr lang="hu-HU" sz="2400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8385955" y="4684067"/>
            <a:ext cx="3806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Kiindulási anyag szerkezete</a:t>
            </a:r>
            <a:endParaRPr lang="hu-HU" sz="2400" dirty="0"/>
          </a:p>
        </p:txBody>
      </p:sp>
      <p:cxnSp>
        <p:nvCxnSpPr>
          <p:cNvPr id="16" name="Egyenes összekötő nyíllal 15"/>
          <p:cNvCxnSpPr>
            <a:stCxn id="13" idx="0"/>
          </p:cNvCxnSpPr>
          <p:nvPr/>
        </p:nvCxnSpPr>
        <p:spPr>
          <a:xfrm flipV="1">
            <a:off x="6446808" y="3886200"/>
            <a:ext cx="661358" cy="7978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nyíllal 17"/>
          <p:cNvCxnSpPr/>
          <p:nvPr/>
        </p:nvCxnSpPr>
        <p:spPr>
          <a:xfrm flipH="1" flipV="1">
            <a:off x="8486774" y="3886200"/>
            <a:ext cx="578151" cy="7978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46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cap="small" dirty="0" smtClean="0"/>
              <a:t>Felületi funkciós csoportok módosítása I.</a:t>
            </a:r>
            <a:br>
              <a:rPr lang="hu-HU" sz="3600" cap="small" dirty="0" smtClean="0"/>
            </a:br>
            <a:r>
              <a:rPr lang="hu-HU" sz="3600" cap="small" dirty="0" smtClean="0"/>
              <a:t>Savas eljárás</a:t>
            </a:r>
            <a:endParaRPr lang="hu-HU" sz="3600" cap="small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hu-HU" noProof="0" smtClean="0"/>
              <a:t>3</a:t>
            </a:fld>
            <a:endParaRPr lang="hu-HU" noProof="0" dirty="0"/>
          </a:p>
        </p:txBody>
      </p:sp>
      <p:sp>
        <p:nvSpPr>
          <p:cNvPr id="5" name="Szövegdoboz 4"/>
          <p:cNvSpPr txBox="1"/>
          <p:nvPr/>
        </p:nvSpPr>
        <p:spPr>
          <a:xfrm>
            <a:off x="759124" y="1818750"/>
            <a:ext cx="4399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Felületi funkciós csoportok képesek megkötni a szennyező molekulákat</a:t>
            </a:r>
            <a:endParaRPr lang="hu-HU" sz="2400" dirty="0"/>
          </a:p>
        </p:txBody>
      </p:sp>
      <p:cxnSp>
        <p:nvCxnSpPr>
          <p:cNvPr id="7" name="Egyenes összekötő nyíllal 6"/>
          <p:cNvCxnSpPr/>
          <p:nvPr/>
        </p:nvCxnSpPr>
        <p:spPr>
          <a:xfrm>
            <a:off x="5526656" y="2391459"/>
            <a:ext cx="12422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zövegdoboz 7"/>
          <p:cNvSpPr txBox="1"/>
          <p:nvPr/>
        </p:nvSpPr>
        <p:spPr>
          <a:xfrm>
            <a:off x="7401463" y="1941456"/>
            <a:ext cx="3753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Célspecifikus csoportok kialakítása a szén felületén!</a:t>
            </a:r>
            <a:endParaRPr lang="hu-HU" sz="24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1216324" y="3203744"/>
            <a:ext cx="3485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Porózus szén oxidációja a felületen</a:t>
            </a:r>
            <a:br>
              <a:rPr lang="hu-HU" sz="2400" dirty="0" smtClean="0"/>
            </a:br>
            <a:r>
              <a:rPr lang="hu-HU" sz="2400" dirty="0" smtClean="0"/>
              <a:t>(sósav, salétromsav)</a:t>
            </a:r>
            <a:endParaRPr lang="hu-HU" sz="2400" dirty="0"/>
          </a:p>
        </p:txBody>
      </p:sp>
      <p:cxnSp>
        <p:nvCxnSpPr>
          <p:cNvPr id="10" name="Egyenes összekötő nyíllal 9"/>
          <p:cNvCxnSpPr/>
          <p:nvPr/>
        </p:nvCxnSpPr>
        <p:spPr>
          <a:xfrm>
            <a:off x="5526656" y="3826277"/>
            <a:ext cx="12422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zövegdoboz 10"/>
          <p:cNvSpPr txBox="1"/>
          <p:nvPr/>
        </p:nvSpPr>
        <p:spPr>
          <a:xfrm>
            <a:off x="7401463" y="3203744"/>
            <a:ext cx="37539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Nő a felület savassága, hidrofil jellege</a:t>
            </a:r>
            <a:br>
              <a:rPr lang="hu-HU" sz="2400" dirty="0" smtClean="0"/>
            </a:br>
            <a:r>
              <a:rPr lang="hu-HU" sz="2400" dirty="0" smtClean="0"/>
              <a:t>Nő a savas funkciós csoportok száma</a:t>
            </a:r>
            <a:endParaRPr lang="hu-HU" sz="2400" dirty="0"/>
          </a:p>
        </p:txBody>
      </p:sp>
      <p:cxnSp>
        <p:nvCxnSpPr>
          <p:cNvPr id="15" name="Egyenes összekötő nyíllal 14"/>
          <p:cNvCxnSpPr/>
          <p:nvPr/>
        </p:nvCxnSpPr>
        <p:spPr>
          <a:xfrm flipH="1">
            <a:off x="9278426" y="4739594"/>
            <a:ext cx="1" cy="5302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zövegdoboz 15"/>
          <p:cNvSpPr txBox="1"/>
          <p:nvPr/>
        </p:nvSpPr>
        <p:spPr>
          <a:xfrm>
            <a:off x="7073659" y="5303640"/>
            <a:ext cx="4928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b="1" dirty="0" smtClean="0"/>
              <a:t>Toxikus nehézfémek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b="1" dirty="0" smtClean="0"/>
              <a:t>Nagyméretű festékmolekulák</a:t>
            </a:r>
            <a:endParaRPr lang="hu-HU" sz="2400" b="1" dirty="0"/>
          </a:p>
        </p:txBody>
      </p:sp>
    </p:spTree>
    <p:extLst>
      <p:ext uri="{BB962C8B-B14F-4D97-AF65-F5344CB8AC3E}">
        <p14:creationId xmlns:p14="http://schemas.microsoft.com/office/powerpoint/2010/main" val="144467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cap="small" dirty="0"/>
              <a:t>Felületi funkciós csoportok módosítása I.</a:t>
            </a:r>
            <a:br>
              <a:rPr lang="hu-HU" sz="3600" cap="small" dirty="0"/>
            </a:br>
            <a:r>
              <a:rPr lang="hu-HU" sz="3600" cap="small" dirty="0"/>
              <a:t>Savas eljárás</a:t>
            </a:r>
            <a:endParaRPr lang="hu-HU" sz="3600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21" y="1634763"/>
            <a:ext cx="6103189" cy="3026960"/>
          </a:xfr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hu-HU" noProof="0" smtClean="0"/>
              <a:t>4</a:t>
            </a:fld>
            <a:endParaRPr lang="hu-HU" noProof="0" dirty="0"/>
          </a:p>
        </p:txBody>
      </p:sp>
      <p:sp>
        <p:nvSpPr>
          <p:cNvPr id="6" name="Szövegdoboz 5"/>
          <p:cNvSpPr txBox="1"/>
          <p:nvPr/>
        </p:nvSpPr>
        <p:spPr>
          <a:xfrm>
            <a:off x="7073661" y="1621794"/>
            <a:ext cx="4002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/>
              <a:t>k</a:t>
            </a:r>
            <a:r>
              <a:rPr lang="hu-HU" sz="2400" dirty="0" smtClean="0"/>
              <a:t>evesebb szennyező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/>
              <a:t>nagyobb porozitás</a:t>
            </a:r>
            <a:endParaRPr lang="hu-HU" sz="2400" dirty="0"/>
          </a:p>
        </p:txBody>
      </p:sp>
      <p:graphicFrame>
        <p:nvGraphicFramePr>
          <p:cNvPr id="8" name="Tábláza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226608"/>
              </p:ext>
            </p:extLst>
          </p:nvPr>
        </p:nvGraphicFramePr>
        <p:xfrm>
          <a:off x="6534510" y="2591983"/>
          <a:ext cx="5657490" cy="111252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885830">
                  <a:extLst>
                    <a:ext uri="{9D8B030D-6E8A-4147-A177-3AD203B41FA5}">
                      <a16:colId xmlns:a16="http://schemas.microsoft.com/office/drawing/2014/main" val="3655711931"/>
                    </a:ext>
                  </a:extLst>
                </a:gridCol>
                <a:gridCol w="1885830">
                  <a:extLst>
                    <a:ext uri="{9D8B030D-6E8A-4147-A177-3AD203B41FA5}">
                      <a16:colId xmlns:a16="http://schemas.microsoft.com/office/drawing/2014/main" val="1329138601"/>
                    </a:ext>
                  </a:extLst>
                </a:gridCol>
                <a:gridCol w="1885830">
                  <a:extLst>
                    <a:ext uri="{9D8B030D-6E8A-4147-A177-3AD203B41FA5}">
                      <a16:colId xmlns:a16="http://schemas.microsoft.com/office/drawing/2014/main" val="11769244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Szén %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Oxigén %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4473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Eredeti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90, 6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9,1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5631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Salétromsav után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65,5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33,9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336382"/>
                  </a:ext>
                </a:extLst>
              </a:tr>
            </a:tbl>
          </a:graphicData>
        </a:graphic>
      </p:graphicFrame>
      <p:cxnSp>
        <p:nvCxnSpPr>
          <p:cNvPr id="10" name="Egyenes összekötő nyíllal 9"/>
          <p:cNvCxnSpPr/>
          <p:nvPr/>
        </p:nvCxnSpPr>
        <p:spPr>
          <a:xfrm>
            <a:off x="9380508" y="3943847"/>
            <a:ext cx="0" cy="10077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zövegdoboz 10"/>
          <p:cNvSpPr txBox="1"/>
          <p:nvPr/>
        </p:nvSpPr>
        <p:spPr>
          <a:xfrm>
            <a:off x="7525829" y="4951561"/>
            <a:ext cx="36748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Nagy mennyiségű oxigén-tartalmú funkciós csoport a felületen</a:t>
            </a:r>
            <a:endParaRPr lang="hu-HU" sz="2400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9433703" y="4156139"/>
            <a:ext cx="1811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+ FT-IR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56212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cap="small" dirty="0"/>
              <a:t>Felületi funkciós csoportok módosítása </a:t>
            </a:r>
            <a:r>
              <a:rPr lang="hu-HU" sz="3600" cap="small" dirty="0" smtClean="0"/>
              <a:t>II</a:t>
            </a:r>
            <a:r>
              <a:rPr lang="hu-HU" sz="3600" cap="small" dirty="0"/>
              <a:t>.</a:t>
            </a:r>
            <a:br>
              <a:rPr lang="hu-HU" sz="3600" cap="small" dirty="0"/>
            </a:br>
            <a:r>
              <a:rPr lang="hu-HU" sz="3600" cap="small" dirty="0" smtClean="0"/>
              <a:t>Lúgos </a:t>
            </a:r>
            <a:r>
              <a:rPr lang="hu-HU" sz="3600" cap="small" dirty="0"/>
              <a:t>eljárás</a:t>
            </a:r>
            <a:endParaRPr lang="hu-HU" sz="36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hu-HU" noProof="0" smtClean="0"/>
              <a:t>5</a:t>
            </a:fld>
            <a:endParaRPr lang="hu-HU" noProof="0" dirty="0"/>
          </a:p>
        </p:txBody>
      </p:sp>
      <p:sp>
        <p:nvSpPr>
          <p:cNvPr id="5" name="Szövegdoboz 4"/>
          <p:cNvSpPr txBox="1"/>
          <p:nvPr/>
        </p:nvSpPr>
        <p:spPr>
          <a:xfrm>
            <a:off x="759124" y="3485072"/>
            <a:ext cx="46237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Pozitív töltésű, bázikus</a:t>
            </a:r>
            <a:br>
              <a:rPr lang="hu-HU" sz="2400" dirty="0" smtClean="0"/>
            </a:br>
            <a:r>
              <a:rPr lang="hu-HU" sz="2400" dirty="0" smtClean="0"/>
              <a:t> felület létrehozása</a:t>
            </a:r>
          </a:p>
        </p:txBody>
      </p:sp>
      <p:cxnSp>
        <p:nvCxnSpPr>
          <p:cNvPr id="7" name="Egyenes összekötő nyíllal 6"/>
          <p:cNvCxnSpPr/>
          <p:nvPr/>
        </p:nvCxnSpPr>
        <p:spPr>
          <a:xfrm flipV="1">
            <a:off x="4899803" y="3900569"/>
            <a:ext cx="48307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zövegdoboz 7"/>
          <p:cNvSpPr txBox="1"/>
          <p:nvPr/>
        </p:nvSpPr>
        <p:spPr>
          <a:xfrm>
            <a:off x="5538158" y="3485072"/>
            <a:ext cx="67228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Negatív töltésű szennyezők megkötése</a:t>
            </a:r>
            <a:br>
              <a:rPr lang="hu-HU" sz="2400" dirty="0" smtClean="0"/>
            </a:br>
            <a:r>
              <a:rPr lang="hu-HU" sz="2400" dirty="0" smtClean="0"/>
              <a:t>(</a:t>
            </a:r>
            <a:r>
              <a:rPr lang="hu-HU" sz="2400" b="1" dirty="0" smtClean="0"/>
              <a:t>szerves szennyezők, főleg fenolszármazékok</a:t>
            </a:r>
            <a:r>
              <a:rPr lang="hu-HU" sz="2400" dirty="0" smtClean="0"/>
              <a:t>)</a:t>
            </a:r>
            <a:endParaRPr lang="hu-HU" sz="24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621102" y="1668121"/>
            <a:ext cx="49170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Magas hőmérsékleten (400-600 °C), inert, hidrogén vagy ammónia atmoszférában aromás aminok és protonált amidok keletkeznek</a:t>
            </a:r>
            <a:endParaRPr lang="hu-HU" sz="2400" dirty="0"/>
          </a:p>
        </p:txBody>
      </p:sp>
      <p:cxnSp>
        <p:nvCxnSpPr>
          <p:cNvPr id="12" name="Egyenes összekötő nyíllal 11"/>
          <p:cNvCxnSpPr>
            <a:stCxn id="10" idx="2"/>
          </p:cNvCxnSpPr>
          <p:nvPr/>
        </p:nvCxnSpPr>
        <p:spPr>
          <a:xfrm>
            <a:off x="3079630" y="3237781"/>
            <a:ext cx="0" cy="2472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zövegdoboz 12"/>
          <p:cNvSpPr txBox="1"/>
          <p:nvPr/>
        </p:nvSpPr>
        <p:spPr>
          <a:xfrm>
            <a:off x="310550" y="4639233"/>
            <a:ext cx="3433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Kezelés időtartama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Hőmérséklet</a:t>
            </a:r>
            <a:endParaRPr lang="hu-HU" sz="2400" dirty="0"/>
          </a:p>
        </p:txBody>
      </p:sp>
      <p:sp>
        <p:nvSpPr>
          <p:cNvPr id="14" name="Jobb oldali kapcsos zárójel 13"/>
          <p:cNvSpPr/>
          <p:nvPr/>
        </p:nvSpPr>
        <p:spPr>
          <a:xfrm>
            <a:off x="3347049" y="4639232"/>
            <a:ext cx="258792" cy="83099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Szövegdoboz 14"/>
          <p:cNvSpPr txBox="1"/>
          <p:nvPr/>
        </p:nvSpPr>
        <p:spPr>
          <a:xfrm>
            <a:off x="3743863" y="4454565"/>
            <a:ext cx="68594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Paramétereket növelve nő a mikropórusok mérete, nagy mennyiségű új mikropórus keletkezik, fajlagos felület növekszik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413896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cap="small" dirty="0"/>
              <a:t>Felületi funkciós csoportok módosítása </a:t>
            </a:r>
            <a:r>
              <a:rPr lang="hu-HU" cap="small" dirty="0" smtClean="0"/>
              <a:t>III</a:t>
            </a:r>
            <a:r>
              <a:rPr lang="hu-HU" cap="small" dirty="0"/>
              <a:t>.</a:t>
            </a:r>
            <a:br>
              <a:rPr lang="hu-HU" cap="small" dirty="0"/>
            </a:br>
            <a:r>
              <a:rPr lang="hu-HU" cap="small" dirty="0" smtClean="0"/>
              <a:t>Savas és lúgos eljárás összehasonlítása</a:t>
            </a:r>
            <a:endParaRPr lang="hu-HU" cap="small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27" y="1759788"/>
            <a:ext cx="6798699" cy="3605841"/>
          </a:xfr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hu-HU" noProof="0" smtClean="0"/>
              <a:t>6</a:t>
            </a:fld>
            <a:endParaRPr lang="hu-HU" noProof="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3336" y="3984611"/>
            <a:ext cx="2022849" cy="2082696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7429997" y="2025845"/>
            <a:ext cx="47620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Lúgos kezelés után már kis relatív nyomásokon is nagy mennyiségű nitrogént adszorbeál</a:t>
            </a:r>
            <a:endParaRPr lang="hu-HU" sz="2400" dirty="0"/>
          </a:p>
        </p:txBody>
      </p:sp>
      <p:cxnSp>
        <p:nvCxnSpPr>
          <p:cNvPr id="13" name="Egyenes összekötő nyíllal 12"/>
          <p:cNvCxnSpPr>
            <a:stCxn id="7" idx="2"/>
          </p:cNvCxnSpPr>
          <p:nvPr/>
        </p:nvCxnSpPr>
        <p:spPr>
          <a:xfrm flipH="1">
            <a:off x="9810998" y="3226174"/>
            <a:ext cx="1" cy="2916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doboz 13"/>
          <p:cNvSpPr txBox="1"/>
          <p:nvPr/>
        </p:nvSpPr>
        <p:spPr>
          <a:xfrm>
            <a:off x="7887307" y="3497186"/>
            <a:ext cx="3847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Nagyon sok mikropórus</a:t>
            </a:r>
            <a:endParaRPr lang="hu-HU" sz="2400" dirty="0"/>
          </a:p>
        </p:txBody>
      </p:sp>
      <p:cxnSp>
        <p:nvCxnSpPr>
          <p:cNvPr id="15" name="Egyenes összekötő nyíllal 14"/>
          <p:cNvCxnSpPr/>
          <p:nvPr/>
        </p:nvCxnSpPr>
        <p:spPr>
          <a:xfrm flipH="1">
            <a:off x="9810997" y="3933112"/>
            <a:ext cx="1" cy="2916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zövegdoboz 15"/>
          <p:cNvSpPr txBox="1"/>
          <p:nvPr/>
        </p:nvSpPr>
        <p:spPr>
          <a:xfrm>
            <a:off x="7155997" y="4243922"/>
            <a:ext cx="3036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Nagy fajlagos felület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43128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cap="small" dirty="0" smtClean="0"/>
              <a:t>Impregnálás</a:t>
            </a:r>
            <a:endParaRPr lang="hu-HU" sz="3600" cap="small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hu-HU" noProof="0" smtClean="0"/>
              <a:t>7</a:t>
            </a:fld>
            <a:endParaRPr lang="hu-HU" noProof="0" dirty="0"/>
          </a:p>
        </p:txBody>
      </p:sp>
      <p:sp>
        <p:nvSpPr>
          <p:cNvPr id="5" name="Szövegdoboz 4"/>
          <p:cNvSpPr txBox="1"/>
          <p:nvPr/>
        </p:nvSpPr>
        <p:spPr>
          <a:xfrm>
            <a:off x="1295400" y="1794295"/>
            <a:ext cx="36734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Fém részecskék finom eloszlatása az aktív szén pórusaiban</a:t>
            </a:r>
            <a:endParaRPr lang="hu-HU" sz="2400" dirty="0"/>
          </a:p>
        </p:txBody>
      </p:sp>
      <p:cxnSp>
        <p:nvCxnSpPr>
          <p:cNvPr id="9" name="Egyenes összekötő nyíllal 8"/>
          <p:cNvCxnSpPr>
            <a:stCxn id="5" idx="3"/>
          </p:cNvCxnSpPr>
          <p:nvPr/>
        </p:nvCxnSpPr>
        <p:spPr>
          <a:xfrm flipV="1">
            <a:off x="4968815" y="2380891"/>
            <a:ext cx="1086928" cy="135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zövegdoboz 9"/>
          <p:cNvSpPr txBox="1"/>
          <p:nvPr/>
        </p:nvSpPr>
        <p:spPr>
          <a:xfrm>
            <a:off x="6331788" y="1794295"/>
            <a:ext cx="56071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/>
              <a:t>Fajlagos felület lecsökken </a:t>
            </a:r>
            <a:r>
              <a:rPr lang="hu-HU" sz="2400" dirty="0" smtClean="0"/>
              <a:t>- impregnáló részecske elzárja a mikropórusokat a megkötni kívánt anyag elől</a:t>
            </a:r>
            <a:endParaRPr lang="hu-HU" sz="24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708803" y="3851515"/>
            <a:ext cx="5968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Megkötődés mégis javul - </a:t>
            </a:r>
            <a:r>
              <a:rPr lang="hu-HU" sz="2400" b="1" dirty="0" smtClean="0"/>
              <a:t>kemiszorpció</a:t>
            </a:r>
            <a:endParaRPr lang="hu-HU" sz="2400" b="1" dirty="0"/>
          </a:p>
        </p:txBody>
      </p:sp>
      <p:graphicFrame>
        <p:nvGraphicFramePr>
          <p:cNvPr id="12" name="Tábláza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20556"/>
              </p:ext>
            </p:extLst>
          </p:nvPr>
        </p:nvGraphicFramePr>
        <p:xfrm>
          <a:off x="6536904" y="3851515"/>
          <a:ext cx="5196936" cy="18542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598468">
                  <a:extLst>
                    <a:ext uri="{9D8B030D-6E8A-4147-A177-3AD203B41FA5}">
                      <a16:colId xmlns:a16="http://schemas.microsoft.com/office/drawing/2014/main" val="3389765033"/>
                    </a:ext>
                  </a:extLst>
                </a:gridCol>
                <a:gridCol w="2598468">
                  <a:extLst>
                    <a:ext uri="{9D8B030D-6E8A-4147-A177-3AD203B41FA5}">
                      <a16:colId xmlns:a16="http://schemas.microsoft.com/office/drawing/2014/main" val="1553105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Impregnáló</a:t>
                      </a:r>
                      <a:r>
                        <a:rPr lang="hu-HU" baseline="0" dirty="0" smtClean="0"/>
                        <a:t> anyag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Megkötött szennyező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9234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cink-klorid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higany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7763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vas(II)-klorid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arzén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5790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alumínium-nitrát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fluor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3432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ezüst, nikkel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cianid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78169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772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cap="small" dirty="0" smtClean="0"/>
              <a:t>Plazma eljárás</a:t>
            </a:r>
            <a:endParaRPr lang="hu-HU" sz="3600" cap="small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hu-HU" noProof="0" smtClean="0"/>
              <a:t>8</a:t>
            </a:fld>
            <a:endParaRPr lang="hu-HU" noProof="0" dirty="0"/>
          </a:p>
        </p:txBody>
      </p:sp>
      <p:sp>
        <p:nvSpPr>
          <p:cNvPr id="5" name="Szövegdoboz 4"/>
          <p:cNvSpPr txBox="1"/>
          <p:nvPr/>
        </p:nvSpPr>
        <p:spPr>
          <a:xfrm>
            <a:off x="603849" y="1690778"/>
            <a:ext cx="4692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Eredménye ~ savas eljárás, de</a:t>
            </a:r>
            <a:endParaRPr lang="hu-HU" sz="24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4779034" y="1690778"/>
            <a:ext cx="32780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/>
              <a:t>gyors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/>
              <a:t>egyszerű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/>
              <a:t>környezetbarát</a:t>
            </a:r>
            <a:endParaRPr lang="hu-HU" sz="24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603849" y="3279233"/>
            <a:ext cx="4865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Irányított oxigén- vagy levegőáram</a:t>
            </a:r>
            <a:endParaRPr lang="hu-HU" sz="2400" dirty="0"/>
          </a:p>
        </p:txBody>
      </p:sp>
      <p:cxnSp>
        <p:nvCxnSpPr>
          <p:cNvPr id="9" name="Egyenes összekötő nyíllal 8"/>
          <p:cNvCxnSpPr/>
          <p:nvPr/>
        </p:nvCxnSpPr>
        <p:spPr>
          <a:xfrm>
            <a:off x="5658928" y="3502325"/>
            <a:ext cx="5693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zövegdoboz 9"/>
          <p:cNvSpPr txBox="1"/>
          <p:nvPr/>
        </p:nvSpPr>
        <p:spPr>
          <a:xfrm>
            <a:off x="6763110" y="3279233"/>
            <a:ext cx="3122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Savasság</a:t>
            </a:r>
            <a:endParaRPr lang="hu-HU" sz="24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603849" y="4017897"/>
            <a:ext cx="4744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Héliumplazma</a:t>
            </a:r>
            <a:endParaRPr lang="hu-HU" sz="2400" dirty="0"/>
          </a:p>
        </p:txBody>
      </p:sp>
      <p:cxnSp>
        <p:nvCxnSpPr>
          <p:cNvPr id="17" name="Egyenes összekötő nyíllal 16"/>
          <p:cNvCxnSpPr/>
          <p:nvPr/>
        </p:nvCxnSpPr>
        <p:spPr>
          <a:xfrm>
            <a:off x="2950234" y="4248729"/>
            <a:ext cx="7591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zövegdoboz 17"/>
          <p:cNvSpPr txBox="1"/>
          <p:nvPr/>
        </p:nvSpPr>
        <p:spPr>
          <a:xfrm>
            <a:off x="4175185" y="4017897"/>
            <a:ext cx="57106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Ioncsere jellegű reakció </a:t>
            </a:r>
          </a:p>
          <a:p>
            <a:r>
              <a:rPr lang="hu-HU" sz="2400" dirty="0" smtClean="0"/>
              <a:t>-&gt; a vizes fázisban lévő </a:t>
            </a:r>
            <a:r>
              <a:rPr lang="hu-HU" sz="2400" b="1" dirty="0" smtClean="0"/>
              <a:t>fém kation </a:t>
            </a:r>
            <a:r>
              <a:rPr lang="hu-HU" sz="2400" dirty="0" smtClean="0"/>
              <a:t>cserélődik ki a felületen lévő hidrogénionokkal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52115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400" y="329242"/>
            <a:ext cx="9601200" cy="1143000"/>
          </a:xfrm>
        </p:spPr>
        <p:txBody>
          <a:bodyPr>
            <a:normAutofit/>
          </a:bodyPr>
          <a:lstStyle/>
          <a:p>
            <a:r>
              <a:rPr lang="hu-HU" sz="3600" cap="small" dirty="0" smtClean="0"/>
              <a:t>Impregnálás és plazma együtt? -&gt; baktériumok</a:t>
            </a:r>
            <a:endParaRPr lang="hu-HU" sz="3600" cap="small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951" y="1524000"/>
            <a:ext cx="2543530" cy="2162477"/>
          </a:xfr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hu-HU" noProof="0" smtClean="0"/>
              <a:t>9</a:t>
            </a:fld>
            <a:endParaRPr lang="hu-HU" noProof="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08" y="3920033"/>
            <a:ext cx="5195815" cy="2162477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4658265" y="1524000"/>
            <a:ext cx="6952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Oxigénplazmával poláris funkciós csoportok kialakítása, majd bevonás ezüst nanorészecskékkel</a:t>
            </a:r>
            <a:endParaRPr lang="hu-HU" sz="2400" dirty="0"/>
          </a:p>
        </p:txBody>
      </p:sp>
      <p:cxnSp>
        <p:nvCxnSpPr>
          <p:cNvPr id="12" name="Egyenes összekötő nyíllal 11"/>
          <p:cNvCxnSpPr>
            <a:stCxn id="7" idx="2"/>
          </p:cNvCxnSpPr>
          <p:nvPr/>
        </p:nvCxnSpPr>
        <p:spPr>
          <a:xfrm>
            <a:off x="8134710" y="2354997"/>
            <a:ext cx="0" cy="4227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doboz 13"/>
          <p:cNvSpPr txBox="1"/>
          <p:nvPr/>
        </p:nvSpPr>
        <p:spPr>
          <a:xfrm>
            <a:off x="4830793" y="2770495"/>
            <a:ext cx="6607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Az ezüst a kialakított hidrofil felületen oszlik el, nem megy a pórusokba</a:t>
            </a:r>
            <a:endParaRPr lang="hu-HU" sz="2400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5676180" y="4290212"/>
            <a:ext cx="62627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/>
              <a:t>E. coli </a:t>
            </a:r>
            <a:r>
              <a:rPr lang="hu-HU" sz="2400" dirty="0" smtClean="0"/>
              <a:t>halálozási rátája nagyobb a plazmával kezelt szénen – mérete kb. 1 </a:t>
            </a:r>
            <a:r>
              <a:rPr lang="el-GR" sz="2400" dirty="0" smtClean="0"/>
              <a:t>μ</a:t>
            </a:r>
            <a:r>
              <a:rPr lang="hu-HU" sz="2400" dirty="0" smtClean="0"/>
              <a:t>m, pórusokban nem férne az ezüsthöz, de így a felületen érvényesül annak antibakteriális hatása</a:t>
            </a:r>
          </a:p>
        </p:txBody>
      </p:sp>
    </p:spTree>
    <p:extLst>
      <p:ext uri="{BB962C8B-B14F-4D97-AF65-F5344CB8AC3E}">
        <p14:creationId xmlns:p14="http://schemas.microsoft.com/office/powerpoint/2010/main" val="118965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Üzleti piros vonalas bemutató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459265_TF03031023" id="{5F50DC42-79BA-494C-9DEF-68C5448E5E9F}" vid="{2B5F7C9F-1EAA-4A26-9A82-05D5666BED32}"/>
    </a:ext>
  </a:extLst>
</a:theme>
</file>

<file path=ppt/theme/theme2.xml><?xml version="1.0" encoding="utf-8"?>
<a:theme xmlns:a="http://schemas.openxmlformats.org/drawingml/2006/main" name="Office-téma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Üzleti piros vonalas bemutató (szélesvásznú)</Template>
  <TotalTime>1519</TotalTime>
  <Words>1805</Words>
  <Application>Microsoft Office PowerPoint</Application>
  <PresentationFormat>Szélesvásznú</PresentationFormat>
  <Paragraphs>181</Paragraphs>
  <Slides>15</Slides>
  <Notes>13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20" baseType="lpstr">
      <vt:lpstr>Arial</vt:lpstr>
      <vt:lpstr>Calibri</vt:lpstr>
      <vt:lpstr>Cambria</vt:lpstr>
      <vt:lpstr>Times New Roman</vt:lpstr>
      <vt:lpstr>Üzleti piros vonalas bemutató 16x9</vt:lpstr>
      <vt:lpstr>Aktív szenek a víztisztításban</vt:lpstr>
      <vt:lpstr>Aktív szén, mint adszorbens</vt:lpstr>
      <vt:lpstr>Felületi funkciós csoportok módosítása I. Savas eljárás</vt:lpstr>
      <vt:lpstr>Felületi funkciós csoportok módosítása I. Savas eljárás</vt:lpstr>
      <vt:lpstr>Felületi funkciós csoportok módosítása II. Lúgos eljárás</vt:lpstr>
      <vt:lpstr>Felületi funkciós csoportok módosítása III. Savas és lúgos eljárás összehasonlítása</vt:lpstr>
      <vt:lpstr>Impregnálás</vt:lpstr>
      <vt:lpstr>Plazma eljárás</vt:lpstr>
      <vt:lpstr>Impregnálás és plazma együtt? -&gt; baktériumok</vt:lpstr>
      <vt:lpstr>Mikrohullámú eljárás</vt:lpstr>
      <vt:lpstr>Ózonos eljárás</vt:lpstr>
      <vt:lpstr>Felületmódosított aktív szenek</vt:lpstr>
      <vt:lpstr>Biológiai módosítás</vt:lpstr>
      <vt:lpstr>Köszönöm a figyelmet!</vt:lpstr>
      <vt:lpstr>Kérdések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Aktív szenek a víztisztításban</dc:title>
  <dc:creator>Anna Bulátkó</dc:creator>
  <cp:lastModifiedBy>Anna Bulátkó</cp:lastModifiedBy>
  <cp:revision>58</cp:revision>
  <dcterms:created xsi:type="dcterms:W3CDTF">2019-12-06T15:46:11Z</dcterms:created>
  <dcterms:modified xsi:type="dcterms:W3CDTF">2019-12-09T05:48:58Z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