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63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20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69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3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2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6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2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4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93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14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CB1A10-4DB1-4DC2-A1B9-23B808C32BED}" type="datetimeFigureOut">
              <a:rPr lang="hu-HU" smtClean="0"/>
              <a:t>2014.05.06.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D0A30A-028B-404F-9FEE-A6A6334E32F0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6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pozitron sugárzás gyakorlati alkalmazása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pPr algn="r"/>
            <a:r>
              <a:rPr lang="hu-HU" dirty="0" smtClean="0"/>
              <a:t>2014.05.05</a:t>
            </a:r>
            <a:br>
              <a:rPr lang="hu-HU" dirty="0" smtClean="0"/>
            </a:br>
            <a:r>
              <a:rPr lang="hu-HU" dirty="0" smtClean="0"/>
              <a:t>Nyakacska Gábor</a:t>
            </a:r>
            <a:br>
              <a:rPr lang="hu-HU" dirty="0" smtClean="0"/>
            </a:br>
            <a:r>
              <a:rPr lang="hu-HU" dirty="0" smtClean="0"/>
              <a:t>Tóth Krisztián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PALS berendezés</a:t>
            </a:r>
            <a:endParaRPr lang="hu-HU" b="1" dirty="0"/>
          </a:p>
        </p:txBody>
      </p:sp>
      <p:pic>
        <p:nvPicPr>
          <p:cNvPr id="1026" name="Picture 2" descr="http://www3.imperial.ac.uk/pls/portallive/docs/1/591076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735" y="2265529"/>
            <a:ext cx="4982114" cy="33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PALS - Kiértékelés</a:t>
            </a:r>
            <a:endParaRPr lang="hu-HU" b="1" dirty="0"/>
          </a:p>
        </p:txBody>
      </p:sp>
      <p:pic>
        <p:nvPicPr>
          <p:cNvPr id="4" name="Tartalom helye 3" descr="http://www3.imperial.ac.uk/pls/portallive/docs/1/6598369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487" y="1846263"/>
            <a:ext cx="5073352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Összefoglalva: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PALS </a:t>
            </a:r>
            <a:r>
              <a:rPr lang="hu-HU" dirty="0"/>
              <a:t>egy egyedi technika </a:t>
            </a:r>
            <a:r>
              <a:rPr lang="hu-HU" dirty="0" err="1"/>
              <a:t>nano</a:t>
            </a:r>
            <a:r>
              <a:rPr lang="hu-HU" dirty="0"/>
              <a:t> méretű defektek megállapítására, </a:t>
            </a:r>
            <a:r>
              <a:rPr lang="hu-HU" dirty="0" err="1"/>
              <a:t>vakanciák</a:t>
            </a:r>
            <a:r>
              <a:rPr lang="hu-HU" dirty="0"/>
              <a:t> </a:t>
            </a:r>
            <a:r>
              <a:rPr lang="hu-HU" dirty="0" err="1"/>
              <a:t>megállapítására</a:t>
            </a:r>
            <a:r>
              <a:rPr lang="hu-HU" dirty="0"/>
              <a:t>, porozitás meghatározására,</a:t>
            </a:r>
          </a:p>
          <a:p>
            <a:pPr lvl="0"/>
            <a:r>
              <a:rPr lang="hu-HU" dirty="0"/>
              <a:t>meghatározható a defekt típusa és sűrűsége is,</a:t>
            </a:r>
          </a:p>
          <a:p>
            <a:pPr lvl="0"/>
            <a:r>
              <a:rPr lang="hu-HU" dirty="0"/>
              <a:t>különböző módszerekkel a vékonyrétegtől a vastagabb, cm vastagságú rétegekig alkalmazható,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996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1907" y="3149269"/>
            <a:ext cx="10515600" cy="1325563"/>
          </a:xfrm>
        </p:spPr>
        <p:txBody>
          <a:bodyPr>
            <a:normAutofit/>
          </a:bodyPr>
          <a:lstStyle/>
          <a:p>
            <a:r>
              <a:rPr lang="hu-HU" sz="6600" dirty="0" smtClean="0"/>
              <a:t>Köszönjük a figyelmet</a:t>
            </a:r>
            <a:endParaRPr lang="hu-HU" sz="6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5563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Tartalom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Pozitron sugárzás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PET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PALS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89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Pozitron sugárzás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  <m:r>
                        <a:rPr lang="hu-HU" i="1">
                          <a:latin typeface="Cambria Math" panose="02040503050406030204" pitchFamily="18" charset="0"/>
                        </a:rPr>
                        <m:t>→  </m:t>
                      </m:r>
                      <m:sPre>
                        <m:sPre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sPre>
                      <m:r>
                        <a:rPr lang="hu-HU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hu-HU" i="1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sz="2000" dirty="0"/>
                  <a:t>β</a:t>
                </a:r>
                <a:r>
                  <a:rPr lang="hu-HU" sz="2000" baseline="30000" dirty="0"/>
                  <a:t>+ </a:t>
                </a:r>
                <a:r>
                  <a:rPr lang="hu-HU" sz="2000" dirty="0"/>
                  <a:t>a pozitron, a </a:t>
                </a:r>
                <a:r>
                  <a:rPr lang="hu-HU" sz="2000" i="1" dirty="0"/>
                  <a:t>v</a:t>
                </a:r>
                <a:r>
                  <a:rPr lang="hu-HU" sz="2000" dirty="0"/>
                  <a:t> pedig a neutrínó, a [y] pedig egy opcionális gamma sugárzás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PET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Eljárás lépései: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Pozitronbomló</a:t>
            </a:r>
            <a:r>
              <a:rPr lang="hu-HU" dirty="0" smtClean="0"/>
              <a:t> molekula előállítása (ciklotron)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Radiogyógyszer</a:t>
            </a:r>
            <a:r>
              <a:rPr lang="hu-HU" dirty="0" smtClean="0"/>
              <a:t> bejuttatása a szervezetbe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Detektálás és kiértékelés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04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PET I.- Előállítás 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Gaál Sándor 1929.</a:t>
            </a:r>
          </a:p>
          <a:p>
            <a:r>
              <a:rPr lang="hu-HU" sz="1800" dirty="0" smtClean="0"/>
              <a:t>Magas frekvenciájú váltóárammal gyorsítja a részecskét mágneses térben</a:t>
            </a:r>
          </a:p>
          <a:p>
            <a:r>
              <a:rPr lang="hu-HU" sz="1800" dirty="0" smtClean="0"/>
              <a:t>A spirálpálya végén található az alkalmazni kívánt molekula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target</a:t>
            </a:r>
            <a:r>
              <a:rPr lang="hu-HU" sz="1800" dirty="0" smtClean="0"/>
              <a:t> így </a:t>
            </a:r>
            <a:r>
              <a:rPr lang="hu-HU" sz="1800" dirty="0" err="1" smtClean="0"/>
              <a:t>pozitronbomló</a:t>
            </a:r>
            <a:r>
              <a:rPr lang="hu-HU" sz="1800" dirty="0" smtClean="0"/>
              <a:t> lesz</a:t>
            </a:r>
          </a:p>
          <a:p>
            <a:r>
              <a:rPr lang="hu-HU" sz="1800" dirty="0" smtClean="0"/>
              <a:t>Alkalmazható izotópok: </a:t>
            </a:r>
            <a:r>
              <a:rPr lang="pt-BR" sz="1800" baseline="30000" dirty="0" smtClean="0"/>
              <a:t>18</a:t>
            </a:r>
            <a:r>
              <a:rPr lang="pt-BR" sz="1800" dirty="0" smtClean="0"/>
              <a:t>F</a:t>
            </a:r>
            <a:r>
              <a:rPr lang="hu-HU" sz="1800" dirty="0" smtClean="0"/>
              <a:t> ,</a:t>
            </a:r>
            <a:r>
              <a:rPr lang="pt-BR" sz="1800" baseline="30000" dirty="0" smtClean="0"/>
              <a:t>15</a:t>
            </a:r>
            <a:r>
              <a:rPr lang="pt-BR" sz="1800" dirty="0" smtClean="0"/>
              <a:t>O</a:t>
            </a:r>
            <a:r>
              <a:rPr lang="hu-HU" sz="1800" dirty="0" smtClean="0"/>
              <a:t> ,</a:t>
            </a:r>
            <a:r>
              <a:rPr lang="pt-BR" sz="1800" baseline="30000" dirty="0" smtClean="0"/>
              <a:t>13</a:t>
            </a:r>
            <a:r>
              <a:rPr lang="pt-BR" sz="1800" dirty="0" smtClean="0"/>
              <a:t>N</a:t>
            </a:r>
            <a:r>
              <a:rPr lang="hu-HU" sz="1800" dirty="0" smtClean="0"/>
              <a:t> ,</a:t>
            </a:r>
            <a:r>
              <a:rPr lang="pt-BR" sz="1800" dirty="0" smtClean="0"/>
              <a:t> </a:t>
            </a:r>
            <a:r>
              <a:rPr lang="pt-BR" sz="1800" baseline="30000" dirty="0" smtClean="0"/>
              <a:t>11</a:t>
            </a:r>
            <a:r>
              <a:rPr lang="pt-BR" sz="1800" dirty="0" smtClean="0"/>
              <a:t>C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7" name="Tartalom helye 6" descr="File:Cyclotron patent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463988" cy="351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5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PET II. </a:t>
            </a:r>
            <a:r>
              <a:rPr lang="hu-HU" b="1" dirty="0" err="1" smtClean="0"/>
              <a:t>-Injektálás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Páciensek alapos tájékoztatása, felkészítése, ellenőrzése</a:t>
            </a:r>
          </a:p>
          <a:p>
            <a:r>
              <a:rPr lang="hu-HU" dirty="0" smtClean="0"/>
              <a:t>Szervezetbe juttatás: inhalálás, injekció</a:t>
            </a:r>
          </a:p>
          <a:p>
            <a:r>
              <a:rPr lang="hu-HU" dirty="0" smtClean="0"/>
              <a:t>Gyakran használt molekulák: FDG, MET</a:t>
            </a:r>
          </a:p>
          <a:p>
            <a:pPr marL="0" indent="0">
              <a:buNone/>
            </a:pPr>
            <a:endParaRPr lang="hu-HU" sz="4000" dirty="0" smtClean="0"/>
          </a:p>
          <a:p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56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PET III. Detektálás és kiértékelés</a:t>
            </a:r>
            <a:endParaRPr lang="hu-HU" b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1825625"/>
            <a:ext cx="7642412" cy="4377951"/>
          </a:xfrm>
        </p:spPr>
        <p:txBody>
          <a:bodyPr>
            <a:normAutofit/>
          </a:bodyPr>
          <a:lstStyle/>
          <a:p>
            <a:r>
              <a:rPr lang="hu-HU" sz="1800" dirty="0" smtClean="0"/>
              <a:t>Detektálás: Gyűrű alakban elhelyezett PET kamerák, párosan összekapcsolva</a:t>
            </a:r>
          </a:p>
          <a:p>
            <a:r>
              <a:rPr lang="hu-HU" sz="1800" dirty="0" smtClean="0"/>
              <a:t>A kapott kép segítségével meghatározható a </a:t>
            </a:r>
            <a:r>
              <a:rPr lang="hu-HU" sz="1800" dirty="0" err="1" smtClean="0"/>
              <a:t>pozitronkisülés</a:t>
            </a:r>
            <a:r>
              <a:rPr lang="hu-HU" sz="1800" dirty="0" smtClean="0"/>
              <a:t> pontos helye, ám ez nem elégséges</a:t>
            </a:r>
          </a:p>
          <a:p>
            <a:r>
              <a:rPr lang="hu-HU" sz="1800" dirty="0" smtClean="0"/>
              <a:t>A PET rendszert CT vagy MRI rendszerekkel kombinálva pontos képeket kaphatunk a bomlások helyéről, mértékéről</a:t>
            </a:r>
          </a:p>
          <a:p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Az eljárás széleskörűen alkalmazható, rengeteg előnnyel rendelkezik, ám nagyon </a:t>
            </a:r>
            <a:r>
              <a:rPr lang="hu-HU" sz="1800" smtClean="0"/>
              <a:t>drága.</a:t>
            </a:r>
            <a:endParaRPr lang="hu-HU" sz="1800" dirty="0" smtClean="0"/>
          </a:p>
        </p:txBody>
      </p:sp>
      <p:pic>
        <p:nvPicPr>
          <p:cNvPr id="10" name="Tartalom helye 6" descr="http://www.nmc.dote.hu/nmtk/pet_rajz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26" y="1825625"/>
            <a:ext cx="2169459" cy="219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pload.wikimedia.org/wikipedia/commons/c/c1/PET-sche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26" y="4160090"/>
            <a:ext cx="2248474" cy="21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Pozitron annihilációs élettartam spektroszkópia (PALS)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dirty="0" smtClean="0"/>
              <a:t>A PALS egy nagyon érzékeny módszer anyagok karakterisztikájának, rácsszerkezet hibáinak detektálására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mérés lényege a pozitron élettartamának mérése az anyagban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Forrásként általánosságban </a:t>
            </a:r>
            <a:r>
              <a:rPr lang="hu-HU" dirty="0"/>
              <a:t> </a:t>
            </a:r>
            <a:r>
              <a:rPr lang="hu-HU" baseline="30000" dirty="0" smtClean="0"/>
              <a:t>22</a:t>
            </a:r>
            <a:r>
              <a:rPr lang="hu-HU" dirty="0" smtClean="0"/>
              <a:t>Na-ot vagy lassú pozitron nyalábot alkalmaznak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9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PALS, a mérés alapja	</a:t>
            </a:r>
            <a:endParaRPr lang="hu-HU" b="1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33" y="1910687"/>
            <a:ext cx="6496334" cy="3521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239</Words>
  <Application>Microsoft Office PowerPoint</Application>
  <PresentationFormat>Szélesvásznú</PresentationFormat>
  <Paragraphs>48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Retrospektív</vt:lpstr>
      <vt:lpstr>A pozitron sugárzás gyakorlati alkalmazása</vt:lpstr>
      <vt:lpstr>Tartalom</vt:lpstr>
      <vt:lpstr>Pozitron sugárzás</vt:lpstr>
      <vt:lpstr>PET </vt:lpstr>
      <vt:lpstr>PET I.- Előállítás </vt:lpstr>
      <vt:lpstr>PET II. -Injektálás</vt:lpstr>
      <vt:lpstr>PET III. Detektálás és kiértékelés</vt:lpstr>
      <vt:lpstr>Pozitron annihilációs élettartam spektroszkópia (PALS) </vt:lpstr>
      <vt:lpstr>PALS, a mérés alapja </vt:lpstr>
      <vt:lpstr>PALS berendezés</vt:lpstr>
      <vt:lpstr>PALS - Kiértékelés</vt:lpstr>
      <vt:lpstr>Összefoglalva:  </vt:lpstr>
      <vt:lpstr>Köszönjük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pozitron sugárzás gyakorlati alkalmazása</dc:title>
  <dc:creator>user</dc:creator>
  <cp:lastModifiedBy>antihero</cp:lastModifiedBy>
  <cp:revision>15</cp:revision>
  <dcterms:created xsi:type="dcterms:W3CDTF">2014-05-05T18:11:38Z</dcterms:created>
  <dcterms:modified xsi:type="dcterms:W3CDTF">2014-05-06T07:42:56Z</dcterms:modified>
</cp:coreProperties>
</file>