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793" autoAdjust="0"/>
  </p:normalViewPr>
  <p:slideViewPr>
    <p:cSldViewPr>
      <p:cViewPr varScale="1">
        <p:scale>
          <a:sx n="62" d="100"/>
          <a:sy n="62" d="100"/>
        </p:scale>
        <p:origin x="-13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Természetes háttérsugárzás komponensei</c:v>
                </c:pt>
              </c:strCache>
            </c:strRef>
          </c:tx>
          <c:explosion val="25"/>
          <c:cat>
            <c:strRef>
              <c:f>Munka1!$A$2:$A$5</c:f>
              <c:strCache>
                <c:ptCount val="4"/>
                <c:pt idx="0">
                  <c:v>kozmikus külső</c:v>
                </c:pt>
                <c:pt idx="1">
                  <c:v>kozmikus belső</c:v>
                </c:pt>
                <c:pt idx="2">
                  <c:v>terresztrális külső</c:v>
                </c:pt>
                <c:pt idx="3">
                  <c:v>terresztrális belső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0.3</c:v>
                </c:pt>
                <c:pt idx="1">
                  <c:v>1.4999999999999999E-2</c:v>
                </c:pt>
                <c:pt idx="2">
                  <c:v>0.5</c:v>
                </c:pt>
                <c:pt idx="3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132850470920341"/>
          <c:y val="0.19574383334101089"/>
          <c:w val="0.37990054991065031"/>
          <c:h val="0.557355077078156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925E66-2A4A-4ABB-A675-E3C3D024FAB8}" type="datetimeFigureOut">
              <a:rPr lang="hu-HU" smtClean="0"/>
              <a:t>2014.05.09.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A5317-A013-43A8-ABAB-1ABABDDD45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311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Azonban a Föld egy átlagos lakosát érő sugárterhelés túlnyomó része független bármilyen emberi tevékenységtől és forrásai kiküszöbölhetetlenek.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ionizáció kiváltására képes sugárzások környezetünkben mindenhol jelen vannak: a levegőben, a vízben, a talajban, az élettelen és élő anyagokban, így saját szervezetünkben is. Testünk így folyamatosan ki van téve ennek az alacsony intenzitású természetes háttérsugárzásnak nevezett jelenségnek.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ENSZ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Atomsugárhatásokat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Vizsgáló Tudományos Bizottságának 1988-as felmérése szerint a Föld népessége átlagosan évi 2,4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mSv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effektív dózisértéknyi természetes sugárterhelést kap, melynek kétharmada származik belső, míg egyharmada külső forrásból. 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A5317-A013-43A8-ABAB-1ABABDDD454B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3488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kozmikus sugárzást a Napból, illetve galaktikus forrásokból származó nagy energiájú részecskék alkotják. A töltéssel rendelkező részecskék nagyobb hányadát Földünk mágneses tere eltéríti. [1] A légkör molekuláival ütköző részecskék azonban másodlagos kozmikus sugárzást váltanak ki, a molekulákat ionizálják. Ennek eredményeként jön létre a sarki fénynek nevezett jelenség. A kozmikus sugárzás a légkör molekuláival való ütközésben magreakciót is kiválthat. Az ekkor keletkező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radionuklidok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közül a két legjelentősebb a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 és a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C, melyek nagy mennyiségben jönnek létre és hosszúfelezési idejűek. [3]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tengerszint feletti magasság növekedésével a kozmikus sugárzás intenzitása is emelkedik, mivel a légkör szűrőfunkciója nagymértékben csökken sűrűségének csökkenésével. [3]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A5317-A013-43A8-ABAB-1ABABDDD454B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9006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földkéregből származó,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terresztriálisnak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nevezett sugárzást a 4,5 milliárd éve, a Föld keletkezésekor létrejött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radionuklidok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illetve azok leányelemei adják, melyek bolygónkon mindenhol megtalálhatóak különböző koncentrációban. [4]  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földkéregből, környezetünk tárgyaiból származó, valamint az élő szervezetben (ez esetben belső terhelésről beszélünk) jelenlévő sugárzásért döntő mértékben három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nuklid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felelős: a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238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U, a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232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ritkább elemek közé tartozik, de kis mennyiségben sok kőzetben, ásványban megtalálhatóak. Elsősorban a vulkáni eredetű bazalt és andezit valamint az agyagok tartalmazzák nagyobb mennyiségben. Ezek az izotópok egy-egy hosszú bomlási sor anyaelemei, ezért velük a sor többi tagja is megtalálható. Ezek különbözőképpen bomlanak, így az alfa-, a béta- és a gammasugárzást is növelik. </a:t>
            </a:r>
          </a:p>
          <a:p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K. Ezek mindegyike hosszú felezési idejű, és a Föld keletkezésekor épültek be a környezetbe.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A5317-A013-43A8-ABAB-1ABABDDD454B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64610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Belső sugárterhelés alatt a szervezetünkben jelenlévő radioaktív izotópok bomlása következtében jelentkező sugárterhelést értjük. Ennek nagyobb része a földkéregből származó, majd a szervezetbe jutó radioaktív anyagokból származik, de kis hányadban a kozmikus sugárzás hatására létrejövő izotópok is hozzájárulnak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testünket építő atomok egy része, átlagosan 3-4*10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darab, bizonyos elemek radioaktív izotópjai. Hasonló a helyzet a táplálkozással és respirációval szervezetbe kerülő anyagok atomjaival. Egy részük a talajban található urán és tórium bomlásának termékei, a legnagyobb terhelés azonban a kálium 40-es tömegszámú izotópja adja. Ezen izotópok bomlás közben különféle ionizáló sugárzásokat bocsátanak ki.  Minden órában közel 16 milliónyi ilyen bomlás következik be, ami körülbelül 190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µSv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terhelést jelent évente. Ez a belső sugárterhelés a fogamzáspillanatától halálunkig végig kísér minket. [2]</a:t>
            </a:r>
          </a:p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légkörben, a kozmikus sugárzás következtében hosszú felezési idejű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 és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is keletkezik, melyek biokémiai tulajdonságaik miatt az élő szervezetbe is képesek beépülni. Évi 12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µSv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effektív dózissal járul hozzá a testünkbe beépülő </a:t>
            </a:r>
            <a:r>
              <a:rPr lang="hu-HU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 a háttérsugárzáshoz. [2,3]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FA5317-A013-43A8-ABAB-1ABABDDD454B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4320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A051CFA-309D-4354-9A16-3926828F4F66}" type="datetime1">
              <a:rPr lang="hu-HU" smtClean="0"/>
              <a:t>2014.05.09.</a:t>
            </a:fld>
            <a:endParaRPr lang="hu-H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7A1FB-3E86-42D2-9F4E-9ABF1A2774DD}" type="datetime1">
              <a:rPr lang="hu-HU" smtClean="0"/>
              <a:t>2014.05.09.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F202-BCA3-41ED-84BE-9B15DF46B32F}" type="datetime1">
              <a:rPr lang="hu-HU" smtClean="0"/>
              <a:t>2014.05.09.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D63B8-E1AE-405C-BC0A-1A4633D06524}" type="datetime1">
              <a:rPr lang="hu-HU" smtClean="0"/>
              <a:t>2014.05.09.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40AF0-75A6-438C-96D0-3296AC758E11}" type="datetime1">
              <a:rPr lang="hu-HU" smtClean="0"/>
              <a:t>2014.05.09.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DA5C-8C97-4316-BEBE-071E95B5463F}" type="datetime1">
              <a:rPr lang="hu-HU" smtClean="0"/>
              <a:t>2014.05.09.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4FD9C-8BBE-4CD0-A8BE-E630CD38B1C6}" type="datetime1">
              <a:rPr lang="hu-HU" smtClean="0"/>
              <a:t>2014.05.09.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51C8C-85CC-4218-9B55-4A9145EEA049}" type="datetime1">
              <a:rPr lang="hu-HU" smtClean="0"/>
              <a:t>2014.05.09.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9DFD7-8BF4-422B-80D3-AB4793B27BE3}" type="datetime1">
              <a:rPr lang="hu-HU" smtClean="0"/>
              <a:t>2014.05.09.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8FBA1-5147-4D1E-B193-C8E7E2CA0BE9}" type="datetime1">
              <a:rPr lang="hu-HU" smtClean="0"/>
              <a:t>2014.05.09.</a:t>
            </a:fld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A097-E8D9-4BF5-9A26-C4734DCB9189}" type="datetime1">
              <a:rPr lang="hu-HU" smtClean="0"/>
              <a:t>2014.05.09.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942CB7-F1BA-4F24-9DD4-D83DADE8E3A4}" type="datetime1">
              <a:rPr lang="hu-HU" smtClean="0"/>
              <a:t>2014.05.09.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2196362-A12E-4A9F-81D9-59A9E39FA856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644008" y="2492896"/>
            <a:ext cx="3456384" cy="1944216"/>
          </a:xfrm>
        </p:spPr>
        <p:txBody>
          <a:bodyPr>
            <a:noAutofit/>
          </a:bodyPr>
          <a:lstStyle/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Természetes háttérsugárzás komponensei</a:t>
            </a:r>
            <a:endParaRPr lang="hu-HU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33365" y="4725144"/>
            <a:ext cx="3309803" cy="956565"/>
          </a:xfrm>
        </p:spPr>
        <p:txBody>
          <a:bodyPr/>
          <a:lstStyle/>
          <a:p>
            <a:r>
              <a:rPr lang="hu-HU" b="1" dirty="0" smtClean="0"/>
              <a:t>Készítette: Törőcsik Andrea </a:t>
            </a:r>
          </a:p>
          <a:p>
            <a:r>
              <a:rPr lang="hu-HU" b="1" dirty="0" smtClean="0"/>
              <a:t>2014 tavaszi félév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628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 természetes háttérsugárzás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700808"/>
            <a:ext cx="6777317" cy="3508977"/>
          </a:xfrm>
        </p:spPr>
        <p:txBody>
          <a:bodyPr/>
          <a:lstStyle/>
          <a:p>
            <a:r>
              <a:rPr lang="hu-HU" dirty="0" smtClean="0"/>
              <a:t>A Földön mindenhol, mindenkor jelen van</a:t>
            </a:r>
          </a:p>
          <a:p>
            <a:r>
              <a:rPr lang="hu-HU" dirty="0" smtClean="0"/>
              <a:t>Nincs kimutatható egészségügyi hatása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2</a:t>
            </a:fld>
            <a:endParaRPr lang="hu-HU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2508"/>
            <a:ext cx="5328592" cy="346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22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Kozmikus sugárzás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1764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hu-HU" b="1" dirty="0" smtClean="0"/>
              <a:t>Napból, galaktikus forrásokból</a:t>
            </a:r>
          </a:p>
          <a:p>
            <a:pPr>
              <a:spcAft>
                <a:spcPts val="600"/>
              </a:spcAft>
            </a:pPr>
            <a:r>
              <a:rPr lang="hu-HU" b="1" dirty="0" smtClean="0"/>
              <a:t>Nagy energiájú töltött részecskék</a:t>
            </a:r>
          </a:p>
          <a:p>
            <a:pPr>
              <a:spcAft>
                <a:spcPts val="600"/>
              </a:spcAft>
            </a:pPr>
            <a:r>
              <a:rPr lang="hu-HU" b="1" smtClean="0"/>
              <a:t>Egy részét </a:t>
            </a:r>
            <a:r>
              <a:rPr lang="hu-HU" b="1" dirty="0" smtClean="0"/>
              <a:t>a Föld mágneses tere eltéríti</a:t>
            </a:r>
          </a:p>
          <a:p>
            <a:pPr>
              <a:spcAft>
                <a:spcPts val="600"/>
              </a:spcAft>
            </a:pPr>
            <a:r>
              <a:rPr lang="hu-HU" b="1" dirty="0" smtClean="0"/>
              <a:t>Légkör molekuláival ütközés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400" b="1" dirty="0" smtClean="0"/>
              <a:t>Másodlagos sugárzás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u-HU" sz="2400" b="1" baseline="30000" dirty="0">
                <a:latin typeface="+mj-lt"/>
                <a:ea typeface="Calibri"/>
              </a:rPr>
              <a:t>3</a:t>
            </a:r>
            <a:r>
              <a:rPr lang="hu-HU" sz="2400" b="1" dirty="0">
                <a:latin typeface="+mj-lt"/>
                <a:ea typeface="Calibri"/>
              </a:rPr>
              <a:t>H és a </a:t>
            </a:r>
            <a:r>
              <a:rPr lang="hu-HU" sz="2400" b="1" baseline="30000" dirty="0" smtClean="0">
                <a:latin typeface="+mj-lt"/>
                <a:ea typeface="Calibri"/>
              </a:rPr>
              <a:t>14</a:t>
            </a:r>
            <a:r>
              <a:rPr lang="hu-HU" sz="2400" b="1" dirty="0" smtClean="0">
                <a:latin typeface="+mj-lt"/>
                <a:ea typeface="Calibri"/>
              </a:rPr>
              <a:t>C izotópok</a:t>
            </a:r>
            <a:endParaRPr lang="hu-HU" sz="2400" b="1" dirty="0">
              <a:latin typeface="+mj-lt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3</a:t>
            </a:fld>
            <a:endParaRPr lang="hu-HU" sz="2000" b="1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77072"/>
            <a:ext cx="3168352" cy="211448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115616" y="532937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0,315 </a:t>
            </a:r>
            <a:r>
              <a:rPr lang="hu-HU" sz="24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mSv</a:t>
            </a:r>
            <a:r>
              <a:rPr lang="hu-HU" sz="2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/év</a:t>
            </a:r>
            <a:endParaRPr lang="hu-HU" sz="2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186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18864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Földkéregi eredetű, </a:t>
            </a:r>
            <a:r>
              <a:rPr lang="hu-HU" b="1" dirty="0" err="1" smtClean="0"/>
              <a:t>terrsztrális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27584" y="1700808"/>
            <a:ext cx="7560840" cy="446449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hu-HU" dirty="0" smtClean="0"/>
              <a:t> </a:t>
            </a:r>
            <a:r>
              <a:rPr lang="hu-HU" b="1" dirty="0" smtClean="0"/>
              <a:t>Föld keletkezésekor létrejött </a:t>
            </a:r>
            <a:r>
              <a:rPr lang="hu-HU" b="1" dirty="0" err="1" smtClean="0"/>
              <a:t>radionuklidok</a:t>
            </a:r>
            <a:r>
              <a:rPr lang="hu-HU" b="1" dirty="0" smtClean="0"/>
              <a:t> és leányelemeik</a:t>
            </a:r>
          </a:p>
          <a:p>
            <a:pPr>
              <a:spcAft>
                <a:spcPts val="600"/>
              </a:spcAft>
            </a:pPr>
            <a:r>
              <a:rPr lang="hu-HU" b="1" baseline="30000" dirty="0" smtClean="0"/>
              <a:t>238</a:t>
            </a:r>
            <a:r>
              <a:rPr lang="hu-HU" b="1" dirty="0" smtClean="0"/>
              <a:t>U és </a:t>
            </a:r>
            <a:r>
              <a:rPr lang="hu-HU" b="1" baseline="30000" dirty="0"/>
              <a:t>232</a:t>
            </a:r>
            <a:r>
              <a:rPr lang="hu-HU" b="1" dirty="0"/>
              <a:t>Th 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2400" b="1" dirty="0" smtClean="0"/>
              <a:t>kis mennyiségben sok ásvány tartalmazza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2400" b="1" dirty="0" smtClean="0"/>
              <a:t>bomlási sorozatok anyaelemei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l-GR" sz="2400" b="1" dirty="0" smtClean="0">
                <a:latin typeface="Times New Roman"/>
                <a:cs typeface="Times New Roman"/>
              </a:rPr>
              <a:t>α</a:t>
            </a:r>
            <a:r>
              <a:rPr lang="hu-HU" sz="2400" b="1" dirty="0" smtClean="0">
                <a:cs typeface="Times New Roman"/>
              </a:rPr>
              <a:t>-, </a:t>
            </a:r>
            <a:r>
              <a:rPr lang="el-GR" sz="2400" b="1" dirty="0" smtClean="0">
                <a:cs typeface="Times New Roman"/>
              </a:rPr>
              <a:t>β</a:t>
            </a:r>
            <a:r>
              <a:rPr lang="hu-HU" sz="2400" b="1" dirty="0" smtClean="0">
                <a:cs typeface="Times New Roman"/>
              </a:rPr>
              <a:t>-, </a:t>
            </a:r>
            <a:r>
              <a:rPr lang="el-GR" sz="2400" b="1" dirty="0" smtClean="0">
                <a:cs typeface="Times New Roman"/>
              </a:rPr>
              <a:t>γ</a:t>
            </a:r>
            <a:r>
              <a:rPr lang="hu-HU" sz="2400" b="1" dirty="0" smtClean="0">
                <a:cs typeface="Times New Roman"/>
              </a:rPr>
              <a:t>- sugárzást is növelik</a:t>
            </a:r>
            <a:endParaRPr lang="hu-HU" sz="2400" b="1" dirty="0" smtClean="0"/>
          </a:p>
          <a:p>
            <a:pPr>
              <a:spcAft>
                <a:spcPts val="600"/>
              </a:spcAft>
            </a:pPr>
            <a:r>
              <a:rPr lang="hu-HU" b="1" dirty="0" smtClean="0"/>
              <a:t> </a:t>
            </a:r>
            <a:r>
              <a:rPr lang="hu-HU" b="1" baseline="30000" dirty="0" smtClean="0"/>
              <a:t>40</a:t>
            </a:r>
            <a:r>
              <a:rPr lang="hu-HU" b="1" dirty="0" smtClean="0"/>
              <a:t>K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2400" b="1" dirty="0" smtClean="0"/>
              <a:t>nagyobb mennyiségben van jelen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2400" b="1" dirty="0"/>
              <a:t>ö</a:t>
            </a:r>
            <a:r>
              <a:rPr lang="hu-HU" sz="2400" b="1" dirty="0" smtClean="0"/>
              <a:t>nmagában növeli a háttérsugárzást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4</a:t>
            </a:fld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804248" y="5949279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2,1 </a:t>
            </a:r>
            <a:r>
              <a:rPr lang="hu-HU" sz="2400" b="1" i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mSv</a:t>
            </a:r>
            <a:r>
              <a:rPr lang="hu-HU" sz="24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/év</a:t>
            </a:r>
            <a:endParaRPr lang="hu-HU" sz="2400" b="1" i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28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hu-HU" b="1" dirty="0" smtClean="0"/>
              <a:t>Belső sugárzás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556792"/>
            <a:ext cx="7776864" cy="413182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hu-HU" b="1" dirty="0" smtClean="0"/>
              <a:t>Szervezetünkben </a:t>
            </a:r>
            <a:r>
              <a:rPr lang="hu-HU" b="1" dirty="0" err="1" smtClean="0"/>
              <a:t>átl</a:t>
            </a:r>
            <a:r>
              <a:rPr lang="hu-HU" b="1" dirty="0" smtClean="0"/>
              <a:t>. </a:t>
            </a:r>
            <a:r>
              <a:rPr lang="hu-HU" b="1" dirty="0"/>
              <a:t>3-4*10</a:t>
            </a:r>
            <a:r>
              <a:rPr lang="hu-HU" b="1" baseline="30000" dirty="0"/>
              <a:t>21 </a:t>
            </a:r>
            <a:r>
              <a:rPr lang="hu-HU" b="1" dirty="0" smtClean="0"/>
              <a:t>darab radioaktív izotóp</a:t>
            </a:r>
          </a:p>
          <a:p>
            <a:pPr>
              <a:spcAft>
                <a:spcPts val="600"/>
              </a:spcAft>
            </a:pPr>
            <a:r>
              <a:rPr lang="hu-HU" b="1" dirty="0" smtClean="0"/>
              <a:t>Forrása: kozmikus és </a:t>
            </a:r>
            <a:r>
              <a:rPr lang="hu-HU" b="1" dirty="0" err="1" smtClean="0"/>
              <a:t>terresztrális</a:t>
            </a:r>
            <a:r>
              <a:rPr lang="hu-HU" b="1" dirty="0" smtClean="0"/>
              <a:t>, belélegzéssel, táplálkozással</a:t>
            </a:r>
          </a:p>
          <a:p>
            <a:pPr>
              <a:spcAft>
                <a:spcPts val="600"/>
              </a:spcAft>
            </a:pPr>
            <a:r>
              <a:rPr lang="hu-HU" b="1" dirty="0" smtClean="0"/>
              <a:t>16 millió bomlás/óra</a:t>
            </a:r>
          </a:p>
          <a:p>
            <a:pPr>
              <a:spcAft>
                <a:spcPts val="600"/>
              </a:spcAft>
            </a:pPr>
            <a:r>
              <a:rPr lang="hu-HU" b="1" dirty="0" smtClean="0"/>
              <a:t>19 </a:t>
            </a:r>
            <a:r>
              <a:rPr lang="el-GR" b="1" dirty="0" smtClean="0">
                <a:latin typeface="Times New Roman"/>
                <a:cs typeface="Times New Roman"/>
              </a:rPr>
              <a:t>μ</a:t>
            </a:r>
            <a:r>
              <a:rPr lang="hu-HU" b="1" dirty="0" err="1" smtClean="0">
                <a:latin typeface="+mj-lt"/>
                <a:cs typeface="Times New Roman"/>
              </a:rPr>
              <a:t>Sv</a:t>
            </a:r>
            <a:r>
              <a:rPr lang="hu-HU" b="1" dirty="0" smtClean="0">
                <a:latin typeface="+mj-lt"/>
                <a:cs typeface="Times New Roman"/>
              </a:rPr>
              <a:t>/év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5</a:t>
            </a:fld>
            <a:endParaRPr lang="hu-HU" sz="2000" b="1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7" y="3196795"/>
            <a:ext cx="4176464" cy="312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47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260648"/>
            <a:ext cx="7024744" cy="1143000"/>
          </a:xfrm>
        </p:spPr>
        <p:txBody>
          <a:bodyPr/>
          <a:lstStyle/>
          <a:p>
            <a:r>
              <a:rPr lang="hu-HU" b="1" dirty="0" smtClean="0"/>
              <a:t>TENORM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1484784"/>
            <a:ext cx="6984892" cy="4131821"/>
          </a:xfrm>
        </p:spPr>
        <p:txBody>
          <a:bodyPr/>
          <a:lstStyle/>
          <a:p>
            <a:pPr>
              <a:spcAft>
                <a:spcPts val="500"/>
              </a:spcAft>
            </a:pPr>
            <a:r>
              <a:rPr lang="hu-HU" sz="2200" b="1" dirty="0"/>
              <a:t>Mesterséges beavatkozás által megnövelt természetes eredetű </a:t>
            </a:r>
            <a:r>
              <a:rPr lang="hu-HU" sz="2200" b="1" dirty="0" smtClean="0"/>
              <a:t>radioaktív anyagok</a:t>
            </a:r>
          </a:p>
          <a:p>
            <a:pPr lvl="0">
              <a:spcAft>
                <a:spcPts val="500"/>
              </a:spcAft>
            </a:pPr>
            <a:r>
              <a:rPr lang="hu-HU" sz="2200" b="1" dirty="0"/>
              <a:t>Bauxitbányászat és –</a:t>
            </a:r>
            <a:r>
              <a:rPr lang="hu-HU" sz="2200" b="1" dirty="0" smtClean="0"/>
              <a:t>feldolgozás</a:t>
            </a:r>
          </a:p>
          <a:p>
            <a:pPr lvl="0">
              <a:spcAft>
                <a:spcPts val="500"/>
              </a:spcAft>
            </a:pPr>
            <a:r>
              <a:rPr lang="hu-HU" sz="2200" b="1" dirty="0"/>
              <a:t>Geotermikus energia felhasználás</a:t>
            </a:r>
          </a:p>
          <a:p>
            <a:pPr lvl="0">
              <a:spcAft>
                <a:spcPts val="500"/>
              </a:spcAft>
            </a:pPr>
            <a:r>
              <a:rPr lang="hu-HU" sz="2200" b="1" dirty="0"/>
              <a:t>Kőolaj és földgáz </a:t>
            </a:r>
            <a:r>
              <a:rPr lang="hu-HU" sz="2200" b="1" dirty="0" smtClean="0"/>
              <a:t>kitermelés</a:t>
            </a:r>
          </a:p>
          <a:p>
            <a:pPr>
              <a:spcAft>
                <a:spcPts val="500"/>
              </a:spcAft>
            </a:pPr>
            <a:r>
              <a:rPr lang="hu-HU" sz="2200" b="1" dirty="0"/>
              <a:t>Szénbányászat, széntüzelésű erőművek</a:t>
            </a:r>
          </a:p>
          <a:p>
            <a:pPr lvl="0"/>
            <a:endParaRPr lang="hu-HU" dirty="0"/>
          </a:p>
          <a:p>
            <a:pPr lvl="0"/>
            <a:endParaRPr lang="hu-HU" dirty="0" smtClean="0"/>
          </a:p>
          <a:p>
            <a:pPr lvl="0"/>
            <a:endParaRPr lang="hu-HU" dirty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6</a:t>
            </a:fld>
            <a:endParaRPr lang="hu-HU" sz="2000" b="1" dirty="0"/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783175"/>
              </p:ext>
            </p:extLst>
          </p:nvPr>
        </p:nvGraphicFramePr>
        <p:xfrm>
          <a:off x="971600" y="4221088"/>
          <a:ext cx="6840760" cy="21499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1476164"/>
                <a:gridCol w="1710190"/>
                <a:gridCol w="1710190"/>
              </a:tblGrid>
              <a:tr h="5040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U-sorozat</a:t>
                      </a:r>
                      <a:endParaRPr lang="hu-H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Th-sorozat</a:t>
                      </a:r>
                      <a:endParaRPr lang="hu-H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aseline="30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  <a:r>
                        <a:rPr lang="hu-HU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  <a:endParaRPr lang="hu-H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8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Magyarország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200-2000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20-300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300-800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USA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100-600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30-300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100-1200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Németország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6-166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3-20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125-742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888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Ausztrália</a:t>
                      </a:r>
                      <a:endParaRPr lang="hu-H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2630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03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490" y="70182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Mitől függ a természetes dózismennyiség ?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55576" y="2276872"/>
            <a:ext cx="6777317" cy="3508977"/>
          </a:xfrm>
        </p:spPr>
        <p:txBody>
          <a:bodyPr/>
          <a:lstStyle/>
          <a:p>
            <a:r>
              <a:rPr lang="hu-HU" b="1" dirty="0" smtClean="0"/>
              <a:t>Tengerszint feletti magasság</a:t>
            </a:r>
          </a:p>
          <a:p>
            <a:r>
              <a:rPr lang="hu-HU" b="1" dirty="0" smtClean="0"/>
              <a:t>Földrajzi helyzet</a:t>
            </a:r>
          </a:p>
          <a:p>
            <a:r>
              <a:rPr lang="hu-HU" b="1" dirty="0" smtClean="0"/>
              <a:t>Geológiai jellemzők (NORM)</a:t>
            </a:r>
          </a:p>
          <a:p>
            <a:r>
              <a:rPr lang="hu-HU" b="1" dirty="0" smtClean="0"/>
              <a:t>Időjárás</a:t>
            </a:r>
          </a:p>
          <a:p>
            <a:r>
              <a:rPr lang="hu-HU" b="1" dirty="0" smtClean="0"/>
              <a:t>Táplálkozási szokások</a:t>
            </a:r>
          </a:p>
          <a:p>
            <a:r>
              <a:rPr lang="hu-HU" b="1" dirty="0" smtClean="0"/>
              <a:t>Életmód</a:t>
            </a:r>
          </a:p>
          <a:p>
            <a:r>
              <a:rPr lang="hu-HU" b="1" dirty="0" smtClean="0"/>
              <a:t>Foglalkozás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7</a:t>
            </a:fld>
            <a:endParaRPr lang="hu-HU" sz="2000" b="1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88840"/>
            <a:ext cx="3077351" cy="4365104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39" y="4171393"/>
            <a:ext cx="3662001" cy="218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17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Az egyes komponensek hozzájárulása az </a:t>
            </a:r>
            <a:r>
              <a:rPr lang="hu-HU" b="1" dirty="0" err="1" smtClean="0"/>
              <a:t>összdózishoz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z="2000" b="1" smtClean="0"/>
              <a:t>8</a:t>
            </a:fld>
            <a:endParaRPr lang="hu-HU" sz="2000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99516430"/>
              </p:ext>
            </p:extLst>
          </p:nvPr>
        </p:nvGraphicFramePr>
        <p:xfrm>
          <a:off x="1691680" y="1844824"/>
          <a:ext cx="590465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595556"/>
              </p:ext>
            </p:extLst>
          </p:nvPr>
        </p:nvGraphicFramePr>
        <p:xfrm>
          <a:off x="2267744" y="4293096"/>
          <a:ext cx="4464495" cy="1944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6318"/>
                <a:gridCol w="1216453"/>
                <a:gridCol w="935862"/>
                <a:gridCol w="935862"/>
              </a:tblGrid>
              <a:tr h="321754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forrás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mSv/év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 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kozmikus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külső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0,3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12,5%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75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belső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0,015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0,6%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terresztrális</a:t>
                      </a:r>
                      <a:endParaRPr lang="hu-H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külső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0,5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20,8%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1754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belső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1,6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66,7%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544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>
                          <a:effectLst/>
                        </a:rPr>
                        <a:t>összesen</a:t>
                      </a:r>
                      <a:endParaRPr lang="hu-H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2,4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</a:rPr>
                        <a:t>100%</a:t>
                      </a:r>
                      <a:endParaRPr lang="hu-H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80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024744" cy="1143000"/>
          </a:xfrm>
        </p:spPr>
        <p:txBody>
          <a:bodyPr>
            <a:noAutofit/>
          </a:bodyPr>
          <a:lstStyle/>
          <a:p>
            <a:r>
              <a:rPr lang="hu-HU" sz="6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6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96362-A12E-4A9F-81D9-59A9E39FA856}" type="slidenum">
              <a:rPr lang="hu-HU" smtClean="0"/>
              <a:t>9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032956"/>
            <a:ext cx="3888432" cy="29163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zövegdoboz 5"/>
          <p:cNvSpPr txBox="1"/>
          <p:nvPr/>
        </p:nvSpPr>
        <p:spPr>
          <a:xfrm>
            <a:off x="901904" y="5172685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Készítette: </a:t>
            </a:r>
          </a:p>
          <a:p>
            <a:r>
              <a:rPr lang="hu-HU" dirty="0" smtClean="0"/>
              <a:t>Törőcsik Andrea,</a:t>
            </a:r>
            <a:br>
              <a:rPr lang="hu-HU" dirty="0" smtClean="0"/>
            </a:br>
            <a:r>
              <a:rPr lang="hu-HU" dirty="0" smtClean="0"/>
              <a:t>Vegyészmérnök </a:t>
            </a:r>
            <a:r>
              <a:rPr lang="hu-HU" dirty="0" err="1" smtClean="0"/>
              <a:t>MSc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968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1182</TotalTime>
  <Words>769</Words>
  <Application>Microsoft Office PowerPoint</Application>
  <PresentationFormat>Diavetítés a képernyőre (4:3 oldalarány)</PresentationFormat>
  <Paragraphs>114</Paragraphs>
  <Slides>9</Slides>
  <Notes>4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Austin</vt:lpstr>
      <vt:lpstr>Természetes háttérsugárzás komponensei</vt:lpstr>
      <vt:lpstr>A természetes háttérsugárzás</vt:lpstr>
      <vt:lpstr>Kozmikus sugárzás</vt:lpstr>
      <vt:lpstr>Földkéregi eredetű, terrsztrális</vt:lpstr>
      <vt:lpstr>Belső sugárzás</vt:lpstr>
      <vt:lpstr>TENORM</vt:lpstr>
      <vt:lpstr>Mitől függ a természetes dózismennyiség ?</vt:lpstr>
      <vt:lpstr>Az egyes komponensek hozzájárulása az összdózishoz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Természetes háttérsugárzás komponensei</dc:title>
  <dc:creator>Andi</dc:creator>
  <cp:lastModifiedBy>Andi</cp:lastModifiedBy>
  <cp:revision>19</cp:revision>
  <dcterms:created xsi:type="dcterms:W3CDTF">2014-04-15T10:36:54Z</dcterms:created>
  <dcterms:modified xsi:type="dcterms:W3CDTF">2014-05-09T09:22:06Z</dcterms:modified>
</cp:coreProperties>
</file>