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8" r:id="rId1"/>
    <p:sldMasterId id="2147484056" r:id="rId2"/>
    <p:sldMasterId id="2147484068" r:id="rId3"/>
  </p:sldMasterIdLst>
  <p:notesMasterIdLst>
    <p:notesMasterId r:id="rId55"/>
  </p:notesMasterIdLst>
  <p:sldIdLst>
    <p:sldId id="303" r:id="rId4"/>
    <p:sldId id="384" r:id="rId5"/>
    <p:sldId id="302" r:id="rId6"/>
    <p:sldId id="256" r:id="rId7"/>
    <p:sldId id="383" r:id="rId8"/>
    <p:sldId id="304" r:id="rId9"/>
    <p:sldId id="385" r:id="rId10"/>
    <p:sldId id="306" r:id="rId11"/>
    <p:sldId id="381" r:id="rId12"/>
    <p:sldId id="386" r:id="rId13"/>
    <p:sldId id="361" r:id="rId14"/>
    <p:sldId id="336" r:id="rId15"/>
    <p:sldId id="348" r:id="rId16"/>
    <p:sldId id="349" r:id="rId17"/>
    <p:sldId id="307" r:id="rId18"/>
    <p:sldId id="308" r:id="rId19"/>
    <p:sldId id="357" r:id="rId20"/>
    <p:sldId id="358" r:id="rId21"/>
    <p:sldId id="363" r:id="rId22"/>
    <p:sldId id="387" r:id="rId23"/>
    <p:sldId id="350" r:id="rId24"/>
    <p:sldId id="351" r:id="rId25"/>
    <p:sldId id="352" r:id="rId26"/>
    <p:sldId id="354" r:id="rId27"/>
    <p:sldId id="355" r:id="rId28"/>
    <p:sldId id="374" r:id="rId29"/>
    <p:sldId id="377" r:id="rId30"/>
    <p:sldId id="379" r:id="rId31"/>
    <p:sldId id="362" r:id="rId32"/>
    <p:sldId id="353" r:id="rId33"/>
    <p:sldId id="359" r:id="rId34"/>
    <p:sldId id="356" r:id="rId35"/>
    <p:sldId id="360" r:id="rId36"/>
    <p:sldId id="323" r:id="rId37"/>
    <p:sldId id="313" r:id="rId38"/>
    <p:sldId id="365" r:id="rId39"/>
    <p:sldId id="364" r:id="rId40"/>
    <p:sldId id="322" r:id="rId41"/>
    <p:sldId id="325" r:id="rId42"/>
    <p:sldId id="326" r:id="rId43"/>
    <p:sldId id="328" r:id="rId44"/>
    <p:sldId id="331" r:id="rId45"/>
    <p:sldId id="330" r:id="rId46"/>
    <p:sldId id="329" r:id="rId47"/>
    <p:sldId id="334" r:id="rId48"/>
    <p:sldId id="321" r:id="rId49"/>
    <p:sldId id="376" r:id="rId50"/>
    <p:sldId id="375" r:id="rId51"/>
    <p:sldId id="380" r:id="rId52"/>
    <p:sldId id="324" r:id="rId53"/>
    <p:sldId id="371" r:id="rId54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3353" autoAdjust="0"/>
  </p:normalViewPr>
  <p:slideViewPr>
    <p:cSldViewPr>
      <p:cViewPr varScale="1">
        <p:scale>
          <a:sx n="114" d="100"/>
          <a:sy n="114" d="100"/>
        </p:scale>
        <p:origin x="156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-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45F760A-D704-41E7-AC0D-59DFA89522D9}" type="datetimeFigureOut">
              <a:rPr lang="hu-HU"/>
              <a:pPr>
                <a:defRPr/>
              </a:pPr>
              <a:t>2020. 03. 29.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EC0F88-1660-42AE-B765-40740013FDCA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828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C0F88-1660-42AE-B765-40740013FDCA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0790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C0F88-1660-42AE-B765-40740013FDCA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6033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en-US" dirty="0"/>
              <a:t>Don </a:t>
            </a:r>
            <a:r>
              <a:rPr lang="en-US" altLang="en-US" dirty="0" err="1"/>
              <a:t>Moerman</a:t>
            </a:r>
            <a:r>
              <a:rPr lang="en-US" altLang="en-US" dirty="0"/>
              <a:t>, Guy </a:t>
            </a:r>
            <a:r>
              <a:rPr lang="en-US" altLang="en-US" dirty="0" err="1"/>
              <a:t>Benian</a:t>
            </a:r>
            <a:r>
              <a:rPr lang="en-US" altLang="en-US" dirty="0"/>
              <a:t>, and Bob Waterston prepared fragments of </a:t>
            </a:r>
            <a:r>
              <a:rPr lang="en-US" altLang="en-US" i="1" dirty="0"/>
              <a:t>unc-22</a:t>
            </a:r>
            <a:r>
              <a:rPr lang="hu-HU" altLang="en-US" i="1" dirty="0"/>
              <a:t> </a:t>
            </a:r>
            <a:r>
              <a:rPr lang="en-US" altLang="en-US" dirty="0"/>
              <a:t>presence of extra DNA from the </a:t>
            </a:r>
            <a:r>
              <a:rPr lang="en-US" altLang="en-US" i="1" dirty="0"/>
              <a:t>unc-22 locus could induce the worm to turn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down expression of the endogenous </a:t>
            </a:r>
            <a:r>
              <a:rPr lang="en-US" altLang="en-US" i="1" dirty="0"/>
              <a:t>unc-22 gene [29]. Several explanations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for this unusual suppression effect seemed reasonable at the time: perhaps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the endogenous </a:t>
            </a:r>
            <a:r>
              <a:rPr lang="en-US" altLang="en-US" i="1" dirty="0"/>
              <a:t>unc-22 locus DNA somehow paired with the foreign copies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of this DNA; perhaps the foreign DNA was a template for synthesis of some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amount of antisense RNA, which would then neutralize the activity of the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normal transcript by base pairing, perhaps the fragments of </a:t>
            </a:r>
            <a:r>
              <a:rPr lang="en-US" altLang="en-US" i="1" dirty="0"/>
              <a:t>unc-22 were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producing an aberrant protein or binding an essential regulatory factor, and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perhaps there were some other mechanisms that were yet to be recognized.</a:t>
            </a:r>
            <a:endParaRPr lang="en-US" altLang="en-US" i="1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[28] that I then injected with the hope that the injected fragments might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recombine with the normal </a:t>
            </a:r>
            <a:r>
              <a:rPr lang="en-US" altLang="en-US" i="1" dirty="0"/>
              <a:t>unc-22 allele and produce a loss-of-function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character that could then be studied. The results of these experiments were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a puzzle: although twitching worms appeared in populations derived from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the injected animals, there was no direct alteration in the original </a:t>
            </a:r>
            <a:r>
              <a:rPr lang="en-US" altLang="en-US" i="1" dirty="0"/>
              <a:t>unc-22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gene. Instead of the sought-after recombination event, it appeared that the</a:t>
            </a:r>
            <a:endParaRPr lang="hu-HU" altLang="en-US" dirty="0"/>
          </a:p>
        </p:txBody>
      </p:sp>
      <p:sp>
        <p:nvSpPr>
          <p:cNvPr id="6144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8B7B342C-3512-4D20-A997-5F6D5D763BD1}" type="slidenum">
              <a:rPr lang="hu-HU" altLang="en-US"/>
              <a:pPr/>
              <a:t>12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664197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en-US"/>
              <a:t>mRNS-miRNS kölcsönhatás ahhoz, hogy ezt el tudjuk képzelni lássuk az mRNS szerkezetét először</a:t>
            </a:r>
          </a:p>
          <a:p>
            <a:pPr eaLnBrk="1" hangingPunct="1">
              <a:spcBef>
                <a:spcPct val="0"/>
              </a:spcBef>
            </a:pPr>
            <a:endParaRPr lang="hu-HU" altLang="en-US"/>
          </a:p>
        </p:txBody>
      </p:sp>
      <p:sp>
        <p:nvSpPr>
          <p:cNvPr id="6246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C790C6AA-8B85-4690-BF8C-078C712B89DC}" type="slidenum">
              <a:rPr lang="hu-HU" altLang="en-US"/>
              <a:pPr/>
              <a:t>14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455295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/>
          </a:p>
        </p:txBody>
      </p:sp>
      <p:sp>
        <p:nvSpPr>
          <p:cNvPr id="6349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3438F9FC-0280-4902-A9FE-8F7B79EC3E48}" type="slidenum">
              <a:rPr lang="hu-HU" altLang="en-US"/>
              <a:pPr/>
              <a:t>35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463334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/>
          </a:p>
        </p:txBody>
      </p:sp>
      <p:sp>
        <p:nvSpPr>
          <p:cNvPr id="6451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89E62461-1FF5-420F-A423-FDB7078D35AE}" type="slidenum">
              <a:rPr lang="hu-HU" altLang="en-US"/>
              <a:pPr/>
              <a:t>43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470044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en-US"/>
              <a:t>KO fejlettebb élőlényekben több hónap, RNAi pár hét, de nem mindig lehet vele fenotípust érzékelni!</a:t>
            </a:r>
          </a:p>
        </p:txBody>
      </p:sp>
      <p:sp>
        <p:nvSpPr>
          <p:cNvPr id="6554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C7A34ED0-1569-410B-867B-89E0B9DCB2A4}" type="slidenum">
              <a:rPr lang="hu-HU" altLang="en-US"/>
              <a:pPr/>
              <a:t>44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939337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erékszögű háromszög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Csoportba foglalás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Szabadkézi sokszög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Szabadkézi sokszög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Szabadkézi sokszög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Egyenes összekötő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11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A55BFDC-41BE-4DC9-BDD9-3C9C027982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58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7473A-4D1E-4E97-B930-7EF39937E0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7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F5A8D-9B5F-41C3-B14F-68EA0E7164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36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8A5C-3488-42C3-8F3C-E78394D0E45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2461-8CD8-411F-AAE7-AD933B2FD9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39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8A5C-3488-42C3-8F3C-E78394D0E45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2461-8CD8-411F-AAE7-AD933B2FD9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02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8A5C-3488-42C3-8F3C-E78394D0E45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2461-8CD8-411F-AAE7-AD933B2FD9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341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8A5C-3488-42C3-8F3C-E78394D0E45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2461-8CD8-411F-AAE7-AD933B2FD9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420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8A5C-3488-42C3-8F3C-E78394D0E45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2461-8CD8-411F-AAE7-AD933B2FD9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10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8A5C-3488-42C3-8F3C-E78394D0E45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2461-8CD8-411F-AAE7-AD933B2FD9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73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8A5C-3488-42C3-8F3C-E78394D0E45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2461-8CD8-411F-AAE7-AD933B2FD9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571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8A5C-3488-42C3-8F3C-E78394D0E45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2461-8CD8-411F-AAE7-AD933B2FD9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41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6306E-BAB7-4FB7-B737-FBDBA2855D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78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8A5C-3488-42C3-8F3C-E78394D0E45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2461-8CD8-411F-AAE7-AD933B2FD9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013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8A5C-3488-42C3-8F3C-E78394D0E45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2461-8CD8-411F-AAE7-AD933B2FD9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012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8A5C-3488-42C3-8F3C-E78394D0E45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2461-8CD8-411F-AAE7-AD933B2FD9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18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57D0D-3F42-40C2-B0C2-616EBC457EDC}" type="slidenum">
              <a:rPr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61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3078A-7D0C-4F55-A63C-408BF1E9F5E3}" type="slidenum">
              <a:rPr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421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D2081-EF71-4204-BB2B-2706E9C38F8A}" type="slidenum">
              <a:rPr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290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A5867-3037-49EC-9051-9C344790EBA9}" type="slidenum">
              <a:rPr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5318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449B5-5838-4981-BEBF-38C694C325AE}" type="slidenum">
              <a:rPr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28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16098-A385-47E3-9A7C-4CFBC7A298CC}" type="slidenum">
              <a:rPr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499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2E356-0639-454B-9CCE-6B24CD84936E}" type="slidenum">
              <a:rPr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66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ávnyíl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" name="Sávnyíl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94CB5-3733-4647-B607-DAF7CA91FD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655F7-861F-40E6-A624-B33E98267E2B}" type="slidenum">
              <a:rPr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0297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2A817-5480-44A3-B81A-06FB1D519814}" type="slidenum">
              <a:rPr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1382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47568-B344-404C-B980-B38AE908DC56}" type="slidenum">
              <a:rPr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8723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41DB1-1126-418B-8D71-BBE59C865C4A}" type="slidenum">
              <a:rPr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952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30654-A371-4411-BD98-5E5C83E955EF}" type="slidenum">
              <a:rPr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110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B4A73-44FA-4770-A212-E012D419682A}" type="slidenum">
              <a:rPr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DE284-9509-4DEE-8DE1-335582A839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30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BA085-6E9B-4015-AAA7-535AF0A02D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33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9D830-5164-4AEB-86EA-28051BE9D5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44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602DA-6046-47BC-A5A3-4B34CE259C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53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25AE9-16E9-4A74-AA66-869CE984D6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39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abadkézi sokszög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zabadkézi sokszög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Derékszögű háromszög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Egyenes összekötő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ávnyíl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" name="Sávnyíl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hu-HU" noProof="0"/>
              <a:t>Kép beszúrásához kattintson az ikonra</a:t>
            </a:r>
            <a:endParaRPr lang="en-US" noProof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11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79FAA-B183-431F-A12C-83901E4680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42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abadkézi sokszög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Szabadkézi sokszög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Derékszögű háromszög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1033" name="Szöveg helye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/>
              <a:t>Mintaszöveg szerkesztése</a:t>
            </a:r>
          </a:p>
          <a:p>
            <a:pPr lvl="1"/>
            <a:r>
              <a:rPr lang="hu-HU" altLang="en-US"/>
              <a:t>Második szint</a:t>
            </a:r>
          </a:p>
          <a:p>
            <a:pPr lvl="2"/>
            <a:r>
              <a:rPr lang="hu-HU" altLang="en-US"/>
              <a:t>Harmadik szint</a:t>
            </a:r>
          </a:p>
          <a:p>
            <a:pPr lvl="3"/>
            <a:r>
              <a:rPr lang="hu-HU" altLang="en-US"/>
              <a:t>Negyedik szint</a:t>
            </a:r>
          </a:p>
          <a:p>
            <a:pPr lvl="4"/>
            <a:r>
              <a:rPr lang="hu-HU" altLang="en-US"/>
              <a:t>Ötödik szint</a:t>
            </a:r>
            <a:endParaRPr lang="en-US" alt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0C00E0D5-414B-4F90-91A9-59C271180C13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4FE8A5C-3488-42C3-8F3C-E78394D0E45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2020/3/29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1652461-8CD8-411F-AAE7-AD933B2FD97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12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Mintacím szerkesztése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Mintaszöveg szerkesztése</a:t>
            </a:r>
          </a:p>
          <a:p>
            <a:pPr lvl="1"/>
            <a:r>
              <a:rPr lang="en-US" noProof="1"/>
              <a:t>Második szint</a:t>
            </a:r>
          </a:p>
          <a:p>
            <a:pPr lvl="2"/>
            <a:r>
              <a:rPr lang="en-US" noProof="1"/>
              <a:t>Harmadik szint</a:t>
            </a:r>
          </a:p>
          <a:p>
            <a:pPr lvl="3"/>
            <a:r>
              <a:rPr lang="en-US" noProof="1"/>
              <a:t>Negyedik szint</a:t>
            </a:r>
          </a:p>
          <a:p>
            <a:pPr lvl="4"/>
            <a:r>
              <a:rPr lang="en-US" noProof="1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noProof="1">
                <a:latin typeface="Arial" charset="0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noProof="1">
                <a:latin typeface="Arial" charset="0"/>
              </a:defRPr>
            </a:lvl1pPr>
          </a:lstStyle>
          <a:p>
            <a:pPr eaLnBrk="1" hangingPunct="1"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noProof="1"/>
            </a:lvl1pPr>
          </a:lstStyle>
          <a:p>
            <a:pPr eaLnBrk="1" hangingPunct="1"/>
            <a:fld id="{028736E6-51E4-4E2E-8436-1B6E7B23484C}" type="slidenum">
              <a:rPr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80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biology.plosjournals.org/perlserv/?request=get-document&amp;doi=10.1371/journal.pbio.0040210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bt/journal/v25/n6/full/nbt0607-631.html" TargetMode="External"/><Relationship Id="rId2" Type="http://schemas.openxmlformats.org/officeDocument/2006/relationships/hyperlink" Target="http://principlesofmolecularvirology.blogspot.hu/2013/11/the-great-rna-confusion-rnai-mirna.htm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nger.ac.uk/Software/Rfam/mirna/index.shtml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zlGU5EI9rU" TargetMode="External"/><Relationship Id="rId2" Type="http://schemas.openxmlformats.org/officeDocument/2006/relationships/hyperlink" Target="https://www.youtube.com/watch?v=cK-OGB1_EL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obelprize.org/mediaplayer/index.php?id=123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4000" dirty="0" err="1">
                <a:solidFill>
                  <a:srgbClr val="000000"/>
                </a:solidFill>
                <a:latin typeface="Arial" charset="0"/>
              </a:rPr>
              <a:t>Génexpresszió</a:t>
            </a:r>
            <a:r>
              <a:rPr lang="hu-HU" sz="4000" dirty="0">
                <a:solidFill>
                  <a:srgbClr val="000000"/>
                </a:solidFill>
                <a:latin typeface="Arial" charset="0"/>
              </a:rPr>
              <a:t> szabályozása </a:t>
            </a:r>
            <a:br>
              <a:rPr lang="hu-HU" sz="4000" dirty="0">
                <a:solidFill>
                  <a:srgbClr val="000000"/>
                </a:solidFill>
                <a:latin typeface="Arial" charset="0"/>
              </a:rPr>
            </a:br>
            <a:r>
              <a:rPr lang="hu-HU" sz="4000" dirty="0" err="1">
                <a:solidFill>
                  <a:srgbClr val="000000"/>
                </a:solidFill>
                <a:latin typeface="Arial" charset="0"/>
              </a:rPr>
              <a:t>miRNS</a:t>
            </a:r>
            <a:r>
              <a:rPr lang="hu-HU" sz="4000" dirty="0">
                <a:solidFill>
                  <a:srgbClr val="000000"/>
                </a:solidFill>
                <a:latin typeface="Arial" charset="0"/>
              </a:rPr>
              <a:t>/</a:t>
            </a:r>
            <a:r>
              <a:rPr lang="hu-HU" sz="4000" dirty="0" err="1">
                <a:solidFill>
                  <a:srgbClr val="000000"/>
                </a:solidFill>
                <a:latin typeface="Arial" charset="0"/>
              </a:rPr>
              <a:t>siRNS</a:t>
            </a:r>
            <a:r>
              <a:rPr lang="hu-HU" sz="4000" dirty="0">
                <a:solidFill>
                  <a:srgbClr val="000000"/>
                </a:solidFill>
                <a:latin typeface="Arial" charset="0"/>
              </a:rPr>
              <a:t>/PIWI</a:t>
            </a:r>
          </a:p>
        </p:txBody>
      </p:sp>
      <p:sp>
        <p:nvSpPr>
          <p:cNvPr id="13315" name="Alcím 5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</a:pPr>
            <a:r>
              <a:rPr lang="hu-HU" altLang="en-US" sz="1900" b="1" dirty="0" err="1"/>
              <a:t>Vértessy</a:t>
            </a:r>
            <a:r>
              <a:rPr lang="hu-HU" altLang="en-US" sz="1900" b="1" dirty="0"/>
              <a:t> Beáta</a:t>
            </a:r>
          </a:p>
          <a:p>
            <a:pPr marR="0" eaLnBrk="1" hangingPunct="1">
              <a:lnSpc>
                <a:spcPct val="80000"/>
              </a:lnSpc>
            </a:pPr>
            <a:endParaRPr lang="hu-HU" altLang="en-US" sz="1900" dirty="0"/>
          </a:p>
        </p:txBody>
      </p:sp>
      <p:sp>
        <p:nvSpPr>
          <p:cNvPr id="5" name="Élőláb helye 3"/>
          <p:cNvSpPr>
            <a:spLocks noGrp="1"/>
          </p:cNvSpPr>
          <p:nvPr>
            <p:ph type="ftr" sz="quarter" idx="11"/>
          </p:nvPr>
        </p:nvSpPr>
        <p:spPr>
          <a:xfrm>
            <a:off x="1295400" y="5791200"/>
            <a:ext cx="6553200" cy="1219200"/>
          </a:xfrm>
        </p:spPr>
        <p:txBody>
          <a:bodyPr/>
          <a:lstStyle/>
          <a:p>
            <a:pPr algn="ctr">
              <a:defRPr/>
            </a:pPr>
            <a:r>
              <a:rPr lang="hu-HU" sz="3200" dirty="0">
                <a:solidFill>
                  <a:schemeClr val="tx1"/>
                </a:solidFill>
                <a:latin typeface="+mj-lt"/>
              </a:rPr>
              <a:t>20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20</a:t>
            </a:r>
            <a:r>
              <a:rPr lang="hu-HU" sz="3200" dirty="0">
                <a:solidFill>
                  <a:schemeClr val="tx1"/>
                </a:solidFill>
                <a:latin typeface="+mj-lt"/>
              </a:rPr>
              <a:t>. március 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30</a:t>
            </a:r>
            <a:r>
              <a:rPr lang="hu-HU" sz="3200" dirty="0">
                <a:solidFill>
                  <a:schemeClr val="tx1"/>
                </a:solidFill>
                <a:latin typeface="+mj-lt"/>
              </a:rPr>
              <a:t>. </a:t>
            </a:r>
            <a:r>
              <a:rPr lang="hu-HU" sz="3200" dirty="0" err="1">
                <a:solidFill>
                  <a:schemeClr val="tx1"/>
                </a:solidFill>
                <a:latin typeface="+mj-lt"/>
              </a:rPr>
              <a:t>Bioreguláció</a:t>
            </a:r>
            <a:endParaRPr lang="hu-HU" sz="3200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endParaRPr lang="hu-H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Felfedezések – eredeti kísérletek</a:t>
            </a:r>
          </a:p>
          <a:p>
            <a:r>
              <a:rPr lang="hu-HU" dirty="0"/>
              <a:t>Mechanizmus</a:t>
            </a:r>
          </a:p>
          <a:p>
            <a:r>
              <a:rPr lang="hu-HU" dirty="0"/>
              <a:t>Jellemzők</a:t>
            </a:r>
          </a:p>
          <a:p>
            <a:r>
              <a:rPr lang="hu-HU" dirty="0"/>
              <a:t>Gyakorlati felhasználás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306E-BAB7-4FB7-B737-FBDBA2855D0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07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artalom helye 1"/>
          <p:cNvSpPr>
            <a:spLocks noGrp="1"/>
          </p:cNvSpPr>
          <p:nvPr>
            <p:ph idx="1"/>
          </p:nvPr>
        </p:nvSpPr>
        <p:spPr>
          <a:xfrm>
            <a:off x="228600" y="1481138"/>
            <a:ext cx="3505200" cy="4525962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hu-HU" altLang="en-US" sz="2400" dirty="0"/>
              <a:t>A </a:t>
            </a:r>
            <a:r>
              <a:rPr lang="hu-HU" altLang="en-US" sz="2400" dirty="0" err="1"/>
              <a:t>petuniák</a:t>
            </a:r>
            <a:r>
              <a:rPr lang="hu-HU" altLang="en-US" sz="2400" dirty="0"/>
              <a:t> lila színért felelős génjét sokszorozva fehér virágot kaptak</a:t>
            </a:r>
          </a:p>
          <a:p>
            <a:pPr eaLnBrk="1" hangingPunct="1">
              <a:spcAft>
                <a:spcPts val="600"/>
              </a:spcAft>
            </a:pPr>
            <a:r>
              <a:rPr lang="hu-HU" altLang="en-US" sz="2400" dirty="0"/>
              <a:t>A génnek megfelelő </a:t>
            </a:r>
            <a:r>
              <a:rPr lang="hu-HU" altLang="en-US" sz="2400" dirty="0" err="1"/>
              <a:t>mRNS</a:t>
            </a:r>
            <a:r>
              <a:rPr lang="hu-HU" altLang="en-US" sz="2400" dirty="0"/>
              <a:t> nem található meg a fehér virágokban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b="1" dirty="0">
                <a:solidFill>
                  <a:srgbClr val="C00000"/>
                </a:solidFill>
              </a:rPr>
              <a:t>k</a:t>
            </a:r>
            <a:r>
              <a:rPr lang="hu-HU" altLang="en-US" sz="2400" b="1" dirty="0">
                <a:solidFill>
                  <a:srgbClr val="C00000"/>
                </a:solidFill>
              </a:rPr>
              <a:t>o-</a:t>
            </a:r>
            <a:r>
              <a:rPr lang="hu-HU" altLang="en-US" sz="2400" b="1" dirty="0" err="1">
                <a:solidFill>
                  <a:srgbClr val="C00000"/>
                </a:solidFill>
              </a:rPr>
              <a:t>szupresszió</a:t>
            </a:r>
            <a:r>
              <a:rPr lang="hu-HU" altLang="en-US" sz="2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8435" name="Dia számának hely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AD2D8E0E-087E-42F4-875C-D736E723AF17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/>
              <a:t>Egy érdekes megfigyelés</a:t>
            </a:r>
          </a:p>
        </p:txBody>
      </p:sp>
      <p:pic>
        <p:nvPicPr>
          <p:cNvPr id="18437" name="Picture 2" descr="Napoli1 copy.jpg                                               00000002&#10;82SA064D31                     B951C07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43000"/>
            <a:ext cx="5181600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DEB716F-BD6B-45AA-A606-9C5CB1847104}"/>
              </a:ext>
            </a:extLst>
          </p:cNvPr>
          <p:cNvSpPr/>
          <p:nvPr/>
        </p:nvSpPr>
        <p:spPr>
          <a:xfrm>
            <a:off x="4140200" y="61759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Napoli C, Lemieux C, Jorgensen R. </a:t>
            </a:r>
          </a:p>
          <a:p>
            <a:r>
              <a:rPr lang="en-US" dirty="0"/>
              <a:t>Plant Cell. 1990 Apr;2(4):279-289.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/>
              <a:t>Az RNS interferencia felfedezése I.</a:t>
            </a: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6934200" cy="5181600"/>
          </a:xfrm>
        </p:spPr>
        <p:txBody>
          <a:bodyPr>
            <a:normAutofit fontScale="85000" lnSpcReduction="20000"/>
          </a:bodyPr>
          <a:lstStyle/>
          <a:p>
            <a:pPr marL="365760" indent="-256032" eaLnBrk="1" fontAlgn="auto" hangingPunct="1">
              <a:lnSpc>
                <a:spcPct val="134000"/>
              </a:lnSpc>
              <a:spcAft>
                <a:spcPts val="300"/>
              </a:spcAft>
              <a:buFont typeface="Wingdings 3"/>
              <a:buChar char=""/>
              <a:defRPr/>
            </a:pPr>
            <a:r>
              <a:rPr lang="hu-HU" sz="2600" dirty="0"/>
              <a:t>Próba: géncsendesítés „a</a:t>
            </a:r>
            <a:r>
              <a:rPr lang="en-US" sz="2600" dirty="0" err="1"/>
              <a:t>ntisense</a:t>
            </a:r>
            <a:r>
              <a:rPr lang="hu-HU" sz="2600" dirty="0"/>
              <a:t>”</a:t>
            </a:r>
            <a:r>
              <a:rPr lang="en-US" sz="2600" dirty="0"/>
              <a:t> </a:t>
            </a:r>
            <a:r>
              <a:rPr lang="en-US" sz="2600" dirty="0" err="1"/>
              <a:t>techn</a:t>
            </a:r>
            <a:r>
              <a:rPr lang="hu-HU" sz="2600" dirty="0" err="1"/>
              <a:t>ológiaval</a:t>
            </a:r>
            <a:r>
              <a:rPr lang="hu-HU" sz="2600" dirty="0"/>
              <a:t> </a:t>
            </a:r>
            <a:br>
              <a:rPr lang="hu-HU" sz="2600" dirty="0"/>
            </a:br>
            <a:r>
              <a:rPr lang="hu-HU" sz="2600" dirty="0"/>
              <a:t>bevett módszer a 80as években</a:t>
            </a:r>
          </a:p>
          <a:p>
            <a:pPr marL="365760" indent="-256032" eaLnBrk="1" fontAlgn="auto" hangingPunct="1">
              <a:lnSpc>
                <a:spcPct val="134000"/>
              </a:lnSpc>
              <a:spcAft>
                <a:spcPts val="300"/>
              </a:spcAft>
              <a:buFont typeface="Wingdings 3"/>
              <a:buChar char=""/>
              <a:defRPr/>
            </a:pPr>
            <a:r>
              <a:rPr lang="hu-HU" sz="2600" dirty="0"/>
              <a:t>Elvi háttér: A beinjektált „</a:t>
            </a:r>
            <a:r>
              <a:rPr lang="hu-HU" sz="2600" dirty="0" err="1"/>
              <a:t>antisense</a:t>
            </a:r>
            <a:r>
              <a:rPr lang="hu-HU" sz="2600" dirty="0"/>
              <a:t>” RNS Watson-Crick párt alkot az élőlény </a:t>
            </a:r>
            <a:r>
              <a:rPr lang="hu-HU" sz="2600" dirty="0" err="1"/>
              <a:t>mRNS-ével</a:t>
            </a:r>
            <a:r>
              <a:rPr lang="hu-HU" sz="2600" dirty="0"/>
              <a:t> ⇒</a:t>
            </a:r>
            <a:r>
              <a:rPr lang="hu-HU" sz="2600" dirty="0" err="1"/>
              <a:t>mRNS</a:t>
            </a:r>
            <a:r>
              <a:rPr lang="hu-HU" sz="2600" dirty="0"/>
              <a:t> átíródása nem történik meg</a:t>
            </a:r>
          </a:p>
          <a:p>
            <a:pPr marL="365760" indent="-256032" eaLnBrk="1" fontAlgn="auto" hangingPunct="1">
              <a:lnSpc>
                <a:spcPct val="134000"/>
              </a:lnSpc>
              <a:spcAft>
                <a:spcPts val="300"/>
              </a:spcAft>
              <a:buFont typeface="Wingdings 3"/>
              <a:buChar char=""/>
              <a:defRPr/>
            </a:pPr>
            <a:r>
              <a:rPr lang="hu-HU" sz="2600" dirty="0"/>
              <a:t> a C. </a:t>
            </a:r>
            <a:r>
              <a:rPr lang="hu-HU" sz="2600" dirty="0" err="1"/>
              <a:t>elegans</a:t>
            </a:r>
            <a:r>
              <a:rPr lang="hu-HU" sz="2600" dirty="0"/>
              <a:t> (</a:t>
            </a:r>
            <a:r>
              <a:rPr lang="hu-HU" sz="2600" dirty="0" err="1"/>
              <a:t>Caenorhabditis</a:t>
            </a:r>
            <a:r>
              <a:rPr lang="hu-HU" sz="2600" dirty="0"/>
              <a:t> </a:t>
            </a:r>
            <a:r>
              <a:rPr lang="hu-HU" sz="2600" dirty="0" err="1"/>
              <a:t>elegans</a:t>
            </a:r>
            <a:r>
              <a:rPr lang="hu-HU" sz="2600" dirty="0"/>
              <a:t>), fonálféregbe </a:t>
            </a:r>
            <a:r>
              <a:rPr lang="hu-HU" sz="2600" dirty="0" err="1"/>
              <a:t>mikroinjektált</a:t>
            </a:r>
            <a:r>
              <a:rPr lang="hu-HU" sz="2600" dirty="0"/>
              <a:t> </a:t>
            </a:r>
            <a:r>
              <a:rPr lang="hu-HU" sz="2600" dirty="0" err="1"/>
              <a:t>antisense</a:t>
            </a:r>
            <a:r>
              <a:rPr lang="hu-HU" sz="2600" dirty="0"/>
              <a:t> RNS – megjelenik a rángatózó </a:t>
            </a:r>
            <a:r>
              <a:rPr lang="hu-HU" sz="2600" dirty="0" err="1"/>
              <a:t>fenotípus</a:t>
            </a:r>
            <a:endParaRPr lang="hu-HU" sz="2600" dirty="0"/>
          </a:p>
          <a:p>
            <a:pPr marL="365760" indent="-256032" eaLnBrk="1" fontAlgn="auto" hangingPunct="1">
              <a:lnSpc>
                <a:spcPct val="134000"/>
              </a:lnSpc>
              <a:spcAft>
                <a:spcPts val="300"/>
              </a:spcAft>
              <a:buFont typeface="Wingdings 3"/>
              <a:buChar char=""/>
              <a:defRPr/>
            </a:pPr>
            <a:r>
              <a:rPr lang="hu-HU" sz="2600" b="1" dirty="0">
                <a:solidFill>
                  <a:srgbClr val="C00000"/>
                </a:solidFill>
              </a:rPr>
              <a:t>A kontrollként bevitt </a:t>
            </a:r>
            <a:r>
              <a:rPr lang="hu-HU" sz="2600" b="1" dirty="0" err="1">
                <a:solidFill>
                  <a:srgbClr val="C00000"/>
                </a:solidFill>
              </a:rPr>
              <a:t>sense</a:t>
            </a:r>
            <a:r>
              <a:rPr lang="hu-HU" sz="2600" b="1" dirty="0">
                <a:solidFill>
                  <a:srgbClr val="C00000"/>
                </a:solidFill>
              </a:rPr>
              <a:t> RNS hatására is megjelenik a </a:t>
            </a:r>
            <a:r>
              <a:rPr lang="hu-HU" sz="2600" b="1" dirty="0" err="1">
                <a:solidFill>
                  <a:srgbClr val="C00000"/>
                </a:solidFill>
              </a:rPr>
              <a:t>fenotípus</a:t>
            </a:r>
            <a:endParaRPr lang="hu-HU" sz="2600" b="1" dirty="0">
              <a:solidFill>
                <a:srgbClr val="C00000"/>
              </a:solidFill>
            </a:endParaRPr>
          </a:p>
          <a:p>
            <a:pPr marL="365760" indent="-256032" eaLnBrk="1" fontAlgn="auto" hangingPunct="1">
              <a:lnSpc>
                <a:spcPct val="134000"/>
              </a:lnSpc>
              <a:spcAft>
                <a:spcPts val="300"/>
              </a:spcAft>
              <a:buFont typeface="Wingdings 3"/>
              <a:buChar char=""/>
              <a:defRPr/>
            </a:pPr>
            <a:r>
              <a:rPr lang="hu-HU" sz="2600" b="1" dirty="0">
                <a:solidFill>
                  <a:srgbClr val="C00000"/>
                </a:solidFill>
              </a:rPr>
              <a:t>Hogy lehet ez?  Mi lehet az ok? </a:t>
            </a:r>
          </a:p>
        </p:txBody>
      </p:sp>
      <p:pic>
        <p:nvPicPr>
          <p:cNvPr id="19460" name="Picture 2" descr="http://www.k-state.edu/hermanlab/images/elegans%20transpar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1143000"/>
            <a:ext cx="17573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673225" y="6016625"/>
            <a:ext cx="74707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http://www.nobelprize.org/nobel_prizes/medicine/laureates/2006/fire_lecture.pdf</a:t>
            </a:r>
          </a:p>
        </p:txBody>
      </p:sp>
      <p:pic>
        <p:nvPicPr>
          <p:cNvPr id="1946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5" t="38029" r="32739" b="25221"/>
          <a:stretch>
            <a:fillRect/>
          </a:stretch>
        </p:blipFill>
        <p:spPr bwMode="auto">
          <a:xfrm>
            <a:off x="7315200" y="2514600"/>
            <a:ext cx="16002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artalom helye 1"/>
          <p:cNvSpPr>
            <a:spLocks noGrp="1"/>
          </p:cNvSpPr>
          <p:nvPr>
            <p:ph idx="1"/>
          </p:nvPr>
        </p:nvSpPr>
        <p:spPr>
          <a:xfrm>
            <a:off x="457200" y="1176338"/>
            <a:ext cx="8229600" cy="1490662"/>
          </a:xfrm>
        </p:spPr>
        <p:txBody>
          <a:bodyPr/>
          <a:lstStyle/>
          <a:p>
            <a:pPr eaLnBrk="1" hangingPunct="1"/>
            <a:r>
              <a:rPr lang="hu-HU" altLang="en-US" sz="2400" dirty="0" err="1"/>
              <a:t>Fire</a:t>
            </a:r>
            <a:r>
              <a:rPr lang="hu-HU" altLang="en-US" sz="2400" dirty="0"/>
              <a:t> újra kísérletezni kezd és azt veszi észre hogy a korábbi </a:t>
            </a:r>
            <a:r>
              <a:rPr lang="hu-HU" altLang="en-US" sz="2400" dirty="0" err="1"/>
              <a:t>sense-</a:t>
            </a:r>
            <a:r>
              <a:rPr lang="hu-HU" altLang="en-US" sz="2400" dirty="0"/>
              <a:t> és </a:t>
            </a:r>
            <a:r>
              <a:rPr lang="hu-HU" altLang="en-US" sz="2400" dirty="0" err="1"/>
              <a:t>antisense</a:t>
            </a:r>
            <a:r>
              <a:rPr lang="hu-HU" altLang="en-US" sz="2400" dirty="0"/>
              <a:t> RNS preparátumok szennyezettek voltak (erős csíkok mellett továbbiak)</a:t>
            </a:r>
          </a:p>
        </p:txBody>
      </p:sp>
      <p:sp>
        <p:nvSpPr>
          <p:cNvPr id="20483" name="Dia számának hely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7354749F-28BE-474D-85D5-0FF9F65914B8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/>
              <a:t>Az RNS interferencia felfedezése II.</a:t>
            </a:r>
          </a:p>
        </p:txBody>
      </p:sp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5" t="27139" r="25311" b="10324"/>
          <a:stretch>
            <a:fillRect/>
          </a:stretch>
        </p:blipFill>
        <p:spPr bwMode="auto">
          <a:xfrm>
            <a:off x="5791200" y="2362200"/>
            <a:ext cx="30194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artalom helye 1"/>
          <p:cNvSpPr txBox="1">
            <a:spLocks/>
          </p:cNvSpPr>
          <p:nvPr/>
        </p:nvSpPr>
        <p:spPr>
          <a:xfrm>
            <a:off x="533400" y="2751256"/>
            <a:ext cx="5511800" cy="375590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56032" eaLnBrk="1" fontAlgn="auto" hangingPunct="1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hu-HU" sz="2400" dirty="0">
                <a:latin typeface="+mn-lt"/>
              </a:rPr>
              <a:t>A gélből izolált </a:t>
            </a:r>
            <a:r>
              <a:rPr lang="hu-HU" sz="2400" dirty="0" err="1">
                <a:latin typeface="+mn-lt"/>
              </a:rPr>
              <a:t>sense</a:t>
            </a:r>
            <a:r>
              <a:rPr lang="hu-HU" sz="2400" dirty="0">
                <a:latin typeface="+mn-lt"/>
              </a:rPr>
              <a:t> és </a:t>
            </a:r>
            <a:r>
              <a:rPr lang="hu-HU" sz="2400" dirty="0" err="1">
                <a:latin typeface="+mn-lt"/>
              </a:rPr>
              <a:t>antisense</a:t>
            </a:r>
            <a:r>
              <a:rPr lang="hu-HU" sz="2400" dirty="0">
                <a:latin typeface="+mn-lt"/>
              </a:rPr>
              <a:t> </a:t>
            </a:r>
            <a:r>
              <a:rPr lang="hu-HU" sz="2400" dirty="0" err="1">
                <a:latin typeface="+mn-lt"/>
              </a:rPr>
              <a:t>ssRNS</a:t>
            </a:r>
            <a:r>
              <a:rPr lang="hu-HU" sz="2400" dirty="0">
                <a:latin typeface="+mn-lt"/>
              </a:rPr>
              <a:t> nem okoz rángatózást </a:t>
            </a:r>
          </a:p>
          <a:p>
            <a:pPr marL="365760" indent="-256032" eaLnBrk="1" fontAlgn="auto" hangingPunct="1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hu-HU" sz="2400" dirty="0">
                <a:latin typeface="+mn-lt"/>
              </a:rPr>
              <a:t> a rövid </a:t>
            </a:r>
            <a:r>
              <a:rPr lang="hu-HU" sz="2400" dirty="0" err="1">
                <a:latin typeface="+mn-lt"/>
              </a:rPr>
              <a:t>dsRNS</a:t>
            </a:r>
            <a:r>
              <a:rPr lang="hu-HU" sz="2400" dirty="0">
                <a:latin typeface="+mn-lt"/>
              </a:rPr>
              <a:t> viszont igen</a:t>
            </a:r>
          </a:p>
          <a:p>
            <a:pPr marL="365760" indent="-256032" eaLnBrk="1" fontAlgn="auto" hangingPunct="1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hu-HU" sz="2400" dirty="0">
                <a:latin typeface="+mn-lt"/>
              </a:rPr>
              <a:t>Ráadásul nagyon kis mennyiségben (néhány </a:t>
            </a:r>
            <a:r>
              <a:rPr lang="hu-HU" sz="2400" dirty="0" err="1">
                <a:latin typeface="+mn-lt"/>
              </a:rPr>
              <a:t>dsRNS</a:t>
            </a:r>
            <a:r>
              <a:rPr lang="hu-HU" sz="2400" dirty="0">
                <a:latin typeface="+mn-lt"/>
              </a:rPr>
              <a:t>/sejt már elég a hatáshoz)</a:t>
            </a:r>
            <a:br>
              <a:rPr lang="hu-HU" sz="2400" dirty="0">
                <a:latin typeface="+mn-lt"/>
              </a:rPr>
            </a:br>
            <a:r>
              <a:rPr lang="hu-HU" sz="2400" dirty="0">
                <a:solidFill>
                  <a:srgbClr val="FF0000"/>
                </a:solidFill>
                <a:latin typeface="+mn-lt"/>
              </a:rPr>
              <a:t>hogy lehet ez?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600200" y="5867400"/>
            <a:ext cx="7543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http://www.nobelprize.org/nobel_prizes/medicine/laureates/2006/fire_lecture.pdf</a:t>
            </a:r>
          </a:p>
        </p:txBody>
      </p:sp>
      <p:sp>
        <p:nvSpPr>
          <p:cNvPr id="2" name="Téglalap 1"/>
          <p:cNvSpPr/>
          <p:nvPr/>
        </p:nvSpPr>
        <p:spPr>
          <a:xfrm>
            <a:off x="6248400" y="3733800"/>
            <a:ext cx="2765425" cy="838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églalap 1">
            <a:extLst>
              <a:ext uri="{FF2B5EF4-FFF2-40B4-BE49-F238E27FC236}">
                <a16:creationId xmlns:a16="http://schemas.microsoft.com/office/drawing/2014/main" id="{5FDB3B23-6D88-4A3D-A4C7-68D58D5815B3}"/>
              </a:ext>
            </a:extLst>
          </p:cNvPr>
          <p:cNvSpPr/>
          <p:nvPr/>
        </p:nvSpPr>
        <p:spPr>
          <a:xfrm>
            <a:off x="6248400" y="4641669"/>
            <a:ext cx="2765425" cy="838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artalom helye 1"/>
          <p:cNvSpPr>
            <a:spLocks noGrp="1"/>
          </p:cNvSpPr>
          <p:nvPr>
            <p:ph idx="1"/>
          </p:nvPr>
        </p:nvSpPr>
        <p:spPr>
          <a:xfrm>
            <a:off x="457200" y="1481138"/>
            <a:ext cx="8382000" cy="4525962"/>
          </a:xfrm>
        </p:spPr>
        <p:txBody>
          <a:bodyPr/>
          <a:lstStyle/>
          <a:p>
            <a:pPr eaLnBrk="1" hangingPunct="1">
              <a:lnSpc>
                <a:spcPct val="114000"/>
              </a:lnSpc>
            </a:pPr>
            <a:r>
              <a:rPr lang="hu-HU" altLang="en-US" dirty="0"/>
              <a:t>Valamilyen katalitikus folyamat lehet!</a:t>
            </a:r>
          </a:p>
          <a:p>
            <a:pPr marL="109537" indent="0" eaLnBrk="1" hangingPunct="1">
              <a:lnSpc>
                <a:spcPct val="114000"/>
              </a:lnSpc>
              <a:buNone/>
            </a:pPr>
            <a:endParaRPr lang="hu-HU" altLang="en-US" dirty="0"/>
          </a:p>
          <a:p>
            <a:pPr eaLnBrk="1" hangingPunct="1">
              <a:lnSpc>
                <a:spcPct val="114000"/>
              </a:lnSpc>
            </a:pPr>
            <a:r>
              <a:rPr lang="hu-HU" altLang="en-US" dirty="0"/>
              <a:t>A </a:t>
            </a:r>
            <a:r>
              <a:rPr lang="hu-HU" altLang="en-US" dirty="0" err="1"/>
              <a:t>dsRNS</a:t>
            </a:r>
            <a:r>
              <a:rPr lang="hu-HU" altLang="en-US" dirty="0"/>
              <a:t> hatására eltűnik az adott génhez tartozó </a:t>
            </a:r>
            <a:r>
              <a:rPr lang="hu-HU" altLang="en-US" dirty="0" err="1"/>
              <a:t>mRNS</a:t>
            </a:r>
            <a:r>
              <a:rPr lang="hu-HU" altLang="en-US" dirty="0"/>
              <a:t> a citoplazmából</a:t>
            </a:r>
          </a:p>
          <a:p>
            <a:pPr eaLnBrk="1" hangingPunct="1">
              <a:lnSpc>
                <a:spcPct val="114000"/>
              </a:lnSpc>
            </a:pPr>
            <a:r>
              <a:rPr lang="hu-HU" altLang="en-US" dirty="0" err="1"/>
              <a:t>mRNS-siRNS</a:t>
            </a:r>
            <a:r>
              <a:rPr lang="hu-HU" altLang="en-US" dirty="0"/>
              <a:t> kölcsönhatás</a:t>
            </a:r>
          </a:p>
        </p:txBody>
      </p:sp>
      <p:sp>
        <p:nvSpPr>
          <p:cNvPr id="21507" name="Dia számának hely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D4CCDE11-80BA-47FC-B4AB-962780CBBB72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/>
              <a:t>Az RNS interferencia felfedezése III.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442049" y="6310912"/>
            <a:ext cx="76962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http://www.nobelprize.org/nobel_prizes/medicine/laureates/2006/fire_lecture.pdf</a:t>
            </a:r>
          </a:p>
        </p:txBody>
      </p:sp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5" t="44769" r="21652" b="20502"/>
          <a:stretch>
            <a:fillRect/>
          </a:stretch>
        </p:blipFill>
        <p:spPr bwMode="auto">
          <a:xfrm>
            <a:off x="762000" y="4105324"/>
            <a:ext cx="502920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5791200" y="3962399"/>
            <a:ext cx="309091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>
                <a:latin typeface="+mj-lt"/>
              </a:rPr>
              <a:t>In</a:t>
            </a:r>
            <a:r>
              <a:rPr lang="hu-HU" sz="2400" dirty="0">
                <a:latin typeface="+mj-lt"/>
              </a:rPr>
              <a:t> situ hibridizáció</a:t>
            </a:r>
          </a:p>
          <a:p>
            <a:r>
              <a:rPr lang="hu-HU" sz="2400" dirty="0">
                <a:latin typeface="+mj-lt"/>
              </a:rPr>
              <a:t>a mex-3 </a:t>
            </a:r>
            <a:r>
              <a:rPr lang="hu-HU" sz="2400" dirty="0" err="1">
                <a:latin typeface="+mj-lt"/>
              </a:rPr>
              <a:t>mRNS-re</a:t>
            </a:r>
            <a:r>
              <a:rPr lang="hu-HU" sz="2400" dirty="0">
                <a:latin typeface="+mj-lt"/>
              </a:rPr>
              <a:t> </a:t>
            </a:r>
          </a:p>
          <a:p>
            <a:r>
              <a:rPr lang="hu-HU" sz="2400" dirty="0">
                <a:latin typeface="+mj-lt"/>
              </a:rPr>
              <a:t>specifikus</a:t>
            </a:r>
          </a:p>
          <a:p>
            <a:r>
              <a:rPr lang="hu-HU" sz="2400" dirty="0">
                <a:latin typeface="+mj-lt"/>
              </a:rPr>
              <a:t>próbával </a:t>
            </a:r>
          </a:p>
          <a:p>
            <a:r>
              <a:rPr lang="hu-HU" sz="2400" dirty="0">
                <a:latin typeface="+mj-lt"/>
              </a:rPr>
              <a:t>(</a:t>
            </a:r>
            <a:r>
              <a:rPr lang="hu-HU" sz="2400" i="1" dirty="0">
                <a:latin typeface="+mj-lt"/>
              </a:rPr>
              <a:t>C. </a:t>
            </a:r>
            <a:r>
              <a:rPr lang="hu-HU" sz="2400" i="1" dirty="0" err="1">
                <a:latin typeface="+mj-lt"/>
              </a:rPr>
              <a:t>elegans</a:t>
            </a:r>
            <a:r>
              <a:rPr lang="hu-HU" sz="2400" i="1" dirty="0">
                <a:latin typeface="+mj-lt"/>
              </a:rPr>
              <a:t> </a:t>
            </a:r>
            <a:r>
              <a:rPr lang="hu-HU" sz="2400" dirty="0">
                <a:latin typeface="+mj-lt"/>
              </a:rPr>
              <a:t>embrió)</a:t>
            </a:r>
          </a:p>
          <a:p>
            <a:endParaRPr lang="en-US" sz="2400" dirty="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6782A0-0841-4DC4-9A4C-047A2644214A}"/>
              </a:ext>
            </a:extLst>
          </p:cNvPr>
          <p:cNvSpPr/>
          <p:nvPr/>
        </p:nvSpPr>
        <p:spPr>
          <a:xfrm>
            <a:off x="5791200" y="3886200"/>
            <a:ext cx="3090911" cy="4572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381BE2-BA42-4863-9C0B-4CA3DCC37DDE}"/>
              </a:ext>
            </a:extLst>
          </p:cNvPr>
          <p:cNvSpPr txBox="1"/>
          <p:nvPr/>
        </p:nvSpPr>
        <p:spPr>
          <a:xfrm>
            <a:off x="6125225" y="3424535"/>
            <a:ext cx="3018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</a:rPr>
              <a:t>Ez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milyen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kísérlet</a:t>
            </a:r>
            <a:r>
              <a:rPr lang="en-US" sz="2400" b="1" dirty="0">
                <a:solidFill>
                  <a:srgbClr val="C0000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altLang="en-US"/>
              <a:t>Kódoló szakasz</a:t>
            </a: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Untranslated </a:t>
            </a:r>
            <a:r>
              <a:rPr lang="hu-HU" altLang="en-US"/>
              <a:t>szakasz</a:t>
            </a:r>
            <a:endParaRPr lang="en-US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5’ UTR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7met</a:t>
            </a:r>
            <a:r>
              <a:rPr lang="hu-HU" altLang="en-US"/>
              <a:t>i</a:t>
            </a:r>
            <a:r>
              <a:rPr lang="en-US" altLang="en-US"/>
              <a:t>l-G cap</a:t>
            </a:r>
            <a:r>
              <a:rPr lang="hu-HU" altLang="en-US"/>
              <a:t> : sapka</a:t>
            </a:r>
            <a:endParaRPr lang="en-US" altLang="en-US"/>
          </a:p>
          <a:p>
            <a:pPr lvl="3" eaLnBrk="1" hangingPunct="1">
              <a:lnSpc>
                <a:spcPct val="90000"/>
              </a:lnSpc>
            </a:pPr>
            <a:r>
              <a:rPr lang="en-US" altLang="en-US"/>
              <a:t>cap binding proteins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Trans</a:t>
            </a:r>
            <a:r>
              <a:rPr lang="hu-HU" altLang="en-US"/>
              <a:t>zláció szabályozás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3’ UTR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Stabilit</a:t>
            </a:r>
            <a:r>
              <a:rPr lang="hu-HU" altLang="en-US"/>
              <a:t>ási elemek</a:t>
            </a:r>
            <a:endParaRPr lang="en-US" altLang="en-US"/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S</a:t>
            </a:r>
            <a:r>
              <a:rPr lang="hu-HU" altLang="en-US"/>
              <a:t>z</a:t>
            </a:r>
            <a:r>
              <a:rPr lang="en-US" altLang="en-US"/>
              <a:t>ubcellul</a:t>
            </a:r>
            <a:r>
              <a:rPr lang="hu-HU" altLang="en-US"/>
              <a:t>áris</a:t>
            </a:r>
            <a:r>
              <a:rPr lang="en-US" altLang="en-US"/>
              <a:t> lo</a:t>
            </a:r>
            <a:r>
              <a:rPr lang="hu-HU" altLang="en-US"/>
              <a:t>k</a:t>
            </a:r>
            <a:r>
              <a:rPr lang="en-US" altLang="en-US"/>
              <a:t>aliz</a:t>
            </a:r>
            <a:r>
              <a:rPr lang="hu-HU" altLang="en-US"/>
              <a:t>áció</a:t>
            </a:r>
            <a:r>
              <a:rPr lang="en-US" altLang="en-US"/>
              <a:t> (</a:t>
            </a:r>
            <a:r>
              <a:rPr lang="hu-HU" altLang="en-US"/>
              <a:t>irányítószámok)</a:t>
            </a:r>
            <a:endParaRPr lang="en-US" altLang="en-US"/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pol</a:t>
            </a:r>
            <a:r>
              <a:rPr lang="hu-HU" altLang="en-US"/>
              <a:t>i</a:t>
            </a:r>
            <a:r>
              <a:rPr lang="en-US" altLang="en-US"/>
              <a:t>(A) </a:t>
            </a:r>
            <a:r>
              <a:rPr lang="hu-HU" altLang="en-US"/>
              <a:t>vég</a:t>
            </a:r>
          </a:p>
        </p:txBody>
      </p:sp>
      <p:sp>
        <p:nvSpPr>
          <p:cNvPr id="22531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A67F6340-4763-4F3D-9C9B-FD48D1D64FAB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err="1"/>
              <a:t>mRN</a:t>
            </a:r>
            <a:r>
              <a:rPr lang="hu-HU"/>
              <a:t>S</a:t>
            </a:r>
            <a:r>
              <a:rPr lang="en-US"/>
              <a:t> </a:t>
            </a:r>
            <a:r>
              <a:rPr lang="hu-HU"/>
              <a:t>szerkezet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bbanás 1 6"/>
          <p:cNvSpPr/>
          <p:nvPr/>
        </p:nvSpPr>
        <p:spPr>
          <a:xfrm>
            <a:off x="3886200" y="3048000"/>
            <a:ext cx="2209800" cy="1295400"/>
          </a:xfrm>
          <a:prstGeom prst="irregularSeal1">
            <a:avLst/>
          </a:prstGeom>
          <a:solidFill>
            <a:srgbClr val="FF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23555" name="Picture 4" descr="gb-2002-3-3-reviews0004-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143000"/>
            <a:ext cx="8301038" cy="4800600"/>
          </a:xfrm>
          <a:noFill/>
        </p:spPr>
      </p:pic>
      <p:sp>
        <p:nvSpPr>
          <p:cNvPr id="23556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972BDA5B-5882-4475-B14D-675B3D3AD41D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err="1"/>
              <a:t>mRN</a:t>
            </a:r>
            <a:r>
              <a:rPr lang="hu-HU"/>
              <a:t>S</a:t>
            </a:r>
          </a:p>
        </p:txBody>
      </p:sp>
      <p:sp>
        <p:nvSpPr>
          <p:cNvPr id="23558" name="Szövegdoboz 9"/>
          <p:cNvSpPr txBox="1">
            <a:spLocks noChangeArrowheads="1"/>
          </p:cNvSpPr>
          <p:nvPr/>
        </p:nvSpPr>
        <p:spPr bwMode="auto">
          <a:xfrm>
            <a:off x="4191000" y="2819400"/>
            <a:ext cx="338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hu-HU" altLang="en-US" sz="3600">
                <a:solidFill>
                  <a:srgbClr val="FF0000"/>
                </a:solidFill>
                <a:latin typeface="Arial Black" panose="020B0A04020102020204" pitchFamily="34" charset="0"/>
              </a:rPr>
              <a:t>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 descr="rnai timeline natu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066800"/>
            <a:ext cx="8686800" cy="4716463"/>
          </a:xfrm>
        </p:spPr>
      </p:pic>
      <p:sp>
        <p:nvSpPr>
          <p:cNvPr id="24579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8CC65C17-A2B2-4F01-B40C-1B64D1E13933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RN</a:t>
            </a:r>
            <a:r>
              <a:rPr lang="hu-HU"/>
              <a:t>S-interferencia = </a:t>
            </a:r>
            <a:r>
              <a:rPr lang="hu-HU" err="1"/>
              <a:t>RNSi</a:t>
            </a:r>
            <a:r>
              <a:rPr lang="en-US"/>
              <a:t> </a:t>
            </a:r>
            <a:r>
              <a:rPr lang="hu-HU"/>
              <a:t>idővonal</a:t>
            </a:r>
          </a:p>
        </p:txBody>
      </p:sp>
      <p:sp>
        <p:nvSpPr>
          <p:cNvPr id="24581" name="Text Box 9"/>
          <p:cNvSpPr txBox="1">
            <a:spLocks noChangeArrowheads="1"/>
          </p:cNvSpPr>
          <p:nvPr/>
        </p:nvSpPr>
        <p:spPr bwMode="auto">
          <a:xfrm>
            <a:off x="4343400" y="6477000"/>
            <a:ext cx="4029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400" i="1"/>
              <a:t>Nature Biotechnology</a:t>
            </a:r>
            <a:r>
              <a:rPr lang="en-US" altLang="en-US" sz="1400"/>
              <a:t>  </a:t>
            </a:r>
            <a:r>
              <a:rPr lang="en-US" altLang="en-US" sz="1400" b="1"/>
              <a:t>21</a:t>
            </a:r>
            <a:r>
              <a:rPr lang="en-US" altLang="en-US" sz="1400"/>
              <a:t>, 1441 - 1446 (2003)</a:t>
            </a:r>
            <a:r>
              <a:rPr lang="en-US" altLang="en-US" sz="1600"/>
              <a:t> </a:t>
            </a:r>
          </a:p>
        </p:txBody>
      </p:sp>
      <p:sp>
        <p:nvSpPr>
          <p:cNvPr id="7" name="Téglalap 6"/>
          <p:cNvSpPr/>
          <p:nvPr/>
        </p:nvSpPr>
        <p:spPr>
          <a:xfrm>
            <a:off x="6629400" y="990600"/>
            <a:ext cx="2286000" cy="289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6019800" y="2971800"/>
            <a:ext cx="3124200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Jobbra nyíl 9"/>
          <p:cNvSpPr/>
          <p:nvPr/>
        </p:nvSpPr>
        <p:spPr>
          <a:xfrm>
            <a:off x="228600" y="2971800"/>
            <a:ext cx="8610600" cy="1143000"/>
          </a:xfrm>
          <a:prstGeom prst="rightArrow">
            <a:avLst>
              <a:gd name="adj1" fmla="val 50000"/>
              <a:gd name="adj2" fmla="val 33226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5603" name="Dia számának hely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C1930A29-E019-4C03-92AE-6298AAEC6C14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err="1"/>
              <a:t>RNSi</a:t>
            </a:r>
            <a:r>
              <a:rPr lang="hu-HU"/>
              <a:t> idővonal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4495800" y="6400800"/>
            <a:ext cx="4419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1400">
                <a:latin typeface="+mj-lt"/>
              </a:rPr>
              <a:t>http://www.rnaiweb.com/RNAi/RNAi_Timeline/</a:t>
            </a:r>
          </a:p>
        </p:txBody>
      </p:sp>
      <p:graphicFrame>
        <p:nvGraphicFramePr>
          <p:cNvPr id="9" name="Tartalom helye 8"/>
          <p:cNvGraphicFramePr>
            <a:graphicFrameLocks noGrp="1"/>
          </p:cNvGraphicFramePr>
          <p:nvPr>
            <p:ph idx="1"/>
          </p:nvPr>
        </p:nvGraphicFramePr>
        <p:xfrm>
          <a:off x="228600" y="3352800"/>
          <a:ext cx="8229600" cy="404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404813">
                <a:tc>
                  <a:txBody>
                    <a:bodyPr/>
                    <a:lstStyle/>
                    <a:p>
                      <a:r>
                        <a:rPr lang="hu-HU" sz="1000">
                          <a:solidFill>
                            <a:srgbClr val="002060"/>
                          </a:solidFill>
                        </a:rPr>
                        <a:t>1995</a:t>
                      </a:r>
                    </a:p>
                  </a:txBody>
                  <a:tcPr marT="45792" marB="457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1000">
                        <a:solidFill>
                          <a:srgbClr val="002060"/>
                        </a:solidFill>
                      </a:endParaRPr>
                    </a:p>
                  </a:txBody>
                  <a:tcPr marT="45792" marB="457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1000">
                        <a:solidFill>
                          <a:srgbClr val="002060"/>
                        </a:solidFill>
                      </a:endParaRPr>
                    </a:p>
                  </a:txBody>
                  <a:tcPr marT="45792" marB="457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000">
                          <a:solidFill>
                            <a:srgbClr val="002060"/>
                          </a:solidFill>
                        </a:rPr>
                        <a:t>1998</a:t>
                      </a:r>
                    </a:p>
                  </a:txBody>
                  <a:tcPr marT="45792" marB="457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000">
                          <a:solidFill>
                            <a:srgbClr val="002060"/>
                          </a:solidFill>
                        </a:rPr>
                        <a:t>1999</a:t>
                      </a:r>
                    </a:p>
                  </a:txBody>
                  <a:tcPr marT="45792" marB="457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000">
                          <a:solidFill>
                            <a:srgbClr val="002060"/>
                          </a:solidFill>
                        </a:rPr>
                        <a:t>2000</a:t>
                      </a:r>
                    </a:p>
                  </a:txBody>
                  <a:tcPr marT="45792" marB="457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000">
                          <a:solidFill>
                            <a:srgbClr val="002060"/>
                          </a:solidFill>
                        </a:rPr>
                        <a:t>2001</a:t>
                      </a:r>
                    </a:p>
                  </a:txBody>
                  <a:tcPr marT="45792" marB="457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1000">
                        <a:solidFill>
                          <a:srgbClr val="002060"/>
                        </a:solidFill>
                      </a:endParaRPr>
                    </a:p>
                  </a:txBody>
                  <a:tcPr marT="45792" marB="457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000">
                          <a:solidFill>
                            <a:srgbClr val="002060"/>
                          </a:solidFill>
                        </a:rPr>
                        <a:t>2003</a:t>
                      </a:r>
                    </a:p>
                  </a:txBody>
                  <a:tcPr marT="45792" marB="457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000">
                          <a:solidFill>
                            <a:srgbClr val="002060"/>
                          </a:solidFill>
                        </a:rPr>
                        <a:t>2004</a:t>
                      </a:r>
                    </a:p>
                  </a:txBody>
                  <a:tcPr marT="45792" marB="457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1000">
                        <a:solidFill>
                          <a:srgbClr val="002060"/>
                        </a:solidFill>
                      </a:endParaRPr>
                    </a:p>
                  </a:txBody>
                  <a:tcPr marT="45792" marB="457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000">
                          <a:solidFill>
                            <a:srgbClr val="002060"/>
                          </a:solidFill>
                        </a:rPr>
                        <a:t>2006</a:t>
                      </a:r>
                    </a:p>
                  </a:txBody>
                  <a:tcPr marT="45792" marB="457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1000">
                        <a:solidFill>
                          <a:srgbClr val="002060"/>
                        </a:solidFill>
                      </a:endParaRPr>
                    </a:p>
                  </a:txBody>
                  <a:tcPr marT="45792" marB="457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1000">
                        <a:solidFill>
                          <a:srgbClr val="002060"/>
                        </a:solidFill>
                      </a:endParaRPr>
                    </a:p>
                  </a:txBody>
                  <a:tcPr marT="45792" marB="457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1000">
                        <a:solidFill>
                          <a:srgbClr val="002060"/>
                        </a:solidFill>
                      </a:endParaRPr>
                    </a:p>
                  </a:txBody>
                  <a:tcPr marT="45792" marB="457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000">
                          <a:solidFill>
                            <a:srgbClr val="002060"/>
                          </a:solidFill>
                        </a:rPr>
                        <a:t>2010</a:t>
                      </a:r>
                    </a:p>
                  </a:txBody>
                  <a:tcPr marT="45792" marB="457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Lekerekített téglalap feliratnak 12"/>
          <p:cNvSpPr/>
          <p:nvPr/>
        </p:nvSpPr>
        <p:spPr>
          <a:xfrm>
            <a:off x="76200" y="4191000"/>
            <a:ext cx="1981200" cy="1447800"/>
          </a:xfrm>
          <a:prstGeom prst="wedgeRoundRectCallout">
            <a:avLst>
              <a:gd name="adj1" fmla="val -31370"/>
              <a:gd name="adj2" fmla="val -7503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>
              <a:defRPr/>
            </a:pPr>
            <a:r>
              <a:rPr lang="en-US" sz="1300"/>
              <a:t>sense RNA was as effective as antisense RNA for suppressing gene expression in worm</a:t>
            </a:r>
            <a:r>
              <a:rPr lang="hu-HU" sz="1300"/>
              <a:t>,  </a:t>
            </a:r>
            <a:r>
              <a:rPr lang="en-US" sz="1300" b="1" err="1"/>
              <a:t>Guo</a:t>
            </a:r>
            <a:r>
              <a:rPr lang="en-US" sz="1300" b="1"/>
              <a:t> S</a:t>
            </a:r>
            <a:r>
              <a:rPr lang="hu-HU" sz="1300" b="1"/>
              <a:t> &amp; </a:t>
            </a:r>
            <a:r>
              <a:rPr lang="en-US" sz="1300" b="1" err="1"/>
              <a:t>Kemphues</a:t>
            </a:r>
            <a:r>
              <a:rPr lang="en-US" sz="1300" b="1"/>
              <a:t> KJ.</a:t>
            </a:r>
            <a:r>
              <a:rPr lang="hu-HU" sz="1300" b="1"/>
              <a:t> </a:t>
            </a:r>
            <a:r>
              <a:rPr lang="hu-HU" sz="1300" err="1"/>
              <a:t>in</a:t>
            </a:r>
            <a:r>
              <a:rPr lang="hu-HU" sz="1300"/>
              <a:t> </a:t>
            </a:r>
            <a:r>
              <a:rPr lang="hu-HU" sz="1300" err="1"/>
              <a:t>Cell</a:t>
            </a:r>
            <a:endParaRPr lang="hu-HU" sz="1300"/>
          </a:p>
        </p:txBody>
      </p:sp>
      <p:sp>
        <p:nvSpPr>
          <p:cNvPr id="15" name="Lekerekített téglalap feliratnak 14"/>
          <p:cNvSpPr/>
          <p:nvPr/>
        </p:nvSpPr>
        <p:spPr>
          <a:xfrm>
            <a:off x="76200" y="1371600"/>
            <a:ext cx="2286000" cy="1600200"/>
          </a:xfrm>
          <a:prstGeom prst="wedgeRoundRectCallout">
            <a:avLst>
              <a:gd name="adj1" fmla="val 34563"/>
              <a:gd name="adj2" fmla="val 7303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>
              <a:defRPr/>
            </a:pPr>
            <a:r>
              <a:rPr lang="en-US" sz="1300" err="1"/>
              <a:t>RNAi</a:t>
            </a:r>
            <a:r>
              <a:rPr lang="en-US" sz="1300"/>
              <a:t> </a:t>
            </a:r>
            <a:r>
              <a:rPr lang="hu-HU" sz="1300"/>
              <a:t>-</a:t>
            </a:r>
            <a:r>
              <a:rPr lang="en-US" sz="1300"/>
              <a:t>injecting </a:t>
            </a:r>
            <a:r>
              <a:rPr lang="en-US" sz="1300" err="1"/>
              <a:t>dsRNA</a:t>
            </a:r>
            <a:r>
              <a:rPr lang="en-US" sz="1300"/>
              <a:t> into C. </a:t>
            </a:r>
            <a:r>
              <a:rPr lang="en-US" sz="1300" err="1"/>
              <a:t>elegans</a:t>
            </a:r>
            <a:r>
              <a:rPr lang="en-US" sz="1300"/>
              <a:t> led to an efficient sequence-specific silencing and coined the term "RNA Interference".</a:t>
            </a:r>
            <a:r>
              <a:rPr lang="hu-HU" sz="1300"/>
              <a:t> </a:t>
            </a:r>
            <a:br>
              <a:rPr lang="hu-HU" sz="1300"/>
            </a:br>
            <a:r>
              <a:rPr lang="hu-HU" sz="1300" b="1" err="1"/>
              <a:t>Fire</a:t>
            </a:r>
            <a:r>
              <a:rPr lang="hu-HU" sz="1300" b="1"/>
              <a:t> A. </a:t>
            </a:r>
            <a:r>
              <a:rPr lang="hu-HU" sz="1300" b="1" i="1"/>
              <a:t>et </a:t>
            </a:r>
            <a:r>
              <a:rPr lang="hu-HU" sz="1300" b="1" i="1" err="1"/>
              <a:t>al</a:t>
            </a:r>
            <a:r>
              <a:rPr lang="hu-HU" sz="1300" i="1"/>
              <a:t>,</a:t>
            </a:r>
            <a:r>
              <a:rPr lang="hu-HU" sz="1300"/>
              <a:t> </a:t>
            </a:r>
            <a:r>
              <a:rPr lang="hu-HU" sz="1300" err="1"/>
              <a:t>in</a:t>
            </a:r>
            <a:r>
              <a:rPr lang="hu-HU" sz="1300"/>
              <a:t> </a:t>
            </a:r>
            <a:r>
              <a:rPr lang="hu-HU" sz="1300" err="1"/>
              <a:t>Nature</a:t>
            </a:r>
            <a:endParaRPr lang="hu-HU" sz="1300"/>
          </a:p>
        </p:txBody>
      </p:sp>
      <p:sp>
        <p:nvSpPr>
          <p:cNvPr id="16" name="Lekerekített téglalap feliratnak 15"/>
          <p:cNvSpPr/>
          <p:nvPr/>
        </p:nvSpPr>
        <p:spPr>
          <a:xfrm>
            <a:off x="2133600" y="5257800"/>
            <a:ext cx="2743200" cy="1066800"/>
          </a:xfrm>
          <a:prstGeom prst="wedgeRoundRectCallout">
            <a:avLst>
              <a:gd name="adj1" fmla="val -32993"/>
              <a:gd name="adj2" fmla="val -20263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>
              <a:defRPr/>
            </a:pPr>
            <a:r>
              <a:rPr lang="en-US" sz="1300"/>
              <a:t>posttranscriptional gene silencing (PTGS) in plants</a:t>
            </a:r>
            <a:endParaRPr lang="hu-HU" sz="1300"/>
          </a:p>
          <a:p>
            <a:pPr>
              <a:defRPr/>
            </a:pPr>
            <a:r>
              <a:rPr lang="en-US" sz="1300" b="1"/>
              <a:t>Hamilton AJ </a:t>
            </a:r>
            <a:r>
              <a:rPr lang="hu-HU" sz="1300" b="1"/>
              <a:t>&amp; </a:t>
            </a:r>
            <a:r>
              <a:rPr lang="en-US" sz="1300" b="1" err="1"/>
              <a:t>Baulcombe</a:t>
            </a:r>
            <a:r>
              <a:rPr lang="en-US" sz="1300" b="1"/>
              <a:t> DC.</a:t>
            </a:r>
            <a:r>
              <a:rPr lang="hu-HU" sz="1300" b="1"/>
              <a:t> </a:t>
            </a:r>
            <a:r>
              <a:rPr lang="hu-HU" sz="1300" err="1"/>
              <a:t>in</a:t>
            </a:r>
            <a:r>
              <a:rPr lang="hu-HU" sz="1300"/>
              <a:t> Science</a:t>
            </a:r>
          </a:p>
        </p:txBody>
      </p:sp>
      <p:sp>
        <p:nvSpPr>
          <p:cNvPr id="18" name="Lekerekített téglalap feliratnak 17"/>
          <p:cNvSpPr/>
          <p:nvPr/>
        </p:nvSpPr>
        <p:spPr>
          <a:xfrm>
            <a:off x="2667000" y="1981200"/>
            <a:ext cx="2057400" cy="990600"/>
          </a:xfrm>
          <a:prstGeom prst="wedgeRoundRectCallout">
            <a:avLst>
              <a:gd name="adj1" fmla="val -7035"/>
              <a:gd name="adj2" fmla="val 8978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>
              <a:defRPr/>
            </a:pPr>
            <a:r>
              <a:rPr lang="en-US" sz="1300"/>
              <a:t>First described </a:t>
            </a:r>
            <a:r>
              <a:rPr lang="en-US" sz="1300" err="1"/>
              <a:t>RNAi</a:t>
            </a:r>
            <a:r>
              <a:rPr lang="en-US" sz="1300"/>
              <a:t> in mammalian cells</a:t>
            </a:r>
            <a:r>
              <a:rPr lang="hu-HU" sz="1300"/>
              <a:t> </a:t>
            </a:r>
          </a:p>
          <a:p>
            <a:pPr>
              <a:defRPr/>
            </a:pPr>
            <a:r>
              <a:rPr lang="hu-HU" sz="1300" b="1" err="1"/>
              <a:t>Tuschl</a:t>
            </a:r>
            <a:r>
              <a:rPr lang="hu-HU" sz="1300" b="1"/>
              <a:t> T </a:t>
            </a:r>
            <a:r>
              <a:rPr lang="hu-HU" sz="1300" b="1" i="1"/>
              <a:t>et </a:t>
            </a:r>
            <a:r>
              <a:rPr lang="hu-HU" sz="1300" b="1" i="1" err="1"/>
              <a:t>al</a:t>
            </a:r>
            <a:r>
              <a:rPr lang="hu-HU" sz="1300"/>
              <a:t>, </a:t>
            </a:r>
            <a:r>
              <a:rPr lang="hu-HU" sz="1300" err="1"/>
              <a:t>in</a:t>
            </a:r>
            <a:r>
              <a:rPr lang="hu-HU" sz="1300"/>
              <a:t> </a:t>
            </a:r>
            <a:r>
              <a:rPr lang="hu-HU" sz="1300" err="1"/>
              <a:t>Nature</a:t>
            </a:r>
            <a:endParaRPr lang="hu-HU" sz="1300"/>
          </a:p>
        </p:txBody>
      </p:sp>
      <p:sp>
        <p:nvSpPr>
          <p:cNvPr id="19" name="Lekerekített téglalap feliratnak 18"/>
          <p:cNvSpPr/>
          <p:nvPr/>
        </p:nvSpPr>
        <p:spPr>
          <a:xfrm>
            <a:off x="3505200" y="4191000"/>
            <a:ext cx="1600200" cy="914400"/>
          </a:xfrm>
          <a:prstGeom prst="wedgeRoundRectCallout">
            <a:avLst>
              <a:gd name="adj1" fmla="val -68730"/>
              <a:gd name="adj2" fmla="val -11436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>
              <a:defRPr/>
            </a:pPr>
            <a:r>
              <a:rPr lang="hu-HU" sz="1300" err="1"/>
              <a:t>Role</a:t>
            </a:r>
            <a:r>
              <a:rPr lang="hu-HU" sz="1300"/>
              <a:t> of </a:t>
            </a:r>
            <a:r>
              <a:rPr lang="hu-HU" sz="1300" err="1"/>
              <a:t>Dicer</a:t>
            </a:r>
            <a:r>
              <a:rPr lang="hu-HU" sz="1300"/>
              <a:t> (</a:t>
            </a:r>
            <a:r>
              <a:rPr lang="hu-HU" sz="1300" err="1"/>
              <a:t>RNAse</a:t>
            </a:r>
            <a:r>
              <a:rPr lang="hu-HU" sz="1300"/>
              <a:t> III)</a:t>
            </a:r>
          </a:p>
          <a:p>
            <a:pPr>
              <a:defRPr/>
            </a:pPr>
            <a:r>
              <a:rPr lang="hu-HU" sz="1300" b="1" err="1"/>
              <a:t>Zamore</a:t>
            </a:r>
            <a:r>
              <a:rPr lang="hu-HU" sz="1300" b="1"/>
              <a:t> PD,</a:t>
            </a:r>
            <a:r>
              <a:rPr lang="hu-HU" sz="1300" b="1" i="1"/>
              <a:t>et </a:t>
            </a:r>
            <a:r>
              <a:rPr lang="hu-HU" sz="1300" b="1" i="1" err="1"/>
              <a:t>al</a:t>
            </a:r>
            <a:r>
              <a:rPr lang="hu-HU" sz="1300"/>
              <a:t>, </a:t>
            </a:r>
            <a:r>
              <a:rPr lang="hu-HU" sz="1300" err="1"/>
              <a:t>in</a:t>
            </a:r>
            <a:r>
              <a:rPr lang="hu-HU" sz="1300"/>
              <a:t> </a:t>
            </a:r>
            <a:r>
              <a:rPr lang="hu-HU" sz="1300" err="1"/>
              <a:t>Cell</a:t>
            </a:r>
            <a:endParaRPr lang="hu-HU" sz="1300"/>
          </a:p>
        </p:txBody>
      </p:sp>
      <p:sp>
        <p:nvSpPr>
          <p:cNvPr id="20" name="Lekerekített téglalap feliratnak 19"/>
          <p:cNvSpPr/>
          <p:nvPr/>
        </p:nvSpPr>
        <p:spPr>
          <a:xfrm>
            <a:off x="5257800" y="4191000"/>
            <a:ext cx="1752600" cy="1371600"/>
          </a:xfrm>
          <a:prstGeom prst="wedgeRoundRectCallout">
            <a:avLst>
              <a:gd name="adj1" fmla="val -77387"/>
              <a:gd name="adj2" fmla="val -8768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>
              <a:defRPr/>
            </a:pPr>
            <a:r>
              <a:rPr lang="en-US" sz="1300" err="1"/>
              <a:t>siRNAs</a:t>
            </a:r>
            <a:r>
              <a:rPr lang="en-US" sz="1300"/>
              <a:t> can be used therapeutically in whole animals.</a:t>
            </a:r>
            <a:endParaRPr lang="hu-HU" sz="1300"/>
          </a:p>
          <a:p>
            <a:pPr>
              <a:defRPr/>
            </a:pPr>
            <a:r>
              <a:rPr lang="hu-HU" sz="1300" b="1"/>
              <a:t>Song  E.</a:t>
            </a:r>
            <a:r>
              <a:rPr lang="hu-HU" sz="1300" b="1" i="1"/>
              <a:t> et </a:t>
            </a:r>
            <a:r>
              <a:rPr lang="hu-HU" sz="1300" b="1" i="1" err="1"/>
              <a:t>al</a:t>
            </a:r>
            <a:r>
              <a:rPr lang="hu-HU" sz="1300"/>
              <a:t>. </a:t>
            </a:r>
            <a:br>
              <a:rPr lang="hu-HU" sz="1300"/>
            </a:br>
            <a:r>
              <a:rPr lang="hu-HU" sz="1300" err="1"/>
              <a:t>in</a:t>
            </a:r>
            <a:r>
              <a:rPr lang="hu-HU" sz="1300"/>
              <a:t> </a:t>
            </a:r>
            <a:r>
              <a:rPr lang="hu-HU" sz="1300" err="1"/>
              <a:t>NatMed</a:t>
            </a:r>
            <a:endParaRPr lang="hu-HU" sz="1300"/>
          </a:p>
        </p:txBody>
      </p:sp>
      <p:sp>
        <p:nvSpPr>
          <p:cNvPr id="21" name="Lekerekített téglalap feliratnak 20"/>
          <p:cNvSpPr/>
          <p:nvPr/>
        </p:nvSpPr>
        <p:spPr>
          <a:xfrm>
            <a:off x="6172200" y="1981200"/>
            <a:ext cx="2438400" cy="990600"/>
          </a:xfrm>
          <a:prstGeom prst="wedgeRoundRectCallout">
            <a:avLst>
              <a:gd name="adj1" fmla="val -46712"/>
              <a:gd name="adj2" fmla="val 8759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>
              <a:defRPr/>
            </a:pPr>
            <a:r>
              <a:rPr lang="hu-HU" sz="1300" b="1"/>
              <a:t>Nobel </a:t>
            </a:r>
            <a:r>
              <a:rPr lang="hu-HU" sz="1300" b="1" err="1"/>
              <a:t>prize</a:t>
            </a:r>
            <a:r>
              <a:rPr lang="hu-HU" sz="1300" b="1"/>
              <a:t> </a:t>
            </a:r>
            <a:r>
              <a:rPr lang="hu-HU" sz="1300" err="1"/>
              <a:t>in</a:t>
            </a:r>
            <a:r>
              <a:rPr lang="hu-HU" sz="1300"/>
              <a:t> </a:t>
            </a:r>
            <a:r>
              <a:rPr lang="hu-HU" sz="1300" err="1"/>
              <a:t>Physiology</a:t>
            </a:r>
            <a:r>
              <a:rPr lang="hu-HU" sz="1300"/>
              <a:t> </a:t>
            </a:r>
            <a:r>
              <a:rPr lang="hu-HU" sz="1300" err="1"/>
              <a:t>or</a:t>
            </a:r>
            <a:r>
              <a:rPr lang="hu-HU" sz="1300"/>
              <a:t> </a:t>
            </a:r>
            <a:r>
              <a:rPr lang="hu-HU" sz="1300" err="1"/>
              <a:t>Medicine</a:t>
            </a:r>
            <a:r>
              <a:rPr lang="hu-HU" sz="1300"/>
              <a:t> </a:t>
            </a:r>
            <a:r>
              <a:rPr lang="hu-HU" sz="1300" err="1"/>
              <a:t>prize</a:t>
            </a:r>
            <a:r>
              <a:rPr lang="hu-HU" sz="1300"/>
              <a:t> </a:t>
            </a:r>
            <a:r>
              <a:rPr lang="hu-HU" sz="1300" err="1"/>
              <a:t>for</a:t>
            </a:r>
            <a:endParaRPr lang="hu-HU" sz="1300"/>
          </a:p>
          <a:p>
            <a:pPr>
              <a:defRPr/>
            </a:pPr>
            <a:r>
              <a:rPr lang="en-US" sz="1300" b="1"/>
              <a:t>Andrew Fire </a:t>
            </a:r>
            <a:r>
              <a:rPr lang="hu-HU" sz="1300" b="1"/>
              <a:t>&amp; </a:t>
            </a:r>
            <a:r>
              <a:rPr lang="en-US" sz="1300" b="1"/>
              <a:t>Craig Mello</a:t>
            </a:r>
            <a:endParaRPr lang="hu-HU" sz="1300" b="1"/>
          </a:p>
        </p:txBody>
      </p:sp>
      <p:sp>
        <p:nvSpPr>
          <p:cNvPr id="23" name="Lekerekített téglalap feliratnak 22"/>
          <p:cNvSpPr/>
          <p:nvPr/>
        </p:nvSpPr>
        <p:spPr>
          <a:xfrm>
            <a:off x="7162800" y="4343400"/>
            <a:ext cx="1828800" cy="1828800"/>
          </a:xfrm>
          <a:prstGeom prst="wedgeRoundRectCallout">
            <a:avLst>
              <a:gd name="adj1" fmla="val -422"/>
              <a:gd name="adj2" fmla="val -9059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>
              <a:defRPr/>
            </a:pPr>
            <a:r>
              <a:rPr lang="en-US" sz="1300" err="1"/>
              <a:t>siRNA</a:t>
            </a:r>
            <a:r>
              <a:rPr lang="en-US" sz="1300"/>
              <a:t> administered systemically to humans can produce a specific gene inhibition by  </a:t>
            </a:r>
            <a:r>
              <a:rPr lang="en-US" sz="1300" err="1"/>
              <a:t>RNAi</a:t>
            </a:r>
            <a:r>
              <a:rPr lang="hu-HU" sz="1300"/>
              <a:t> </a:t>
            </a:r>
          </a:p>
          <a:p>
            <a:pPr>
              <a:defRPr/>
            </a:pPr>
            <a:r>
              <a:rPr lang="hu-HU" sz="1300" b="1"/>
              <a:t>Davis ME </a:t>
            </a:r>
            <a:r>
              <a:rPr lang="hu-HU" sz="1300" b="1" i="1"/>
              <a:t>et </a:t>
            </a:r>
            <a:r>
              <a:rPr lang="hu-HU" sz="1300" b="1" i="1" err="1"/>
              <a:t>al</a:t>
            </a:r>
            <a:r>
              <a:rPr lang="hu-HU" sz="1300"/>
              <a:t>, </a:t>
            </a:r>
            <a:br>
              <a:rPr lang="hu-HU" sz="1300"/>
            </a:br>
            <a:r>
              <a:rPr lang="hu-HU" sz="1300" err="1"/>
              <a:t>in</a:t>
            </a:r>
            <a:r>
              <a:rPr lang="hu-HU" sz="1300"/>
              <a:t> </a:t>
            </a:r>
            <a:r>
              <a:rPr lang="hu-HU" sz="1300" err="1"/>
              <a:t>Nature</a:t>
            </a:r>
            <a:endParaRPr lang="hu-HU" sz="1300"/>
          </a:p>
        </p:txBody>
      </p:sp>
      <p:sp>
        <p:nvSpPr>
          <p:cNvPr id="25" name="Lekerekített téglalap feliratnak 24"/>
          <p:cNvSpPr/>
          <p:nvPr/>
        </p:nvSpPr>
        <p:spPr>
          <a:xfrm>
            <a:off x="5257800" y="304800"/>
            <a:ext cx="2286000" cy="1295400"/>
          </a:xfrm>
          <a:prstGeom prst="wedgeRoundRectCallout">
            <a:avLst>
              <a:gd name="adj1" fmla="val -79151"/>
              <a:gd name="adj2" fmla="val 19079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>
              <a:defRPr/>
            </a:pPr>
            <a:r>
              <a:rPr lang="en-US" sz="1300"/>
              <a:t>Short hairpin RNAs (</a:t>
            </a:r>
            <a:r>
              <a:rPr lang="en-US" sz="1300" b="1" err="1"/>
              <a:t>shRNAs</a:t>
            </a:r>
            <a:r>
              <a:rPr lang="en-US" sz="1300"/>
              <a:t>) induce sequence-specific silencing in mammalian cells</a:t>
            </a:r>
            <a:r>
              <a:rPr lang="hu-HU" sz="1300"/>
              <a:t> (</a:t>
            </a:r>
            <a:r>
              <a:rPr lang="hu-HU" sz="1300" err="1"/>
              <a:t>several</a:t>
            </a:r>
            <a:r>
              <a:rPr lang="hu-HU" sz="1300"/>
              <a:t> </a:t>
            </a:r>
            <a:r>
              <a:rPr lang="hu-HU" sz="1300" err="1"/>
              <a:t>groups</a:t>
            </a:r>
            <a:r>
              <a:rPr lang="hu-HU" sz="1300"/>
              <a:t>)</a:t>
            </a:r>
          </a:p>
        </p:txBody>
      </p:sp>
      <p:pic>
        <p:nvPicPr>
          <p:cNvPr id="25632" name="Picture 9" descr="http://www.extravaganzi.com/wp-content/uploads/2013/03/Francis-H.-C.-Crick-Nobel-Prize-Medal-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143000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6" t="20485" r="42188" b="57951"/>
          <a:stretch>
            <a:fillRect/>
          </a:stretch>
        </p:blipFill>
        <p:spPr bwMode="auto">
          <a:xfrm>
            <a:off x="2549525" y="990600"/>
            <a:ext cx="25558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641399EB-A41D-44A7-A24F-BD2ABF5B0343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/>
              <a:t>Orvosi Nobel-díj 2006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8125" r="27344" b="18750"/>
          <a:stretch>
            <a:fillRect/>
          </a:stretch>
        </p:blipFill>
        <p:spPr bwMode="auto">
          <a:xfrm>
            <a:off x="1371600" y="1066800"/>
            <a:ext cx="6197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 számának helye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98AB594-6E1D-496D-87F4-0FC70A181D00}" type="slidenum">
              <a:rPr>
                <a:solidFill>
                  <a:srgbClr val="000000"/>
                </a:solidFill>
              </a:rPr>
              <a:pPr eaLnBrk="1" hangingPunct="1"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4819" name="Szövegdoboz 2"/>
          <p:cNvSpPr txBox="1">
            <a:spLocks noChangeArrowheads="1"/>
          </p:cNvSpPr>
          <p:nvPr/>
        </p:nvSpPr>
        <p:spPr bwMode="auto">
          <a:xfrm>
            <a:off x="1600200" y="533400"/>
            <a:ext cx="6507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b="1">
                <a:solidFill>
                  <a:srgbClr val="000000"/>
                </a:solidFill>
              </a:rPr>
              <a:t>Szabályozási lehetőségek és szintek a génkifejeződésben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4820" name="Szövegdoboz 3"/>
          <p:cNvSpPr txBox="1">
            <a:spLocks noChangeArrowheads="1"/>
          </p:cNvSpPr>
          <p:nvPr/>
        </p:nvSpPr>
        <p:spPr bwMode="auto">
          <a:xfrm>
            <a:off x="225425" y="1447800"/>
            <a:ext cx="8917826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b="1" dirty="0">
                <a:solidFill>
                  <a:srgbClr val="000000"/>
                </a:solidFill>
              </a:rPr>
              <a:t>Transzkripció szabályozása</a:t>
            </a:r>
            <a:r>
              <a:rPr lang="hu-HU" dirty="0">
                <a:solidFill>
                  <a:srgbClr val="000000"/>
                </a:solidFill>
              </a:rPr>
              <a:t>: mikor mely génekről indulhat meg az </a:t>
            </a:r>
            <a:r>
              <a:rPr lang="hu-HU" dirty="0" err="1">
                <a:solidFill>
                  <a:srgbClr val="000000"/>
                </a:solidFill>
              </a:rPr>
              <a:t>mRNS</a:t>
            </a:r>
            <a:r>
              <a:rPr lang="hu-HU" dirty="0">
                <a:solidFill>
                  <a:srgbClr val="000000"/>
                </a:solidFill>
              </a:rPr>
              <a:t> átírása</a:t>
            </a:r>
          </a:p>
          <a:p>
            <a:pPr eaLnBrk="1" hangingPunct="1"/>
            <a:endParaRPr lang="hu-HU" dirty="0">
              <a:solidFill>
                <a:srgbClr val="000000"/>
              </a:solidFill>
            </a:endParaRPr>
          </a:p>
          <a:p>
            <a:pPr eaLnBrk="1" hangingPunct="1"/>
            <a:r>
              <a:rPr lang="hu-HU" dirty="0">
                <a:solidFill>
                  <a:srgbClr val="000000"/>
                </a:solidFill>
              </a:rPr>
              <a:t>		- </a:t>
            </a:r>
            <a:r>
              <a:rPr lang="hu-HU" dirty="0" err="1">
                <a:solidFill>
                  <a:srgbClr val="000000"/>
                </a:solidFill>
              </a:rPr>
              <a:t>represszorok</a:t>
            </a:r>
            <a:r>
              <a:rPr lang="hu-HU" dirty="0">
                <a:solidFill>
                  <a:srgbClr val="000000"/>
                </a:solidFill>
              </a:rPr>
              <a:t>, </a:t>
            </a:r>
            <a:r>
              <a:rPr lang="hu-HU" dirty="0" err="1">
                <a:solidFill>
                  <a:srgbClr val="000000"/>
                </a:solidFill>
              </a:rPr>
              <a:t>inducerek</a:t>
            </a:r>
            <a:r>
              <a:rPr lang="hu-HU" dirty="0">
                <a:solidFill>
                  <a:srgbClr val="000000"/>
                </a:solidFill>
              </a:rPr>
              <a:t>, transzkripciós faktorok</a:t>
            </a:r>
          </a:p>
          <a:p>
            <a:pPr eaLnBrk="1" hangingPunct="1"/>
            <a:r>
              <a:rPr lang="hu-HU" dirty="0">
                <a:solidFill>
                  <a:srgbClr val="000000"/>
                </a:solidFill>
              </a:rPr>
              <a:t>		- </a:t>
            </a:r>
            <a:r>
              <a:rPr lang="hu-HU" dirty="0" err="1">
                <a:solidFill>
                  <a:srgbClr val="000000"/>
                </a:solidFill>
              </a:rPr>
              <a:t>kromatin</a:t>
            </a:r>
            <a:r>
              <a:rPr lang="hu-HU" dirty="0">
                <a:solidFill>
                  <a:srgbClr val="000000"/>
                </a:solidFill>
              </a:rPr>
              <a:t> szerkezet – </a:t>
            </a:r>
            <a:r>
              <a:rPr lang="hu-HU" dirty="0" err="1">
                <a:solidFill>
                  <a:srgbClr val="000000"/>
                </a:solidFill>
              </a:rPr>
              <a:t>epigenetika</a:t>
            </a:r>
            <a:r>
              <a:rPr lang="hu-HU" dirty="0">
                <a:solidFill>
                  <a:srgbClr val="000000"/>
                </a:solidFill>
              </a:rPr>
              <a:t>:  a DNS és az őt körülvevő fehérjék kódja</a:t>
            </a:r>
          </a:p>
          <a:p>
            <a:pPr eaLnBrk="1" hangingPunct="1"/>
            <a:endParaRPr lang="hu-HU" dirty="0">
              <a:solidFill>
                <a:srgbClr val="000000"/>
              </a:solidFill>
            </a:endParaRPr>
          </a:p>
          <a:p>
            <a:pPr eaLnBrk="1" hangingPunct="1"/>
            <a:endParaRPr lang="hu-HU" b="1" dirty="0">
              <a:solidFill>
                <a:srgbClr val="000000"/>
              </a:solidFill>
            </a:endParaRPr>
          </a:p>
          <a:p>
            <a:pPr eaLnBrk="1" hangingPunct="1"/>
            <a:r>
              <a:rPr lang="hu-HU" b="1" dirty="0" err="1">
                <a:solidFill>
                  <a:srgbClr val="000000"/>
                </a:solidFill>
              </a:rPr>
              <a:t>Poszttranszkripcionális</a:t>
            </a:r>
            <a:r>
              <a:rPr lang="hu-HU" b="1" dirty="0">
                <a:solidFill>
                  <a:srgbClr val="000000"/>
                </a:solidFill>
              </a:rPr>
              <a:t> szabályozási lehetőségek</a:t>
            </a:r>
            <a:r>
              <a:rPr lang="hu-HU" dirty="0">
                <a:solidFill>
                  <a:srgbClr val="000000"/>
                </a:solidFill>
              </a:rPr>
              <a:t>: </a:t>
            </a:r>
          </a:p>
          <a:p>
            <a:pPr eaLnBrk="1" hangingPunct="1"/>
            <a:endParaRPr lang="hu-HU" dirty="0">
              <a:solidFill>
                <a:srgbClr val="000000"/>
              </a:solidFill>
            </a:endParaRPr>
          </a:p>
          <a:p>
            <a:pPr eaLnBrk="1" hangingPunct="1"/>
            <a:r>
              <a:rPr lang="hu-HU" dirty="0">
                <a:solidFill>
                  <a:srgbClr val="000000"/>
                </a:solidFill>
              </a:rPr>
              <a:t>			</a:t>
            </a:r>
            <a:r>
              <a:rPr lang="hu-HU" dirty="0" err="1">
                <a:solidFill>
                  <a:srgbClr val="000000"/>
                </a:solidFill>
              </a:rPr>
              <a:t>mRNS</a:t>
            </a:r>
            <a:r>
              <a:rPr lang="hu-HU" dirty="0">
                <a:solidFill>
                  <a:srgbClr val="000000"/>
                </a:solidFill>
              </a:rPr>
              <a:t> stabilitás</a:t>
            </a:r>
          </a:p>
          <a:p>
            <a:pPr eaLnBrk="1" hangingPunct="1"/>
            <a:r>
              <a:rPr lang="hu-HU" dirty="0">
                <a:solidFill>
                  <a:srgbClr val="000000"/>
                </a:solidFill>
              </a:rPr>
              <a:t>		</a:t>
            </a:r>
          </a:p>
          <a:p>
            <a:pPr eaLnBrk="1" hangingPunct="1"/>
            <a:r>
              <a:rPr lang="hu-HU" dirty="0">
                <a:solidFill>
                  <a:srgbClr val="000000"/>
                </a:solidFill>
              </a:rPr>
              <a:t>			</a:t>
            </a:r>
            <a:r>
              <a:rPr lang="hu-HU" dirty="0" err="1">
                <a:solidFill>
                  <a:srgbClr val="000000"/>
                </a:solidFill>
              </a:rPr>
              <a:t>mRNS</a:t>
            </a:r>
            <a:r>
              <a:rPr lang="hu-HU" dirty="0">
                <a:solidFill>
                  <a:srgbClr val="000000"/>
                </a:solidFill>
              </a:rPr>
              <a:t> érés</a:t>
            </a:r>
          </a:p>
          <a:p>
            <a:pPr eaLnBrk="1" hangingPunct="1"/>
            <a:endParaRPr lang="hu-HU" dirty="0">
              <a:solidFill>
                <a:srgbClr val="000000"/>
              </a:solidFill>
            </a:endParaRPr>
          </a:p>
          <a:p>
            <a:pPr eaLnBrk="1" hangingPunct="1"/>
            <a:endParaRPr lang="hu-HU" dirty="0">
              <a:solidFill>
                <a:srgbClr val="000000"/>
              </a:solidFill>
            </a:endParaRPr>
          </a:p>
          <a:p>
            <a:pPr eaLnBrk="1" hangingPunct="1"/>
            <a:r>
              <a:rPr lang="hu-HU" b="1" dirty="0">
                <a:solidFill>
                  <a:srgbClr val="000000"/>
                </a:solidFill>
              </a:rPr>
              <a:t>Kis RNS-ek szerepei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Jobbra nyíl 5"/>
          <p:cNvSpPr/>
          <p:nvPr/>
        </p:nvSpPr>
        <p:spPr>
          <a:xfrm>
            <a:off x="1219200" y="3768306"/>
            <a:ext cx="762000" cy="152400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170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632953" y="3429000"/>
            <a:ext cx="8229600" cy="4525962"/>
          </a:xfrm>
        </p:spPr>
        <p:txBody>
          <a:bodyPr/>
          <a:lstStyle/>
          <a:p>
            <a:r>
              <a:rPr lang="hu-HU" dirty="0" err="1"/>
              <a:t>siRNS</a:t>
            </a:r>
            <a:endParaRPr lang="hu-HU" dirty="0"/>
          </a:p>
          <a:p>
            <a:r>
              <a:rPr lang="hu-HU" dirty="0" err="1"/>
              <a:t>miRNS</a:t>
            </a:r>
            <a:endParaRPr lang="hu-HU" dirty="0"/>
          </a:p>
          <a:p>
            <a:r>
              <a:rPr lang="hu-HU" dirty="0"/>
              <a:t>PIWI-RNS</a:t>
            </a:r>
            <a:endParaRPr lang="en-US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01471" y="1524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err="1"/>
              <a:t>siRNS</a:t>
            </a:r>
            <a:r>
              <a:rPr lang="hu-HU" dirty="0"/>
              <a:t> hasonlóság</a:t>
            </a:r>
            <a:br>
              <a:rPr lang="hu-HU" dirty="0"/>
            </a:br>
            <a:r>
              <a:rPr lang="hu-HU" dirty="0"/>
              <a:t>Egyéb </a:t>
            </a:r>
            <a:r>
              <a:rPr lang="hu-HU" dirty="0" err="1"/>
              <a:t>kisRNS-regulációs</a:t>
            </a:r>
            <a:r>
              <a:rPr lang="hu-HU" dirty="0"/>
              <a:t> mechanizmusok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306E-BAB7-4FB7-B737-FBDBA2855D0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81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artalom helye 1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525963"/>
          </a:xfrm>
        </p:spPr>
        <p:txBody>
          <a:bodyPr/>
          <a:lstStyle/>
          <a:p>
            <a:pPr eaLnBrk="1" hangingPunct="1">
              <a:lnSpc>
                <a:spcPct val="114000"/>
              </a:lnSpc>
              <a:spcAft>
                <a:spcPts val="1200"/>
              </a:spcAft>
            </a:pPr>
            <a:r>
              <a:rPr lang="hu-HU" altLang="en-US" dirty="0"/>
              <a:t>1. </a:t>
            </a:r>
            <a:r>
              <a:rPr lang="hu-HU" altLang="en-US" dirty="0" err="1"/>
              <a:t>pri-mikro</a:t>
            </a:r>
            <a:r>
              <a:rPr lang="hu-HU" altLang="en-US" dirty="0"/>
              <a:t> RNS-ek (</a:t>
            </a:r>
            <a:r>
              <a:rPr lang="hu-HU" altLang="en-US" dirty="0" err="1"/>
              <a:t>miRNS</a:t>
            </a:r>
            <a:r>
              <a:rPr lang="hu-HU" altLang="en-US" dirty="0"/>
              <a:t>) íródnak át a DNS-ről </a:t>
            </a:r>
          </a:p>
          <a:p>
            <a:pPr eaLnBrk="1" hangingPunct="1">
              <a:lnSpc>
                <a:spcPct val="114000"/>
              </a:lnSpc>
              <a:spcAft>
                <a:spcPts val="1200"/>
              </a:spcAft>
            </a:pPr>
            <a:r>
              <a:rPr lang="hu-HU" altLang="en-US" dirty="0"/>
              <a:t>2. többlépéses érési folyamat</a:t>
            </a:r>
          </a:p>
          <a:p>
            <a:pPr eaLnBrk="1" hangingPunct="1">
              <a:lnSpc>
                <a:spcPct val="114000"/>
              </a:lnSpc>
              <a:spcAft>
                <a:spcPts val="1200"/>
              </a:spcAft>
            </a:pPr>
            <a:r>
              <a:rPr lang="hu-HU" altLang="en-US" dirty="0"/>
              <a:t>3. </a:t>
            </a:r>
            <a:r>
              <a:rPr lang="hu-HU" altLang="en-US" dirty="0" err="1"/>
              <a:t>RNS-indukált-silencing</a:t>
            </a:r>
            <a:r>
              <a:rPr lang="hu-HU" altLang="en-US" dirty="0"/>
              <a:t>(csendesítő)</a:t>
            </a:r>
            <a:r>
              <a:rPr lang="hu-HU" altLang="en-US" dirty="0" err="1"/>
              <a:t>-komplex</a:t>
            </a:r>
            <a:r>
              <a:rPr lang="hu-HU" altLang="en-US" dirty="0"/>
              <a:t> épül fel (fehérje+RNS komplex) (RISC)</a:t>
            </a:r>
          </a:p>
          <a:p>
            <a:pPr eaLnBrk="1" hangingPunct="1">
              <a:lnSpc>
                <a:spcPct val="114000"/>
              </a:lnSpc>
              <a:spcAft>
                <a:spcPts val="1200"/>
              </a:spcAft>
            </a:pPr>
            <a:r>
              <a:rPr lang="hu-HU" altLang="en-US" dirty="0"/>
              <a:t>4. A RISC a mi(</a:t>
            </a:r>
            <a:r>
              <a:rPr lang="hu-HU" altLang="en-US" dirty="0" err="1"/>
              <a:t>si</a:t>
            </a:r>
            <a:r>
              <a:rPr lang="hu-HU" altLang="en-US" dirty="0"/>
              <a:t>)RNS-sel bázis-párosodásra képes </a:t>
            </a:r>
            <a:r>
              <a:rPr lang="hu-HU" altLang="en-US" dirty="0" err="1"/>
              <a:t>mRNS-eket</a:t>
            </a:r>
            <a:r>
              <a:rPr lang="hu-HU" altLang="en-US" dirty="0"/>
              <a:t> elhasítja vagy a transzlációjukat blokkolja</a:t>
            </a:r>
          </a:p>
        </p:txBody>
      </p:sp>
      <p:sp>
        <p:nvSpPr>
          <p:cNvPr id="28675" name="Dia számának hely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F5CD4DCA-C170-40E1-BD47-3744A4A530E3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56625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err="1"/>
              <a:t>miRNS</a:t>
            </a:r>
            <a:r>
              <a:rPr lang="hu-HU" dirty="0"/>
              <a:t> mechanizmusa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" y="1481138"/>
            <a:ext cx="3886200" cy="452596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114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hu-HU" dirty="0"/>
              <a:t>C</a:t>
            </a:r>
            <a:r>
              <a:rPr lang="en-US" dirty="0" err="1"/>
              <a:t>ap</a:t>
            </a:r>
            <a:r>
              <a:rPr lang="hu-HU" dirty="0"/>
              <a:t> </a:t>
            </a:r>
            <a:r>
              <a:rPr lang="en-US" dirty="0"/>
              <a:t>&amp; pol</a:t>
            </a:r>
            <a:r>
              <a:rPr lang="hu-HU" dirty="0" err="1"/>
              <a:t>i-AAA</a:t>
            </a:r>
            <a:r>
              <a:rPr lang="hu-HU" dirty="0"/>
              <a:t> </a:t>
            </a:r>
            <a:r>
              <a:rPr lang="hu-HU" dirty="0" err="1"/>
              <a:t>prekurzor</a:t>
            </a:r>
            <a:r>
              <a:rPr lang="hu-HU" dirty="0"/>
              <a:t> </a:t>
            </a:r>
            <a:r>
              <a:rPr lang="en-US" dirty="0"/>
              <a:t> (</a:t>
            </a:r>
            <a:r>
              <a:rPr lang="en-US" dirty="0" err="1"/>
              <a:t>pri-miRN</a:t>
            </a:r>
            <a:r>
              <a:rPr lang="hu-HU" dirty="0"/>
              <a:t>S</a:t>
            </a:r>
            <a:r>
              <a:rPr lang="en-US" dirty="0"/>
              <a:t>)</a:t>
            </a:r>
          </a:p>
          <a:p>
            <a:pPr marL="365760" indent="-256032" eaLnBrk="1" fontAlgn="auto" hangingPunct="1">
              <a:lnSpc>
                <a:spcPct val="114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hu-HU" dirty="0"/>
              <a:t>Hajtű </a:t>
            </a:r>
            <a:r>
              <a:rPr lang="en-US" dirty="0"/>
              <a:t>pre</a:t>
            </a:r>
            <a:r>
              <a:rPr lang="hu-HU" dirty="0"/>
              <a:t>k</a:t>
            </a:r>
            <a:r>
              <a:rPr lang="en-US" dirty="0" err="1"/>
              <a:t>ur</a:t>
            </a:r>
            <a:r>
              <a:rPr lang="hu-HU" dirty="0"/>
              <a:t>z</a:t>
            </a:r>
            <a:r>
              <a:rPr lang="en-US" dirty="0"/>
              <a:t>or ~70 </a:t>
            </a:r>
            <a:r>
              <a:rPr lang="en-US" dirty="0" err="1"/>
              <a:t>nt</a:t>
            </a:r>
            <a:r>
              <a:rPr lang="en-US" dirty="0"/>
              <a:t> (pre-</a:t>
            </a:r>
            <a:r>
              <a:rPr lang="en-US" dirty="0" err="1"/>
              <a:t>miRN</a:t>
            </a:r>
            <a:r>
              <a:rPr lang="hu-HU" dirty="0"/>
              <a:t>S</a:t>
            </a:r>
            <a:r>
              <a:rPr lang="en-US" dirty="0"/>
              <a:t>)</a:t>
            </a:r>
          </a:p>
          <a:p>
            <a:pPr marL="365760" indent="-256032" eaLnBrk="1" fontAlgn="auto" hangingPunct="1">
              <a:lnSpc>
                <a:spcPct val="114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hu-HU" dirty="0"/>
              <a:t>Érett</a:t>
            </a:r>
            <a:r>
              <a:rPr lang="en-US" dirty="0"/>
              <a:t> </a:t>
            </a:r>
            <a:r>
              <a:rPr lang="en-US" dirty="0" err="1"/>
              <a:t>miRN</a:t>
            </a:r>
            <a:r>
              <a:rPr lang="hu-HU" dirty="0"/>
              <a:t>S</a:t>
            </a:r>
            <a:r>
              <a:rPr lang="en-US" dirty="0"/>
              <a:t> ~22 </a:t>
            </a:r>
            <a:r>
              <a:rPr lang="en-US" dirty="0" err="1"/>
              <a:t>nt</a:t>
            </a:r>
            <a:r>
              <a:rPr lang="en-US" dirty="0"/>
              <a:t> (</a:t>
            </a:r>
            <a:r>
              <a:rPr lang="en-US" dirty="0" err="1"/>
              <a:t>miRN</a:t>
            </a:r>
            <a:r>
              <a:rPr lang="hu-HU" dirty="0"/>
              <a:t>S</a:t>
            </a:r>
            <a:r>
              <a:rPr lang="en-US" dirty="0"/>
              <a:t>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hu-HU" dirty="0"/>
          </a:p>
        </p:txBody>
      </p:sp>
      <p:sp>
        <p:nvSpPr>
          <p:cNvPr id="29699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7899CCC9-7494-44D7-B57C-7B7CF59B68F0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/>
              <a:t>miRN</a:t>
            </a:r>
            <a:r>
              <a:rPr lang="hu-HU" sz="4400"/>
              <a:t>S processzálás</a:t>
            </a:r>
            <a:endParaRPr lang="hu-HU"/>
          </a:p>
        </p:txBody>
      </p:sp>
      <p:pic>
        <p:nvPicPr>
          <p:cNvPr id="29701" name="Picture 4" descr="mirna bio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95400"/>
            <a:ext cx="4953000" cy="494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713" y="1447800"/>
            <a:ext cx="8845550" cy="3657600"/>
          </a:xfrm>
        </p:spPr>
      </p:pic>
      <p:sp>
        <p:nvSpPr>
          <p:cNvPr id="30723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B1494472-506E-471F-B4FE-758C212B87B7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/>
              <a:t>miRN</a:t>
            </a:r>
            <a:r>
              <a:rPr lang="hu-HU" sz="4000"/>
              <a:t>S processzálás</a:t>
            </a:r>
            <a:endParaRPr lang="hu-HU"/>
          </a:p>
        </p:txBody>
      </p:sp>
      <p:sp>
        <p:nvSpPr>
          <p:cNvPr id="30725" name="Oval 6"/>
          <p:cNvSpPr>
            <a:spLocks noChangeArrowheads="1"/>
          </p:cNvSpPr>
          <p:nvPr/>
        </p:nvSpPr>
        <p:spPr bwMode="auto">
          <a:xfrm>
            <a:off x="1828800" y="2895600"/>
            <a:ext cx="1295400" cy="16764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hu-HU" altLang="en-US"/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1600200" y="5181600"/>
            <a:ext cx="1920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b="1">
                <a:solidFill>
                  <a:schemeClr val="accent1"/>
                </a:solidFill>
              </a:rPr>
              <a:t>Microprocessor Complex</a:t>
            </a:r>
            <a:endParaRPr lang="hu-HU" altLang="en-US" b="1">
              <a:solidFill>
                <a:schemeClr val="accent1"/>
              </a:solidFill>
            </a:endParaRPr>
          </a:p>
          <a:p>
            <a:pPr algn="ctr"/>
            <a:r>
              <a:rPr lang="hu-HU" altLang="en-US" b="1">
                <a:solidFill>
                  <a:schemeClr val="accent1"/>
                </a:solidFill>
              </a:rPr>
              <a:t>Drosha//Pasha</a:t>
            </a:r>
            <a:endParaRPr lang="en-US" altLang="en-US" b="1">
              <a:solidFill>
                <a:schemeClr val="accent1"/>
              </a:solidFill>
            </a:endParaRPr>
          </a:p>
        </p:txBody>
      </p:sp>
      <p:sp>
        <p:nvSpPr>
          <p:cNvPr id="9" name="Felfelé nyíl 8"/>
          <p:cNvSpPr/>
          <p:nvPr/>
        </p:nvSpPr>
        <p:spPr>
          <a:xfrm>
            <a:off x="2209800" y="4572000"/>
            <a:ext cx="609600" cy="609600"/>
          </a:xfrm>
          <a:prstGeom prst="upArrow">
            <a:avLst/>
          </a:prstGeom>
          <a:solidFill>
            <a:schemeClr val="tx2">
              <a:lumMod val="40000"/>
              <a:lumOff val="6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DDF"/>
              </a:clrFrom>
              <a:clrTo>
                <a:srgbClr val="FFFDDF">
                  <a:alpha val="0"/>
                </a:srgbClr>
              </a:clrTo>
            </a:clrChange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41" t="50000" r="18575" b="20833"/>
          <a:stretch>
            <a:fillRect/>
          </a:stretch>
        </p:blipFill>
        <p:spPr bwMode="auto">
          <a:xfrm>
            <a:off x="7086600" y="4495800"/>
            <a:ext cx="22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artalom helye 2"/>
          <p:cNvSpPr>
            <a:spLocks noGrp="1"/>
          </p:cNvSpPr>
          <p:nvPr>
            <p:ph idx="1"/>
          </p:nvPr>
        </p:nvSpPr>
        <p:spPr>
          <a:xfrm>
            <a:off x="152400" y="1190086"/>
            <a:ext cx="8763000" cy="2286000"/>
          </a:xfrm>
        </p:spPr>
        <p:txBody>
          <a:bodyPr/>
          <a:lstStyle/>
          <a:p>
            <a:pPr eaLnBrk="1" hangingPunct="1"/>
            <a:r>
              <a:rPr lang="en-US" altLang="en-US" sz="2000" dirty="0" err="1"/>
              <a:t>Drosha</a:t>
            </a:r>
            <a:r>
              <a:rPr lang="en-US" altLang="en-US" sz="2000" dirty="0"/>
              <a:t> </a:t>
            </a:r>
            <a:r>
              <a:rPr lang="hu-HU" altLang="en-US" sz="2000" dirty="0"/>
              <a:t>/</a:t>
            </a:r>
            <a:r>
              <a:rPr lang="en-US" altLang="en-US" sz="2000" dirty="0"/>
              <a:t> Pasha Microprocessor” protein </a:t>
            </a:r>
            <a:r>
              <a:rPr lang="hu-HU" altLang="en-US" sz="2000" dirty="0"/>
              <a:t>k</a:t>
            </a:r>
            <a:r>
              <a:rPr lang="en-US" altLang="en-US" sz="2000" dirty="0" err="1"/>
              <a:t>omplex</a:t>
            </a:r>
            <a:r>
              <a:rPr lang="en-US" altLang="en-US" sz="2000" dirty="0"/>
              <a:t> (~600-650kDa)</a:t>
            </a:r>
          </a:p>
          <a:p>
            <a:pPr eaLnBrk="1" hangingPunct="1"/>
            <a:r>
              <a:rPr lang="en-US" altLang="en-US" sz="2000" dirty="0" err="1"/>
              <a:t>Drosha</a:t>
            </a:r>
            <a:r>
              <a:rPr lang="en-US" altLang="en-US" sz="2000" dirty="0"/>
              <a:t> </a:t>
            </a:r>
            <a:r>
              <a:rPr lang="hu-HU" altLang="en-US" sz="2000" dirty="0"/>
              <a:t>és </a:t>
            </a:r>
            <a:r>
              <a:rPr lang="en-US" altLang="en-US" sz="2000" dirty="0"/>
              <a:t>Dicer </a:t>
            </a:r>
            <a:r>
              <a:rPr lang="hu-HU" altLang="en-US" sz="2000" dirty="0"/>
              <a:t>: </a:t>
            </a:r>
            <a:r>
              <a:rPr lang="en-US" altLang="en-US" sz="2000" dirty="0" err="1"/>
              <a:t>RNase</a:t>
            </a:r>
            <a:r>
              <a:rPr lang="en-US" altLang="en-US" sz="2000" dirty="0"/>
              <a:t> III </a:t>
            </a:r>
            <a:r>
              <a:rPr lang="en-US" altLang="en-US" sz="2000" dirty="0" err="1"/>
              <a:t>enz</a:t>
            </a:r>
            <a:r>
              <a:rPr lang="hu-HU" altLang="en-US" sz="2000" dirty="0" err="1"/>
              <a:t>imek</a:t>
            </a:r>
            <a:endParaRPr lang="en-US" altLang="en-US" sz="2000" dirty="0"/>
          </a:p>
          <a:p>
            <a:pPr eaLnBrk="1" hangingPunct="1"/>
            <a:r>
              <a:rPr lang="en-US" altLang="en-US" sz="2000" dirty="0"/>
              <a:t>Pasha </a:t>
            </a:r>
            <a:r>
              <a:rPr lang="hu-HU" altLang="en-US" sz="2000" dirty="0"/>
              <a:t>: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dsRN</a:t>
            </a:r>
            <a:r>
              <a:rPr lang="hu-HU" altLang="en-US" sz="2000" dirty="0"/>
              <a:t>S kötő fehérje</a:t>
            </a:r>
            <a:endParaRPr lang="en-US" altLang="en-US" sz="2000" dirty="0"/>
          </a:p>
          <a:p>
            <a:pPr eaLnBrk="1" hangingPunct="1"/>
            <a:r>
              <a:rPr lang="en-US" altLang="en-US" sz="2000" dirty="0" err="1"/>
              <a:t>Exportin</a:t>
            </a:r>
            <a:r>
              <a:rPr lang="en-US" altLang="en-US" sz="2000" dirty="0"/>
              <a:t> 5 </a:t>
            </a:r>
            <a:r>
              <a:rPr lang="hu-HU" altLang="en-US" sz="2000" dirty="0"/>
              <a:t>: </a:t>
            </a:r>
            <a:r>
              <a:rPr lang="en-US" altLang="en-US" sz="2000" dirty="0" err="1"/>
              <a:t>kar</a:t>
            </a:r>
            <a:r>
              <a:rPr lang="hu-HU" altLang="en-US" sz="2000" dirty="0"/>
              <a:t>i</a:t>
            </a:r>
            <a:r>
              <a:rPr lang="en-US" altLang="en-US" sz="2000" dirty="0"/>
              <a:t>o</a:t>
            </a:r>
            <a:r>
              <a:rPr lang="hu-HU" altLang="en-US" sz="2000" dirty="0"/>
              <a:t>f</a:t>
            </a:r>
            <a:r>
              <a:rPr lang="en-US" altLang="en-US" sz="2000" dirty="0" err="1"/>
              <a:t>erin</a:t>
            </a:r>
            <a:r>
              <a:rPr lang="en-US" altLang="en-US" sz="2000" dirty="0"/>
              <a:t> nu</a:t>
            </a:r>
            <a:r>
              <a:rPr lang="hu-HU" altLang="en-US" sz="2000" dirty="0"/>
              <a:t>k</a:t>
            </a:r>
            <a:r>
              <a:rPr lang="en-US" altLang="en-US" sz="2000" dirty="0" err="1"/>
              <a:t>leoc</a:t>
            </a:r>
            <a:r>
              <a:rPr lang="hu-HU" altLang="en-US" sz="2000" dirty="0"/>
              <a:t>i</a:t>
            </a:r>
            <a:r>
              <a:rPr lang="en-US" altLang="en-US" sz="2000" dirty="0" err="1"/>
              <a:t>topla</a:t>
            </a:r>
            <a:r>
              <a:rPr lang="hu-HU" altLang="en-US" sz="2000" dirty="0"/>
              <a:t>z</a:t>
            </a:r>
            <a:r>
              <a:rPr lang="en-US" altLang="en-US" sz="2000" dirty="0"/>
              <a:t>m</a:t>
            </a:r>
            <a:r>
              <a:rPr lang="hu-HU" altLang="en-US" sz="2000" dirty="0" err="1"/>
              <a:t>atikus</a:t>
            </a:r>
            <a:r>
              <a:rPr lang="en-US" altLang="en-US" sz="2000" dirty="0"/>
              <a:t> trans</a:t>
            </a:r>
            <a:r>
              <a:rPr lang="hu-HU" altLang="en-US" sz="2000" dirty="0"/>
              <a:t>z</a:t>
            </a:r>
            <a:r>
              <a:rPr lang="en-US" altLang="en-US" sz="2000" dirty="0"/>
              <a:t>port </a:t>
            </a:r>
            <a:r>
              <a:rPr lang="hu-HU" altLang="en-US" sz="2000" dirty="0"/>
              <a:t>(R</a:t>
            </a:r>
            <a:r>
              <a:rPr lang="en-US" altLang="en-US" sz="2000" dirty="0"/>
              <a:t>an</a:t>
            </a:r>
            <a:r>
              <a:rPr lang="hu-HU" altLang="en-US" sz="2000" dirty="0"/>
              <a:t>/</a:t>
            </a:r>
            <a:r>
              <a:rPr lang="en-US" altLang="en-US" sz="2000" dirty="0"/>
              <a:t>GTP</a:t>
            </a:r>
            <a:r>
              <a:rPr lang="hu-HU" altLang="en-US" sz="2000" dirty="0"/>
              <a:t>)</a:t>
            </a:r>
            <a:endParaRPr lang="en-US" altLang="en-US" sz="2000" dirty="0"/>
          </a:p>
          <a:p>
            <a:pPr eaLnBrk="1" hangingPunct="1"/>
            <a:r>
              <a:rPr lang="en-US" altLang="en-US" sz="2000" dirty="0" err="1"/>
              <a:t>Argonautes</a:t>
            </a:r>
            <a:r>
              <a:rPr lang="hu-HU" altLang="en-US" sz="2000" dirty="0"/>
              <a:t>: </a:t>
            </a:r>
            <a:r>
              <a:rPr lang="en-US" altLang="en-US" sz="2000" dirty="0"/>
              <a:t>  </a:t>
            </a:r>
            <a:r>
              <a:rPr lang="en-US" altLang="en-US" sz="2000" dirty="0" err="1"/>
              <a:t>RNase</a:t>
            </a:r>
            <a:r>
              <a:rPr lang="en-US" altLang="en-US" sz="2000" dirty="0"/>
              <a:t> H </a:t>
            </a:r>
            <a:r>
              <a:rPr lang="en-US" altLang="en-US" sz="2000" dirty="0" err="1"/>
              <a:t>enz</a:t>
            </a:r>
            <a:r>
              <a:rPr lang="hu-HU" altLang="en-US" sz="2000" dirty="0"/>
              <a:t>i</a:t>
            </a:r>
            <a:r>
              <a:rPr lang="en-US" altLang="en-US" sz="2000" dirty="0"/>
              <a:t>me</a:t>
            </a:r>
            <a:r>
              <a:rPr lang="hu-HU" altLang="en-US" sz="2000" dirty="0"/>
              <a:t>k</a:t>
            </a:r>
            <a:endParaRPr lang="en-US" altLang="en-US" sz="2000" dirty="0"/>
          </a:p>
        </p:txBody>
      </p:sp>
      <p:sp>
        <p:nvSpPr>
          <p:cNvPr id="31748" name="Dia számának helye 3"/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16675"/>
            <a:ext cx="3667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408194E0-E3AB-40BA-9215-AABA7E482512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dirty="0"/>
              <a:t>Fontos szereplők: többféle vágás a </a:t>
            </a:r>
            <a:r>
              <a:rPr lang="hu-HU" dirty="0" err="1"/>
              <a:t>miRNS</a:t>
            </a:r>
            <a:r>
              <a:rPr lang="hu-HU" dirty="0"/>
              <a:t> érés és funkció során</a:t>
            </a:r>
          </a:p>
        </p:txBody>
      </p:sp>
      <p:pic>
        <p:nvPicPr>
          <p:cNvPr id="31750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DDF"/>
              </a:clrFrom>
              <a:clrTo>
                <a:srgbClr val="FFFD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60817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Egyenes összekötő nyíllal 6"/>
          <p:cNvCxnSpPr/>
          <p:nvPr/>
        </p:nvCxnSpPr>
        <p:spPr>
          <a:xfrm>
            <a:off x="5867400" y="48768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75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4" t="45833" r="21159" b="20833"/>
          <a:stretch>
            <a:fillRect/>
          </a:stretch>
        </p:blipFill>
        <p:spPr bwMode="auto">
          <a:xfrm>
            <a:off x="6858000" y="4267200"/>
            <a:ext cx="228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DDF"/>
              </a:clrFrom>
              <a:clrTo>
                <a:srgbClr val="FFFDDF">
                  <a:alpha val="0"/>
                </a:srgbClr>
              </a:clrTo>
            </a:clrChange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41" t="45833" r="18575" b="20833"/>
          <a:stretch>
            <a:fillRect/>
          </a:stretch>
        </p:blipFill>
        <p:spPr bwMode="auto">
          <a:xfrm>
            <a:off x="7086600" y="3429000"/>
            <a:ext cx="228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lipszis 11"/>
          <p:cNvSpPr/>
          <p:nvPr/>
        </p:nvSpPr>
        <p:spPr>
          <a:xfrm>
            <a:off x="6705600" y="3048000"/>
            <a:ext cx="762000" cy="381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600"/>
              <a:t>cap</a:t>
            </a:r>
          </a:p>
        </p:txBody>
      </p:sp>
      <p:sp>
        <p:nvSpPr>
          <p:cNvPr id="13" name="Ellipszis 12"/>
          <p:cNvSpPr/>
          <p:nvPr/>
        </p:nvSpPr>
        <p:spPr>
          <a:xfrm>
            <a:off x="6553200" y="5486400"/>
            <a:ext cx="9906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200"/>
              <a:t>polyAAA</a:t>
            </a:r>
          </a:p>
        </p:txBody>
      </p:sp>
      <p:cxnSp>
        <p:nvCxnSpPr>
          <p:cNvPr id="15" name="Egyenes összekötő nyíllal 14"/>
          <p:cNvCxnSpPr/>
          <p:nvPr/>
        </p:nvCxnSpPr>
        <p:spPr>
          <a:xfrm>
            <a:off x="7239000" y="48006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757" name="Szövegdoboz 16"/>
          <p:cNvSpPr txBox="1">
            <a:spLocks noChangeArrowheads="1"/>
          </p:cNvSpPr>
          <p:nvPr/>
        </p:nvSpPr>
        <p:spPr bwMode="auto">
          <a:xfrm>
            <a:off x="5638800" y="4876800"/>
            <a:ext cx="1109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000" b="1"/>
              <a:t>Argonautes</a:t>
            </a:r>
            <a:endParaRPr lang="hu-HU" altLang="en-US" sz="1000" b="1"/>
          </a:p>
          <a:p>
            <a:pPr algn="ctr"/>
            <a:r>
              <a:rPr lang="hu-HU" altLang="en-US" sz="1000" b="1"/>
              <a:t> (A)</a:t>
            </a:r>
          </a:p>
        </p:txBody>
      </p:sp>
      <p:pic>
        <p:nvPicPr>
          <p:cNvPr id="31758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DDF"/>
              </a:clrFrom>
              <a:clrTo>
                <a:srgbClr val="FFFDDF">
                  <a:alpha val="0"/>
                </a:srgbClr>
              </a:clrTo>
            </a:clrChange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41" t="45833" r="18575" b="20833"/>
          <a:stretch>
            <a:fillRect/>
          </a:stretch>
        </p:blipFill>
        <p:spPr bwMode="auto">
          <a:xfrm>
            <a:off x="8458200" y="3429000"/>
            <a:ext cx="228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llipszis 18"/>
          <p:cNvSpPr/>
          <p:nvPr/>
        </p:nvSpPr>
        <p:spPr>
          <a:xfrm>
            <a:off x="8077200" y="3048000"/>
            <a:ext cx="838200" cy="381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600"/>
              <a:t>cap</a:t>
            </a:r>
          </a:p>
        </p:txBody>
      </p:sp>
      <p:pic>
        <p:nvPicPr>
          <p:cNvPr id="31760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DDF"/>
              </a:clrFrom>
              <a:clrTo>
                <a:srgbClr val="FFFDDF">
                  <a:alpha val="0"/>
                </a:srgbClr>
              </a:clrTo>
            </a:clrChange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41" t="50000" r="18575" b="20833"/>
          <a:stretch>
            <a:fillRect/>
          </a:stretch>
        </p:blipFill>
        <p:spPr bwMode="auto">
          <a:xfrm>
            <a:off x="8763000" y="4572000"/>
            <a:ext cx="22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Ellipszis 21"/>
          <p:cNvSpPr/>
          <p:nvPr/>
        </p:nvSpPr>
        <p:spPr>
          <a:xfrm>
            <a:off x="8077200" y="5486400"/>
            <a:ext cx="9906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200"/>
              <a:t>polyAAA</a:t>
            </a:r>
          </a:p>
        </p:txBody>
      </p:sp>
      <p:pic>
        <p:nvPicPr>
          <p:cNvPr id="317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4" t="45833" r="21159" b="20833"/>
          <a:stretch>
            <a:fillRect/>
          </a:stretch>
        </p:blipFill>
        <p:spPr bwMode="auto">
          <a:xfrm>
            <a:off x="7924800" y="4267200"/>
            <a:ext cx="228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Szabadkézi sokszög 25"/>
          <p:cNvSpPr/>
          <p:nvPr/>
        </p:nvSpPr>
        <p:spPr>
          <a:xfrm>
            <a:off x="6553200" y="4495800"/>
            <a:ext cx="488950" cy="647700"/>
          </a:xfrm>
          <a:custGeom>
            <a:avLst/>
            <a:gdLst>
              <a:gd name="connsiteX0" fmla="*/ 462816 w 488216"/>
              <a:gd name="connsiteY0" fmla="*/ 0 h 647700"/>
              <a:gd name="connsiteX1" fmla="*/ 234216 w 488216"/>
              <a:gd name="connsiteY1" fmla="*/ 25400 h 647700"/>
              <a:gd name="connsiteX2" fmla="*/ 196116 w 488216"/>
              <a:gd name="connsiteY2" fmla="*/ 50800 h 647700"/>
              <a:gd name="connsiteX3" fmla="*/ 119916 w 488216"/>
              <a:gd name="connsiteY3" fmla="*/ 101600 h 647700"/>
              <a:gd name="connsiteX4" fmla="*/ 94516 w 488216"/>
              <a:gd name="connsiteY4" fmla="*/ 139700 h 647700"/>
              <a:gd name="connsiteX5" fmla="*/ 18316 w 488216"/>
              <a:gd name="connsiteY5" fmla="*/ 215900 h 647700"/>
              <a:gd name="connsiteX6" fmla="*/ 31016 w 488216"/>
              <a:gd name="connsiteY6" fmla="*/ 381000 h 647700"/>
              <a:gd name="connsiteX7" fmla="*/ 94516 w 488216"/>
              <a:gd name="connsiteY7" fmla="*/ 495300 h 647700"/>
              <a:gd name="connsiteX8" fmla="*/ 158016 w 488216"/>
              <a:gd name="connsiteY8" fmla="*/ 558800 h 647700"/>
              <a:gd name="connsiteX9" fmla="*/ 183416 w 488216"/>
              <a:gd name="connsiteY9" fmla="*/ 596900 h 647700"/>
              <a:gd name="connsiteX10" fmla="*/ 259616 w 488216"/>
              <a:gd name="connsiteY10" fmla="*/ 635000 h 647700"/>
              <a:gd name="connsiteX11" fmla="*/ 310416 w 488216"/>
              <a:gd name="connsiteY11" fmla="*/ 647700 h 647700"/>
              <a:gd name="connsiteX12" fmla="*/ 348516 w 488216"/>
              <a:gd name="connsiteY12" fmla="*/ 622300 h 647700"/>
              <a:gd name="connsiteX13" fmla="*/ 399316 w 488216"/>
              <a:gd name="connsiteY13" fmla="*/ 495300 h 647700"/>
              <a:gd name="connsiteX14" fmla="*/ 412016 w 488216"/>
              <a:gd name="connsiteY14" fmla="*/ 457200 h 647700"/>
              <a:gd name="connsiteX15" fmla="*/ 348516 w 488216"/>
              <a:gd name="connsiteY15" fmla="*/ 368300 h 647700"/>
              <a:gd name="connsiteX16" fmla="*/ 323116 w 488216"/>
              <a:gd name="connsiteY16" fmla="*/ 330200 h 647700"/>
              <a:gd name="connsiteX17" fmla="*/ 246916 w 488216"/>
              <a:gd name="connsiteY17" fmla="*/ 279400 h 647700"/>
              <a:gd name="connsiteX18" fmla="*/ 259616 w 488216"/>
              <a:gd name="connsiteY18" fmla="*/ 241300 h 647700"/>
              <a:gd name="connsiteX19" fmla="*/ 386616 w 488216"/>
              <a:gd name="connsiteY19" fmla="*/ 165100 h 647700"/>
              <a:gd name="connsiteX20" fmla="*/ 424716 w 488216"/>
              <a:gd name="connsiteY20" fmla="*/ 139700 h 647700"/>
              <a:gd name="connsiteX21" fmla="*/ 450116 w 488216"/>
              <a:gd name="connsiteY21" fmla="*/ 88900 h 647700"/>
              <a:gd name="connsiteX22" fmla="*/ 488216 w 488216"/>
              <a:gd name="connsiteY22" fmla="*/ 38100 h 647700"/>
              <a:gd name="connsiteX23" fmla="*/ 450116 w 488216"/>
              <a:gd name="connsiteY23" fmla="*/ 12700 h 647700"/>
              <a:gd name="connsiteX24" fmla="*/ 373916 w 488216"/>
              <a:gd name="connsiteY24" fmla="*/ 2540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88216" h="647700">
                <a:moveTo>
                  <a:pt x="462816" y="0"/>
                </a:moveTo>
                <a:cubicBezTo>
                  <a:pt x="452775" y="772"/>
                  <a:pt x="282783" y="7187"/>
                  <a:pt x="234216" y="25400"/>
                </a:cubicBezTo>
                <a:cubicBezTo>
                  <a:pt x="219924" y="30759"/>
                  <a:pt x="208816" y="42333"/>
                  <a:pt x="196116" y="50800"/>
                </a:cubicBezTo>
                <a:cubicBezTo>
                  <a:pt x="132348" y="146452"/>
                  <a:pt x="218328" y="35992"/>
                  <a:pt x="119916" y="101600"/>
                </a:cubicBezTo>
                <a:cubicBezTo>
                  <a:pt x="107216" y="110067"/>
                  <a:pt x="105309" y="128907"/>
                  <a:pt x="94516" y="139700"/>
                </a:cubicBezTo>
                <a:cubicBezTo>
                  <a:pt x="0" y="234216"/>
                  <a:pt x="78176" y="126110"/>
                  <a:pt x="18316" y="215900"/>
                </a:cubicBezTo>
                <a:cubicBezTo>
                  <a:pt x="22549" y="270933"/>
                  <a:pt x="24170" y="326230"/>
                  <a:pt x="31016" y="381000"/>
                </a:cubicBezTo>
                <a:cubicBezTo>
                  <a:pt x="36174" y="422268"/>
                  <a:pt x="75501" y="466777"/>
                  <a:pt x="94516" y="495300"/>
                </a:cubicBezTo>
                <a:cubicBezTo>
                  <a:pt x="128383" y="546100"/>
                  <a:pt x="107216" y="524933"/>
                  <a:pt x="158016" y="558800"/>
                </a:cubicBezTo>
                <a:cubicBezTo>
                  <a:pt x="166483" y="571500"/>
                  <a:pt x="172623" y="586107"/>
                  <a:pt x="183416" y="596900"/>
                </a:cubicBezTo>
                <a:cubicBezTo>
                  <a:pt x="205680" y="619164"/>
                  <a:pt x="230694" y="626737"/>
                  <a:pt x="259616" y="635000"/>
                </a:cubicBezTo>
                <a:cubicBezTo>
                  <a:pt x="276399" y="639795"/>
                  <a:pt x="293483" y="643467"/>
                  <a:pt x="310416" y="647700"/>
                </a:cubicBezTo>
                <a:cubicBezTo>
                  <a:pt x="323116" y="639233"/>
                  <a:pt x="338745" y="634026"/>
                  <a:pt x="348516" y="622300"/>
                </a:cubicBezTo>
                <a:cubicBezTo>
                  <a:pt x="369279" y="597384"/>
                  <a:pt x="391420" y="518988"/>
                  <a:pt x="399316" y="495300"/>
                </a:cubicBezTo>
                <a:lnTo>
                  <a:pt x="412016" y="457200"/>
                </a:lnTo>
                <a:cubicBezTo>
                  <a:pt x="365016" y="363200"/>
                  <a:pt x="412875" y="445530"/>
                  <a:pt x="348516" y="368300"/>
                </a:cubicBezTo>
                <a:cubicBezTo>
                  <a:pt x="338745" y="356574"/>
                  <a:pt x="334603" y="340251"/>
                  <a:pt x="323116" y="330200"/>
                </a:cubicBezTo>
                <a:cubicBezTo>
                  <a:pt x="300142" y="310098"/>
                  <a:pt x="246916" y="279400"/>
                  <a:pt x="246916" y="279400"/>
                </a:cubicBezTo>
                <a:cubicBezTo>
                  <a:pt x="251149" y="266700"/>
                  <a:pt x="250150" y="250766"/>
                  <a:pt x="259616" y="241300"/>
                </a:cubicBezTo>
                <a:cubicBezTo>
                  <a:pt x="301040" y="199876"/>
                  <a:pt x="339848" y="191824"/>
                  <a:pt x="386616" y="165100"/>
                </a:cubicBezTo>
                <a:cubicBezTo>
                  <a:pt x="399868" y="157527"/>
                  <a:pt x="412016" y="148167"/>
                  <a:pt x="424716" y="139700"/>
                </a:cubicBezTo>
                <a:cubicBezTo>
                  <a:pt x="433183" y="122767"/>
                  <a:pt x="440082" y="104954"/>
                  <a:pt x="450116" y="88900"/>
                </a:cubicBezTo>
                <a:cubicBezTo>
                  <a:pt x="461334" y="70951"/>
                  <a:pt x="488216" y="59267"/>
                  <a:pt x="488216" y="38100"/>
                </a:cubicBezTo>
                <a:cubicBezTo>
                  <a:pt x="488216" y="22836"/>
                  <a:pt x="462816" y="21167"/>
                  <a:pt x="450116" y="12700"/>
                </a:cubicBezTo>
                <a:cubicBezTo>
                  <a:pt x="399968" y="29416"/>
                  <a:pt x="425403" y="25400"/>
                  <a:pt x="373916" y="25400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r>
              <a:rPr lang="hu-HU" sz="1200"/>
              <a:t>A</a:t>
            </a:r>
          </a:p>
        </p:txBody>
      </p:sp>
      <p:sp>
        <p:nvSpPr>
          <p:cNvPr id="27" name="Szabadkézi sokszög 26"/>
          <p:cNvSpPr/>
          <p:nvPr/>
        </p:nvSpPr>
        <p:spPr>
          <a:xfrm>
            <a:off x="7696200" y="4495800"/>
            <a:ext cx="488950" cy="647700"/>
          </a:xfrm>
          <a:custGeom>
            <a:avLst/>
            <a:gdLst>
              <a:gd name="connsiteX0" fmla="*/ 462816 w 488216"/>
              <a:gd name="connsiteY0" fmla="*/ 0 h 647700"/>
              <a:gd name="connsiteX1" fmla="*/ 234216 w 488216"/>
              <a:gd name="connsiteY1" fmla="*/ 25400 h 647700"/>
              <a:gd name="connsiteX2" fmla="*/ 196116 w 488216"/>
              <a:gd name="connsiteY2" fmla="*/ 50800 h 647700"/>
              <a:gd name="connsiteX3" fmla="*/ 119916 w 488216"/>
              <a:gd name="connsiteY3" fmla="*/ 101600 h 647700"/>
              <a:gd name="connsiteX4" fmla="*/ 94516 w 488216"/>
              <a:gd name="connsiteY4" fmla="*/ 139700 h 647700"/>
              <a:gd name="connsiteX5" fmla="*/ 18316 w 488216"/>
              <a:gd name="connsiteY5" fmla="*/ 215900 h 647700"/>
              <a:gd name="connsiteX6" fmla="*/ 31016 w 488216"/>
              <a:gd name="connsiteY6" fmla="*/ 381000 h 647700"/>
              <a:gd name="connsiteX7" fmla="*/ 94516 w 488216"/>
              <a:gd name="connsiteY7" fmla="*/ 495300 h 647700"/>
              <a:gd name="connsiteX8" fmla="*/ 158016 w 488216"/>
              <a:gd name="connsiteY8" fmla="*/ 558800 h 647700"/>
              <a:gd name="connsiteX9" fmla="*/ 183416 w 488216"/>
              <a:gd name="connsiteY9" fmla="*/ 596900 h 647700"/>
              <a:gd name="connsiteX10" fmla="*/ 259616 w 488216"/>
              <a:gd name="connsiteY10" fmla="*/ 635000 h 647700"/>
              <a:gd name="connsiteX11" fmla="*/ 310416 w 488216"/>
              <a:gd name="connsiteY11" fmla="*/ 647700 h 647700"/>
              <a:gd name="connsiteX12" fmla="*/ 348516 w 488216"/>
              <a:gd name="connsiteY12" fmla="*/ 622300 h 647700"/>
              <a:gd name="connsiteX13" fmla="*/ 399316 w 488216"/>
              <a:gd name="connsiteY13" fmla="*/ 495300 h 647700"/>
              <a:gd name="connsiteX14" fmla="*/ 412016 w 488216"/>
              <a:gd name="connsiteY14" fmla="*/ 457200 h 647700"/>
              <a:gd name="connsiteX15" fmla="*/ 348516 w 488216"/>
              <a:gd name="connsiteY15" fmla="*/ 368300 h 647700"/>
              <a:gd name="connsiteX16" fmla="*/ 323116 w 488216"/>
              <a:gd name="connsiteY16" fmla="*/ 330200 h 647700"/>
              <a:gd name="connsiteX17" fmla="*/ 246916 w 488216"/>
              <a:gd name="connsiteY17" fmla="*/ 279400 h 647700"/>
              <a:gd name="connsiteX18" fmla="*/ 259616 w 488216"/>
              <a:gd name="connsiteY18" fmla="*/ 241300 h 647700"/>
              <a:gd name="connsiteX19" fmla="*/ 386616 w 488216"/>
              <a:gd name="connsiteY19" fmla="*/ 165100 h 647700"/>
              <a:gd name="connsiteX20" fmla="*/ 424716 w 488216"/>
              <a:gd name="connsiteY20" fmla="*/ 139700 h 647700"/>
              <a:gd name="connsiteX21" fmla="*/ 450116 w 488216"/>
              <a:gd name="connsiteY21" fmla="*/ 88900 h 647700"/>
              <a:gd name="connsiteX22" fmla="*/ 488216 w 488216"/>
              <a:gd name="connsiteY22" fmla="*/ 38100 h 647700"/>
              <a:gd name="connsiteX23" fmla="*/ 450116 w 488216"/>
              <a:gd name="connsiteY23" fmla="*/ 12700 h 647700"/>
              <a:gd name="connsiteX24" fmla="*/ 373916 w 488216"/>
              <a:gd name="connsiteY24" fmla="*/ 2540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88216" h="647700">
                <a:moveTo>
                  <a:pt x="462816" y="0"/>
                </a:moveTo>
                <a:cubicBezTo>
                  <a:pt x="452775" y="772"/>
                  <a:pt x="282783" y="7187"/>
                  <a:pt x="234216" y="25400"/>
                </a:cubicBezTo>
                <a:cubicBezTo>
                  <a:pt x="219924" y="30759"/>
                  <a:pt x="208816" y="42333"/>
                  <a:pt x="196116" y="50800"/>
                </a:cubicBezTo>
                <a:cubicBezTo>
                  <a:pt x="132348" y="146452"/>
                  <a:pt x="218328" y="35992"/>
                  <a:pt x="119916" y="101600"/>
                </a:cubicBezTo>
                <a:cubicBezTo>
                  <a:pt x="107216" y="110067"/>
                  <a:pt x="105309" y="128907"/>
                  <a:pt x="94516" y="139700"/>
                </a:cubicBezTo>
                <a:cubicBezTo>
                  <a:pt x="0" y="234216"/>
                  <a:pt x="78176" y="126110"/>
                  <a:pt x="18316" y="215900"/>
                </a:cubicBezTo>
                <a:cubicBezTo>
                  <a:pt x="22549" y="270933"/>
                  <a:pt x="24170" y="326230"/>
                  <a:pt x="31016" y="381000"/>
                </a:cubicBezTo>
                <a:cubicBezTo>
                  <a:pt x="36174" y="422268"/>
                  <a:pt x="75501" y="466777"/>
                  <a:pt x="94516" y="495300"/>
                </a:cubicBezTo>
                <a:cubicBezTo>
                  <a:pt x="128383" y="546100"/>
                  <a:pt x="107216" y="524933"/>
                  <a:pt x="158016" y="558800"/>
                </a:cubicBezTo>
                <a:cubicBezTo>
                  <a:pt x="166483" y="571500"/>
                  <a:pt x="172623" y="586107"/>
                  <a:pt x="183416" y="596900"/>
                </a:cubicBezTo>
                <a:cubicBezTo>
                  <a:pt x="205680" y="619164"/>
                  <a:pt x="230694" y="626737"/>
                  <a:pt x="259616" y="635000"/>
                </a:cubicBezTo>
                <a:cubicBezTo>
                  <a:pt x="276399" y="639795"/>
                  <a:pt x="293483" y="643467"/>
                  <a:pt x="310416" y="647700"/>
                </a:cubicBezTo>
                <a:cubicBezTo>
                  <a:pt x="323116" y="639233"/>
                  <a:pt x="338745" y="634026"/>
                  <a:pt x="348516" y="622300"/>
                </a:cubicBezTo>
                <a:cubicBezTo>
                  <a:pt x="369279" y="597384"/>
                  <a:pt x="391420" y="518988"/>
                  <a:pt x="399316" y="495300"/>
                </a:cubicBezTo>
                <a:lnTo>
                  <a:pt x="412016" y="457200"/>
                </a:lnTo>
                <a:cubicBezTo>
                  <a:pt x="365016" y="363200"/>
                  <a:pt x="412875" y="445530"/>
                  <a:pt x="348516" y="368300"/>
                </a:cubicBezTo>
                <a:cubicBezTo>
                  <a:pt x="338745" y="356574"/>
                  <a:pt x="334603" y="340251"/>
                  <a:pt x="323116" y="330200"/>
                </a:cubicBezTo>
                <a:cubicBezTo>
                  <a:pt x="300142" y="310098"/>
                  <a:pt x="246916" y="279400"/>
                  <a:pt x="246916" y="279400"/>
                </a:cubicBezTo>
                <a:cubicBezTo>
                  <a:pt x="251149" y="266700"/>
                  <a:pt x="250150" y="250766"/>
                  <a:pt x="259616" y="241300"/>
                </a:cubicBezTo>
                <a:cubicBezTo>
                  <a:pt x="301040" y="199876"/>
                  <a:pt x="339848" y="191824"/>
                  <a:pt x="386616" y="165100"/>
                </a:cubicBezTo>
                <a:cubicBezTo>
                  <a:pt x="399868" y="157527"/>
                  <a:pt x="412016" y="148167"/>
                  <a:pt x="424716" y="139700"/>
                </a:cubicBezTo>
                <a:cubicBezTo>
                  <a:pt x="433183" y="122767"/>
                  <a:pt x="440082" y="104954"/>
                  <a:pt x="450116" y="88900"/>
                </a:cubicBezTo>
                <a:cubicBezTo>
                  <a:pt x="461334" y="70951"/>
                  <a:pt x="488216" y="59267"/>
                  <a:pt x="488216" y="38100"/>
                </a:cubicBezTo>
                <a:cubicBezTo>
                  <a:pt x="488216" y="22836"/>
                  <a:pt x="462816" y="21167"/>
                  <a:pt x="450116" y="12700"/>
                </a:cubicBezTo>
                <a:cubicBezTo>
                  <a:pt x="399968" y="29416"/>
                  <a:pt x="425403" y="25400"/>
                  <a:pt x="373916" y="25400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r>
              <a:rPr lang="hu-HU" sz="1200"/>
              <a:t>A</a:t>
            </a:r>
          </a:p>
        </p:txBody>
      </p:sp>
      <p:sp>
        <p:nvSpPr>
          <p:cNvPr id="31" name="Szövegdoboz 30"/>
          <p:cNvSpPr txBox="1"/>
          <p:nvPr/>
        </p:nvSpPr>
        <p:spPr>
          <a:xfrm>
            <a:off x="7924800" y="6019800"/>
            <a:ext cx="11382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sz="1200">
                <a:latin typeface="+mj-lt"/>
              </a:rPr>
              <a:t>Ketté vágott </a:t>
            </a:r>
          </a:p>
          <a:p>
            <a:pPr algn="ctr">
              <a:defRPr/>
            </a:pPr>
            <a:r>
              <a:rPr lang="hu-HU" sz="1200">
                <a:latin typeface="+mj-lt"/>
              </a:rPr>
              <a:t>mRNS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artalom helye 2"/>
          <p:cNvSpPr>
            <a:spLocks noGrp="1"/>
          </p:cNvSpPr>
          <p:nvPr>
            <p:ph idx="1"/>
          </p:nvPr>
        </p:nvSpPr>
        <p:spPr>
          <a:xfrm>
            <a:off x="304800" y="1447800"/>
            <a:ext cx="2286000" cy="4525963"/>
          </a:xfrm>
        </p:spPr>
        <p:txBody>
          <a:bodyPr/>
          <a:lstStyle/>
          <a:p>
            <a:pPr eaLnBrk="1" hangingPunct="1"/>
            <a:r>
              <a:rPr lang="hu-HU" altLang="en-US" dirty="0" err="1"/>
              <a:t>RNáz</a:t>
            </a:r>
            <a:r>
              <a:rPr lang="hu-HU" altLang="en-US" dirty="0"/>
              <a:t> III</a:t>
            </a:r>
          </a:p>
          <a:p>
            <a:pPr eaLnBrk="1" hangingPunct="1"/>
            <a:endParaRPr lang="hu-HU" altLang="en-US" dirty="0"/>
          </a:p>
          <a:p>
            <a:pPr eaLnBrk="1" hangingPunct="1"/>
            <a:endParaRPr lang="hu-HU" altLang="en-US" dirty="0"/>
          </a:p>
          <a:p>
            <a:pPr eaLnBrk="1" hangingPunct="1"/>
            <a:r>
              <a:rPr lang="hu-HU" altLang="en-US" dirty="0"/>
              <a:t>Argonauta</a:t>
            </a:r>
          </a:p>
          <a:p>
            <a:pPr eaLnBrk="1" hangingPunct="1"/>
            <a:endParaRPr lang="hu-HU" altLang="en-US" dirty="0"/>
          </a:p>
          <a:p>
            <a:pPr eaLnBrk="1" hangingPunct="1"/>
            <a:r>
              <a:rPr lang="hu-HU" altLang="en-US" dirty="0" err="1"/>
              <a:t>Pasha</a:t>
            </a:r>
            <a:endParaRPr lang="hu-HU" altLang="en-US" dirty="0"/>
          </a:p>
          <a:p>
            <a:pPr eaLnBrk="1" hangingPunct="1"/>
            <a:endParaRPr lang="hu-HU" altLang="en-US" dirty="0"/>
          </a:p>
          <a:p>
            <a:pPr eaLnBrk="1" hangingPunct="1"/>
            <a:endParaRPr lang="hu-HU" altLang="en-US" dirty="0"/>
          </a:p>
          <a:p>
            <a:pPr eaLnBrk="1" hangingPunct="1"/>
            <a:r>
              <a:rPr lang="hu-HU" altLang="en-US" dirty="0" err="1"/>
              <a:t>Helikáz</a:t>
            </a:r>
            <a:endParaRPr lang="hu-HU" altLang="en-US" dirty="0"/>
          </a:p>
          <a:p>
            <a:pPr eaLnBrk="1" hangingPunct="1"/>
            <a:endParaRPr lang="hu-HU" altLang="en-US" dirty="0"/>
          </a:p>
        </p:txBody>
      </p:sp>
      <p:sp>
        <p:nvSpPr>
          <p:cNvPr id="32771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9BAA5E5B-E1F3-4282-B0E4-5BC1E8DD19BF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/>
              <a:t>Szereplők</a:t>
            </a:r>
          </a:p>
        </p:txBody>
      </p:sp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95400"/>
            <a:ext cx="6048375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306E-BAB7-4FB7-B737-FBDBA2855D0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9090" name="Picture 2" descr="http://www.pitt.edu/%7Esuper1/lecture/lec45921/img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29" y="228600"/>
            <a:ext cx="8240184" cy="618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A828F8-400A-4556-996C-942649F24568}"/>
              </a:ext>
            </a:extLst>
          </p:cNvPr>
          <p:cNvSpPr/>
          <p:nvPr/>
        </p:nvSpPr>
        <p:spPr>
          <a:xfrm>
            <a:off x="4800600" y="6096000"/>
            <a:ext cx="1295400" cy="3127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E8CB1E-CE6C-411F-96CB-782725860419}"/>
              </a:ext>
            </a:extLst>
          </p:cNvPr>
          <p:cNvSpPr txBox="1"/>
          <p:nvPr/>
        </p:nvSpPr>
        <p:spPr>
          <a:xfrm>
            <a:off x="3276600" y="6408738"/>
            <a:ext cx="6061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Jennifer </a:t>
            </a:r>
            <a:r>
              <a:rPr lang="en-US" dirty="0" err="1"/>
              <a:t>Doudna</a:t>
            </a:r>
            <a:r>
              <a:rPr lang="en-US" dirty="0"/>
              <a:t> – </a:t>
            </a:r>
            <a:r>
              <a:rPr lang="en-US" dirty="0" err="1"/>
              <a:t>máskor</a:t>
            </a:r>
            <a:r>
              <a:rPr lang="en-US" dirty="0"/>
              <a:t> is </a:t>
            </a:r>
            <a:r>
              <a:rPr lang="en-US" dirty="0" err="1"/>
              <a:t>fontos</a:t>
            </a:r>
            <a:r>
              <a:rPr lang="en-US" dirty="0"/>
              <a:t> </a:t>
            </a:r>
            <a:r>
              <a:rPr lang="en-US" dirty="0" err="1"/>
              <a:t>dolgokat</a:t>
            </a:r>
            <a:r>
              <a:rPr lang="en-US" dirty="0"/>
              <a:t> </a:t>
            </a:r>
            <a:r>
              <a:rPr lang="en-US" dirty="0" err="1"/>
              <a:t>fedez</a:t>
            </a:r>
            <a:r>
              <a:rPr lang="en-US" dirty="0"/>
              <a:t> </a:t>
            </a:r>
            <a:r>
              <a:rPr lang="en-US" dirty="0" err="1"/>
              <a:t>fel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1298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306E-BAB7-4FB7-B737-FBDBA2855D0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91138" name="Picture 2" descr="http://garciad.wordpress.com/files/2009/06/argonau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28600"/>
            <a:ext cx="8122183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7086600" y="1143000"/>
            <a:ext cx="1972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>
                <a:solidFill>
                  <a:srgbClr val="FF0000"/>
                </a:solidFill>
              </a:rPr>
              <a:t>ssRNS-t</a:t>
            </a:r>
            <a:r>
              <a:rPr lang="hu-HU" sz="2400" dirty="0">
                <a:solidFill>
                  <a:srgbClr val="FF0000"/>
                </a:solidFill>
              </a:rPr>
              <a:t> köt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647064" y="4648200"/>
            <a:ext cx="1670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00B050"/>
                </a:solidFill>
              </a:rPr>
              <a:t>RNS-t vág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937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306E-BAB7-4FB7-B737-FBDBA2855D0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91138" name="Picture 2" descr="http://garciad.wordpress.com/files/2009/06/argonau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67" y="685800"/>
            <a:ext cx="6477000" cy="431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0" name="Picture 4" descr="http://2009.igem.org/wiki/images/7/72/Freiburg09_AGOttstucturesce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566" y="1447800"/>
            <a:ext cx="57531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4440593" y="1271083"/>
            <a:ext cx="3821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PAZ rögzíti a </a:t>
            </a:r>
            <a:r>
              <a:rPr lang="hu-HU" dirty="0" err="1"/>
              <a:t>miRNS-t</a:t>
            </a:r>
            <a:endParaRPr lang="hu-HU" dirty="0"/>
          </a:p>
          <a:p>
            <a:r>
              <a:rPr lang="hu-HU" dirty="0" err="1"/>
              <a:t>AGO-n</a:t>
            </a:r>
            <a:r>
              <a:rPr lang="hu-HU" dirty="0"/>
              <a:t> belül létrejön a felismerés</a:t>
            </a:r>
            <a:endParaRPr lang="en-US" dirty="0"/>
          </a:p>
        </p:txBody>
      </p:sp>
      <p:sp>
        <p:nvSpPr>
          <p:cNvPr id="6" name="Szövegdoboz 5"/>
          <p:cNvSpPr txBox="1"/>
          <p:nvPr/>
        </p:nvSpPr>
        <p:spPr>
          <a:xfrm>
            <a:off x="3962400" y="4972625"/>
            <a:ext cx="39052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PIWI vág </a:t>
            </a:r>
          </a:p>
          <a:p>
            <a:r>
              <a:rPr lang="hu-HU" b="1" dirty="0">
                <a:solidFill>
                  <a:srgbClr val="C00000"/>
                </a:solidFill>
              </a:rPr>
              <a:t>DDH???</a:t>
            </a:r>
            <a:r>
              <a:rPr lang="en-US" b="1" dirty="0">
                <a:solidFill>
                  <a:srgbClr val="C00000"/>
                </a:solidFill>
              </a:rPr>
              <a:t> – </a:t>
            </a:r>
            <a:r>
              <a:rPr lang="en-US" b="1" dirty="0" err="1">
                <a:solidFill>
                  <a:srgbClr val="C00000"/>
                </a:solidFill>
              </a:rPr>
              <a:t>milyen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aminosavak</a:t>
            </a:r>
            <a:r>
              <a:rPr lang="en-US" b="1" dirty="0">
                <a:solidFill>
                  <a:srgbClr val="C00000"/>
                </a:solidFill>
              </a:rPr>
              <a:t>? </a:t>
            </a:r>
          </a:p>
          <a:p>
            <a:r>
              <a:rPr lang="en-US" b="1" dirty="0">
                <a:solidFill>
                  <a:srgbClr val="C00000"/>
                </a:solidFill>
              </a:rPr>
              <a:t>	Mi </a:t>
            </a:r>
            <a:r>
              <a:rPr lang="en-US" b="1" dirty="0" err="1">
                <a:solidFill>
                  <a:srgbClr val="C00000"/>
                </a:solidFill>
              </a:rPr>
              <a:t>lehet</a:t>
            </a:r>
            <a:r>
              <a:rPr lang="en-US" b="1" dirty="0">
                <a:solidFill>
                  <a:srgbClr val="C00000"/>
                </a:solidFill>
              </a:rPr>
              <a:t> a </a:t>
            </a:r>
            <a:r>
              <a:rPr lang="en-US" b="1" dirty="0" err="1">
                <a:solidFill>
                  <a:srgbClr val="C00000"/>
                </a:solidFill>
              </a:rPr>
              <a:t>mechanizmus</a:t>
            </a:r>
            <a:r>
              <a:rPr lang="en-US" b="1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34572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iRNA Pathwa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6934200" cy="455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artalom helye 1"/>
          <p:cNvSpPr>
            <a:spLocks noGrp="1"/>
          </p:cNvSpPr>
          <p:nvPr>
            <p:ph idx="1"/>
          </p:nvPr>
        </p:nvSpPr>
        <p:spPr>
          <a:xfrm>
            <a:off x="3886200" y="5486400"/>
            <a:ext cx="5029200" cy="838200"/>
          </a:xfrm>
        </p:spPr>
        <p:txBody>
          <a:bodyPr/>
          <a:lstStyle/>
          <a:p>
            <a:pPr eaLnBrk="1" hangingPunct="1"/>
            <a:r>
              <a:rPr lang="hu-HU" altLang="en-US" sz="1800"/>
              <a:t>teljes egyezés⇒hasítás</a:t>
            </a:r>
          </a:p>
          <a:p>
            <a:pPr eaLnBrk="1" hangingPunct="1"/>
            <a:r>
              <a:rPr lang="hu-HU" altLang="en-US" sz="1800"/>
              <a:t>részleges egyezés⇒transzláció gátlása</a:t>
            </a:r>
          </a:p>
        </p:txBody>
      </p:sp>
      <p:sp>
        <p:nvSpPr>
          <p:cNvPr id="33796" name="Dia számának hely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6A16A5B3-F285-42AA-B381-8F030163C664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000"/>
              <a:t>miRNS-RISC komplex lehetséges hatásai</a:t>
            </a:r>
          </a:p>
        </p:txBody>
      </p:sp>
      <p:sp>
        <p:nvSpPr>
          <p:cNvPr id="33798" name="Szövegdoboz 5"/>
          <p:cNvSpPr txBox="1">
            <a:spLocks noChangeArrowheads="1"/>
          </p:cNvSpPr>
          <p:nvPr/>
        </p:nvSpPr>
        <p:spPr bwMode="auto">
          <a:xfrm>
            <a:off x="3962400" y="6172200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hu-HU" altLang="en-US" sz="1200"/>
              <a:t>http://www.sigmaaldrich.com/life-science/functional-genomics-and-rnai/mirna/learning-center/mirna-introduction.html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200">
                <a:solidFill>
                  <a:srgbClr val="000000"/>
                </a:solidFill>
                <a:latin typeface="Arial" charset="0"/>
              </a:rPr>
              <a:t>Szabályozási lehetőségek és szintek a génkifejeződésben</a:t>
            </a: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381000" y="1752600"/>
            <a:ext cx="1219200" cy="1066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/>
              <a:t>DNS</a:t>
            </a:r>
          </a:p>
        </p:txBody>
      </p:sp>
      <p:sp>
        <p:nvSpPr>
          <p:cNvPr id="9" name="Jobbra nyíl 8"/>
          <p:cNvSpPr/>
          <p:nvPr/>
        </p:nvSpPr>
        <p:spPr>
          <a:xfrm>
            <a:off x="1828800" y="1752600"/>
            <a:ext cx="1752600" cy="990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600"/>
              <a:t>transzkripció</a:t>
            </a:r>
          </a:p>
        </p:txBody>
      </p:sp>
      <p:sp>
        <p:nvSpPr>
          <p:cNvPr id="10" name="Jobbra nyíl 9"/>
          <p:cNvSpPr/>
          <p:nvPr/>
        </p:nvSpPr>
        <p:spPr>
          <a:xfrm>
            <a:off x="5410200" y="1752600"/>
            <a:ext cx="1600200" cy="990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600"/>
              <a:t>transzláció</a:t>
            </a:r>
          </a:p>
        </p:txBody>
      </p:sp>
      <p:sp>
        <p:nvSpPr>
          <p:cNvPr id="12" name="Lekerekített téglalap 11"/>
          <p:cNvSpPr/>
          <p:nvPr/>
        </p:nvSpPr>
        <p:spPr>
          <a:xfrm>
            <a:off x="7124700" y="1773238"/>
            <a:ext cx="1295400" cy="1066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/>
              <a:t>fehérje</a:t>
            </a:r>
          </a:p>
        </p:txBody>
      </p:sp>
      <p:sp>
        <p:nvSpPr>
          <p:cNvPr id="13" name="Lekerekített téglalap 12"/>
          <p:cNvSpPr/>
          <p:nvPr/>
        </p:nvSpPr>
        <p:spPr>
          <a:xfrm>
            <a:off x="3810000" y="1752600"/>
            <a:ext cx="1295400" cy="1066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/>
              <a:t>RNS</a:t>
            </a:r>
          </a:p>
        </p:txBody>
      </p:sp>
      <p:sp>
        <p:nvSpPr>
          <p:cNvPr id="14" name="Lekerekített téglalap 13"/>
          <p:cNvSpPr/>
          <p:nvPr/>
        </p:nvSpPr>
        <p:spPr>
          <a:xfrm>
            <a:off x="3505200" y="3276600"/>
            <a:ext cx="2819400" cy="2514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hu-HU" sz="1600" b="1" u="sng" dirty="0" err="1">
                <a:latin typeface="Times New Roman" pitchFamily="18" charset="0"/>
                <a:cs typeface="Times New Roman" pitchFamily="18" charset="0"/>
              </a:rPr>
              <a:t>Poszt-transzkripcionális</a:t>
            </a:r>
            <a:r>
              <a:rPr lang="hu-HU" sz="1600" b="1" u="sng" dirty="0">
                <a:latin typeface="Times New Roman" pitchFamily="18" charset="0"/>
                <a:cs typeface="Times New Roman" pitchFamily="18" charset="0"/>
              </a:rPr>
              <a:t> szabályozási lehetőségek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mRNS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 stabilitás</a:t>
            </a:r>
          </a:p>
          <a:p>
            <a:pPr>
              <a:buFont typeface="Arial" pitchFamily="34" charset="0"/>
              <a:buChar char="•"/>
              <a:defRPr/>
            </a:pPr>
            <a:endParaRPr lang="hu-HU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hu-H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mRNS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 érés</a:t>
            </a:r>
          </a:p>
          <a:p>
            <a:pPr>
              <a:defRPr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hu-H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Kis RNS-ek szerepei</a:t>
            </a:r>
          </a:p>
        </p:txBody>
      </p:sp>
      <p:sp>
        <p:nvSpPr>
          <p:cNvPr id="15" name="Lekerekített téglalap 14"/>
          <p:cNvSpPr/>
          <p:nvPr/>
        </p:nvSpPr>
        <p:spPr>
          <a:xfrm>
            <a:off x="6553200" y="3276600"/>
            <a:ext cx="2438400" cy="3505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14000"/>
              </a:lnSpc>
              <a:defRPr/>
            </a:pPr>
            <a:r>
              <a:rPr lang="hu-HU" sz="1600" b="1" u="sng" dirty="0">
                <a:latin typeface="Times New Roman" pitchFamily="18" charset="0"/>
                <a:cs typeface="Times New Roman" pitchFamily="18" charset="0"/>
              </a:rPr>
              <a:t>Poszt-transzlációs</a:t>
            </a:r>
          </a:p>
          <a:p>
            <a:pPr>
              <a:lnSpc>
                <a:spcPct val="114000"/>
              </a:lnSpc>
              <a:defRPr/>
            </a:pPr>
            <a:r>
              <a:rPr lang="hu-HU" sz="1600" b="1" u="sng" dirty="0">
                <a:latin typeface="Times New Roman" pitchFamily="18" charset="0"/>
                <a:cs typeface="Times New Roman" pitchFamily="18" charset="0"/>
              </a:rPr>
              <a:t>módosulások</a:t>
            </a:r>
          </a:p>
          <a:p>
            <a:pPr>
              <a:lnSpc>
                <a:spcPct val="114000"/>
              </a:lnSpc>
              <a:defRPr/>
            </a:pPr>
            <a:r>
              <a:rPr lang="hu-HU" dirty="0" err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hu-HU" sz="1600" dirty="0" err="1">
                <a:latin typeface="Times New Roman" pitchFamily="18" charset="0"/>
                <a:cs typeface="Times New Roman" pitchFamily="18" charset="0"/>
              </a:rPr>
              <a:t>limitált</a:t>
            </a: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latin typeface="Times New Roman" pitchFamily="18" charset="0"/>
                <a:cs typeface="Times New Roman" pitchFamily="18" charset="0"/>
              </a:rPr>
              <a:t>proteolízis</a:t>
            </a:r>
            <a:endParaRPr lang="hu-H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4000"/>
              </a:lnSpc>
              <a:defRPr/>
            </a:pPr>
            <a:r>
              <a:rPr lang="hu-HU" sz="1600" dirty="0" err="1">
                <a:latin typeface="Times New Roman" pitchFamily="18" charset="0"/>
                <a:cs typeface="Times New Roman" pitchFamily="18" charset="0"/>
              </a:rPr>
              <a:t>-cisztein-hidak</a:t>
            </a:r>
            <a:endParaRPr lang="hu-H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4000"/>
              </a:lnSpc>
              <a:defRPr/>
            </a:pPr>
            <a:r>
              <a:rPr lang="hu-HU" sz="1600" dirty="0" err="1">
                <a:latin typeface="Times New Roman" pitchFamily="18" charset="0"/>
                <a:cs typeface="Times New Roman" pitchFamily="18" charset="0"/>
              </a:rPr>
              <a:t>-foszforiláció</a:t>
            </a:r>
            <a:endParaRPr lang="hu-H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4000"/>
              </a:lnSpc>
              <a:defRPr/>
            </a:pP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hu-HU" sz="1600" dirty="0" err="1">
                <a:latin typeface="Times New Roman" pitchFamily="18" charset="0"/>
                <a:cs typeface="Times New Roman" pitchFamily="18" charset="0"/>
              </a:rPr>
              <a:t>ubikvitin</a:t>
            </a:r>
            <a:endParaRPr lang="hu-H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4000"/>
              </a:lnSpc>
              <a:defRPr/>
            </a:pP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- PAR</a:t>
            </a:r>
          </a:p>
          <a:p>
            <a:pPr>
              <a:lnSpc>
                <a:spcPct val="114000"/>
              </a:lnSpc>
              <a:defRPr/>
            </a:pP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hu-HU" sz="1600" dirty="0" err="1">
                <a:latin typeface="Times New Roman" pitchFamily="18" charset="0"/>
                <a:cs typeface="Times New Roman" pitchFamily="18" charset="0"/>
              </a:rPr>
              <a:t>Metiláció</a:t>
            </a: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1600" dirty="0" err="1">
                <a:latin typeface="Times New Roman" pitchFamily="18" charset="0"/>
                <a:cs typeface="Times New Roman" pitchFamily="18" charset="0"/>
              </a:rPr>
              <a:t>acetiláció</a:t>
            </a:r>
            <a:endParaRPr lang="hu-H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4000"/>
              </a:lnSpc>
              <a:defRPr/>
            </a:pPr>
            <a:r>
              <a:rPr lang="hu-HU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hu-HU" sz="1600" dirty="0" err="1">
                <a:latin typeface="Times New Roman" pitchFamily="18" charset="0"/>
                <a:cs typeface="Times New Roman" pitchFamily="18" charset="0"/>
              </a:rPr>
              <a:t>glikoziláció</a:t>
            </a:r>
            <a:endParaRPr lang="hu-H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14000"/>
              </a:lnSpc>
              <a:buFontTx/>
              <a:buChar char="-"/>
              <a:defRPr/>
            </a:pPr>
            <a:endParaRPr lang="hu-H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ekerekített téglalap 15"/>
          <p:cNvSpPr/>
          <p:nvPr/>
        </p:nvSpPr>
        <p:spPr>
          <a:xfrm>
            <a:off x="228600" y="3276600"/>
            <a:ext cx="2971800" cy="2514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/>
          <a:lstStyle/>
          <a:p>
            <a:pPr eaLnBrk="1" hangingPunct="1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hu-HU" sz="1500" b="1" u="sng">
                <a:solidFill>
                  <a:srgbClr val="000000"/>
                </a:solidFill>
                <a:latin typeface="Arial" pitchFamily="34" charset="0"/>
              </a:rPr>
              <a:t>Transzkripció szabályozása</a:t>
            </a:r>
            <a:r>
              <a:rPr lang="hu-HU" sz="1500">
                <a:solidFill>
                  <a:srgbClr val="000000"/>
                </a:solidFill>
                <a:latin typeface="Arial" pitchFamily="34" charset="0"/>
              </a:rPr>
              <a:t>: mikor mely génekről indulhat meg az </a:t>
            </a:r>
            <a:r>
              <a:rPr lang="hu-HU" sz="1500" err="1">
                <a:solidFill>
                  <a:srgbClr val="000000"/>
                </a:solidFill>
                <a:latin typeface="Arial" pitchFamily="34" charset="0"/>
              </a:rPr>
              <a:t>mRNS</a:t>
            </a:r>
            <a:r>
              <a:rPr lang="hu-HU" sz="1500">
                <a:solidFill>
                  <a:srgbClr val="000000"/>
                </a:solidFill>
                <a:latin typeface="Arial" pitchFamily="34" charset="0"/>
              </a:rPr>
              <a:t> átírása</a:t>
            </a:r>
          </a:p>
          <a:p>
            <a:pPr eaLnBrk="1" hangingPunct="1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hu-HU" sz="1500" err="1">
                <a:solidFill>
                  <a:srgbClr val="000000"/>
                </a:solidFill>
                <a:latin typeface="Arial" pitchFamily="34" charset="0"/>
              </a:rPr>
              <a:t>represszorok</a:t>
            </a:r>
            <a:r>
              <a:rPr lang="hu-HU" sz="150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hu-HU" sz="1500" err="1">
                <a:solidFill>
                  <a:srgbClr val="000000"/>
                </a:solidFill>
                <a:latin typeface="Arial" pitchFamily="34" charset="0"/>
              </a:rPr>
              <a:t>inducerek</a:t>
            </a:r>
            <a:r>
              <a:rPr lang="hu-HU" sz="1500">
                <a:solidFill>
                  <a:srgbClr val="000000"/>
                </a:solidFill>
                <a:latin typeface="Arial" pitchFamily="34" charset="0"/>
              </a:rPr>
              <a:t>, transzkripciós faktorok </a:t>
            </a:r>
          </a:p>
          <a:p>
            <a:pPr eaLnBrk="1" hangingPunct="1">
              <a:lnSpc>
                <a:spcPct val="114000"/>
              </a:lnSpc>
              <a:buFont typeface="Arial" pitchFamily="34" charset="0"/>
              <a:buChar char="•"/>
              <a:defRPr/>
            </a:pPr>
            <a:r>
              <a:rPr lang="hu-HU" sz="1500" err="1">
                <a:solidFill>
                  <a:srgbClr val="000000"/>
                </a:solidFill>
                <a:latin typeface="Arial" pitchFamily="34" charset="0"/>
              </a:rPr>
              <a:t>kromatin</a:t>
            </a:r>
            <a:r>
              <a:rPr lang="hu-HU" sz="1500">
                <a:solidFill>
                  <a:srgbClr val="000000"/>
                </a:solidFill>
                <a:latin typeface="Arial" pitchFamily="34" charset="0"/>
              </a:rPr>
              <a:t> szerkezet – </a:t>
            </a:r>
            <a:r>
              <a:rPr lang="hu-HU" sz="1500" err="1">
                <a:solidFill>
                  <a:srgbClr val="000000"/>
                </a:solidFill>
                <a:latin typeface="Arial" pitchFamily="34" charset="0"/>
              </a:rPr>
              <a:t>epigenetika</a:t>
            </a:r>
            <a:r>
              <a:rPr lang="hu-HU" sz="1500">
                <a:solidFill>
                  <a:srgbClr val="000000"/>
                </a:solidFill>
                <a:latin typeface="Arial" pitchFamily="34" charset="0"/>
              </a:rPr>
              <a:t>:  a DNS és az őt körülvevő fehérjék kódja</a:t>
            </a:r>
            <a:endParaRPr lang="hu-HU" sz="1500"/>
          </a:p>
        </p:txBody>
      </p:sp>
      <p:sp>
        <p:nvSpPr>
          <p:cNvPr id="2" name="Lekerekített téglalap 1"/>
          <p:cNvSpPr/>
          <p:nvPr/>
        </p:nvSpPr>
        <p:spPr>
          <a:xfrm>
            <a:off x="381000" y="2933700"/>
            <a:ext cx="1447800" cy="228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200"/>
              <a:t>polinukleotid</a:t>
            </a:r>
            <a:endParaRPr lang="en-US" sz="1200"/>
          </a:p>
        </p:txBody>
      </p:sp>
      <p:sp>
        <p:nvSpPr>
          <p:cNvPr id="17" name="Lekerekített téglalap 16"/>
          <p:cNvSpPr/>
          <p:nvPr/>
        </p:nvSpPr>
        <p:spPr>
          <a:xfrm>
            <a:off x="3514725" y="2933700"/>
            <a:ext cx="1905000" cy="228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200"/>
              <a:t>polinukleotid</a:t>
            </a:r>
            <a:endParaRPr lang="en-US" sz="1200"/>
          </a:p>
        </p:txBody>
      </p:sp>
      <p:sp>
        <p:nvSpPr>
          <p:cNvPr id="18" name="Lekerekített téglalap 17"/>
          <p:cNvSpPr/>
          <p:nvPr/>
        </p:nvSpPr>
        <p:spPr>
          <a:xfrm>
            <a:off x="6858000" y="2933700"/>
            <a:ext cx="19050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200"/>
              <a:t>polipeptid</a:t>
            </a:r>
            <a:endParaRPr lang="en-US" sz="1200"/>
          </a:p>
        </p:txBody>
      </p:sp>
      <p:sp>
        <p:nvSpPr>
          <p:cNvPr id="3" name="Téglalap 2"/>
          <p:cNvSpPr/>
          <p:nvPr/>
        </p:nvSpPr>
        <p:spPr>
          <a:xfrm>
            <a:off x="3581400" y="4114800"/>
            <a:ext cx="25146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artalom helye 2"/>
          <p:cNvSpPr>
            <a:spLocks noGrp="1"/>
          </p:cNvSpPr>
          <p:nvPr>
            <p:ph idx="1"/>
          </p:nvPr>
        </p:nvSpPr>
        <p:spPr>
          <a:xfrm>
            <a:off x="457200" y="1524000"/>
            <a:ext cx="3657600" cy="4389438"/>
          </a:xfrm>
        </p:spPr>
        <p:txBody>
          <a:bodyPr/>
          <a:lstStyle/>
          <a:p>
            <a:pPr eaLnBrk="1" hangingPunct="1"/>
            <a:r>
              <a:rPr lang="hu-HU" altLang="en-US" sz="2800"/>
              <a:t>P-body</a:t>
            </a:r>
            <a:r>
              <a:rPr lang="en-US" altLang="en-US" sz="2800"/>
              <a:t> </a:t>
            </a:r>
            <a:br>
              <a:rPr lang="hu-HU" altLang="en-US" sz="2800"/>
            </a:br>
            <a:r>
              <a:rPr lang="hu-HU" altLang="en-US" sz="2800"/>
              <a:t>mRNS tárolás és/vagy degradálás</a:t>
            </a:r>
            <a:endParaRPr lang="hu-HU" altLang="en-US"/>
          </a:p>
        </p:txBody>
      </p:sp>
      <p:sp>
        <p:nvSpPr>
          <p:cNvPr id="34819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AF8D4A3D-CDEB-471D-AA40-CAB077B154DE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err="1"/>
              <a:t>Tárolás</a:t>
            </a:r>
            <a:r>
              <a:rPr lang="en-US" sz="3600" dirty="0"/>
              <a:t>: Processing bod</a:t>
            </a:r>
            <a:r>
              <a:rPr lang="hu-HU" sz="3600" dirty="0"/>
              <a:t>y </a:t>
            </a:r>
          </a:p>
        </p:txBody>
      </p:sp>
      <p:pic>
        <p:nvPicPr>
          <p:cNvPr id="34821" name="Picture 4" descr="ncb0705-643-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95400"/>
            <a:ext cx="4419600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artalom helye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525963"/>
          </a:xfrm>
        </p:spPr>
        <p:txBody>
          <a:bodyPr/>
          <a:lstStyle/>
          <a:p>
            <a:pPr eaLnBrk="1" hangingPunct="1">
              <a:lnSpc>
                <a:spcPct val="114000"/>
              </a:lnSpc>
              <a:spcAft>
                <a:spcPts val="600"/>
              </a:spcAft>
            </a:pPr>
            <a:r>
              <a:rPr lang="hu-HU" altLang="en-US" sz="2400" dirty="0"/>
              <a:t>specifikusan </a:t>
            </a:r>
            <a:r>
              <a:rPr lang="hu-HU" altLang="en-US" sz="2400" i="1" dirty="0"/>
              <a:t>gátolják</a:t>
            </a:r>
            <a:r>
              <a:rPr lang="hu-HU" altLang="en-US" sz="2400" dirty="0"/>
              <a:t> a transzlációt egy adott </a:t>
            </a:r>
            <a:r>
              <a:rPr lang="hu-HU" altLang="en-US" sz="2400" dirty="0" err="1"/>
              <a:t>mRNS-ről</a:t>
            </a:r>
            <a:r>
              <a:rPr lang="hu-HU" altLang="en-US" sz="2400" dirty="0"/>
              <a:t> (bázis-párosodás)</a:t>
            </a:r>
          </a:p>
          <a:p>
            <a:pPr eaLnBrk="1" hangingPunct="1">
              <a:lnSpc>
                <a:spcPct val="114000"/>
              </a:lnSpc>
              <a:spcAft>
                <a:spcPts val="600"/>
              </a:spcAft>
            </a:pPr>
            <a:r>
              <a:rPr lang="hu-HU" altLang="en-US" sz="2400" dirty="0"/>
              <a:t>Becslések szerint a </a:t>
            </a:r>
            <a:r>
              <a:rPr lang="hu-HU" altLang="en-US" sz="2400" dirty="0" err="1"/>
              <a:t>kb</a:t>
            </a:r>
            <a:r>
              <a:rPr lang="hu-HU" altLang="en-US" sz="2400" dirty="0"/>
              <a:t> 22000 humán gén kifejeződésének 50-90%-át </a:t>
            </a:r>
            <a:r>
              <a:rPr lang="hu-HU" altLang="en-US" sz="2400" dirty="0" err="1"/>
              <a:t>miRNSek</a:t>
            </a:r>
            <a:r>
              <a:rPr lang="hu-HU" altLang="en-US" sz="2400" dirty="0"/>
              <a:t> is szabályozzák</a:t>
            </a:r>
          </a:p>
          <a:p>
            <a:pPr eaLnBrk="1" hangingPunct="1">
              <a:lnSpc>
                <a:spcPct val="114000"/>
              </a:lnSpc>
              <a:spcAft>
                <a:spcPts val="600"/>
              </a:spcAft>
            </a:pPr>
            <a:r>
              <a:rPr lang="hu-HU" altLang="en-US" sz="2400" dirty="0"/>
              <a:t>Kb. 400 humán </a:t>
            </a:r>
            <a:r>
              <a:rPr lang="hu-HU" altLang="en-US" sz="2400" dirty="0" err="1"/>
              <a:t>miRNS</a:t>
            </a:r>
            <a:r>
              <a:rPr lang="hu-HU" altLang="en-US" sz="2400" dirty="0"/>
              <a:t> ismert (</a:t>
            </a:r>
            <a:r>
              <a:rPr lang="en-US" altLang="en-US" sz="2400" dirty="0" err="1"/>
              <a:t>folyamatosan</a:t>
            </a:r>
            <a:r>
              <a:rPr lang="en-US" altLang="en-US" sz="2400" dirty="0"/>
              <a:t> </a:t>
            </a:r>
            <a:r>
              <a:rPr lang="hu-HU" altLang="en-US" sz="2400" dirty="0"/>
              <a:t>nő!)</a:t>
            </a:r>
          </a:p>
          <a:p>
            <a:pPr eaLnBrk="1" hangingPunct="1">
              <a:lnSpc>
                <a:spcPct val="114000"/>
              </a:lnSpc>
              <a:spcAft>
                <a:spcPts val="600"/>
              </a:spcAft>
            </a:pPr>
            <a:r>
              <a:rPr lang="hu-HU" altLang="en-US" sz="2400" dirty="0"/>
              <a:t>Nincs szükség teljes egyezésre egy </a:t>
            </a:r>
            <a:r>
              <a:rPr lang="hu-HU" altLang="en-US" sz="2400" dirty="0" err="1"/>
              <a:t>miRNS</a:t>
            </a:r>
            <a:r>
              <a:rPr lang="hu-HU" altLang="en-US" sz="2400" dirty="0"/>
              <a:t> több </a:t>
            </a:r>
            <a:r>
              <a:rPr lang="hu-HU" altLang="en-US" sz="2400" dirty="0" err="1"/>
              <a:t>mRNS-sel</a:t>
            </a:r>
            <a:r>
              <a:rPr lang="hu-HU" altLang="en-US" sz="2400" dirty="0"/>
              <a:t> is </a:t>
            </a:r>
            <a:r>
              <a:rPr lang="hu-HU" altLang="en-US" sz="2400" dirty="0" err="1"/>
              <a:t>kölcsönhathat</a:t>
            </a:r>
            <a:endParaRPr lang="hu-HU" altLang="en-US" sz="2400" dirty="0"/>
          </a:p>
          <a:p>
            <a:pPr eaLnBrk="1" hangingPunct="1">
              <a:lnSpc>
                <a:spcPct val="114000"/>
              </a:lnSpc>
              <a:spcAft>
                <a:spcPts val="600"/>
              </a:spcAft>
            </a:pPr>
            <a:r>
              <a:rPr lang="hu-HU" altLang="en-US" sz="2400" dirty="0" err="1"/>
              <a:t>pri-miRNS-ek-</a:t>
            </a:r>
            <a:r>
              <a:rPr lang="hu-HU" altLang="en-US" sz="2400" dirty="0"/>
              <a:t> palindrom szekvencia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hu-HU" altLang="en-US" dirty="0"/>
          </a:p>
        </p:txBody>
      </p:sp>
      <p:sp>
        <p:nvSpPr>
          <p:cNvPr id="36867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233457C6-1400-4040-B42A-5B421BC8027C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err="1"/>
              <a:t>miRN</a:t>
            </a:r>
            <a:r>
              <a:rPr lang="hu-HU" sz="5400"/>
              <a:t>S tulajdonságai</a:t>
            </a:r>
            <a:endParaRPr lang="hu-HU"/>
          </a:p>
        </p:txBody>
      </p:sp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DDF"/>
              </a:clrFrom>
              <a:clrTo>
                <a:srgbClr val="FFFD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3" t="15152" r="68675"/>
          <a:stretch>
            <a:fillRect/>
          </a:stretch>
        </p:blipFill>
        <p:spPr bwMode="auto">
          <a:xfrm>
            <a:off x="7391400" y="4343400"/>
            <a:ext cx="1295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altLang="en-US" b="1" dirty="0">
                <a:solidFill>
                  <a:srgbClr val="C00000"/>
                </a:solidFill>
              </a:rPr>
              <a:t>Hogyan lehetne megfigyelni a </a:t>
            </a:r>
            <a:r>
              <a:rPr lang="hu-HU" altLang="en-US" b="1" dirty="0" err="1">
                <a:solidFill>
                  <a:srgbClr val="C00000"/>
                </a:solidFill>
              </a:rPr>
              <a:t>miRNS</a:t>
            </a:r>
            <a:r>
              <a:rPr lang="hu-HU" altLang="en-US" b="1" dirty="0">
                <a:solidFill>
                  <a:srgbClr val="C00000"/>
                </a:solidFill>
              </a:rPr>
              <a:t>-ek funkcióit, jelentőségét?</a:t>
            </a:r>
          </a:p>
          <a:p>
            <a:pPr eaLnBrk="1" hangingPunct="1"/>
            <a:endParaRPr lang="hu-HU" altLang="en-US" dirty="0"/>
          </a:p>
        </p:txBody>
      </p:sp>
      <p:sp>
        <p:nvSpPr>
          <p:cNvPr id="37891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5A86A84E-B6F4-455E-8A6E-ACF3471F99FA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err="1"/>
              <a:t>miRN</a:t>
            </a:r>
            <a:r>
              <a:rPr lang="hu-HU" sz="5400"/>
              <a:t>S funkciók I.</a:t>
            </a:r>
            <a:endParaRPr lang="hu-HU"/>
          </a:p>
        </p:txBody>
      </p:sp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82296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3733800" y="5943600"/>
            <a:ext cx="49434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>
                <a:solidFill>
                  <a:srgbClr val="FF0000"/>
                </a:solidFill>
                <a:latin typeface="+mj-lt"/>
              </a:rPr>
              <a:t>Leggyakrabban: Dicer génjének kiütése</a:t>
            </a:r>
          </a:p>
          <a:p>
            <a:pPr>
              <a:defRPr/>
            </a:pPr>
            <a:r>
              <a:rPr lang="hu-HU">
                <a:solidFill>
                  <a:srgbClr val="FF0000"/>
                </a:solidFill>
                <a:latin typeface="+mj-lt"/>
              </a:rPr>
              <a:t> (ez teljesen specifikus a miRNS útvonalra</a:t>
            </a:r>
            <a:r>
              <a:rPr lang="hu-HU">
                <a:solidFill>
                  <a:srgbClr val="FF0000"/>
                </a:solidFill>
              </a:rPr>
              <a:t>)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hu-HU" altLang="en-US" sz="2400" dirty="0"/>
              <a:t>P</a:t>
            </a:r>
            <a:r>
              <a:rPr lang="en-US" altLang="en-US" sz="2400" dirty="0" err="1"/>
              <a:t>os</a:t>
            </a:r>
            <a:r>
              <a:rPr lang="hu-HU" altLang="en-US" sz="2400" dirty="0"/>
              <a:t>z</a:t>
            </a:r>
            <a:r>
              <a:rPr lang="en-US" altLang="en-US" sz="2400" dirty="0"/>
              <a:t>t-trans</a:t>
            </a:r>
            <a:r>
              <a:rPr lang="hu-HU" altLang="en-US" sz="2400" dirty="0" err="1"/>
              <a:t>zkr</a:t>
            </a:r>
            <a:r>
              <a:rPr lang="en-US" altLang="en-US" sz="2400" dirty="0" err="1"/>
              <a:t>ip</a:t>
            </a:r>
            <a:r>
              <a:rPr lang="hu-HU" altLang="en-US" sz="2400" dirty="0"/>
              <a:t>c</a:t>
            </a:r>
            <a:r>
              <a:rPr lang="en-US" altLang="en-US" sz="2400" dirty="0"/>
              <a:t>ion</a:t>
            </a:r>
            <a:r>
              <a:rPr lang="hu-HU" altLang="en-US" sz="2400" dirty="0"/>
              <a:t>á</a:t>
            </a:r>
            <a:r>
              <a:rPr lang="en-US" altLang="en-US" sz="2400" dirty="0"/>
              <a:t>l</a:t>
            </a:r>
            <a:r>
              <a:rPr lang="hu-HU" altLang="en-US" sz="2400" dirty="0"/>
              <a:t>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regul</a:t>
            </a:r>
            <a:r>
              <a:rPr lang="hu-HU" altLang="en-US" sz="2400" dirty="0" err="1"/>
              <a:t>áció</a:t>
            </a:r>
            <a:endParaRPr lang="en-US" altLang="en-US" sz="2400" dirty="0"/>
          </a:p>
          <a:p>
            <a:pPr eaLnBrk="1" hangingPunct="1">
              <a:spcAft>
                <a:spcPts val="600"/>
              </a:spcAft>
            </a:pPr>
            <a:r>
              <a:rPr lang="hu-HU" altLang="en-US" sz="2400" dirty="0"/>
              <a:t>Egyedfejlődés</a:t>
            </a:r>
            <a:endParaRPr lang="en-US" altLang="en-US" sz="2400" dirty="0"/>
          </a:p>
          <a:p>
            <a:pPr eaLnBrk="1" hangingPunct="1">
              <a:spcAft>
                <a:spcPts val="600"/>
              </a:spcAft>
            </a:pPr>
            <a:r>
              <a:rPr lang="hu-HU" altLang="en-US" sz="2400" dirty="0"/>
              <a:t>Anyagcsere szabályozás</a:t>
            </a:r>
            <a:r>
              <a:rPr lang="en-US" altLang="en-US" sz="2400" dirty="0"/>
              <a:t> (miR-375 &amp; in</a:t>
            </a:r>
            <a:r>
              <a:rPr lang="hu-HU" altLang="en-US" sz="2400" dirty="0"/>
              <a:t>z</a:t>
            </a:r>
            <a:r>
              <a:rPr lang="en-US" altLang="en-US" sz="2400" dirty="0" err="1"/>
              <a:t>ulin</a:t>
            </a:r>
            <a:r>
              <a:rPr lang="en-US" altLang="en-US" sz="2400" dirty="0"/>
              <a:t> s</a:t>
            </a:r>
            <a:r>
              <a:rPr lang="hu-HU" altLang="en-US" sz="2400" dirty="0"/>
              <a:t>z</a:t>
            </a:r>
            <a:r>
              <a:rPr lang="en-US" altLang="en-US" sz="2400" dirty="0"/>
              <a:t>e</a:t>
            </a:r>
            <a:r>
              <a:rPr lang="hu-HU" altLang="en-US" sz="2400" dirty="0"/>
              <a:t>k</a:t>
            </a:r>
            <a:r>
              <a:rPr lang="en-US" altLang="en-US" sz="2400" dirty="0"/>
              <a:t>r</a:t>
            </a:r>
            <a:r>
              <a:rPr lang="hu-HU" altLang="en-US" sz="2400" dirty="0" err="1"/>
              <a:t>éció</a:t>
            </a:r>
            <a:r>
              <a:rPr lang="en-US" altLang="en-US" sz="2400" dirty="0"/>
              <a:t>)</a:t>
            </a:r>
          </a:p>
          <a:p>
            <a:pPr eaLnBrk="1" hangingPunct="1">
              <a:spcAft>
                <a:spcPts val="600"/>
              </a:spcAft>
            </a:pPr>
            <a:r>
              <a:rPr lang="hu-HU" altLang="en-US" sz="2400" dirty="0"/>
              <a:t>Több genomi helyen kódolva van </a:t>
            </a:r>
            <a:r>
              <a:rPr lang="en-US" altLang="en-US" sz="2400" dirty="0"/>
              <a:t>(</a:t>
            </a:r>
            <a:r>
              <a:rPr lang="en-US" altLang="en-US" sz="2400" b="1" dirty="0" err="1">
                <a:solidFill>
                  <a:srgbClr val="C00000"/>
                </a:solidFill>
              </a:rPr>
              <a:t>miért</a:t>
            </a:r>
            <a:r>
              <a:rPr lang="en-US" altLang="en-US" sz="2400" b="1" dirty="0">
                <a:solidFill>
                  <a:srgbClr val="C00000"/>
                </a:solidFill>
              </a:rPr>
              <a:t>? </a:t>
            </a:r>
            <a:r>
              <a:rPr lang="hu-HU" altLang="en-US" sz="2400" b="1" dirty="0">
                <a:solidFill>
                  <a:srgbClr val="C00000"/>
                </a:solidFill>
              </a:rPr>
              <a:t>különböző kifejeződési mintázatok?</a:t>
            </a:r>
            <a:r>
              <a:rPr lang="hu-HU" altLang="en-US" sz="2400" dirty="0"/>
              <a:t>)</a:t>
            </a:r>
          </a:p>
          <a:p>
            <a:pPr eaLnBrk="1" hangingPunct="1">
              <a:spcAft>
                <a:spcPts val="600"/>
              </a:spcAft>
            </a:pPr>
            <a:endParaRPr lang="hu-HU" altLang="en-US" sz="2400" dirty="0"/>
          </a:p>
          <a:p>
            <a:pPr eaLnBrk="1" hangingPunct="1">
              <a:spcAft>
                <a:spcPts val="600"/>
              </a:spcAft>
            </a:pPr>
            <a:r>
              <a:rPr lang="hu-HU" altLang="en-US" sz="2400" dirty="0"/>
              <a:t>Védekezés vírusok ellen (növényi „immunrendszer”)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hu-HU" altLang="en-US" dirty="0"/>
          </a:p>
        </p:txBody>
      </p:sp>
      <p:sp>
        <p:nvSpPr>
          <p:cNvPr id="38915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F9616AAF-FD54-499C-9B2A-F07FEF9D7C42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err="1"/>
              <a:t>miRN</a:t>
            </a:r>
            <a:r>
              <a:rPr lang="hu-HU" sz="5400"/>
              <a:t>S funkciók II.</a:t>
            </a:r>
            <a:endParaRPr lang="hu-H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4000"/>
              </a:lnSpc>
            </a:pPr>
            <a:r>
              <a:rPr lang="hu-HU" altLang="en-US" sz="2800" dirty="0"/>
              <a:t>Idegen RNS-re adott sejtválasz</a:t>
            </a:r>
            <a:endParaRPr lang="en-US" altLang="en-US" sz="2800" dirty="0"/>
          </a:p>
          <a:p>
            <a:pPr eaLnBrk="1" hangingPunct="1">
              <a:lnSpc>
                <a:spcPct val="114000"/>
              </a:lnSpc>
            </a:pPr>
            <a:r>
              <a:rPr lang="hu-HU" altLang="en-US" sz="2800" dirty="0"/>
              <a:t>Kutatási eszköz</a:t>
            </a:r>
            <a:endParaRPr lang="en-US" altLang="en-US" sz="2800" dirty="0"/>
          </a:p>
          <a:p>
            <a:pPr lvl="1" eaLnBrk="1" hangingPunct="1">
              <a:lnSpc>
                <a:spcPct val="114000"/>
              </a:lnSpc>
            </a:pPr>
            <a:r>
              <a:rPr lang="en-US" altLang="en-US" dirty="0"/>
              <a:t> knock down</a:t>
            </a:r>
          </a:p>
          <a:p>
            <a:pPr lvl="1" eaLnBrk="1" hangingPunct="1">
              <a:lnSpc>
                <a:spcPct val="114000"/>
              </a:lnSpc>
            </a:pPr>
            <a:r>
              <a:rPr lang="hu-HU" altLang="en-US" dirty="0"/>
              <a:t>T</a:t>
            </a:r>
            <a:r>
              <a:rPr lang="en-US" altLang="en-US" dirty="0"/>
              <a:t>ran</a:t>
            </a:r>
            <a:r>
              <a:rPr lang="hu-HU" altLang="en-US" dirty="0"/>
              <a:t>z</a:t>
            </a:r>
            <a:r>
              <a:rPr lang="en-US" altLang="en-US" dirty="0" err="1"/>
              <a:t>ien</a:t>
            </a:r>
            <a:r>
              <a:rPr lang="hu-HU" altLang="en-US" dirty="0"/>
              <a:t>s vagy stabil</a:t>
            </a:r>
            <a:endParaRPr lang="en-US" altLang="en-US" dirty="0"/>
          </a:p>
          <a:p>
            <a:pPr lvl="1" eaLnBrk="1" hangingPunct="1">
              <a:lnSpc>
                <a:spcPct val="114000"/>
              </a:lnSpc>
            </a:pPr>
            <a:r>
              <a:rPr lang="hu-HU" altLang="en-US" dirty="0"/>
              <a:t>Eltérően </a:t>
            </a:r>
            <a:r>
              <a:rPr lang="hu-HU" altLang="en-US" dirty="0" err="1"/>
              <a:t>expresszálható</a:t>
            </a:r>
            <a:endParaRPr lang="en-US" altLang="en-US" dirty="0"/>
          </a:p>
          <a:p>
            <a:pPr lvl="1" eaLnBrk="1" hangingPunct="1">
              <a:lnSpc>
                <a:spcPct val="114000"/>
              </a:lnSpc>
            </a:pPr>
            <a:r>
              <a:rPr lang="hu-HU" altLang="en-US" dirty="0"/>
              <a:t>Többféle bejuttatási módozat</a:t>
            </a:r>
            <a:endParaRPr lang="en-US" altLang="en-US" dirty="0"/>
          </a:p>
          <a:p>
            <a:pPr eaLnBrk="1" hangingPunct="1">
              <a:lnSpc>
                <a:spcPct val="114000"/>
              </a:lnSpc>
            </a:pPr>
            <a:r>
              <a:rPr lang="hu-HU" altLang="en-US" sz="2800" dirty="0"/>
              <a:t>Megvásárolható a kívánt génre</a:t>
            </a:r>
            <a:endParaRPr lang="en-US" altLang="en-US" sz="2800" dirty="0"/>
          </a:p>
          <a:p>
            <a:pPr eaLnBrk="1" hangingPunct="1">
              <a:lnSpc>
                <a:spcPct val="114000"/>
              </a:lnSpc>
            </a:pPr>
            <a:r>
              <a:rPr lang="hu-HU" altLang="en-US" sz="2800" dirty="0"/>
              <a:t>Saját </a:t>
            </a:r>
            <a:r>
              <a:rPr lang="hu-HU" altLang="en-US" sz="2800" dirty="0" err="1"/>
              <a:t>siRNS</a:t>
            </a:r>
            <a:r>
              <a:rPr lang="hu-HU" altLang="en-US" sz="2800" dirty="0"/>
              <a:t> tervezhető</a:t>
            </a:r>
            <a:endParaRPr lang="en-US" altLang="en-US" sz="2800" dirty="0"/>
          </a:p>
          <a:p>
            <a:pPr eaLnBrk="1" hangingPunct="1"/>
            <a:endParaRPr lang="hu-HU" altLang="en-US" dirty="0"/>
          </a:p>
        </p:txBody>
      </p:sp>
      <p:sp>
        <p:nvSpPr>
          <p:cNvPr id="39939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1863D27F-C4A8-40DA-9165-E1AC033AA272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err="1"/>
              <a:t>siRN</a:t>
            </a:r>
            <a:r>
              <a:rPr lang="hu-HU"/>
              <a:t>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artalom helye 2"/>
          <p:cNvSpPr>
            <a:spLocks noGrp="1"/>
          </p:cNvSpPr>
          <p:nvPr>
            <p:ph idx="1"/>
          </p:nvPr>
        </p:nvSpPr>
        <p:spPr>
          <a:xfrm>
            <a:off x="228600" y="1481138"/>
            <a:ext cx="8458200" cy="4525962"/>
          </a:xfrm>
        </p:spPr>
        <p:txBody>
          <a:bodyPr/>
          <a:lstStyle/>
          <a:p>
            <a:pPr eaLnBrk="1" hangingPunct="1">
              <a:lnSpc>
                <a:spcPct val="114000"/>
              </a:lnSpc>
            </a:pPr>
            <a:r>
              <a:rPr lang="en-US" altLang="en-US" sz="2400"/>
              <a:t>Fun</a:t>
            </a:r>
            <a:r>
              <a:rPr lang="hu-HU" altLang="en-US" sz="2400"/>
              <a:t>kció: mindkét esetben génkifejeződés szabályozás</a:t>
            </a:r>
            <a:endParaRPr lang="en-US" altLang="en-US" sz="2400"/>
          </a:p>
          <a:p>
            <a:pPr eaLnBrk="1" hangingPunct="1">
              <a:lnSpc>
                <a:spcPct val="114000"/>
              </a:lnSpc>
            </a:pPr>
            <a:r>
              <a:rPr lang="hu-HU" altLang="en-US" sz="2400"/>
              <a:t>Különbség: eredet: honnan származnak? (endo/exogén)</a:t>
            </a:r>
            <a:endParaRPr lang="en-US" altLang="en-US" sz="2400"/>
          </a:p>
          <a:p>
            <a:pPr eaLnBrk="1" hangingPunct="1">
              <a:lnSpc>
                <a:spcPct val="114000"/>
              </a:lnSpc>
            </a:pPr>
            <a:r>
              <a:rPr lang="en-US" altLang="en-US" sz="2400"/>
              <a:t>siRN</a:t>
            </a:r>
            <a:r>
              <a:rPr lang="hu-HU" altLang="en-US" sz="2400"/>
              <a:t>S :</a:t>
            </a:r>
            <a:r>
              <a:rPr lang="en-US" altLang="en-US" sz="2400"/>
              <a:t> dsRN</a:t>
            </a:r>
            <a:r>
              <a:rPr lang="hu-HU" altLang="en-US" sz="2400"/>
              <a:t>S</a:t>
            </a:r>
            <a:endParaRPr lang="en-US" altLang="en-US" sz="2400"/>
          </a:p>
          <a:p>
            <a:pPr eaLnBrk="1" hangingPunct="1">
              <a:lnSpc>
                <a:spcPct val="114000"/>
              </a:lnSpc>
            </a:pPr>
            <a:r>
              <a:rPr lang="en-US" altLang="en-US" sz="2400"/>
              <a:t>siRN</a:t>
            </a:r>
            <a:r>
              <a:rPr lang="hu-HU" altLang="en-US" sz="2400"/>
              <a:t>S: válasz külső (virális) dsRNS-re, </a:t>
            </a:r>
            <a:r>
              <a:rPr lang="en-US" altLang="en-US" sz="2400"/>
              <a:t>100% </a:t>
            </a:r>
            <a:r>
              <a:rPr lang="hu-HU" altLang="en-US" sz="2400"/>
              <a:t>komplementaritás a célmolekulához</a:t>
            </a:r>
            <a:endParaRPr lang="en-US" altLang="en-US" sz="2400"/>
          </a:p>
          <a:p>
            <a:pPr eaLnBrk="1" hangingPunct="1">
              <a:lnSpc>
                <a:spcPct val="114000"/>
              </a:lnSpc>
            </a:pPr>
            <a:r>
              <a:rPr lang="en-US" altLang="en-US" sz="2400"/>
              <a:t>miRN</a:t>
            </a:r>
            <a:r>
              <a:rPr lang="hu-HU" altLang="en-US" sz="2400"/>
              <a:t>S: </a:t>
            </a:r>
            <a:r>
              <a:rPr lang="en-US" altLang="en-US" sz="2400"/>
              <a:t> ssRN</a:t>
            </a:r>
            <a:r>
              <a:rPr lang="hu-HU" altLang="en-US" sz="2400"/>
              <a:t>S-alapú, ami hajtű-szerkezetet képez</a:t>
            </a:r>
            <a:endParaRPr lang="en-US" altLang="en-US" sz="2400"/>
          </a:p>
          <a:p>
            <a:pPr eaLnBrk="1" hangingPunct="1">
              <a:lnSpc>
                <a:spcPct val="114000"/>
              </a:lnSpc>
            </a:pPr>
            <a:r>
              <a:rPr lang="en-US" altLang="en-US" sz="2400"/>
              <a:t>miRN</a:t>
            </a:r>
            <a:r>
              <a:rPr lang="hu-HU" altLang="en-US" sz="2400"/>
              <a:t>S:</a:t>
            </a:r>
            <a:r>
              <a:rPr lang="en-US" altLang="en-US" sz="2400"/>
              <a:t> pos</a:t>
            </a:r>
            <a:r>
              <a:rPr lang="hu-HU" altLang="en-US" sz="2400"/>
              <a:t>z</a:t>
            </a:r>
            <a:r>
              <a:rPr lang="en-US" altLang="en-US" sz="2400"/>
              <a:t>t-trans</a:t>
            </a:r>
            <a:r>
              <a:rPr lang="hu-HU" altLang="en-US" sz="2400"/>
              <a:t>zk</a:t>
            </a:r>
            <a:r>
              <a:rPr lang="en-US" altLang="en-US" sz="2400"/>
              <a:t>rip</a:t>
            </a:r>
            <a:r>
              <a:rPr lang="hu-HU" altLang="en-US" sz="2400"/>
              <a:t>c</a:t>
            </a:r>
            <a:r>
              <a:rPr lang="en-US" altLang="en-US" sz="2400"/>
              <a:t>i</a:t>
            </a:r>
            <a:r>
              <a:rPr lang="hu-HU" altLang="en-US" sz="2400"/>
              <a:t>ós  szabályozás, &lt;</a:t>
            </a:r>
            <a:r>
              <a:rPr lang="en-US" altLang="en-US" sz="2400"/>
              <a:t>100% </a:t>
            </a:r>
            <a:r>
              <a:rPr lang="hu-HU" altLang="en-US" sz="2400"/>
              <a:t>komplementaritás a célmolekulához</a:t>
            </a:r>
            <a:endParaRPr lang="en-US" altLang="en-US" sz="2400"/>
          </a:p>
          <a:p>
            <a:pPr eaLnBrk="1" hangingPunct="1"/>
            <a:endParaRPr lang="hu-HU" altLang="en-US"/>
          </a:p>
        </p:txBody>
      </p:sp>
      <p:sp>
        <p:nvSpPr>
          <p:cNvPr id="40963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7A29EBFF-7D5F-4F6F-BA6E-D0A1EDBF8B4F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err="1"/>
              <a:t>miRN</a:t>
            </a:r>
            <a:r>
              <a:rPr lang="hu-HU" sz="2800"/>
              <a:t>S</a:t>
            </a:r>
            <a:r>
              <a:rPr lang="en-US" sz="2800"/>
              <a:t> </a:t>
            </a:r>
            <a:r>
              <a:rPr lang="hu-HU" sz="2800"/>
              <a:t>/</a:t>
            </a:r>
            <a:r>
              <a:rPr lang="en-US" sz="2800"/>
              <a:t> </a:t>
            </a:r>
            <a:r>
              <a:rPr lang="en-US" sz="2800" err="1"/>
              <a:t>siRN</a:t>
            </a:r>
            <a:r>
              <a:rPr lang="hu-HU" sz="2800"/>
              <a:t>S:hasonlóságok és különbségek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ia számának hely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9F35433F-D56C-4FC6-BECC-8447F2D9F50B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/>
              <a:t>miRN</a:t>
            </a:r>
            <a:r>
              <a:rPr lang="hu-HU" sz="2800"/>
              <a:t>S</a:t>
            </a:r>
            <a:r>
              <a:rPr lang="en-US" sz="2800"/>
              <a:t> </a:t>
            </a:r>
            <a:r>
              <a:rPr lang="hu-HU" sz="2800"/>
              <a:t>/</a:t>
            </a:r>
            <a:r>
              <a:rPr lang="en-US" sz="2800"/>
              <a:t> siRN</a:t>
            </a:r>
            <a:r>
              <a:rPr lang="hu-HU" sz="2800"/>
              <a:t>S:hasonlóságok és különbségek </a:t>
            </a:r>
          </a:p>
        </p:txBody>
      </p:sp>
      <p:pic>
        <p:nvPicPr>
          <p:cNvPr id="41988" name="Picture 2" descr="Description: RN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6426200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Szövegdoboz 5"/>
          <p:cNvSpPr txBox="1">
            <a:spLocks noChangeArrowheads="1"/>
          </p:cNvSpPr>
          <p:nvPr/>
        </p:nvSpPr>
        <p:spPr bwMode="auto">
          <a:xfrm>
            <a:off x="2057400" y="5715000"/>
            <a:ext cx="708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200">
                <a:hlinkClick r:id="rId3"/>
              </a:rPr>
              <a:t>Chu Cy, Rana TM</a:t>
            </a:r>
            <a:br>
              <a:rPr lang="en-US" altLang="en-US" sz="1200">
                <a:hlinkClick r:id="rId3"/>
              </a:rPr>
            </a:br>
            <a:r>
              <a:rPr lang="en-US" altLang="en-US" sz="1200">
                <a:hlinkClick r:id="rId3"/>
              </a:rPr>
              <a:t>Translation Repression in Human Cells by MicroRNA-Induced Gene Silencing Requires RCK/p54.</a:t>
            </a:r>
            <a:br>
              <a:rPr lang="en-US" altLang="en-US" sz="1200">
                <a:hlinkClick r:id="rId3"/>
              </a:rPr>
            </a:br>
            <a:r>
              <a:rPr lang="en-US" altLang="en-US" sz="1200">
                <a:hlinkClick r:id="rId3"/>
              </a:rPr>
              <a:t>PLoS Biol (2006) 4(7): e210</a:t>
            </a:r>
            <a:endParaRPr lang="hu-HU" altLang="en-US" sz="12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artalom helye 1"/>
          <p:cNvSpPr>
            <a:spLocks noGrp="1"/>
          </p:cNvSpPr>
          <p:nvPr>
            <p:ph idx="1"/>
          </p:nvPr>
        </p:nvSpPr>
        <p:spPr>
          <a:xfrm>
            <a:off x="533400" y="5029200"/>
            <a:ext cx="8229600" cy="1066800"/>
          </a:xfrm>
        </p:spPr>
        <p:txBody>
          <a:bodyPr/>
          <a:lstStyle/>
          <a:p>
            <a:pPr eaLnBrk="1" hangingPunct="1"/>
            <a:r>
              <a:rPr lang="hu-HU" altLang="en-US" sz="1400">
                <a:hlinkClick r:id="rId2"/>
              </a:rPr>
              <a:t>http://principlesofmolecularvirology.blogspot.hu/2013/11/the-great-rna-confusion-rnai-mirna.html</a:t>
            </a:r>
            <a:endParaRPr lang="hu-HU" altLang="en-US" sz="1400"/>
          </a:p>
          <a:p>
            <a:pPr eaLnBrk="1" hangingPunct="1"/>
            <a:r>
              <a:rPr lang="en-US" altLang="en-US" sz="1400"/>
              <a:t> (based on </a:t>
            </a:r>
            <a:r>
              <a:rPr lang="en-US" altLang="en-US" sz="1400" i="1">
                <a:hlinkClick r:id="rId3"/>
              </a:rPr>
              <a:t>MicroRNA gets down to business. (2007) Nature Biotechnology 25, 631-638 doi: 10.1038/nbt0607-631</a:t>
            </a:r>
            <a:r>
              <a:rPr lang="en-US" altLang="en-US" sz="1400"/>
              <a:t>)</a:t>
            </a:r>
            <a:endParaRPr lang="hu-HU" altLang="en-US" sz="1400"/>
          </a:p>
          <a:p>
            <a:pPr eaLnBrk="1" hangingPunct="1"/>
            <a:endParaRPr lang="hu-HU" altLang="en-US"/>
          </a:p>
        </p:txBody>
      </p:sp>
      <p:sp>
        <p:nvSpPr>
          <p:cNvPr id="43011" name="Dia számának hely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D73785D1-21F5-4198-9ED0-6B764D120EA6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/>
              <a:t>miRN</a:t>
            </a:r>
            <a:r>
              <a:rPr lang="hu-HU" sz="2800"/>
              <a:t>S</a:t>
            </a:r>
            <a:r>
              <a:rPr lang="en-US" sz="2800"/>
              <a:t> </a:t>
            </a:r>
            <a:r>
              <a:rPr lang="hu-HU" sz="2800"/>
              <a:t>/</a:t>
            </a:r>
            <a:r>
              <a:rPr lang="en-US" sz="2800"/>
              <a:t> siRN</a:t>
            </a:r>
            <a:r>
              <a:rPr lang="hu-HU" sz="2800"/>
              <a:t>S:hasonlóságok és különbségek </a:t>
            </a: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480061"/>
              </p:ext>
            </p:extLst>
          </p:nvPr>
        </p:nvGraphicFramePr>
        <p:xfrm>
          <a:off x="152400" y="1230313"/>
          <a:ext cx="8839200" cy="3732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8120">
                <a:tc>
                  <a:txBody>
                    <a:bodyPr/>
                    <a:lstStyle/>
                    <a:p>
                      <a:endParaRPr lang="hu-HU" sz="1400" b="1" dirty="0">
                        <a:latin typeface="Garamond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latin typeface="Garamond" pitchFamily="18" charset="0"/>
                        </a:rPr>
                        <a:t>Előfordulás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latin typeface="Garamond" pitchFamily="18" charset="0"/>
                        </a:rPr>
                        <a:t>Felépítés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latin typeface="Garamond" pitchFamily="18" charset="0"/>
                        </a:rPr>
                        <a:t>Hossz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latin typeface="Garamond" pitchFamily="18" charset="0"/>
                        </a:rPr>
                        <a:t>Komplementaritás a tatget RNS-sel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latin typeface="Garamond" pitchFamily="18" charset="0"/>
                        </a:rPr>
                        <a:t>Biogenezis</a:t>
                      </a:r>
                    </a:p>
                    <a:p>
                      <a:pPr algn="ctr"/>
                      <a:endParaRPr lang="hu-HU" sz="1400">
                        <a:latin typeface="Garamond" pitchFamily="18" charset="0"/>
                      </a:endParaRP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latin typeface="Garamond" pitchFamily="18" charset="0"/>
                        </a:rPr>
                        <a:t>Működés elve</a:t>
                      </a:r>
                    </a:p>
                  </a:txBody>
                  <a:tcPr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latin typeface="Garamond" pitchFamily="18" charset="0"/>
                        </a:rPr>
                        <a:t>Funkció</a:t>
                      </a:r>
                    </a:p>
                  </a:txBody>
                  <a:tcPr marT="45712" marB="4571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7528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hu-HU" sz="1400" b="1">
                          <a:latin typeface="Garamond" pitchFamily="18" charset="0"/>
                        </a:rPr>
                        <a:t>miRNS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hu-HU" sz="1300" dirty="0">
                          <a:latin typeface="Garamond" pitchFamily="18" charset="0"/>
                        </a:rPr>
                        <a:t>Állatok</a:t>
                      </a:r>
                    </a:p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hu-HU" sz="1300" dirty="0">
                          <a:latin typeface="Garamond" pitchFamily="18" charset="0"/>
                        </a:rPr>
                        <a:t>(növényekben</a:t>
                      </a:r>
                      <a:r>
                        <a:rPr lang="hu-HU" sz="1300" baseline="0" dirty="0">
                          <a:latin typeface="Garamond" pitchFamily="18" charset="0"/>
                        </a:rPr>
                        <a:t> néha)</a:t>
                      </a:r>
                      <a:endParaRPr lang="hu-HU" sz="1300" dirty="0">
                        <a:latin typeface="Garamond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hu-HU" sz="1300">
                          <a:latin typeface="Garamond" pitchFamily="18" charset="0"/>
                        </a:rPr>
                        <a:t>Szimpla szálú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hu-HU" sz="1300">
                          <a:latin typeface="Garamond" pitchFamily="18" charset="0"/>
                        </a:rPr>
                        <a:t>19-25 nt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hu-HU" sz="1300">
                          <a:latin typeface="Garamond" pitchFamily="18" charset="0"/>
                        </a:rPr>
                        <a:t>Nem tökéletes</a:t>
                      </a:r>
                    </a:p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hu-HU" sz="1300">
                          <a:latin typeface="Garamond" pitchFamily="18" charset="0"/>
                        </a:rPr>
                        <a:t>Egy miRNS akár több száz</a:t>
                      </a:r>
                      <a:r>
                        <a:rPr lang="hu-HU" sz="1300" baseline="0">
                          <a:latin typeface="Garamond" pitchFamily="18" charset="0"/>
                        </a:rPr>
                        <a:t> </a:t>
                      </a:r>
                      <a:br>
                        <a:rPr lang="hu-HU" sz="1300" baseline="0">
                          <a:latin typeface="Garamond" pitchFamily="18" charset="0"/>
                        </a:rPr>
                      </a:br>
                      <a:r>
                        <a:rPr lang="hu-HU" sz="1300" baseline="0">
                          <a:latin typeface="Garamond" pitchFamily="18" charset="0"/>
                        </a:rPr>
                        <a:t>mRNS-sel is kölcsönhathat</a:t>
                      </a:r>
                      <a:endParaRPr lang="hu-HU" sz="1300">
                        <a:latin typeface="Garamond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hu-HU" sz="1300">
                          <a:latin typeface="Garamond" pitchFamily="18" charset="0"/>
                        </a:rPr>
                        <a:t>miRNS génekről íródnak át,</a:t>
                      </a:r>
                      <a:r>
                        <a:rPr lang="hu-HU" sz="1300" baseline="0">
                          <a:latin typeface="Garamond" pitchFamily="18" charset="0"/>
                        </a:rPr>
                        <a:t> más géntermékek átíródását szbályozzák</a:t>
                      </a:r>
                    </a:p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hu-HU" sz="1300" baseline="0">
                          <a:latin typeface="Garamond" pitchFamily="18" charset="0"/>
                        </a:rPr>
                        <a:t>(mRNS szinten)</a:t>
                      </a:r>
                      <a:endParaRPr lang="hu-HU" sz="1300">
                        <a:latin typeface="Garamond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hu-HU" sz="1300">
                          <a:latin typeface="Garamond" pitchFamily="18" charset="0"/>
                        </a:rPr>
                        <a:t>Transzlációt blokkolja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hu-HU" sz="1300">
                          <a:latin typeface="Garamond" pitchFamily="18" charset="0"/>
                        </a:rPr>
                        <a:t>Génreguláció </a:t>
                      </a:r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6564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hu-HU" sz="1400" b="1">
                          <a:latin typeface="Garamond" pitchFamily="18" charset="0"/>
                        </a:rPr>
                        <a:t>siRNS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dirty="0">
                          <a:latin typeface="Garamond" pitchFamily="18" charset="0"/>
                        </a:rPr>
                        <a:t>Növények, Alacsonyabb rendű</a:t>
                      </a:r>
                      <a:r>
                        <a:rPr lang="hu-HU" sz="1300" baseline="0" dirty="0">
                          <a:latin typeface="Garamond" pitchFamily="18" charset="0"/>
                        </a:rPr>
                        <a:t> </a:t>
                      </a:r>
                      <a:r>
                        <a:rPr lang="hu-HU" sz="1300" dirty="0">
                          <a:latin typeface="Garamond" pitchFamily="18" charset="0"/>
                        </a:rPr>
                        <a:t>állatok</a:t>
                      </a:r>
                    </a:p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hu-HU" sz="1300" dirty="0">
                          <a:latin typeface="Garamond" pitchFamily="18" charset="0"/>
                        </a:rPr>
                        <a:t>Emlősök??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hu-HU" sz="1300">
                          <a:latin typeface="Garamond" pitchFamily="18" charset="0"/>
                        </a:rPr>
                        <a:t>Dupla szálú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hu-HU" sz="1300">
                          <a:latin typeface="Garamond" pitchFamily="18" charset="0"/>
                        </a:rPr>
                        <a:t>21-22 nt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hu-HU" sz="1300">
                          <a:latin typeface="Garamond" pitchFamily="18" charset="0"/>
                        </a:rPr>
                        <a:t>100%, tökéletes illeszkedés, specifikusak az adott génre (kevés</a:t>
                      </a:r>
                      <a:r>
                        <a:rPr lang="hu-HU" sz="1300" baseline="0">
                          <a:latin typeface="Garamond" pitchFamily="18" charset="0"/>
                        </a:rPr>
                        <a:t> kivétellel)</a:t>
                      </a:r>
                      <a:endParaRPr lang="hu-HU" sz="1300">
                        <a:latin typeface="Garamond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hu-HU" sz="1300">
                          <a:latin typeface="Garamond" pitchFamily="18" charset="0"/>
                        </a:rPr>
                        <a:t>Saját kifejeződésüket</a:t>
                      </a:r>
                      <a:r>
                        <a:rPr lang="hu-HU" sz="1300" baseline="0">
                          <a:latin typeface="Garamond" pitchFamily="18" charset="0"/>
                        </a:rPr>
                        <a:t> regulálják</a:t>
                      </a:r>
                      <a:endParaRPr lang="hu-HU" sz="1300">
                        <a:latin typeface="Garamond" pitchFamily="18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hu-HU" sz="1300">
                          <a:latin typeface="Garamond" pitchFamily="18" charset="0"/>
                        </a:rPr>
                        <a:t>Elhasítja az mRNS-t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hu-HU" sz="1300">
                          <a:latin typeface="Garamond" pitchFamily="18" charset="0"/>
                        </a:rPr>
                        <a:t>Növényekben és antitestes immunvédekezés  nélküli állatokban géncsendesítés</a:t>
                      </a:r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hlinkClick r:id="rId2"/>
              </a:rPr>
              <a:t>http://www.sanger.ac.uk/Software/Rfam/mirna/index.shtml</a:t>
            </a:r>
            <a:endParaRPr lang="hu-HU" altLang="en-US"/>
          </a:p>
          <a:p>
            <a:pPr eaLnBrk="1" hangingPunct="1"/>
            <a:r>
              <a:rPr lang="hu-HU" altLang="en-US"/>
              <a:t>Egér/humán konzervált</a:t>
            </a:r>
            <a:endParaRPr lang="en-US" altLang="en-US"/>
          </a:p>
          <a:p>
            <a:pPr eaLnBrk="1" hangingPunct="1"/>
            <a:r>
              <a:rPr lang="en-US" altLang="en-US"/>
              <a:t>Hum</a:t>
            </a:r>
            <a:r>
              <a:rPr lang="hu-HU" altLang="en-US"/>
              <a:t>án vs növény: eltérő</a:t>
            </a:r>
            <a:endParaRPr lang="en-US" altLang="en-US"/>
          </a:p>
          <a:p>
            <a:pPr eaLnBrk="1" hangingPunct="1"/>
            <a:endParaRPr lang="hu-HU" altLang="en-US"/>
          </a:p>
        </p:txBody>
      </p:sp>
      <p:sp>
        <p:nvSpPr>
          <p:cNvPr id="45059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FD9FA89A-2D2B-4B4D-9382-680496723491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err="1"/>
              <a:t>miRN</a:t>
            </a:r>
            <a:r>
              <a:rPr lang="hu-HU"/>
              <a:t>S leltár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4000"/>
              </a:lnSpc>
            </a:pPr>
            <a:r>
              <a:rPr lang="hu-HU" altLang="en-US" sz="2400" dirty="0"/>
              <a:t>Hosszú </a:t>
            </a:r>
            <a:r>
              <a:rPr lang="en-US" altLang="en-US" sz="2400" dirty="0" err="1"/>
              <a:t>dsRN</a:t>
            </a:r>
            <a:r>
              <a:rPr lang="hu-HU" altLang="en-US" sz="2400" dirty="0"/>
              <a:t>S: nem jó, mert </a:t>
            </a:r>
            <a:r>
              <a:rPr lang="hu-HU" altLang="en-US" sz="2400" dirty="0" err="1"/>
              <a:t>aspecifikus</a:t>
            </a:r>
            <a:r>
              <a:rPr lang="hu-HU" altLang="en-US" sz="2400" dirty="0"/>
              <a:t> immunválaszt indukál (</a:t>
            </a:r>
            <a:r>
              <a:rPr lang="en-US" altLang="en-US" sz="2400" dirty="0"/>
              <a:t>Type I interferon response (protein </a:t>
            </a:r>
            <a:r>
              <a:rPr lang="en-US" altLang="en-US" sz="2400" dirty="0" err="1"/>
              <a:t>expres</a:t>
            </a:r>
            <a:r>
              <a:rPr lang="hu-HU" altLang="en-US" sz="2400" dirty="0" err="1"/>
              <a:t>sziós</a:t>
            </a:r>
            <a:r>
              <a:rPr lang="hu-HU" altLang="en-US" sz="2400" dirty="0"/>
              <a:t> változások</a:t>
            </a:r>
            <a:r>
              <a:rPr lang="en-US" altLang="en-US" sz="2400" dirty="0">
                <a:sym typeface="Wingdings" panose="05000000000000000000" pitchFamily="2" charset="2"/>
              </a:rPr>
              <a:t>apoptosis)</a:t>
            </a:r>
            <a:r>
              <a:rPr lang="hu-HU" altLang="en-US" sz="2400" dirty="0">
                <a:sym typeface="Wingdings" panose="05000000000000000000" pitchFamily="2" charset="2"/>
              </a:rPr>
              <a:t>)</a:t>
            </a:r>
          </a:p>
          <a:p>
            <a:pPr marL="109537" indent="0" eaLnBrk="1" hangingPunct="1">
              <a:lnSpc>
                <a:spcPct val="114000"/>
              </a:lnSpc>
              <a:buNone/>
            </a:pPr>
            <a:r>
              <a:rPr lang="hu-HU" altLang="en-US" sz="2400" dirty="0">
                <a:sym typeface="Wingdings" panose="05000000000000000000" pitchFamily="2" charset="2"/>
              </a:rPr>
              <a:t>  (ez fajfüggő, </a:t>
            </a:r>
            <a:r>
              <a:rPr lang="hu-HU" altLang="en-US" sz="2400" dirty="0" err="1">
                <a:sym typeface="Wingdings" panose="05000000000000000000" pitchFamily="2" charset="2"/>
              </a:rPr>
              <a:t>pl</a:t>
            </a:r>
            <a:r>
              <a:rPr lang="hu-HU" altLang="en-US" sz="2400" dirty="0">
                <a:sym typeface="Wingdings" panose="05000000000000000000" pitchFamily="2" charset="2"/>
              </a:rPr>
              <a:t> Drosophilában hosszú </a:t>
            </a:r>
            <a:r>
              <a:rPr lang="hu-HU" altLang="en-US" sz="2400" dirty="0" err="1">
                <a:sym typeface="Wingdings" panose="05000000000000000000" pitchFamily="2" charset="2"/>
              </a:rPr>
              <a:t>siRNS</a:t>
            </a:r>
            <a:r>
              <a:rPr lang="hu-HU" altLang="en-US" sz="2400" dirty="0">
                <a:sym typeface="Wingdings" panose="05000000000000000000" pitchFamily="2" charset="2"/>
              </a:rPr>
              <a:t>)</a:t>
            </a:r>
            <a:endParaRPr lang="en-US" altLang="en-US" sz="2400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114000"/>
              </a:lnSpc>
            </a:pPr>
            <a:r>
              <a:rPr lang="en-US" altLang="en-US" sz="2400" dirty="0">
                <a:sym typeface="Wingdings" panose="05000000000000000000" pitchFamily="2" charset="2"/>
              </a:rPr>
              <a:t>Thomas </a:t>
            </a:r>
            <a:r>
              <a:rPr lang="en-US" altLang="en-US" sz="2400" dirty="0" err="1">
                <a:sym typeface="Wingdings" panose="05000000000000000000" pitchFamily="2" charset="2"/>
              </a:rPr>
              <a:t>Tuschl</a:t>
            </a:r>
            <a:r>
              <a:rPr lang="hu-HU" altLang="en-US" sz="2400" dirty="0">
                <a:sym typeface="Wingdings" panose="05000000000000000000" pitchFamily="2" charset="2"/>
              </a:rPr>
              <a:t>: 21 – 22 </a:t>
            </a:r>
            <a:r>
              <a:rPr lang="hu-HU" altLang="en-US" sz="2400" dirty="0" err="1">
                <a:sym typeface="Wingdings" panose="05000000000000000000" pitchFamily="2" charset="2"/>
              </a:rPr>
              <a:t>nt</a:t>
            </a:r>
            <a:r>
              <a:rPr lang="hu-HU" altLang="en-US" sz="2400" dirty="0">
                <a:sym typeface="Wingdings" panose="05000000000000000000" pitchFamily="2" charset="2"/>
              </a:rPr>
              <a:t> RNS kell</a:t>
            </a:r>
            <a:endParaRPr lang="en-US" altLang="en-US" sz="2400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114000"/>
              </a:lnSpc>
            </a:pPr>
            <a:r>
              <a:rPr lang="hu-HU" altLang="en-US" sz="2400" dirty="0" err="1">
                <a:sym typeface="Wingdings" panose="05000000000000000000" pitchFamily="2" charset="2"/>
              </a:rPr>
              <a:t>Tuschl</a:t>
            </a:r>
            <a:r>
              <a:rPr lang="hu-HU" altLang="en-US" sz="2400" dirty="0">
                <a:sym typeface="Wingdings" panose="05000000000000000000" pitchFamily="2" charset="2"/>
              </a:rPr>
              <a:t>: konkrét jellemzők leírása </a:t>
            </a:r>
            <a:r>
              <a:rPr lang="hu-HU" altLang="en-US" sz="2400" dirty="0" err="1">
                <a:sym typeface="Wingdings" panose="05000000000000000000" pitchFamily="2" charset="2"/>
              </a:rPr>
              <a:t>siRNS-re</a:t>
            </a:r>
            <a:endParaRPr lang="en-US" altLang="en-US" sz="2400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114000"/>
              </a:lnSpc>
            </a:pPr>
            <a:r>
              <a:rPr lang="hu-HU" altLang="en-US" sz="2400" dirty="0">
                <a:sym typeface="Wingdings" panose="05000000000000000000" pitchFamily="2" charset="2"/>
              </a:rPr>
              <a:t>Cégekkel való együttműködés</a:t>
            </a:r>
            <a:endParaRPr lang="en-US" altLang="en-US" sz="2400" dirty="0"/>
          </a:p>
          <a:p>
            <a:pPr eaLnBrk="1" hangingPunct="1">
              <a:buFont typeface="Wingdings 3" panose="05040102010807070707" pitchFamily="18" charset="2"/>
              <a:buNone/>
            </a:pPr>
            <a:endParaRPr lang="hu-HU" altLang="en-US" dirty="0"/>
          </a:p>
        </p:txBody>
      </p:sp>
      <p:sp>
        <p:nvSpPr>
          <p:cNvPr id="46083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55254C79-DB6F-4FC3-8A7B-304F5C1E1348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err="1"/>
              <a:t>siRN</a:t>
            </a:r>
            <a:r>
              <a:rPr lang="hu-HU"/>
              <a:t>S</a:t>
            </a:r>
            <a:r>
              <a:rPr lang="en-US"/>
              <a:t> </a:t>
            </a:r>
            <a:r>
              <a:rPr lang="hu-HU"/>
              <a:t>d</a:t>
            </a:r>
            <a:r>
              <a:rPr lang="en-US" err="1"/>
              <a:t>esign</a:t>
            </a:r>
            <a:endParaRPr lang="hu-H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7200" dirty="0" err="1"/>
              <a:t>mRNS</a:t>
            </a:r>
            <a:r>
              <a:rPr lang="hu-HU" sz="7200" dirty="0"/>
              <a:t> stabilitás</a:t>
            </a:r>
            <a:br>
              <a:rPr lang="hu-HU" sz="7200" dirty="0"/>
            </a:br>
            <a:r>
              <a:rPr lang="en-US" sz="7200" dirty="0" err="1"/>
              <a:t>miRN</a:t>
            </a:r>
            <a:r>
              <a:rPr lang="hu-HU" sz="7200" dirty="0"/>
              <a:t>S, </a:t>
            </a:r>
            <a:r>
              <a:rPr lang="en-US" sz="7200" dirty="0" err="1"/>
              <a:t>siRN</a:t>
            </a:r>
            <a:r>
              <a:rPr lang="hu-HU" sz="7200" dirty="0"/>
              <a:t>S, PIWI</a:t>
            </a:r>
            <a:endParaRPr lang="en-US" sz="7200" dirty="0"/>
          </a:p>
        </p:txBody>
      </p:sp>
      <p:sp>
        <p:nvSpPr>
          <p:cNvPr id="15363" name="Alcím 5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endParaRPr lang="hu-HU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artalom helye 2"/>
          <p:cNvSpPr>
            <a:spLocks noGrp="1"/>
          </p:cNvSpPr>
          <p:nvPr>
            <p:ph idx="1"/>
          </p:nvPr>
        </p:nvSpPr>
        <p:spPr>
          <a:xfrm>
            <a:off x="-76200" y="1371600"/>
            <a:ext cx="8686800" cy="3352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hu-HU" altLang="en-US" sz="2200"/>
              <a:t>Nukl</a:t>
            </a:r>
            <a:r>
              <a:rPr lang="en-US" altLang="en-US" sz="2200"/>
              <a:t>e</a:t>
            </a:r>
            <a:r>
              <a:rPr lang="hu-HU" altLang="en-US" sz="2200"/>
              <a:t>áz – ellenálló (P vs C vagy N vagy S, ill PNA)</a:t>
            </a:r>
            <a:endParaRPr lang="en-US" altLang="en-US" sz="2200"/>
          </a:p>
          <a:p>
            <a:pPr eaLnBrk="1" hangingPunct="1">
              <a:spcAft>
                <a:spcPts val="600"/>
              </a:spcAft>
            </a:pPr>
            <a:r>
              <a:rPr lang="en-US" altLang="en-US" sz="2200"/>
              <a:t>Integrated DNA Technologies (IDT) </a:t>
            </a:r>
            <a:r>
              <a:rPr lang="en-US" altLang="en-US" sz="2200" b="1"/>
              <a:t>Dicer s</a:t>
            </a:r>
            <a:r>
              <a:rPr lang="hu-HU" altLang="en-US" sz="2200" b="1"/>
              <a:t>z</a:t>
            </a:r>
            <a:r>
              <a:rPr lang="en-US" altLang="en-US" sz="2200" b="1"/>
              <a:t>ubs</a:t>
            </a:r>
            <a:r>
              <a:rPr lang="hu-HU" altLang="en-US" sz="2200" b="1"/>
              <a:t>z</a:t>
            </a:r>
            <a:r>
              <a:rPr lang="en-US" altLang="en-US" sz="2200" b="1"/>
              <a:t>tr</a:t>
            </a:r>
            <a:r>
              <a:rPr lang="hu-HU" altLang="en-US" sz="2200" b="1"/>
              <a:t>á</a:t>
            </a:r>
            <a:r>
              <a:rPr lang="en-US" altLang="en-US" sz="2200" b="1"/>
              <a:t>t</a:t>
            </a:r>
            <a:r>
              <a:rPr lang="hu-HU" altLang="en-US" sz="2200" b="1"/>
              <a:t>ok nagyban növelik a </a:t>
            </a:r>
            <a:r>
              <a:rPr lang="en-US" altLang="en-US" sz="2200" b="1"/>
              <a:t> siRN</a:t>
            </a:r>
            <a:r>
              <a:rPr lang="hu-HU" altLang="en-US" sz="2200" b="1"/>
              <a:t>S hatást </a:t>
            </a:r>
            <a:r>
              <a:rPr lang="hu-HU" altLang="en-US" sz="2200"/>
              <a:t>(</a:t>
            </a:r>
            <a:r>
              <a:rPr lang="en-US" altLang="en-US" sz="2200"/>
              <a:t>100</a:t>
            </a:r>
            <a:r>
              <a:rPr lang="hu-HU" altLang="en-US" sz="2200"/>
              <a:t>x) - </a:t>
            </a:r>
            <a:r>
              <a:rPr lang="hu-HU" altLang="en-US" sz="2200" b="1"/>
              <a:t>célbajuttatás is hatékonyabb </a:t>
            </a:r>
          </a:p>
          <a:p>
            <a:pPr eaLnBrk="1" hangingPunct="1">
              <a:spcAft>
                <a:spcPts val="300"/>
              </a:spcAft>
            </a:pPr>
            <a:endParaRPr lang="hu-HU" altLang="en-US"/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/>
          </a:p>
          <a:p>
            <a:pPr eaLnBrk="1" hangingPunct="1"/>
            <a:endParaRPr lang="hu-HU" altLang="en-US"/>
          </a:p>
        </p:txBody>
      </p:sp>
      <p:sp>
        <p:nvSpPr>
          <p:cNvPr id="47107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C04D66F5-03F9-4056-8F32-21B8C8AE0B70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/>
              <a:t>További fejlemények</a:t>
            </a:r>
          </a:p>
        </p:txBody>
      </p:sp>
      <p:pic>
        <p:nvPicPr>
          <p:cNvPr id="47109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1" t="50000" r="14603" b="30208"/>
          <a:stretch>
            <a:fillRect/>
          </a:stretch>
        </p:blipFill>
        <p:spPr bwMode="auto">
          <a:xfrm>
            <a:off x="5334000" y="3048000"/>
            <a:ext cx="36576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6" t="60782" r="10938" b="23045"/>
          <a:stretch>
            <a:fillRect/>
          </a:stretch>
        </p:blipFill>
        <p:spPr bwMode="auto">
          <a:xfrm>
            <a:off x="4876800" y="4800600"/>
            <a:ext cx="41148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artalom helye 2"/>
          <p:cNvSpPr txBox="1">
            <a:spLocks/>
          </p:cNvSpPr>
          <p:nvPr/>
        </p:nvSpPr>
        <p:spPr bwMode="auto">
          <a:xfrm>
            <a:off x="-228600" y="2971800"/>
            <a:ext cx="5867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0713" lvl="1" indent="-228600" eaLnBrk="1" hangingPunct="1">
              <a:spcBef>
                <a:spcPts val="325"/>
              </a:spcBef>
              <a:spcAft>
                <a:spcPts val="300"/>
              </a:spcAft>
              <a:buClr>
                <a:schemeClr val="accent1"/>
              </a:buClr>
              <a:buFont typeface="Verdana" pitchFamily="34" charset="0"/>
              <a:buChar char="◦"/>
              <a:defRPr/>
            </a:pPr>
            <a:r>
              <a:rPr lang="hu-HU" sz="2000">
                <a:latin typeface="+mn-lt"/>
              </a:rPr>
              <a:t>Szekvencia kiválasztása</a:t>
            </a:r>
          </a:p>
          <a:p>
            <a:pPr marL="620713" lvl="1" indent="-228600" eaLnBrk="1" hangingPunct="1">
              <a:spcBef>
                <a:spcPts val="325"/>
              </a:spcBef>
              <a:spcAft>
                <a:spcPts val="300"/>
              </a:spcAft>
              <a:buClr>
                <a:schemeClr val="accent1"/>
              </a:buClr>
              <a:buFont typeface="Verdana" pitchFamily="34" charset="0"/>
              <a:buChar char="◦"/>
              <a:defRPr/>
            </a:pPr>
            <a:r>
              <a:rPr lang="hu-HU" sz="2000">
                <a:latin typeface="+mn-lt"/>
              </a:rPr>
              <a:t>Az anti-sense szál 5’ végen A-U párok</a:t>
            </a:r>
          </a:p>
          <a:p>
            <a:pPr marL="620713" lvl="1" indent="-228600" eaLnBrk="1" hangingPunct="1">
              <a:spcBef>
                <a:spcPts val="325"/>
              </a:spcBef>
              <a:spcAft>
                <a:spcPts val="300"/>
              </a:spcAft>
              <a:buClr>
                <a:schemeClr val="accent1"/>
              </a:buClr>
              <a:buFont typeface="Verdana" pitchFamily="34" charset="0"/>
              <a:buChar char="◦"/>
              <a:defRPr/>
            </a:pPr>
            <a:r>
              <a:rPr lang="hu-HU" sz="2000">
                <a:latin typeface="+mn-lt"/>
              </a:rPr>
              <a:t>Kiegészítés tompa végre </a:t>
            </a:r>
          </a:p>
          <a:p>
            <a:pPr marL="620713" lvl="1" indent="-228600" eaLnBrk="1" hangingPunct="1">
              <a:spcBef>
                <a:spcPts val="325"/>
              </a:spcBef>
              <a:spcAft>
                <a:spcPts val="300"/>
              </a:spcAft>
              <a:buClr>
                <a:schemeClr val="accent1"/>
              </a:buClr>
              <a:buFont typeface="Verdana" pitchFamily="34" charset="0"/>
              <a:buChar char="◦"/>
              <a:defRPr/>
            </a:pPr>
            <a:r>
              <a:rPr lang="hu-HU" sz="2000">
                <a:latin typeface="+mn-lt"/>
              </a:rPr>
              <a:t>A sense szálon </a:t>
            </a:r>
            <a:r>
              <a:rPr lang="hu-HU" sz="2000">
                <a:solidFill>
                  <a:srgbClr val="0070C0"/>
                </a:solidFill>
                <a:latin typeface="+mn-lt"/>
              </a:rPr>
              <a:t>NTP</a:t>
            </a:r>
            <a:r>
              <a:rPr lang="hu-HU" sz="2000">
                <a:latin typeface="+mn-lt"/>
              </a:rPr>
              <a:t>→</a:t>
            </a:r>
            <a:r>
              <a:rPr lang="hu-HU" sz="2000">
                <a:solidFill>
                  <a:srgbClr val="FF0000"/>
                </a:solidFill>
                <a:latin typeface="+mn-lt"/>
              </a:rPr>
              <a:t>dNTP</a:t>
            </a:r>
            <a:r>
              <a:rPr lang="hu-HU" sz="2000">
                <a:latin typeface="+mn-lt"/>
              </a:rPr>
              <a:t> csere</a:t>
            </a:r>
          </a:p>
          <a:p>
            <a:pPr marL="620713" lvl="1" indent="-228600" eaLnBrk="1" hangingPunct="1">
              <a:spcBef>
                <a:spcPts val="325"/>
              </a:spcBef>
              <a:spcAft>
                <a:spcPts val="300"/>
              </a:spcAft>
              <a:buClr>
                <a:schemeClr val="accent1"/>
              </a:buClr>
              <a:buFont typeface="Verdana" pitchFamily="34" charset="0"/>
              <a:buChar char="◦"/>
              <a:defRPr/>
            </a:pPr>
            <a:r>
              <a:rPr lang="hu-HU" sz="2000">
                <a:latin typeface="+mn-lt"/>
              </a:rPr>
              <a:t>A sense szál 5’ végének foszforilálása –</a:t>
            </a:r>
          </a:p>
          <a:p>
            <a:pPr marL="719138" lvl="1" indent="-98425" eaLnBrk="1" hangingPunct="1">
              <a:spcBef>
                <a:spcPts val="325"/>
              </a:spcBef>
              <a:spcAft>
                <a:spcPts val="300"/>
              </a:spcAft>
              <a:buClr>
                <a:schemeClr val="accent1"/>
              </a:buClr>
              <a:buFont typeface="Verdana" pitchFamily="34" charset="0"/>
              <a:buNone/>
              <a:defRPr/>
            </a:pPr>
            <a:r>
              <a:rPr lang="hu-HU" sz="2000">
                <a:latin typeface="+mn-lt"/>
              </a:rPr>
              <a:t>RISC komplex kialakulását segíti</a:t>
            </a:r>
            <a:endParaRPr lang="en-US" sz="2000">
              <a:latin typeface="+mn-lt"/>
            </a:endParaRPr>
          </a:p>
          <a:p>
            <a:pPr marL="365125" indent="-255588"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endParaRPr lang="en-US" sz="2700">
              <a:latin typeface="+mn-lt"/>
            </a:endParaRPr>
          </a:p>
          <a:p>
            <a:pPr marL="365125" indent="-255588"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hu-HU" sz="2700">
              <a:latin typeface="+mn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tran</a:t>
            </a:r>
            <a:r>
              <a:rPr lang="hu-HU" altLang="en-US"/>
              <a:t>z</a:t>
            </a:r>
            <a:r>
              <a:rPr lang="en-US" altLang="en-US"/>
              <a:t>ien</a:t>
            </a:r>
            <a:r>
              <a:rPr lang="hu-HU" altLang="en-US"/>
              <a:t>s</a:t>
            </a:r>
            <a:r>
              <a:rPr lang="en-US" altLang="en-US"/>
              <a:t> </a:t>
            </a:r>
            <a:r>
              <a:rPr lang="hu-HU" altLang="en-US"/>
              <a:t>jelenlét</a:t>
            </a:r>
            <a:r>
              <a:rPr lang="en-US" altLang="en-US"/>
              <a:t>: duplex RN</a:t>
            </a:r>
            <a:r>
              <a:rPr lang="hu-HU" altLang="en-US"/>
              <a:t>S-t kell bejuttatni a sejtekbe</a:t>
            </a:r>
            <a:endParaRPr lang="en-US" altLang="en-US"/>
          </a:p>
          <a:p>
            <a:pPr eaLnBrk="1" hangingPunct="1"/>
            <a:r>
              <a:rPr lang="en-US" altLang="en-US"/>
              <a:t>stab</a:t>
            </a:r>
            <a:r>
              <a:rPr lang="hu-HU" altLang="en-US"/>
              <a:t>il</a:t>
            </a:r>
            <a:r>
              <a:rPr lang="en-US" altLang="en-US"/>
              <a:t> </a:t>
            </a:r>
            <a:r>
              <a:rPr lang="hu-HU" altLang="en-US"/>
              <a:t>jelenlét (expresszió):</a:t>
            </a:r>
            <a:r>
              <a:rPr lang="en-US" altLang="en-US"/>
              <a:t> ve</a:t>
            </a:r>
            <a:r>
              <a:rPr lang="hu-HU" altLang="en-US"/>
              <a:t>k</a:t>
            </a:r>
            <a:r>
              <a:rPr lang="en-US" altLang="en-US"/>
              <a:t>tor</a:t>
            </a:r>
            <a:r>
              <a:rPr lang="hu-HU" altLang="en-US"/>
              <a:t>-alapú</a:t>
            </a:r>
            <a:r>
              <a:rPr lang="en-US" altLang="en-US"/>
              <a:t> </a:t>
            </a:r>
            <a:r>
              <a:rPr lang="hu-HU" altLang="en-US"/>
              <a:t>(</a:t>
            </a:r>
            <a:r>
              <a:rPr lang="en-US" altLang="en-US"/>
              <a:t>containing the DNA to produce a hairpin RNA</a:t>
            </a:r>
            <a:r>
              <a:rPr lang="hu-HU" altLang="en-US"/>
              <a:t>)</a:t>
            </a:r>
            <a:endParaRPr lang="en-US" altLang="en-US"/>
          </a:p>
          <a:p>
            <a:pPr eaLnBrk="1" hangingPunct="1"/>
            <a:r>
              <a:rPr lang="hu-HU" altLang="en-US"/>
              <a:t>V</a:t>
            </a:r>
            <a:r>
              <a:rPr lang="en-US" altLang="en-US"/>
              <a:t>ector </a:t>
            </a:r>
            <a:r>
              <a:rPr lang="hu-HU" altLang="en-US"/>
              <a:t>lehet: </a:t>
            </a:r>
            <a:r>
              <a:rPr lang="en-US" altLang="en-US"/>
              <a:t>pla</a:t>
            </a:r>
            <a:r>
              <a:rPr lang="hu-HU" altLang="en-US"/>
              <a:t>z</a:t>
            </a:r>
            <a:r>
              <a:rPr lang="en-US" altLang="en-US"/>
              <a:t>mid, retrov</a:t>
            </a:r>
            <a:r>
              <a:rPr lang="hu-HU" altLang="en-US"/>
              <a:t>í</a:t>
            </a:r>
            <a:r>
              <a:rPr lang="en-US" altLang="en-US"/>
              <a:t>rus, adenov</a:t>
            </a:r>
            <a:r>
              <a:rPr lang="hu-HU" altLang="en-US"/>
              <a:t>í</a:t>
            </a:r>
            <a:r>
              <a:rPr lang="en-US" altLang="en-US"/>
              <a:t>rus</a:t>
            </a:r>
          </a:p>
          <a:p>
            <a:pPr eaLnBrk="1" hangingPunct="1"/>
            <a:endParaRPr lang="hu-HU" altLang="en-US"/>
          </a:p>
        </p:txBody>
      </p:sp>
      <p:sp>
        <p:nvSpPr>
          <p:cNvPr id="48131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9741D4E5-CCF7-4D59-B2ED-12B328BF1013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err="1"/>
              <a:t>siRN</a:t>
            </a:r>
            <a:r>
              <a:rPr lang="hu-HU"/>
              <a:t>S</a:t>
            </a:r>
            <a:r>
              <a:rPr lang="en-US"/>
              <a:t> </a:t>
            </a:r>
            <a:r>
              <a:rPr lang="hu-HU"/>
              <a:t>e</a:t>
            </a:r>
            <a:r>
              <a:rPr lang="en-US" err="1"/>
              <a:t>xpress</a:t>
            </a:r>
            <a:r>
              <a:rPr lang="hu-HU"/>
              <a:t>z</a:t>
            </a:r>
            <a:r>
              <a:rPr lang="en-US" err="1"/>
              <a:t>i</a:t>
            </a:r>
            <a:r>
              <a:rPr lang="hu-HU"/>
              <a:t>ó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artalom helye 2"/>
          <p:cNvSpPr>
            <a:spLocks noGrp="1"/>
          </p:cNvSpPr>
          <p:nvPr>
            <p:ph idx="1"/>
          </p:nvPr>
        </p:nvSpPr>
        <p:spPr>
          <a:xfrm>
            <a:off x="364317" y="838200"/>
            <a:ext cx="8229600" cy="4525962"/>
          </a:xfrm>
        </p:spPr>
        <p:txBody>
          <a:bodyPr/>
          <a:lstStyle/>
          <a:p>
            <a:pPr eaLnBrk="1" hangingPunct="1"/>
            <a:r>
              <a:rPr lang="hu-HU" altLang="en-US" sz="2800" dirty="0"/>
              <a:t>Sejtekben:</a:t>
            </a:r>
            <a:endParaRPr lang="en-US" altLang="en-US" sz="2800" dirty="0"/>
          </a:p>
          <a:p>
            <a:pPr lvl="1" eaLnBrk="1" hangingPunct="1"/>
            <a:r>
              <a:rPr lang="en-US" altLang="en-US" dirty="0"/>
              <a:t>Lipid-</a:t>
            </a:r>
            <a:r>
              <a:rPr lang="hu-HU" altLang="en-US" dirty="0"/>
              <a:t>alapú</a:t>
            </a:r>
            <a:r>
              <a:rPr lang="en-US" altLang="en-US" dirty="0"/>
              <a:t> trans</a:t>
            </a:r>
            <a:r>
              <a:rPr lang="hu-HU" altLang="en-US" dirty="0"/>
              <a:t>z</a:t>
            </a:r>
            <a:r>
              <a:rPr lang="en-US" altLang="en-US" dirty="0" err="1"/>
              <a:t>fe</a:t>
            </a:r>
            <a:r>
              <a:rPr lang="hu-HU" altLang="en-US" dirty="0" err="1"/>
              <a:t>kc</a:t>
            </a:r>
            <a:r>
              <a:rPr lang="en-US" altLang="en-US" dirty="0" err="1"/>
              <a:t>i</a:t>
            </a:r>
            <a:r>
              <a:rPr lang="hu-HU" altLang="en-US" dirty="0"/>
              <a:t>ó</a:t>
            </a:r>
            <a:endParaRPr lang="en-US" altLang="en-US" dirty="0"/>
          </a:p>
          <a:p>
            <a:pPr lvl="1" eaLnBrk="1" hangingPunct="1"/>
            <a:r>
              <a:rPr lang="en-US" altLang="en-US" dirty="0" err="1"/>
              <a:t>Ele</a:t>
            </a:r>
            <a:r>
              <a:rPr lang="hu-HU" altLang="en-US" dirty="0"/>
              <a:t>k</a:t>
            </a:r>
            <a:r>
              <a:rPr lang="en-US" altLang="en-US" dirty="0" err="1"/>
              <a:t>tropor</a:t>
            </a:r>
            <a:r>
              <a:rPr lang="hu-HU" altLang="en-US" dirty="0" err="1"/>
              <a:t>álás</a:t>
            </a:r>
            <a:endParaRPr lang="en-US" altLang="en-US" dirty="0"/>
          </a:p>
          <a:p>
            <a:pPr eaLnBrk="1" hangingPunct="1"/>
            <a:r>
              <a:rPr lang="en-US" altLang="en-US" sz="2800" i="1" dirty="0"/>
              <a:t>In vivo</a:t>
            </a:r>
            <a:endParaRPr lang="en-US" altLang="en-US" sz="2800" dirty="0"/>
          </a:p>
          <a:p>
            <a:pPr lvl="1" eaLnBrk="1" hangingPunct="1"/>
            <a:r>
              <a:rPr lang="en-US" altLang="en-US" dirty="0"/>
              <a:t>Lipid-</a:t>
            </a:r>
            <a:r>
              <a:rPr lang="hu-HU" altLang="en-US" dirty="0"/>
              <a:t>alapú</a:t>
            </a:r>
            <a:endParaRPr lang="en-US" altLang="en-US" dirty="0"/>
          </a:p>
          <a:p>
            <a:pPr lvl="1" eaLnBrk="1" hangingPunct="1"/>
            <a:r>
              <a:rPr lang="hu-HU" altLang="en-US" dirty="0"/>
              <a:t>K</a:t>
            </a:r>
            <a:r>
              <a:rPr lang="en-US" altLang="en-US" dirty="0" err="1"/>
              <a:t>onjug</a:t>
            </a:r>
            <a:r>
              <a:rPr lang="hu-HU" altLang="en-US" dirty="0" err="1"/>
              <a:t>álással</a:t>
            </a:r>
            <a:endParaRPr lang="en-US" altLang="en-US" dirty="0"/>
          </a:p>
          <a:p>
            <a:pPr lvl="2" eaLnBrk="1" hangingPunct="1"/>
            <a:r>
              <a:rPr lang="en-US" altLang="en-US" sz="2000" dirty="0" err="1"/>
              <a:t>Bacter</a:t>
            </a:r>
            <a:r>
              <a:rPr lang="hu-HU" altLang="en-US" sz="2000" dirty="0" err="1"/>
              <a:t>iofág</a:t>
            </a:r>
            <a:r>
              <a:rPr lang="hu-HU" altLang="en-US" sz="2000" dirty="0"/>
              <a:t> RNS-el</a:t>
            </a:r>
            <a:endParaRPr lang="en-US" altLang="en-US" sz="2000" dirty="0"/>
          </a:p>
          <a:p>
            <a:pPr lvl="2" eaLnBrk="1" hangingPunct="1"/>
            <a:r>
              <a:rPr lang="hu-HU" altLang="en-US" sz="2000" dirty="0"/>
              <a:t>K</a:t>
            </a:r>
            <a:r>
              <a:rPr lang="en-US" altLang="en-US" sz="2000" dirty="0" err="1"/>
              <a:t>oles</a:t>
            </a:r>
            <a:r>
              <a:rPr lang="hu-HU" altLang="en-US" sz="2000" dirty="0"/>
              <a:t>z</a:t>
            </a:r>
            <a:r>
              <a:rPr lang="en-US" altLang="en-US" sz="2000" dirty="0" err="1"/>
              <a:t>ter</a:t>
            </a:r>
            <a:r>
              <a:rPr lang="hu-HU" altLang="en-US" sz="2000" dirty="0" err="1"/>
              <a:t>innel</a:t>
            </a:r>
            <a:endParaRPr lang="en-US" altLang="en-US" sz="2000" dirty="0"/>
          </a:p>
          <a:p>
            <a:pPr lvl="2" eaLnBrk="1" hangingPunct="1"/>
            <a:r>
              <a:rPr lang="en-US" altLang="en-US" sz="2000" dirty="0" err="1"/>
              <a:t>Atelocollagen</a:t>
            </a:r>
            <a:r>
              <a:rPr lang="hu-HU" altLang="en-US" sz="2000" dirty="0" err="1"/>
              <a:t>nel</a:t>
            </a:r>
            <a:endParaRPr lang="en-US" altLang="en-US" sz="2000" dirty="0"/>
          </a:p>
          <a:p>
            <a:pPr lvl="1" eaLnBrk="1" hangingPunct="1"/>
            <a:r>
              <a:rPr lang="en-US" altLang="en-US" dirty="0"/>
              <a:t>V</a:t>
            </a:r>
            <a:r>
              <a:rPr lang="hu-HU" altLang="en-US" dirty="0" err="1"/>
              <a:t>írus-</a:t>
            </a:r>
            <a:r>
              <a:rPr lang="hu-HU" altLang="en-US" dirty="0"/>
              <a:t> alapú</a:t>
            </a:r>
            <a:r>
              <a:rPr lang="en-US" altLang="en-US" dirty="0"/>
              <a:t> (retrovirus &amp; adenovirus)</a:t>
            </a:r>
            <a:endParaRPr lang="hu-HU" altLang="en-US" dirty="0"/>
          </a:p>
          <a:p>
            <a:pPr lvl="1" eaLnBrk="1" hangingPunct="1"/>
            <a:r>
              <a:rPr lang="hu-HU" altLang="en-US" dirty="0"/>
              <a:t>Speciális eset: </a:t>
            </a:r>
            <a:r>
              <a:rPr lang="hu-HU" altLang="en-US" i="1" dirty="0"/>
              <a:t>C. </a:t>
            </a:r>
            <a:r>
              <a:rPr lang="hu-HU" altLang="en-US" i="1" dirty="0" err="1"/>
              <a:t>elegans</a:t>
            </a:r>
            <a:r>
              <a:rPr lang="hu-HU" altLang="en-US" dirty="0"/>
              <a:t>: </a:t>
            </a:r>
            <a:r>
              <a:rPr lang="hu-HU" altLang="en-US" dirty="0" err="1"/>
              <a:t>biomérnöki</a:t>
            </a:r>
            <a:r>
              <a:rPr lang="hu-HU" altLang="en-US" dirty="0"/>
              <a:t> módon átalakított </a:t>
            </a:r>
            <a:r>
              <a:rPr lang="hu-HU" altLang="en-US" i="1" dirty="0"/>
              <a:t>E. coli </a:t>
            </a:r>
            <a:r>
              <a:rPr lang="hu-HU" altLang="en-US" dirty="0"/>
              <a:t>baktérium – tápanyag és egyben </a:t>
            </a:r>
            <a:r>
              <a:rPr lang="hu-HU" altLang="en-US" dirty="0" err="1"/>
              <a:t>siRNS</a:t>
            </a:r>
            <a:r>
              <a:rPr lang="hu-HU" altLang="en-US" dirty="0"/>
              <a:t> forrás</a:t>
            </a:r>
            <a:endParaRPr lang="en-US" altLang="en-US" dirty="0"/>
          </a:p>
          <a:p>
            <a:pPr eaLnBrk="1" hangingPunct="1"/>
            <a:endParaRPr lang="hu-HU" altLang="en-US" dirty="0"/>
          </a:p>
        </p:txBody>
      </p:sp>
      <p:sp>
        <p:nvSpPr>
          <p:cNvPr id="49155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EE9EBA20-4A18-4876-A759-288E60AE7C6F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1634" y="-59187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rgbClr val="FF0000"/>
                </a:solidFill>
              </a:rPr>
              <a:t>siRN</a:t>
            </a:r>
            <a:r>
              <a:rPr lang="hu-HU" dirty="0">
                <a:solidFill>
                  <a:srgbClr val="FF0000"/>
                </a:solidFill>
              </a:rPr>
              <a:t>S </a:t>
            </a:r>
            <a:r>
              <a:rPr lang="hu-HU" dirty="0" err="1">
                <a:solidFill>
                  <a:srgbClr val="FF0000"/>
                </a:solidFill>
              </a:rPr>
              <a:t>célbajuttatás</a:t>
            </a:r>
            <a:endParaRPr lang="hu-H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FAC55112-1675-401A-BCF2-F29A3BB707D2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400" err="1">
                <a:solidFill>
                  <a:srgbClr val="FF0000"/>
                </a:solidFill>
              </a:rPr>
              <a:t>siRN</a:t>
            </a:r>
            <a:r>
              <a:rPr lang="hu-HU" sz="3400">
                <a:solidFill>
                  <a:srgbClr val="FF0000"/>
                </a:solidFill>
              </a:rPr>
              <a:t>S </a:t>
            </a:r>
            <a:r>
              <a:rPr lang="hu-HU" sz="3400" err="1">
                <a:solidFill>
                  <a:srgbClr val="FF0000"/>
                </a:solidFill>
              </a:rPr>
              <a:t>célbajuttatás</a:t>
            </a:r>
            <a:r>
              <a:rPr lang="hu-HU" sz="3400">
                <a:solidFill>
                  <a:srgbClr val="FF0000"/>
                </a:solidFill>
              </a:rPr>
              <a:t> és processzálás</a:t>
            </a:r>
          </a:p>
        </p:txBody>
      </p:sp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477000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hu-HU"/>
              <a:t>Alapkutatás</a:t>
            </a:r>
            <a:endParaRPr lang="en-US"/>
          </a:p>
          <a:p>
            <a:pPr marL="621792" lvl="1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Verdana"/>
              <a:buChar char="◦"/>
              <a:defRPr/>
            </a:pPr>
            <a:r>
              <a:rPr lang="hu-HU"/>
              <a:t>Fehérje funkció</a:t>
            </a:r>
            <a:endParaRPr lang="en-US"/>
          </a:p>
          <a:p>
            <a:pPr marL="621792" lvl="1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Verdana"/>
              <a:buChar char="◦"/>
              <a:defRPr/>
            </a:pPr>
            <a:r>
              <a:rPr lang="hu-HU"/>
              <a:t>KO-nál könnyebb és állítható a fehérjeszint</a:t>
            </a:r>
            <a:endParaRPr lang="en-US"/>
          </a:p>
          <a:p>
            <a:pPr marL="365760" indent="-256032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hu-HU"/>
              <a:t>Gyógyászatban</a:t>
            </a:r>
            <a:endParaRPr lang="en-US"/>
          </a:p>
          <a:p>
            <a:pPr marL="621792" lvl="1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Verdana"/>
              <a:buChar char="◦"/>
              <a:defRPr/>
            </a:pPr>
            <a:r>
              <a:rPr lang="hu-HU"/>
              <a:t>Nagyon sokféle</a:t>
            </a:r>
            <a:endParaRPr lang="en-US"/>
          </a:p>
          <a:p>
            <a:pPr marL="621792" lvl="1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Verdana"/>
              <a:buChar char="◦"/>
              <a:defRPr/>
            </a:pPr>
            <a:r>
              <a:rPr lang="hu-HU"/>
              <a:t>Tumorok (sejtosztódást segítő fehérjék túltermelődnek ha az RNAi elromlik- tumorok keletkezése)</a:t>
            </a:r>
          </a:p>
          <a:p>
            <a:pPr marL="621792" lvl="1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Verdana"/>
              <a:buChar char="◦"/>
              <a:defRPr/>
            </a:pPr>
            <a:r>
              <a:rPr lang="en-US"/>
              <a:t>h</a:t>
            </a:r>
            <a:r>
              <a:rPr lang="hu-HU"/>
              <a:t>i</a:t>
            </a:r>
            <a:r>
              <a:rPr lang="en-US"/>
              <a:t>per</a:t>
            </a:r>
            <a:r>
              <a:rPr lang="hu-HU"/>
              <a:t>k</a:t>
            </a:r>
            <a:r>
              <a:rPr lang="en-US" err="1"/>
              <a:t>oles</a:t>
            </a:r>
            <a:r>
              <a:rPr lang="hu-HU"/>
              <a:t>z</a:t>
            </a:r>
            <a:r>
              <a:rPr lang="en-US" err="1"/>
              <a:t>terol</a:t>
            </a:r>
            <a:r>
              <a:rPr lang="hu-HU"/>
              <a:t>é</a:t>
            </a:r>
            <a:r>
              <a:rPr lang="en-US" err="1"/>
              <a:t>mia</a:t>
            </a:r>
            <a:r>
              <a:rPr lang="en-US"/>
              <a:t>, </a:t>
            </a:r>
            <a:r>
              <a:rPr lang="hu-HU"/>
              <a:t>fertőzések</a:t>
            </a:r>
            <a:r>
              <a:rPr lang="en-US"/>
              <a:t>, </a:t>
            </a:r>
            <a:r>
              <a:rPr lang="hu-HU"/>
              <a:t>fejlődési problémák</a:t>
            </a:r>
          </a:p>
          <a:p>
            <a:pPr marL="621792" lvl="1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Verdana"/>
              <a:buChar char="◦"/>
              <a:defRPr/>
            </a:pPr>
            <a:r>
              <a:rPr lang="hu-HU"/>
              <a:t>Vírusok (törzsfüggetlen pl. reverze traszkriptáz aktív centrumát kódoló mRNS-sel kölcsönható)</a:t>
            </a:r>
          </a:p>
          <a:p>
            <a:pPr marL="621792" lvl="1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Verdana"/>
              <a:buChar char="◦"/>
              <a:defRPr/>
            </a:pPr>
            <a:r>
              <a:rPr lang="hu-HU">
                <a:solidFill>
                  <a:srgbClr val="FF0000"/>
                </a:solidFill>
              </a:rPr>
              <a:t>FONTOS: mással ne interferáljon</a:t>
            </a:r>
            <a:endParaRPr lang="en-US">
              <a:solidFill>
                <a:srgbClr val="FF000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hu-HU"/>
          </a:p>
        </p:txBody>
      </p:sp>
      <p:sp>
        <p:nvSpPr>
          <p:cNvPr id="51203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BC5836D6-0FB3-4948-BC5E-4BE6099A5D12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err="1"/>
              <a:t>siRN</a:t>
            </a:r>
            <a:r>
              <a:rPr lang="hu-HU"/>
              <a:t>S alkalmazások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artalom helye 2"/>
          <p:cNvSpPr>
            <a:spLocks noGrp="1"/>
          </p:cNvSpPr>
          <p:nvPr>
            <p:ph idx="1"/>
          </p:nvPr>
        </p:nvSpPr>
        <p:spPr>
          <a:xfrm>
            <a:off x="76200" y="1219200"/>
            <a:ext cx="4267200" cy="4389438"/>
          </a:xfrm>
        </p:spPr>
        <p:txBody>
          <a:bodyPr/>
          <a:lstStyle/>
          <a:p>
            <a:pPr eaLnBrk="1" hangingPunct="1"/>
            <a:r>
              <a:rPr lang="hu-HU" altLang="en-US"/>
              <a:t>Biotechnológiai cégek</a:t>
            </a:r>
          </a:p>
          <a:p>
            <a:pPr lvl="1" eaLnBrk="1" hangingPunct="1"/>
            <a:r>
              <a:rPr lang="hu-HU" altLang="en-US"/>
              <a:t>Gyógyázati vagy</a:t>
            </a:r>
          </a:p>
          <a:p>
            <a:pPr lvl="1" eaLnBrk="1" hangingPunct="1"/>
            <a:r>
              <a:rPr lang="hu-HU" altLang="en-US"/>
              <a:t>kutatási célra </a:t>
            </a:r>
          </a:p>
        </p:txBody>
      </p:sp>
      <p:sp>
        <p:nvSpPr>
          <p:cNvPr id="52227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8FD56FE9-BCF9-4CDB-97E1-C49AB7AB625C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RN</a:t>
            </a:r>
            <a:r>
              <a:rPr lang="hu-HU" err="1"/>
              <a:t>Si</a:t>
            </a:r>
            <a:r>
              <a:rPr lang="en-US"/>
              <a:t> = </a:t>
            </a:r>
            <a:r>
              <a:rPr lang="hu-HU"/>
              <a:t>Üzleti lehetőségek?</a:t>
            </a:r>
          </a:p>
        </p:txBody>
      </p:sp>
      <p:pic>
        <p:nvPicPr>
          <p:cNvPr id="52230" name="Picture 5" descr="rnai biotech n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90600"/>
            <a:ext cx="4402138" cy="57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7EE24422-80D4-497D-871C-B749DB848305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04800"/>
            <a:ext cx="94488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4000" dirty="0" err="1"/>
              <a:t>Interferáló</a:t>
            </a:r>
            <a:r>
              <a:rPr lang="hu-HU" sz="4000" dirty="0"/>
              <a:t> </a:t>
            </a:r>
            <a:r>
              <a:rPr lang="en-US" sz="4000" dirty="0"/>
              <a:t>RN</a:t>
            </a:r>
            <a:r>
              <a:rPr lang="hu-HU" sz="4000" dirty="0"/>
              <a:t>S-ek a különböző fajokban</a:t>
            </a:r>
            <a:br>
              <a:rPr lang="hu-HU" sz="4000" dirty="0"/>
            </a:br>
            <a:br>
              <a:rPr lang="hu-HU" sz="4000" dirty="0"/>
            </a:br>
            <a:r>
              <a:rPr lang="hu-HU" sz="4000" dirty="0"/>
              <a:t>   </a:t>
            </a:r>
            <a:r>
              <a:rPr lang="hu-HU" sz="4000" dirty="0" err="1"/>
              <a:t>siRNS</a:t>
            </a:r>
            <a:r>
              <a:rPr lang="hu-HU" sz="4000" dirty="0"/>
              <a:t>              </a:t>
            </a:r>
            <a:r>
              <a:rPr lang="hu-HU" sz="4000" dirty="0" err="1"/>
              <a:t>miRNS</a:t>
            </a:r>
            <a:r>
              <a:rPr lang="hu-HU" sz="4000" dirty="0"/>
              <a:t>        PIWI-RNS</a:t>
            </a:r>
          </a:p>
        </p:txBody>
      </p:sp>
      <p:pic>
        <p:nvPicPr>
          <p:cNvPr id="44036" name="Picture 4" descr="ambio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864142"/>
            <a:ext cx="8966200" cy="40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8FF75E-5FD0-48AD-8BDA-58A9B3CFDBE8}"/>
              </a:ext>
            </a:extLst>
          </p:cNvPr>
          <p:cNvSpPr txBox="1"/>
          <p:nvPr/>
        </p:nvSpPr>
        <p:spPr>
          <a:xfrm>
            <a:off x="7835900" y="2057400"/>
            <a:ext cx="546100" cy="228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>
            <a:normAutofit/>
          </a:bodyPr>
          <a:lstStyle/>
          <a:p>
            <a:r>
              <a:rPr lang="hu-HU" altLang="zh-CN" dirty="0"/>
              <a:t>Kis RNS-ek biogenezise</a:t>
            </a:r>
            <a:endParaRPr lang="zh-CN" altLang="en-US" dirty="0"/>
          </a:p>
        </p:txBody>
      </p:sp>
      <p:pic>
        <p:nvPicPr>
          <p:cNvPr id="4" name="内容占位符 3" descr="biogenes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8859235" cy="6165304"/>
          </a:xfrm>
        </p:spPr>
      </p:pic>
      <p:sp>
        <p:nvSpPr>
          <p:cNvPr id="5" name="圆角矩形标注 4"/>
          <p:cNvSpPr/>
          <p:nvPr/>
        </p:nvSpPr>
        <p:spPr>
          <a:xfrm>
            <a:off x="7631832" y="4581128"/>
            <a:ext cx="1512168" cy="50405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solidFill>
                  <a:prstClr val="white"/>
                </a:solidFill>
              </a:rPr>
              <a:t>Dicer </a:t>
            </a:r>
            <a:r>
              <a:rPr lang="hu-HU" altLang="zh-CN" dirty="0">
                <a:solidFill>
                  <a:prstClr val="white"/>
                </a:solidFill>
              </a:rPr>
              <a:t>független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7" name="闪电形 6"/>
          <p:cNvSpPr/>
          <p:nvPr/>
        </p:nvSpPr>
        <p:spPr>
          <a:xfrm>
            <a:off x="6228184" y="3284984"/>
            <a:ext cx="936104" cy="50405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5373216"/>
            <a:ext cx="3419872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91880" y="4725144"/>
            <a:ext cx="2160240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00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306E-BAB7-4FB7-B737-FBDBA2855D0B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90114" name="Picture 2" descr="http://genomebiology.com/content/figures/gb-2008-9-1-r10-3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50" y="516375"/>
            <a:ext cx="6203950" cy="608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228600" y="2133600"/>
            <a:ext cx="31341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Különböző</a:t>
            </a:r>
          </a:p>
          <a:p>
            <a:r>
              <a:rPr lang="hu-HU" sz="2400" dirty="0" err="1"/>
              <a:t>Argonaute</a:t>
            </a:r>
            <a:r>
              <a:rPr lang="hu-HU" sz="2400" dirty="0"/>
              <a:t> fehérjék:</a:t>
            </a:r>
          </a:p>
          <a:p>
            <a:endParaRPr lang="hu-HU" sz="2400" dirty="0"/>
          </a:p>
          <a:p>
            <a:r>
              <a:rPr lang="hu-HU" sz="2400" dirty="0"/>
              <a:t>Különböző szerepek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19771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-64168" y="-225341"/>
            <a:ext cx="9560964" cy="1143000"/>
          </a:xfrm>
        </p:spPr>
        <p:txBody>
          <a:bodyPr>
            <a:noAutofit/>
          </a:bodyPr>
          <a:lstStyle/>
          <a:p>
            <a:pPr algn="ctr"/>
            <a:r>
              <a:rPr lang="hu-HU" sz="2800" dirty="0"/>
              <a:t>Különböző kis RNS-ek előfordulása és szerepei</a:t>
            </a:r>
            <a:endParaRPr lang="en-US" sz="2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306E-BAB7-4FB7-B737-FBDBA2855D0B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1030" name="Picture 6" descr="http://www.frontiersin.org/files/Articles/34137/fgene-03-00204-HTML/image_m/fgene-03-00204-t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9638"/>
            <a:ext cx="9144000" cy="374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ím 2"/>
          <p:cNvSpPr txBox="1">
            <a:spLocks/>
          </p:cNvSpPr>
          <p:nvPr/>
        </p:nvSpPr>
        <p:spPr>
          <a:xfrm>
            <a:off x="1219200" y="4992951"/>
            <a:ext cx="88392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err="1"/>
              <a:t>miRNS</a:t>
            </a:r>
            <a:r>
              <a:rPr lang="hu-HU" sz="2400" dirty="0"/>
              <a:t>: valódi élettani </a:t>
            </a:r>
            <a:r>
              <a:rPr lang="hu-HU" sz="2400" dirty="0" err="1"/>
              <a:t>mRNS</a:t>
            </a:r>
            <a:r>
              <a:rPr lang="hu-HU" sz="2400" dirty="0"/>
              <a:t> stabilitás szabályozás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err="1"/>
              <a:t>siRNS</a:t>
            </a:r>
            <a:r>
              <a:rPr lang="hu-HU" sz="2400" dirty="0"/>
              <a:t>: víruseredetű, </a:t>
            </a:r>
            <a:r>
              <a:rPr lang="hu-HU" sz="2400" dirty="0" err="1"/>
              <a:t>transzpozon</a:t>
            </a:r>
            <a:r>
              <a:rPr lang="hu-HU" sz="2400" dirty="0"/>
              <a:t> eredetű nukleinsavakkal szembeni védekezés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PIWI </a:t>
            </a:r>
            <a:r>
              <a:rPr lang="hu-HU" sz="2400" dirty="0" err="1"/>
              <a:t>epigenetika</a:t>
            </a:r>
            <a:r>
              <a:rPr lang="hu-HU" sz="2400" dirty="0"/>
              <a:t>/</a:t>
            </a:r>
            <a:r>
              <a:rPr lang="hu-HU" sz="2400" dirty="0" err="1"/>
              <a:t>transzpozonok</a:t>
            </a:r>
            <a:r>
              <a:rPr lang="hu-HU" sz="2400" dirty="0"/>
              <a:t> csendesítése</a:t>
            </a:r>
          </a:p>
          <a:p>
            <a:r>
              <a:rPr lang="hu-HU" sz="2400" dirty="0"/>
              <a:t>      (PIWI útvonalhoz nem kell DICER)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9076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0" y="0"/>
            <a:ext cx="9126747" cy="1143000"/>
          </a:xfrm>
        </p:spPr>
        <p:txBody>
          <a:bodyPr>
            <a:normAutofit fontScale="90000"/>
          </a:bodyPr>
          <a:lstStyle/>
          <a:p>
            <a:r>
              <a:rPr lang="hu-HU" dirty="0" err="1"/>
              <a:t>Eukarióta</a:t>
            </a:r>
            <a:r>
              <a:rPr lang="hu-HU" dirty="0"/>
              <a:t> gének általános szerkezete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6306E-BAB7-4FB7-B737-FBDBA2855D0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026" name="Picture 2" descr="http://en.bioinformatica-na-escola.org/media/images/research2/euc-gen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7"/>
          <a:stretch/>
        </p:blipFill>
        <p:spPr bwMode="auto">
          <a:xfrm>
            <a:off x="18691" y="966788"/>
            <a:ext cx="8839200" cy="58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143000" y="5334000"/>
            <a:ext cx="6248400" cy="685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zövegdoboz 13"/>
          <p:cNvSpPr txBox="1"/>
          <p:nvPr/>
        </p:nvSpPr>
        <p:spPr>
          <a:xfrm>
            <a:off x="4799024" y="5540882"/>
            <a:ext cx="2592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  <a:latin typeface="+mn-lt"/>
              </a:rPr>
              <a:t>Itt mi történhet?</a:t>
            </a:r>
            <a:endParaRPr lang="en-US" sz="24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28517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artalom helye 2"/>
          <p:cNvSpPr>
            <a:spLocks noGrp="1"/>
          </p:cNvSpPr>
          <p:nvPr>
            <p:ph idx="1"/>
          </p:nvPr>
        </p:nvSpPr>
        <p:spPr>
          <a:xfrm>
            <a:off x="417513" y="815976"/>
            <a:ext cx="8229600" cy="5105400"/>
          </a:xfrm>
        </p:spPr>
        <p:txBody>
          <a:bodyPr/>
          <a:lstStyle/>
          <a:p>
            <a:pPr marL="109537" indent="0" eaLnBrk="1" hangingPunct="1">
              <a:spcBef>
                <a:spcPts val="0"/>
              </a:spcBef>
              <a:buNone/>
            </a:pPr>
            <a:endParaRPr lang="hu-HU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Elbashir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et al. (2001). "RNA interference is mediated by 21- and 22-nucleotide RNAs." Genes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(2): 188-200.</a:t>
            </a:r>
            <a:r>
              <a:rPr lang="hu-H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ts val="0"/>
              </a:spcBef>
            </a:pPr>
            <a:endParaRPr lang="hu-HU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Matzke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M. A. and J. A.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Birchler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(2005). "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RNAi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-mediated pathways in the nucleus." Nat Rev Genet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(1): 24-35.</a:t>
            </a:r>
          </a:p>
          <a:p>
            <a:pPr eaLnBrk="1" hangingPunct="1">
              <a:spcBef>
                <a:spcPts val="0"/>
              </a:spcBef>
            </a:pPr>
            <a:endParaRPr lang="hu-HU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hu-HU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Cipolla</a:t>
            </a:r>
            <a:r>
              <a:rPr lang="hu-H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GA. A </a:t>
            </a:r>
            <a:r>
              <a:rPr lang="hu-HU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non-canonical</a:t>
            </a:r>
            <a:r>
              <a:rPr lang="hu-H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landscape</a:t>
            </a:r>
            <a:r>
              <a:rPr lang="hu-H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microRNA</a:t>
            </a:r>
            <a:r>
              <a:rPr lang="hu-H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hu-H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Front </a:t>
            </a:r>
            <a:r>
              <a:rPr lang="hu-HU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Genet</a:t>
            </a:r>
            <a:r>
              <a:rPr lang="hu-H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2014 </a:t>
            </a:r>
            <a:r>
              <a:rPr lang="hu-HU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Sep</a:t>
            </a:r>
            <a:r>
              <a:rPr lang="hu-H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23;5:337. </a:t>
            </a:r>
          </a:p>
          <a:p>
            <a:pPr eaLnBrk="1" hangingPunct="1">
              <a:spcBef>
                <a:spcPts val="0"/>
              </a:spcBef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hu-HU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Acunzo</a:t>
            </a:r>
            <a:r>
              <a:rPr lang="hu-H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hu-HU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hu-H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MicroRNA</a:t>
            </a:r>
            <a:r>
              <a:rPr lang="hu-H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cancer--a</a:t>
            </a:r>
            <a:r>
              <a:rPr lang="hu-H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brief</a:t>
            </a:r>
            <a:r>
              <a:rPr lang="hu-H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r>
              <a:rPr lang="hu-H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Adv</a:t>
            </a:r>
            <a:r>
              <a:rPr lang="hu-H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Biol</a:t>
            </a:r>
            <a:r>
              <a:rPr lang="hu-H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Regul</a:t>
            </a:r>
            <a:r>
              <a:rPr lang="hu-H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2015 Jan;57:1-9. </a:t>
            </a:r>
          </a:p>
          <a:p>
            <a:pPr eaLnBrk="1" hangingPunct="1">
              <a:spcBef>
                <a:spcPts val="0"/>
              </a:spcBef>
            </a:pPr>
            <a:endParaRPr lang="hu-HU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hu-HU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Ishizu</a:t>
            </a:r>
            <a:r>
              <a:rPr lang="hu-H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hu-HU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hu-H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Biology</a:t>
            </a:r>
            <a:r>
              <a:rPr lang="hu-H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PIWI-interacting</a:t>
            </a:r>
            <a:r>
              <a:rPr lang="hu-H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RNAs</a:t>
            </a:r>
            <a:r>
              <a:rPr lang="hu-H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hu-H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insights</a:t>
            </a:r>
            <a:r>
              <a:rPr lang="hu-H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hu-H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biogenesis</a:t>
            </a:r>
            <a:r>
              <a:rPr lang="hu-H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hu-H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inside</a:t>
            </a:r>
            <a:r>
              <a:rPr lang="hu-H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u-H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outside</a:t>
            </a:r>
            <a:r>
              <a:rPr lang="hu-H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germlines</a:t>
            </a:r>
            <a:r>
              <a:rPr lang="hu-H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hu-HU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Genes</a:t>
            </a:r>
            <a:r>
              <a:rPr lang="hu-H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hu-H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2012 26(21):2361-73. </a:t>
            </a:r>
          </a:p>
          <a:p>
            <a:pPr eaLnBrk="1" hangingPunct="1">
              <a:spcBef>
                <a:spcPts val="0"/>
              </a:spcBef>
            </a:pPr>
            <a:endParaRPr lang="hu-HU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1200" dirty="0"/>
          </a:p>
        </p:txBody>
      </p:sp>
      <p:sp>
        <p:nvSpPr>
          <p:cNvPr id="57347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B4F20DA4-8235-448F-A2AF-BE5924A48253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/>
              <a:t>Irodalom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artalom helye 1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767263"/>
          </a:xfrm>
        </p:spPr>
        <p:txBody>
          <a:bodyPr/>
          <a:lstStyle/>
          <a:p>
            <a:pPr marL="109537" indent="0" eaLnBrk="1" hangingPunct="1">
              <a:buNone/>
            </a:pPr>
            <a:r>
              <a:rPr lang="hu-HU" sz="1800" b="1" dirty="0"/>
              <a:t>Animált </a:t>
            </a:r>
            <a:r>
              <a:rPr lang="hu-HU" sz="1800" b="1" dirty="0" err="1"/>
              <a:t>összefogalalók</a:t>
            </a:r>
            <a:endParaRPr lang="hu-HU" sz="1800" b="1" dirty="0"/>
          </a:p>
          <a:p>
            <a:pPr eaLnBrk="1" hangingPunct="1"/>
            <a:r>
              <a:rPr lang="en-US" sz="1800" b="1" dirty="0"/>
              <a:t>http://www.nature.com/focus/rnai/animations/index.html</a:t>
            </a:r>
            <a:endParaRPr lang="hu-HU" altLang="en-US" sz="1800" dirty="0">
              <a:hlinkClick r:id="rId2"/>
            </a:endParaRPr>
          </a:p>
          <a:p>
            <a:pPr eaLnBrk="1" hangingPunct="1"/>
            <a:r>
              <a:rPr lang="hu-HU" altLang="en-US" sz="1800" dirty="0">
                <a:hlinkClick r:id="rId3"/>
              </a:rPr>
              <a:t>https://www.youtube.com/watch?v=tzlGU5EI9rU</a:t>
            </a:r>
            <a:endParaRPr lang="hu-HU" altLang="en-US" sz="1800" dirty="0"/>
          </a:p>
          <a:p>
            <a:r>
              <a:rPr lang="hu-HU" sz="1800" b="1" dirty="0"/>
              <a:t>Nobel-díjhoz kapcsolódó előadás:</a:t>
            </a:r>
          </a:p>
          <a:p>
            <a:r>
              <a:rPr lang="hu-HU" sz="1800" dirty="0">
                <a:hlinkClick r:id="rId4"/>
              </a:rPr>
              <a:t>http://www.nobelprize.org/mediaplayer/index.php?id=123</a:t>
            </a:r>
            <a:endParaRPr lang="hu-HU" sz="1800" dirty="0"/>
          </a:p>
          <a:p>
            <a:pPr marL="109537" indent="0">
              <a:buNone/>
            </a:pPr>
            <a:endParaRPr lang="hu-HU" sz="1800" b="1" dirty="0"/>
          </a:p>
          <a:p>
            <a:pPr marL="109537" indent="0">
              <a:buNone/>
            </a:pPr>
            <a:endParaRPr lang="hu-HU" sz="1800" b="1" dirty="0"/>
          </a:p>
          <a:p>
            <a:endParaRPr lang="hu-HU" sz="1800" dirty="0"/>
          </a:p>
          <a:p>
            <a:endParaRPr lang="en-US" sz="18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Video- Tutorial</a:t>
            </a:r>
            <a:endParaRPr lang="en-US"/>
          </a:p>
        </p:txBody>
      </p:sp>
      <p:sp>
        <p:nvSpPr>
          <p:cNvPr id="59396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FD9AF5FA-4F25-4EEB-9341-10C6DC1B77DC}" type="slidenum">
              <a:rPr lang="en-US"/>
              <a:pPr/>
              <a:t>51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a számának hely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CEA87563-84ED-431E-B774-E63A25460AF7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021" y="156411"/>
            <a:ext cx="9525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/>
              <a:t>Szokványos </a:t>
            </a:r>
            <a:r>
              <a:rPr lang="en-US" dirty="0"/>
              <a:t>RN</a:t>
            </a:r>
            <a:r>
              <a:rPr lang="hu-HU" dirty="0"/>
              <a:t>S molekulák </a:t>
            </a:r>
            <a:br>
              <a:rPr lang="hu-HU" dirty="0"/>
            </a:br>
            <a:r>
              <a:rPr lang="hu-HU" dirty="0" err="1"/>
              <a:t>rRNS</a:t>
            </a:r>
            <a:r>
              <a:rPr lang="hu-HU" dirty="0"/>
              <a:t>, </a:t>
            </a:r>
            <a:r>
              <a:rPr lang="hu-HU" dirty="0" err="1"/>
              <a:t>tRNS</a:t>
            </a:r>
            <a:r>
              <a:rPr lang="hu-HU" dirty="0"/>
              <a:t>, </a:t>
            </a:r>
            <a:r>
              <a:rPr lang="hu-HU" dirty="0" err="1"/>
              <a:t>mRNS</a:t>
            </a:r>
            <a:r>
              <a:rPr lang="hu-HU" dirty="0"/>
              <a:t> (</a:t>
            </a:r>
            <a:r>
              <a:rPr lang="hu-HU" dirty="0" err="1"/>
              <a:t>rRNA</a:t>
            </a:r>
            <a:r>
              <a:rPr lang="hu-HU" dirty="0"/>
              <a:t>, </a:t>
            </a:r>
            <a:r>
              <a:rPr lang="hu-HU" dirty="0" err="1"/>
              <a:t>tRNA</a:t>
            </a:r>
            <a:r>
              <a:rPr lang="hu-HU" dirty="0"/>
              <a:t>, </a:t>
            </a:r>
            <a:r>
              <a:rPr lang="hu-HU" dirty="0" err="1"/>
              <a:t>mRNA</a:t>
            </a:r>
            <a:r>
              <a:rPr lang="hu-HU" dirty="0"/>
              <a:t>)</a:t>
            </a:r>
          </a:p>
        </p:txBody>
      </p:sp>
      <p:pic>
        <p:nvPicPr>
          <p:cNvPr id="16388" name="Picture 4" descr="rutgers t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03421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B25ABD-A425-48D2-8671-C982DD8E7E57}"/>
              </a:ext>
            </a:extLst>
          </p:cNvPr>
          <p:cNvSpPr txBox="1"/>
          <p:nvPr/>
        </p:nvSpPr>
        <p:spPr>
          <a:xfrm>
            <a:off x="7466607" y="2590800"/>
            <a:ext cx="1547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Például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Koronavírus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!!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a számának hely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CEA87563-84ED-431E-B774-E63A25460AF7}" type="slidenum">
              <a:rPr lang="en-US" altLang="en-US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/>
              <a:t>Szokványos </a:t>
            </a:r>
            <a:r>
              <a:rPr lang="en-US"/>
              <a:t>RN</a:t>
            </a:r>
            <a:r>
              <a:rPr lang="hu-HU"/>
              <a:t>S molekulák</a:t>
            </a:r>
          </a:p>
        </p:txBody>
      </p:sp>
      <p:pic>
        <p:nvPicPr>
          <p:cNvPr id="16388" name="Picture 4" descr="rutgers t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03421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3124200" y="4114800"/>
            <a:ext cx="3581400" cy="762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80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 fontScale="70000" lnSpcReduction="20000"/>
          </a:bodyPr>
          <a:lstStyle/>
          <a:p>
            <a:pPr marL="365760" indent="-256032" eaLnBrk="1" fontAlgn="auto" hangingPunct="1">
              <a:lnSpc>
                <a:spcPct val="124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3400" u="sng" dirty="0" err="1"/>
              <a:t>R</a:t>
            </a:r>
            <a:r>
              <a:rPr lang="en-US" sz="3400" dirty="0" err="1"/>
              <a:t>ibo</a:t>
            </a:r>
            <a:r>
              <a:rPr lang="en-US" sz="3400" u="sng" dirty="0" err="1"/>
              <a:t>n</a:t>
            </a:r>
            <a:r>
              <a:rPr lang="en-US" sz="3400" dirty="0" err="1"/>
              <a:t>u</a:t>
            </a:r>
            <a:r>
              <a:rPr lang="hu-HU" sz="3400" dirty="0"/>
              <a:t>k</a:t>
            </a:r>
            <a:r>
              <a:rPr lang="en-US" sz="3400" dirty="0"/>
              <a:t>le</a:t>
            </a:r>
            <a:r>
              <a:rPr lang="hu-HU" sz="3400" dirty="0" err="1"/>
              <a:t>in</a:t>
            </a:r>
            <a:r>
              <a:rPr lang="hu-HU" sz="3400" u="sng" dirty="0" err="1"/>
              <a:t>s</a:t>
            </a:r>
            <a:r>
              <a:rPr lang="hu-HU" sz="3400" dirty="0" err="1"/>
              <a:t>av</a:t>
            </a:r>
            <a:r>
              <a:rPr lang="en-US" sz="3400" dirty="0"/>
              <a:t> </a:t>
            </a:r>
          </a:p>
          <a:p>
            <a:pPr marL="621792" lvl="1" eaLnBrk="1" fontAlgn="auto" hangingPunct="1">
              <a:lnSpc>
                <a:spcPct val="124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3100" dirty="0" err="1"/>
              <a:t>Ribonu</a:t>
            </a:r>
            <a:r>
              <a:rPr lang="hu-HU" sz="3100" dirty="0"/>
              <a:t>k</a:t>
            </a:r>
            <a:r>
              <a:rPr lang="en-US" sz="3100" dirty="0" err="1"/>
              <a:t>leotid</a:t>
            </a:r>
            <a:r>
              <a:rPr lang="hu-HU" sz="3100" dirty="0"/>
              <a:t>ok</a:t>
            </a:r>
            <a:r>
              <a:rPr lang="en-US" sz="3100" dirty="0"/>
              <a:t> (Rib</a:t>
            </a:r>
            <a:r>
              <a:rPr lang="hu-HU" sz="3100" dirty="0"/>
              <a:t>óz,</a:t>
            </a:r>
            <a:r>
              <a:rPr lang="en-US" sz="3100" dirty="0"/>
              <a:t> b</a:t>
            </a:r>
            <a:r>
              <a:rPr lang="hu-HU" sz="3100" dirty="0" err="1"/>
              <a:t>ázis</a:t>
            </a:r>
            <a:r>
              <a:rPr lang="en-US" sz="3100" dirty="0"/>
              <a:t>, </a:t>
            </a:r>
            <a:r>
              <a:rPr lang="hu-HU" sz="3100" dirty="0"/>
              <a:t>foszfát</a:t>
            </a:r>
            <a:r>
              <a:rPr lang="en-US" sz="3100" dirty="0"/>
              <a:t>)</a:t>
            </a:r>
          </a:p>
          <a:p>
            <a:pPr marL="365760" indent="-256032" eaLnBrk="1" fontAlgn="auto" hangingPunct="1">
              <a:lnSpc>
                <a:spcPct val="124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3400" dirty="0"/>
              <a:t>T</a:t>
            </a:r>
            <a:r>
              <a:rPr lang="hu-HU" sz="3400" dirty="0" err="1"/>
              <a:t>ípusok</a:t>
            </a:r>
            <a:endParaRPr lang="en-US" sz="3400" dirty="0"/>
          </a:p>
          <a:p>
            <a:pPr marL="621792" lvl="1" eaLnBrk="1" fontAlgn="auto" hangingPunct="1">
              <a:lnSpc>
                <a:spcPct val="124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hu-HU" sz="3100" dirty="0"/>
              <a:t>Kódoló</a:t>
            </a:r>
            <a:r>
              <a:rPr lang="en-US" sz="3100" dirty="0"/>
              <a:t>: messenger RNA (mRNA)</a:t>
            </a:r>
          </a:p>
          <a:p>
            <a:pPr marL="621792" lvl="1" eaLnBrk="1" fontAlgn="auto" hangingPunct="1">
              <a:lnSpc>
                <a:spcPct val="124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3100" dirty="0"/>
              <a:t>N</a:t>
            </a:r>
            <a:r>
              <a:rPr lang="hu-HU" sz="3100" dirty="0" err="1"/>
              <a:t>em</a:t>
            </a:r>
            <a:r>
              <a:rPr lang="en-US" sz="3100" dirty="0"/>
              <a:t>-</a:t>
            </a:r>
            <a:r>
              <a:rPr lang="hu-HU" sz="3100" dirty="0"/>
              <a:t>kódoló</a:t>
            </a:r>
            <a:r>
              <a:rPr lang="en-US" sz="3100" dirty="0"/>
              <a:t>:</a:t>
            </a:r>
          </a:p>
          <a:p>
            <a:pPr marL="859536" lvl="2" eaLnBrk="1" fontAlgn="auto" hangingPunct="1">
              <a:lnSpc>
                <a:spcPct val="124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2900" dirty="0" err="1"/>
              <a:t>Ribos</a:t>
            </a:r>
            <a:r>
              <a:rPr lang="hu-HU" sz="2900" dirty="0" err="1"/>
              <a:t>zomális</a:t>
            </a:r>
            <a:r>
              <a:rPr lang="en-US" sz="2900" dirty="0"/>
              <a:t> RN</a:t>
            </a:r>
            <a:r>
              <a:rPr lang="hu-HU" sz="2900" dirty="0"/>
              <a:t>S</a:t>
            </a:r>
            <a:r>
              <a:rPr lang="en-US" sz="2900" dirty="0"/>
              <a:t> (</a:t>
            </a:r>
            <a:r>
              <a:rPr lang="en-US" sz="2900" dirty="0" err="1"/>
              <a:t>rRN</a:t>
            </a:r>
            <a:r>
              <a:rPr lang="hu-HU" sz="2900" dirty="0"/>
              <a:t>S</a:t>
            </a:r>
            <a:r>
              <a:rPr lang="en-US" sz="2900" dirty="0"/>
              <a:t>)</a:t>
            </a:r>
          </a:p>
          <a:p>
            <a:pPr marL="859536" lvl="2" eaLnBrk="1" fontAlgn="auto" hangingPunct="1">
              <a:lnSpc>
                <a:spcPct val="124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2900" dirty="0"/>
              <a:t>Trans</a:t>
            </a:r>
            <a:r>
              <a:rPr lang="hu-HU" sz="2900" dirty="0"/>
              <a:t>z</a:t>
            </a:r>
            <a:r>
              <a:rPr lang="en-US" sz="2900" dirty="0" err="1"/>
              <a:t>fer</a:t>
            </a:r>
            <a:r>
              <a:rPr lang="en-US" sz="2900" dirty="0"/>
              <a:t> RN</a:t>
            </a:r>
            <a:r>
              <a:rPr lang="hu-HU" sz="2900" dirty="0"/>
              <a:t>S</a:t>
            </a:r>
            <a:r>
              <a:rPr lang="en-US" sz="2900" dirty="0"/>
              <a:t> (</a:t>
            </a:r>
            <a:r>
              <a:rPr lang="en-US" sz="2900" dirty="0" err="1"/>
              <a:t>tRN</a:t>
            </a:r>
            <a:r>
              <a:rPr lang="hu-HU" sz="2900" dirty="0"/>
              <a:t>S</a:t>
            </a:r>
            <a:r>
              <a:rPr lang="en-US" sz="2900" dirty="0"/>
              <a:t>)</a:t>
            </a:r>
          </a:p>
          <a:p>
            <a:pPr marL="859536" lvl="2" eaLnBrk="1" fontAlgn="auto" hangingPunct="1">
              <a:lnSpc>
                <a:spcPct val="124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2900" dirty="0"/>
              <a:t>Small nuclear RN</a:t>
            </a:r>
            <a:r>
              <a:rPr lang="hu-HU" sz="2900" dirty="0"/>
              <a:t>S</a:t>
            </a:r>
            <a:r>
              <a:rPr lang="en-US" sz="2900" dirty="0"/>
              <a:t> (</a:t>
            </a:r>
            <a:r>
              <a:rPr lang="en-US" sz="2900" dirty="0" err="1"/>
              <a:t>snRN</a:t>
            </a:r>
            <a:r>
              <a:rPr lang="hu-HU" sz="2900" dirty="0"/>
              <a:t>S</a:t>
            </a:r>
            <a:r>
              <a:rPr lang="en-US" sz="2900" dirty="0"/>
              <a:t>)</a:t>
            </a:r>
          </a:p>
          <a:p>
            <a:pPr marL="859536" lvl="2" eaLnBrk="1" fontAlgn="auto" hangingPunct="1">
              <a:lnSpc>
                <a:spcPct val="124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2900" dirty="0"/>
              <a:t>Small </a:t>
            </a:r>
            <a:r>
              <a:rPr lang="en-US" sz="2900" dirty="0" err="1"/>
              <a:t>nucleolar</a:t>
            </a:r>
            <a:r>
              <a:rPr lang="en-US" sz="2900" dirty="0"/>
              <a:t> RN</a:t>
            </a:r>
            <a:r>
              <a:rPr lang="hu-HU" sz="2900" dirty="0"/>
              <a:t>S</a:t>
            </a:r>
            <a:r>
              <a:rPr lang="en-US" sz="2900" dirty="0"/>
              <a:t> (</a:t>
            </a:r>
            <a:r>
              <a:rPr lang="en-US" sz="2900" dirty="0" err="1"/>
              <a:t>snoRN</a:t>
            </a:r>
            <a:r>
              <a:rPr lang="hu-HU" sz="2900" dirty="0"/>
              <a:t>S</a:t>
            </a:r>
            <a:r>
              <a:rPr lang="en-US" sz="2900" dirty="0"/>
              <a:t>)</a:t>
            </a:r>
          </a:p>
          <a:p>
            <a:pPr marL="859536" lvl="2" eaLnBrk="1" fontAlgn="auto" hangingPunct="1">
              <a:lnSpc>
                <a:spcPct val="124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2900" dirty="0"/>
              <a:t>Interference RN</a:t>
            </a:r>
            <a:r>
              <a:rPr lang="hu-HU" sz="2900" dirty="0"/>
              <a:t>S</a:t>
            </a:r>
            <a:r>
              <a:rPr lang="en-US" sz="2900" dirty="0"/>
              <a:t> (RN</a:t>
            </a:r>
            <a:r>
              <a:rPr lang="hu-HU" sz="2900" dirty="0"/>
              <a:t>S</a:t>
            </a:r>
            <a:r>
              <a:rPr lang="en-US" sz="2900" dirty="0" err="1"/>
              <a:t>i</a:t>
            </a:r>
            <a:r>
              <a:rPr lang="en-US" sz="2900" dirty="0"/>
              <a:t>)</a:t>
            </a:r>
          </a:p>
          <a:p>
            <a:pPr marL="859536" lvl="2" eaLnBrk="1" fontAlgn="auto" hangingPunct="1">
              <a:lnSpc>
                <a:spcPct val="124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2900" dirty="0"/>
              <a:t>Short interfering RN</a:t>
            </a:r>
            <a:r>
              <a:rPr lang="hu-HU" sz="2900" dirty="0"/>
              <a:t>S</a:t>
            </a:r>
            <a:r>
              <a:rPr lang="en-US" sz="2900" dirty="0"/>
              <a:t> (</a:t>
            </a:r>
            <a:r>
              <a:rPr lang="en-US" sz="2900" dirty="0" err="1"/>
              <a:t>siRN</a:t>
            </a:r>
            <a:r>
              <a:rPr lang="hu-HU" sz="2900" dirty="0"/>
              <a:t>S</a:t>
            </a:r>
            <a:r>
              <a:rPr lang="en-US" sz="2900" dirty="0"/>
              <a:t>)</a:t>
            </a:r>
          </a:p>
          <a:p>
            <a:pPr marL="859536" lvl="2" eaLnBrk="1" fontAlgn="auto" hangingPunct="1">
              <a:lnSpc>
                <a:spcPct val="124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2900" dirty="0"/>
              <a:t>Micro RN</a:t>
            </a:r>
            <a:r>
              <a:rPr lang="hu-HU" sz="2900" dirty="0"/>
              <a:t>S</a:t>
            </a:r>
            <a:r>
              <a:rPr lang="en-US" sz="2900" dirty="0"/>
              <a:t> (</a:t>
            </a:r>
            <a:r>
              <a:rPr lang="en-US" sz="2900" dirty="0" err="1"/>
              <a:t>miRN</a:t>
            </a:r>
            <a:r>
              <a:rPr lang="hu-HU" sz="2900" dirty="0"/>
              <a:t>S</a:t>
            </a:r>
            <a:r>
              <a:rPr lang="en-US" sz="2900" dirty="0"/>
              <a:t>)</a:t>
            </a:r>
          </a:p>
        </p:txBody>
      </p:sp>
      <p:sp>
        <p:nvSpPr>
          <p:cNvPr id="17411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68092C53-9FF1-4279-847B-F4EC212DA2F8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/>
              <a:t>RNS definíció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 fontScale="70000" lnSpcReduction="20000"/>
          </a:bodyPr>
          <a:lstStyle/>
          <a:p>
            <a:pPr marL="365760" indent="-256032" eaLnBrk="1" fontAlgn="auto" hangingPunct="1">
              <a:lnSpc>
                <a:spcPct val="124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3400" u="sng" err="1"/>
              <a:t>R</a:t>
            </a:r>
            <a:r>
              <a:rPr lang="en-US" sz="3400" err="1"/>
              <a:t>ibo</a:t>
            </a:r>
            <a:r>
              <a:rPr lang="en-US" sz="3400" u="sng" err="1"/>
              <a:t>n</a:t>
            </a:r>
            <a:r>
              <a:rPr lang="en-US" sz="3400" err="1"/>
              <a:t>u</a:t>
            </a:r>
            <a:r>
              <a:rPr lang="hu-HU" sz="3400"/>
              <a:t>k</a:t>
            </a:r>
            <a:r>
              <a:rPr lang="en-US" sz="3400"/>
              <a:t>le</a:t>
            </a:r>
            <a:r>
              <a:rPr lang="hu-HU" sz="3400" err="1"/>
              <a:t>in</a:t>
            </a:r>
            <a:r>
              <a:rPr lang="hu-HU" sz="3400" u="sng" err="1"/>
              <a:t>s</a:t>
            </a:r>
            <a:r>
              <a:rPr lang="hu-HU" sz="3400" err="1"/>
              <a:t>av</a:t>
            </a:r>
            <a:r>
              <a:rPr lang="en-US" sz="3400"/>
              <a:t> </a:t>
            </a:r>
          </a:p>
          <a:p>
            <a:pPr marL="621792" lvl="1" eaLnBrk="1" fontAlgn="auto" hangingPunct="1">
              <a:lnSpc>
                <a:spcPct val="124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3100" err="1"/>
              <a:t>Ribonu</a:t>
            </a:r>
            <a:r>
              <a:rPr lang="hu-HU" sz="3100"/>
              <a:t>k</a:t>
            </a:r>
            <a:r>
              <a:rPr lang="en-US" sz="3100" err="1"/>
              <a:t>leotid</a:t>
            </a:r>
            <a:r>
              <a:rPr lang="hu-HU" sz="3100"/>
              <a:t>ok</a:t>
            </a:r>
            <a:r>
              <a:rPr lang="en-US" sz="3100"/>
              <a:t> (Rib</a:t>
            </a:r>
            <a:r>
              <a:rPr lang="hu-HU" sz="3100"/>
              <a:t>óz,</a:t>
            </a:r>
            <a:r>
              <a:rPr lang="en-US" sz="3100"/>
              <a:t> b</a:t>
            </a:r>
            <a:r>
              <a:rPr lang="hu-HU" sz="3100" err="1"/>
              <a:t>ázis</a:t>
            </a:r>
            <a:r>
              <a:rPr lang="en-US" sz="3100"/>
              <a:t>, </a:t>
            </a:r>
            <a:r>
              <a:rPr lang="hu-HU" sz="3100"/>
              <a:t>foszfát</a:t>
            </a:r>
            <a:r>
              <a:rPr lang="en-US" sz="3100"/>
              <a:t>)</a:t>
            </a:r>
          </a:p>
          <a:p>
            <a:pPr marL="365760" indent="-256032" eaLnBrk="1" fontAlgn="auto" hangingPunct="1">
              <a:lnSpc>
                <a:spcPct val="124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3400"/>
              <a:t>T</a:t>
            </a:r>
            <a:r>
              <a:rPr lang="hu-HU" sz="3400" err="1"/>
              <a:t>ípusok</a:t>
            </a:r>
            <a:endParaRPr lang="en-US" sz="3400"/>
          </a:p>
          <a:p>
            <a:pPr marL="621792" lvl="1" eaLnBrk="1" fontAlgn="auto" hangingPunct="1">
              <a:lnSpc>
                <a:spcPct val="124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hu-HU" sz="3100"/>
              <a:t>Kódoló</a:t>
            </a:r>
            <a:r>
              <a:rPr lang="en-US" sz="3100"/>
              <a:t>: messenger RNA (mRNA)</a:t>
            </a:r>
          </a:p>
          <a:p>
            <a:pPr marL="621792" lvl="1" eaLnBrk="1" fontAlgn="auto" hangingPunct="1">
              <a:lnSpc>
                <a:spcPct val="124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3100"/>
              <a:t>N</a:t>
            </a:r>
            <a:r>
              <a:rPr lang="hu-HU" sz="3100" err="1"/>
              <a:t>em</a:t>
            </a:r>
            <a:r>
              <a:rPr lang="en-US" sz="3100"/>
              <a:t>-</a:t>
            </a:r>
            <a:r>
              <a:rPr lang="hu-HU" sz="3100"/>
              <a:t>kódoló</a:t>
            </a:r>
            <a:r>
              <a:rPr lang="en-US" sz="3100"/>
              <a:t>:</a:t>
            </a:r>
          </a:p>
          <a:p>
            <a:pPr marL="859536" lvl="2" eaLnBrk="1" fontAlgn="auto" hangingPunct="1">
              <a:lnSpc>
                <a:spcPct val="124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2900" err="1"/>
              <a:t>Ribos</a:t>
            </a:r>
            <a:r>
              <a:rPr lang="hu-HU" sz="2900" err="1"/>
              <a:t>zomális</a:t>
            </a:r>
            <a:r>
              <a:rPr lang="en-US" sz="2900"/>
              <a:t> RN</a:t>
            </a:r>
            <a:r>
              <a:rPr lang="hu-HU" sz="2900"/>
              <a:t>S</a:t>
            </a:r>
            <a:r>
              <a:rPr lang="en-US" sz="2900"/>
              <a:t> (</a:t>
            </a:r>
            <a:r>
              <a:rPr lang="en-US" sz="2900" err="1"/>
              <a:t>rRN</a:t>
            </a:r>
            <a:r>
              <a:rPr lang="hu-HU" sz="2900"/>
              <a:t>S</a:t>
            </a:r>
            <a:r>
              <a:rPr lang="en-US" sz="2900"/>
              <a:t>)</a:t>
            </a:r>
          </a:p>
          <a:p>
            <a:pPr marL="859536" lvl="2" eaLnBrk="1" fontAlgn="auto" hangingPunct="1">
              <a:lnSpc>
                <a:spcPct val="124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2900"/>
              <a:t>Trans</a:t>
            </a:r>
            <a:r>
              <a:rPr lang="hu-HU" sz="2900"/>
              <a:t>z</a:t>
            </a:r>
            <a:r>
              <a:rPr lang="en-US" sz="2900" err="1"/>
              <a:t>fer</a:t>
            </a:r>
            <a:r>
              <a:rPr lang="en-US" sz="2900"/>
              <a:t> RN</a:t>
            </a:r>
            <a:r>
              <a:rPr lang="hu-HU" sz="2900"/>
              <a:t>S</a:t>
            </a:r>
            <a:r>
              <a:rPr lang="en-US" sz="2900"/>
              <a:t> (</a:t>
            </a:r>
            <a:r>
              <a:rPr lang="en-US" sz="2900" err="1"/>
              <a:t>tRN</a:t>
            </a:r>
            <a:r>
              <a:rPr lang="hu-HU" sz="2900"/>
              <a:t>S</a:t>
            </a:r>
            <a:r>
              <a:rPr lang="en-US" sz="2900"/>
              <a:t>)</a:t>
            </a:r>
          </a:p>
          <a:p>
            <a:pPr marL="859536" lvl="2" eaLnBrk="1" fontAlgn="auto" hangingPunct="1">
              <a:lnSpc>
                <a:spcPct val="124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2900"/>
              <a:t>Small nuclear RN</a:t>
            </a:r>
            <a:r>
              <a:rPr lang="hu-HU" sz="2900"/>
              <a:t>S</a:t>
            </a:r>
            <a:r>
              <a:rPr lang="en-US" sz="2900"/>
              <a:t> (</a:t>
            </a:r>
            <a:r>
              <a:rPr lang="en-US" sz="2900" err="1"/>
              <a:t>snRN</a:t>
            </a:r>
            <a:r>
              <a:rPr lang="hu-HU" sz="2900"/>
              <a:t>S</a:t>
            </a:r>
            <a:r>
              <a:rPr lang="en-US" sz="2900"/>
              <a:t>)</a:t>
            </a:r>
          </a:p>
          <a:p>
            <a:pPr marL="859536" lvl="2" eaLnBrk="1" fontAlgn="auto" hangingPunct="1">
              <a:lnSpc>
                <a:spcPct val="124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2900"/>
              <a:t>Small </a:t>
            </a:r>
            <a:r>
              <a:rPr lang="en-US" sz="2900" err="1"/>
              <a:t>nucleolar</a:t>
            </a:r>
            <a:r>
              <a:rPr lang="en-US" sz="2900"/>
              <a:t> RN</a:t>
            </a:r>
            <a:r>
              <a:rPr lang="hu-HU" sz="2900"/>
              <a:t>S</a:t>
            </a:r>
            <a:r>
              <a:rPr lang="en-US" sz="2900"/>
              <a:t> (</a:t>
            </a:r>
            <a:r>
              <a:rPr lang="en-US" sz="2900" err="1"/>
              <a:t>snoRN</a:t>
            </a:r>
            <a:r>
              <a:rPr lang="hu-HU" sz="2900"/>
              <a:t>S</a:t>
            </a:r>
            <a:r>
              <a:rPr lang="en-US" sz="2900"/>
              <a:t>)</a:t>
            </a:r>
          </a:p>
          <a:p>
            <a:pPr marL="859536" lvl="2" eaLnBrk="1" fontAlgn="auto" hangingPunct="1">
              <a:lnSpc>
                <a:spcPct val="124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2900"/>
              <a:t>Interference RN</a:t>
            </a:r>
            <a:r>
              <a:rPr lang="hu-HU" sz="2900"/>
              <a:t>S</a:t>
            </a:r>
            <a:r>
              <a:rPr lang="en-US" sz="2900"/>
              <a:t> (RN</a:t>
            </a:r>
            <a:r>
              <a:rPr lang="hu-HU" sz="2900"/>
              <a:t>S</a:t>
            </a:r>
            <a:r>
              <a:rPr lang="en-US" sz="2900" err="1"/>
              <a:t>i</a:t>
            </a:r>
            <a:r>
              <a:rPr lang="en-US" sz="2900"/>
              <a:t>)</a:t>
            </a:r>
          </a:p>
          <a:p>
            <a:pPr marL="859536" lvl="2" eaLnBrk="1" fontAlgn="auto" hangingPunct="1">
              <a:lnSpc>
                <a:spcPct val="124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2900"/>
              <a:t>Short interfering RN</a:t>
            </a:r>
            <a:r>
              <a:rPr lang="hu-HU" sz="2900"/>
              <a:t>S</a:t>
            </a:r>
            <a:r>
              <a:rPr lang="en-US" sz="2900"/>
              <a:t> (</a:t>
            </a:r>
            <a:r>
              <a:rPr lang="en-US" sz="2900" err="1"/>
              <a:t>siRN</a:t>
            </a:r>
            <a:r>
              <a:rPr lang="hu-HU" sz="2900"/>
              <a:t>S</a:t>
            </a:r>
            <a:r>
              <a:rPr lang="en-US" sz="2900"/>
              <a:t>)</a:t>
            </a:r>
          </a:p>
          <a:p>
            <a:pPr marL="859536" lvl="2" eaLnBrk="1" fontAlgn="auto" hangingPunct="1">
              <a:lnSpc>
                <a:spcPct val="124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2900"/>
              <a:t>Micro RN</a:t>
            </a:r>
            <a:r>
              <a:rPr lang="hu-HU" sz="2900"/>
              <a:t>S</a:t>
            </a:r>
            <a:r>
              <a:rPr lang="en-US" sz="2900"/>
              <a:t> (</a:t>
            </a:r>
            <a:r>
              <a:rPr lang="en-US" sz="2900" err="1"/>
              <a:t>miRN</a:t>
            </a:r>
            <a:r>
              <a:rPr lang="hu-HU" sz="2900"/>
              <a:t>S</a:t>
            </a:r>
            <a:r>
              <a:rPr lang="en-US" sz="2900"/>
              <a:t>)</a:t>
            </a:r>
          </a:p>
        </p:txBody>
      </p:sp>
      <p:sp>
        <p:nvSpPr>
          <p:cNvPr id="17411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68092C53-9FF1-4279-847B-F4EC212DA2F8}" type="slidenum">
              <a:rPr lang="en-US" altLang="en-US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/>
              <a:t>RNS definíció</a:t>
            </a:r>
          </a:p>
        </p:txBody>
      </p:sp>
      <p:sp>
        <p:nvSpPr>
          <p:cNvPr id="4" name="Téglalap 3"/>
          <p:cNvSpPr/>
          <p:nvPr/>
        </p:nvSpPr>
        <p:spPr>
          <a:xfrm>
            <a:off x="1055916" y="4796281"/>
            <a:ext cx="4343400" cy="1143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259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étatér">
  <a:themeElements>
    <a:clrScheme name="Sétatér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étatér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étaté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étatér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Sétatér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Sétatér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Sétatér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10844</TotalTime>
  <Words>2510</Words>
  <Application>Microsoft Office PowerPoint</Application>
  <PresentationFormat>Diavetítés a képernyőre (4:3 oldalarány)</PresentationFormat>
  <Paragraphs>429</Paragraphs>
  <Slides>51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3</vt:i4>
      </vt:variant>
      <vt:variant>
        <vt:lpstr>Diacímek</vt:lpstr>
      </vt:variant>
      <vt:variant>
        <vt:i4>51</vt:i4>
      </vt:variant>
    </vt:vector>
  </HeadingPairs>
  <TitlesOfParts>
    <vt:vector size="64" baseType="lpstr">
      <vt:lpstr>Arial</vt:lpstr>
      <vt:lpstr>Arial Black</vt:lpstr>
      <vt:lpstr>Calibri</vt:lpstr>
      <vt:lpstr>Comic Sans MS</vt:lpstr>
      <vt:lpstr>Garamond</vt:lpstr>
      <vt:lpstr>Lucida Sans Unicode</vt:lpstr>
      <vt:lpstr>Times New Roman</vt:lpstr>
      <vt:lpstr>Verdana</vt:lpstr>
      <vt:lpstr>Wingdings 2</vt:lpstr>
      <vt:lpstr>Wingdings 3</vt:lpstr>
      <vt:lpstr>Sétatér</vt:lpstr>
      <vt:lpstr>Office 主题</vt:lpstr>
      <vt:lpstr>Alapértelmezett terv</vt:lpstr>
      <vt:lpstr>Génexpresszió szabályozása  miRNS/siRNS/PIWI</vt:lpstr>
      <vt:lpstr>PowerPoint-bemutató</vt:lpstr>
      <vt:lpstr>Szabályozási lehetőségek és szintek a génkifejeződésben</vt:lpstr>
      <vt:lpstr>mRNS stabilitás miRNS, siRNS, PIWI</vt:lpstr>
      <vt:lpstr>Eukarióta gének általános szerkezete</vt:lpstr>
      <vt:lpstr>Szokványos RNS molekulák  rRNS, tRNS, mRNS (rRNA, tRNA, mRNA)</vt:lpstr>
      <vt:lpstr>Szokványos RNS molekulák</vt:lpstr>
      <vt:lpstr>RNS definíció</vt:lpstr>
      <vt:lpstr>RNS definíció</vt:lpstr>
      <vt:lpstr>PowerPoint-bemutató</vt:lpstr>
      <vt:lpstr>Egy érdekes megfigyelés</vt:lpstr>
      <vt:lpstr>Az RNS interferencia felfedezése I.</vt:lpstr>
      <vt:lpstr>Az RNS interferencia felfedezése II.</vt:lpstr>
      <vt:lpstr>Az RNS interferencia felfedezése III.</vt:lpstr>
      <vt:lpstr>mRNS szerkezet</vt:lpstr>
      <vt:lpstr>mRNS</vt:lpstr>
      <vt:lpstr>RNS-interferencia = RNSi idővonal</vt:lpstr>
      <vt:lpstr>RNSi idővonal</vt:lpstr>
      <vt:lpstr>Orvosi Nobel-díj 2006</vt:lpstr>
      <vt:lpstr>siRNS hasonlóság Egyéb kisRNS-regulációs mechanizmusok</vt:lpstr>
      <vt:lpstr>miRNS mechanizmusa</vt:lpstr>
      <vt:lpstr>miRNS processzálás</vt:lpstr>
      <vt:lpstr>miRNS processzálás</vt:lpstr>
      <vt:lpstr>Fontos szereplők: többféle vágás a miRNS érés és funkció során</vt:lpstr>
      <vt:lpstr>Szereplők</vt:lpstr>
      <vt:lpstr>PowerPoint-bemutató</vt:lpstr>
      <vt:lpstr>PowerPoint-bemutató</vt:lpstr>
      <vt:lpstr>PowerPoint-bemutató</vt:lpstr>
      <vt:lpstr>miRNS-RISC komplex lehetséges hatásai</vt:lpstr>
      <vt:lpstr>Tárolás: Processing body </vt:lpstr>
      <vt:lpstr>miRNS tulajdonságai</vt:lpstr>
      <vt:lpstr>miRNS funkciók I.</vt:lpstr>
      <vt:lpstr>miRNS funkciók II.</vt:lpstr>
      <vt:lpstr>siRNS</vt:lpstr>
      <vt:lpstr>miRNS / siRNS:hasonlóságok és különbségek </vt:lpstr>
      <vt:lpstr>miRNS / siRNS:hasonlóságok és különbségek </vt:lpstr>
      <vt:lpstr>miRNS / siRNS:hasonlóságok és különbségek </vt:lpstr>
      <vt:lpstr>miRNS leltár</vt:lpstr>
      <vt:lpstr>siRNS design</vt:lpstr>
      <vt:lpstr>További fejlemények</vt:lpstr>
      <vt:lpstr>siRNS expresszió</vt:lpstr>
      <vt:lpstr>siRNS célbajuttatás</vt:lpstr>
      <vt:lpstr>siRNS célbajuttatás és processzálás</vt:lpstr>
      <vt:lpstr>siRNS alkalmazások</vt:lpstr>
      <vt:lpstr>RNSi = Üzleti lehetőségek?</vt:lpstr>
      <vt:lpstr>Interferáló RNS-ek a különböző fajokban     siRNS              miRNS        PIWI-RNS</vt:lpstr>
      <vt:lpstr>Kis RNS-ek biogenezise</vt:lpstr>
      <vt:lpstr>PowerPoint-bemutató</vt:lpstr>
      <vt:lpstr>Különböző kis RNS-ek előfordulása és szerepei</vt:lpstr>
      <vt:lpstr>Irodalom</vt:lpstr>
      <vt:lpstr>Video- Tutorial</vt:lpstr>
    </vt:vector>
  </TitlesOfParts>
  <Company>U.N.M., Cell Biology and Physiology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MicroRNA</dc:title>
  <dc:creator>Brian Reinert</dc:creator>
  <cp:lastModifiedBy>Nagy Kinga</cp:lastModifiedBy>
  <cp:revision>255</cp:revision>
  <cp:lastPrinted>2016-04-03T08:39:34Z</cp:lastPrinted>
  <dcterms:created xsi:type="dcterms:W3CDTF">2005-04-09T17:42:46Z</dcterms:created>
  <dcterms:modified xsi:type="dcterms:W3CDTF">2020-03-29T10:41:22Z</dcterms:modified>
</cp:coreProperties>
</file>