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62" d="100"/>
          <a:sy n="62" d="100"/>
        </p:scale>
        <p:origin x="-15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200" y="228600"/>
            <a:ext cx="9144000" cy="64008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hu-HU" sz="2100" dirty="0" smtClean="0">
                <a:solidFill>
                  <a:srgbClr val="FFFF00"/>
                </a:solidFill>
              </a:rPr>
              <a:t>MEZŐGAZDASÁGI  IPAROK  TECHNOLÓGIÁJA  2019. tavasz</a:t>
            </a:r>
          </a:p>
          <a:p>
            <a:pPr>
              <a:lnSpc>
                <a:spcPct val="95000"/>
              </a:lnSpc>
              <a:buNone/>
            </a:pP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</a:t>
            </a:r>
            <a:r>
              <a:rPr lang="hu-HU" sz="2100" dirty="0">
                <a:solidFill>
                  <a:srgbClr val="FFFF00"/>
                </a:solidFill>
              </a:rPr>
              <a:t>6</a:t>
            </a:r>
            <a:r>
              <a:rPr lang="hu-HU" sz="2100" dirty="0" smtClean="0">
                <a:solidFill>
                  <a:srgbClr val="FFFF00"/>
                </a:solidFill>
              </a:rPr>
              <a:t>. (szerda)	Bevezető</a:t>
            </a:r>
            <a:r>
              <a:rPr lang="hu-HU" sz="2100" dirty="0">
                <a:solidFill>
                  <a:srgbClr val="FFFF00"/>
                </a:solidFill>
              </a:rPr>
              <a:t>, Fehér </a:t>
            </a:r>
            <a:r>
              <a:rPr lang="hu-HU" sz="2100" dirty="0" smtClean="0">
                <a:solidFill>
                  <a:srgbClr val="FFFF00"/>
                </a:solidFill>
              </a:rPr>
              <a:t>Csaba;  Biomassza , </a:t>
            </a:r>
            <a:r>
              <a:rPr lang="hu-HU" sz="2100" dirty="0" err="1">
                <a:solidFill>
                  <a:srgbClr val="FFFF00"/>
                </a:solidFill>
              </a:rPr>
              <a:t>Réczey</a:t>
            </a:r>
            <a:r>
              <a:rPr lang="hu-HU" sz="2100" dirty="0">
                <a:solidFill>
                  <a:srgbClr val="FFFF00"/>
                </a:solidFill>
              </a:rPr>
              <a:t> Istvánné </a:t>
            </a:r>
            <a:endParaRPr lang="en-GB" sz="21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13. </a:t>
            </a:r>
            <a:r>
              <a:rPr lang="hu-HU" sz="2100" dirty="0">
                <a:solidFill>
                  <a:srgbClr val="FFFF00"/>
                </a:solidFill>
              </a:rPr>
              <a:t>(szerda) </a:t>
            </a:r>
            <a:r>
              <a:rPr lang="hu-HU" sz="2100" dirty="0" smtClean="0">
                <a:solidFill>
                  <a:srgbClr val="FFFF00"/>
                </a:solidFill>
              </a:rPr>
              <a:t>	Keményítőipar </a:t>
            </a:r>
            <a:r>
              <a:rPr lang="hu-HU" sz="2100" dirty="0">
                <a:solidFill>
                  <a:srgbClr val="FFFF00"/>
                </a:solidFill>
              </a:rPr>
              <a:t>I</a:t>
            </a:r>
            <a:r>
              <a:rPr lang="hu-HU" sz="2100" dirty="0" smtClean="0">
                <a:solidFill>
                  <a:srgbClr val="FFFF00"/>
                </a:solidFill>
              </a:rPr>
              <a:t>., </a:t>
            </a:r>
            <a:r>
              <a:rPr lang="hu-HU" sz="2100" dirty="0" err="1">
                <a:solidFill>
                  <a:srgbClr val="FFFF00"/>
                </a:solidFill>
              </a:rPr>
              <a:t>Réczey</a:t>
            </a:r>
            <a:r>
              <a:rPr lang="hu-HU" sz="2100" dirty="0">
                <a:solidFill>
                  <a:srgbClr val="FFFF00"/>
                </a:solidFill>
              </a:rPr>
              <a:t> Istvánné 	</a:t>
            </a: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20. (szerda) 	Keményítőipar </a:t>
            </a:r>
            <a:r>
              <a:rPr lang="hu-HU" sz="2100" dirty="0">
                <a:solidFill>
                  <a:srgbClr val="FFFF00"/>
                </a:solidFill>
              </a:rPr>
              <a:t>II</a:t>
            </a:r>
            <a:r>
              <a:rPr lang="hu-HU" sz="2100" dirty="0" smtClean="0">
                <a:solidFill>
                  <a:srgbClr val="FFFF00"/>
                </a:solidFill>
              </a:rPr>
              <a:t>., </a:t>
            </a:r>
            <a:r>
              <a:rPr lang="hu-HU" sz="2100" dirty="0" err="1">
                <a:solidFill>
                  <a:srgbClr val="FFFF00"/>
                </a:solidFill>
              </a:rPr>
              <a:t>Réczey</a:t>
            </a:r>
            <a:r>
              <a:rPr lang="hu-HU" sz="2100" dirty="0">
                <a:solidFill>
                  <a:srgbClr val="FFFF00"/>
                </a:solidFill>
              </a:rPr>
              <a:t> Istvánné </a:t>
            </a: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27. (szerda</a:t>
            </a:r>
            <a:r>
              <a:rPr lang="hu-HU" sz="2100" dirty="0">
                <a:solidFill>
                  <a:srgbClr val="FFFF00"/>
                </a:solidFill>
              </a:rPr>
              <a:t>) </a:t>
            </a:r>
            <a:r>
              <a:rPr lang="hu-HU" sz="2100" dirty="0" smtClean="0">
                <a:solidFill>
                  <a:srgbClr val="FFFF00"/>
                </a:solidFill>
              </a:rPr>
              <a:t> Szeszgyártás I., </a:t>
            </a:r>
            <a:r>
              <a:rPr lang="hu-HU" sz="2100" dirty="0">
                <a:solidFill>
                  <a:srgbClr val="FFFF00"/>
                </a:solidFill>
              </a:rPr>
              <a:t>Fehér Csaba</a:t>
            </a: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 Március 6. (szerda)</a:t>
            </a:r>
            <a:r>
              <a:rPr lang="hu-HU" sz="2100" dirty="0">
                <a:solidFill>
                  <a:srgbClr val="FFFF00"/>
                </a:solidFill>
              </a:rPr>
              <a:t>	Szeszgyártás II. és élesztőgyártás, Fehér </a:t>
            </a:r>
            <a:r>
              <a:rPr lang="hu-HU" sz="2100" dirty="0" smtClean="0">
                <a:solidFill>
                  <a:srgbClr val="FFFF00"/>
                </a:solidFill>
              </a:rPr>
              <a:t>Csaba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Március 13. </a:t>
            </a:r>
            <a:r>
              <a:rPr lang="hu-HU" sz="2100" dirty="0">
                <a:solidFill>
                  <a:srgbClr val="FFFF00"/>
                </a:solidFill>
              </a:rPr>
              <a:t>(szerda) 	8:00-10:00 Sörgyártás Ménesi  u. 45</a:t>
            </a:r>
            <a:r>
              <a:rPr lang="hu-HU" sz="2100" dirty="0" smtClean="0">
                <a:solidFill>
                  <a:srgbClr val="FFFF00"/>
                </a:solidFill>
              </a:rPr>
              <a:t>., </a:t>
            </a:r>
            <a:br>
              <a:rPr lang="hu-HU" sz="2100" dirty="0" smtClean="0">
                <a:solidFill>
                  <a:srgbClr val="FFFF00"/>
                </a:solidFill>
              </a:rPr>
            </a:br>
            <a:r>
              <a:rPr lang="hu-HU" sz="2100" dirty="0" smtClean="0">
                <a:solidFill>
                  <a:srgbClr val="FFFF00"/>
                </a:solidFill>
              </a:rPr>
              <a:t>			</a:t>
            </a:r>
            <a:r>
              <a:rPr lang="hu-HU" sz="2100" dirty="0" err="1" smtClean="0">
                <a:solidFill>
                  <a:srgbClr val="FFFF00"/>
                </a:solidFill>
              </a:rPr>
              <a:t>Kun-Farkas</a:t>
            </a:r>
            <a:r>
              <a:rPr lang="hu-HU" sz="2100" dirty="0" smtClean="0">
                <a:solidFill>
                  <a:srgbClr val="FFFF00"/>
                </a:solidFill>
              </a:rPr>
              <a:t> </a:t>
            </a:r>
            <a:r>
              <a:rPr lang="hu-HU" sz="2100" dirty="0">
                <a:solidFill>
                  <a:srgbClr val="FFFF00"/>
                </a:solidFill>
              </a:rPr>
              <a:t>Gabriella </a:t>
            </a: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Március 27. (szerda)  Sörgyártás, Bedő Soma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Április </a:t>
            </a:r>
            <a:r>
              <a:rPr lang="hu-HU" sz="2100" dirty="0" smtClean="0">
                <a:solidFill>
                  <a:srgbClr val="FFFF00"/>
                </a:solidFill>
              </a:rPr>
              <a:t>3. </a:t>
            </a:r>
            <a:r>
              <a:rPr lang="hu-HU" sz="2100" dirty="0">
                <a:solidFill>
                  <a:srgbClr val="FFFF00"/>
                </a:solidFill>
              </a:rPr>
              <a:t>(szerda) </a:t>
            </a:r>
            <a:r>
              <a:rPr lang="hu-HU" sz="2100" dirty="0" smtClean="0">
                <a:solidFill>
                  <a:srgbClr val="FFFF00"/>
                </a:solidFill>
              </a:rPr>
              <a:t>	Gyárlátogatás</a:t>
            </a:r>
            <a:r>
              <a:rPr lang="hu-HU" sz="2100" dirty="0">
                <a:solidFill>
                  <a:srgbClr val="FFFF00"/>
                </a:solidFill>
              </a:rPr>
              <a:t>: </a:t>
            </a:r>
            <a:r>
              <a:rPr lang="hu-HU" sz="2100" dirty="0" err="1">
                <a:solidFill>
                  <a:srgbClr val="FFFF00"/>
                </a:solidFill>
              </a:rPr>
              <a:t>Lesaffre</a:t>
            </a:r>
            <a:r>
              <a:rPr lang="hu-HU" sz="2100" dirty="0">
                <a:solidFill>
                  <a:srgbClr val="FFFF00"/>
                </a:solidFill>
              </a:rPr>
              <a:t> (Budafok) 10:00-tól (</a:t>
            </a:r>
            <a:r>
              <a:rPr lang="hu-HU" sz="2100" dirty="0" err="1">
                <a:solidFill>
                  <a:srgbClr val="FFFF00"/>
                </a:solidFill>
              </a:rPr>
              <a:t>max</a:t>
            </a:r>
            <a:r>
              <a:rPr lang="hu-HU" sz="2100" dirty="0">
                <a:solidFill>
                  <a:srgbClr val="FFFF00"/>
                </a:solidFill>
              </a:rPr>
              <a:t> 15 </a:t>
            </a:r>
            <a:r>
              <a:rPr lang="hu-HU" sz="2100" dirty="0" smtClean="0">
                <a:solidFill>
                  <a:srgbClr val="FFFF00"/>
                </a:solidFill>
              </a:rPr>
              <a:t>fő!)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Április </a:t>
            </a:r>
            <a:r>
              <a:rPr lang="hu-HU" sz="2100" dirty="0" smtClean="0">
                <a:solidFill>
                  <a:srgbClr val="FFFF00"/>
                </a:solidFill>
              </a:rPr>
              <a:t>10. </a:t>
            </a:r>
            <a:r>
              <a:rPr lang="hu-HU" sz="2100" dirty="0">
                <a:solidFill>
                  <a:srgbClr val="FFFF00"/>
                </a:solidFill>
              </a:rPr>
              <a:t>(szerda</a:t>
            </a:r>
            <a:r>
              <a:rPr lang="hu-HU" sz="2100" dirty="0" smtClean="0">
                <a:solidFill>
                  <a:srgbClr val="FFFF00"/>
                </a:solidFill>
              </a:rPr>
              <a:t>)	Cukoripar, </a:t>
            </a:r>
            <a:r>
              <a:rPr lang="hu-HU" sz="2100" dirty="0" err="1" smtClean="0">
                <a:solidFill>
                  <a:srgbClr val="FFFF00"/>
                </a:solidFill>
              </a:rPr>
              <a:t>Rozbach</a:t>
            </a:r>
            <a:r>
              <a:rPr lang="hu-HU" sz="2100" dirty="0" smtClean="0">
                <a:solidFill>
                  <a:srgbClr val="FFFF00"/>
                </a:solidFill>
              </a:rPr>
              <a:t> Margaréta</a:t>
            </a:r>
            <a:endParaRPr lang="hu-HU" sz="21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Április 17. (szerda) 	Növényolajipar, </a:t>
            </a:r>
            <a:r>
              <a:rPr lang="hu-HU" sz="2100" dirty="0" err="1" smtClean="0">
                <a:solidFill>
                  <a:srgbClr val="FFFF00"/>
                </a:solidFill>
              </a:rPr>
              <a:t>Cossuta</a:t>
            </a:r>
            <a:r>
              <a:rPr lang="hu-HU" sz="2100" dirty="0" smtClean="0">
                <a:solidFill>
                  <a:srgbClr val="FFFF00"/>
                </a:solidFill>
              </a:rPr>
              <a:t> Dániel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Április 24. (szerda) 	Gyárlátogatás:  Bunge </a:t>
            </a:r>
            <a:r>
              <a:rPr lang="hu-HU" sz="2100" dirty="0">
                <a:solidFill>
                  <a:srgbClr val="FFFF00"/>
                </a:solidFill>
              </a:rPr>
              <a:t>Kutatóintézet látogatás (Budapest)</a:t>
            </a: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Május 1. (szerda) 	Ünnep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Május </a:t>
            </a:r>
            <a:r>
              <a:rPr lang="hu-HU" sz="2100" dirty="0">
                <a:solidFill>
                  <a:srgbClr val="FFFF00"/>
                </a:solidFill>
              </a:rPr>
              <a:t>8</a:t>
            </a:r>
            <a:r>
              <a:rPr lang="hu-HU" sz="2100" dirty="0" smtClean="0">
                <a:solidFill>
                  <a:srgbClr val="FFFF00"/>
                </a:solidFill>
              </a:rPr>
              <a:t>. (szerda)       Gyárlátogatás: Dreher Sörgyár (Kőbánya)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u-HU" sz="2100" dirty="0">
                <a:solidFill>
                  <a:srgbClr val="FFFF00"/>
                </a:solidFill>
              </a:rPr>
              <a:t> </a:t>
            </a:r>
            <a:r>
              <a:rPr lang="hu-HU" sz="2100" dirty="0" smtClean="0">
                <a:solidFill>
                  <a:srgbClr val="FFFF00"/>
                </a:solidFill>
              </a:rPr>
              <a:t>      </a:t>
            </a:r>
            <a:r>
              <a:rPr lang="hu-HU" sz="2100" dirty="0" smtClean="0">
                <a:solidFill>
                  <a:srgbClr val="92D050"/>
                </a:solidFill>
              </a:rPr>
              <a:t>+ Május 10. (péntek</a:t>
            </a:r>
            <a:r>
              <a:rPr lang="hu-HU" sz="2100" dirty="0">
                <a:solidFill>
                  <a:srgbClr val="92D050"/>
                </a:solidFill>
              </a:rPr>
              <a:t>) Gyárlátogatás</a:t>
            </a:r>
            <a:r>
              <a:rPr lang="hu-HU" sz="2100" dirty="0" smtClean="0">
                <a:solidFill>
                  <a:srgbClr val="92D050"/>
                </a:solidFill>
              </a:rPr>
              <a:t>: Hungrana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14"/>
            </a:pPr>
            <a:r>
              <a:rPr lang="hu-HU" sz="2100" dirty="0" smtClean="0">
                <a:solidFill>
                  <a:srgbClr val="FFFF00"/>
                </a:solidFill>
              </a:rPr>
              <a:t>Május 15. (szerda) </a:t>
            </a:r>
            <a:r>
              <a:rPr lang="hu-HU" sz="2100" dirty="0">
                <a:solidFill>
                  <a:srgbClr val="FFFF00"/>
                </a:solidFill>
              </a:rPr>
              <a:t>	</a:t>
            </a:r>
            <a:r>
              <a:rPr lang="hu-HU" sz="2100" dirty="0" smtClean="0">
                <a:solidFill>
                  <a:srgbClr val="FFFF00"/>
                </a:solidFill>
              </a:rPr>
              <a:t>Vizsga ZH 8:15-9:15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14"/>
            </a:pPr>
            <a:endParaRPr lang="hu-HU" sz="2100" dirty="0" smtClean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629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hu-HU" sz="2000" dirty="0">
                <a:solidFill>
                  <a:srgbClr val="FFFF00"/>
                </a:solidFill>
              </a:rPr>
              <a:t>Az aláírás megszerzése 1 db látogatáshoz  vagy egy 5 oldalas beadandó. 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Plusz üzemlátogatásonként </a:t>
            </a:r>
            <a:r>
              <a:rPr lang="hu-HU" sz="2000" dirty="0">
                <a:solidFill>
                  <a:srgbClr val="FFFF00"/>
                </a:solidFill>
              </a:rPr>
              <a:t>(</a:t>
            </a:r>
            <a:r>
              <a:rPr lang="hu-HU" sz="2000" dirty="0" smtClean="0">
                <a:solidFill>
                  <a:srgbClr val="FFFF00"/>
                </a:solidFill>
              </a:rPr>
              <a:t>Bunge, Dreher, Hungrana, </a:t>
            </a:r>
            <a:r>
              <a:rPr lang="hu-HU" sz="2000" dirty="0" err="1" smtClean="0">
                <a:solidFill>
                  <a:srgbClr val="FFFF00"/>
                </a:solidFill>
              </a:rPr>
              <a:t>Lesaffre</a:t>
            </a:r>
            <a:r>
              <a:rPr lang="hu-HU" sz="2000" dirty="0" smtClean="0">
                <a:solidFill>
                  <a:srgbClr val="FFFF00"/>
                </a:solidFill>
              </a:rPr>
              <a:t>) és  növényolajipar előadásért +0,33 jegy, ha a vizsgajegy legalább elégséges.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Bunge, Dreher, </a:t>
            </a:r>
            <a:r>
              <a:rPr lang="hu-HU" sz="2000" dirty="0" err="1" smtClean="0">
                <a:solidFill>
                  <a:srgbClr val="FFFF00"/>
                </a:solidFill>
              </a:rPr>
              <a:t>Lesaffre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BKK-val</a:t>
            </a:r>
            <a:r>
              <a:rPr lang="hu-HU" sz="2000" dirty="0" smtClean="0">
                <a:solidFill>
                  <a:srgbClr val="FFFF00"/>
                </a:solidFill>
              </a:rPr>
              <a:t> megközelíthető.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tárgy anyagai az „</a:t>
            </a:r>
            <a:r>
              <a:rPr lang="hu-HU" sz="2000" dirty="0" err="1" smtClean="0">
                <a:solidFill>
                  <a:srgbClr val="FFFF00"/>
                </a:solidFill>
              </a:rPr>
              <a:t>oktatas</a:t>
            </a:r>
            <a:r>
              <a:rPr lang="hu-HU" sz="2000" dirty="0" smtClean="0">
                <a:solidFill>
                  <a:srgbClr val="FFFF00"/>
                </a:solidFill>
              </a:rPr>
              <a:t>” mappában: http://oktatas.ch.bme.hu/oktatas/konyvek/mezgaz/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BMEVEMKA610_</a:t>
            </a:r>
            <a:r>
              <a:rPr lang="hu-HU" sz="2000" dirty="0" err="1" smtClean="0">
                <a:solidFill>
                  <a:srgbClr val="FFFF00"/>
                </a:solidFill>
              </a:rPr>
              <a:t>Mezogazdasagi</a:t>
            </a:r>
            <a:r>
              <a:rPr lang="hu-HU" sz="2000" dirty="0" smtClean="0">
                <a:solidFill>
                  <a:srgbClr val="FFFF00"/>
                </a:solidFill>
              </a:rPr>
              <a:t>_iparok_</a:t>
            </a:r>
            <a:r>
              <a:rPr lang="hu-HU" sz="2000" dirty="0" err="1" smtClean="0">
                <a:solidFill>
                  <a:srgbClr val="FFFF00"/>
                </a:solidFill>
              </a:rPr>
              <a:t>technologiaja</a:t>
            </a:r>
            <a:r>
              <a:rPr lang="hu-HU" sz="2000" dirty="0" smtClean="0">
                <a:solidFill>
                  <a:srgbClr val="FFFF00"/>
                </a:solidFill>
              </a:rPr>
              <a:t>/</a:t>
            </a:r>
            <a:endParaRPr lang="en-GB" sz="2000" dirty="0" smtClean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Az előadások ábraanyagát  elérhetővé teszem az utolsó előadás után.  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vizsga írásbeli, megajánlott jegy szerezhető a szorgalmi időszak végén. 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Több vizsgaalkalom lesz, de az elsőt csak azok vegyék fel, akik elfogadják a megajánlott jegyet (ezt a vizsgánál a megjegyzésben majd jelzem), és akkor nem lesz vizsgaírás.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Vizsgajavítás: a javító vizsga eredménye számít.</a:t>
            </a:r>
          </a:p>
          <a:p>
            <a:pPr>
              <a:lnSpc>
                <a:spcPct val="120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Kapcsolat: </a:t>
            </a:r>
          </a:p>
          <a:p>
            <a:pPr marL="0" indent="0"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u-HU" sz="2000" b="1" dirty="0" err="1" smtClean="0">
                <a:solidFill>
                  <a:srgbClr val="FFFF00"/>
                </a:solidFill>
              </a:rPr>
              <a:t>Dr</a:t>
            </a:r>
            <a:r>
              <a:rPr lang="hu-HU" sz="2000" b="1" dirty="0" smtClean="0">
                <a:solidFill>
                  <a:srgbClr val="FFFF00"/>
                </a:solidFill>
              </a:rPr>
              <a:t> Fehér Csaba</a:t>
            </a:r>
            <a:endParaRPr lang="hu-HU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463 2843</a:t>
            </a:r>
            <a:r>
              <a:rPr lang="hu-HU" sz="2000" dirty="0" smtClean="0">
                <a:solidFill>
                  <a:srgbClr val="FFFF00"/>
                </a:solidFill>
              </a:rPr>
              <a:t>, </a:t>
            </a:r>
            <a:r>
              <a:rPr lang="en-GB" sz="2000" dirty="0" smtClean="0">
                <a:solidFill>
                  <a:srgbClr val="FFFF00"/>
                </a:solidFill>
              </a:rPr>
              <a:t>csaba_feher@mail.bme.hu</a:t>
            </a: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FFFF00"/>
                </a:solidFill>
              </a:rPr>
              <a:t>BME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Alkalmazott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Biotechnológia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Ch </a:t>
            </a:r>
            <a:r>
              <a:rPr lang="en-GB" sz="2000" dirty="0" err="1" smtClean="0">
                <a:solidFill>
                  <a:srgbClr val="FFFF00"/>
                </a:solidFill>
              </a:rPr>
              <a:t>ép</a:t>
            </a:r>
            <a:r>
              <a:rPr lang="en-GB" sz="2000" dirty="0" smtClean="0">
                <a:solidFill>
                  <a:srgbClr val="FFFF00"/>
                </a:solidFill>
              </a:rPr>
              <a:t>. 2. </a:t>
            </a:r>
            <a:r>
              <a:rPr lang="en-GB" sz="2000" dirty="0" err="1" smtClean="0">
                <a:solidFill>
                  <a:srgbClr val="FFFF00"/>
                </a:solidFill>
              </a:rPr>
              <a:t>emelet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 smtClean="0">
                <a:solidFill>
                  <a:srgbClr val="FFFF00"/>
                </a:solidFill>
              </a:rPr>
              <a:t>64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endParaRPr lang="hu-HU" sz="2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FFFF00"/>
                </a:solidFill>
              </a:rPr>
              <a:t>Kun-</a:t>
            </a:r>
            <a:r>
              <a:rPr lang="en-GB" sz="2000" b="1" dirty="0" err="1">
                <a:solidFill>
                  <a:srgbClr val="FFFF00"/>
                </a:solidFill>
              </a:rPr>
              <a:t>Farkas</a:t>
            </a:r>
            <a:r>
              <a:rPr lang="en-GB" sz="2000" b="1" dirty="0">
                <a:solidFill>
                  <a:srgbClr val="FFFF00"/>
                </a:solidFill>
              </a:rPr>
              <a:t> </a:t>
            </a:r>
            <a:r>
              <a:rPr lang="en-GB" sz="2000" b="1" dirty="0" smtClean="0">
                <a:solidFill>
                  <a:srgbClr val="FFFF00"/>
                </a:solidFill>
              </a:rPr>
              <a:t>Gabriella</a:t>
            </a:r>
            <a:endParaRPr lang="hu-HU" sz="2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FFFF00"/>
                </a:solidFill>
              </a:rPr>
              <a:t>Söripari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S</a:t>
            </a:r>
            <a:r>
              <a:rPr lang="en-GB" sz="2000" dirty="0" err="1" smtClean="0">
                <a:solidFill>
                  <a:srgbClr val="FFFF00"/>
                </a:solidFill>
              </a:rPr>
              <a:t>zeszipari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en-GB" sz="2000" dirty="0" smtClean="0">
                <a:solidFill>
                  <a:srgbClr val="FFFF00"/>
                </a:solidFill>
              </a:rPr>
              <a:t> (</a:t>
            </a:r>
            <a:r>
              <a:rPr lang="hu-HU" sz="2000" dirty="0" smtClean="0">
                <a:solidFill>
                  <a:srgbClr val="FFFF00"/>
                </a:solidFill>
              </a:rPr>
              <a:t>SZIE, </a:t>
            </a:r>
            <a:r>
              <a:rPr lang="en-GB" sz="2000" dirty="0" err="1" smtClean="0">
                <a:solidFill>
                  <a:srgbClr val="FFFF00"/>
                </a:solidFill>
              </a:rPr>
              <a:t>Élelmiszeripari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Kar</a:t>
            </a:r>
            <a:r>
              <a:rPr lang="en-GB" sz="2000" dirty="0" smtClean="0">
                <a:solidFill>
                  <a:srgbClr val="FFFF00"/>
                </a:solidFill>
              </a:rPr>
              <a:t>)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Budapest XI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Ménesi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út</a:t>
            </a:r>
            <a:r>
              <a:rPr lang="en-GB" sz="2000" dirty="0" smtClean="0">
                <a:solidFill>
                  <a:srgbClr val="FFFF00"/>
                </a:solidFill>
              </a:rPr>
              <a:t> 45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 (</a:t>
            </a:r>
            <a:r>
              <a:rPr lang="en-GB" sz="2000" dirty="0" err="1" smtClean="0">
                <a:solidFill>
                  <a:srgbClr val="FFFF00"/>
                </a:solidFill>
              </a:rPr>
              <a:t>kertkapun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kell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bemenni</a:t>
            </a:r>
            <a:r>
              <a:rPr lang="en-GB" sz="2000" dirty="0" smtClean="0">
                <a:solidFill>
                  <a:srgbClr val="FFFF00"/>
                </a:solidFill>
              </a:rPr>
              <a:t>, bal </a:t>
            </a:r>
            <a:r>
              <a:rPr lang="en-GB" sz="2000" dirty="0" err="1" smtClean="0">
                <a:solidFill>
                  <a:srgbClr val="FFFF00"/>
                </a:solidFill>
              </a:rPr>
              <a:t>kéz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felé</a:t>
            </a:r>
            <a:r>
              <a:rPr lang="en-GB" sz="2000" dirty="0" smtClean="0">
                <a:solidFill>
                  <a:srgbClr val="FFFF00"/>
                </a:solidFill>
              </a:rPr>
              <a:t> a </a:t>
            </a:r>
            <a:r>
              <a:rPr lang="en-GB" sz="2000" dirty="0" err="1" smtClean="0">
                <a:solidFill>
                  <a:srgbClr val="FFFF00"/>
                </a:solidFill>
              </a:rPr>
              <a:t>második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ajtó</a:t>
            </a:r>
            <a:r>
              <a:rPr lang="en-GB" sz="2000" dirty="0" smtClean="0">
                <a:solidFill>
                  <a:srgbClr val="FFFF00"/>
                </a:solidFill>
              </a:rPr>
              <a:t>)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Ha </a:t>
            </a:r>
            <a:r>
              <a:rPr lang="en-GB" sz="2000" dirty="0" err="1" smtClean="0">
                <a:solidFill>
                  <a:srgbClr val="FFFF00"/>
                </a:solidFill>
              </a:rPr>
              <a:t>valaki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eltévedne</a:t>
            </a:r>
            <a:r>
              <a:rPr lang="en-GB" sz="2000" dirty="0" smtClean="0">
                <a:solidFill>
                  <a:srgbClr val="FFFF00"/>
                </a:solidFill>
              </a:rPr>
              <a:t>, </a:t>
            </a:r>
            <a:r>
              <a:rPr lang="hu-HU" sz="2000" dirty="0" smtClean="0">
                <a:solidFill>
                  <a:srgbClr val="FFFF00"/>
                </a:solidFill>
              </a:rPr>
              <a:t>Gabriella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mobilszáma</a:t>
            </a:r>
            <a:r>
              <a:rPr lang="en-GB" sz="2000" dirty="0" smtClean="0">
                <a:solidFill>
                  <a:srgbClr val="FFFF00"/>
                </a:solidFill>
              </a:rPr>
              <a:t>: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30/90-45-383</a:t>
            </a:r>
            <a:endParaRPr lang="en-GB" sz="2000" dirty="0" smtClean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Üzemlátogatások</a:t>
            </a:r>
          </a:p>
          <a:p>
            <a:pPr>
              <a:buNone/>
            </a:pPr>
            <a:endParaRPr lang="hu-HU" sz="2000" dirty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Az üzemlátogatásokra jelentkezett hallgatók </a:t>
            </a:r>
            <a:r>
              <a:rPr lang="hu-HU" sz="2000" dirty="0" err="1" smtClean="0">
                <a:solidFill>
                  <a:srgbClr val="FFFF00"/>
                </a:solidFill>
              </a:rPr>
              <a:t>neptun</a:t>
            </a:r>
            <a:r>
              <a:rPr lang="hu-HU" sz="2000" dirty="0" smtClean="0">
                <a:solidFill>
                  <a:srgbClr val="FFFF00"/>
                </a:solidFill>
              </a:rPr>
              <a:t> üzenetet kapnak a részletekről.</a:t>
            </a:r>
          </a:p>
          <a:p>
            <a:endParaRPr lang="hu-HU" sz="2000" u="sng" dirty="0" smtClean="0">
              <a:solidFill>
                <a:srgbClr val="FFFF00"/>
              </a:solidFill>
            </a:endParaRPr>
          </a:p>
          <a:p>
            <a:r>
              <a:rPr lang="hu-HU" sz="2000" u="sng" dirty="0" err="1" smtClean="0">
                <a:solidFill>
                  <a:srgbClr val="FFFF00"/>
                </a:solidFill>
              </a:rPr>
              <a:t>Lesaffre</a:t>
            </a:r>
            <a:r>
              <a:rPr lang="hu-HU" sz="2000" u="sng" dirty="0" smtClean="0">
                <a:solidFill>
                  <a:srgbClr val="FFFF00"/>
                </a:solidFill>
              </a:rPr>
              <a:t> Magyarország Élesztőgyártó és Kereskedelmi Kft. (Budafok)</a:t>
            </a:r>
            <a:br>
              <a:rPr lang="hu-HU" sz="2000" u="sng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FEHÉR SZÍNŰ, TISZTA </a:t>
            </a:r>
            <a:r>
              <a:rPr lang="hu-HU" sz="2000" b="1" dirty="0" smtClean="0">
                <a:solidFill>
                  <a:srgbClr val="FFFF00"/>
                </a:solidFill>
              </a:rPr>
              <a:t>KÖPENYT</a:t>
            </a:r>
            <a:r>
              <a:rPr lang="hu-HU" sz="2000" dirty="0" smtClean="0">
                <a:solidFill>
                  <a:srgbClr val="FFFF00"/>
                </a:solidFill>
              </a:rPr>
              <a:t> mindenki hozzon magával, ékszert viszont lehetőség szerint ne hozzatok</a:t>
            </a:r>
          </a:p>
          <a:p>
            <a:pPr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u="sng" dirty="0" smtClean="0">
                <a:solidFill>
                  <a:srgbClr val="FFFF00"/>
                </a:solidFill>
              </a:rPr>
              <a:t>Bunge Kutatóintézet (Dél-Pest)</a:t>
            </a:r>
            <a:br>
              <a:rPr lang="hu-HU" sz="2000" u="sng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FEHÉR SZÍNŰ, TISZTA </a:t>
            </a:r>
            <a:r>
              <a:rPr lang="hu-HU" sz="2000" b="1" dirty="0" smtClean="0">
                <a:solidFill>
                  <a:srgbClr val="FFFF00"/>
                </a:solidFill>
              </a:rPr>
              <a:t>KÖPENYT és SZEMÜVEGET</a:t>
            </a:r>
            <a:r>
              <a:rPr lang="hu-HU" sz="2000" dirty="0" smtClean="0">
                <a:solidFill>
                  <a:srgbClr val="FFFF00"/>
                </a:solidFill>
              </a:rPr>
              <a:t> mindenki hozzon magával</a:t>
            </a:r>
          </a:p>
          <a:p>
            <a:endParaRPr lang="hu-HU" sz="2000" u="sng" dirty="0" smtClean="0">
              <a:solidFill>
                <a:srgbClr val="FFFF00"/>
              </a:solidFill>
            </a:endParaRPr>
          </a:p>
          <a:p>
            <a:r>
              <a:rPr lang="hu-HU" sz="2000" u="sng" dirty="0" smtClean="0">
                <a:solidFill>
                  <a:srgbClr val="FFFF00"/>
                </a:solidFill>
              </a:rPr>
              <a:t>Dreher Sörgyár (Kőbánya)</a:t>
            </a:r>
            <a:br>
              <a:rPr lang="hu-HU" sz="2000" u="sng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FEHÉR </a:t>
            </a:r>
            <a:r>
              <a:rPr lang="hu-HU" sz="2000" dirty="0">
                <a:solidFill>
                  <a:srgbClr val="FFFF00"/>
                </a:solidFill>
              </a:rPr>
              <a:t>SZÍNŰ, TISZTA </a:t>
            </a:r>
            <a:r>
              <a:rPr lang="hu-HU" sz="2000" b="1" dirty="0">
                <a:solidFill>
                  <a:srgbClr val="FFFF00"/>
                </a:solidFill>
              </a:rPr>
              <a:t>KÖPENYT </a:t>
            </a:r>
            <a:r>
              <a:rPr lang="hu-HU" sz="2000" dirty="0" smtClean="0">
                <a:solidFill>
                  <a:srgbClr val="FFFF00"/>
                </a:solidFill>
              </a:rPr>
              <a:t>mindenki </a:t>
            </a:r>
            <a:r>
              <a:rPr lang="hu-HU" sz="2000" dirty="0">
                <a:solidFill>
                  <a:srgbClr val="FFFF00"/>
                </a:solidFill>
              </a:rPr>
              <a:t>hozzon </a:t>
            </a:r>
            <a:r>
              <a:rPr lang="hu-HU" sz="2000" dirty="0" smtClean="0">
                <a:solidFill>
                  <a:srgbClr val="FFFF00"/>
                </a:solidFill>
              </a:rPr>
              <a:t>magával</a:t>
            </a:r>
          </a:p>
          <a:p>
            <a:endParaRPr lang="hu-HU" sz="2000" u="sng" dirty="0">
              <a:solidFill>
                <a:srgbClr val="FFFF00"/>
              </a:solidFill>
            </a:endParaRPr>
          </a:p>
          <a:p>
            <a:r>
              <a:rPr lang="hu-HU" sz="2000" u="sng" dirty="0" smtClean="0">
                <a:solidFill>
                  <a:srgbClr val="92D050"/>
                </a:solidFill>
              </a:rPr>
              <a:t>Hungrana</a:t>
            </a:r>
            <a:r>
              <a:rPr lang="en-GB" sz="2000" u="sng" dirty="0" smtClean="0">
                <a:solidFill>
                  <a:srgbClr val="92D050"/>
                </a:solidFill>
              </a:rPr>
              <a:t> </a:t>
            </a:r>
            <a:r>
              <a:rPr lang="hu-HU" sz="2000" u="sng" dirty="0" err="1">
                <a:solidFill>
                  <a:srgbClr val="92D050"/>
                </a:solidFill>
              </a:rPr>
              <a:t>K</a:t>
            </a:r>
            <a:r>
              <a:rPr lang="en-GB" sz="2000" u="sng" dirty="0" err="1" smtClean="0">
                <a:solidFill>
                  <a:srgbClr val="92D050"/>
                </a:solidFill>
              </a:rPr>
              <a:t>eményítő</a:t>
            </a:r>
            <a:r>
              <a:rPr lang="en-GB" sz="2000" u="sng" dirty="0" smtClean="0">
                <a:solidFill>
                  <a:srgbClr val="92D050"/>
                </a:solidFill>
              </a:rPr>
              <a:t> </a:t>
            </a:r>
            <a:r>
              <a:rPr lang="en-GB" sz="2000" u="sng" dirty="0" err="1" smtClean="0">
                <a:solidFill>
                  <a:srgbClr val="92D050"/>
                </a:solidFill>
              </a:rPr>
              <a:t>és</a:t>
            </a:r>
            <a:r>
              <a:rPr lang="en-GB" sz="2000" u="sng" dirty="0" smtClean="0">
                <a:solidFill>
                  <a:srgbClr val="92D050"/>
                </a:solidFill>
              </a:rPr>
              <a:t> </a:t>
            </a:r>
            <a:r>
              <a:rPr lang="hu-HU" sz="2000" u="sng" dirty="0" err="1">
                <a:solidFill>
                  <a:srgbClr val="92D050"/>
                </a:solidFill>
              </a:rPr>
              <a:t>I</a:t>
            </a:r>
            <a:r>
              <a:rPr lang="en-GB" sz="2000" u="sng" dirty="0" err="1" smtClean="0">
                <a:solidFill>
                  <a:srgbClr val="92D050"/>
                </a:solidFill>
              </a:rPr>
              <a:t>zocukorgyártó</a:t>
            </a:r>
            <a:r>
              <a:rPr lang="en-GB" sz="2000" u="sng" dirty="0" smtClean="0">
                <a:solidFill>
                  <a:srgbClr val="92D050"/>
                </a:solidFill>
              </a:rPr>
              <a:t> </a:t>
            </a:r>
            <a:r>
              <a:rPr lang="en-GB" sz="2000" u="sng" dirty="0" err="1" smtClean="0">
                <a:solidFill>
                  <a:srgbClr val="92D050"/>
                </a:solidFill>
              </a:rPr>
              <a:t>és</a:t>
            </a:r>
            <a:r>
              <a:rPr lang="en-GB" sz="2000" u="sng" dirty="0" smtClean="0">
                <a:solidFill>
                  <a:srgbClr val="92D050"/>
                </a:solidFill>
              </a:rPr>
              <a:t> </a:t>
            </a:r>
            <a:r>
              <a:rPr lang="en-GB" sz="2000" u="sng" dirty="0" err="1" smtClean="0">
                <a:solidFill>
                  <a:srgbClr val="92D050"/>
                </a:solidFill>
              </a:rPr>
              <a:t>forgalmazó</a:t>
            </a:r>
            <a:r>
              <a:rPr lang="en-GB" sz="2000" u="sng" dirty="0" smtClean="0">
                <a:solidFill>
                  <a:srgbClr val="92D050"/>
                </a:solidFill>
              </a:rPr>
              <a:t> </a:t>
            </a:r>
            <a:r>
              <a:rPr lang="en-GB" sz="2000" u="sng" dirty="0" err="1" smtClean="0">
                <a:solidFill>
                  <a:srgbClr val="92D050"/>
                </a:solidFill>
              </a:rPr>
              <a:t>kft</a:t>
            </a:r>
            <a:r>
              <a:rPr lang="en-GB" sz="2000" u="sng" dirty="0" smtClean="0">
                <a:solidFill>
                  <a:srgbClr val="92D050"/>
                </a:solidFill>
              </a:rPr>
              <a:t>.</a:t>
            </a:r>
            <a:r>
              <a:rPr lang="hu-HU" sz="2000" u="sng" dirty="0" smtClean="0">
                <a:solidFill>
                  <a:srgbClr val="92D050"/>
                </a:solidFill>
              </a:rPr>
              <a:t> (Szabadegyháza)</a:t>
            </a:r>
            <a:endParaRPr lang="hu-HU" sz="2000" u="sng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hu-HU" sz="2000" dirty="0" smtClean="0">
                <a:solidFill>
                  <a:srgbClr val="92D050"/>
                </a:solidFill>
              </a:rPr>
              <a:t>      FEHÉR </a:t>
            </a:r>
            <a:r>
              <a:rPr lang="hu-HU" sz="2000" dirty="0">
                <a:solidFill>
                  <a:srgbClr val="92D050"/>
                </a:solidFill>
              </a:rPr>
              <a:t>SZÍNŰ, TISZTA </a:t>
            </a:r>
            <a:r>
              <a:rPr lang="hu-HU" sz="2000" b="1" dirty="0">
                <a:solidFill>
                  <a:srgbClr val="92D050"/>
                </a:solidFill>
              </a:rPr>
              <a:t>KÖPENYT </a:t>
            </a:r>
            <a:r>
              <a:rPr lang="hu-HU" sz="2000" dirty="0">
                <a:solidFill>
                  <a:srgbClr val="92D050"/>
                </a:solidFill>
              </a:rPr>
              <a:t>mindenki hozzon </a:t>
            </a:r>
            <a:r>
              <a:rPr lang="hu-HU" sz="2000" dirty="0" smtClean="0">
                <a:solidFill>
                  <a:srgbClr val="92D050"/>
                </a:solidFill>
              </a:rPr>
              <a:t>magával</a:t>
            </a:r>
          </a:p>
          <a:p>
            <a:pPr marL="0" indent="0">
              <a:buNone/>
            </a:pPr>
            <a:r>
              <a:rPr lang="hu-HU" sz="2000" dirty="0" smtClean="0">
                <a:solidFill>
                  <a:srgbClr val="92D050"/>
                </a:solidFill>
              </a:rPr>
              <a:t>      Útiköltség: 1300 Ft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14688</TotalTime>
  <Words>105</Words>
  <Application>Microsoft Office PowerPoint</Application>
  <PresentationFormat>Diavetítés a képernyőre (4:3 oldalarány)</PresentationFormat>
  <Paragraphs>48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Company>Non-Food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Windows-felhasználó</cp:lastModifiedBy>
  <cp:revision>177</cp:revision>
  <dcterms:created xsi:type="dcterms:W3CDTF">2014-02-11T14:11:10Z</dcterms:created>
  <dcterms:modified xsi:type="dcterms:W3CDTF">2019-02-11T08:43:57Z</dcterms:modified>
</cp:coreProperties>
</file>