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2" r:id="rId3"/>
    <p:sldId id="289" r:id="rId4"/>
    <p:sldId id="283" r:id="rId5"/>
    <p:sldId id="284" r:id="rId6"/>
    <p:sldId id="285" r:id="rId7"/>
    <p:sldId id="286" r:id="rId8"/>
    <p:sldId id="287" r:id="rId9"/>
    <p:sldId id="301" r:id="rId10"/>
    <p:sldId id="277" r:id="rId11"/>
    <p:sldId id="340" r:id="rId12"/>
    <p:sldId id="278" r:id="rId13"/>
    <p:sldId id="348" r:id="rId14"/>
    <p:sldId id="279" r:id="rId15"/>
    <p:sldId id="302" r:id="rId16"/>
    <p:sldId id="303" r:id="rId17"/>
    <p:sldId id="339" r:id="rId18"/>
    <p:sldId id="341" r:id="rId19"/>
    <p:sldId id="304" r:id="rId20"/>
    <p:sldId id="305" r:id="rId21"/>
    <p:sldId id="306" r:id="rId22"/>
    <p:sldId id="349" r:id="rId23"/>
    <p:sldId id="350" r:id="rId24"/>
    <p:sldId id="323" r:id="rId25"/>
    <p:sldId id="343" r:id="rId26"/>
    <p:sldId id="324" r:id="rId27"/>
    <p:sldId id="308" r:id="rId28"/>
    <p:sldId id="309" r:id="rId29"/>
    <p:sldId id="310" r:id="rId30"/>
    <p:sldId id="311" r:id="rId31"/>
    <p:sldId id="313" r:id="rId32"/>
    <p:sldId id="345" r:id="rId33"/>
    <p:sldId id="346" r:id="rId34"/>
    <p:sldId id="344" r:id="rId35"/>
    <p:sldId id="314" r:id="rId36"/>
    <p:sldId id="315" r:id="rId37"/>
    <p:sldId id="318" r:id="rId38"/>
    <p:sldId id="257" r:id="rId39"/>
    <p:sldId id="258" r:id="rId40"/>
    <p:sldId id="259" r:id="rId41"/>
    <p:sldId id="291" r:id="rId42"/>
    <p:sldId id="260" r:id="rId43"/>
    <p:sldId id="337" r:id="rId44"/>
    <p:sldId id="347" r:id="rId45"/>
    <p:sldId id="338" r:id="rId46"/>
    <p:sldId id="263" r:id="rId47"/>
    <p:sldId id="264" r:id="rId48"/>
    <p:sldId id="330" r:id="rId49"/>
    <p:sldId id="329" r:id="rId50"/>
    <p:sldId id="336" r:id="rId51"/>
    <p:sldId id="331" r:id="rId52"/>
    <p:sldId id="332" r:id="rId53"/>
    <p:sldId id="333" r:id="rId54"/>
    <p:sldId id="334" r:id="rId55"/>
    <p:sldId id="335" r:id="rId56"/>
    <p:sldId id="351" r:id="rId5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55" autoAdjust="0"/>
    <p:restoredTop sz="94660"/>
  </p:normalViewPr>
  <p:slideViewPr>
    <p:cSldViewPr>
      <p:cViewPr varScale="1">
        <p:scale>
          <a:sx n="69" d="100"/>
          <a:sy n="69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3CD4E-F816-409E-AAE0-66821426644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73BDC-0B2D-497C-AFDF-D81D797BE6F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08995-3829-4843-8E62-7991AB2B279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BBA34-8D7B-4E5C-9055-0BF08B9D32C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7FA11-5F22-4431-863C-216F758FD6C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C37A1-AFBC-4B5C-9856-122CBA4C4BD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77592-DCF2-429C-893C-67D135A4662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53553-9CCC-45C3-A344-DBBF7E6850E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4FA80-830A-46BD-B649-43ECB4181BC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C069D-851C-4778-A61F-DA6EA97CD0C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BDE77-CF51-456A-B83C-A70644DB800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468DAE-C7AA-4FF4-A2B5-03897078E9A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M</a:t>
            </a:r>
            <a:r>
              <a:rPr lang="hu-HU" dirty="0" smtClean="0"/>
              <a:t>olekuláris </a:t>
            </a:r>
            <a:r>
              <a:rPr lang="hu-HU" dirty="0" smtClean="0"/>
              <a:t>biológiai módszerek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Nukleinsav-módosító enzimek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8208962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195513" y="404813"/>
            <a:ext cx="44719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3200"/>
              <a:t>E. coli DNS polimeráz I.</a:t>
            </a:r>
          </a:p>
          <a:p>
            <a:pPr algn="ctr"/>
            <a:r>
              <a:rPr lang="hu-HU" sz="3200"/>
              <a:t>Klenow fragment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63575" y="5413375"/>
            <a:ext cx="6873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dsDNS szintézis (pl jelölt próbák),</a:t>
            </a:r>
          </a:p>
          <a:p>
            <a:r>
              <a:rPr lang="hu-HU"/>
              <a:t>3’ vég feltöltés, 3’ túlnyúló visszaemésztés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2987675" y="1052513"/>
            <a:ext cx="3094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T4 DNS polimeráz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468313" y="1628775"/>
            <a:ext cx="77501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hu-HU"/>
              <a:t>- 200x jobb 3’→5’ exonukleáz aktivitás:</a:t>
            </a:r>
          </a:p>
          <a:p>
            <a:pPr marL="342900" indent="-342900"/>
            <a:r>
              <a:rPr lang="hu-HU"/>
              <a:t>3’ túlnyúló emésztése.</a:t>
            </a:r>
          </a:p>
          <a:p>
            <a:pPr marL="342900" indent="-342900"/>
            <a:endParaRPr lang="hu-HU"/>
          </a:p>
          <a:p>
            <a:pPr marL="342900" indent="-342900"/>
            <a:r>
              <a:rPr lang="hu-HU"/>
              <a:t>- Nem szedi le az útjába kerülö oligonukleotidot:</a:t>
            </a:r>
          </a:p>
          <a:p>
            <a:pPr marL="342900" indent="-342900"/>
            <a:r>
              <a:rPr lang="hu-HU"/>
              <a:t>Mutagenezishez jó, nick transzlációhoz nem.  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3111500" y="3973513"/>
            <a:ext cx="3094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T7 DNS polimeráz</a:t>
            </a:r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611188" y="260350"/>
            <a:ext cx="5372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Különbség a Klenow-hoz képest:</a:t>
            </a:r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519113" y="4549775"/>
            <a:ext cx="770731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hu-HU"/>
              <a:t>sokkal tovább marad a szálon: </a:t>
            </a:r>
          </a:p>
          <a:p>
            <a:r>
              <a:rPr lang="hu-HU"/>
              <a:t>exonukleáz aktivitását megszüntetve szekvená-</a:t>
            </a:r>
          </a:p>
          <a:p>
            <a:r>
              <a:rPr lang="hu-HU"/>
              <a:t>lásra alkalmas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268413"/>
            <a:ext cx="7272338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268538" y="188913"/>
            <a:ext cx="44719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3200"/>
              <a:t>E. coli DNS polimeráz I.</a:t>
            </a:r>
          </a:p>
          <a:p>
            <a:pPr algn="ctr"/>
            <a:r>
              <a:rPr lang="hu-HU" sz="3200"/>
              <a:t>(nick transzláció)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Csoportba foglalás 15"/>
          <p:cNvGrpSpPr>
            <a:grpSpLocks/>
          </p:cNvGrpSpPr>
          <p:nvPr/>
        </p:nvGrpSpPr>
        <p:grpSpPr bwMode="auto">
          <a:xfrm>
            <a:off x="3071813" y="214313"/>
            <a:ext cx="3643312" cy="6210300"/>
            <a:chOff x="3071802" y="214290"/>
            <a:chExt cx="3643338" cy="6210328"/>
          </a:xfrm>
        </p:grpSpPr>
        <p:pic>
          <p:nvPicPr>
            <p:cNvPr id="1433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71802" y="1494627"/>
              <a:ext cx="3558156" cy="4929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0" name="Szövegdoboz 3"/>
            <p:cNvSpPr txBox="1">
              <a:spLocks noChangeArrowheads="1"/>
            </p:cNvSpPr>
            <p:nvPr/>
          </p:nvSpPr>
          <p:spPr bwMode="auto">
            <a:xfrm>
              <a:off x="3538159" y="1027127"/>
              <a:ext cx="498433" cy="274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/>
                <a:t>nick</a:t>
              </a:r>
            </a:p>
          </p:txBody>
        </p:sp>
        <p:sp>
          <p:nvSpPr>
            <p:cNvPr id="14341" name="Szövegdoboz 4"/>
            <p:cNvSpPr txBox="1">
              <a:spLocks noChangeArrowheads="1"/>
            </p:cNvSpPr>
            <p:nvPr/>
          </p:nvSpPr>
          <p:spPr bwMode="auto">
            <a:xfrm>
              <a:off x="5852688" y="5415245"/>
              <a:ext cx="498433" cy="274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/>
                <a:t>nick</a:t>
              </a:r>
            </a:p>
          </p:txBody>
        </p:sp>
        <p:sp>
          <p:nvSpPr>
            <p:cNvPr id="14342" name="Szövegdoboz 5"/>
            <p:cNvSpPr txBox="1">
              <a:spLocks noChangeArrowheads="1"/>
            </p:cNvSpPr>
            <p:nvPr/>
          </p:nvSpPr>
          <p:spPr bwMode="auto">
            <a:xfrm>
              <a:off x="3515125" y="2387125"/>
              <a:ext cx="1358870" cy="274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/>
                <a:t>DNS-polimeráz I</a:t>
              </a:r>
            </a:p>
          </p:txBody>
        </p:sp>
        <p:cxnSp>
          <p:nvCxnSpPr>
            <p:cNvPr id="7" name="Egyenes összekötő nyíllal 6"/>
            <p:cNvCxnSpPr/>
            <p:nvPr/>
          </p:nvCxnSpPr>
          <p:spPr>
            <a:xfrm rot="16200000" flipH="1">
              <a:off x="3799676" y="1346976"/>
              <a:ext cx="238126" cy="17303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nyíllal 7"/>
            <p:cNvCxnSpPr/>
            <p:nvPr/>
          </p:nvCxnSpPr>
          <p:spPr>
            <a:xfrm rot="5400000">
              <a:off x="5741202" y="5684045"/>
              <a:ext cx="239713" cy="19050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45" name="Szövegdoboz 8"/>
            <p:cNvSpPr txBox="1">
              <a:spLocks noChangeArrowheads="1"/>
            </p:cNvSpPr>
            <p:nvPr/>
          </p:nvSpPr>
          <p:spPr bwMode="auto">
            <a:xfrm>
              <a:off x="3952703" y="3481501"/>
              <a:ext cx="783307" cy="274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/>
                <a:t>dNMP-k</a:t>
              </a:r>
            </a:p>
          </p:txBody>
        </p:sp>
        <p:sp>
          <p:nvSpPr>
            <p:cNvPr id="14346" name="Szövegdoboz 9"/>
            <p:cNvSpPr txBox="1">
              <a:spLocks noChangeArrowheads="1"/>
            </p:cNvSpPr>
            <p:nvPr/>
          </p:nvSpPr>
          <p:spPr bwMode="auto">
            <a:xfrm>
              <a:off x="4989060" y="3449629"/>
              <a:ext cx="748425" cy="274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/>
                <a:t>dNTP-k</a:t>
              </a:r>
            </a:p>
          </p:txBody>
        </p:sp>
        <p:sp>
          <p:nvSpPr>
            <p:cNvPr id="14347" name="Szövegdoboz 10"/>
            <p:cNvSpPr txBox="1">
              <a:spLocks noChangeArrowheads="1"/>
            </p:cNvSpPr>
            <p:nvPr/>
          </p:nvSpPr>
          <p:spPr bwMode="auto">
            <a:xfrm>
              <a:off x="4983292" y="3816193"/>
              <a:ext cx="581764" cy="274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/>
                <a:t>PP</a:t>
              </a:r>
              <a:r>
                <a:rPr lang="hu-HU" sz="1000" baseline="-25000"/>
                <a:t>i</a:t>
              </a:r>
              <a:r>
                <a:rPr lang="hu-HU" sz="1000"/>
                <a:t>-k</a:t>
              </a:r>
              <a:endParaRPr lang="hu-HU" sz="1000" baseline="-25000"/>
            </a:p>
          </p:txBody>
        </p:sp>
        <p:sp>
          <p:nvSpPr>
            <p:cNvPr id="14348" name="Szövegdoboz 11"/>
            <p:cNvSpPr txBox="1">
              <a:spLocks noChangeArrowheads="1"/>
            </p:cNvSpPr>
            <p:nvPr/>
          </p:nvSpPr>
          <p:spPr bwMode="auto">
            <a:xfrm>
              <a:off x="4309665" y="1505251"/>
              <a:ext cx="1289105" cy="274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/>
                <a:t>DNS vagy RNS</a:t>
              </a:r>
            </a:p>
          </p:txBody>
        </p:sp>
        <p:sp>
          <p:nvSpPr>
            <p:cNvPr id="14349" name="Szövegdoboz 12"/>
            <p:cNvSpPr txBox="1">
              <a:spLocks noChangeArrowheads="1"/>
            </p:cNvSpPr>
            <p:nvPr/>
          </p:nvSpPr>
          <p:spPr bwMode="auto">
            <a:xfrm>
              <a:off x="5288443" y="2079000"/>
              <a:ext cx="1426697" cy="274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/>
                <a:t>templát DNS-szál</a:t>
              </a:r>
            </a:p>
          </p:txBody>
        </p:sp>
        <p:sp>
          <p:nvSpPr>
            <p:cNvPr id="14350" name="Szövegdoboz 13"/>
            <p:cNvSpPr txBox="1">
              <a:spLocks noChangeArrowheads="1"/>
            </p:cNvSpPr>
            <p:nvPr/>
          </p:nvSpPr>
          <p:spPr bwMode="auto">
            <a:xfrm>
              <a:off x="3571868" y="214290"/>
              <a:ext cx="2192175" cy="411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/>
                <a:t>Nick-transzláció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8640762" cy="578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Szövegdoboz 2"/>
          <p:cNvSpPr txBox="1">
            <a:spLocks noChangeArrowheads="1"/>
          </p:cNvSpPr>
          <p:nvPr/>
        </p:nvSpPr>
        <p:spPr bwMode="auto">
          <a:xfrm>
            <a:off x="3214688" y="6143625"/>
            <a:ext cx="2563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cDNS könyvtárak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8642350" cy="556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Szövegdoboz 2"/>
          <p:cNvSpPr txBox="1">
            <a:spLocks noChangeArrowheads="1"/>
          </p:cNvSpPr>
          <p:nvPr/>
        </p:nvSpPr>
        <p:spPr bwMode="auto">
          <a:xfrm>
            <a:off x="2071688" y="6215063"/>
            <a:ext cx="2855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cDNS második szál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193800"/>
            <a:ext cx="8208962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403350" y="549275"/>
            <a:ext cx="2914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RNS polimeráz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743325"/>
            <a:ext cx="59626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88913"/>
            <a:ext cx="39338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65313"/>
            <a:ext cx="8280400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Szövegdoboz 2"/>
          <p:cNvSpPr txBox="1">
            <a:spLocks noChangeArrowheads="1"/>
          </p:cNvSpPr>
          <p:nvPr/>
        </p:nvSpPr>
        <p:spPr bwMode="auto">
          <a:xfrm>
            <a:off x="8137525" y="4735513"/>
            <a:ext cx="255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/>
              <a:t>*</a:t>
            </a:r>
          </a:p>
        </p:txBody>
      </p:sp>
      <p:sp>
        <p:nvSpPr>
          <p:cNvPr id="19460" name="Szövegdoboz 3"/>
          <p:cNvSpPr txBox="1">
            <a:spLocks noChangeArrowheads="1"/>
          </p:cNvSpPr>
          <p:nvPr/>
        </p:nvSpPr>
        <p:spPr bwMode="auto">
          <a:xfrm>
            <a:off x="8097838" y="3944938"/>
            <a:ext cx="2555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/>
              <a:t>*</a:t>
            </a:r>
          </a:p>
        </p:txBody>
      </p:sp>
      <p:sp>
        <p:nvSpPr>
          <p:cNvPr id="19461" name="Szövegdoboz 4"/>
          <p:cNvSpPr txBox="1">
            <a:spLocks noChangeArrowheads="1"/>
          </p:cNvSpPr>
          <p:nvPr/>
        </p:nvSpPr>
        <p:spPr bwMode="auto">
          <a:xfrm>
            <a:off x="8070850" y="3167063"/>
            <a:ext cx="25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/>
              <a:t>*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787400"/>
            <a:ext cx="8280400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492500" y="188913"/>
            <a:ext cx="16271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Típusok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23850" y="1844675"/>
            <a:ext cx="77041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u="sng"/>
              <a:t>Nukleázok:</a:t>
            </a:r>
            <a:r>
              <a:rPr lang="hu-HU"/>
              <a:t> Exo- és endonukleáz, 5’ vagy 3’, P, </a:t>
            </a:r>
          </a:p>
          <a:p>
            <a:r>
              <a:rPr lang="hu-HU"/>
              <a:t>dezoxiribo- ill. ribonukleázok, restrikció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323850" y="836613"/>
            <a:ext cx="83550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u="sng"/>
              <a:t>Polimerázok:</a:t>
            </a:r>
            <a:r>
              <a:rPr lang="hu-HU"/>
              <a:t> DNS ill. RNS, hibajavítás, hőstabilitás,</a:t>
            </a:r>
          </a:p>
          <a:p>
            <a:r>
              <a:rPr lang="hu-HU"/>
              <a:t>extra nukleotidok 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323850" y="3068638"/>
            <a:ext cx="3308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u="sng"/>
              <a:t>Ligázok</a:t>
            </a:r>
            <a:r>
              <a:rPr lang="hu-HU"/>
              <a:t>: DNS, RNS</a:t>
            </a:r>
            <a:endParaRPr lang="hu-HU" u="sng"/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323850" y="3789363"/>
            <a:ext cx="7546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u="sng"/>
              <a:t>Másodlagos módosítók</a:t>
            </a:r>
            <a:r>
              <a:rPr lang="hu-HU"/>
              <a:t>: Metilázok, foszfatázok</a:t>
            </a:r>
          </a:p>
        </p:txBody>
      </p:sp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323850" y="4581525"/>
            <a:ext cx="8123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u="sng"/>
              <a:t>Térszerkezet módosítók:</a:t>
            </a:r>
            <a:r>
              <a:rPr lang="hu-HU"/>
              <a:t> Topoizomerázok, helikáz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95300"/>
            <a:ext cx="8424863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806450"/>
            <a:ext cx="8642350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Csoportba foglalás 1"/>
          <p:cNvGrpSpPr>
            <a:grpSpLocks/>
          </p:cNvGrpSpPr>
          <p:nvPr/>
        </p:nvGrpSpPr>
        <p:grpSpPr bwMode="auto">
          <a:xfrm>
            <a:off x="2214563" y="1285875"/>
            <a:ext cx="4643437" cy="4786313"/>
            <a:chOff x="1857364" y="1857356"/>
            <a:chExt cx="2600325" cy="2686054"/>
          </a:xfrm>
        </p:grpSpPr>
        <p:pic>
          <p:nvPicPr>
            <p:cNvPr id="2355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57364" y="2428860"/>
              <a:ext cx="2600325" cy="211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6" name="Szövegdoboz 3"/>
            <p:cNvSpPr txBox="1">
              <a:spLocks noChangeArrowheads="1"/>
            </p:cNvSpPr>
            <p:nvPr/>
          </p:nvSpPr>
          <p:spPr bwMode="auto">
            <a:xfrm>
              <a:off x="2714620" y="2928926"/>
              <a:ext cx="598930" cy="29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400"/>
                <a:t>terminális</a:t>
              </a:r>
            </a:p>
            <a:p>
              <a:pPr algn="ctr"/>
              <a:r>
                <a:rPr lang="hu-HU" sz="1400"/>
                <a:t>transzferáz</a:t>
              </a:r>
            </a:p>
          </p:txBody>
        </p:sp>
        <p:sp>
          <p:nvSpPr>
            <p:cNvPr id="23557" name="Szövegdoboz 4"/>
            <p:cNvSpPr txBox="1">
              <a:spLocks noChangeArrowheads="1"/>
            </p:cNvSpPr>
            <p:nvPr/>
          </p:nvSpPr>
          <p:spPr bwMode="auto">
            <a:xfrm>
              <a:off x="2271709" y="2281238"/>
              <a:ext cx="632144" cy="29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400"/>
                <a:t>tompa-végű</a:t>
              </a:r>
            </a:p>
            <a:p>
              <a:pPr algn="ctr"/>
              <a:r>
                <a:rPr lang="hu-HU" sz="1400"/>
                <a:t>DNS</a:t>
              </a:r>
            </a:p>
          </p:txBody>
        </p:sp>
        <p:sp>
          <p:nvSpPr>
            <p:cNvPr id="23558" name="Szövegdoboz 5"/>
            <p:cNvSpPr txBox="1">
              <a:spLocks noChangeArrowheads="1"/>
            </p:cNvSpPr>
            <p:nvPr/>
          </p:nvSpPr>
          <p:spPr bwMode="auto">
            <a:xfrm>
              <a:off x="2143116" y="3000364"/>
              <a:ext cx="368227" cy="172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400"/>
                <a:t>+GTP</a:t>
              </a:r>
            </a:p>
          </p:txBody>
        </p:sp>
        <p:sp>
          <p:nvSpPr>
            <p:cNvPr id="23559" name="Szövegdoboz 6"/>
            <p:cNvSpPr txBox="1">
              <a:spLocks noChangeArrowheads="1"/>
            </p:cNvSpPr>
            <p:nvPr/>
          </p:nvSpPr>
          <p:spPr bwMode="auto">
            <a:xfrm>
              <a:off x="3524241" y="3986217"/>
              <a:ext cx="621372" cy="172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400"/>
                <a:t>poli-G farok</a:t>
              </a:r>
            </a:p>
          </p:txBody>
        </p:sp>
        <p:sp>
          <p:nvSpPr>
            <p:cNvPr id="23560" name="Szövegdoboz 7"/>
            <p:cNvSpPr txBox="1">
              <a:spLocks noChangeArrowheads="1"/>
            </p:cNvSpPr>
            <p:nvPr/>
          </p:nvSpPr>
          <p:spPr bwMode="auto">
            <a:xfrm>
              <a:off x="2143116" y="1857356"/>
              <a:ext cx="1829645" cy="259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2400"/>
                <a:t>Homopolimer farkazás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214438" y="214313"/>
            <a:ext cx="6657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Dezoxiribonukleázok, ribonukleázok</a:t>
            </a:r>
          </a:p>
        </p:txBody>
      </p:sp>
      <p:sp>
        <p:nvSpPr>
          <p:cNvPr id="24579" name="Szövegdoboz 2"/>
          <p:cNvSpPr txBox="1">
            <a:spLocks noChangeArrowheads="1"/>
          </p:cNvSpPr>
          <p:nvPr/>
        </p:nvSpPr>
        <p:spPr bwMode="auto">
          <a:xfrm>
            <a:off x="1071563" y="1357313"/>
            <a:ext cx="3182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DN-ázok, RN-ázok</a:t>
            </a:r>
          </a:p>
        </p:txBody>
      </p:sp>
      <p:sp>
        <p:nvSpPr>
          <p:cNvPr id="24580" name="Szövegdoboz 5"/>
          <p:cNvSpPr txBox="1">
            <a:spLocks noChangeArrowheads="1"/>
          </p:cNvSpPr>
          <p:nvPr/>
        </p:nvSpPr>
        <p:spPr bwMode="auto">
          <a:xfrm>
            <a:off x="1071563" y="2214563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exo- és endonukleázok</a:t>
            </a:r>
          </a:p>
        </p:txBody>
      </p:sp>
      <p:sp>
        <p:nvSpPr>
          <p:cNvPr id="24581" name="Szövegdoboz 6"/>
          <p:cNvSpPr txBox="1">
            <a:spLocks noChangeArrowheads="1"/>
          </p:cNvSpPr>
          <p:nvPr/>
        </p:nvSpPr>
        <p:spPr bwMode="auto">
          <a:xfrm>
            <a:off x="1071563" y="3143250"/>
            <a:ext cx="4121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aspecifikus és specifikus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331913" y="188913"/>
            <a:ext cx="6657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Dezoxiribonukleázok, ribonukleázok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76238" y="1165225"/>
            <a:ext cx="740251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DN-áz I (endonukleáz)</a:t>
            </a:r>
          </a:p>
          <a:p>
            <a:endParaRPr lang="hu-HU"/>
          </a:p>
          <a:p>
            <a:r>
              <a:rPr lang="hu-HU"/>
              <a:t>pirimidinek mellett, di-, tri- és oligonukleotidok</a:t>
            </a:r>
          </a:p>
          <a:p>
            <a:r>
              <a:rPr lang="hu-HU"/>
              <a:t>RN-áz mentes!</a:t>
            </a:r>
          </a:p>
          <a:p>
            <a:r>
              <a:rPr lang="hu-HU"/>
              <a:t>inaktiváció: 65</a:t>
            </a:r>
            <a:r>
              <a:rPr lang="en-US"/>
              <a:t>º</a:t>
            </a:r>
            <a:r>
              <a:rPr lang="hu-HU"/>
              <a:t> 10’</a:t>
            </a:r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47675" y="3757613"/>
            <a:ext cx="753268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RN-áz</a:t>
            </a:r>
          </a:p>
          <a:p>
            <a:endParaRPr lang="hu-HU"/>
          </a:p>
          <a:p>
            <a:r>
              <a:rPr lang="hu-HU"/>
              <a:t>endo- és exo-, specifikus és aspecifikus</a:t>
            </a:r>
          </a:p>
          <a:p>
            <a:r>
              <a:rPr lang="hu-HU"/>
              <a:t>pl. RNS vírusok elleni védelem</a:t>
            </a:r>
          </a:p>
          <a:p>
            <a:r>
              <a:rPr lang="hu-HU"/>
              <a:t>nagyon stabil, főzés</a:t>
            </a:r>
          </a:p>
          <a:p>
            <a:r>
              <a:rPr lang="hu-HU"/>
              <a:t>(RN-ase A: endonukleáz, pirimidinek 3’ végén)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47738"/>
            <a:ext cx="8569325" cy="497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39750" y="1700213"/>
            <a:ext cx="83693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u="sng"/>
              <a:t>S1 nukleáz (endonukleáz)</a:t>
            </a:r>
          </a:p>
          <a:p>
            <a:r>
              <a:rPr lang="hu-HU"/>
              <a:t>Magas ionkoncentrációnál ssDNS-t és ssRNS-t</a:t>
            </a:r>
          </a:p>
          <a:p>
            <a:r>
              <a:rPr lang="hu-HU"/>
              <a:t>bont: 5’ mononukleotidok. Vegyszerekre rezisztens.</a:t>
            </a:r>
          </a:p>
          <a:p>
            <a:r>
              <a:rPr lang="hu-HU" i="1"/>
              <a:t>RNS térképezés, nuclease protection assay,</a:t>
            </a:r>
          </a:p>
          <a:p>
            <a:r>
              <a:rPr lang="hu-HU" i="1"/>
              <a:t>hajtűkanyarok vágása, deléciók generálása.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39750" y="3860800"/>
            <a:ext cx="80454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u="sng"/>
              <a:t>Exonukleáz VII</a:t>
            </a:r>
          </a:p>
          <a:p>
            <a:r>
              <a:rPr lang="hu-HU"/>
              <a:t>5’ és 3’ irányból a ssDNS-t: 2-25 oligonukleotidok.</a:t>
            </a:r>
          </a:p>
          <a:p>
            <a:r>
              <a:rPr lang="hu-HU" i="1"/>
              <a:t>Primerek eltávolítása, 5’, 3’ végek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39750" y="5157788"/>
            <a:ext cx="751046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u="sng"/>
              <a:t>Mung bean nukleáz</a:t>
            </a:r>
          </a:p>
          <a:p>
            <a:r>
              <a:rPr lang="hu-HU"/>
              <a:t>5’ (3’) ssDNS exonukleáz főleg, ha a </a:t>
            </a:r>
            <a:r>
              <a:rPr lang="hu-HU" i="1"/>
              <a:t>blunt end</a:t>
            </a:r>
            <a:endParaRPr lang="hu-HU"/>
          </a:p>
          <a:p>
            <a:r>
              <a:rPr lang="hu-HU"/>
              <a:t>GC lesz. 5’ mono-, di- és oligonukleotidok.</a:t>
            </a: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571500" y="357188"/>
            <a:ext cx="719296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u="sng"/>
              <a:t>BAL 31 nukleáz</a:t>
            </a:r>
            <a:r>
              <a:rPr lang="hu-HU"/>
              <a:t> (Alteromonas espejiana)</a:t>
            </a:r>
            <a:endParaRPr lang="hu-HU" u="sng"/>
          </a:p>
          <a:p>
            <a:r>
              <a:rPr lang="hu-HU"/>
              <a:t>dsDNS exonukleáz, 5’ és 3’ végen egyaránt.</a:t>
            </a:r>
          </a:p>
          <a:p>
            <a:r>
              <a:rPr lang="hu-HU"/>
              <a:t>Nick, gap dsDNS/dsRNS endonukleáz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0"/>
            <a:ext cx="8208963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19113" y="5916613"/>
            <a:ext cx="2755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dsDNS rövidítés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8640763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39750" y="5734050"/>
            <a:ext cx="2776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RNS térképezés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833438"/>
            <a:ext cx="8424863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412875"/>
            <a:ext cx="5976937" cy="49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203575" y="404813"/>
            <a:ext cx="2914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DNS polimeráz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60350"/>
            <a:ext cx="813752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23850" y="5589588"/>
            <a:ext cx="8636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Primerek eltávolítása, mRNS 5’, 3’ végek, intron-exon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36663"/>
            <a:ext cx="8713788" cy="432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76250"/>
            <a:ext cx="7561262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924300" y="404813"/>
            <a:ext cx="8620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CIP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908050"/>
            <a:ext cx="5256213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3395663"/>
            <a:ext cx="6264275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700338" y="260350"/>
            <a:ext cx="3546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Polinukleotid kináz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19113" y="1381125"/>
            <a:ext cx="8281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ATP + DNS v. RNS → ADP + 5’P-DNS v. 5’P-RNS 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19113" y="2173288"/>
            <a:ext cx="81041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Linkerek, adaptorok, PCR-termékek foszforilációja</a:t>
            </a:r>
          </a:p>
          <a:p>
            <a:r>
              <a:rPr lang="hu-HU"/>
              <a:t>ligálás előtt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788988"/>
            <a:ext cx="8569325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19113"/>
            <a:ext cx="8208962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419475" y="333375"/>
            <a:ext cx="1787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/>
              <a:t>Metilázok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76238" y="1236663"/>
            <a:ext cx="8537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Metilcsoportot (CH</a:t>
            </a:r>
            <a:r>
              <a:rPr lang="hu-HU" baseline="-18000"/>
              <a:t>3</a:t>
            </a:r>
            <a:r>
              <a:rPr lang="hu-HU"/>
              <a:t>-) raknak adeninre, vagy citozinra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95288" y="1989138"/>
            <a:ext cx="404495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Saját-idegen felismerés:</a:t>
            </a:r>
          </a:p>
          <a:p>
            <a:r>
              <a:rPr lang="hu-HU"/>
              <a:t>mismatch repair</a:t>
            </a:r>
          </a:p>
          <a:p>
            <a:endParaRPr lang="hu-HU"/>
          </a:p>
          <a:p>
            <a:r>
              <a:rPr lang="hu-HU"/>
              <a:t>Replikációs origo</a:t>
            </a:r>
          </a:p>
          <a:p>
            <a:r>
              <a:rPr lang="hu-HU"/>
              <a:t>Expresszió reguláció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95288" y="5013325"/>
            <a:ext cx="4598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E. coli dam</a:t>
            </a:r>
            <a:r>
              <a:rPr lang="hu-HU" baseline="30000"/>
              <a:t>-</a:t>
            </a:r>
            <a:r>
              <a:rPr lang="hu-HU"/>
              <a:t> és dcm</a:t>
            </a:r>
            <a:r>
              <a:rPr lang="hu-HU" baseline="30000"/>
              <a:t>-</a:t>
            </a:r>
            <a:r>
              <a:rPr lang="hu-HU"/>
              <a:t> törzsek</a:t>
            </a:r>
          </a:p>
        </p:txBody>
      </p:sp>
      <p:sp>
        <p:nvSpPr>
          <p:cNvPr id="38918" name="Szövegdoboz 5"/>
          <p:cNvSpPr txBox="1">
            <a:spLocks noChangeArrowheads="1"/>
          </p:cNvSpPr>
          <p:nvPr/>
        </p:nvSpPr>
        <p:spPr bwMode="auto">
          <a:xfrm>
            <a:off x="5148263" y="1628775"/>
            <a:ext cx="1154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GATC</a:t>
            </a:r>
          </a:p>
        </p:txBody>
      </p:sp>
      <p:sp>
        <p:nvSpPr>
          <p:cNvPr id="38919" name="Szövegdoboz 6"/>
          <p:cNvSpPr txBox="1">
            <a:spLocks noChangeArrowheads="1"/>
          </p:cNvSpPr>
          <p:nvPr/>
        </p:nvSpPr>
        <p:spPr bwMode="auto">
          <a:xfrm>
            <a:off x="7380288" y="1700213"/>
            <a:ext cx="15001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CCAGG</a:t>
            </a:r>
          </a:p>
          <a:p>
            <a:r>
              <a:rPr lang="hu-HU"/>
              <a:t>CCTGG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268538" y="188913"/>
            <a:ext cx="50117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Restrikciós endonukleázok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92138" y="1020763"/>
            <a:ext cx="5156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Baktériumok „immunrendszere”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68313" y="1773238"/>
            <a:ext cx="85010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romanUcPeriod"/>
            </a:pPr>
            <a:r>
              <a:rPr lang="hu-HU"/>
              <a:t>típusú:</a:t>
            </a:r>
          </a:p>
          <a:p>
            <a:pPr marL="457200" indent="-457200"/>
            <a:r>
              <a:rPr lang="hu-HU"/>
              <a:t>Több alegység, hasítás ill. metilálás egy komp-</a:t>
            </a:r>
          </a:p>
          <a:p>
            <a:pPr marL="457200" indent="-457200"/>
            <a:r>
              <a:rPr lang="hu-HU"/>
              <a:t>lexben. Felismerőhelytől messze, random hasítanak:</a:t>
            </a:r>
          </a:p>
          <a:p>
            <a:pPr marL="457200" indent="-457200"/>
            <a:r>
              <a:rPr lang="hu-HU"/>
              <a:t>Nem tudjuk őket használni.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68313" y="3933825"/>
            <a:ext cx="7685087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hu-HU"/>
              <a:t>III. típusú:</a:t>
            </a:r>
          </a:p>
          <a:p>
            <a:pPr marL="457200" indent="-457200"/>
            <a:r>
              <a:rPr lang="hu-HU"/>
              <a:t>Több alegység, hasítás ill. metilálás egy komp-</a:t>
            </a:r>
          </a:p>
          <a:p>
            <a:pPr marL="457200" indent="-457200"/>
            <a:r>
              <a:rPr lang="hu-HU"/>
              <a:t>lexben. Két felismerő helyük van, egymással</a:t>
            </a:r>
          </a:p>
          <a:p>
            <a:pPr marL="457200" indent="-457200"/>
            <a:r>
              <a:rPr lang="hu-HU"/>
              <a:t>szimmetrikus, tőlük messze, random hasítanak:</a:t>
            </a:r>
          </a:p>
          <a:p>
            <a:pPr marL="457200" indent="-457200"/>
            <a:r>
              <a:rPr lang="hu-HU"/>
              <a:t>Nem tudjuk őket használni.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765175"/>
            <a:ext cx="2449513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900113" y="188913"/>
            <a:ext cx="4422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Restrikciós endonukleázok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23850" y="692150"/>
            <a:ext cx="780732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u="sng"/>
              <a:t>II. típusú</a:t>
            </a:r>
            <a:r>
              <a:rPr lang="hu-HU"/>
              <a:t>:</a:t>
            </a:r>
          </a:p>
          <a:p>
            <a:endParaRPr lang="hu-HU"/>
          </a:p>
          <a:p>
            <a:r>
              <a:rPr lang="hu-HU"/>
              <a:t>- Felismerő hely szekvenciájába, vagy közvetlen</a:t>
            </a:r>
          </a:p>
          <a:p>
            <a:r>
              <a:rPr lang="hu-HU"/>
              <a:t>közelében hasítanak, pontosan kiszámítható</a:t>
            </a:r>
          </a:p>
          <a:p>
            <a:pPr>
              <a:buFontTx/>
              <a:buChar char="-"/>
            </a:pPr>
            <a:r>
              <a:rPr lang="hu-HU"/>
              <a:t> Homo- (palindrom), vagy heterodimerek </a:t>
            </a:r>
          </a:p>
          <a:p>
            <a:r>
              <a:rPr lang="hu-HU"/>
              <a:t>(aszimmetrikus), a komplexben nincs metiláz</a:t>
            </a:r>
          </a:p>
          <a:p>
            <a:pPr>
              <a:buFontTx/>
              <a:buChar char="-"/>
            </a:pPr>
            <a:r>
              <a:rPr lang="hu-HU"/>
              <a:t> Mg</a:t>
            </a:r>
            <a:r>
              <a:rPr lang="hu-HU" baseline="20000"/>
              <a:t>2+</a:t>
            </a:r>
            <a:r>
              <a:rPr lang="hu-HU"/>
              <a:t>, 3’ –OH, 5’ P</a:t>
            </a:r>
          </a:p>
          <a:p>
            <a:endParaRPr lang="hu-HU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95288" y="3860800"/>
            <a:ext cx="589438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u="sng"/>
              <a:t>Mesterséges restr. endonukleázok</a:t>
            </a:r>
            <a:r>
              <a:rPr lang="hu-HU"/>
              <a:t>:</a:t>
            </a:r>
          </a:p>
          <a:p>
            <a:r>
              <a:rPr lang="hu-HU"/>
              <a:t>Specifikus DNS-felismerő domain + </a:t>
            </a:r>
          </a:p>
          <a:p>
            <a:r>
              <a:rPr lang="hu-HU"/>
              <a:t>nukleáz domain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47675" y="5268913"/>
            <a:ext cx="59832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u="sng"/>
              <a:t>Nomenklatúra</a:t>
            </a:r>
            <a:r>
              <a:rPr lang="hu-HU"/>
              <a:t>: Baci fajnév, törzsnév,</a:t>
            </a:r>
          </a:p>
          <a:p>
            <a:r>
              <a:rPr lang="hu-HU"/>
              <a:t>hányadik felfedezett</a:t>
            </a:r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2688" y="3933825"/>
            <a:ext cx="2881312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4575" y="95250"/>
            <a:ext cx="451485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825" y="671513"/>
            <a:ext cx="7627938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333375"/>
            <a:ext cx="6985000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447675" y="5053013"/>
            <a:ext cx="77628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Restrikciós enzimek: 4,6,8 kulcs; megegyezők; </a:t>
            </a:r>
          </a:p>
          <a:p>
            <a:r>
              <a:rPr lang="hu-HU"/>
              <a:t>ugyanott, vagy máshol; egyik a másikban;</a:t>
            </a:r>
          </a:p>
          <a:p>
            <a:r>
              <a:rPr lang="hu-HU"/>
              <a:t>folyamatos, vagy nem; többféle felismert szekv.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16113"/>
            <a:ext cx="360045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4211638" y="620713"/>
            <a:ext cx="359092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Puffer rendszerek</a:t>
            </a:r>
          </a:p>
          <a:p>
            <a:r>
              <a:rPr lang="hu-HU"/>
              <a:t>ionerő, főbb kationok</a:t>
            </a:r>
          </a:p>
          <a:p>
            <a:r>
              <a:rPr lang="hu-HU"/>
              <a:t>pH (8), hőmérséklet</a:t>
            </a:r>
          </a:p>
          <a:p>
            <a:r>
              <a:rPr lang="hu-HU"/>
              <a:t>stb.</a:t>
            </a:r>
          </a:p>
          <a:p>
            <a:r>
              <a:rPr lang="hu-HU"/>
              <a:t>több enzim egyszerre</a:t>
            </a:r>
          </a:p>
          <a:p>
            <a:r>
              <a:rPr lang="hu-HU"/>
              <a:t>metiláció</a:t>
            </a: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4140200" y="3573463"/>
            <a:ext cx="4259263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Sztár aktivitás:</a:t>
            </a:r>
          </a:p>
          <a:p>
            <a:r>
              <a:rPr lang="hu-HU"/>
              <a:t>Romlik a specifitása</a:t>
            </a:r>
          </a:p>
          <a:p>
            <a:endParaRPr lang="hu-HU"/>
          </a:p>
          <a:p>
            <a:r>
              <a:rPr lang="hu-HU"/>
              <a:t>pH&gt;8, glicerin konc.&gt; 5%,</a:t>
            </a:r>
          </a:p>
          <a:p>
            <a:r>
              <a:rPr lang="hu-HU"/>
              <a:t>túl sok enzim (&gt;100U/</a:t>
            </a:r>
            <a:r>
              <a:rPr lang="en-US"/>
              <a:t>µ</a:t>
            </a:r>
            <a:r>
              <a:rPr lang="hu-HU"/>
              <a:t>g),</a:t>
            </a:r>
          </a:p>
          <a:p>
            <a:r>
              <a:rPr lang="hu-HU"/>
              <a:t>szerves oldószerek </a:t>
            </a:r>
          </a:p>
          <a:p>
            <a:r>
              <a:rPr lang="hu-HU"/>
              <a:t>(EtOH, DMSO)</a:t>
            </a: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565400"/>
            <a:ext cx="5935663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827088" y="333375"/>
            <a:ext cx="73802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Restrikciós endonukleázok alkalmazása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755650" y="1052513"/>
            <a:ext cx="37671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Restrikciós térképezés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808038" y="1597025"/>
            <a:ext cx="5527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Végjelölt DNS, parciális emésztés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404813"/>
            <a:ext cx="7416800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624263"/>
            <a:ext cx="7559675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47700"/>
            <a:ext cx="8713788" cy="560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827088" y="333375"/>
            <a:ext cx="73802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Restrikciós endonukleázok alkalmazása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295400"/>
            <a:ext cx="5789613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539750" y="1341438"/>
            <a:ext cx="10207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SNP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827088" y="333375"/>
            <a:ext cx="73802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Restrikciós endonukleázok alkalmazása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2924175"/>
            <a:ext cx="32099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412875"/>
            <a:ext cx="32194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4508500"/>
            <a:ext cx="3684587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539750" y="1557338"/>
            <a:ext cx="1222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RFLP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827088" y="333375"/>
            <a:ext cx="73802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Restrikciós endonukleázok alkalmazása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133600"/>
            <a:ext cx="7848600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827088" y="333375"/>
            <a:ext cx="73802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Restrikciós endonukleázok alkalmazása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39750" y="1268413"/>
            <a:ext cx="3690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Genetikai manipuláció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592138" y="1524000"/>
            <a:ext cx="36909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Genetikai manipuláció</a:t>
            </a:r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143125"/>
            <a:ext cx="4175125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8838" y="1773238"/>
            <a:ext cx="4222750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827088" y="333375"/>
            <a:ext cx="73802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Restrikciós endonukleázok alkalmazása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9738" y="-3175"/>
            <a:ext cx="5724525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9750" y="5445125"/>
            <a:ext cx="34655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/>
              <a:t>A replikáció mindig</a:t>
            </a:r>
          </a:p>
          <a:p>
            <a:r>
              <a:rPr lang="hu-HU" b="1"/>
              <a:t>5’→3’ irányú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635375" y="333375"/>
            <a:ext cx="1582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Ligázok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611188" y="1125538"/>
            <a:ext cx="4597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DNS replikáció, DNS repair 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84213" y="2924175"/>
            <a:ext cx="41544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T4 DNS ligáz (20-25 </a:t>
            </a:r>
            <a:r>
              <a:rPr lang="en-US"/>
              <a:t>º</a:t>
            </a:r>
            <a:r>
              <a:rPr lang="hu-HU"/>
              <a:t>C)</a:t>
            </a:r>
            <a:endParaRPr lang="en-US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611188" y="1557338"/>
            <a:ext cx="2111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3’ OH + 5’ P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539750" y="1989138"/>
            <a:ext cx="52911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1 szál, 2 szál, ragadós és tompa</a:t>
            </a:r>
          </a:p>
        </p:txBody>
      </p:sp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2781300"/>
            <a:ext cx="27559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84213" y="3429000"/>
            <a:ext cx="4392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ds, DNS, RNS, DNS/RNS 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684213" y="4005263"/>
            <a:ext cx="444976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40 mM Tris pH: 7,8</a:t>
            </a:r>
          </a:p>
          <a:p>
            <a:r>
              <a:rPr lang="hu-HU"/>
              <a:t>10 mM MgCl</a:t>
            </a:r>
            <a:r>
              <a:rPr lang="hu-HU" baseline="-18000"/>
              <a:t>2, </a:t>
            </a:r>
            <a:r>
              <a:rPr lang="hu-HU"/>
              <a:t>10 mM DTT,</a:t>
            </a:r>
          </a:p>
          <a:p>
            <a:r>
              <a:rPr lang="hu-HU"/>
              <a:t>5 mM ATP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735013" y="541337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376238"/>
            <a:ext cx="6624637" cy="60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34975"/>
            <a:ext cx="8424863" cy="58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41325"/>
            <a:ext cx="8351837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01625"/>
            <a:ext cx="7921625" cy="62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49325"/>
            <a:ext cx="8351837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zövegdoboz 1"/>
          <p:cNvSpPr txBox="1">
            <a:spLocks noChangeArrowheads="1"/>
          </p:cNvSpPr>
          <p:nvPr/>
        </p:nvSpPr>
        <p:spPr bwMode="auto">
          <a:xfrm>
            <a:off x="827088" y="620713"/>
            <a:ext cx="2076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Helikázok:</a:t>
            </a:r>
          </a:p>
        </p:txBody>
      </p:sp>
      <p:sp>
        <p:nvSpPr>
          <p:cNvPr id="58371" name="Szövegdoboz 2"/>
          <p:cNvSpPr txBox="1">
            <a:spLocks noChangeArrowheads="1"/>
          </p:cNvSpPr>
          <p:nvPr/>
        </p:nvSpPr>
        <p:spPr bwMode="auto">
          <a:xfrm>
            <a:off x="827088" y="1484313"/>
            <a:ext cx="66754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DNS két szálának szeparálása</a:t>
            </a:r>
          </a:p>
          <a:p>
            <a:r>
              <a:rPr lang="hu-HU" sz="2400"/>
              <a:t>Konstans hőmérsékletű polimerizációs reakciók</a:t>
            </a:r>
          </a:p>
        </p:txBody>
      </p:sp>
      <p:sp>
        <p:nvSpPr>
          <p:cNvPr id="58372" name="Szövegdoboz 3"/>
          <p:cNvSpPr txBox="1">
            <a:spLocks noChangeArrowheads="1"/>
          </p:cNvSpPr>
          <p:nvPr/>
        </p:nvSpPr>
        <p:spPr bwMode="auto">
          <a:xfrm>
            <a:off x="827088" y="3357563"/>
            <a:ext cx="589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Topoizomerázok (E.coli Topo.I):</a:t>
            </a:r>
          </a:p>
        </p:txBody>
      </p:sp>
      <p:sp>
        <p:nvSpPr>
          <p:cNvPr id="58373" name="Szövegdoboz 4"/>
          <p:cNvSpPr txBox="1">
            <a:spLocks noChangeArrowheads="1"/>
          </p:cNvSpPr>
          <p:nvPr/>
        </p:nvSpPr>
        <p:spPr bwMode="auto">
          <a:xfrm>
            <a:off x="827088" y="4508500"/>
            <a:ext cx="23685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DNS relaxáció</a:t>
            </a:r>
          </a:p>
          <a:p>
            <a:r>
              <a:rPr lang="hu-HU" sz="2400"/>
              <a:t>TOPO-klónozás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08050"/>
            <a:ext cx="8497888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65175"/>
            <a:ext cx="845978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" y="92075"/>
            <a:ext cx="8345488" cy="667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90575"/>
            <a:ext cx="8642350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729</Words>
  <Application>Microsoft Office PowerPoint</Application>
  <PresentationFormat>Diavetítés a képernyőre (4:3 oldalarány)</PresentationFormat>
  <Paragraphs>168</Paragraphs>
  <Slides>56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56</vt:i4>
      </vt:variant>
    </vt:vector>
  </HeadingPairs>
  <TitlesOfParts>
    <vt:vector size="59" baseType="lpstr">
      <vt:lpstr>Arial</vt:lpstr>
      <vt:lpstr>Calibri</vt:lpstr>
      <vt:lpstr>Alapértelmezett terv</vt:lpstr>
      <vt:lpstr>Molekuláris biológiai módszerek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39. dia</vt:lpstr>
      <vt:lpstr>40. dia</vt:lpstr>
      <vt:lpstr>41. dia</vt:lpstr>
      <vt:lpstr>42. dia</vt:lpstr>
      <vt:lpstr>43. dia</vt:lpstr>
      <vt:lpstr>44. dia</vt:lpstr>
      <vt:lpstr>45. dia</vt:lpstr>
      <vt:lpstr>46. dia</vt:lpstr>
      <vt:lpstr>47. dia</vt:lpstr>
      <vt:lpstr>48. dia</vt:lpstr>
      <vt:lpstr>49. dia</vt:lpstr>
      <vt:lpstr>50. dia</vt:lpstr>
      <vt:lpstr>51. dia</vt:lpstr>
      <vt:lpstr>52. dia</vt:lpstr>
      <vt:lpstr>53. dia</vt:lpstr>
      <vt:lpstr>54. dia</vt:lpstr>
      <vt:lpstr>55. dia</vt:lpstr>
      <vt:lpstr>56.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nyomorult</dc:creator>
  <cp:lastModifiedBy>Wunderlich Lívius</cp:lastModifiedBy>
  <cp:revision>79</cp:revision>
  <dcterms:created xsi:type="dcterms:W3CDTF">2011-02-10T15:34:05Z</dcterms:created>
  <dcterms:modified xsi:type="dcterms:W3CDTF">2014-11-21T11:30:47Z</dcterms:modified>
</cp:coreProperties>
</file>