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3" r:id="rId3"/>
    <p:sldId id="358" r:id="rId4"/>
    <p:sldId id="359" r:id="rId5"/>
    <p:sldId id="361" r:id="rId6"/>
    <p:sldId id="362" r:id="rId7"/>
    <p:sldId id="367" r:id="rId8"/>
    <p:sldId id="366" r:id="rId9"/>
    <p:sldId id="363" r:id="rId10"/>
    <p:sldId id="365" r:id="rId11"/>
    <p:sldId id="368" r:id="rId12"/>
    <p:sldId id="353" r:id="rId13"/>
    <p:sldId id="295" r:id="rId14"/>
    <p:sldId id="259" r:id="rId15"/>
    <p:sldId id="296" r:id="rId16"/>
    <p:sldId id="369" r:id="rId17"/>
    <p:sldId id="298" r:id="rId18"/>
    <p:sldId id="299" r:id="rId19"/>
    <p:sldId id="300" r:id="rId20"/>
    <p:sldId id="301" r:id="rId21"/>
    <p:sldId id="352" r:id="rId22"/>
    <p:sldId id="354" r:id="rId23"/>
    <p:sldId id="370" r:id="rId24"/>
    <p:sldId id="371" r:id="rId25"/>
    <p:sldId id="372" r:id="rId26"/>
    <p:sldId id="266" r:id="rId27"/>
    <p:sldId id="267" r:id="rId28"/>
    <p:sldId id="309" r:id="rId29"/>
    <p:sldId id="310" r:id="rId30"/>
    <p:sldId id="312" r:id="rId31"/>
    <p:sldId id="373" r:id="rId32"/>
    <p:sldId id="322" r:id="rId33"/>
    <p:sldId id="323" r:id="rId34"/>
    <p:sldId id="324" r:id="rId35"/>
    <p:sldId id="374" r:id="rId3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DAC65F-723D-45EB-A1E9-898D19E7AC21}" type="datetimeFigureOut">
              <a:rPr lang="hu-HU"/>
              <a:pPr>
                <a:defRPr/>
              </a:pPr>
              <a:t>2016.11.14.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4E7E77-229A-4EE4-B0D4-B372C22525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706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068C71-AEED-4BB0-8270-4C6ABC42CFD2}" type="slidenum">
              <a:rPr lang="hu-HU" smtClean="0"/>
              <a:pPr/>
              <a:t>14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3AD6-22B5-4F59-85BA-B8AB2A51469C}" type="datetimeFigureOut">
              <a:rPr lang="hu-HU"/>
              <a:pPr>
                <a:defRPr/>
              </a:pPr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8D59-131E-468F-9C54-236DB35F12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93E9-868A-4E70-B353-8E5BD5B45D00}" type="datetimeFigureOut">
              <a:rPr lang="hu-HU"/>
              <a:pPr>
                <a:defRPr/>
              </a:pPr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C9A7-D0F1-4B49-927D-27CD8FAEBC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C199B-8971-4FE9-93F2-56275EDBC430}" type="datetimeFigureOut">
              <a:rPr lang="hu-HU"/>
              <a:pPr>
                <a:defRPr/>
              </a:pPr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0AB8-A839-44FD-A446-4CDEF03B82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98E8-1F49-4FFB-95D2-6E543488CC1D}" type="datetimeFigureOut">
              <a:rPr lang="hu-HU"/>
              <a:pPr>
                <a:defRPr/>
              </a:pPr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2130-C211-4B93-9221-2150442193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1532-0F50-4D60-9E35-B03EB6FBA10A}" type="datetimeFigureOut">
              <a:rPr lang="hu-HU"/>
              <a:pPr>
                <a:defRPr/>
              </a:pPr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B1BE-FB28-4EDE-823C-4699F2E8F2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3D3E-5BFF-49C7-99F0-6479935C661A}" type="datetimeFigureOut">
              <a:rPr lang="hu-HU"/>
              <a:pPr>
                <a:defRPr/>
              </a:pPr>
              <a:t>2016.11.14.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FF1D-7544-41E3-A425-C1C3F84E56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E772-E8D2-4711-8F22-5278D4DFDA39}" type="datetimeFigureOut">
              <a:rPr lang="hu-HU"/>
              <a:pPr>
                <a:defRPr/>
              </a:pPr>
              <a:t>2016.11.14.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5CBD-C825-4A05-941C-B22AD51A61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1ECE-F209-4222-9884-8BCF11ACB683}" type="datetimeFigureOut">
              <a:rPr lang="hu-HU"/>
              <a:pPr>
                <a:defRPr/>
              </a:pPr>
              <a:t>2016.11.14.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FC59-ED4A-4B4E-BBB8-DDD9D4EE66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AB3F-21F0-435E-8EA9-586C0A6434F8}" type="datetimeFigureOut">
              <a:rPr lang="hu-HU"/>
              <a:pPr>
                <a:defRPr/>
              </a:pPr>
              <a:t>2016.11.14.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8EDF-54D0-487B-8B16-1E5C62FDE6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69D3-4ECE-47DF-B42A-3E7C67E724B8}" type="datetimeFigureOut">
              <a:rPr lang="hu-HU"/>
              <a:pPr>
                <a:defRPr/>
              </a:pPr>
              <a:t>2016.11.14.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10EA-61CA-4870-8A60-FBE09C111F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E3D2-8666-4702-92CE-495D5598EF53}" type="datetimeFigureOut">
              <a:rPr lang="hu-HU"/>
              <a:pPr>
                <a:defRPr/>
              </a:pPr>
              <a:t>2016.11.14.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7020-7C3E-4480-8D4C-09368CB014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099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7F6BCC-98BE-4D10-9A22-935782864B60}" type="datetimeFigureOut">
              <a:rPr lang="hu-HU"/>
              <a:pPr>
                <a:defRPr/>
              </a:pPr>
              <a:t>2016.11.14.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B22F28-8744-4A76-9B43-D0A76DA2F2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Lipid</a:t>
            </a:r>
            <a:r>
              <a:rPr lang="hu-HU" dirty="0" smtClean="0"/>
              <a:t> </a:t>
            </a:r>
            <a:r>
              <a:rPr lang="hu-HU" dirty="0" err="1" smtClean="0"/>
              <a:t>metabolism</a:t>
            </a:r>
            <a:endParaRPr lang="hu-HU" dirty="0" smtClean="0"/>
          </a:p>
        </p:txBody>
      </p:sp>
      <p:sp>
        <p:nvSpPr>
          <p:cNvPr id="512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smtClean="0">
                <a:solidFill>
                  <a:schemeClr val="tx1"/>
                </a:solidFill>
              </a:rPr>
              <a:t>2016</a:t>
            </a:r>
            <a:endParaRPr lang="hu-H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hu-HU" dirty="0" err="1" smtClean="0">
                <a:solidFill>
                  <a:schemeClr val="tx1"/>
                </a:solidFill>
              </a:rPr>
              <a:t>Lívius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Wunderlich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494657" cy="566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547664" y="188640"/>
            <a:ext cx="6038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Some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membrane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components</a:t>
            </a:r>
            <a:endParaRPr lang="hu-H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55776" y="404664"/>
            <a:ext cx="3733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Digestion</a:t>
            </a:r>
            <a:r>
              <a:rPr lang="hu-HU" sz="3200" b="1" dirty="0" smtClean="0"/>
              <a:t> of </a:t>
            </a:r>
            <a:r>
              <a:rPr lang="hu-HU" sz="3200" b="1" dirty="0" err="1" smtClean="0"/>
              <a:t>lipids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915816" y="98072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Hydrolase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enzymes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1560" y="1844824"/>
            <a:ext cx="78229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Lingual</a:t>
            </a:r>
            <a:r>
              <a:rPr lang="hu-HU" sz="2800" dirty="0" smtClean="0"/>
              <a:t> and </a:t>
            </a:r>
            <a:r>
              <a:rPr lang="hu-HU" sz="2800" dirty="0" err="1" smtClean="0"/>
              <a:t>gastric</a:t>
            </a:r>
            <a:r>
              <a:rPr lang="hu-HU" sz="2800" dirty="0" smtClean="0"/>
              <a:t> </a:t>
            </a:r>
            <a:r>
              <a:rPr lang="hu-HU" sz="2800" dirty="0" err="1" smtClean="0"/>
              <a:t>lipases</a:t>
            </a:r>
            <a:r>
              <a:rPr lang="hu-HU" sz="2800" dirty="0" smtClean="0"/>
              <a:t> </a:t>
            </a:r>
            <a:r>
              <a:rPr lang="hu-HU" sz="2800" dirty="0" err="1" smtClean="0"/>
              <a:t>work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stomach</a:t>
            </a:r>
            <a:r>
              <a:rPr lang="hu-HU" sz="2800" dirty="0" smtClean="0"/>
              <a:t>:</a:t>
            </a:r>
          </a:p>
          <a:p>
            <a:r>
              <a:rPr lang="hu-HU" sz="2800" dirty="0" err="1" smtClean="0"/>
              <a:t>Slow</a:t>
            </a:r>
            <a:r>
              <a:rPr lang="hu-HU" sz="2800" dirty="0" smtClean="0"/>
              <a:t> </a:t>
            </a:r>
            <a:r>
              <a:rPr lang="hu-HU" sz="2800" dirty="0" err="1" smtClean="0"/>
              <a:t>process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2924944"/>
            <a:ext cx="6242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Intestinum</a:t>
            </a:r>
            <a:r>
              <a:rPr lang="hu-HU" sz="2800" dirty="0" smtClean="0"/>
              <a:t>: </a:t>
            </a:r>
            <a:r>
              <a:rPr lang="hu-HU" sz="2800" dirty="0" err="1" smtClean="0"/>
              <a:t>bile</a:t>
            </a:r>
            <a:r>
              <a:rPr lang="hu-HU" sz="2800" dirty="0" smtClean="0"/>
              <a:t> </a:t>
            </a:r>
            <a:r>
              <a:rPr lang="hu-HU" sz="2800" dirty="0" err="1" smtClean="0"/>
              <a:t>acids</a:t>
            </a:r>
            <a:r>
              <a:rPr lang="hu-HU" sz="2800" dirty="0" smtClean="0"/>
              <a:t>, </a:t>
            </a:r>
            <a:r>
              <a:rPr lang="hu-HU" sz="2800" dirty="0" err="1" smtClean="0"/>
              <a:t>colipases</a:t>
            </a:r>
            <a:r>
              <a:rPr lang="hu-HU" sz="2800" dirty="0" smtClean="0"/>
              <a:t>, </a:t>
            </a:r>
          </a:p>
          <a:p>
            <a:r>
              <a:rPr lang="hu-HU" sz="2800" dirty="0" err="1" smtClean="0"/>
              <a:t>pancreatic</a:t>
            </a:r>
            <a:r>
              <a:rPr lang="hu-HU" sz="2800" dirty="0" smtClean="0"/>
              <a:t> </a:t>
            </a:r>
            <a:r>
              <a:rPr lang="hu-HU" sz="2800" dirty="0" err="1" smtClean="0"/>
              <a:t>lipases</a:t>
            </a:r>
            <a:r>
              <a:rPr lang="hu-HU" sz="2800" dirty="0" smtClean="0"/>
              <a:t> </a:t>
            </a:r>
            <a:r>
              <a:rPr lang="hu-HU" sz="2800" dirty="0" err="1" smtClean="0"/>
              <a:t>activtaed</a:t>
            </a:r>
            <a:r>
              <a:rPr lang="hu-HU" sz="2800" dirty="0" smtClean="0"/>
              <a:t> </a:t>
            </a:r>
            <a:r>
              <a:rPr lang="hu-HU" sz="2800" dirty="0" err="1" smtClean="0"/>
              <a:t>by</a:t>
            </a:r>
            <a:r>
              <a:rPr lang="hu-HU" sz="2800" dirty="0" smtClean="0"/>
              <a:t> </a:t>
            </a:r>
            <a:r>
              <a:rPr lang="hu-HU" sz="2800" dirty="0" err="1" smtClean="0"/>
              <a:t>trypsin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1560" y="4077072"/>
            <a:ext cx="63140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Trigliceride-esterases</a:t>
            </a:r>
            <a:r>
              <a:rPr lang="hu-HU" sz="2800" dirty="0" smtClean="0"/>
              <a:t>, </a:t>
            </a:r>
            <a:r>
              <a:rPr lang="hu-HU" sz="2800" dirty="0" err="1" smtClean="0"/>
              <a:t>phospholipases</a:t>
            </a:r>
            <a:endParaRPr lang="hu-HU" sz="2800" dirty="0"/>
          </a:p>
          <a:p>
            <a:r>
              <a:rPr lang="hu-HU" sz="2800" dirty="0" err="1" smtClean="0"/>
              <a:t>cholesterol-estarases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83568" y="5301208"/>
            <a:ext cx="76610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Resulting</a:t>
            </a:r>
            <a:r>
              <a:rPr lang="hu-HU" sz="2800" dirty="0" smtClean="0"/>
              <a:t>:</a:t>
            </a:r>
          </a:p>
          <a:p>
            <a:r>
              <a:rPr lang="hu-HU" sz="2800" dirty="0" smtClean="0"/>
              <a:t>Free </a:t>
            </a:r>
            <a:r>
              <a:rPr lang="hu-HU" sz="2800" dirty="0" err="1"/>
              <a:t>f</a:t>
            </a:r>
            <a:r>
              <a:rPr lang="hu-HU" sz="2800" dirty="0" err="1" smtClean="0"/>
              <a:t>atty</a:t>
            </a:r>
            <a:r>
              <a:rPr lang="hu-HU" sz="2800" dirty="0" smtClean="0"/>
              <a:t> </a:t>
            </a:r>
            <a:r>
              <a:rPr lang="hu-HU" sz="2800" dirty="0" err="1" smtClean="0"/>
              <a:t>acids</a:t>
            </a:r>
            <a:r>
              <a:rPr lang="hu-HU" sz="2800" dirty="0" smtClean="0"/>
              <a:t>, </a:t>
            </a:r>
            <a:r>
              <a:rPr lang="hu-HU" sz="2800" dirty="0" err="1" smtClean="0"/>
              <a:t>colesterol</a:t>
            </a:r>
            <a:r>
              <a:rPr lang="hu-HU" sz="2800" dirty="0" smtClean="0"/>
              <a:t>, </a:t>
            </a:r>
            <a:r>
              <a:rPr lang="hu-HU" sz="2800" dirty="0" err="1" smtClean="0"/>
              <a:t>monoacyl-glycerols</a:t>
            </a:r>
            <a:endParaRPr lang="hu-HU" sz="2800" dirty="0" smtClean="0"/>
          </a:p>
          <a:p>
            <a:r>
              <a:rPr lang="hu-HU" sz="2800" dirty="0" err="1" smtClean="0"/>
              <a:t>glycerol</a:t>
            </a:r>
            <a:r>
              <a:rPr lang="hu-HU" sz="2800" dirty="0" smtClean="0"/>
              <a:t> </a:t>
            </a:r>
            <a:r>
              <a:rPr lang="hu-HU" sz="2800" dirty="0" err="1" smtClean="0"/>
              <a:t>phosphatides</a:t>
            </a:r>
            <a:endParaRPr lang="hu-H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34997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39752" y="404664"/>
            <a:ext cx="44871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 err="1" smtClean="0"/>
              <a:t>Structure</a:t>
            </a:r>
            <a:r>
              <a:rPr lang="hu-HU" sz="3200" b="1" dirty="0" smtClean="0"/>
              <a:t> of </a:t>
            </a:r>
            <a:r>
              <a:rPr lang="hu-HU" sz="3200" b="1" dirty="0" err="1" smtClean="0"/>
              <a:t>bile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acids</a:t>
            </a:r>
            <a:endParaRPr lang="hu-HU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7040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err="1" smtClean="0"/>
              <a:t>Enterohepatic</a:t>
            </a:r>
            <a:r>
              <a:rPr lang="hu-HU" sz="3200" dirty="0" smtClean="0"/>
              <a:t> </a:t>
            </a:r>
            <a:r>
              <a:rPr lang="hu-HU" sz="3200" dirty="0" err="1" smtClean="0"/>
              <a:t>circulation</a:t>
            </a:r>
            <a:r>
              <a:rPr lang="hu-HU" sz="3200" dirty="0" smtClean="0"/>
              <a:t> of </a:t>
            </a:r>
            <a:r>
              <a:rPr lang="hu-HU" sz="3200" dirty="0" err="1" smtClean="0"/>
              <a:t>bile</a:t>
            </a:r>
            <a:r>
              <a:rPr lang="hu-HU" sz="3200" dirty="0" smtClean="0"/>
              <a:t> </a:t>
            </a:r>
            <a:r>
              <a:rPr lang="hu-HU" sz="3200" dirty="0" err="1" smtClean="0"/>
              <a:t>acids</a:t>
            </a:r>
            <a:endParaRPr lang="hu-HU" sz="3200" dirty="0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908175" y="1268413"/>
            <a:ext cx="5111750" cy="2952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24300" y="1412875"/>
            <a:ext cx="1043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err="1" smtClean="0"/>
              <a:t>Liver</a:t>
            </a:r>
            <a:endParaRPr lang="hu-HU" sz="2800" b="1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131840" y="2420888"/>
            <a:ext cx="2616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 err="1" smtClean="0"/>
              <a:t>Primary</a:t>
            </a:r>
            <a:r>
              <a:rPr lang="hu-HU" sz="2400" dirty="0" smtClean="0"/>
              <a:t> </a:t>
            </a:r>
            <a:r>
              <a:rPr lang="hu-HU" sz="2400" dirty="0" err="1" smtClean="0"/>
              <a:t>bile</a:t>
            </a:r>
            <a:r>
              <a:rPr lang="hu-HU" sz="2400" dirty="0" smtClean="0"/>
              <a:t> </a:t>
            </a:r>
            <a:r>
              <a:rPr lang="hu-HU" sz="2400" dirty="0" err="1" smtClean="0"/>
              <a:t>acids</a:t>
            </a:r>
            <a:endParaRPr lang="hu-HU" sz="2400" dirty="0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179388" y="4508500"/>
            <a:ext cx="1512887" cy="1512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1520" y="4797152"/>
            <a:ext cx="14830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smtClean="0"/>
              <a:t>Gall</a:t>
            </a:r>
          </a:p>
          <a:p>
            <a:r>
              <a:rPr lang="hu-HU" sz="2800" b="1" dirty="0" err="1" smtClean="0"/>
              <a:t>bladder</a:t>
            </a:r>
            <a:endParaRPr lang="hu-HU" sz="2800" b="1" dirty="0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476375" y="3860800"/>
            <a:ext cx="1081088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916238" y="4508500"/>
            <a:ext cx="482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843213" y="6524625"/>
            <a:ext cx="482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195736" y="5733256"/>
            <a:ext cx="1202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smtClean="0"/>
              <a:t>Colon</a:t>
            </a:r>
            <a:endParaRPr lang="hu-HU" sz="2800" b="1" dirty="0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763713" y="5445125"/>
            <a:ext cx="1439862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492500" y="4437063"/>
            <a:ext cx="43652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 err="1" smtClean="0"/>
              <a:t>Deconjugation</a:t>
            </a:r>
            <a:r>
              <a:rPr lang="hu-HU" sz="2400" dirty="0" smtClean="0"/>
              <a:t> and </a:t>
            </a:r>
            <a:r>
              <a:rPr lang="hu-HU" sz="2400" dirty="0" err="1" smtClean="0"/>
              <a:t>dehydroxy-</a:t>
            </a:r>
            <a:endParaRPr lang="hu-HU" sz="2400" dirty="0" smtClean="0"/>
          </a:p>
          <a:p>
            <a:r>
              <a:rPr lang="hu-HU" sz="2400" dirty="0" err="1" smtClean="0"/>
              <a:t>lation</a:t>
            </a:r>
            <a:r>
              <a:rPr lang="hu-HU" sz="2400" dirty="0" smtClean="0"/>
              <a:t> </a:t>
            </a:r>
            <a:r>
              <a:rPr lang="hu-HU" sz="2400" dirty="0" err="1" smtClean="0"/>
              <a:t>by</a:t>
            </a:r>
            <a:r>
              <a:rPr lang="hu-HU" sz="2400" dirty="0" smtClean="0"/>
              <a:t> </a:t>
            </a:r>
            <a:r>
              <a:rPr lang="hu-HU" sz="2400" dirty="0" err="1" smtClean="0"/>
              <a:t>bacteria</a:t>
            </a:r>
            <a:endParaRPr lang="hu-HU" sz="2400" dirty="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563938" y="5661025"/>
            <a:ext cx="3028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 err="1" smtClean="0"/>
              <a:t>Secondary</a:t>
            </a:r>
            <a:r>
              <a:rPr lang="hu-HU" sz="2400" dirty="0" smtClean="0"/>
              <a:t> </a:t>
            </a:r>
            <a:r>
              <a:rPr lang="hu-HU" sz="2400" dirty="0" err="1" smtClean="0"/>
              <a:t>bile</a:t>
            </a:r>
            <a:r>
              <a:rPr lang="hu-HU" sz="2400" dirty="0" smtClean="0"/>
              <a:t> </a:t>
            </a:r>
            <a:r>
              <a:rPr lang="hu-HU" sz="2400" dirty="0" err="1" smtClean="0"/>
              <a:t>acids</a:t>
            </a:r>
            <a:endParaRPr lang="hu-HU" sz="2400" dirty="0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5076825" y="5300663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7092950" y="3068638"/>
            <a:ext cx="1643063" cy="2881312"/>
          </a:xfrm>
          <a:custGeom>
            <a:avLst/>
            <a:gdLst>
              <a:gd name="T0" fmla="*/ 2147483647 w 1035"/>
              <a:gd name="T1" fmla="*/ 2147483647 h 1815"/>
              <a:gd name="T2" fmla="*/ 2147483647 w 1035"/>
              <a:gd name="T3" fmla="*/ 2147483647 h 1815"/>
              <a:gd name="T4" fmla="*/ 0 w 1035"/>
              <a:gd name="T5" fmla="*/ 0 h 1815"/>
              <a:gd name="T6" fmla="*/ 0 60000 65536"/>
              <a:gd name="T7" fmla="*/ 0 60000 65536"/>
              <a:gd name="T8" fmla="*/ 0 60000 65536"/>
              <a:gd name="T9" fmla="*/ 0 w 1035"/>
              <a:gd name="T10" fmla="*/ 0 h 1815"/>
              <a:gd name="T11" fmla="*/ 1035 w 1035"/>
              <a:gd name="T12" fmla="*/ 1815 h 18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5" h="1815">
                <a:moveTo>
                  <a:pt x="226" y="1815"/>
                </a:moveTo>
                <a:cubicBezTo>
                  <a:pt x="630" y="1693"/>
                  <a:pt x="1035" y="1572"/>
                  <a:pt x="997" y="1270"/>
                </a:cubicBezTo>
                <a:cubicBezTo>
                  <a:pt x="959" y="968"/>
                  <a:pt x="264" y="257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 rot="2757749">
            <a:off x="6960216" y="3321121"/>
            <a:ext cx="1481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 smtClean="0"/>
              <a:t>cca. 90 %</a:t>
            </a:r>
          </a:p>
          <a:p>
            <a:r>
              <a:rPr lang="hu-HU" sz="2000" dirty="0" err="1" smtClean="0"/>
              <a:t>reabsorbed</a:t>
            </a:r>
            <a:endParaRPr lang="hu-H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Csoportba foglalás 18"/>
          <p:cNvGrpSpPr>
            <a:grpSpLocks/>
          </p:cNvGrpSpPr>
          <p:nvPr/>
        </p:nvGrpSpPr>
        <p:grpSpPr bwMode="auto">
          <a:xfrm>
            <a:off x="323850" y="765175"/>
            <a:ext cx="4521200" cy="5502271"/>
            <a:chOff x="745588" y="980728"/>
            <a:chExt cx="4521266" cy="5502221"/>
          </a:xfrm>
        </p:grpSpPr>
        <p:graphicFrame>
          <p:nvGraphicFramePr>
            <p:cNvPr id="1030" name="Object 1"/>
            <p:cNvGraphicFramePr>
              <a:graphicFrameLocks noChangeAspect="1"/>
            </p:cNvGraphicFramePr>
            <p:nvPr/>
          </p:nvGraphicFramePr>
          <p:xfrm>
            <a:off x="1907704" y="1700808"/>
            <a:ext cx="3359150" cy="1362075"/>
          </p:xfrm>
          <a:graphic>
            <a:graphicData uri="http://schemas.openxmlformats.org/presentationml/2006/ole">
              <p:oleObj spid="_x0000_s1030" name="ChemSketch" r:id="rId4" imgW="3358800" imgH="1362600" progId="ACD.ChemSketch.20">
                <p:embed/>
              </p:oleObj>
            </a:graphicData>
          </a:graphic>
        </p:graphicFrame>
        <p:graphicFrame>
          <p:nvGraphicFramePr>
            <p:cNvPr id="1031" name="Object 2"/>
            <p:cNvGraphicFramePr>
              <a:graphicFrameLocks noChangeAspect="1"/>
            </p:cNvGraphicFramePr>
            <p:nvPr/>
          </p:nvGraphicFramePr>
          <p:xfrm>
            <a:off x="1835696" y="3501008"/>
            <a:ext cx="1859012" cy="1728192"/>
          </p:xfrm>
          <a:graphic>
            <a:graphicData uri="http://schemas.openxmlformats.org/presentationml/2006/ole">
              <p:oleObj spid="_x0000_s1031" name="ChemSketch" r:id="rId5" imgW="1286280" imgH="1194840" progId="ACD.ChemSketch.20">
                <p:embed/>
              </p:oleObj>
            </a:graphicData>
          </a:graphic>
        </p:graphicFrame>
        <p:sp>
          <p:nvSpPr>
            <p:cNvPr id="1035" name="Szövegdoboz 3"/>
            <p:cNvSpPr txBox="1">
              <a:spLocks noChangeArrowheads="1"/>
            </p:cNvSpPr>
            <p:nvPr/>
          </p:nvSpPr>
          <p:spPr bwMode="auto">
            <a:xfrm>
              <a:off x="899592" y="6021288"/>
              <a:ext cx="2651727" cy="461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dirty="0" err="1" smtClean="0"/>
                <a:t>pancreatic</a:t>
              </a:r>
              <a:r>
                <a:rPr lang="hu-HU" sz="2400" dirty="0" smtClean="0"/>
                <a:t> </a:t>
              </a:r>
              <a:r>
                <a:rPr lang="hu-HU" sz="2400" dirty="0" err="1" smtClean="0"/>
                <a:t>lipases</a:t>
              </a:r>
              <a:endParaRPr lang="hu-HU" sz="2400" dirty="0"/>
            </a:p>
          </p:txBody>
        </p:sp>
        <p:cxnSp>
          <p:nvCxnSpPr>
            <p:cNvPr id="6" name="Egyenes összekötő nyíllal 5"/>
            <p:cNvCxnSpPr/>
            <p:nvPr/>
          </p:nvCxnSpPr>
          <p:spPr>
            <a:xfrm flipV="1">
              <a:off x="2123558" y="5373301"/>
              <a:ext cx="288929" cy="5032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zabadkézi sokszög 6"/>
            <p:cNvSpPr/>
            <p:nvPr/>
          </p:nvSpPr>
          <p:spPr>
            <a:xfrm>
              <a:off x="745588" y="3217496"/>
              <a:ext cx="1562123" cy="2635226"/>
            </a:xfrm>
            <a:custGeom>
              <a:avLst/>
              <a:gdLst>
                <a:gd name="connsiteX0" fmla="*/ 829994 w 1561514"/>
                <a:gd name="connsiteY0" fmla="*/ 2635348 h 2635348"/>
                <a:gd name="connsiteX1" fmla="*/ 0 w 1561514"/>
                <a:gd name="connsiteY1" fmla="*/ 1284850 h 2635348"/>
                <a:gd name="connsiteX2" fmla="*/ 829994 w 1561514"/>
                <a:gd name="connsiteY2" fmla="*/ 159434 h 2635348"/>
                <a:gd name="connsiteX3" fmla="*/ 1561514 w 1561514"/>
                <a:gd name="connsiteY3" fmla="*/ 328246 h 263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1514" h="2635348">
                  <a:moveTo>
                    <a:pt x="829994" y="2635348"/>
                  </a:moveTo>
                  <a:cubicBezTo>
                    <a:pt x="414997" y="2166425"/>
                    <a:pt x="0" y="1697502"/>
                    <a:pt x="0" y="1284850"/>
                  </a:cubicBezTo>
                  <a:cubicBezTo>
                    <a:pt x="0" y="872198"/>
                    <a:pt x="569742" y="318868"/>
                    <a:pt x="829994" y="159434"/>
                  </a:cubicBezTo>
                  <a:cubicBezTo>
                    <a:pt x="1090246" y="0"/>
                    <a:pt x="1325880" y="164123"/>
                    <a:pt x="1561514" y="328246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038" name="Szövegdoboz 7"/>
            <p:cNvSpPr txBox="1">
              <a:spLocks noChangeArrowheads="1"/>
            </p:cNvSpPr>
            <p:nvPr/>
          </p:nvSpPr>
          <p:spPr bwMode="auto">
            <a:xfrm>
              <a:off x="827584" y="980728"/>
              <a:ext cx="3095764" cy="461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dirty="0" err="1" smtClean="0"/>
                <a:t>cholesterol</a:t>
              </a:r>
              <a:r>
                <a:rPr lang="hu-HU" sz="2400" dirty="0" smtClean="0"/>
                <a:t> </a:t>
              </a:r>
              <a:r>
                <a:rPr lang="hu-HU" sz="2400" dirty="0" err="1" smtClean="0"/>
                <a:t>esterases</a:t>
              </a:r>
              <a:endParaRPr lang="hu-HU" sz="2400" dirty="0"/>
            </a:p>
          </p:txBody>
        </p:sp>
        <p:cxnSp>
          <p:nvCxnSpPr>
            <p:cNvPr id="10" name="Egyenes összekötő nyíllal 9"/>
            <p:cNvCxnSpPr/>
            <p:nvPr/>
          </p:nvCxnSpPr>
          <p:spPr>
            <a:xfrm>
              <a:off x="2555364" y="1556986"/>
              <a:ext cx="0" cy="7921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nyíllal 11"/>
          <p:cNvCxnSpPr/>
          <p:nvPr/>
        </p:nvCxnSpPr>
        <p:spPr>
          <a:xfrm>
            <a:off x="3563938" y="3213100"/>
            <a:ext cx="201612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Szövegdoboz 12"/>
          <p:cNvSpPr txBox="1">
            <a:spLocks noChangeArrowheads="1"/>
          </p:cNvSpPr>
          <p:nvPr/>
        </p:nvSpPr>
        <p:spPr bwMode="auto">
          <a:xfrm>
            <a:off x="6084888" y="2924175"/>
            <a:ext cx="29097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 err="1" smtClean="0"/>
              <a:t>cholesterol</a:t>
            </a:r>
            <a:endParaRPr lang="hu-HU" sz="2400" dirty="0"/>
          </a:p>
          <a:p>
            <a:r>
              <a:rPr lang="hu-HU" sz="2400" dirty="0" err="1" smtClean="0"/>
              <a:t>fatty</a:t>
            </a:r>
            <a:r>
              <a:rPr lang="hu-HU" sz="2400" dirty="0" smtClean="0"/>
              <a:t> </a:t>
            </a:r>
            <a:r>
              <a:rPr lang="hu-HU" sz="2400" dirty="0" err="1" smtClean="0"/>
              <a:t>acids</a:t>
            </a:r>
            <a:endParaRPr lang="hu-HU" sz="2400" dirty="0"/>
          </a:p>
          <a:p>
            <a:r>
              <a:rPr lang="hu-HU" sz="2400" dirty="0" err="1" smtClean="0"/>
              <a:t>monoacyl-glicerides</a:t>
            </a:r>
            <a:endParaRPr lang="hu-HU" sz="2400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516688" y="5373688"/>
          <a:ext cx="1333500" cy="1068387"/>
        </p:xfrm>
        <a:graphic>
          <a:graphicData uri="http://schemas.openxmlformats.org/presentationml/2006/ole">
            <p:oleObj spid="_x0000_s1026" name="ChemSketch" r:id="rId6" imgW="871560" imgH="698040" progId="ACD.ChemSketch.20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5940425" y="333375"/>
          <a:ext cx="2859088" cy="1362075"/>
        </p:xfrm>
        <a:graphic>
          <a:graphicData uri="http://schemas.openxmlformats.org/presentationml/2006/ole">
            <p:oleObj spid="_x0000_s1027" name="ChemSketch" r:id="rId7" imgW="2859120" imgH="1362600" progId="ACD.ChemSketch.20">
              <p:embed/>
            </p:oleObj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5076825" y="2276475"/>
          <a:ext cx="3783013" cy="539750"/>
        </p:xfrm>
        <a:graphic>
          <a:graphicData uri="http://schemas.openxmlformats.org/presentationml/2006/ole">
            <p:oleObj spid="_x0000_s1028" name="ChemSketch" r:id="rId8" imgW="3782520" imgH="539640" progId="ACD.ChemSketch.20">
              <p:embed/>
            </p:oleObj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5148263" y="4581525"/>
          <a:ext cx="3783012" cy="539750"/>
        </p:xfrm>
        <a:graphic>
          <a:graphicData uri="http://schemas.openxmlformats.org/presentationml/2006/ole">
            <p:oleObj spid="_x0000_s1029" name="ChemSketch" r:id="rId9" imgW="3782520" imgH="539640" progId="ACD.ChemSketch.20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57338"/>
            <a:ext cx="61436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2771800" y="260648"/>
            <a:ext cx="3324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Phospholipases</a:t>
            </a:r>
            <a:endParaRPr lang="hu-HU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55576" y="1484784"/>
            <a:ext cx="6385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Absorbtion</a:t>
            </a:r>
            <a:r>
              <a:rPr lang="hu-HU" sz="2400" dirty="0" smtClean="0"/>
              <a:t> of </a:t>
            </a:r>
            <a:r>
              <a:rPr lang="hu-HU" sz="2400" dirty="0" err="1" smtClean="0"/>
              <a:t>digested</a:t>
            </a:r>
            <a:r>
              <a:rPr lang="hu-HU" sz="2400" dirty="0" smtClean="0"/>
              <a:t> </a:t>
            </a:r>
            <a:r>
              <a:rPr lang="hu-HU" sz="2400" dirty="0" err="1" smtClean="0"/>
              <a:t>lipids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epithelial</a:t>
            </a:r>
            <a:r>
              <a:rPr lang="hu-HU" sz="2400" dirty="0" smtClean="0"/>
              <a:t> </a:t>
            </a:r>
            <a:r>
              <a:rPr lang="hu-HU" sz="2400" dirty="0" err="1" smtClean="0"/>
              <a:t>cells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2132856"/>
            <a:ext cx="7168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Re-assembling</a:t>
            </a:r>
            <a:r>
              <a:rPr lang="hu-HU" sz="2400" dirty="0" smtClean="0"/>
              <a:t> </a:t>
            </a:r>
            <a:r>
              <a:rPr lang="hu-HU" sz="2400" dirty="0"/>
              <a:t>m</a:t>
            </a:r>
            <a:r>
              <a:rPr lang="hu-HU" sz="2400" dirty="0" smtClean="0"/>
              <a:t>ost of </a:t>
            </a:r>
            <a:r>
              <a:rPr lang="hu-HU" sz="2400" dirty="0" err="1" smtClean="0"/>
              <a:t>them</a:t>
            </a:r>
            <a:r>
              <a:rPr lang="hu-HU" sz="2400" dirty="0" smtClean="0"/>
              <a:t>, </a:t>
            </a:r>
            <a:r>
              <a:rPr lang="hu-HU" sz="2400" dirty="0" err="1" smtClean="0"/>
              <a:t>resulting</a:t>
            </a:r>
            <a:r>
              <a:rPr lang="hu-HU" sz="2400" dirty="0" smtClean="0"/>
              <a:t> triglicerides,</a:t>
            </a:r>
          </a:p>
          <a:p>
            <a:r>
              <a:rPr lang="hu-HU" sz="2400" dirty="0" err="1" smtClean="0"/>
              <a:t>phospholipides</a:t>
            </a:r>
            <a:r>
              <a:rPr lang="hu-HU" sz="2400" dirty="0" smtClean="0"/>
              <a:t>, </a:t>
            </a:r>
            <a:r>
              <a:rPr lang="hu-HU" sz="2400" dirty="0" err="1" smtClean="0"/>
              <a:t>cholesterin-esters</a:t>
            </a:r>
            <a:endParaRPr lang="hu-HU" sz="24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755576" y="3068960"/>
            <a:ext cx="7425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Non-reassembled</a:t>
            </a:r>
            <a:r>
              <a:rPr lang="hu-HU" sz="2400" dirty="0" smtClean="0"/>
              <a:t> </a:t>
            </a:r>
            <a:r>
              <a:rPr lang="hu-HU" sz="2400" dirty="0" err="1" smtClean="0"/>
              <a:t>fatty</a:t>
            </a:r>
            <a:r>
              <a:rPr lang="hu-HU" sz="2400" dirty="0" smtClean="0"/>
              <a:t> </a:t>
            </a:r>
            <a:r>
              <a:rPr lang="hu-HU" sz="2400" dirty="0" err="1" smtClean="0"/>
              <a:t>acids</a:t>
            </a:r>
            <a:r>
              <a:rPr lang="hu-HU" sz="2400" dirty="0" smtClean="0"/>
              <a:t> enter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blood</a:t>
            </a:r>
            <a:r>
              <a:rPr lang="hu-HU" sz="2400" dirty="0" smtClean="0"/>
              <a:t> </a:t>
            </a:r>
            <a:r>
              <a:rPr lang="hu-HU" sz="2400" dirty="0" err="1" smtClean="0"/>
              <a:t>vessels</a:t>
            </a:r>
            <a:r>
              <a:rPr lang="hu-HU" sz="2400" dirty="0" smtClean="0"/>
              <a:t>,</a:t>
            </a:r>
          </a:p>
          <a:p>
            <a:r>
              <a:rPr lang="hu-HU" sz="2400" dirty="0" err="1" smtClean="0"/>
              <a:t>binding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serum</a:t>
            </a:r>
            <a:r>
              <a:rPr lang="hu-HU" sz="2400" dirty="0" smtClean="0"/>
              <a:t> albumin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55576" y="4077072"/>
            <a:ext cx="753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Re-assembled</a:t>
            </a:r>
            <a:r>
              <a:rPr lang="hu-HU" sz="2400" dirty="0" smtClean="0"/>
              <a:t> </a:t>
            </a:r>
            <a:r>
              <a:rPr lang="hu-HU" sz="2400" dirty="0" err="1" smtClean="0"/>
              <a:t>lipids</a:t>
            </a:r>
            <a:r>
              <a:rPr lang="hu-HU" sz="2400" dirty="0" smtClean="0"/>
              <a:t>, free </a:t>
            </a:r>
            <a:r>
              <a:rPr lang="hu-HU" sz="2400" dirty="0" err="1" smtClean="0"/>
              <a:t>cholesterol</a:t>
            </a:r>
            <a:r>
              <a:rPr lang="hu-HU" sz="2400" dirty="0" smtClean="0"/>
              <a:t> and </a:t>
            </a:r>
            <a:r>
              <a:rPr lang="hu-HU" sz="2400" dirty="0" err="1" smtClean="0"/>
              <a:t>apoproteins</a:t>
            </a:r>
            <a:endParaRPr lang="hu-HU" sz="2400" dirty="0" smtClean="0"/>
          </a:p>
          <a:p>
            <a:r>
              <a:rPr lang="hu-HU" sz="2400" dirty="0" err="1" smtClean="0"/>
              <a:t>form</a:t>
            </a:r>
            <a:r>
              <a:rPr lang="hu-HU" sz="2400" dirty="0" smtClean="0"/>
              <a:t> </a:t>
            </a:r>
            <a:r>
              <a:rPr lang="hu-HU" sz="2400" dirty="0" err="1" smtClean="0"/>
              <a:t>lipoprotein</a:t>
            </a:r>
            <a:r>
              <a:rPr lang="hu-HU" sz="2400" dirty="0" smtClean="0"/>
              <a:t> </a:t>
            </a:r>
            <a:r>
              <a:rPr lang="hu-HU" sz="2400" dirty="0" err="1" smtClean="0"/>
              <a:t>micelles</a:t>
            </a:r>
            <a:r>
              <a:rPr lang="hu-HU" sz="2400" dirty="0" smtClean="0"/>
              <a:t> </a:t>
            </a:r>
            <a:r>
              <a:rPr lang="hu-HU" sz="2400" dirty="0" err="1" smtClean="0"/>
              <a:t>called</a:t>
            </a:r>
            <a:r>
              <a:rPr lang="hu-HU" sz="2400" dirty="0" smtClean="0"/>
              <a:t> </a:t>
            </a:r>
            <a:r>
              <a:rPr lang="hu-HU" sz="2400" dirty="0" err="1" smtClean="0"/>
              <a:t>nascent</a:t>
            </a:r>
            <a:r>
              <a:rPr lang="hu-HU" sz="2400" dirty="0" smtClean="0"/>
              <a:t> </a:t>
            </a:r>
            <a:r>
              <a:rPr lang="hu-HU" sz="2400" dirty="0" err="1" smtClean="0"/>
              <a:t>chylomicrons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5576" y="5085184"/>
            <a:ext cx="7611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Nascent</a:t>
            </a:r>
            <a:r>
              <a:rPr lang="hu-HU" sz="2400" dirty="0" smtClean="0"/>
              <a:t> </a:t>
            </a:r>
            <a:r>
              <a:rPr lang="hu-HU" sz="2400" dirty="0" err="1" smtClean="0"/>
              <a:t>chylimicrons</a:t>
            </a:r>
            <a:r>
              <a:rPr lang="hu-HU" sz="2400" dirty="0" smtClean="0"/>
              <a:t> enter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lymphatic</a:t>
            </a:r>
            <a:r>
              <a:rPr lang="hu-HU" sz="2400" dirty="0" smtClean="0"/>
              <a:t> </a:t>
            </a:r>
            <a:r>
              <a:rPr lang="hu-HU" sz="2400" dirty="0" err="1" smtClean="0"/>
              <a:t>system</a:t>
            </a:r>
            <a:r>
              <a:rPr lang="hu-HU" sz="2400" dirty="0" smtClean="0"/>
              <a:t>, </a:t>
            </a:r>
            <a:r>
              <a:rPr lang="hu-HU" sz="2400" dirty="0" err="1" smtClean="0"/>
              <a:t>then</a:t>
            </a:r>
            <a:endParaRPr lang="hu-HU" sz="2400" dirty="0" smtClean="0"/>
          </a:p>
          <a:p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blood</a:t>
            </a:r>
            <a:r>
              <a:rPr lang="hu-HU" sz="2400" dirty="0" smtClean="0"/>
              <a:t> </a:t>
            </a:r>
            <a:r>
              <a:rPr lang="hu-HU" sz="2400" dirty="0" err="1" smtClean="0"/>
              <a:t>avoiding</a:t>
            </a:r>
            <a:r>
              <a:rPr lang="hu-HU" sz="2400" dirty="0" smtClean="0"/>
              <a:t> </a:t>
            </a:r>
            <a:r>
              <a:rPr lang="hu-HU" sz="2400" dirty="0" err="1" smtClean="0"/>
              <a:t>vena</a:t>
            </a:r>
            <a:r>
              <a:rPr lang="hu-HU" sz="2400" dirty="0" smtClean="0"/>
              <a:t> </a:t>
            </a:r>
            <a:r>
              <a:rPr lang="hu-HU" sz="2400" dirty="0" err="1" smtClean="0"/>
              <a:t>portae</a:t>
            </a:r>
            <a:r>
              <a:rPr lang="hu-HU" sz="2400" dirty="0" smtClean="0"/>
              <a:t> </a:t>
            </a:r>
            <a:r>
              <a:rPr lang="hu-HU" sz="2400" dirty="0" err="1" smtClean="0"/>
              <a:t>hepatis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051720" y="260648"/>
            <a:ext cx="5006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Th </a:t>
            </a:r>
            <a:r>
              <a:rPr lang="hu-HU" sz="3200" b="1" dirty="0" err="1" smtClean="0"/>
              <a:t>fate</a:t>
            </a:r>
            <a:r>
              <a:rPr lang="hu-HU" sz="3200" b="1" dirty="0" smtClean="0"/>
              <a:t> of </a:t>
            </a:r>
            <a:r>
              <a:rPr lang="hu-HU" sz="3200" b="1" dirty="0" err="1" smtClean="0"/>
              <a:t>digested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lipids</a:t>
            </a:r>
            <a:endParaRPr lang="hu-HU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13" y="1125538"/>
            <a:ext cx="73358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/>
          <p:cNvSpPr>
            <a:spLocks noChangeShapeType="1"/>
          </p:cNvSpPr>
          <p:nvPr/>
        </p:nvSpPr>
        <p:spPr bwMode="auto">
          <a:xfrm flipH="1">
            <a:off x="6372225" y="62372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grpSp>
        <p:nvGrpSpPr>
          <p:cNvPr id="14339" name="Csoportba foglalás 4"/>
          <p:cNvGrpSpPr>
            <a:grpSpLocks/>
          </p:cNvGrpSpPr>
          <p:nvPr/>
        </p:nvGrpSpPr>
        <p:grpSpPr bwMode="auto">
          <a:xfrm>
            <a:off x="395288" y="260648"/>
            <a:ext cx="8209160" cy="6412686"/>
            <a:chOff x="-537124" y="467544"/>
            <a:chExt cx="7323885" cy="5691399"/>
          </a:xfrm>
        </p:grpSpPr>
        <p:cxnSp>
          <p:nvCxnSpPr>
            <p:cNvPr id="6" name="Görbe összekötő 5"/>
            <p:cNvCxnSpPr/>
            <p:nvPr/>
          </p:nvCxnSpPr>
          <p:spPr>
            <a:xfrm rot="18913811" flipV="1">
              <a:off x="-121247" y="1947244"/>
              <a:ext cx="1512714" cy="1066908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örbe összekötő 6"/>
            <p:cNvCxnSpPr/>
            <p:nvPr/>
          </p:nvCxnSpPr>
          <p:spPr>
            <a:xfrm rot="18913811" flipV="1">
              <a:off x="-537124" y="1834520"/>
              <a:ext cx="1512714" cy="1066908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Derékszögű háromszög 7"/>
            <p:cNvSpPr/>
            <p:nvPr/>
          </p:nvSpPr>
          <p:spPr>
            <a:xfrm rot="10800000">
              <a:off x="2115284" y="1304241"/>
              <a:ext cx="2807966" cy="1800408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9" name="Fánk 8"/>
            <p:cNvSpPr/>
            <p:nvPr/>
          </p:nvSpPr>
          <p:spPr>
            <a:xfrm>
              <a:off x="3410535" y="3104649"/>
              <a:ext cx="647626" cy="647766"/>
            </a:xfrm>
            <a:prstGeom prst="donut">
              <a:avLst>
                <a:gd name="adj" fmla="val 1172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4344" name="Szövegdoboz 9"/>
            <p:cNvSpPr txBox="1">
              <a:spLocks noChangeArrowheads="1"/>
            </p:cNvSpPr>
            <p:nvPr/>
          </p:nvSpPr>
          <p:spPr bwMode="auto">
            <a:xfrm rot="5400000">
              <a:off x="4845799" y="2606199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/>
                <a:t>Y</a:t>
              </a:r>
            </a:p>
          </p:txBody>
        </p:sp>
        <p:sp>
          <p:nvSpPr>
            <p:cNvPr id="11" name="Fánk 10"/>
            <p:cNvSpPr/>
            <p:nvPr/>
          </p:nvSpPr>
          <p:spPr>
            <a:xfrm>
              <a:off x="889874" y="3680970"/>
              <a:ext cx="1215886" cy="1216148"/>
            </a:xfrm>
            <a:prstGeom prst="donut">
              <a:avLst>
                <a:gd name="adj" fmla="val 1662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2" name="Fánk 11"/>
            <p:cNvSpPr/>
            <p:nvPr/>
          </p:nvSpPr>
          <p:spPr>
            <a:xfrm>
              <a:off x="5570875" y="3752414"/>
              <a:ext cx="1215886" cy="1216148"/>
            </a:xfrm>
            <a:prstGeom prst="donut">
              <a:avLst>
                <a:gd name="adj" fmla="val 1662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cxnSp>
          <p:nvCxnSpPr>
            <p:cNvPr id="13" name="Egyenes összekötő 12"/>
            <p:cNvCxnSpPr/>
            <p:nvPr/>
          </p:nvCxnSpPr>
          <p:spPr>
            <a:xfrm>
              <a:off x="2907356" y="4185846"/>
              <a:ext cx="20873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2907356" y="5552822"/>
              <a:ext cx="20873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9" name="Szövegdoboz 14"/>
            <p:cNvSpPr txBox="1">
              <a:spLocks noChangeArrowheads="1"/>
            </p:cNvSpPr>
            <p:nvPr/>
          </p:nvSpPr>
          <p:spPr bwMode="auto">
            <a:xfrm>
              <a:off x="3351475" y="5374825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/>
                <a:t>Y</a:t>
              </a:r>
            </a:p>
          </p:txBody>
        </p:sp>
        <p:sp>
          <p:nvSpPr>
            <p:cNvPr id="14350" name="Szövegdoboz 15"/>
            <p:cNvSpPr txBox="1">
              <a:spLocks noChangeArrowheads="1"/>
            </p:cNvSpPr>
            <p:nvPr/>
          </p:nvSpPr>
          <p:spPr bwMode="auto">
            <a:xfrm>
              <a:off x="2850552" y="5788126"/>
              <a:ext cx="782570" cy="245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 dirty="0" err="1" smtClean="0"/>
                <a:t>fatty</a:t>
              </a:r>
              <a:r>
                <a:rPr lang="hu-HU" sz="1200" dirty="0" smtClean="0"/>
                <a:t> </a:t>
              </a:r>
              <a:r>
                <a:rPr lang="hu-HU" sz="1200" dirty="0" err="1" smtClean="0"/>
                <a:t>acids</a:t>
              </a:r>
              <a:endParaRPr lang="hu-HU" sz="1200" dirty="0"/>
            </a:p>
          </p:txBody>
        </p:sp>
        <p:sp>
          <p:nvSpPr>
            <p:cNvPr id="14351" name="Szövegdoboz 16"/>
            <p:cNvSpPr txBox="1">
              <a:spLocks noChangeArrowheads="1"/>
            </p:cNvSpPr>
            <p:nvPr/>
          </p:nvSpPr>
          <p:spPr bwMode="auto">
            <a:xfrm>
              <a:off x="3520280" y="5677164"/>
              <a:ext cx="4571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/>
                <a:t>LPL</a:t>
              </a:r>
            </a:p>
          </p:txBody>
        </p:sp>
        <p:sp>
          <p:nvSpPr>
            <p:cNvPr id="14352" name="Szövegdoboz 17"/>
            <p:cNvSpPr txBox="1">
              <a:spLocks noChangeArrowheads="1"/>
            </p:cNvSpPr>
            <p:nvPr/>
          </p:nvSpPr>
          <p:spPr bwMode="auto">
            <a:xfrm>
              <a:off x="3262214" y="5193670"/>
              <a:ext cx="5036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ApoC</a:t>
              </a:r>
            </a:p>
          </p:txBody>
        </p:sp>
        <p:sp>
          <p:nvSpPr>
            <p:cNvPr id="19" name="Fánk 18"/>
            <p:cNvSpPr/>
            <p:nvPr/>
          </p:nvSpPr>
          <p:spPr>
            <a:xfrm>
              <a:off x="2915292" y="4228713"/>
              <a:ext cx="1215886" cy="1216148"/>
            </a:xfrm>
            <a:prstGeom prst="donut">
              <a:avLst>
                <a:gd name="adj" fmla="val 1662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4354" name="Szövegdoboz 19"/>
            <p:cNvSpPr txBox="1">
              <a:spLocks noChangeArrowheads="1"/>
            </p:cNvSpPr>
            <p:nvPr/>
          </p:nvSpPr>
          <p:spPr bwMode="auto">
            <a:xfrm rot="4376771">
              <a:off x="2846305" y="4938313"/>
              <a:ext cx="4956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ApoE</a:t>
              </a:r>
            </a:p>
          </p:txBody>
        </p:sp>
        <p:sp>
          <p:nvSpPr>
            <p:cNvPr id="21" name="Ellipszis 20"/>
            <p:cNvSpPr/>
            <p:nvPr/>
          </p:nvSpPr>
          <p:spPr>
            <a:xfrm>
              <a:off x="3626410" y="5336900"/>
              <a:ext cx="215875" cy="360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22" name="Egyenes összekötő nyíllal 21"/>
            <p:cNvCxnSpPr/>
            <p:nvPr/>
          </p:nvCxnSpPr>
          <p:spPr>
            <a:xfrm>
              <a:off x="3266090" y="5049534"/>
              <a:ext cx="0" cy="7192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nyíllal 22"/>
            <p:cNvCxnSpPr/>
            <p:nvPr/>
          </p:nvCxnSpPr>
          <p:spPr>
            <a:xfrm>
              <a:off x="602570" y="3320570"/>
              <a:ext cx="360321" cy="4318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nyíllal 23"/>
            <p:cNvCxnSpPr/>
            <p:nvPr/>
          </p:nvCxnSpPr>
          <p:spPr>
            <a:xfrm>
              <a:off x="2186714" y="4760580"/>
              <a:ext cx="576196" cy="1444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nyíllal 24"/>
            <p:cNvCxnSpPr/>
            <p:nvPr/>
          </p:nvCxnSpPr>
          <p:spPr>
            <a:xfrm flipH="1" flipV="1">
              <a:off x="5067695" y="2961759"/>
              <a:ext cx="574609" cy="7192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nyíllal 25"/>
            <p:cNvCxnSpPr/>
            <p:nvPr/>
          </p:nvCxnSpPr>
          <p:spPr>
            <a:xfrm flipH="1" flipV="1">
              <a:off x="4275624" y="3536492"/>
              <a:ext cx="1223822" cy="4334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nyíllal 26"/>
            <p:cNvCxnSpPr/>
            <p:nvPr/>
          </p:nvCxnSpPr>
          <p:spPr>
            <a:xfrm flipV="1">
              <a:off x="4275624" y="4689134"/>
              <a:ext cx="1150805" cy="288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2" name="Szövegdoboz 27"/>
            <p:cNvSpPr txBox="1">
              <a:spLocks noChangeArrowheads="1"/>
            </p:cNvSpPr>
            <p:nvPr/>
          </p:nvSpPr>
          <p:spPr bwMode="auto">
            <a:xfrm rot="1201753">
              <a:off x="4573347" y="3480183"/>
              <a:ext cx="506554" cy="245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 dirty="0" err="1"/>
                <a:t>ApoC</a:t>
              </a:r>
              <a:endParaRPr lang="hu-HU" sz="1200" dirty="0"/>
            </a:p>
          </p:txBody>
        </p:sp>
        <p:cxnSp>
          <p:nvCxnSpPr>
            <p:cNvPr id="29" name="Egyenes összekötő nyíllal 28"/>
            <p:cNvCxnSpPr/>
            <p:nvPr/>
          </p:nvCxnSpPr>
          <p:spPr>
            <a:xfrm flipH="1">
              <a:off x="2258142" y="3601587"/>
              <a:ext cx="1095249" cy="9430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4" name="Szövegdoboz 29"/>
            <p:cNvSpPr txBox="1">
              <a:spLocks noChangeArrowheads="1"/>
            </p:cNvSpPr>
            <p:nvPr/>
          </p:nvSpPr>
          <p:spPr bwMode="auto">
            <a:xfrm rot="19067393">
              <a:off x="2276781" y="3785731"/>
              <a:ext cx="1079026" cy="245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200" dirty="0" err="1"/>
                <a:t>ApoC</a:t>
              </a:r>
              <a:r>
                <a:rPr lang="hu-HU" sz="1200" dirty="0"/>
                <a:t>, </a:t>
              </a:r>
              <a:r>
                <a:rPr lang="hu-HU" sz="1200" dirty="0" err="1"/>
                <a:t>ApoE</a:t>
              </a:r>
              <a:endParaRPr lang="hu-HU" sz="1200" dirty="0"/>
            </a:p>
          </p:txBody>
        </p:sp>
        <p:sp>
          <p:nvSpPr>
            <p:cNvPr id="14365" name="Szövegdoboz 30"/>
            <p:cNvSpPr txBox="1">
              <a:spLocks noChangeArrowheads="1"/>
            </p:cNvSpPr>
            <p:nvPr/>
          </p:nvSpPr>
          <p:spPr bwMode="auto">
            <a:xfrm>
              <a:off x="1059071" y="4067770"/>
              <a:ext cx="902701" cy="40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 dirty="0" err="1" smtClean="0"/>
                <a:t>nascent</a:t>
              </a:r>
              <a:r>
                <a:rPr lang="hu-HU" sz="1200" dirty="0" smtClean="0"/>
                <a:t> </a:t>
              </a:r>
            </a:p>
            <a:p>
              <a:pPr algn="ctr"/>
              <a:r>
                <a:rPr lang="hu-HU" sz="1200" dirty="0" err="1" smtClean="0"/>
                <a:t>chylomícron</a:t>
              </a:r>
              <a:endParaRPr lang="hu-HU" sz="1200" dirty="0"/>
            </a:p>
          </p:txBody>
        </p:sp>
        <p:sp>
          <p:nvSpPr>
            <p:cNvPr id="14366" name="Szövegdoboz 31"/>
            <p:cNvSpPr txBox="1">
              <a:spLocks noChangeArrowheads="1"/>
            </p:cNvSpPr>
            <p:nvPr/>
          </p:nvSpPr>
          <p:spPr bwMode="auto">
            <a:xfrm>
              <a:off x="3083331" y="4610995"/>
              <a:ext cx="894120" cy="40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 dirty="0" err="1" smtClean="0"/>
                <a:t>mature</a:t>
              </a:r>
              <a:endParaRPr lang="hu-HU" sz="1200" dirty="0" smtClean="0"/>
            </a:p>
            <a:p>
              <a:pPr algn="ctr"/>
              <a:r>
                <a:rPr lang="hu-HU" sz="1200" dirty="0" err="1" smtClean="0"/>
                <a:t>chylomicron</a:t>
              </a:r>
              <a:endParaRPr lang="hu-HU" sz="1200" dirty="0"/>
            </a:p>
          </p:txBody>
        </p:sp>
        <p:sp>
          <p:nvSpPr>
            <p:cNvPr id="14367" name="Szövegdoboz 32"/>
            <p:cNvSpPr txBox="1">
              <a:spLocks noChangeArrowheads="1"/>
            </p:cNvSpPr>
            <p:nvPr/>
          </p:nvSpPr>
          <p:spPr bwMode="auto">
            <a:xfrm>
              <a:off x="5728130" y="4238156"/>
              <a:ext cx="932735" cy="40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 dirty="0" err="1" smtClean="0"/>
                <a:t>chylomicron</a:t>
              </a:r>
              <a:r>
                <a:rPr lang="hu-HU" sz="1200" dirty="0" smtClean="0"/>
                <a:t> </a:t>
              </a:r>
            </a:p>
            <a:p>
              <a:pPr algn="ctr"/>
              <a:r>
                <a:rPr lang="hu-HU" sz="1200" dirty="0" err="1" smtClean="0"/>
                <a:t>remnant</a:t>
              </a:r>
              <a:endParaRPr lang="hu-HU" sz="1200" dirty="0"/>
            </a:p>
          </p:txBody>
        </p:sp>
        <p:sp>
          <p:nvSpPr>
            <p:cNvPr id="14368" name="Szövegdoboz 33"/>
            <p:cNvSpPr txBox="1">
              <a:spLocks noChangeArrowheads="1"/>
            </p:cNvSpPr>
            <p:nvPr/>
          </p:nvSpPr>
          <p:spPr bwMode="auto">
            <a:xfrm>
              <a:off x="3482777" y="3295270"/>
              <a:ext cx="4908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 dirty="0"/>
                <a:t>HDL</a:t>
              </a:r>
            </a:p>
          </p:txBody>
        </p:sp>
        <p:sp>
          <p:nvSpPr>
            <p:cNvPr id="14369" name="Szövegdoboz 34"/>
            <p:cNvSpPr txBox="1">
              <a:spLocks noChangeArrowheads="1"/>
            </p:cNvSpPr>
            <p:nvPr/>
          </p:nvSpPr>
          <p:spPr bwMode="auto">
            <a:xfrm>
              <a:off x="5227288" y="5585310"/>
              <a:ext cx="1085759" cy="573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 dirty="0" err="1" smtClean="0"/>
                <a:t>adipose</a:t>
              </a:r>
              <a:r>
                <a:rPr lang="hu-HU" sz="1200" dirty="0" smtClean="0"/>
                <a:t> </a:t>
              </a:r>
              <a:r>
                <a:rPr lang="hu-HU" sz="1200" dirty="0" err="1" smtClean="0"/>
                <a:t>tissue</a:t>
              </a:r>
              <a:endParaRPr lang="hu-HU" sz="1200" dirty="0" smtClean="0"/>
            </a:p>
            <a:p>
              <a:pPr algn="ctr"/>
              <a:r>
                <a:rPr lang="hu-HU" sz="1200" dirty="0" err="1" smtClean="0"/>
                <a:t>striped</a:t>
              </a:r>
              <a:r>
                <a:rPr lang="hu-HU" sz="1200" dirty="0" smtClean="0"/>
                <a:t> </a:t>
              </a:r>
              <a:r>
                <a:rPr lang="hu-HU" sz="1200" dirty="0" err="1" smtClean="0"/>
                <a:t>muscle</a:t>
              </a:r>
              <a:r>
                <a:rPr lang="hu-HU" sz="1200" dirty="0" smtClean="0"/>
                <a:t>,</a:t>
              </a:r>
              <a:endParaRPr lang="hu-HU" sz="1200" dirty="0"/>
            </a:p>
            <a:p>
              <a:pPr algn="ctr"/>
              <a:r>
                <a:rPr lang="hu-HU" sz="1200" dirty="0" err="1" smtClean="0"/>
                <a:t>heart</a:t>
              </a:r>
              <a:r>
                <a:rPr lang="hu-HU" sz="1200" dirty="0" smtClean="0"/>
                <a:t> </a:t>
              </a:r>
              <a:r>
                <a:rPr lang="hu-HU" sz="1200" dirty="0" err="1" smtClean="0"/>
                <a:t>muscle</a:t>
              </a:r>
              <a:endParaRPr lang="hu-HU" sz="1200" dirty="0"/>
            </a:p>
          </p:txBody>
        </p:sp>
        <p:sp>
          <p:nvSpPr>
            <p:cNvPr id="14370" name="Szövegdoboz 35"/>
            <p:cNvSpPr txBox="1">
              <a:spLocks noChangeArrowheads="1"/>
            </p:cNvSpPr>
            <p:nvPr/>
          </p:nvSpPr>
          <p:spPr bwMode="auto">
            <a:xfrm>
              <a:off x="3266753" y="1520949"/>
              <a:ext cx="588072" cy="32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1" dirty="0" err="1" smtClean="0"/>
                <a:t>liver</a:t>
              </a:r>
              <a:endParaRPr lang="hu-HU" b="1" dirty="0"/>
            </a:p>
          </p:txBody>
        </p:sp>
        <p:sp>
          <p:nvSpPr>
            <p:cNvPr id="14371" name="Szövegdoboz 36"/>
            <p:cNvSpPr txBox="1">
              <a:spLocks noChangeArrowheads="1"/>
            </p:cNvSpPr>
            <p:nvPr/>
          </p:nvSpPr>
          <p:spPr bwMode="auto">
            <a:xfrm>
              <a:off x="602457" y="2025005"/>
              <a:ext cx="1011392" cy="32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1" dirty="0" err="1" smtClean="0"/>
                <a:t>intestine</a:t>
              </a:r>
              <a:endParaRPr lang="hu-HU" b="1" dirty="0"/>
            </a:p>
          </p:txBody>
        </p:sp>
        <p:sp>
          <p:nvSpPr>
            <p:cNvPr id="14372" name="Szövegdoboz 37"/>
            <p:cNvSpPr txBox="1">
              <a:spLocks noChangeArrowheads="1"/>
            </p:cNvSpPr>
            <p:nvPr/>
          </p:nvSpPr>
          <p:spPr bwMode="auto">
            <a:xfrm>
              <a:off x="4130849" y="5265365"/>
              <a:ext cx="751107" cy="27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 dirty="0" err="1" smtClean="0"/>
                <a:t>capillary</a:t>
              </a:r>
              <a:endParaRPr lang="hu-HU" sz="1400" dirty="0"/>
            </a:p>
          </p:txBody>
        </p:sp>
        <p:sp>
          <p:nvSpPr>
            <p:cNvPr id="14373" name="Szövegdoboz 38"/>
            <p:cNvSpPr txBox="1">
              <a:spLocks noChangeArrowheads="1"/>
            </p:cNvSpPr>
            <p:nvPr/>
          </p:nvSpPr>
          <p:spPr bwMode="auto">
            <a:xfrm>
              <a:off x="4915944" y="2313037"/>
              <a:ext cx="666729" cy="40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 dirty="0" err="1"/>
                <a:t>ApoE</a:t>
              </a:r>
              <a:endParaRPr lang="hu-HU" sz="1200" dirty="0"/>
            </a:p>
            <a:p>
              <a:pPr algn="ctr"/>
              <a:r>
                <a:rPr lang="hu-HU" sz="1200" dirty="0"/>
                <a:t>receptor</a:t>
              </a:r>
            </a:p>
          </p:txBody>
        </p:sp>
        <p:sp>
          <p:nvSpPr>
            <p:cNvPr id="14374" name="Szövegdoboz 39"/>
            <p:cNvSpPr txBox="1">
              <a:spLocks noChangeArrowheads="1"/>
            </p:cNvSpPr>
            <p:nvPr/>
          </p:nvSpPr>
          <p:spPr bwMode="auto">
            <a:xfrm rot="4376771">
              <a:off x="5473309" y="4424159"/>
              <a:ext cx="4956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ApoE</a:t>
              </a:r>
            </a:p>
          </p:txBody>
        </p:sp>
        <p:sp>
          <p:nvSpPr>
            <p:cNvPr id="14375" name="Szövegdoboz 40"/>
            <p:cNvSpPr txBox="1">
              <a:spLocks noChangeArrowheads="1"/>
            </p:cNvSpPr>
            <p:nvPr/>
          </p:nvSpPr>
          <p:spPr bwMode="auto">
            <a:xfrm>
              <a:off x="5944786" y="4736228"/>
              <a:ext cx="5036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ApoC</a:t>
              </a:r>
            </a:p>
          </p:txBody>
        </p:sp>
        <p:sp>
          <p:nvSpPr>
            <p:cNvPr id="14376" name="Szövegdoboz 41"/>
            <p:cNvSpPr txBox="1">
              <a:spLocks noChangeArrowheads="1"/>
            </p:cNvSpPr>
            <p:nvPr/>
          </p:nvSpPr>
          <p:spPr bwMode="auto">
            <a:xfrm>
              <a:off x="3893900" y="2241029"/>
              <a:ext cx="1008532" cy="27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err="1" smtClean="0"/>
                <a:t>endocytosis</a:t>
              </a:r>
              <a:endParaRPr lang="hu-HU" sz="1400" dirty="0"/>
            </a:p>
          </p:txBody>
        </p:sp>
        <p:cxnSp>
          <p:nvCxnSpPr>
            <p:cNvPr id="43" name="Egyenes összekötő nyíllal 42"/>
            <p:cNvCxnSpPr>
              <a:stCxn id="14344" idx="2"/>
            </p:cNvCxnSpPr>
            <p:nvPr/>
          </p:nvCxnSpPr>
          <p:spPr>
            <a:xfrm flipH="1" flipV="1">
              <a:off x="4491499" y="2456883"/>
              <a:ext cx="358734" cy="2873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8" name="Szövegdoboz 43"/>
            <p:cNvSpPr txBox="1">
              <a:spLocks noChangeArrowheads="1"/>
            </p:cNvSpPr>
            <p:nvPr/>
          </p:nvSpPr>
          <p:spPr bwMode="auto">
            <a:xfrm>
              <a:off x="1988840" y="467544"/>
              <a:ext cx="2965665" cy="400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b="1" dirty="0" smtClean="0"/>
                <a:t>The </a:t>
              </a:r>
              <a:r>
                <a:rPr lang="hu-HU" sz="2000" b="1" dirty="0" err="1" smtClean="0"/>
                <a:t>chylomicron’s</a:t>
              </a:r>
              <a:r>
                <a:rPr lang="hu-HU" sz="2000" b="1" dirty="0" smtClean="0"/>
                <a:t> </a:t>
              </a:r>
              <a:r>
                <a:rPr lang="hu-HU" sz="2000" b="1" dirty="0" err="1" smtClean="0"/>
                <a:t>fate</a:t>
              </a:r>
              <a:endParaRPr lang="hu-HU" sz="2000" b="1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Csoportba foglalás 6"/>
          <p:cNvGrpSpPr>
            <a:grpSpLocks/>
          </p:cNvGrpSpPr>
          <p:nvPr/>
        </p:nvGrpSpPr>
        <p:grpSpPr bwMode="auto">
          <a:xfrm>
            <a:off x="1143000" y="428625"/>
            <a:ext cx="7197726" cy="5521929"/>
            <a:chOff x="42292" y="827584"/>
            <a:chExt cx="6628252" cy="4860648"/>
          </a:xfrm>
        </p:grpSpPr>
        <p:sp>
          <p:nvSpPr>
            <p:cNvPr id="8" name="Derékszögű háromszög 7"/>
            <p:cNvSpPr/>
            <p:nvPr/>
          </p:nvSpPr>
          <p:spPr>
            <a:xfrm rot="10800000">
              <a:off x="2240988" y="1543047"/>
              <a:ext cx="2808309" cy="1799836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5364" name="Szövegdoboz 8"/>
            <p:cNvSpPr txBox="1">
              <a:spLocks noChangeArrowheads="1"/>
            </p:cNvSpPr>
            <p:nvPr/>
          </p:nvSpPr>
          <p:spPr bwMode="auto">
            <a:xfrm rot="-8816651">
              <a:off x="3093727" y="2119684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/>
                <a:t>Y</a:t>
              </a:r>
            </a:p>
          </p:txBody>
        </p:sp>
        <p:sp>
          <p:nvSpPr>
            <p:cNvPr id="10" name="Fánk 9"/>
            <p:cNvSpPr/>
            <p:nvPr/>
          </p:nvSpPr>
          <p:spPr>
            <a:xfrm>
              <a:off x="160706" y="1470383"/>
              <a:ext cx="1216300" cy="1215728"/>
            </a:xfrm>
            <a:prstGeom prst="donut">
              <a:avLst>
                <a:gd name="adj" fmla="val 1662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cxnSp>
          <p:nvCxnSpPr>
            <p:cNvPr id="11" name="Egyenes összekötő nyíllal 10"/>
            <p:cNvCxnSpPr/>
            <p:nvPr/>
          </p:nvCxnSpPr>
          <p:spPr>
            <a:xfrm rot="10800000">
              <a:off x="1314144" y="1688375"/>
              <a:ext cx="999939" cy="13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/>
            <p:cNvCxnSpPr/>
            <p:nvPr/>
          </p:nvCxnSpPr>
          <p:spPr>
            <a:xfrm rot="16200000" flipV="1">
              <a:off x="2383779" y="3114925"/>
              <a:ext cx="1499398" cy="716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 flipH="1">
              <a:off x="194330" y="3155633"/>
              <a:ext cx="1084729" cy="4359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69" name="Szövegdoboz 13"/>
            <p:cNvSpPr txBox="1">
              <a:spLocks noChangeArrowheads="1"/>
            </p:cNvSpPr>
            <p:nvPr/>
          </p:nvSpPr>
          <p:spPr bwMode="auto">
            <a:xfrm rot="-1354128">
              <a:off x="240711" y="3046801"/>
              <a:ext cx="113407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100"/>
                <a:t>ApoC, ApoE</a:t>
              </a:r>
            </a:p>
          </p:txBody>
        </p:sp>
        <p:sp>
          <p:nvSpPr>
            <p:cNvPr id="15" name="Fánk 14"/>
            <p:cNvSpPr/>
            <p:nvPr/>
          </p:nvSpPr>
          <p:spPr>
            <a:xfrm>
              <a:off x="1312683" y="2686110"/>
              <a:ext cx="649083" cy="646991"/>
            </a:xfrm>
            <a:prstGeom prst="donut">
              <a:avLst>
                <a:gd name="adj" fmla="val 1172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5371" name="Szövegdoboz 15"/>
            <p:cNvSpPr txBox="1">
              <a:spLocks noChangeArrowheads="1"/>
            </p:cNvSpPr>
            <p:nvPr/>
          </p:nvSpPr>
          <p:spPr bwMode="auto">
            <a:xfrm>
              <a:off x="1396489" y="2866021"/>
              <a:ext cx="500719" cy="270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 dirty="0"/>
                <a:t>HDL</a:t>
              </a:r>
            </a:p>
          </p:txBody>
        </p:sp>
        <p:sp>
          <p:nvSpPr>
            <p:cNvPr id="15372" name="Szövegdoboz 16"/>
            <p:cNvSpPr txBox="1">
              <a:spLocks noChangeArrowheads="1"/>
            </p:cNvSpPr>
            <p:nvPr/>
          </p:nvSpPr>
          <p:spPr bwMode="auto">
            <a:xfrm>
              <a:off x="2598791" y="1543050"/>
              <a:ext cx="559766" cy="298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 b="1" dirty="0" err="1" smtClean="0"/>
                <a:t>liver</a:t>
              </a:r>
              <a:endParaRPr lang="hu-HU" sz="1600" b="1" dirty="0"/>
            </a:p>
          </p:txBody>
        </p:sp>
        <p:cxnSp>
          <p:nvCxnSpPr>
            <p:cNvPr id="18" name="Egyenes összekötő 17"/>
            <p:cNvCxnSpPr/>
            <p:nvPr/>
          </p:nvCxnSpPr>
          <p:spPr>
            <a:xfrm>
              <a:off x="233801" y="3918607"/>
              <a:ext cx="20875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233801" y="5286650"/>
              <a:ext cx="20875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5" name="Szövegdoboz 19"/>
            <p:cNvSpPr txBox="1">
              <a:spLocks noChangeArrowheads="1"/>
            </p:cNvSpPr>
            <p:nvPr/>
          </p:nvSpPr>
          <p:spPr bwMode="auto">
            <a:xfrm>
              <a:off x="894719" y="5108894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/>
                <a:t>Y</a:t>
              </a:r>
            </a:p>
          </p:txBody>
        </p:sp>
        <p:sp>
          <p:nvSpPr>
            <p:cNvPr id="15377" name="Szövegdoboz 21"/>
            <p:cNvSpPr txBox="1">
              <a:spLocks noChangeArrowheads="1"/>
            </p:cNvSpPr>
            <p:nvPr/>
          </p:nvSpPr>
          <p:spPr bwMode="auto">
            <a:xfrm>
              <a:off x="1063524" y="5411233"/>
              <a:ext cx="4571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/>
                <a:t>LPL</a:t>
              </a:r>
            </a:p>
          </p:txBody>
        </p:sp>
        <p:sp>
          <p:nvSpPr>
            <p:cNvPr id="15378" name="Szövegdoboz 22"/>
            <p:cNvSpPr txBox="1">
              <a:spLocks noChangeArrowheads="1"/>
            </p:cNvSpPr>
            <p:nvPr/>
          </p:nvSpPr>
          <p:spPr bwMode="auto">
            <a:xfrm>
              <a:off x="805458" y="4927739"/>
              <a:ext cx="5036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ApoC</a:t>
              </a:r>
            </a:p>
          </p:txBody>
        </p:sp>
        <p:sp>
          <p:nvSpPr>
            <p:cNvPr id="24" name="Fánk 23"/>
            <p:cNvSpPr/>
            <p:nvPr/>
          </p:nvSpPr>
          <p:spPr>
            <a:xfrm>
              <a:off x="458934" y="3961926"/>
              <a:ext cx="1214838" cy="1215728"/>
            </a:xfrm>
            <a:prstGeom prst="donut">
              <a:avLst>
                <a:gd name="adj" fmla="val 1662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5380" name="Szövegdoboz 24"/>
            <p:cNvSpPr txBox="1">
              <a:spLocks noChangeArrowheads="1"/>
            </p:cNvSpPr>
            <p:nvPr/>
          </p:nvSpPr>
          <p:spPr bwMode="auto">
            <a:xfrm rot="4376771">
              <a:off x="389549" y="4672382"/>
              <a:ext cx="4956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ApoE</a:t>
              </a:r>
            </a:p>
          </p:txBody>
        </p:sp>
        <p:sp>
          <p:nvSpPr>
            <p:cNvPr id="26" name="Ellipszis 25"/>
            <p:cNvSpPr/>
            <p:nvPr/>
          </p:nvSpPr>
          <p:spPr>
            <a:xfrm>
              <a:off x="1169417" y="5071452"/>
              <a:ext cx="216361" cy="36052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27" name="Egyenes összekötő nyíllal 26"/>
            <p:cNvCxnSpPr/>
            <p:nvPr/>
          </p:nvCxnSpPr>
          <p:spPr>
            <a:xfrm>
              <a:off x="811251" y="4782193"/>
              <a:ext cx="0" cy="7210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nyíllal 27"/>
            <p:cNvCxnSpPr/>
            <p:nvPr/>
          </p:nvCxnSpPr>
          <p:spPr>
            <a:xfrm flipV="1">
              <a:off x="1745405" y="4710926"/>
              <a:ext cx="720716" cy="167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4" name="Szövegdoboz 28"/>
            <p:cNvSpPr txBox="1">
              <a:spLocks noChangeArrowheads="1"/>
            </p:cNvSpPr>
            <p:nvPr/>
          </p:nvSpPr>
          <p:spPr bwMode="auto">
            <a:xfrm>
              <a:off x="785878" y="4460863"/>
              <a:ext cx="583386" cy="270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/>
                <a:t>VLDL</a:t>
              </a:r>
            </a:p>
          </p:txBody>
        </p:sp>
        <p:sp>
          <p:nvSpPr>
            <p:cNvPr id="15386" name="Szövegdoboz 30"/>
            <p:cNvSpPr txBox="1">
              <a:spLocks noChangeArrowheads="1"/>
            </p:cNvSpPr>
            <p:nvPr/>
          </p:nvSpPr>
          <p:spPr bwMode="auto">
            <a:xfrm>
              <a:off x="1674093" y="4999434"/>
              <a:ext cx="775287" cy="270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 dirty="0" err="1" smtClean="0"/>
                <a:t>capillary</a:t>
              </a:r>
              <a:endParaRPr lang="hu-HU" sz="1400" dirty="0"/>
            </a:p>
          </p:txBody>
        </p:sp>
        <p:sp>
          <p:nvSpPr>
            <p:cNvPr id="15387" name="Szövegdoboz 31"/>
            <p:cNvSpPr txBox="1">
              <a:spLocks noChangeArrowheads="1"/>
            </p:cNvSpPr>
            <p:nvPr/>
          </p:nvSpPr>
          <p:spPr bwMode="auto">
            <a:xfrm>
              <a:off x="2527353" y="2043116"/>
              <a:ext cx="6527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000" dirty="0" err="1"/>
                <a:t>ApoE</a:t>
              </a:r>
              <a:endParaRPr lang="hu-HU" sz="1000" dirty="0"/>
            </a:p>
            <a:p>
              <a:pPr algn="ctr"/>
              <a:r>
                <a:rPr lang="hu-HU" sz="1000" dirty="0"/>
                <a:t>receptor</a:t>
              </a:r>
            </a:p>
          </p:txBody>
        </p:sp>
        <p:sp>
          <p:nvSpPr>
            <p:cNvPr id="15388" name="Szövegdoboz 32"/>
            <p:cNvSpPr txBox="1">
              <a:spLocks noChangeArrowheads="1"/>
            </p:cNvSpPr>
            <p:nvPr/>
          </p:nvSpPr>
          <p:spPr bwMode="auto">
            <a:xfrm>
              <a:off x="3766807" y="1614488"/>
              <a:ext cx="915525" cy="243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 dirty="0" err="1" smtClean="0"/>
                <a:t>endocytosis</a:t>
              </a:r>
              <a:endParaRPr lang="hu-HU" sz="1200" dirty="0"/>
            </a:p>
          </p:txBody>
        </p:sp>
        <p:cxnSp>
          <p:nvCxnSpPr>
            <p:cNvPr id="34" name="Egyenes összekötő nyíllal 33"/>
            <p:cNvCxnSpPr/>
            <p:nvPr/>
          </p:nvCxnSpPr>
          <p:spPr>
            <a:xfrm flipV="1">
              <a:off x="3312561" y="1829512"/>
              <a:ext cx="499970" cy="2906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90" name="Szövegdoboz 34"/>
            <p:cNvSpPr txBox="1">
              <a:spLocks noChangeArrowheads="1"/>
            </p:cNvSpPr>
            <p:nvPr/>
          </p:nvSpPr>
          <p:spPr bwMode="auto">
            <a:xfrm>
              <a:off x="475878" y="1952251"/>
              <a:ext cx="583386" cy="270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/>
                <a:t>VLDL</a:t>
              </a:r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42292" y="2651176"/>
              <a:ext cx="402023" cy="1760709"/>
            </a:xfrm>
            <a:custGeom>
              <a:avLst/>
              <a:gdLst>
                <a:gd name="connsiteX0" fmla="*/ 271732 w 401128"/>
                <a:gd name="connsiteY0" fmla="*/ 0 h 1759789"/>
                <a:gd name="connsiteX1" fmla="*/ 21566 w 401128"/>
                <a:gd name="connsiteY1" fmla="*/ 1061050 h 1759789"/>
                <a:gd name="connsiteX2" fmla="*/ 401128 w 401128"/>
                <a:gd name="connsiteY2" fmla="*/ 1759789 h 175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128" h="1759789">
                  <a:moveTo>
                    <a:pt x="271732" y="0"/>
                  </a:moveTo>
                  <a:cubicBezTo>
                    <a:pt x="135866" y="383876"/>
                    <a:pt x="0" y="767752"/>
                    <a:pt x="21566" y="1061050"/>
                  </a:cubicBezTo>
                  <a:cubicBezTo>
                    <a:pt x="43132" y="1354348"/>
                    <a:pt x="222130" y="1557068"/>
                    <a:pt x="401128" y="1759789"/>
                  </a:cubicBez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7" name="Fánk 36"/>
            <p:cNvSpPr/>
            <p:nvPr/>
          </p:nvSpPr>
          <p:spPr>
            <a:xfrm>
              <a:off x="2597692" y="4114241"/>
              <a:ext cx="1216300" cy="1215728"/>
            </a:xfrm>
            <a:prstGeom prst="donut">
              <a:avLst>
                <a:gd name="adj" fmla="val 1662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5393" name="Szövegdoboz 37"/>
            <p:cNvSpPr txBox="1">
              <a:spLocks noChangeArrowheads="1"/>
            </p:cNvSpPr>
            <p:nvPr/>
          </p:nvSpPr>
          <p:spPr bwMode="auto">
            <a:xfrm>
              <a:off x="2988897" y="4622588"/>
              <a:ext cx="426910" cy="270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/>
                <a:t>IDL</a:t>
              </a:r>
            </a:p>
          </p:txBody>
        </p:sp>
        <p:sp>
          <p:nvSpPr>
            <p:cNvPr id="15394" name="Szövegdoboz 38"/>
            <p:cNvSpPr txBox="1">
              <a:spLocks noChangeArrowheads="1"/>
            </p:cNvSpPr>
            <p:nvPr/>
          </p:nvSpPr>
          <p:spPr bwMode="auto">
            <a:xfrm rot="4376771">
              <a:off x="2501091" y="4785780"/>
              <a:ext cx="4956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ApoE</a:t>
              </a:r>
            </a:p>
          </p:txBody>
        </p:sp>
        <p:sp>
          <p:nvSpPr>
            <p:cNvPr id="15395" name="Szövegdoboz 39"/>
            <p:cNvSpPr txBox="1">
              <a:spLocks noChangeArrowheads="1"/>
            </p:cNvSpPr>
            <p:nvPr/>
          </p:nvSpPr>
          <p:spPr bwMode="auto">
            <a:xfrm rot="-3763886">
              <a:off x="3315051" y="4815445"/>
              <a:ext cx="70724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ApoB100</a:t>
              </a:r>
            </a:p>
          </p:txBody>
        </p:sp>
        <p:sp>
          <p:nvSpPr>
            <p:cNvPr id="15397" name="Szövegdoboz 41"/>
            <p:cNvSpPr txBox="1">
              <a:spLocks noChangeArrowheads="1"/>
            </p:cNvSpPr>
            <p:nvPr/>
          </p:nvSpPr>
          <p:spPr bwMode="auto">
            <a:xfrm rot="2927376">
              <a:off x="2176860" y="3333575"/>
              <a:ext cx="5036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ApoC</a:t>
              </a:r>
            </a:p>
          </p:txBody>
        </p:sp>
        <p:sp>
          <p:nvSpPr>
            <p:cNvPr id="43" name="Fánk 42"/>
            <p:cNvSpPr/>
            <p:nvPr/>
          </p:nvSpPr>
          <p:spPr>
            <a:xfrm>
              <a:off x="4455766" y="4114241"/>
              <a:ext cx="1216300" cy="1215728"/>
            </a:xfrm>
            <a:prstGeom prst="donut">
              <a:avLst>
                <a:gd name="adj" fmla="val 1662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5399" name="Szövegdoboz 43"/>
            <p:cNvSpPr txBox="1">
              <a:spLocks noChangeArrowheads="1"/>
            </p:cNvSpPr>
            <p:nvPr/>
          </p:nvSpPr>
          <p:spPr bwMode="auto">
            <a:xfrm>
              <a:off x="4834532" y="4585655"/>
              <a:ext cx="472672" cy="270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/>
                <a:t>LDL</a:t>
              </a:r>
            </a:p>
          </p:txBody>
        </p:sp>
        <p:sp>
          <p:nvSpPr>
            <p:cNvPr id="15400" name="Szövegdoboz 44"/>
            <p:cNvSpPr txBox="1">
              <a:spLocks noChangeArrowheads="1"/>
            </p:cNvSpPr>
            <p:nvPr/>
          </p:nvSpPr>
          <p:spPr bwMode="auto">
            <a:xfrm rot="-3763886">
              <a:off x="5150032" y="4806568"/>
              <a:ext cx="70724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ApoB100</a:t>
              </a:r>
            </a:p>
          </p:txBody>
        </p:sp>
        <p:sp>
          <p:nvSpPr>
            <p:cNvPr id="15401" name="Szövegdoboz 45"/>
            <p:cNvSpPr txBox="1">
              <a:spLocks noChangeArrowheads="1"/>
            </p:cNvSpPr>
            <p:nvPr/>
          </p:nvSpPr>
          <p:spPr bwMode="auto">
            <a:xfrm rot="-3763886">
              <a:off x="860765" y="2161256"/>
              <a:ext cx="70724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ApoB100</a:t>
              </a:r>
            </a:p>
          </p:txBody>
        </p:sp>
        <p:sp>
          <p:nvSpPr>
            <p:cNvPr id="47" name="Ellipszis 46"/>
            <p:cNvSpPr/>
            <p:nvPr/>
          </p:nvSpPr>
          <p:spPr>
            <a:xfrm rot="2104896">
              <a:off x="4141458" y="2630215"/>
              <a:ext cx="190047" cy="42899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5403" name="Szövegdoboz 47"/>
            <p:cNvSpPr txBox="1">
              <a:spLocks noChangeArrowheads="1"/>
            </p:cNvSpPr>
            <p:nvPr/>
          </p:nvSpPr>
          <p:spPr bwMode="auto">
            <a:xfrm rot="2020669">
              <a:off x="3266598" y="2607848"/>
              <a:ext cx="965715" cy="230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100" dirty="0" err="1" smtClean="0"/>
                <a:t>hepatic</a:t>
              </a:r>
              <a:r>
                <a:rPr lang="hu-HU" sz="1100" dirty="0" smtClean="0"/>
                <a:t> </a:t>
              </a:r>
              <a:r>
                <a:rPr lang="hu-HU" sz="1100" dirty="0" err="1" smtClean="0"/>
                <a:t>lipase</a:t>
              </a:r>
              <a:endParaRPr lang="hu-HU" sz="1100" dirty="0"/>
            </a:p>
          </p:txBody>
        </p:sp>
        <p:sp>
          <p:nvSpPr>
            <p:cNvPr id="49" name="Szabadkézi sokszög 48"/>
            <p:cNvSpPr/>
            <p:nvPr/>
          </p:nvSpPr>
          <p:spPr>
            <a:xfrm>
              <a:off x="3362266" y="3022881"/>
              <a:ext cx="1723579" cy="957210"/>
            </a:xfrm>
            <a:custGeom>
              <a:avLst/>
              <a:gdLst>
                <a:gd name="connsiteX0" fmla="*/ 0 w 1725283"/>
                <a:gd name="connsiteY0" fmla="*/ 905773 h 957531"/>
                <a:gd name="connsiteX1" fmla="*/ 802256 w 1725283"/>
                <a:gd name="connsiteY1" fmla="*/ 8626 h 957531"/>
                <a:gd name="connsiteX2" fmla="*/ 1725283 w 1725283"/>
                <a:gd name="connsiteY2" fmla="*/ 957531 h 95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5283" h="957531">
                  <a:moveTo>
                    <a:pt x="0" y="905773"/>
                  </a:moveTo>
                  <a:cubicBezTo>
                    <a:pt x="257354" y="452886"/>
                    <a:pt x="514709" y="0"/>
                    <a:pt x="802256" y="8626"/>
                  </a:cubicBezTo>
                  <a:cubicBezTo>
                    <a:pt x="1089803" y="17252"/>
                    <a:pt x="1572883" y="793629"/>
                    <a:pt x="1725283" y="957531"/>
                  </a:cubicBez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>
              <a:off x="2007085" y="3289782"/>
              <a:ext cx="523360" cy="1207343"/>
            </a:xfrm>
            <a:custGeom>
              <a:avLst/>
              <a:gdLst>
                <a:gd name="connsiteX0" fmla="*/ 0 w 523336"/>
                <a:gd name="connsiteY0" fmla="*/ 1207698 h 1207698"/>
                <a:gd name="connsiteX1" fmla="*/ 508959 w 523336"/>
                <a:gd name="connsiteY1" fmla="*/ 638355 h 1207698"/>
                <a:gd name="connsiteX2" fmla="*/ 86264 w 523336"/>
                <a:gd name="connsiteY2" fmla="*/ 0 h 120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336" h="1207698">
                  <a:moveTo>
                    <a:pt x="0" y="1207698"/>
                  </a:moveTo>
                  <a:cubicBezTo>
                    <a:pt x="247291" y="1023668"/>
                    <a:pt x="494582" y="839638"/>
                    <a:pt x="508959" y="638355"/>
                  </a:cubicBezTo>
                  <a:cubicBezTo>
                    <a:pt x="523336" y="437072"/>
                    <a:pt x="304800" y="218536"/>
                    <a:pt x="86264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5406" name="Szövegdoboz 50"/>
            <p:cNvSpPr txBox="1">
              <a:spLocks noChangeArrowheads="1"/>
            </p:cNvSpPr>
            <p:nvPr/>
          </p:nvSpPr>
          <p:spPr bwMode="auto">
            <a:xfrm>
              <a:off x="2170163" y="2614620"/>
              <a:ext cx="4956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ApoE</a:t>
              </a:r>
            </a:p>
          </p:txBody>
        </p:sp>
        <p:sp>
          <p:nvSpPr>
            <p:cNvPr id="52" name="Szabadkézi sokszög 51"/>
            <p:cNvSpPr/>
            <p:nvPr/>
          </p:nvSpPr>
          <p:spPr>
            <a:xfrm>
              <a:off x="2110880" y="2884539"/>
              <a:ext cx="2510081" cy="655376"/>
            </a:xfrm>
            <a:custGeom>
              <a:avLst/>
              <a:gdLst>
                <a:gd name="connsiteX0" fmla="*/ 2510287 w 2510287"/>
                <a:gd name="connsiteY0" fmla="*/ 655607 h 655607"/>
                <a:gd name="connsiteX1" fmla="*/ 1164566 w 2510287"/>
                <a:gd name="connsiteY1" fmla="*/ 129396 h 655607"/>
                <a:gd name="connsiteX2" fmla="*/ 0 w 2510287"/>
                <a:gd name="connsiteY2" fmla="*/ 0 h 65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0287" h="655607">
                  <a:moveTo>
                    <a:pt x="2510287" y="655607"/>
                  </a:moveTo>
                  <a:cubicBezTo>
                    <a:pt x="2046617" y="447135"/>
                    <a:pt x="1582947" y="238664"/>
                    <a:pt x="1164566" y="129396"/>
                  </a:cubicBezTo>
                  <a:cubicBezTo>
                    <a:pt x="746185" y="20128"/>
                    <a:pt x="373092" y="10064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53" name="Egyenes összekötő nyíllal 52"/>
            <p:cNvCxnSpPr/>
            <p:nvPr/>
          </p:nvCxnSpPr>
          <p:spPr>
            <a:xfrm rot="5400000" flipH="1" flipV="1">
              <a:off x="4312717" y="2757526"/>
              <a:ext cx="357731" cy="2149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09" name="Szövegdoboz 53"/>
            <p:cNvSpPr txBox="1">
              <a:spLocks noChangeArrowheads="1"/>
            </p:cNvSpPr>
            <p:nvPr/>
          </p:nvSpPr>
          <p:spPr bwMode="auto">
            <a:xfrm>
              <a:off x="5758600" y="2133975"/>
              <a:ext cx="902238" cy="46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err="1" smtClean="0"/>
                <a:t>peripheral</a:t>
              </a:r>
              <a:endParaRPr lang="hu-HU" sz="1400" dirty="0" smtClean="0"/>
            </a:p>
            <a:p>
              <a:pPr algn="ctr"/>
              <a:r>
                <a:rPr lang="hu-HU" sz="1400" dirty="0" err="1" smtClean="0"/>
                <a:t>tissues</a:t>
              </a:r>
              <a:endParaRPr lang="hu-HU" sz="1400" dirty="0"/>
            </a:p>
          </p:txBody>
        </p:sp>
        <p:sp>
          <p:nvSpPr>
            <p:cNvPr id="55" name="Lekerekített téglalap 54"/>
            <p:cNvSpPr/>
            <p:nvPr/>
          </p:nvSpPr>
          <p:spPr>
            <a:xfrm>
              <a:off x="5742238" y="2114579"/>
              <a:ext cx="928306" cy="128559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5411" name="Szövegdoboz 55"/>
            <p:cNvSpPr txBox="1">
              <a:spLocks noChangeArrowheads="1"/>
            </p:cNvSpPr>
            <p:nvPr/>
          </p:nvSpPr>
          <p:spPr bwMode="auto">
            <a:xfrm rot="5400000">
              <a:off x="4961605" y="2623659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/>
                <a:t>Y</a:t>
              </a:r>
            </a:p>
          </p:txBody>
        </p:sp>
        <p:sp>
          <p:nvSpPr>
            <p:cNvPr id="15412" name="Szövegdoboz 56"/>
            <p:cNvSpPr txBox="1">
              <a:spLocks noChangeArrowheads="1"/>
            </p:cNvSpPr>
            <p:nvPr/>
          </p:nvSpPr>
          <p:spPr bwMode="auto">
            <a:xfrm rot="-5400000">
              <a:off x="5542885" y="2644244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/>
                <a:t>Y</a:t>
              </a:r>
            </a:p>
          </p:txBody>
        </p:sp>
        <p:sp>
          <p:nvSpPr>
            <p:cNvPr id="15413" name="Szövegdoboz 57"/>
            <p:cNvSpPr txBox="1">
              <a:spLocks noChangeArrowheads="1"/>
            </p:cNvSpPr>
            <p:nvPr/>
          </p:nvSpPr>
          <p:spPr bwMode="auto">
            <a:xfrm>
              <a:off x="5042743" y="2310019"/>
              <a:ext cx="7072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000"/>
                <a:t>ApoB100</a:t>
              </a:r>
            </a:p>
            <a:p>
              <a:pPr algn="ctr"/>
              <a:r>
                <a:rPr lang="hu-HU" sz="1000"/>
                <a:t>receptor</a:t>
              </a:r>
            </a:p>
          </p:txBody>
        </p:sp>
        <p:sp>
          <p:nvSpPr>
            <p:cNvPr id="15414" name="Szövegdoboz 58"/>
            <p:cNvSpPr txBox="1">
              <a:spLocks noChangeArrowheads="1"/>
            </p:cNvSpPr>
            <p:nvPr/>
          </p:nvSpPr>
          <p:spPr bwMode="auto">
            <a:xfrm>
              <a:off x="6099253" y="3114686"/>
              <a:ext cx="5261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ACAT</a:t>
              </a:r>
            </a:p>
          </p:txBody>
        </p:sp>
        <p:sp>
          <p:nvSpPr>
            <p:cNvPr id="15415" name="Szövegdoboz 59"/>
            <p:cNvSpPr txBox="1">
              <a:spLocks noChangeArrowheads="1"/>
            </p:cNvSpPr>
            <p:nvPr/>
          </p:nvSpPr>
          <p:spPr bwMode="auto">
            <a:xfrm rot="1844143">
              <a:off x="4363933" y="2898330"/>
              <a:ext cx="807763" cy="243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 dirty="0" err="1" smtClean="0"/>
                <a:t>fatty</a:t>
              </a:r>
              <a:r>
                <a:rPr lang="hu-HU" sz="1200" dirty="0" smtClean="0"/>
                <a:t> </a:t>
              </a:r>
              <a:r>
                <a:rPr lang="hu-HU" sz="1200" dirty="0" err="1" smtClean="0"/>
                <a:t>acids</a:t>
              </a:r>
              <a:endParaRPr lang="hu-HU" sz="1200" dirty="0"/>
            </a:p>
          </p:txBody>
        </p:sp>
        <p:cxnSp>
          <p:nvCxnSpPr>
            <p:cNvPr id="61" name="Egyenes összekötő nyíllal 60"/>
            <p:cNvCxnSpPr/>
            <p:nvPr/>
          </p:nvCxnSpPr>
          <p:spPr>
            <a:xfrm rot="10800000">
              <a:off x="4559561" y="1910560"/>
              <a:ext cx="438570" cy="7895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7" name="Szövegdoboz 61"/>
            <p:cNvSpPr txBox="1">
              <a:spLocks noChangeArrowheads="1"/>
            </p:cNvSpPr>
            <p:nvPr/>
          </p:nvSpPr>
          <p:spPr bwMode="auto">
            <a:xfrm>
              <a:off x="5713373" y="2714842"/>
              <a:ext cx="955380" cy="243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 dirty="0" err="1" smtClean="0"/>
                <a:t>endocytosys</a:t>
              </a:r>
              <a:endParaRPr lang="hu-HU" sz="1200" dirty="0"/>
            </a:p>
          </p:txBody>
        </p:sp>
        <p:sp>
          <p:nvSpPr>
            <p:cNvPr id="63" name="Szabadkézi sokszög 62"/>
            <p:cNvSpPr/>
            <p:nvPr/>
          </p:nvSpPr>
          <p:spPr>
            <a:xfrm>
              <a:off x="5208644" y="2824452"/>
              <a:ext cx="124262" cy="1094155"/>
            </a:xfrm>
            <a:custGeom>
              <a:avLst/>
              <a:gdLst>
                <a:gd name="connsiteX0" fmla="*/ 34506 w 126521"/>
                <a:gd name="connsiteY0" fmla="*/ 1095554 h 1095554"/>
                <a:gd name="connsiteX1" fmla="*/ 120770 w 126521"/>
                <a:gd name="connsiteY1" fmla="*/ 198407 h 1095554"/>
                <a:gd name="connsiteX2" fmla="*/ 0 w 126521"/>
                <a:gd name="connsiteY2" fmla="*/ 0 h 109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521" h="1095554">
                  <a:moveTo>
                    <a:pt x="34506" y="1095554"/>
                  </a:moveTo>
                  <a:cubicBezTo>
                    <a:pt x="80513" y="738276"/>
                    <a:pt x="126521" y="380999"/>
                    <a:pt x="120770" y="198407"/>
                  </a:cubicBezTo>
                  <a:cubicBezTo>
                    <a:pt x="115019" y="15815"/>
                    <a:pt x="57509" y="7907"/>
                    <a:pt x="0" y="0"/>
                  </a:cubicBezTo>
                </a:path>
              </a:pathLst>
            </a:cu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64" name="Szabadkézi sokszög 63"/>
            <p:cNvSpPr/>
            <p:nvPr/>
          </p:nvSpPr>
          <p:spPr>
            <a:xfrm>
              <a:off x="5251040" y="2709866"/>
              <a:ext cx="301151" cy="1191972"/>
            </a:xfrm>
            <a:custGeom>
              <a:avLst/>
              <a:gdLst>
                <a:gd name="connsiteX0" fmla="*/ 0 w 301925"/>
                <a:gd name="connsiteY0" fmla="*/ 1191884 h 1191884"/>
                <a:gd name="connsiteX1" fmla="*/ 189782 w 301925"/>
                <a:gd name="connsiteY1" fmla="*/ 191219 h 1191884"/>
                <a:gd name="connsiteX2" fmla="*/ 301925 w 301925"/>
                <a:gd name="connsiteY2" fmla="*/ 44570 h 119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925" h="1191884">
                  <a:moveTo>
                    <a:pt x="0" y="1191884"/>
                  </a:moveTo>
                  <a:cubicBezTo>
                    <a:pt x="69730" y="787161"/>
                    <a:pt x="139461" y="382438"/>
                    <a:pt x="189782" y="191219"/>
                  </a:cubicBezTo>
                  <a:cubicBezTo>
                    <a:pt x="240103" y="0"/>
                    <a:pt x="271014" y="22285"/>
                    <a:pt x="301925" y="44570"/>
                  </a:cubicBezTo>
                </a:path>
              </a:pathLst>
            </a:cu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5420" name="Szövegdoboz 64"/>
            <p:cNvSpPr txBox="1">
              <a:spLocks noChangeArrowheads="1"/>
            </p:cNvSpPr>
            <p:nvPr/>
          </p:nvSpPr>
          <p:spPr bwMode="auto">
            <a:xfrm rot="-3763886">
              <a:off x="1149063" y="4650217"/>
              <a:ext cx="70724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ApoB100</a:t>
              </a:r>
            </a:p>
          </p:txBody>
        </p:sp>
        <p:cxnSp>
          <p:nvCxnSpPr>
            <p:cNvPr id="66" name="Egyenes összekötő nyíllal 65"/>
            <p:cNvCxnSpPr>
              <a:stCxn id="15417" idx="2"/>
            </p:cNvCxnSpPr>
            <p:nvPr/>
          </p:nvCxnSpPr>
          <p:spPr>
            <a:xfrm>
              <a:off x="6191064" y="2958669"/>
              <a:ext cx="160248" cy="1137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22" name="Szövegdoboz 66"/>
            <p:cNvSpPr txBox="1">
              <a:spLocks noChangeArrowheads="1"/>
            </p:cNvSpPr>
            <p:nvPr/>
          </p:nvSpPr>
          <p:spPr bwMode="auto">
            <a:xfrm>
              <a:off x="2420888" y="827584"/>
              <a:ext cx="2046275" cy="352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b="1" dirty="0" smtClean="0"/>
                <a:t>The </a:t>
              </a:r>
              <a:r>
                <a:rPr lang="hu-HU" sz="2000" b="1" dirty="0" err="1" smtClean="0"/>
                <a:t>fate</a:t>
              </a:r>
              <a:r>
                <a:rPr lang="hu-HU" sz="2000" b="1" dirty="0" smtClean="0"/>
                <a:t> of VLDL</a:t>
              </a:r>
              <a:endParaRPr lang="hu-HU" sz="2000" b="1" dirty="0"/>
            </a:p>
          </p:txBody>
        </p:sp>
      </p:grpSp>
      <p:sp>
        <p:nvSpPr>
          <p:cNvPr id="65" name="Szövegdoboz 15"/>
          <p:cNvSpPr txBox="1">
            <a:spLocks noChangeArrowheads="1"/>
          </p:cNvSpPr>
          <p:nvPr/>
        </p:nvSpPr>
        <p:spPr bwMode="auto">
          <a:xfrm>
            <a:off x="1547664" y="5733256"/>
            <a:ext cx="8771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dirty="0" err="1" smtClean="0"/>
              <a:t>fatty</a:t>
            </a:r>
            <a:r>
              <a:rPr lang="hu-HU" sz="1200" dirty="0" smtClean="0"/>
              <a:t> </a:t>
            </a:r>
            <a:r>
              <a:rPr lang="hu-HU" sz="1200" dirty="0" err="1" smtClean="0"/>
              <a:t>acids</a:t>
            </a:r>
            <a:endParaRPr lang="hu-HU" sz="1200" dirty="0"/>
          </a:p>
        </p:txBody>
      </p:sp>
      <p:sp>
        <p:nvSpPr>
          <p:cNvPr id="67" name="Szövegdoboz 34"/>
          <p:cNvSpPr txBox="1">
            <a:spLocks noChangeArrowheads="1"/>
          </p:cNvSpPr>
          <p:nvPr/>
        </p:nvSpPr>
        <p:spPr bwMode="auto">
          <a:xfrm>
            <a:off x="2669882" y="5733256"/>
            <a:ext cx="15648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600" dirty="0" err="1" smtClean="0"/>
              <a:t>adipose</a:t>
            </a:r>
            <a:r>
              <a:rPr lang="hu-HU" sz="1600" dirty="0" smtClean="0"/>
              <a:t> </a:t>
            </a:r>
            <a:r>
              <a:rPr lang="hu-HU" sz="1600" dirty="0" err="1" smtClean="0"/>
              <a:t>tissue</a:t>
            </a:r>
            <a:endParaRPr lang="hu-HU" sz="1600" dirty="0" smtClean="0"/>
          </a:p>
          <a:p>
            <a:pPr algn="ctr"/>
            <a:r>
              <a:rPr lang="hu-HU" sz="1600" dirty="0" err="1" smtClean="0"/>
              <a:t>striped</a:t>
            </a:r>
            <a:r>
              <a:rPr lang="hu-HU" sz="1600" dirty="0" smtClean="0"/>
              <a:t> </a:t>
            </a:r>
            <a:r>
              <a:rPr lang="hu-HU" sz="1600" dirty="0" err="1" smtClean="0"/>
              <a:t>muscle</a:t>
            </a:r>
            <a:r>
              <a:rPr lang="hu-HU" sz="1600" dirty="0" smtClean="0"/>
              <a:t>,</a:t>
            </a:r>
            <a:endParaRPr lang="hu-HU" sz="1600" dirty="0"/>
          </a:p>
          <a:p>
            <a:pPr algn="ctr"/>
            <a:r>
              <a:rPr lang="hu-HU" sz="1600" dirty="0" err="1" smtClean="0"/>
              <a:t>heart</a:t>
            </a:r>
            <a:r>
              <a:rPr lang="hu-HU" sz="1600" dirty="0" smtClean="0"/>
              <a:t> </a:t>
            </a:r>
            <a:r>
              <a:rPr lang="hu-HU" sz="1600" dirty="0" err="1" smtClean="0"/>
              <a:t>muscle</a:t>
            </a:r>
            <a:endParaRPr lang="hu-H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827088" y="1700213"/>
            <a:ext cx="37016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err="1" smtClean="0"/>
              <a:t>Hydrophobic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feature</a:t>
            </a:r>
            <a:endParaRPr lang="hu-HU" sz="2800" b="1" dirty="0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827088" y="2924175"/>
            <a:ext cx="6657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err="1" smtClean="0"/>
              <a:t>Energy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storage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cell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membrane</a:t>
            </a:r>
            <a:r>
              <a:rPr lang="hu-HU" sz="2800" b="1" dirty="0" smtClean="0"/>
              <a:t>,</a:t>
            </a:r>
            <a:endParaRPr lang="hu-HU" sz="2800" b="1" dirty="0"/>
          </a:p>
          <a:p>
            <a:r>
              <a:rPr lang="hu-HU" sz="2800" b="1" dirty="0" err="1" smtClean="0"/>
              <a:t>some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hormones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detergents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vitamins</a:t>
            </a:r>
            <a:endParaRPr lang="hu-HU" sz="2800" b="1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08400" y="549275"/>
            <a:ext cx="124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err="1" smtClean="0"/>
              <a:t>Lipids</a:t>
            </a:r>
            <a:endParaRPr lang="hu-HU" sz="2800" b="1" dirty="0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3203575" y="1052513"/>
            <a:ext cx="20633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dirty="0" err="1" smtClean="0"/>
              <a:t>Fats</a:t>
            </a:r>
            <a:r>
              <a:rPr lang="hu-HU" sz="2400" b="1" dirty="0" smtClean="0"/>
              <a:t> and </a:t>
            </a:r>
            <a:r>
              <a:rPr lang="hu-HU" sz="2400" b="1" dirty="0" err="1" smtClean="0"/>
              <a:t>oils</a:t>
            </a:r>
            <a:endParaRPr lang="hu-HU" sz="2400" b="1" dirty="0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827088" y="4221163"/>
            <a:ext cx="54563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err="1" smtClean="0"/>
              <a:t>Triglycerides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phospholipides</a:t>
            </a:r>
            <a:r>
              <a:rPr lang="hu-HU" sz="2800" b="1" dirty="0" smtClean="0"/>
              <a:t>, </a:t>
            </a:r>
            <a:endParaRPr lang="hu-HU" sz="2800" b="1" dirty="0"/>
          </a:p>
          <a:p>
            <a:r>
              <a:rPr lang="hu-HU" sz="2800" b="1" dirty="0" err="1" smtClean="0"/>
              <a:t>steroids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eikosanoids</a:t>
            </a:r>
            <a:endParaRPr lang="hu-HU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Csoportba foglalás 4"/>
          <p:cNvGrpSpPr>
            <a:grpSpLocks/>
          </p:cNvGrpSpPr>
          <p:nvPr/>
        </p:nvGrpSpPr>
        <p:grpSpPr bwMode="auto">
          <a:xfrm>
            <a:off x="1692275" y="260350"/>
            <a:ext cx="5541963" cy="6080125"/>
            <a:chOff x="548680" y="323528"/>
            <a:chExt cx="5543275" cy="6079236"/>
          </a:xfrm>
        </p:grpSpPr>
        <p:cxnSp>
          <p:nvCxnSpPr>
            <p:cNvPr id="6" name="Görbe összekötő 5"/>
            <p:cNvCxnSpPr/>
            <p:nvPr/>
          </p:nvCxnSpPr>
          <p:spPr>
            <a:xfrm rot="18913811" flipV="1">
              <a:off x="548680" y="1685404"/>
              <a:ext cx="1511658" cy="1068232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erékszögű háromszög 6"/>
            <p:cNvSpPr/>
            <p:nvPr/>
          </p:nvSpPr>
          <p:spPr>
            <a:xfrm rot="10800000">
              <a:off x="2784409" y="1044148"/>
              <a:ext cx="2808953" cy="1799962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8" name="Fánk 7"/>
            <p:cNvSpPr/>
            <p:nvPr/>
          </p:nvSpPr>
          <p:spPr>
            <a:xfrm>
              <a:off x="2376326" y="1901272"/>
              <a:ext cx="242945" cy="876172"/>
            </a:xfrm>
            <a:prstGeom prst="donut">
              <a:avLst>
                <a:gd name="adj" fmla="val 1662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9" name="Fánk 8"/>
            <p:cNvSpPr/>
            <p:nvPr/>
          </p:nvSpPr>
          <p:spPr>
            <a:xfrm>
              <a:off x="2447779" y="4186938"/>
              <a:ext cx="1094047" cy="1071406"/>
            </a:xfrm>
            <a:prstGeom prst="donut">
              <a:avLst>
                <a:gd name="adj" fmla="val 1662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cxnSp>
          <p:nvCxnSpPr>
            <p:cNvPr id="10" name="Egyenes összekötő nyíllal 9"/>
            <p:cNvCxnSpPr/>
            <p:nvPr/>
          </p:nvCxnSpPr>
          <p:spPr>
            <a:xfrm rot="10800000">
              <a:off x="3591050" y="4401220"/>
              <a:ext cx="1141683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nyíllal 10"/>
            <p:cNvCxnSpPr/>
            <p:nvPr/>
          </p:nvCxnSpPr>
          <p:spPr>
            <a:xfrm>
              <a:off x="1590327" y="2329835"/>
              <a:ext cx="6430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/>
            <p:cNvCxnSpPr/>
            <p:nvPr/>
          </p:nvCxnSpPr>
          <p:spPr>
            <a:xfrm rot="10800000" flipV="1">
              <a:off x="2805052" y="1686992"/>
              <a:ext cx="785998" cy="4999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 flipV="1">
              <a:off x="1804690" y="3686949"/>
              <a:ext cx="928907" cy="1428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nyíllal 13"/>
            <p:cNvCxnSpPr/>
            <p:nvPr/>
          </p:nvCxnSpPr>
          <p:spPr>
            <a:xfrm rot="16200000" flipH="1">
              <a:off x="2162208" y="3329760"/>
              <a:ext cx="1285687" cy="2858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nyíllal 14"/>
            <p:cNvCxnSpPr/>
            <p:nvPr/>
          </p:nvCxnSpPr>
          <p:spPr>
            <a:xfrm rot="10800000">
              <a:off x="3591050" y="5044063"/>
              <a:ext cx="1236956" cy="4301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ánk 15"/>
            <p:cNvSpPr/>
            <p:nvPr/>
          </p:nvSpPr>
          <p:spPr>
            <a:xfrm>
              <a:off x="4875642" y="5186917"/>
              <a:ext cx="1216313" cy="1215847"/>
            </a:xfrm>
            <a:prstGeom prst="donut">
              <a:avLst>
                <a:gd name="adj" fmla="val 1662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6398" name="Szövegdoboz 16"/>
            <p:cNvSpPr txBox="1">
              <a:spLocks noChangeArrowheads="1"/>
            </p:cNvSpPr>
            <p:nvPr/>
          </p:nvSpPr>
          <p:spPr bwMode="auto">
            <a:xfrm>
              <a:off x="5003607" y="5648791"/>
              <a:ext cx="938299" cy="26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100" dirty="0" err="1" smtClean="0"/>
                <a:t>chylomicron</a:t>
              </a:r>
              <a:endParaRPr lang="hu-HU" sz="1100" dirty="0"/>
            </a:p>
          </p:txBody>
        </p:sp>
        <p:sp>
          <p:nvSpPr>
            <p:cNvPr id="16399" name="Szövegdoboz 17"/>
            <p:cNvSpPr txBox="1">
              <a:spLocks noChangeArrowheads="1"/>
            </p:cNvSpPr>
            <p:nvPr/>
          </p:nvSpPr>
          <p:spPr bwMode="auto">
            <a:xfrm>
              <a:off x="4869588" y="1115798"/>
              <a:ext cx="659311" cy="3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1" dirty="0" err="1" smtClean="0"/>
                <a:t>liver</a:t>
              </a:r>
              <a:endParaRPr lang="hu-HU" b="1" dirty="0"/>
            </a:p>
          </p:txBody>
        </p:sp>
        <p:sp>
          <p:nvSpPr>
            <p:cNvPr id="16400" name="Szövegdoboz 18"/>
            <p:cNvSpPr txBox="1">
              <a:spLocks noChangeArrowheads="1"/>
            </p:cNvSpPr>
            <p:nvPr/>
          </p:nvSpPr>
          <p:spPr bwMode="auto">
            <a:xfrm>
              <a:off x="1272391" y="1763688"/>
              <a:ext cx="755514" cy="276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 dirty="0" err="1" smtClean="0"/>
                <a:t>intestine</a:t>
              </a:r>
              <a:endParaRPr lang="hu-HU" sz="1200" dirty="0"/>
            </a:p>
          </p:txBody>
        </p:sp>
        <p:sp>
          <p:nvSpPr>
            <p:cNvPr id="16401" name="Szövegdoboz 19"/>
            <p:cNvSpPr txBox="1">
              <a:spLocks noChangeArrowheads="1"/>
            </p:cNvSpPr>
            <p:nvPr/>
          </p:nvSpPr>
          <p:spPr bwMode="auto">
            <a:xfrm rot="1089021">
              <a:off x="4044966" y="5400962"/>
              <a:ext cx="4956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ApoE</a:t>
              </a:r>
            </a:p>
          </p:txBody>
        </p:sp>
        <p:sp>
          <p:nvSpPr>
            <p:cNvPr id="16402" name="Szövegdoboz 20"/>
            <p:cNvSpPr txBox="1">
              <a:spLocks noChangeArrowheads="1"/>
            </p:cNvSpPr>
            <p:nvPr/>
          </p:nvSpPr>
          <p:spPr bwMode="auto">
            <a:xfrm rot="1066719">
              <a:off x="3615884" y="5258027"/>
              <a:ext cx="5036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ApoC</a:t>
              </a:r>
            </a:p>
          </p:txBody>
        </p:sp>
        <p:sp>
          <p:nvSpPr>
            <p:cNvPr id="16403" name="Szövegdoboz 21"/>
            <p:cNvSpPr txBox="1">
              <a:spLocks noChangeArrowheads="1"/>
            </p:cNvSpPr>
            <p:nvPr/>
          </p:nvSpPr>
          <p:spPr bwMode="auto">
            <a:xfrm>
              <a:off x="3647317" y="1257922"/>
              <a:ext cx="994418" cy="276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 dirty="0" err="1" smtClean="0"/>
                <a:t>endocytosis</a:t>
              </a:r>
              <a:endParaRPr lang="hu-HU" sz="1200" dirty="0"/>
            </a:p>
          </p:txBody>
        </p:sp>
        <p:sp>
          <p:nvSpPr>
            <p:cNvPr id="16404" name="Szövegdoboz 22"/>
            <p:cNvSpPr txBox="1">
              <a:spLocks noChangeArrowheads="1"/>
            </p:cNvSpPr>
            <p:nvPr/>
          </p:nvSpPr>
          <p:spPr bwMode="auto">
            <a:xfrm>
              <a:off x="2118742" y="1462005"/>
              <a:ext cx="811633" cy="523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err="1" smtClean="0"/>
                <a:t>nascent</a:t>
              </a:r>
              <a:endParaRPr lang="hu-HU" sz="1400" dirty="0"/>
            </a:p>
            <a:p>
              <a:pPr algn="ctr"/>
              <a:r>
                <a:rPr lang="hu-HU" sz="1400" dirty="0"/>
                <a:t>HDL</a:t>
              </a:r>
            </a:p>
          </p:txBody>
        </p:sp>
        <p:sp>
          <p:nvSpPr>
            <p:cNvPr id="16405" name="Szövegdoboz 23"/>
            <p:cNvSpPr txBox="1">
              <a:spLocks noChangeArrowheads="1"/>
            </p:cNvSpPr>
            <p:nvPr/>
          </p:nvSpPr>
          <p:spPr bwMode="auto">
            <a:xfrm>
              <a:off x="710461" y="3849111"/>
              <a:ext cx="979987" cy="523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err="1" smtClean="0"/>
                <a:t>peripheral</a:t>
              </a:r>
              <a:endParaRPr lang="hu-HU" sz="1400" dirty="0" smtClean="0"/>
            </a:p>
            <a:p>
              <a:pPr algn="ctr"/>
              <a:r>
                <a:rPr lang="hu-HU" sz="1400" dirty="0" err="1" smtClean="0"/>
                <a:t>tissues</a:t>
              </a:r>
              <a:endParaRPr lang="hu-HU" sz="1400" dirty="0"/>
            </a:p>
          </p:txBody>
        </p:sp>
        <p:sp>
          <p:nvSpPr>
            <p:cNvPr id="25" name="Lekerekített téglalap 24"/>
            <p:cNvSpPr/>
            <p:nvPr/>
          </p:nvSpPr>
          <p:spPr>
            <a:xfrm>
              <a:off x="732874" y="3544095"/>
              <a:ext cx="928908" cy="128568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6407" name="Szövegdoboz 25"/>
            <p:cNvSpPr txBox="1">
              <a:spLocks noChangeArrowheads="1"/>
            </p:cNvSpPr>
            <p:nvPr/>
          </p:nvSpPr>
          <p:spPr bwMode="auto">
            <a:xfrm rot="21071251">
              <a:off x="1784958" y="3483786"/>
              <a:ext cx="925473" cy="276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 dirty="0" err="1" smtClean="0"/>
                <a:t>cholesterol</a:t>
              </a:r>
              <a:endParaRPr lang="hu-HU" sz="1200" dirty="0"/>
            </a:p>
          </p:txBody>
        </p:sp>
        <p:sp>
          <p:nvSpPr>
            <p:cNvPr id="27" name="Ellipszis 26"/>
            <p:cNvSpPr/>
            <p:nvPr/>
          </p:nvSpPr>
          <p:spPr>
            <a:xfrm>
              <a:off x="2263586" y="4636135"/>
              <a:ext cx="500181" cy="21428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6409" name="Szövegdoboz 27"/>
            <p:cNvSpPr txBox="1">
              <a:spLocks noChangeArrowheads="1"/>
            </p:cNvSpPr>
            <p:nvPr/>
          </p:nvSpPr>
          <p:spPr bwMode="auto">
            <a:xfrm>
              <a:off x="2232997" y="4615508"/>
              <a:ext cx="5469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100"/>
                <a:t>LCAT</a:t>
              </a:r>
            </a:p>
          </p:txBody>
        </p:sp>
        <p:sp>
          <p:nvSpPr>
            <p:cNvPr id="29" name="Fánk 28"/>
            <p:cNvSpPr/>
            <p:nvPr/>
          </p:nvSpPr>
          <p:spPr>
            <a:xfrm>
              <a:off x="4875642" y="3758376"/>
              <a:ext cx="1216313" cy="1215847"/>
            </a:xfrm>
            <a:prstGeom prst="donut">
              <a:avLst>
                <a:gd name="adj" fmla="val 1662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6411" name="Szövegdoboz 29"/>
            <p:cNvSpPr txBox="1">
              <a:spLocks noChangeArrowheads="1"/>
            </p:cNvSpPr>
            <p:nvPr/>
          </p:nvSpPr>
          <p:spPr bwMode="auto">
            <a:xfrm>
              <a:off x="5154349" y="4230802"/>
              <a:ext cx="633658" cy="30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/>
                <a:t>VLDL</a:t>
              </a:r>
            </a:p>
          </p:txBody>
        </p:sp>
        <p:cxnSp>
          <p:nvCxnSpPr>
            <p:cNvPr id="31" name="Egyenes összekötő nyíllal 30"/>
            <p:cNvCxnSpPr/>
            <p:nvPr/>
          </p:nvCxnSpPr>
          <p:spPr>
            <a:xfrm>
              <a:off x="3448141" y="5115490"/>
              <a:ext cx="1313174" cy="4571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3" name="Szövegdoboz 31"/>
            <p:cNvSpPr txBox="1">
              <a:spLocks noChangeArrowheads="1"/>
            </p:cNvSpPr>
            <p:nvPr/>
          </p:nvSpPr>
          <p:spPr bwMode="auto">
            <a:xfrm rot="1170132">
              <a:off x="3831018" y="4878604"/>
              <a:ext cx="1050537" cy="43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100" dirty="0" err="1" smtClean="0"/>
                <a:t>cholesterol</a:t>
              </a:r>
              <a:endParaRPr lang="hu-HU" sz="1100" dirty="0" smtClean="0"/>
            </a:p>
            <a:p>
              <a:pPr algn="ctr"/>
              <a:r>
                <a:rPr lang="hu-HU" sz="1100" dirty="0" err="1" smtClean="0"/>
                <a:t>phospholipids</a:t>
              </a:r>
              <a:endParaRPr lang="hu-HU" sz="1100" dirty="0"/>
            </a:p>
          </p:txBody>
        </p:sp>
        <p:cxnSp>
          <p:nvCxnSpPr>
            <p:cNvPr id="33" name="Egyenes összekötő nyíllal 32"/>
            <p:cNvCxnSpPr/>
            <p:nvPr/>
          </p:nvCxnSpPr>
          <p:spPr>
            <a:xfrm rot="10800000">
              <a:off x="3610105" y="4542486"/>
              <a:ext cx="1143271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5" name="Szövegdoboz 33"/>
            <p:cNvSpPr txBox="1">
              <a:spLocks noChangeArrowheads="1"/>
            </p:cNvSpPr>
            <p:nvPr/>
          </p:nvSpPr>
          <p:spPr bwMode="auto">
            <a:xfrm>
              <a:off x="3682057" y="4524382"/>
              <a:ext cx="1193237" cy="400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000" dirty="0" err="1"/>
                <a:t>ApoC</a:t>
              </a:r>
              <a:r>
                <a:rPr lang="hu-HU" sz="1000" dirty="0"/>
                <a:t>, </a:t>
              </a:r>
              <a:r>
                <a:rPr lang="hu-HU" sz="1000" dirty="0" err="1"/>
                <a:t>ApoE</a:t>
              </a:r>
              <a:r>
                <a:rPr lang="hu-HU" sz="1000" dirty="0"/>
                <a:t>, </a:t>
              </a:r>
            </a:p>
            <a:p>
              <a:pPr algn="ctr"/>
              <a:r>
                <a:rPr lang="hu-HU" sz="1000" dirty="0" err="1" smtClean="0"/>
                <a:t>cholesterol-esters</a:t>
              </a:r>
              <a:endParaRPr lang="hu-HU" sz="1000" dirty="0"/>
            </a:p>
          </p:txBody>
        </p:sp>
        <p:sp>
          <p:nvSpPr>
            <p:cNvPr id="16416" name="Szövegdoboz 34"/>
            <p:cNvSpPr txBox="1">
              <a:spLocks noChangeArrowheads="1"/>
            </p:cNvSpPr>
            <p:nvPr/>
          </p:nvSpPr>
          <p:spPr bwMode="auto">
            <a:xfrm>
              <a:off x="3710169" y="4153447"/>
              <a:ext cx="899819" cy="26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100" dirty="0" smtClean="0"/>
                <a:t>triglicerides</a:t>
              </a:r>
              <a:endParaRPr lang="hu-HU" sz="1100" dirty="0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3251245" y="2312375"/>
              <a:ext cx="1370337" cy="1926943"/>
            </a:xfrm>
            <a:custGeom>
              <a:avLst/>
              <a:gdLst>
                <a:gd name="connsiteX0" fmla="*/ 0 w 1370163"/>
                <a:gd name="connsiteY0" fmla="*/ 1805796 h 1926566"/>
                <a:gd name="connsiteX1" fmla="*/ 1319842 w 1370163"/>
                <a:gd name="connsiteY1" fmla="*/ 20128 h 1926566"/>
                <a:gd name="connsiteX2" fmla="*/ 301925 w 1370163"/>
                <a:gd name="connsiteY2" fmla="*/ 1926566 h 192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0163" h="1926566">
                  <a:moveTo>
                    <a:pt x="0" y="1805796"/>
                  </a:moveTo>
                  <a:cubicBezTo>
                    <a:pt x="634760" y="902898"/>
                    <a:pt x="1269521" y="0"/>
                    <a:pt x="1319842" y="20128"/>
                  </a:cubicBezTo>
                  <a:cubicBezTo>
                    <a:pt x="1370163" y="40256"/>
                    <a:pt x="836044" y="983411"/>
                    <a:pt x="301925" y="1926566"/>
                  </a:cubicBez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37" name="Egyenes összekötő nyíllal 36"/>
            <p:cNvCxnSpPr/>
            <p:nvPr/>
          </p:nvCxnSpPr>
          <p:spPr>
            <a:xfrm rot="5400000" flipH="1" flipV="1">
              <a:off x="2340284" y="2294724"/>
              <a:ext cx="2499946" cy="9987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zis 37"/>
            <p:cNvSpPr/>
            <p:nvPr/>
          </p:nvSpPr>
          <p:spPr>
            <a:xfrm rot="1878462">
              <a:off x="4583473" y="2059999"/>
              <a:ext cx="142909" cy="2857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39" name="Egyenes összekötő nyíllal 38"/>
            <p:cNvCxnSpPr/>
            <p:nvPr/>
          </p:nvCxnSpPr>
          <p:spPr>
            <a:xfrm rot="5400000" flipH="1" flipV="1">
              <a:off x="4304088" y="1829791"/>
              <a:ext cx="428562" cy="2858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21" name="Szövegdoboz 39"/>
            <p:cNvSpPr txBox="1">
              <a:spLocks noChangeArrowheads="1"/>
            </p:cNvSpPr>
            <p:nvPr/>
          </p:nvSpPr>
          <p:spPr bwMode="auto">
            <a:xfrm>
              <a:off x="4542230" y="1505137"/>
              <a:ext cx="877372" cy="276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 dirty="0" err="1" smtClean="0"/>
                <a:t>fatty</a:t>
              </a:r>
              <a:r>
                <a:rPr lang="hu-HU" sz="1200" dirty="0" smtClean="0"/>
                <a:t> </a:t>
              </a:r>
              <a:r>
                <a:rPr lang="hu-HU" sz="1200" dirty="0" err="1" smtClean="0"/>
                <a:t>acids</a:t>
              </a:r>
              <a:endParaRPr lang="hu-HU" sz="1200" dirty="0"/>
            </a:p>
          </p:txBody>
        </p:sp>
        <p:sp>
          <p:nvSpPr>
            <p:cNvPr id="16422" name="Szövegdoboz 40"/>
            <p:cNvSpPr txBox="1">
              <a:spLocks noChangeArrowheads="1"/>
            </p:cNvSpPr>
            <p:nvPr/>
          </p:nvSpPr>
          <p:spPr bwMode="auto">
            <a:xfrm>
              <a:off x="2777360" y="4572967"/>
              <a:ext cx="4908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/>
                <a:t>HDL</a:t>
              </a:r>
            </a:p>
          </p:txBody>
        </p:sp>
        <p:sp>
          <p:nvSpPr>
            <p:cNvPr id="16423" name="Szövegdoboz 41"/>
            <p:cNvSpPr txBox="1">
              <a:spLocks noChangeArrowheads="1"/>
            </p:cNvSpPr>
            <p:nvPr/>
          </p:nvSpPr>
          <p:spPr bwMode="auto">
            <a:xfrm>
              <a:off x="2564904" y="323528"/>
              <a:ext cx="2237039" cy="400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b="1" dirty="0" smtClean="0"/>
                <a:t>The </a:t>
              </a:r>
              <a:r>
                <a:rPr lang="hu-HU" sz="2000" b="1" dirty="0" err="1" smtClean="0"/>
                <a:t>roles</a:t>
              </a:r>
              <a:r>
                <a:rPr lang="hu-HU" sz="2000" b="1" dirty="0" smtClean="0"/>
                <a:t> of HDL</a:t>
              </a:r>
              <a:endParaRPr lang="hu-HU" sz="2000" b="1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07950"/>
            <a:ext cx="7172325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61" y="476672"/>
            <a:ext cx="8233528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048672" cy="606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691680" y="0"/>
            <a:ext cx="5915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The </a:t>
            </a:r>
            <a:r>
              <a:rPr lang="hu-HU" sz="2800" b="1" dirty="0" err="1" smtClean="0"/>
              <a:t>mobilisation</a:t>
            </a:r>
            <a:r>
              <a:rPr lang="hu-HU" sz="2800" b="1" dirty="0" smtClean="0"/>
              <a:t> of </a:t>
            </a:r>
            <a:r>
              <a:rPr lang="hu-HU" sz="2800" b="1" dirty="0" err="1" smtClean="0"/>
              <a:t>lipid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storages</a:t>
            </a:r>
            <a:endParaRPr lang="hu-HU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85" y="1069727"/>
            <a:ext cx="7923547" cy="480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2159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Csoportba foglalás 23"/>
          <p:cNvGrpSpPr>
            <a:grpSpLocks/>
          </p:cNvGrpSpPr>
          <p:nvPr/>
        </p:nvGrpSpPr>
        <p:grpSpPr bwMode="auto">
          <a:xfrm>
            <a:off x="1908175" y="2492375"/>
            <a:ext cx="5049838" cy="2170113"/>
            <a:chOff x="929397" y="1556792"/>
            <a:chExt cx="5050565" cy="2169532"/>
          </a:xfrm>
        </p:grpSpPr>
        <p:grpSp>
          <p:nvGrpSpPr>
            <p:cNvPr id="3079" name="Csoportba foglalás 15"/>
            <p:cNvGrpSpPr>
              <a:grpSpLocks/>
            </p:cNvGrpSpPr>
            <p:nvPr/>
          </p:nvGrpSpPr>
          <p:grpSpPr bwMode="auto">
            <a:xfrm>
              <a:off x="929397" y="2895139"/>
              <a:ext cx="4584854" cy="831185"/>
              <a:chOff x="929397" y="2895139"/>
              <a:chExt cx="4584854" cy="831185"/>
            </a:xfrm>
          </p:grpSpPr>
          <p:graphicFrame>
            <p:nvGraphicFramePr>
              <p:cNvPr id="3076" name="Object 1"/>
              <p:cNvGraphicFramePr>
                <a:graphicFrameLocks noChangeAspect="1"/>
              </p:cNvGraphicFramePr>
              <p:nvPr/>
            </p:nvGraphicFramePr>
            <p:xfrm>
              <a:off x="929397" y="2895139"/>
              <a:ext cx="2170192" cy="792088"/>
            </p:xfrm>
            <a:graphic>
              <a:graphicData uri="http://schemas.openxmlformats.org/presentationml/2006/ole">
                <p:oleObj spid="_x0000_s3076" name="ChemSketch" r:id="rId3" imgW="1069920" imgH="390240" progId="ACD.ChemSketch.20">
                  <p:embed/>
                </p:oleObj>
              </a:graphicData>
            </a:graphic>
          </p:graphicFrame>
          <p:sp>
            <p:nvSpPr>
              <p:cNvPr id="3087" name="Szövegdoboz 5"/>
              <p:cNvSpPr txBox="1">
                <a:spLocks noChangeArrowheads="1"/>
              </p:cNvSpPr>
              <p:nvPr/>
            </p:nvSpPr>
            <p:spPr bwMode="auto">
              <a:xfrm>
                <a:off x="3275856" y="3356992"/>
                <a:ext cx="3193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1"/>
                  <a:t>+</a:t>
                </a:r>
              </a:p>
            </p:txBody>
          </p:sp>
          <p:sp>
            <p:nvSpPr>
              <p:cNvPr id="3088" name="Szövegdoboz 7"/>
              <p:cNvSpPr txBox="1">
                <a:spLocks noChangeArrowheads="1"/>
              </p:cNvSpPr>
              <p:nvPr/>
            </p:nvSpPr>
            <p:spPr bwMode="auto">
              <a:xfrm>
                <a:off x="4499992" y="3356992"/>
                <a:ext cx="3193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1"/>
                  <a:t>+</a:t>
                </a:r>
              </a:p>
            </p:txBody>
          </p:sp>
          <p:sp>
            <p:nvSpPr>
              <p:cNvPr id="3089" name="Szövegdoboz 12"/>
              <p:cNvSpPr txBox="1">
                <a:spLocks noChangeArrowheads="1"/>
              </p:cNvSpPr>
              <p:nvPr/>
            </p:nvSpPr>
            <p:spPr bwMode="auto">
              <a:xfrm>
                <a:off x="3707904" y="3341255"/>
                <a:ext cx="6976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/>
                  <a:t>AMP</a:t>
                </a:r>
              </a:p>
            </p:txBody>
          </p:sp>
          <p:sp>
            <p:nvSpPr>
              <p:cNvPr id="3090" name="Szövegdoboz 14"/>
              <p:cNvSpPr txBox="1">
                <a:spLocks noChangeArrowheads="1"/>
              </p:cNvSpPr>
              <p:nvPr/>
            </p:nvSpPr>
            <p:spPr bwMode="auto">
              <a:xfrm>
                <a:off x="4932040" y="3356992"/>
                <a:ext cx="58221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/>
                  <a:t>2 P</a:t>
                </a:r>
                <a:r>
                  <a:rPr lang="hu-HU" baseline="-25000"/>
                  <a:t>i</a:t>
                </a:r>
              </a:p>
            </p:txBody>
          </p:sp>
        </p:grpSp>
        <p:grpSp>
          <p:nvGrpSpPr>
            <p:cNvPr id="3080" name="Csoportba foglalás 20"/>
            <p:cNvGrpSpPr>
              <a:grpSpLocks/>
            </p:cNvGrpSpPr>
            <p:nvPr/>
          </p:nvGrpSpPr>
          <p:grpSpPr bwMode="auto">
            <a:xfrm>
              <a:off x="971600" y="1556792"/>
              <a:ext cx="5008362" cy="388024"/>
              <a:chOff x="971600" y="1556792"/>
              <a:chExt cx="5008362" cy="388024"/>
            </a:xfrm>
          </p:grpSpPr>
          <p:graphicFrame>
            <p:nvGraphicFramePr>
              <p:cNvPr id="3074" name="Object 2"/>
              <p:cNvGraphicFramePr>
                <a:graphicFrameLocks noChangeAspect="1"/>
              </p:cNvGraphicFramePr>
              <p:nvPr/>
            </p:nvGraphicFramePr>
            <p:xfrm>
              <a:off x="2771800" y="1575484"/>
              <a:ext cx="1208485" cy="288032"/>
            </p:xfrm>
            <a:graphic>
              <a:graphicData uri="http://schemas.openxmlformats.org/presentationml/2006/ole">
                <p:oleObj spid="_x0000_s3074" name="ChemSketch" r:id="rId4" imgW="612720" imgH="146160" progId="ACD.ChemSketch.20">
                  <p:embed/>
                </p:oleObj>
              </a:graphicData>
            </a:graphic>
          </p:graphicFrame>
          <p:graphicFrame>
            <p:nvGraphicFramePr>
              <p:cNvPr id="3075" name="Object 3"/>
              <p:cNvGraphicFramePr>
                <a:graphicFrameLocks noChangeAspect="1"/>
              </p:cNvGraphicFramePr>
              <p:nvPr/>
            </p:nvGraphicFramePr>
            <p:xfrm>
              <a:off x="971600" y="1575484"/>
              <a:ext cx="1293012" cy="288032"/>
            </p:xfrm>
            <a:graphic>
              <a:graphicData uri="http://schemas.openxmlformats.org/presentationml/2006/ole">
                <p:oleObj spid="_x0000_s3075" name="ChemSketch" r:id="rId5" imgW="655200" imgH="146160" progId="ACD.ChemSketch.20">
                  <p:embed/>
                </p:oleObj>
              </a:graphicData>
            </a:graphic>
          </p:graphicFrame>
          <p:sp>
            <p:nvSpPr>
              <p:cNvPr id="3082" name="Szövegdoboz 4"/>
              <p:cNvSpPr txBox="1">
                <a:spLocks noChangeArrowheads="1"/>
              </p:cNvSpPr>
              <p:nvPr/>
            </p:nvSpPr>
            <p:spPr bwMode="auto">
              <a:xfrm>
                <a:off x="4382443" y="1561417"/>
                <a:ext cx="62921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/>
                  <a:t>ATP</a:t>
                </a:r>
              </a:p>
            </p:txBody>
          </p:sp>
          <p:sp>
            <p:nvSpPr>
              <p:cNvPr id="3083" name="Szövegdoboz 6"/>
              <p:cNvSpPr txBox="1">
                <a:spLocks noChangeArrowheads="1"/>
              </p:cNvSpPr>
              <p:nvPr/>
            </p:nvSpPr>
            <p:spPr bwMode="auto">
              <a:xfrm>
                <a:off x="2399390" y="1556792"/>
                <a:ext cx="3193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1"/>
                  <a:t>+</a:t>
                </a:r>
              </a:p>
            </p:txBody>
          </p:sp>
          <p:sp>
            <p:nvSpPr>
              <p:cNvPr id="3084" name="Szövegdoboz 10"/>
              <p:cNvSpPr txBox="1">
                <a:spLocks noChangeArrowheads="1"/>
              </p:cNvSpPr>
              <p:nvPr/>
            </p:nvSpPr>
            <p:spPr bwMode="auto">
              <a:xfrm>
                <a:off x="4067944" y="1575484"/>
                <a:ext cx="3193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1"/>
                  <a:t>+</a:t>
                </a:r>
              </a:p>
            </p:txBody>
          </p:sp>
          <p:sp>
            <p:nvSpPr>
              <p:cNvPr id="3085" name="Szövegdoboz 11"/>
              <p:cNvSpPr txBox="1">
                <a:spLocks noChangeArrowheads="1"/>
              </p:cNvSpPr>
              <p:nvPr/>
            </p:nvSpPr>
            <p:spPr bwMode="auto">
              <a:xfrm>
                <a:off x="5004048" y="1556792"/>
                <a:ext cx="3193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1"/>
                  <a:t>+</a:t>
                </a:r>
              </a:p>
            </p:txBody>
          </p:sp>
          <p:sp>
            <p:nvSpPr>
              <p:cNvPr id="3086" name="Szövegdoboz 19"/>
              <p:cNvSpPr txBox="1">
                <a:spLocks noChangeArrowheads="1"/>
              </p:cNvSpPr>
              <p:nvPr/>
            </p:nvSpPr>
            <p:spPr bwMode="auto">
              <a:xfrm>
                <a:off x="5364088" y="1556792"/>
                <a:ext cx="6158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/>
                  <a:t>H</a:t>
                </a:r>
                <a:r>
                  <a:rPr lang="hu-HU" baseline="-25000"/>
                  <a:t>2</a:t>
                </a:r>
                <a:r>
                  <a:rPr lang="hu-HU"/>
                  <a:t>O</a:t>
                </a:r>
              </a:p>
            </p:txBody>
          </p:sp>
        </p:grpSp>
        <p:cxnSp>
          <p:nvCxnSpPr>
            <p:cNvPr id="23" name="Egyenes összekötő nyíllal 22"/>
            <p:cNvCxnSpPr/>
            <p:nvPr/>
          </p:nvCxnSpPr>
          <p:spPr>
            <a:xfrm>
              <a:off x="3347508" y="2204319"/>
              <a:ext cx="0" cy="10093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Szövegdoboz 17"/>
          <p:cNvSpPr txBox="1">
            <a:spLocks noChangeArrowheads="1"/>
          </p:cNvSpPr>
          <p:nvPr/>
        </p:nvSpPr>
        <p:spPr bwMode="auto">
          <a:xfrm>
            <a:off x="2484438" y="620713"/>
            <a:ext cx="4243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err="1" smtClean="0"/>
              <a:t>Activating</a:t>
            </a:r>
            <a:r>
              <a:rPr lang="hu-HU" sz="2800" b="1" dirty="0" smtClean="0"/>
              <a:t> of </a:t>
            </a:r>
            <a:r>
              <a:rPr lang="hu-HU" sz="2800" b="1" dirty="0" err="1" smtClean="0"/>
              <a:t>fatty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acids</a:t>
            </a:r>
            <a:endParaRPr lang="hu-HU" sz="2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1430338"/>
            <a:ext cx="88233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797425"/>
            <a:ext cx="4932363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2051720" y="260648"/>
            <a:ext cx="5536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Transport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to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the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mitochondrion</a:t>
            </a:r>
            <a:endParaRPr lang="hu-HU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911975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3203848" y="188640"/>
            <a:ext cx="250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β</a:t>
            </a:r>
            <a:r>
              <a:rPr lang="hu-HU" sz="3200" b="1" dirty="0" err="1" smtClean="0"/>
              <a:t>-oxydation</a:t>
            </a:r>
            <a:endParaRPr lang="hu-HU" sz="3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5" y="481013"/>
            <a:ext cx="7666038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5340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3131840" y="404664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Fatty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acids</a:t>
            </a:r>
            <a:endParaRPr lang="hu-HU" sz="32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765175"/>
            <a:ext cx="702786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500438"/>
            <a:ext cx="57546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1619672" y="620688"/>
            <a:ext cx="628248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Energy-balance</a:t>
            </a:r>
            <a:r>
              <a:rPr lang="hu-HU" sz="3200" b="1" dirty="0" smtClean="0"/>
              <a:t> of  </a:t>
            </a:r>
            <a:r>
              <a:rPr lang="el-GR" sz="3200" b="1" dirty="0" smtClean="0"/>
              <a:t>β</a:t>
            </a:r>
            <a:r>
              <a:rPr lang="hu-HU" sz="3200" b="1" dirty="0" err="1" smtClean="0"/>
              <a:t>-oxydation</a:t>
            </a:r>
            <a:endParaRPr lang="hu-HU" sz="3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907704" y="2852936"/>
            <a:ext cx="19715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ATP </a:t>
            </a:r>
            <a:r>
              <a:rPr lang="hu-HU" b="1" dirty="0" err="1" smtClean="0"/>
              <a:t>production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59632" y="5013176"/>
            <a:ext cx="7347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Since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energy</a:t>
            </a:r>
            <a:r>
              <a:rPr lang="hu-HU" sz="2400" dirty="0" smtClean="0"/>
              <a:t> of  2 </a:t>
            </a:r>
            <a:r>
              <a:rPr lang="hu-HU" sz="2400" dirty="0" err="1" smtClean="0"/>
              <a:t>ATPs</a:t>
            </a:r>
            <a:r>
              <a:rPr lang="hu-HU" sz="2400" dirty="0" smtClean="0"/>
              <a:t> </a:t>
            </a:r>
            <a:r>
              <a:rPr lang="hu-HU" sz="2400" dirty="0" err="1" smtClean="0"/>
              <a:t>were</a:t>
            </a:r>
            <a:r>
              <a:rPr lang="hu-HU" sz="2400" dirty="0" smtClean="0"/>
              <a:t> </a:t>
            </a:r>
            <a:r>
              <a:rPr lang="hu-HU" sz="2400" dirty="0" err="1" smtClean="0"/>
              <a:t>used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activation</a:t>
            </a:r>
            <a:r>
              <a:rPr lang="hu-HU" sz="2400" dirty="0" smtClean="0"/>
              <a:t>:</a:t>
            </a:r>
            <a:endParaRPr lang="hu-H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525" y="1428750"/>
            <a:ext cx="70945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331640" y="1484784"/>
            <a:ext cx="60564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Fatty</a:t>
            </a:r>
            <a:r>
              <a:rPr lang="hu-HU" sz="2400" dirty="0" smtClean="0"/>
              <a:t> </a:t>
            </a:r>
            <a:r>
              <a:rPr lang="hu-HU" sz="2400" dirty="0" err="1" smtClean="0"/>
              <a:t>acid</a:t>
            </a:r>
            <a:r>
              <a:rPr lang="hu-HU" sz="2400" dirty="0" smtClean="0"/>
              <a:t> </a:t>
            </a:r>
            <a:r>
              <a:rPr lang="hu-HU" sz="2400" dirty="0" err="1" smtClean="0"/>
              <a:t>sythesis</a:t>
            </a:r>
            <a:r>
              <a:rPr lang="hu-HU" sz="2400" dirty="0" smtClean="0"/>
              <a:t>: </a:t>
            </a:r>
            <a:r>
              <a:rPr lang="hu-HU" sz="2400" dirty="0" err="1" smtClean="0"/>
              <a:t>producing</a:t>
            </a:r>
            <a:r>
              <a:rPr lang="hu-HU" sz="2400" dirty="0" smtClean="0"/>
              <a:t> </a:t>
            </a:r>
            <a:r>
              <a:rPr lang="hu-HU" sz="2400" dirty="0" err="1" smtClean="0"/>
              <a:t>malonyl-Coa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59632" y="4941168"/>
            <a:ext cx="67201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This</a:t>
            </a:r>
            <a:r>
              <a:rPr lang="hu-HU" sz="2400" dirty="0" smtClean="0"/>
              <a:t> is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engaging</a:t>
            </a:r>
            <a:r>
              <a:rPr lang="hu-HU" sz="2400" dirty="0" smtClean="0"/>
              <a:t> </a:t>
            </a:r>
            <a:r>
              <a:rPr lang="hu-HU" sz="2400" dirty="0" err="1" smtClean="0"/>
              <a:t>step</a:t>
            </a:r>
            <a:r>
              <a:rPr lang="hu-HU" sz="2400" dirty="0" smtClean="0"/>
              <a:t> of </a:t>
            </a:r>
            <a:r>
              <a:rPr lang="hu-HU" sz="2400" dirty="0" err="1" smtClean="0"/>
              <a:t>fatty</a:t>
            </a:r>
            <a:r>
              <a:rPr lang="hu-HU" sz="2400" dirty="0" smtClean="0"/>
              <a:t> </a:t>
            </a:r>
            <a:r>
              <a:rPr lang="hu-HU" sz="2400" dirty="0" err="1" smtClean="0"/>
              <a:t>acid</a:t>
            </a:r>
            <a:r>
              <a:rPr lang="hu-HU" sz="2400" dirty="0" smtClean="0"/>
              <a:t> </a:t>
            </a:r>
            <a:r>
              <a:rPr lang="hu-HU" sz="2400" dirty="0" err="1" smtClean="0"/>
              <a:t>synthesis</a:t>
            </a:r>
            <a:r>
              <a:rPr lang="hu-HU" sz="2400" dirty="0" smtClean="0"/>
              <a:t>!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851920" y="3140968"/>
            <a:ext cx="14157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Acetyl-Coa</a:t>
            </a:r>
            <a:endParaRPr lang="hu-HU" dirty="0" smtClean="0"/>
          </a:p>
          <a:p>
            <a:r>
              <a:rPr lang="hu-HU" dirty="0" err="1" smtClean="0"/>
              <a:t>carboxylase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75656" y="4221088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acetyl-Coa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24128" y="4581128"/>
            <a:ext cx="14798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malonyl-Coa</a:t>
            </a:r>
            <a:endParaRPr lang="hu-H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81075"/>
            <a:ext cx="7323138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87450" y="188913"/>
            <a:ext cx="6735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A zsírsav szintáz felépítése, működése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785813"/>
            <a:ext cx="77263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3946"/>
            <a:ext cx="8352928" cy="613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1652588"/>
            <a:ext cx="9097962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87498" y="1702191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palmitic</a:t>
            </a:r>
            <a:r>
              <a:rPr lang="hu-HU" dirty="0" smtClean="0"/>
              <a:t> </a:t>
            </a:r>
            <a:r>
              <a:rPr lang="hu-HU" dirty="0" err="1" smtClean="0"/>
              <a:t>acid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5634" y="2208628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stearic</a:t>
            </a:r>
            <a:r>
              <a:rPr lang="hu-HU" dirty="0" smtClean="0"/>
              <a:t> </a:t>
            </a:r>
            <a:r>
              <a:rPr lang="hu-HU" dirty="0" err="1" smtClean="0"/>
              <a:t>acid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4159" y="2686929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palmitoleic</a:t>
            </a:r>
            <a:r>
              <a:rPr lang="hu-HU" dirty="0" smtClean="0"/>
              <a:t> </a:t>
            </a:r>
            <a:r>
              <a:rPr lang="hu-HU" dirty="0" err="1" smtClean="0"/>
              <a:t>acid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95846" y="3235569"/>
            <a:ext cx="1146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oleic</a:t>
            </a:r>
            <a:r>
              <a:rPr lang="hu-HU" dirty="0" smtClean="0"/>
              <a:t> </a:t>
            </a:r>
            <a:r>
              <a:rPr lang="hu-HU" dirty="0" err="1" smtClean="0"/>
              <a:t>acid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87498" y="3713871"/>
            <a:ext cx="1249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linolic</a:t>
            </a:r>
            <a:r>
              <a:rPr lang="hu-HU" dirty="0" smtClean="0"/>
              <a:t> </a:t>
            </a:r>
            <a:r>
              <a:rPr lang="hu-HU" dirty="0" err="1" smtClean="0"/>
              <a:t>acid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9168" y="4220308"/>
            <a:ext cx="13773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linoleic</a:t>
            </a:r>
            <a:r>
              <a:rPr lang="hu-HU" dirty="0" smtClean="0"/>
              <a:t> </a:t>
            </a:r>
            <a:r>
              <a:rPr lang="hu-HU" dirty="0" err="1" smtClean="0"/>
              <a:t>acid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3414" y="4656406"/>
            <a:ext cx="1851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arachidonic</a:t>
            </a:r>
            <a:r>
              <a:rPr lang="hu-HU" dirty="0" smtClean="0"/>
              <a:t> </a:t>
            </a:r>
            <a:r>
              <a:rPr lang="hu-HU" dirty="0" err="1" smtClean="0"/>
              <a:t>acid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907704" y="404664"/>
            <a:ext cx="5282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Most </a:t>
            </a:r>
            <a:r>
              <a:rPr lang="hu-HU" sz="3200" b="1" dirty="0" err="1" smtClean="0"/>
              <a:t>important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fatty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acids</a:t>
            </a:r>
            <a:endParaRPr lang="hu-H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03958"/>
            <a:ext cx="5904655" cy="549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755576" y="404664"/>
            <a:ext cx="7422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Triglycerides</a:t>
            </a:r>
            <a:r>
              <a:rPr lang="hu-HU" sz="3200" b="1" dirty="0" smtClean="0"/>
              <a:t>, </a:t>
            </a:r>
            <a:r>
              <a:rPr lang="hu-HU" sz="3200" b="1" dirty="0" err="1" smtClean="0"/>
              <a:t>glycerophospholipides</a:t>
            </a:r>
            <a:endParaRPr lang="hu-H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557338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555776" y="404664"/>
            <a:ext cx="4078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Triglyceride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storage</a:t>
            </a:r>
            <a:endParaRPr lang="hu-H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921" y="1500175"/>
            <a:ext cx="813077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907704" y="260648"/>
            <a:ext cx="51940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 err="1" smtClean="0"/>
              <a:t>Phospholipide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membrane</a:t>
            </a:r>
            <a:endParaRPr lang="hu-H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247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979712" y="188640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Phospholipide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membrane</a:t>
            </a:r>
            <a:endParaRPr lang="hu-H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23" y="1412875"/>
            <a:ext cx="8724042" cy="523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79512" y="260648"/>
            <a:ext cx="875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Unsaturated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phospholipide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configuration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matters</a:t>
            </a:r>
            <a:r>
              <a:rPr lang="hu-HU" sz="2800" b="1" dirty="0" smtClean="0"/>
              <a:t>!</a:t>
            </a:r>
            <a:endParaRPr lang="hu-H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395</Words>
  <Application>Microsoft Office PowerPoint</Application>
  <PresentationFormat>Diavetítés a képernyőre (4:3 oldalarány)</PresentationFormat>
  <Paragraphs>174</Paragraphs>
  <Slides>35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Office-téma</vt:lpstr>
      <vt:lpstr>ACD/ChemSketch</vt:lpstr>
      <vt:lpstr>Lipid metabolism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Lipidek anyagcseréje</dc:title>
  <dc:creator>Livius</dc:creator>
  <cp:lastModifiedBy>Livius</cp:lastModifiedBy>
  <cp:revision>116</cp:revision>
  <dcterms:created xsi:type="dcterms:W3CDTF">2012-10-21T16:15:25Z</dcterms:created>
  <dcterms:modified xsi:type="dcterms:W3CDTF">2016-11-14T14:17:11Z</dcterms:modified>
</cp:coreProperties>
</file>